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tags/tag12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10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1.xml" ContentType="application/vnd.openxmlformats-officedocument.presentationml.notesSlide+xml"/>
  <Override PartName="/ppt/tags/tag21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90" r:id="rId2"/>
    <p:sldId id="297" r:id="rId3"/>
    <p:sldId id="291" r:id="rId4"/>
    <p:sldId id="258" r:id="rId5"/>
    <p:sldId id="271" r:id="rId6"/>
    <p:sldId id="272" r:id="rId7"/>
    <p:sldId id="264" r:id="rId8"/>
    <p:sldId id="288" r:id="rId9"/>
    <p:sldId id="259" r:id="rId10"/>
    <p:sldId id="274" r:id="rId11"/>
    <p:sldId id="261" r:id="rId12"/>
    <p:sldId id="260" r:id="rId13"/>
    <p:sldId id="275" r:id="rId14"/>
    <p:sldId id="279" r:id="rId15"/>
    <p:sldId id="276" r:id="rId16"/>
    <p:sldId id="292" r:id="rId17"/>
    <p:sldId id="294" r:id="rId18"/>
    <p:sldId id="263" r:id="rId19"/>
    <p:sldId id="265" r:id="rId20"/>
    <p:sldId id="293" r:id="rId21"/>
    <p:sldId id="295" r:id="rId22"/>
    <p:sldId id="296" r:id="rId23"/>
    <p:sldId id="282" r:id="rId24"/>
    <p:sldId id="281" r:id="rId25"/>
    <p:sldId id="280" r:id="rId26"/>
    <p:sldId id="287" r:id="rId27"/>
    <p:sldId id="284" r:id="rId28"/>
    <p:sldId id="283" r:id="rId29"/>
  </p:sldIdLst>
  <p:sldSz cx="9144000" cy="6858000" type="screen4x3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20AA8699-4449-4AD7-B066-DD0CDA4548AF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4BBB820E-6830-453F-B23B-BB467379A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242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351B267D-49BB-44C9-AC97-A2C02840A81A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6EA997EE-84BC-4FCE-AA67-7CC6057F2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963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997EE-84BC-4FCE-AA67-7CC6057F24F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0688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997EE-84BC-4FCE-AA67-7CC6057F24F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6741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997EE-84BC-4FCE-AA67-7CC6057F24F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6537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997EE-84BC-4FCE-AA67-7CC6057F24F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9006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997EE-84BC-4FCE-AA67-7CC6057F24F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1294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997EE-84BC-4FCE-AA67-7CC6057F24F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4540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997EE-84BC-4FCE-AA67-7CC6057F24F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1293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997EE-84BC-4FCE-AA67-7CC6057F24F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0767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997EE-84BC-4FCE-AA67-7CC6057F24F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4582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997EE-84BC-4FCE-AA67-7CC6057F24F4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4027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997EE-84BC-4FCE-AA67-7CC6057F24F4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048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997EE-84BC-4FCE-AA67-7CC6057F24F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4388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997EE-84BC-4FCE-AA67-7CC6057F24F4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7950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997EE-84BC-4FCE-AA67-7CC6057F24F4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6014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997EE-84BC-4FCE-AA67-7CC6057F24F4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5976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997EE-84BC-4FCE-AA67-7CC6057F24F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0649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997EE-84BC-4FCE-AA67-7CC6057F24F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1764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997EE-84BC-4FCE-AA67-7CC6057F24F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3173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997EE-84BC-4FCE-AA67-7CC6057F24F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7428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997EE-84BC-4FCE-AA67-7CC6057F24F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6763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997EE-84BC-4FCE-AA67-7CC6057F24F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3831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997EE-84BC-4FCE-AA67-7CC6057F24F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073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1B5AE-A095-423D-AC0B-87256001294C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7E797-7D94-4C53-8C8F-91B61412B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743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1B5AE-A095-423D-AC0B-87256001294C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7E797-7D94-4C53-8C8F-91B61412B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317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1B5AE-A095-423D-AC0B-87256001294C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7E797-7D94-4C53-8C8F-91B61412B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230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1B5AE-A095-423D-AC0B-87256001294C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7E797-7D94-4C53-8C8F-91B61412B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709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1B5AE-A095-423D-AC0B-87256001294C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7E797-7D94-4C53-8C8F-91B61412B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357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1B5AE-A095-423D-AC0B-87256001294C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7E797-7D94-4C53-8C8F-91B61412B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833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1B5AE-A095-423D-AC0B-87256001294C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7E797-7D94-4C53-8C8F-91B61412B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38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1B5AE-A095-423D-AC0B-87256001294C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7E797-7D94-4C53-8C8F-91B61412B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763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1B5AE-A095-423D-AC0B-87256001294C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7E797-7D94-4C53-8C8F-91B61412B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371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1B5AE-A095-423D-AC0B-87256001294C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7E797-7D94-4C53-8C8F-91B61412B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09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1B5AE-A095-423D-AC0B-87256001294C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7E797-7D94-4C53-8C8F-91B61412B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11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41B5AE-A095-423D-AC0B-87256001294C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77E797-7D94-4C53-8C8F-91B61412B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176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1.xml"/><Relationship Id="rId13" Type="http://schemas.openxmlformats.org/officeDocument/2006/relationships/image" Target="../media/image24.png"/><Relationship Id="rId3" Type="http://schemas.openxmlformats.org/officeDocument/2006/relationships/tags" Target="../tags/tag17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23.pn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tags" Target="../tags/tag20.xml"/><Relationship Id="rId11" Type="http://schemas.openxmlformats.org/officeDocument/2006/relationships/image" Target="../media/image22.png"/><Relationship Id="rId5" Type="http://schemas.openxmlformats.org/officeDocument/2006/relationships/tags" Target="../tags/tag19.xml"/><Relationship Id="rId10" Type="http://schemas.openxmlformats.org/officeDocument/2006/relationships/image" Target="../media/image21.png"/><Relationship Id="rId4" Type="http://schemas.openxmlformats.org/officeDocument/2006/relationships/tags" Target="../tags/tag18.xml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microsoft.com/office/2007/relationships/media" Target="../media/media2.wmv"/><Relationship Id="rId7" Type="http://schemas.openxmlformats.org/officeDocument/2006/relationships/image" Target="../media/image28.png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2.wm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0.png"/><Relationship Id="rId7" Type="http://schemas.openxmlformats.org/officeDocument/2006/relationships/image" Target="../media/image34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emf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6.png"/><Relationship Id="rId4" Type="http://schemas.openxmlformats.org/officeDocument/2006/relationships/image" Target="../media/image35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39.e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5.png"/><Relationship Id="rId4" Type="http://schemas.openxmlformats.org/officeDocument/2006/relationships/tags" Target="../tags/tag4.xml"/><Relationship Id="rId9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7.xml"/><Relationship Id="rId7" Type="http://schemas.openxmlformats.org/officeDocument/2006/relationships/image" Target="../media/image7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6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10.xml"/><Relationship Id="rId7" Type="http://schemas.openxmlformats.org/officeDocument/2006/relationships/image" Target="../media/image9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2.png"/><Relationship Id="rId4" Type="http://schemas.openxmlformats.org/officeDocument/2006/relationships/tags" Target="../tags/tag11.xml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470025"/>
          </a:xfrm>
        </p:spPr>
        <p:txBody>
          <a:bodyPr/>
          <a:lstStyle/>
          <a:p>
            <a:r>
              <a:rPr lang="en-US" dirty="0"/>
              <a:t>PSH3D: A </a:t>
            </a:r>
            <a:r>
              <a:rPr lang="en-US" dirty="0" err="1"/>
              <a:t>PetaScale</a:t>
            </a:r>
            <a:r>
              <a:rPr lang="en-US" dirty="0"/>
              <a:t> Solver of the Helmholtz Equation in 3D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057400"/>
          </a:xfrm>
        </p:spPr>
        <p:txBody>
          <a:bodyPr>
            <a:normAutofit fontScale="55000" lnSpcReduction="20000"/>
          </a:bodyPr>
          <a:lstStyle/>
          <a:p>
            <a:r>
              <a:rPr lang="en-US" sz="3800" dirty="0" smtClean="0">
                <a:solidFill>
                  <a:schemeClr val="tx1"/>
                </a:solidFill>
              </a:rPr>
              <a:t>Darren Adams</a:t>
            </a:r>
            <a:r>
              <a:rPr lang="en-US" sz="3800" baseline="30000" dirty="0" smtClean="0">
                <a:solidFill>
                  <a:schemeClr val="tx1"/>
                </a:solidFill>
              </a:rPr>
              <a:t>1</a:t>
            </a:r>
            <a:r>
              <a:rPr lang="en-US" sz="3800" dirty="0" smtClean="0">
                <a:solidFill>
                  <a:schemeClr val="tx1"/>
                </a:solidFill>
              </a:rPr>
              <a:t> </a:t>
            </a:r>
            <a:r>
              <a:rPr lang="en-US" sz="3800" dirty="0">
                <a:solidFill>
                  <a:schemeClr val="tx1"/>
                </a:solidFill>
              </a:rPr>
              <a:t>Michael </a:t>
            </a:r>
            <a:r>
              <a:rPr lang="en-US" sz="3800" dirty="0" smtClean="0">
                <a:solidFill>
                  <a:schemeClr val="tx1"/>
                </a:solidFill>
              </a:rPr>
              <a:t>Dodd</a:t>
            </a:r>
            <a:r>
              <a:rPr lang="en-US" sz="3800" baseline="30000" dirty="0" smtClean="0">
                <a:solidFill>
                  <a:schemeClr val="tx1"/>
                </a:solidFill>
              </a:rPr>
              <a:t>2</a:t>
            </a:r>
            <a:r>
              <a:rPr lang="en-US" sz="3800" dirty="0" smtClean="0">
                <a:solidFill>
                  <a:schemeClr val="tx1"/>
                </a:solidFill>
              </a:rPr>
              <a:t> </a:t>
            </a:r>
            <a:r>
              <a:rPr lang="en-US" sz="3800" dirty="0">
                <a:solidFill>
                  <a:schemeClr val="tx1"/>
                </a:solidFill>
              </a:rPr>
              <a:t>&amp; </a:t>
            </a:r>
            <a:r>
              <a:rPr lang="en-US" sz="3800" dirty="0" err="1">
                <a:solidFill>
                  <a:schemeClr val="tx1"/>
                </a:solidFill>
              </a:rPr>
              <a:t>Antonino</a:t>
            </a:r>
            <a:r>
              <a:rPr lang="en-US" sz="3800" dirty="0">
                <a:solidFill>
                  <a:schemeClr val="tx1"/>
                </a:solidFill>
              </a:rPr>
              <a:t> </a:t>
            </a:r>
            <a:r>
              <a:rPr lang="en-US" sz="3800" dirty="0" smtClean="0">
                <a:solidFill>
                  <a:schemeClr val="tx1"/>
                </a:solidFill>
              </a:rPr>
              <a:t>Ferrante</a:t>
            </a:r>
            <a:r>
              <a:rPr lang="en-US" sz="3800" baseline="30000" dirty="0" smtClean="0">
                <a:solidFill>
                  <a:schemeClr val="tx1"/>
                </a:solidFill>
              </a:rPr>
              <a:t>2</a:t>
            </a:r>
            <a:endParaRPr lang="en-US" sz="3800" dirty="0">
              <a:solidFill>
                <a:schemeClr val="tx1"/>
              </a:solidFill>
            </a:endParaRPr>
          </a:p>
          <a:p>
            <a:endParaRPr lang="en-US" sz="3800" dirty="0" smtClean="0">
              <a:solidFill>
                <a:schemeClr val="tx1"/>
              </a:solidFill>
            </a:endParaRPr>
          </a:p>
          <a:p>
            <a:r>
              <a:rPr lang="en-US" sz="2900" i="1" baseline="30000" dirty="0" smtClean="0">
                <a:solidFill>
                  <a:schemeClr val="tx1"/>
                </a:solidFill>
              </a:rPr>
              <a:t>1</a:t>
            </a:r>
            <a:r>
              <a:rPr lang="en-US" sz="2900" i="1" dirty="0" smtClean="0">
                <a:solidFill>
                  <a:schemeClr val="tx1"/>
                </a:solidFill>
              </a:rPr>
              <a:t>The National Center for Supercomputing Applications</a:t>
            </a:r>
          </a:p>
          <a:p>
            <a:r>
              <a:rPr lang="en-US" sz="2900" i="1" dirty="0" smtClean="0">
                <a:solidFill>
                  <a:schemeClr val="tx1"/>
                </a:solidFill>
              </a:rPr>
              <a:t>University of Illinois</a:t>
            </a:r>
          </a:p>
          <a:p>
            <a:r>
              <a:rPr lang="en-US" sz="2900" i="1" baseline="30000" dirty="0" smtClean="0">
                <a:solidFill>
                  <a:prstClr val="black"/>
                </a:solidFill>
              </a:rPr>
              <a:t>2</a:t>
            </a:r>
            <a:r>
              <a:rPr lang="en-US" sz="2900" i="1" dirty="0" smtClean="0">
                <a:solidFill>
                  <a:prstClr val="black"/>
                </a:solidFill>
              </a:rPr>
              <a:t>William </a:t>
            </a:r>
            <a:r>
              <a:rPr lang="en-US" sz="2900" i="1" dirty="0">
                <a:solidFill>
                  <a:prstClr val="black"/>
                </a:solidFill>
              </a:rPr>
              <a:t>E. Boeing Department of Aeronautics &amp; Astronautics</a:t>
            </a:r>
            <a:endParaRPr lang="en-US" sz="2900" i="1" dirty="0" smtClean="0">
              <a:solidFill>
                <a:schemeClr val="tx1"/>
              </a:solidFill>
            </a:endParaRPr>
          </a:p>
          <a:p>
            <a:pPr lvl="0" fontAlgn="base">
              <a:spcAft>
                <a:spcPct val="0"/>
              </a:spcAft>
            </a:pPr>
            <a:r>
              <a:rPr lang="en-US" sz="2900" i="1" kern="0" dirty="0" smtClean="0">
                <a:solidFill>
                  <a:srgbClr val="000000"/>
                </a:solidFill>
              </a:rPr>
              <a:t>University </a:t>
            </a:r>
            <a:r>
              <a:rPr lang="en-US" sz="2900" i="1" kern="0" dirty="0">
                <a:solidFill>
                  <a:srgbClr val="000000"/>
                </a:solidFill>
              </a:rPr>
              <a:t>of Washington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44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Parallel 2D FFT </a:t>
            </a:r>
            <a:endParaRPr lang="en-US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5225" y="2247900"/>
            <a:ext cx="3568513" cy="3760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343400" y="1295400"/>
            <a:ext cx="44196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Perform FFT on global x-dimension using serial FFTW (http://fftw.org) routine for each (</a:t>
            </a:r>
            <a:r>
              <a:rPr lang="en-US" sz="2400" dirty="0" err="1"/>
              <a:t>j,k</a:t>
            </a:r>
            <a:r>
              <a:rPr lang="en-US" sz="2400" dirty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Perform Global transpose using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MPI_Alltoall</a:t>
            </a:r>
            <a:r>
              <a:rPr lang="en-US" sz="2400" dirty="0"/>
              <a:t>; data is now split along x-dimension and global in x and z.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Perform FFT on y-dimension for each (</a:t>
            </a:r>
            <a:r>
              <a:rPr lang="en-US" sz="2400" dirty="0" err="1"/>
              <a:t>i,k</a:t>
            </a:r>
            <a:r>
              <a:rPr lang="en-US" sz="2400" dirty="0"/>
              <a:t>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25" y="2247901"/>
            <a:ext cx="3568513" cy="3760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768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Two Dimensional Decomposition(2DD)</a:t>
            </a:r>
            <a:br>
              <a:rPr lang="en-US" dirty="0"/>
            </a:b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318000" y="1630263"/>
            <a:ext cx="44196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(Practically) unlimited Scaling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Max NP ~ (</a:t>
            </a:r>
            <a:r>
              <a:rPr lang="en-US" sz="2000" dirty="0" err="1"/>
              <a:t>Nz</a:t>
            </a:r>
            <a:r>
              <a:rPr lang="en-US" sz="2000" dirty="0"/>
              <a:t>)(</a:t>
            </a:r>
            <a:r>
              <a:rPr lang="en-US" sz="2000" dirty="0" err="1"/>
              <a:t>Ny</a:t>
            </a:r>
            <a:r>
              <a:rPr lang="en-US" sz="20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 2 parallel dimensions means: more complexity 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</a:rPr>
              <a:t>Common approach is to use 3D FFT which requires a minimum of 4 global transpose operations.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Combine </a:t>
            </a:r>
            <a:r>
              <a:rPr lang="en-US" sz="2000" dirty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Parallel 2D FFT </a:t>
            </a:r>
            <a:r>
              <a:rPr lang="en-US" sz="2000" dirty="0"/>
              <a:t>with </a:t>
            </a:r>
            <a:r>
              <a:rPr lang="en-US" sz="2000" dirty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parallel linear solver</a:t>
            </a:r>
            <a:endParaRPr lang="en-US" sz="2000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</a:rPr>
              <a:t>Same parallel 2D FFT from 1DD can be used </a:t>
            </a:r>
            <a:r>
              <a:rPr lang="en-US" sz="2000" dirty="0">
                <a:ln>
                  <a:solidFill>
                    <a:schemeClr val="accent3"/>
                  </a:solidFill>
                </a:ln>
                <a:effectLst/>
              </a:rPr>
              <a:t>independently</a:t>
            </a:r>
            <a:r>
              <a:rPr lang="en-US" sz="2000" dirty="0">
                <a:effectLst/>
              </a:rPr>
              <a:t> on each y sub-communicator.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No need for 2</a:t>
            </a:r>
            <a:r>
              <a:rPr lang="en-US" sz="2000" baseline="30000" dirty="0"/>
              <a:t>nd</a:t>
            </a:r>
            <a:r>
              <a:rPr lang="en-US" sz="2000" dirty="0"/>
              <a:t> set of global transposes as with 3D FFT.</a:t>
            </a:r>
            <a:endParaRPr lang="en-US" sz="2000" dirty="0">
              <a:effectLst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87" y="2286000"/>
            <a:ext cx="3904427" cy="4114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297" y="2286000"/>
            <a:ext cx="3915818" cy="4064794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493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Construction of Parallel Linear Solver</a:t>
            </a:r>
            <a:br>
              <a:rPr lang="en-US" sz="3600" b="1" dirty="0"/>
            </a:br>
            <a:r>
              <a:rPr lang="de-DE" sz="2700" b="1" dirty="0">
                <a:latin typeface="+mn-lt"/>
              </a:rPr>
              <a:t>Schumann and Strietzel (1995)</a:t>
            </a:r>
            <a:endParaRPr lang="en-US" sz="2700" b="1" dirty="0"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4701" y="2198113"/>
            <a:ext cx="6001372" cy="98194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4800" y="1627256"/>
            <a:ext cx="304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Use solutions to a localized problem:</a:t>
            </a:r>
          </a:p>
        </p:txBody>
      </p:sp>
      <p:pic>
        <p:nvPicPr>
          <p:cNvPr id="4" name="Picture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4768165"/>
            <a:ext cx="5290057" cy="11904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1000" y="4234934"/>
            <a:ext cx="3657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And a localized homogenous problem (that is independent of the R.H.S.):</a:t>
            </a:r>
          </a:p>
        </p:txBody>
      </p:sp>
    </p:spTree>
    <p:extLst>
      <p:ext uri="{BB962C8B-B14F-4D97-AF65-F5344CB8AC3E}">
        <p14:creationId xmlns:p14="http://schemas.microsoft.com/office/powerpoint/2010/main" val="2641680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Construction of Parallel Linear Solver (PLS)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1608140"/>
            <a:ext cx="32837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…to construct a final solution: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1058" y="2423011"/>
            <a:ext cx="24918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with the requirement:</a:t>
            </a:r>
          </a:p>
        </p:txBody>
      </p:sp>
      <p:pic>
        <p:nvPicPr>
          <p:cNvPr id="6" name="Picture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2751" y="1577525"/>
            <a:ext cx="4720748" cy="4307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2971799"/>
            <a:ext cx="6513372" cy="30537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1058" y="3778982"/>
            <a:ext cx="37930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p</a:t>
            </a:r>
            <a:r>
              <a:rPr lang="en-US" sz="2000" dirty="0" smtClean="0"/>
              <a:t>roducing </a:t>
            </a:r>
            <a:r>
              <a:rPr lang="en-US" sz="2000" dirty="0" smtClean="0">
                <a:effectLst/>
              </a:rPr>
              <a:t>a </a:t>
            </a:r>
            <a:r>
              <a:rPr lang="en-US" sz="2000" i="1" dirty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reduced linear system:</a:t>
            </a:r>
          </a:p>
        </p:txBody>
      </p:sp>
      <p:pic>
        <p:nvPicPr>
          <p:cNvPr id="10" name="Picture 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200" y="3795619"/>
            <a:ext cx="3552915" cy="28525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857" y="5010171"/>
            <a:ext cx="2347886" cy="39862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386" y="5064868"/>
            <a:ext cx="3046400" cy="32731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41242" y="4507468"/>
            <a:ext cx="8449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where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870793" y="5008690"/>
            <a:ext cx="5774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and</a:t>
            </a:r>
          </a:p>
        </p:txBody>
      </p:sp>
      <p:pic>
        <p:nvPicPr>
          <p:cNvPr id="3" name="Picture 2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128" y="5730215"/>
            <a:ext cx="5690515" cy="40045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4363" y="5723349"/>
            <a:ext cx="12186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With B.C.:</a:t>
            </a:r>
          </a:p>
        </p:txBody>
      </p:sp>
    </p:spTree>
    <p:extLst>
      <p:ext uri="{BB962C8B-B14F-4D97-AF65-F5344CB8AC3E}">
        <p14:creationId xmlns:p14="http://schemas.microsoft.com/office/powerpoint/2010/main" val="3209333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6" grpId="0"/>
      <p:bldP spid="17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/>
              <a:t>Linear System for R-amplitudes is same form as The Global System</a:t>
            </a:r>
          </a:p>
        </p:txBody>
      </p:sp>
      <p:pic>
        <p:nvPicPr>
          <p:cNvPr id="4" name="Picture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2" y="1600202"/>
            <a:ext cx="8144047" cy="305540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4800" y="5100935"/>
            <a:ext cx="85459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Same tri-diagonal periodic form as global linear system =&gt;</a:t>
            </a:r>
          </a:p>
          <a:p>
            <a:r>
              <a:rPr lang="en-US" sz="2400" dirty="0"/>
              <a:t>Re-use the existing serial Linear Solver once R-values are Gathered.</a:t>
            </a:r>
          </a:p>
        </p:txBody>
      </p:sp>
    </p:spTree>
    <p:extLst>
      <p:ext uri="{BB962C8B-B14F-4D97-AF65-F5344CB8AC3E}">
        <p14:creationId xmlns:p14="http://schemas.microsoft.com/office/powerpoint/2010/main" val="112504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Overview of Parallel Linear Solver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dirty="0"/>
                  <a:t>Initialize and store values that are independent of the R.H.S:  such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endParaRPr lang="en-US" dirty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/>
                  <a:t>Compute localized solutions and local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𝜅</m:t>
                        </m:r>
                      </m:sub>
                    </m:sSub>
                  </m:oMath>
                </a14:m>
                <a:r>
                  <a:rPr lang="en-US" dirty="0"/>
                  <a:t>.</a:t>
                </a:r>
              </a:p>
              <a:p>
                <a:pPr marL="400050" lvl="1" indent="0">
                  <a:buNone/>
                </a:pPr>
                <a:r>
                  <a:rPr lang="en-US" dirty="0"/>
                  <a:t>Requires nearest-neighbor communication of R.H.S. values; </a:t>
                </a:r>
                <a:r>
                  <a:rPr lang="en-US" dirty="0">
                    <a:ln>
                      <a:solidFill>
                        <a:schemeClr val="accent3"/>
                      </a:solidFill>
                    </a:ln>
                  </a:rPr>
                  <a:t>scales very well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/>
                  <a:t>Do </a:t>
                </a:r>
                <a:r>
                  <a:rPr lang="en-US" dirty="0">
                    <a:ln>
                      <a:solidFill>
                        <a:schemeClr val="accent2">
                          <a:lumMod val="75000"/>
                        </a:schemeClr>
                      </a:solidFill>
                    </a:ln>
                  </a:rPr>
                  <a:t>global reduction </a:t>
                </a:r>
                <a:r>
                  <a:rPr lang="en-US" dirty="0"/>
                  <a:t>to correct solutions at the domain boundaries; </a:t>
                </a:r>
                <a:r>
                  <a:rPr lang="en-US" dirty="0">
                    <a:effectLst>
                      <a:glow rad="63500">
                        <a:schemeClr val="accent2">
                          <a:satMod val="175000"/>
                          <a:alpha val="40000"/>
                        </a:schemeClr>
                      </a:glow>
                    </a:effectLst>
                  </a:rPr>
                  <a:t>does not scale well</a:t>
                </a:r>
              </a:p>
              <a:p>
                <a:pPr marL="400050" lvl="1" indent="0">
                  <a:buNone/>
                </a:pPr>
                <a:r>
                  <a:rPr lang="en-US" dirty="0">
                    <a:ln>
                      <a:solidFill>
                        <a:schemeClr val="accent3"/>
                      </a:solidFill>
                    </a:ln>
                    <a:effectLst/>
                  </a:rPr>
                  <a:t>Uses Same linear solver </a:t>
                </a:r>
                <a:r>
                  <a:rPr lang="en-US" dirty="0">
                    <a:effectLst/>
                  </a:rPr>
                  <a:t>as serial problem, with a smaller set of inputs and modified R.H.S.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/>
                  <a:t>Compute final solution</a:t>
                </a:r>
              </a:p>
              <a:p>
                <a:pPr marL="400050" lvl="1" indent="0">
                  <a:buNone/>
                </a:pPr>
                <a:r>
                  <a:rPr lang="en-US" dirty="0"/>
                  <a:t>Requires nearest neighbor exchange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𝑅</m:t>
                    </m:r>
                  </m:oMath>
                </a14:m>
                <a:r>
                  <a:rPr lang="en-US" dirty="0"/>
                  <a:t>-values.</a:t>
                </a:r>
              </a:p>
              <a:p>
                <a:pPr marL="400050" lvl="1" indent="0">
                  <a:buNone/>
                </a:pPr>
                <a:r>
                  <a:rPr lang="en-US" dirty="0">
                    <a:ln>
                      <a:solidFill>
                        <a:schemeClr val="accent3"/>
                      </a:solidFill>
                    </a:ln>
                  </a:rPr>
                  <a:t>scales very well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407" t="-2965" r="-10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08384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Overview of 2DD Parallel H3D Solver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Execute Forward R2C FFT along x-dimension.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Perform Transpose (</a:t>
            </a:r>
            <a:r>
              <a:rPr lang="en-US" dirty="0" err="1" smtClean="0"/>
              <a:t>x,z,y</a:t>
            </a:r>
            <a:r>
              <a:rPr lang="en-US" dirty="0" smtClean="0"/>
              <a:t>) array -&gt; (</a:t>
            </a:r>
            <a:r>
              <a:rPr lang="en-US" dirty="0" err="1" smtClean="0"/>
              <a:t>y,z,x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Execute Forward DFT FFT along y-dimension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Execute Parallel linear solver along z-dimension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Execute inverse DFT FFT along 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Perform Transpose (</a:t>
            </a:r>
            <a:r>
              <a:rPr lang="en-US" dirty="0" err="1" smtClean="0"/>
              <a:t>y,z,x</a:t>
            </a:r>
            <a:r>
              <a:rPr lang="en-US" dirty="0" smtClean="0"/>
              <a:t>) -&gt; (</a:t>
            </a:r>
            <a:r>
              <a:rPr lang="en-US" dirty="0" err="1" smtClean="0"/>
              <a:t>x,z,y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Execute Backward C2R FFT along x.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67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Method Breakdown on Stampede 16384 cores</a:t>
            </a:r>
            <a:endParaRPr lang="en-US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1600"/>
            <a:ext cx="9144000" cy="4614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00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/>
              <a:t>Strategies to Reduce Cost of Global Reduction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Use bulk MPI operations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MPI_Gather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MPI_Scatter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/>
              <a:t>on entire (</a:t>
            </a:r>
            <a:r>
              <a:rPr lang="en-US" dirty="0" err="1"/>
              <a:t>j,i</a:t>
            </a:r>
            <a:r>
              <a:rPr lang="en-US" dirty="0"/>
              <a:t>) set of k-vectors to gather/scatter R-values.</a:t>
            </a:r>
          </a:p>
          <a:p>
            <a:r>
              <a:rPr lang="en-US" dirty="0"/>
              <a:t>“Multi-level”  parallel decomposition “</a:t>
            </a:r>
            <a:r>
              <a:rPr lang="en-US" dirty="0">
                <a:ln>
                  <a:solidFill>
                    <a:schemeClr val="accent3"/>
                  </a:solidFill>
                </a:ln>
              </a:rPr>
              <a:t>Distributed Gather</a:t>
            </a:r>
            <a:r>
              <a:rPr lang="en-US" dirty="0"/>
              <a:t>”</a:t>
            </a:r>
          </a:p>
          <a:p>
            <a:pPr lvl="1"/>
            <a:r>
              <a:rPr lang="en-US" dirty="0"/>
              <a:t>Exploit the independent nature of linear systems.</a:t>
            </a:r>
          </a:p>
          <a:p>
            <a:pPr lvl="1"/>
            <a:r>
              <a:rPr lang="en-US" dirty="0"/>
              <a:t>Use all available processors to work on subsets of (</a:t>
            </a:r>
            <a:r>
              <a:rPr lang="en-US" dirty="0" err="1"/>
              <a:t>j,i</a:t>
            </a:r>
            <a:r>
              <a:rPr lang="en-US" dirty="0"/>
              <a:t>) index space; Each k-rank gathers and scatters.</a:t>
            </a:r>
          </a:p>
          <a:p>
            <a:r>
              <a:rPr lang="en-US" dirty="0"/>
              <a:t>Use MPI-3 non-blocking Collectives: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MPI_IGather</a:t>
            </a:r>
            <a:r>
              <a:rPr lang="en-US" dirty="0"/>
              <a:t>,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MPI_Iscatter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>
                <a:cs typeface="Courier New" panose="02070309020205020404" pitchFamily="49" charset="0"/>
              </a:rPr>
              <a:t>to further optimize global data operations.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dirty="0">
                <a:latin typeface="Calibri" pitchFamily="34" charset="0"/>
                <a:cs typeface="Courier New" panose="02070309020205020404" pitchFamily="49" charset="0"/>
              </a:rPr>
              <a:t>This allows individual chunks of R-values from each k-rank to “fly” </a:t>
            </a:r>
            <a:r>
              <a:rPr lang="en-US" dirty="0">
                <a:ln>
                  <a:solidFill>
                    <a:schemeClr val="accent3"/>
                  </a:solidFill>
                </a:ln>
                <a:latin typeface="Calibri" pitchFamily="34" charset="0"/>
                <a:cs typeface="Courier New" panose="02070309020205020404" pitchFamily="49" charset="0"/>
              </a:rPr>
              <a:t>simultaneously</a:t>
            </a:r>
            <a:r>
              <a:rPr lang="en-US" dirty="0">
                <a:latin typeface="Calibri" pitchFamily="34" charset="0"/>
                <a:cs typeface="Courier New" panose="02070309020205020404" pitchFamily="49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8858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b="1" dirty="0"/>
              <a:t>Global Reduction of “R”-values.</a:t>
            </a:r>
            <a:br>
              <a:rPr lang="en-US" sz="3600" b="1" dirty="0"/>
            </a:br>
            <a:r>
              <a:rPr lang="en-US" sz="3600" b="1" dirty="0"/>
              <a:t> “Root-Gather” vs. “Distributed-Gather”</a:t>
            </a:r>
          </a:p>
        </p:txBody>
      </p:sp>
      <p:pic>
        <p:nvPicPr>
          <p:cNvPr id="5" name="Root-gather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228600" y="1447799"/>
            <a:ext cx="4265408" cy="4953001"/>
          </a:xfrm>
          <a:prstGeom prst="rect">
            <a:avLst/>
          </a:prstGeom>
        </p:spPr>
      </p:pic>
      <p:pic>
        <p:nvPicPr>
          <p:cNvPr id="6" name="Dist-gather.avi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24400" y="1447799"/>
            <a:ext cx="4265408" cy="4953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751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/>
              <a:t>Motivation: High Reynolds-Number DNS Applications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Study of “turbulence in a box” – Isotropic periodic boundary conditions</a:t>
            </a:r>
          </a:p>
          <a:p>
            <a:pPr lvl="1"/>
            <a:r>
              <a:rPr lang="en-US" dirty="0" smtClean="0"/>
              <a:t>Universality of statistics in inertial range.</a:t>
            </a:r>
          </a:p>
          <a:p>
            <a:pPr lvl="1"/>
            <a:r>
              <a:rPr lang="en-US" dirty="0" smtClean="0"/>
              <a:t>Statistical dependence on Reynold number and scale</a:t>
            </a:r>
          </a:p>
          <a:p>
            <a:pPr marL="514350" indent="-457200"/>
            <a:r>
              <a:rPr lang="en-US" dirty="0" smtClean="0"/>
              <a:t>Turbulent boundary layer (Wall Flows)</a:t>
            </a:r>
          </a:p>
          <a:p>
            <a:pPr marL="514350" indent="-457200"/>
            <a:r>
              <a:rPr lang="en-US" dirty="0" smtClean="0"/>
              <a:t>Droplet-Laden Flow</a:t>
            </a:r>
          </a:p>
          <a:p>
            <a:pPr marL="514350" indent="-457200"/>
            <a:r>
              <a:rPr lang="en-US" dirty="0" smtClean="0"/>
              <a:t>High resolution and high Reynolds numbers require </a:t>
            </a:r>
            <a:r>
              <a:rPr lang="en-US" dirty="0" err="1" smtClean="0"/>
              <a:t>Petascale</a:t>
            </a:r>
            <a:r>
              <a:rPr lang="en-US" dirty="0" smtClean="0"/>
              <a:t> supercomputers and beyond.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631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MPI-3 Non-Blocking Communication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2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do k = 0,this%ndomk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– 1</a:t>
            </a:r>
          </a:p>
          <a:p>
            <a:pPr marL="0" indent="0"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offset = 1+k*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this%JL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(1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call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mpi_igather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(….,…,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ier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enddo</a:t>
            </a:r>
            <a:endParaRPr lang="en-US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Call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mpi_waitall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this%ndomk,req,MPI_STATUSES_IGNORE,ier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5801" y="3733800"/>
            <a:ext cx="7924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Allows all gather (and subsequently scatter) requests to be posted concurrently.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Since the operations occur on distinct processor groups (MPI sub-communicators), the overall bandwidth should increase.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4511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Distributed Gather and MPI-3 non-blocking collectives optimizations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0" y="1752600"/>
            <a:ext cx="88011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65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228600"/>
                <a:ext cx="8229600" cy="990600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sz="3600" dirty="0"/>
                  <a:t>Performance on </a:t>
                </a:r>
                <a:r>
                  <a:rPr lang="en-US" sz="3600" dirty="0" err="1"/>
                  <a:t>BlueWaters</a:t>
                </a:r>
                <a:r>
                  <a:rPr lang="en-US" sz="36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6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600" b="0" i="1" smtClean="0">
                            <a:latin typeface="Cambria Math"/>
                          </a:rPr>
                          <m:t>8192</m:t>
                        </m:r>
                      </m:e>
                      <m:sup>
                        <m:r>
                          <a:rPr lang="en-US" sz="3600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3600" dirty="0"/>
                  <a:t>Grid; (Strong Scaling)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228600"/>
                <a:ext cx="8229600" cy="990600"/>
              </a:xfrm>
              <a:blipFill rotWithShape="1">
                <a:blip r:embed="rId3"/>
                <a:stretch>
                  <a:fillRect l="-1111" t="-11728" r="-2296" b="-240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63" y="990600"/>
            <a:ext cx="8736853" cy="57386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99716" y="1143000"/>
            <a:ext cx="5486400" cy="16312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Start with 3D-FFT Method using P3DFFT (D. </a:t>
            </a:r>
            <a:r>
              <a:rPr lang="en-US" sz="2000" dirty="0" err="1"/>
              <a:t>Pekurovsky</a:t>
            </a:r>
            <a:r>
              <a:rPr lang="en-US" sz="2000" dirty="0"/>
              <a:t> SDSC) as a comparison. How does the Parallel Linear Solver Approach scale and perform compared to a  3D FFT which requires 4 global transpose operations?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312" y="966376"/>
            <a:ext cx="8774953" cy="57871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63" y="990600"/>
            <a:ext cx="8774953" cy="576406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80" y="1012629"/>
            <a:ext cx="8668936" cy="572000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90600" y="3927337"/>
            <a:ext cx="4038600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Initial implementation with “Root-Gather” shows similar performance to 3D FFT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21672" y="4191000"/>
            <a:ext cx="4556088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Optimized implementation with “distributed-gather” and MPI-3 non-blocking collectives. Shows improved performance.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74035" y="4725287"/>
            <a:ext cx="3733800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Comparison to optimal “No Global” version of solver for a diagonally dominant linear system.</a:t>
            </a:r>
          </a:p>
        </p:txBody>
      </p:sp>
    </p:spTree>
    <p:extLst>
      <p:ext uri="{BB962C8B-B14F-4D97-AF65-F5344CB8AC3E}">
        <p14:creationId xmlns:p14="http://schemas.microsoft.com/office/powerpoint/2010/main" val="1461759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build="allAtOnce" animBg="1"/>
      <p:bldP spid="13" grpId="1" build="allAtOnce" animBg="1"/>
      <p:bldP spid="14" grpId="0" animBg="1"/>
      <p:bldP spid="14" grpId="1" animBg="1"/>
      <p:bldP spid="1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“Partial Global” Optimization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Is it possible to avoid the global reduction for </a:t>
            </a:r>
            <a:r>
              <a:rPr lang="en-US" i="1" dirty="0"/>
              <a:t>some</a:t>
            </a:r>
            <a:r>
              <a:rPr lang="en-US" dirty="0"/>
              <a:t> of the linear systems; those that are to some degree </a:t>
            </a:r>
            <a:r>
              <a:rPr lang="en-US" i="1" dirty="0"/>
              <a:t>diagonally dominant</a:t>
            </a:r>
            <a:r>
              <a:rPr lang="en-US" dirty="0"/>
              <a:t>?</a:t>
            </a:r>
          </a:p>
          <a:p>
            <a:r>
              <a:rPr lang="en-US" dirty="0"/>
              <a:t>Will the solution accuracy be acceptable?</a:t>
            </a:r>
          </a:p>
          <a:p>
            <a:r>
              <a:rPr lang="en-US" dirty="0"/>
              <a:t>If so, will this push performance closer to the “No-Global</a:t>
            </a:r>
            <a:r>
              <a:rPr lang="en-US" dirty="0" smtClean="0"/>
              <a:t>”?</a:t>
            </a:r>
          </a:p>
          <a:p>
            <a:r>
              <a:rPr lang="en-US" dirty="0" smtClean="0"/>
              <a:t>Complicated implementation: requires non-contiguous data access via MPI_TYPE_INDEXED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40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sz="3600" b="1" dirty="0"/>
                  <a:t>Magnitude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3600" b="1" i="1" smtClean="0">
                            <a:latin typeface="Cambria Math"/>
                            <a:ea typeface="Cambria Math"/>
                          </a:rPr>
                          <m:t>𝝀</m:t>
                        </m:r>
                      </m:e>
                      <m:sub>
                        <m:r>
                          <a:rPr lang="en-US" sz="3600" b="1" i="1" smtClean="0">
                            <a:latin typeface="Cambria Math"/>
                          </a:rPr>
                          <m:t>𝒎</m:t>
                        </m:r>
                        <m:r>
                          <a:rPr lang="en-US" sz="3600" b="1" i="1" smtClean="0">
                            <a:latin typeface="Cambria Math"/>
                          </a:rPr>
                          <m:t>,</m:t>
                        </m:r>
                        <m:r>
                          <a:rPr lang="en-US" sz="3600" b="1" i="1" smtClean="0">
                            <a:latin typeface="Cambria Math"/>
                          </a:rPr>
                          <m:t>𝒏</m:t>
                        </m:r>
                      </m:sub>
                    </m:sSub>
                  </m:oMath>
                </a14:m>
                <a:r>
                  <a:rPr lang="en-US" sz="3600" b="1" dirty="0"/>
                  <a:t>from 2D FFT in x-y Plane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324058"/>
            <a:ext cx="7344720" cy="5508542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4343400" y="1676400"/>
            <a:ext cx="2133600" cy="48006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096587" y="1314390"/>
            <a:ext cx="2338974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dirty="0"/>
              <a:t>Diagonal Dominance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460961" y="1514445"/>
            <a:ext cx="457200" cy="457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478086" y="1560513"/>
            <a:ext cx="2212975" cy="488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85800" y="1971645"/>
                <a:ext cx="3200400" cy="121251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The diagonal terms of the linear systems for each (</a:t>
                </a:r>
                <a:r>
                  <a:rPr lang="en-US" dirty="0" err="1"/>
                  <a:t>i,j</a:t>
                </a:r>
                <a:r>
                  <a:rPr lang="en-US" dirty="0"/>
                  <a:t>) are proportional to the Fourier mode components: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𝛼</m:t>
                    </m:r>
                    <m:r>
                      <a:rPr lang="en-US" i="1" smtClean="0">
                        <a:latin typeface="Cambria Math"/>
                        <a:ea typeface="Cambria Math"/>
                      </a:rPr>
                      <m:t>∝ 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𝑚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1971645"/>
                <a:ext cx="3200400" cy="1212511"/>
              </a:xfrm>
              <a:prstGeom prst="rect">
                <a:avLst/>
              </a:prstGeom>
              <a:blipFill rotWithShape="1">
                <a:blip r:embed="rId6"/>
                <a:stretch>
                  <a:fillRect l="-1714" t="-2513" r="-1714" b="-65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24034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3" grpId="0" animBg="1"/>
      <p:bldP spid="3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274638"/>
                <a:ext cx="8229600" cy="944562"/>
              </a:xfrm>
            </p:spPr>
            <p:txBody>
              <a:bodyPr>
                <a:normAutofit fontScale="90000"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36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600" b="1" i="1" smtClean="0">
                            <a:latin typeface="Cambria Math"/>
                          </a:rPr>
                          <m:t>𝟖𝟏𝟗𝟐</m:t>
                        </m:r>
                      </m:e>
                      <m:sup>
                        <m:r>
                          <a:rPr lang="en-US" sz="3600" b="1" i="1" smtClean="0">
                            <a:latin typeface="Cambria Math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sz="3600" b="1" dirty="0"/>
                  <a:t> “Partial-Global” Performance(</a:t>
                </a:r>
                <a:r>
                  <a:rPr lang="en-US" sz="3600" b="1" dirty="0" err="1"/>
                  <a:t>BlueWaters</a:t>
                </a:r>
                <a:r>
                  <a:rPr lang="en-US" sz="3600" b="1" dirty="0"/>
                  <a:t>)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274638"/>
                <a:ext cx="8229600" cy="944562"/>
              </a:xfrm>
              <a:blipFill rotWithShape="1">
                <a:blip r:embed="rId3"/>
                <a:stretch>
                  <a:fillRect t="-13548" b="-283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1295400"/>
            <a:ext cx="8229625" cy="5485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6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025" y="25400"/>
            <a:ext cx="5467774" cy="32470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027" y="3700457"/>
            <a:ext cx="5467772" cy="314484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019800" y="685800"/>
                <a:ext cx="2971800" cy="57853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/>
                  <a:t>Timing Breakdown of various processor configurations  </a:t>
                </a:r>
              </a:p>
              <a:p>
                <a:endParaRPr lang="en-US" sz="2000" i="1" dirty="0" smtClean="0">
                  <a:latin typeface="Cambria Math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/>
                          </a:rPr>
                          <m:t>8192</m:t>
                        </m:r>
                      </m:e>
                      <m:sup>
                        <m:r>
                          <a:rPr lang="en-US" sz="2000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sz="2000" b="0" i="0" smtClean="0">
                        <a:latin typeface="Cambria Math"/>
                      </a:rPr>
                      <m:t>(</m:t>
                    </m:r>
                  </m:oMath>
                </a14:m>
                <a:r>
                  <a:rPr lang="en-US" dirty="0" smtClean="0"/>
                  <a:t>550 billion grid points)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131,072 ranks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17</m:t>
                        </m:r>
                      </m:sup>
                    </m:sSup>
                  </m:oMath>
                </a14:m>
                <a:r>
                  <a:rPr lang="en-US" dirty="0" smtClean="0"/>
                  <a:t>).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The all-global PLS method (top) consistently deteriorates with increased ranks along z-dimension.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The partial global method mitigates the performance tail-off of the PLS and allows more efficient 2D FFTs to improve overall performance.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9800" y="685800"/>
                <a:ext cx="2971800" cy="5785302"/>
              </a:xfrm>
              <a:prstGeom prst="rect">
                <a:avLst/>
              </a:prstGeom>
              <a:blipFill rotWithShape="1">
                <a:blip r:embed="rId5"/>
                <a:stretch>
                  <a:fillRect l="-2259" t="-527" r="-20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1143000" y="3354657"/>
            <a:ext cx="3830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All-Global (Top</a:t>
            </a:r>
            <a:r>
              <a:rPr lang="en-US" dirty="0"/>
              <a:t>) </a:t>
            </a:r>
            <a:r>
              <a:rPr lang="en-US" dirty="0" smtClean="0"/>
              <a:t>Partial Global </a:t>
            </a:r>
            <a:r>
              <a:rPr lang="en-US" dirty="0"/>
              <a:t>(bottom)</a:t>
            </a:r>
          </a:p>
        </p:txBody>
      </p:sp>
    </p:spTree>
    <p:extLst>
      <p:ext uri="{BB962C8B-B14F-4D97-AF65-F5344CB8AC3E}">
        <p14:creationId xmlns:p14="http://schemas.microsoft.com/office/powerpoint/2010/main" val="422056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3600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1"/>
            <a:r>
              <a:rPr lang="en-US" dirty="0"/>
              <a:t>The 2D FFT/PLS  approach to solving the Helmholtz/Poisson eq. can scale well into the </a:t>
            </a:r>
            <a:r>
              <a:rPr lang="en-US" dirty="0" err="1"/>
              <a:t>PetaScale</a:t>
            </a:r>
            <a:r>
              <a:rPr lang="en-US" dirty="0"/>
              <a:t> Regime.</a:t>
            </a:r>
          </a:p>
          <a:p>
            <a:pPr lvl="2"/>
            <a:r>
              <a:rPr lang="en-US" dirty="0"/>
              <a:t>Consistent performance advantage over 3D FFT approach.</a:t>
            </a:r>
          </a:p>
          <a:p>
            <a:pPr lvl="2"/>
            <a:r>
              <a:rPr lang="en-US" dirty="0"/>
              <a:t>Works well with </a:t>
            </a:r>
            <a:r>
              <a:rPr lang="en-US"/>
              <a:t>structured mesh applications </a:t>
            </a:r>
            <a:r>
              <a:rPr lang="en-US" dirty="0"/>
              <a:t>such as DNS.</a:t>
            </a:r>
          </a:p>
          <a:p>
            <a:pPr lvl="1"/>
            <a:r>
              <a:rPr lang="en-US" dirty="0"/>
              <a:t>Bulk MPI operations and distributed treatment of global reduction step are keys to unlocking performance.</a:t>
            </a:r>
          </a:p>
          <a:p>
            <a:pPr lvl="2"/>
            <a:r>
              <a:rPr lang="en-US" dirty="0"/>
              <a:t>This approach is more efficient when MPI-3 non-blocking collective support is available.</a:t>
            </a:r>
          </a:p>
          <a:p>
            <a:pPr lvl="1"/>
            <a:r>
              <a:rPr lang="en-US" dirty="0"/>
              <a:t> Skipping global reduction for diagonally dominant vectors can allow very fast solution times (approaching no-global case) for applications where the resulting errors are acceptable.</a:t>
            </a:r>
          </a:p>
          <a:p>
            <a:pPr marL="9144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60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3600" dirty="0"/>
              <a:t>Acknowledgements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400" dirty="0" smtClean="0"/>
              <a:t>Antonino Ferrante, NSF </a:t>
            </a:r>
            <a:r>
              <a:rPr lang="en-US" sz="3400" dirty="0"/>
              <a:t>CAREER Award, grant number OCI-1054591.</a:t>
            </a:r>
          </a:p>
          <a:p>
            <a:r>
              <a:rPr lang="en-US" sz="3400" dirty="0" err="1"/>
              <a:t>Hyak</a:t>
            </a:r>
            <a:r>
              <a:rPr lang="en-US" sz="3400" dirty="0"/>
              <a:t>, high-performance computer cluster at the University of Washington (UW).</a:t>
            </a:r>
          </a:p>
          <a:p>
            <a:r>
              <a:rPr lang="en-US" sz="3400" dirty="0"/>
              <a:t>Extreme Science and Engineering Discovery Environment (XSEDE), NSF grant number ACI-1053575.</a:t>
            </a:r>
          </a:p>
          <a:p>
            <a:r>
              <a:rPr lang="en-US" sz="3400" dirty="0"/>
              <a:t>XSEDE Extended Collaborative Support Service (ECSS) program</a:t>
            </a:r>
          </a:p>
          <a:p>
            <a:r>
              <a:rPr lang="en-US" sz="3400" dirty="0"/>
              <a:t>Blue Waters sustained-</a:t>
            </a:r>
            <a:r>
              <a:rPr lang="en-US" sz="3400" dirty="0" err="1"/>
              <a:t>Petascale</a:t>
            </a:r>
            <a:r>
              <a:rPr lang="en-US" sz="3400" dirty="0"/>
              <a:t> computing project, NSF (awards OCI-0725070 and ACI-1238993) and the state of Illinois.</a:t>
            </a:r>
          </a:p>
          <a:p>
            <a:pPr lvl="1"/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5485180"/>
            <a:ext cx="2492375" cy="1226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5485180"/>
            <a:ext cx="2593975" cy="1248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5415408"/>
            <a:ext cx="2223664" cy="1365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563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/>
              <a:t>Goals of the  UW-XSEDE ECSS Collaboration</a:t>
            </a:r>
            <a:endParaRPr lang="en-US" sz="36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r>
                  <a:rPr lang="en-US" dirty="0" smtClean="0"/>
                  <a:t>Adapt an existing parallel 1D decomposition (1DD) DNS code, capable of running 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~10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 smtClean="0"/>
                  <a:t> proc., to enable </a:t>
                </a:r>
                <a:r>
                  <a:rPr lang="en-US" dirty="0" err="1" smtClean="0"/>
                  <a:t>Petascale</a:t>
                </a:r>
                <a:r>
                  <a:rPr lang="en-US" dirty="0" smtClean="0"/>
                  <a:t>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~10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dirty="0" smtClean="0"/>
                  <a:t> proc.) runs on much larger grids</a:t>
                </a:r>
                <a:r>
                  <a:rPr lang="en-US" dirty="0" smtClean="0"/>
                  <a:t>.</a:t>
                </a:r>
                <a:endParaRPr lang="en-US" dirty="0" smtClean="0"/>
              </a:p>
              <a:p>
                <a:r>
                  <a:rPr lang="en-US" dirty="0" smtClean="0"/>
                  <a:t>Keep existing numerical approach, if possible, but move to 2D decomposition (2DD).</a:t>
                </a:r>
              </a:p>
              <a:p>
                <a:pPr lvl="1"/>
                <a:r>
                  <a:rPr lang="en-US" dirty="0" smtClean="0"/>
                  <a:t>Many established use cases, good performance.</a:t>
                </a:r>
              </a:p>
              <a:p>
                <a:pPr lvl="1"/>
                <a:r>
                  <a:rPr lang="en-US" dirty="0" smtClean="0"/>
                  <a:t>Allows Neumann, </a:t>
                </a:r>
                <a:r>
                  <a:rPr lang="en-US" dirty="0" err="1" smtClean="0"/>
                  <a:t>Dirichlet</a:t>
                </a:r>
                <a:r>
                  <a:rPr lang="en-US" dirty="0" smtClean="0"/>
                  <a:t> and shear-periodic B.C. without affecting performance.</a:t>
                </a:r>
              </a:p>
              <a:p>
                <a:pPr lvl="1"/>
                <a:r>
                  <a:rPr lang="en-US" dirty="0" smtClean="0"/>
                  <a:t>Can compare 2DD results to 1DD runs for verification.</a:t>
                </a:r>
              </a:p>
              <a:p>
                <a:r>
                  <a:rPr lang="en-US" dirty="0" smtClean="0"/>
                  <a:t>Focus on Poisson (Helmholtz) solver: Main bottleneck of pressure-correction step in DNS code.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185" t="-2022" r="-1704" b="-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792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/>
              <a:t>3D Helmholtz Equation on Cartesian Mesh With Periodic Boundary Conditions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9350" y="1595124"/>
            <a:ext cx="2088862" cy="342142"/>
          </a:xfrm>
        </p:spPr>
      </p:pic>
      <p:pic>
        <p:nvPicPr>
          <p:cNvPr id="4" name="Picture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28" y="2667000"/>
            <a:ext cx="8689372" cy="14500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23" y="4769116"/>
            <a:ext cx="3117714" cy="1651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8401" y="5004707"/>
            <a:ext cx="3682845" cy="70938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32028" y="1567934"/>
            <a:ext cx="2595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General 3D Helmholtz </a:t>
            </a:r>
            <a:r>
              <a:rPr lang="en-US" dirty="0" err="1"/>
              <a:t>Eq</a:t>
            </a:r>
            <a:r>
              <a:rPr lang="en-US" dirty="0"/>
              <a:t>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2917" y="2133600"/>
            <a:ext cx="3903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Discrete (central finite difference) form: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9228" y="4374134"/>
            <a:ext cx="2318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Periodic BC on x and y: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724400" y="4374134"/>
            <a:ext cx="2630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Shear-periodic BC along z:</a:t>
            </a:r>
          </a:p>
        </p:txBody>
      </p:sp>
    </p:spTree>
    <p:extLst>
      <p:ext uri="{BB962C8B-B14F-4D97-AF65-F5344CB8AC3E}">
        <p14:creationId xmlns:p14="http://schemas.microsoft.com/office/powerpoint/2010/main" val="4205049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Numerical Approach</a:t>
            </a:r>
          </a:p>
        </p:txBody>
      </p:sp>
      <p:pic>
        <p:nvPicPr>
          <p:cNvPr id="3" name="Picture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911351"/>
            <a:ext cx="6129372" cy="96182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1000" y="1459468"/>
            <a:ext cx="4977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Combining a 2D Fourier Transform of source terms: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9100" y="3695700"/>
            <a:ext cx="5040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…with 2D inverse Fourier transform of the solution: </a:t>
            </a:r>
          </a:p>
        </p:txBody>
      </p:sp>
      <p:pic>
        <p:nvPicPr>
          <p:cNvPr id="6" name="Picture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4305299"/>
            <a:ext cx="4988343" cy="96182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6982" y="2816479"/>
            <a:ext cx="2468572" cy="41142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348771" y="2851172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With:</a:t>
            </a:r>
          </a:p>
        </p:txBody>
      </p:sp>
    </p:spTree>
    <p:extLst>
      <p:ext uri="{BB962C8B-B14F-4D97-AF65-F5344CB8AC3E}">
        <p14:creationId xmlns:p14="http://schemas.microsoft.com/office/powerpoint/2010/main" val="3321597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US" sz="3600" dirty="0"/>
              <a:t>Numerical Approach</a:t>
            </a:r>
          </a:p>
        </p:txBody>
      </p:sp>
      <p:pic>
        <p:nvPicPr>
          <p:cNvPr id="4" name="Picture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45" y="1720334"/>
            <a:ext cx="7325542" cy="457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676" y="3552909"/>
            <a:ext cx="5669913" cy="7904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075" y="2734095"/>
            <a:ext cx="3488218" cy="39010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1321" y="2247900"/>
            <a:ext cx="842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where: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94076" y="4648200"/>
            <a:ext cx="2527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And boundary conditions</a:t>
            </a:r>
          </a:p>
        </p:txBody>
      </p:sp>
      <p:pic>
        <p:nvPicPr>
          <p:cNvPr id="3" name="Picture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179" y="5105398"/>
            <a:ext cx="4027928" cy="9906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05745" y="1263134"/>
            <a:ext cx="4824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Results in a linear system along the z-dimension…</a:t>
            </a:r>
          </a:p>
        </p:txBody>
      </p:sp>
    </p:spTree>
    <p:extLst>
      <p:ext uri="{BB962C8B-B14F-4D97-AF65-F5344CB8AC3E}">
        <p14:creationId xmlns:p14="http://schemas.microsoft.com/office/powerpoint/2010/main" val="281555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/>
              <a:t>Linear System is Tri-Diagonal with Periodic B.C.</a:t>
            </a:r>
          </a:p>
        </p:txBody>
      </p:sp>
      <p:pic>
        <p:nvPicPr>
          <p:cNvPr id="3" name="Picture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676401"/>
            <a:ext cx="8458200" cy="4361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75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Summary of Numerical 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2D FFT (along x, then y) on source terms.</a:t>
            </a:r>
          </a:p>
          <a:p>
            <a:pPr lvl="1"/>
            <a:r>
              <a:rPr lang="en-US" dirty="0"/>
              <a:t>R2C transform along x for every (</a:t>
            </a:r>
            <a:r>
              <a:rPr lang="en-US" dirty="0" err="1"/>
              <a:t>j,k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Complex DFT along y for every (</a:t>
            </a:r>
            <a:r>
              <a:rPr lang="en-US" dirty="0" err="1"/>
              <a:t>i,k</a:t>
            </a:r>
            <a:r>
              <a:rPr lang="en-US" dirty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n>
                  <a:solidFill>
                    <a:schemeClr val="accent3"/>
                  </a:solidFill>
                </a:ln>
              </a:rPr>
              <a:t>Solve complex tri-diagonal linear system along z for every (</a:t>
            </a:r>
            <a:r>
              <a:rPr lang="en-US" dirty="0" err="1">
                <a:ln>
                  <a:solidFill>
                    <a:schemeClr val="accent3"/>
                  </a:solidFill>
                </a:ln>
              </a:rPr>
              <a:t>i,j</a:t>
            </a:r>
            <a:r>
              <a:rPr lang="en-US" dirty="0">
                <a:ln>
                  <a:solidFill>
                    <a:schemeClr val="accent3"/>
                  </a:solidFill>
                </a:ln>
              </a:rPr>
              <a:t>).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Inverse 2D FFT (along </a:t>
            </a:r>
            <a:r>
              <a:rPr lang="en-US" dirty="0" err="1"/>
              <a:t>y,then</a:t>
            </a:r>
            <a:r>
              <a:rPr lang="en-US" dirty="0"/>
              <a:t> x)</a:t>
            </a:r>
          </a:p>
          <a:p>
            <a:pPr lvl="1"/>
            <a:r>
              <a:rPr lang="en-US" dirty="0"/>
              <a:t>Complex backward DFT along y for every (</a:t>
            </a:r>
            <a:r>
              <a:rPr lang="en-US" dirty="0" err="1"/>
              <a:t>i,k</a:t>
            </a:r>
            <a:r>
              <a:rPr lang="en-US" dirty="0"/>
              <a:t>).</a:t>
            </a:r>
          </a:p>
          <a:p>
            <a:pPr lvl="1"/>
            <a:r>
              <a:rPr lang="en-US" dirty="0"/>
              <a:t>C2R backward transform along x for every (</a:t>
            </a:r>
            <a:r>
              <a:rPr lang="en-US" dirty="0" err="1"/>
              <a:t>j,k</a:t>
            </a:r>
            <a:r>
              <a:rPr lang="en-US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028178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One Dimensional Decomposition (1DD)</a:t>
            </a:r>
            <a:br>
              <a:rPr lang="en-US" sz="3600" dirty="0"/>
            </a:br>
            <a:endParaRPr lang="en-US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3400" y="1676400"/>
            <a:ext cx="3568513" cy="3760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67200" y="1143000"/>
            <a:ext cx="4419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Domains split along y-dimension; global in x and z.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Efficient Scaling – Only one parallel dimension.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Limited Scaling to No. of Domains in a single grid direction.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Not sufficient to reach </a:t>
            </a:r>
            <a:r>
              <a:rPr lang="en-US" sz="2400" dirty="0" err="1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PetaScale</a:t>
            </a:r>
            <a:r>
              <a:rPr lang="en-US" sz="24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02501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28.234"/>
  <p:tag name="ORIGINALWIDTH" val="782.9022"/>
  <p:tag name="LATEXADDIN" val="\documentclass{article}&#10;\usepackage{amsmath}&#10;\pagestyle{empty}&#10;\begin{document}&#10;&#10;$&#10;\nabla^{2}p - \lambda^{2}p = q&#10;$&#10;&#10;&#10;\end{document}"/>
  <p:tag name="IGUANATEXSIZE" val="20"/>
  <p:tag name="IGUANATEXCURSOR" val="11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54.4807"/>
  <p:tag name="ORIGINALWIDTH" val="1381.327"/>
  <p:tag name="LATEXADDIN" val="\documentclass{article}&#10;\usepackage{amsmath}&#10;\pagestyle{empty}&#10;\begin{document}&#10;&#10;&#10;\begin{equation*}&#10;\alpha = 2 + (\lambda^{2} +  \lambda_{(m,n)})\Delta z^{2}&#10;\label{eq:alpha}&#10;\end{equation*}&#10;&#10;\end{document}"/>
  <p:tag name="IGUANATEXSIZE" val="20"/>
  <p:tag name="IGUANATEXCURSOR" val="15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385.4518"/>
  <p:tag name="ORIGINALWIDTH" val="1567.304"/>
  <p:tag name="LATEXADDIN" val="\documentclass{article}&#10;\usepackage{amsmath}&#10;\pagestyle{empty}&#10;\begin{document}&#10;&#10;\begin{equation*}&#10;\begin{split}&#10;p^{*}_{(m,n,0)} = W^{mN}_{N_{x}} p^{*}_{(m,n,N_{z})} \\&#10;p^{*}_{(m,n,N_{z}+1)} = W^{-mN}_{N_{x}} p^{*}_{(m,n,1)}&#10;\label{eq:p_linear_bc}&#10;\end{split}&#10;\end{equation*}&#10;&#10;&#10;&#10;\end{document}"/>
  <p:tag name="IGUANATEXSIZE" val="20"/>
  <p:tag name="IGUANATEXCURSOR" val="16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305.6875"/>
  <p:tag name="ORIGINALWIDTH" val="720.0347"/>
  <p:tag name="LATEXADDIN" val="\documentclass{article}&#10;\usepackage{amsmath}&#10;\pagestyle{empty}&#10;\begin{document}&#10;&#10;$&#10;\begin{bmatrix}&#10;\alpha &amp; 1 &amp;.&amp;.&amp;.&amp; W  \\&#10;1 &amp; \alpha &amp; 1 &amp;.&amp;.&amp;. \\&#10;&amp;&amp;.&amp;&amp;&amp; \\&#10;&amp;&amp;.&amp;&amp;&amp; \\&#10;&amp;&amp;.&amp;&amp;&amp; \\&#10;.&amp;.&amp;.&amp; 1 &amp; \alpha &amp; 1 \\&#10;W^{*} &amp;.&amp;.&amp;.&amp; 1 &amp; \alpha&#10;\end{bmatrix}&#10;\begin{bmatrix}&#10;p^{*}_{(1)} \\&#10;p^{*}_{(2)} \\&#10;. \\&#10;. \\&#10;. \\&#10;p^{*}_{(N_{z}-1)} \\&#10;p^{*}_{(N_{z})} \\&#10;\end{bmatrix}&#10;=&#10;\begin{bmatrix}&#10;q^{*}_{(1)} \\&#10;q^{*}_{(2)} \\&#10;. \\&#10;. \\&#10;. \\&#10;q^{*}_{(N_{z}-1)} \\&#10;q^{*}_{(N_{z})} \\&#10;\end{bmatrix}&#10;\label{eq:p_lin_sys}&#10;$&#10;&#10;&#10;\end{document}"/>
  <p:tag name="IGUANATEXSIZE" val="20"/>
  <p:tag name="IGUANATEXCURSOR" val="45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402.6997"/>
  <p:tag name="ORIGINALWIDTH" val="2461.193"/>
  <p:tag name="LATEXADDIN" val="\documentclass{article}&#10;\usepackage{amsmath}&#10;\pagestyle{empty}&#10;\begin{document}&#10;&#10;\begin{equation*}&#10;\begin{split}&#10;p^{(\kappa)}_{1} &amp;= 0 \\&#10;\bar{p}^{(\boldsymbol{\kappa})}_{k-1} - \alpha \bar{p}^{(\boldsymbol{\kappa})}_{k} + \bar{p}^{(\boldsymbol{\kappa})}_{k+1} &amp;= q^{(\boldsymbol{\kappa})}_{k} \:, \quad k=2,3,...,N_{z}&#10;\end{split}&#10;\end{equation*}&#10;&#10;&#10;\end{document}"/>
  <p:tag name="IGUANATEXSIZE" val="24"/>
  <p:tag name="IGUANATEXCURSOR" val="18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488.189"/>
  <p:tag name="ORIGINALWIDTH" val="2169.479"/>
  <p:tag name="LATEXADDIN" val="\documentclass{article}&#10;\usepackage{amsmath}&#10;\pagestyle{empty}&#10;\begin{document}&#10;&#10;\begin{equation*}&#10;\begin{split}&#10;r_{1} &amp;= 1 \\&#10;r_{k-1} - \alpha r_{k} + r_{k+1} &amp;= 0, \quad k=2,3,...,N_{z} \\&#10;r_{N_{z}+1} &amp;= 0&#10;\end{split}&#10;\end{equation*}&#10;&#10;&#10;\end{document}"/>
  <p:tag name="IGUANATEXSIZE" val="24"/>
  <p:tag name="IGUANATEXCURSOR" val="17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68.7289"/>
  <p:tag name="ORIGINALWIDTH" val="1849.269"/>
  <p:tag name="LATEXADDIN" val="\documentclass{article}&#10;\usepackage{amsmath}&#10;\pagestyle{empty}&#10;\begin{document}&#10;&#10;&#10;\begin{equation*}&#10;p^{(\boldsymbol{\kappa})}_{k} = \bar{p}^{(\boldsymbol{\kappa})}_{k} + R_{\boldsymbol{\kappa}} r_{k} + R_{\boldsymbol{\kappa} +1} r_{n+2-k}&#10;\end{equation*}&#10;&#10;\end{document}"/>
  <p:tag name="IGUANATEXSIZE" val="20"/>
  <p:tag name="IGUANATEXCURSOR" val="9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25.2343"/>
  <p:tag name="ORIGINALWIDTH" val="2671.166"/>
  <p:tag name="LATEXADDIN" val="\documentclass{article}&#10;\usepackage{amsmath}&#10;\pagestyle{empty}&#10;\begin{document}&#10;&#10;\begin{equation*}&#10;r_{n} R_{\boldsymbol{\kappa}-1} - (\alpha + 2r_{2}) R_{\boldsymbol{\kappa}} + r_{n} R_{\boldsymbol{\kappa} -1} = q_{1}^{\boldsymbol{\kappa}} - p_{n}^{\boldsymbol{\kappa}} -p_{2}^{\boldsymbol{\kappa}}&#10;\label{eq:CapR1}&#10;\end{equation*}&#10;&#10;&#10;\end{document}"/>
  <p:tag name="IGUANATEXSIZE" val="24"/>
  <p:tag name="IGUANATEXCURSOR" val="29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16.9854"/>
  <p:tag name="ORIGINALWIDTH" val="1457.068"/>
  <p:tag name="LATEXADDIN" val="\documentclass{article}&#10;\usepackage{amsmath}&#10;\pagestyle{empty}&#10;\begin{document}&#10;&#10;\begin{equation*}&#10;R_{\boldsymbol{\kappa}-1} + \beta R_{\boldsymbol{\kappa}} + &#10;R_{\boldsymbol{\kappa}+1} = Q_{\boldsymbol{\kappa}}&#10;\end{equation*}&#10;&#10;&#10;\end{document}"/>
  <p:tag name="IGUANATEXSIZE" val="24"/>
  <p:tag name="IGUANATEXCURSOR" val="12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63.4796"/>
  <p:tag name="ORIGINALWIDTH" val="962.8797"/>
  <p:tag name="LATEXADDIN" val="\documentclass{article}&#10;\usepackage{amsmath}&#10;\pagestyle{empty}&#10;\begin{document}&#10;&#10;&#10;$\beta = -(\alpha - 2r_{2})\frac{1}{r_{n}}$&#10;&#10;\end{document}"/>
  <p:tag name="IGUANATEXSIZE" val="24"/>
  <p:tag name="IGUANATEXCURSOR" val="12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34.2332"/>
  <p:tag name="ORIGINALWIDTH" val="1249.344"/>
  <p:tag name="LATEXADDIN" val="\documentclass{article}&#10;\usepackage{amsmath}&#10;\pagestyle{empty}&#10;\begin{document}&#10;&#10;$Q_{\boldsymbol{\kappa}}=&#10;(q^{\boldsymbol{\kappa}}_{1}-&#10; p^{\boldsymbol{\kappa}-1}_{n}-&#10; p^{\boldsymbol{\kappa}}_{2})$&#10;&#10;&#10;\end{document}"/>
  <p:tag name="IGUANATEXSIZE" val="24"/>
  <p:tag name="IGUANATEXCURSOR" val="19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594.6757"/>
  <p:tag name="ORIGINALWIDTH" val="3563.555"/>
  <p:tag name="LATEXADDIN" val="\documentclass{article}&#10;\usepackage{amsmath}&#10;\pagestyle{empty}&#10;\begin{document}&#10;&#10;&#10;\begin{equation*}&#10;\label{eq:DH3D}&#10;\begin{split}&#10;&amp;\frac{p_{(i-1,j,k)} - 2p_{(i,j,k)} +p_{(i+1,j,k)}}{\Delta x^2} + \frac{p_{(i,j-1,k)} - 2p_{(i,j,k)} +p_{(i,j+1,k)}}{\Delta y^2} + \\&#10;&amp;\frac{p_{(i,j,k-1)} - 2p_{(i,j,k)} +p_{(i,j,k+1)}}{\Delta z^2} - \lambda^{2} p_{(i,j,k)} = q_{(i,j,k)} &#10;\end{split}&#10;\end{equation*}&#10;&#10;\end{document}"/>
  <p:tag name="IGUANATEXSIZE" val="24"/>
  <p:tag name="IGUANATEXCURSOR" val="26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64.2294"/>
  <p:tag name="ORIGINALWIDTH" val="2333.708"/>
  <p:tag name="LATEXADDIN" val="\documentclass{article}&#10;\usepackage{amsmath}&#10;\pagestyle{empty}&#10;\begin{document}&#10;\newcommand{\mbf}[1]{\mathbf{#1}} &#10;\begin{equation*}&#10;R_{0} = W R_{\mbf{P}_{z}}, p_{N_{z}}^{0} = W p_{N_{z}}^{P_{z}}, R_{\mbf{P}_{z} +1} = W^{*}R_{1}&#10;\end{equation*}&#10;&#10;&#10;\end{document}"/>
  <p:tag name="IGUANATEXSIZE" val="24"/>
  <p:tag name="IGUANATEXCURSOR" val="11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270.013"/>
  <p:tag name="ORIGINALWIDTH" val="719.7074"/>
  <p:tag name="LATEXADDIN" val="\documentclass{article}&#10;\usepackage{amsmath}&#10;\pagestyle{empty}&#10;\begin{document}&#10;\newcommand{\mbf}[1]{\mathbf{#1}} &#10;\begin{equation*}&#10;\begin{bmatrix}&#10;\beta &amp; 1 &amp;.&amp;.&amp;.&amp; W  \\&#10;1 &amp; \beta &amp; 1 &amp;.&amp;.&amp;. \\&#10;&amp;&amp;.&amp;&amp;&amp; \\&#10;&amp;&amp;.&amp;&amp;&amp; \\&#10;&amp;&amp;.&amp;&amp;&amp; \\&#10;.&amp;.&amp;.&amp; 1 &amp; \beta &amp; 1 \\&#10;W^{*} &amp;.&amp;.&amp;.&amp; 1 &amp; \beta&#10;\end{bmatrix}&#10;\begin{bmatrix}&#10;R_{(1)} \\&#10;R_{(2)} \\&#10;. \\&#10;. \\&#10;. \\&#10;R_{(\mbf{P}_{z}-1)} \\&#10;R_{(\mbf{P}_{z})} \\&#10;\end{bmatrix}&#10;=&#10;\begin{bmatrix}&#10;Q_{(1)} \\&#10;Q_{(2)} \\&#10;. \\&#10;. \\&#10;. \\&#10;Q_{(\mbf{P}_{z}-1)} \\&#10;Q_{(\mbf{P}_{z})} \\&#10;\end{bmatrix}.&#10;\label{eq:p_lin_sys}&#10;\end{equation*}&#10;&#10;&#10;\end{document}"/>
  <p:tag name="IGUANATEXSIZE" val="72"/>
  <p:tag name="IGUANATEXCURSOR" val="15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677.1654"/>
  <p:tag name="ORIGINALWIDTH" val="1278.59"/>
  <p:tag name="LATEXADDIN" val="\documentclass{article}&#10;\usepackage{amsmath}&#10;\pagestyle{empty}&#10;\begin{document}&#10;&#10;&#10;\begin{equation*}&#10;\begin{split}&#10;p_{(1,j,k)} &amp;= p_{(N_{x}+1,j,k)}\\&#10;p_{(N_{x}+2,j,k)} &amp;= p_{(2,j,k)}\\&#10;p_{(i,1,k)} &amp;= p_{(i,N_{y}+1,k)}\\&#10;p_{(i,N_{y}+2,k)}&amp;=p_{(i,2,k)}&#10;\end{split}&#10;\&#10;\end{equation*}&#10;&#10;\end{document}"/>
  <p:tag name="IGUANATEXSIZE" val="24"/>
  <p:tag name="IGUANATEXCURSOR" val="19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285.7143"/>
  <p:tag name="ORIGINALWIDTH" val="1483.315"/>
  <p:tag name="LATEXADDIN" val="\documentclass{article}&#10;\usepackage{amsmath}&#10;\pagestyle{empty}&#10;\begin{document}&#10;&#10;\begin{equation*}&#10;\begin{split}&#10;p_{(i,j,1)} &amp;= p_{(i+N,j,N_{z}+1)}\\&#10;p_{(i,jm,N_{z}+2)} &amp;= p_{(i-N,j,2)}&#10;\label{eq:SP_BC1}&#10;\end{split}&#10;\end{equation*}&#10;&#10;&#10;\end{document}"/>
  <p:tag name="IGUANATEXSIZE" val="20"/>
  <p:tag name="IGUANATEXCURSOR" val="17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394.4507"/>
  <p:tag name="ORIGINALWIDTH" val="2513.686"/>
  <p:tag name="LATEXADDIN" val="\documentclass{article}&#10;\usepackage{amsmath}&#10;\pagestyle{empty}&#10;\begin{document}&#10;&#10;\begin{equation*}&#10;q^{*}_{(m,n,k)} = \frac{1}{N_{x} N_{y}} \sum^{N_{x}-1}_{i=0} \sum^{N_{y}-1}_{j=0} q_{(i,j,k)} W^{-m i}_{N_{x}} W^{-m j}_{N_{y}}&#10;\end{equation*}&#10;&#10;&#10;\end{document}"/>
  <p:tag name="IGUANATEXSIZE" val="24"/>
  <p:tag name="IGUANATEXCURSOR" val="24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394.4507"/>
  <p:tag name="ORIGINALWIDTH" val="2045.744"/>
  <p:tag name="LATEXADDIN" val="\documentclass{article}&#10;\usepackage{amsmath}&#10;\pagestyle{empty}&#10;\begin{document}&#10;&#10;&#10;\begin{equation*}&#10;p_{(i,j,k)} = \sum^{N_{x}-1}_{i=0} \sum^{N_{y}-1}_{j=0} p^{*}_{(m,n,k)} W^{m i}_{N_{x}} W^{m j}_{N_{y}}.&#10;\label{eq:p_pstar}&#10;\end{equation*}&#10;&#10;\end{document}"/>
  <p:tag name="IGUANATEXSIZE" val="24"/>
  <p:tag name="IGUANATEXCURSOR" val="23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68.7289"/>
  <p:tag name="ORIGINALWIDTH" val="1012.374"/>
  <p:tag name="LATEXADDIN" val="\documentclass{article}&#10;\usepackage{amsmath}&#10;\pagestyle{empty}&#10;\begin{document}&#10;&#10;$W_{M} = \exp(\frac{2 \pi \sqrt{-1}}{M})$&#10;&#10;&#10;\end{document}"/>
  <p:tag name="IGUANATEXSIZE" val="24"/>
  <p:tag name="IGUANATEXCURSOR" val="12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65.7293"/>
  <p:tag name="ORIGINALWIDTH" val="2655.418"/>
  <p:tag name="LATEXADDIN" val="\documentclass{article}&#10;\usepackage{amsmath}&#10;\pagestyle{empty}&#10;\begin{document}&#10;&#10;&#10;\begin{equation*}&#10;p^{*}_{(m,n,k-1)} - \alpha p^{*}_{(m,n,k)} + p^{*}_{(m,n,k+1)}  = q^{*}_{(m,n,k)}\Delta z^{2}&#10;\label{eq:p_linear}&#10;\end{equation*}&#10;&#10;\end{document}"/>
  <p:tag name="IGUANATEXSIZE" val="20"/>
  <p:tag name="IGUANATEXCURSOR" val="22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334.4582"/>
  <p:tag name="ORIGINALWIDTH" val="2398.95"/>
  <p:tag name="LATEXADDIN" val="\documentclass{article}&#10;\usepackage{amsmath}&#10;\pagestyle{empty}&#10;\begin{document}&#10;&#10;&#10;\begin{equation*}&#10;\lambda_{(m,n)} = \frac{2(1-\cos(\frac{2 \pi m}{N_{x}}))}{\Delta x^{2}} + &#10;\frac{2(1-\cos(\frac{2 \pi n}{N_{y}}))}{\Delta y^{2}}&#10;\end{equation*}&#10;&#10;\end{document}"/>
  <p:tag name="IGUANATEXSIZE" val="20"/>
  <p:tag name="IGUANATEXCURSOR" val="24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5865</TotalTime>
  <Words>1405</Words>
  <Application>Microsoft Office PowerPoint</Application>
  <PresentationFormat>On-screen Show (4:3)</PresentationFormat>
  <Paragraphs>166</Paragraphs>
  <Slides>28</Slides>
  <Notes>22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PSH3D: A PetaScale Solver of the Helmholtz Equation in 3D</vt:lpstr>
      <vt:lpstr>Motivation: High Reynolds-Number DNS Applications</vt:lpstr>
      <vt:lpstr>Goals of the  UW-XSEDE ECSS Collaboration</vt:lpstr>
      <vt:lpstr>3D Helmholtz Equation on Cartesian Mesh With Periodic Boundary Conditions</vt:lpstr>
      <vt:lpstr>Numerical Approach</vt:lpstr>
      <vt:lpstr>Numerical Approach</vt:lpstr>
      <vt:lpstr>Linear System is Tri-Diagonal with Periodic B.C.</vt:lpstr>
      <vt:lpstr>Summary of Numerical Method</vt:lpstr>
      <vt:lpstr>One Dimensional Decomposition (1DD) </vt:lpstr>
      <vt:lpstr>Parallel 2D FFT </vt:lpstr>
      <vt:lpstr>Two Dimensional Decomposition(2DD) </vt:lpstr>
      <vt:lpstr>Construction of Parallel Linear Solver Schumann and Strietzel (1995)</vt:lpstr>
      <vt:lpstr>Construction of Parallel Linear Solver (PLS)</vt:lpstr>
      <vt:lpstr>Linear System for R-amplitudes is same form as The Global System</vt:lpstr>
      <vt:lpstr>Overview of Parallel Linear Solver</vt:lpstr>
      <vt:lpstr>Overview of 2DD Parallel H3D Solver</vt:lpstr>
      <vt:lpstr>Method Breakdown on Stampede 16384 cores</vt:lpstr>
      <vt:lpstr>Strategies to Reduce Cost of Global Reduction</vt:lpstr>
      <vt:lpstr>Global Reduction of “R”-values.  “Root-Gather” vs. “Distributed-Gather”</vt:lpstr>
      <vt:lpstr>MPI-3 Non-Blocking Communication</vt:lpstr>
      <vt:lpstr>Distributed Gather and MPI-3 non-blocking collectives optimizations</vt:lpstr>
      <vt:lpstr>Performance on BlueWaters 〖8192〗^3Grid; (Strong Scaling)</vt:lpstr>
      <vt:lpstr>“Partial Global” Optimization</vt:lpstr>
      <vt:lpstr>Magnitude of λ_(m,n)from 2D FFT in x-y Plane</vt:lpstr>
      <vt:lpstr>〖8192〗^3 “Partial-Global” Performance(BlueWaters)</vt:lpstr>
      <vt:lpstr>PowerPoint Presentation</vt:lpstr>
      <vt:lpstr>Summary</vt:lpstr>
      <vt:lpstr>Acknowledgements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dadams</dc:creator>
  <cp:lastModifiedBy>Darren</cp:lastModifiedBy>
  <cp:revision>125</cp:revision>
  <cp:lastPrinted>2016-08-19T20:09:04Z</cp:lastPrinted>
  <dcterms:created xsi:type="dcterms:W3CDTF">2015-05-06T14:39:54Z</dcterms:created>
  <dcterms:modified xsi:type="dcterms:W3CDTF">2016-10-18T17:17:43Z</dcterms:modified>
</cp:coreProperties>
</file>