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45" r:id="rId1"/>
  </p:sldMasterIdLst>
  <p:notesMasterIdLst>
    <p:notesMasterId r:id="rId23"/>
  </p:notesMasterIdLst>
  <p:handoutMasterIdLst>
    <p:handoutMasterId r:id="rId24"/>
  </p:handoutMasterIdLst>
  <p:sldIdLst>
    <p:sldId id="403" r:id="rId2"/>
    <p:sldId id="466" r:id="rId3"/>
    <p:sldId id="448" r:id="rId4"/>
    <p:sldId id="450" r:id="rId5"/>
    <p:sldId id="458" r:id="rId6"/>
    <p:sldId id="464" r:id="rId7"/>
    <p:sldId id="465" r:id="rId8"/>
    <p:sldId id="484" r:id="rId9"/>
    <p:sldId id="468" r:id="rId10"/>
    <p:sldId id="469" r:id="rId11"/>
    <p:sldId id="495" r:id="rId12"/>
    <p:sldId id="497" r:id="rId13"/>
    <p:sldId id="501" r:id="rId14"/>
    <p:sldId id="498" r:id="rId15"/>
    <p:sldId id="496" r:id="rId16"/>
    <p:sldId id="454" r:id="rId17"/>
    <p:sldId id="476" r:id="rId18"/>
    <p:sldId id="499" r:id="rId19"/>
    <p:sldId id="500" r:id="rId20"/>
    <p:sldId id="483" r:id="rId21"/>
    <p:sldId id="478" r:id="rId22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639D"/>
    <a:srgbClr val="FFCCCC"/>
    <a:srgbClr val="2B8195"/>
    <a:srgbClr val="173AA9"/>
    <a:srgbClr val="24419C"/>
    <a:srgbClr val="B7CAD7"/>
    <a:srgbClr val="BECDD0"/>
    <a:srgbClr val="B9C2D5"/>
    <a:srgbClr val="9EABC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77" autoAdjust="0"/>
    <p:restoredTop sz="85896" autoAdjust="0"/>
  </p:normalViewPr>
  <p:slideViewPr>
    <p:cSldViewPr>
      <p:cViewPr varScale="1">
        <p:scale>
          <a:sx n="95" d="100"/>
          <a:sy n="95" d="100"/>
        </p:scale>
        <p:origin x="7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896" y="-102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t" anchorCtr="0" compatLnSpc="1">
            <a:prstTxWarp prst="textNoShape">
              <a:avLst/>
            </a:prstTxWarp>
          </a:bodyPr>
          <a:lstStyle>
            <a:lvl1pPr defTabSz="932415" eaLnBrk="0" hangingPunct="0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853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t" anchorCtr="0" compatLnSpc="1">
            <a:prstTxWarp prst="textNoShape">
              <a:avLst/>
            </a:prstTxWarp>
          </a:bodyPr>
          <a:lstStyle>
            <a:lvl1pPr algn="r" defTabSz="932415" eaLnBrk="0" hangingPunct="0">
              <a:defRPr sz="1200"/>
            </a:lvl1pPr>
          </a:lstStyle>
          <a:p>
            <a:pPr>
              <a:defRPr/>
            </a:pPr>
            <a:fld id="{0F99C457-8BC4-4089-870B-5B0194E4AD47}" type="datetimeFigureOut">
              <a:rPr lang="en-US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89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b" anchorCtr="0" compatLnSpc="1">
            <a:prstTxWarp prst="textNoShape">
              <a:avLst/>
            </a:prstTxWarp>
          </a:bodyPr>
          <a:lstStyle>
            <a:lvl1pPr defTabSz="932415" eaLnBrk="0" hangingPunct="0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853" y="8829989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b" anchorCtr="0" compatLnSpc="1">
            <a:prstTxWarp prst="textNoShape">
              <a:avLst/>
            </a:prstTxWarp>
          </a:bodyPr>
          <a:lstStyle>
            <a:lvl1pPr algn="r" defTabSz="932415" eaLnBrk="0" hangingPunct="0">
              <a:defRPr sz="1200"/>
            </a:lvl1pPr>
          </a:lstStyle>
          <a:p>
            <a:pPr>
              <a:defRPr/>
            </a:pPr>
            <a:fld id="{CD9C91E1-9B59-4363-A47E-E898F947D6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244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t" anchorCtr="0" compatLnSpc="1">
            <a:prstTxWarp prst="textNoShape">
              <a:avLst/>
            </a:prstTxWarp>
          </a:bodyPr>
          <a:lstStyle>
            <a:lvl1pPr defTabSz="93241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853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t" anchorCtr="0" compatLnSpc="1">
            <a:prstTxWarp prst="textNoShape">
              <a:avLst/>
            </a:prstTxWarp>
          </a:bodyPr>
          <a:lstStyle>
            <a:lvl1pPr algn="r" defTabSz="93241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112" y="4415790"/>
            <a:ext cx="5485778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89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b" anchorCtr="0" compatLnSpc="1">
            <a:prstTxWarp prst="textNoShape">
              <a:avLst/>
            </a:prstTxWarp>
          </a:bodyPr>
          <a:lstStyle>
            <a:lvl1pPr defTabSz="93241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853" y="8829989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1" rIns="93162" bIns="46581" numCol="1" anchor="b" anchorCtr="0" compatLnSpc="1">
            <a:prstTxWarp prst="textNoShape">
              <a:avLst/>
            </a:prstTxWarp>
          </a:bodyPr>
          <a:lstStyle>
            <a:lvl1pPr algn="r" defTabSz="932415">
              <a:defRPr sz="1200"/>
            </a:lvl1pPr>
          </a:lstStyle>
          <a:p>
            <a:pPr>
              <a:defRPr/>
            </a:pPr>
            <a:fld id="{44DD37A9-B000-418B-B245-466D6AD152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119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512B90-13F6-4085-8887-B68F5A1D2669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695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9491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39902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0838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9211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58579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68471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853" y="8829989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2" tIns="46581" rIns="93162" bIns="46581" anchor="b"/>
          <a:lstStyle/>
          <a:p>
            <a:pPr algn="r" defTabSz="932415"/>
            <a:fld id="{D6597190-7B2C-458E-B238-15BC439E4F2C}" type="slidenum">
              <a:rPr lang="en-US" sz="1200"/>
              <a:pPr algn="r" defTabSz="932415"/>
              <a:t>16</a:t>
            </a:fld>
            <a:endParaRPr lang="en-US" sz="1200" dirty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74334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2012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87355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2721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51067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52082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853" y="8829989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2" tIns="46581" rIns="93162" bIns="46581" anchor="b"/>
          <a:lstStyle/>
          <a:p>
            <a:pPr algn="r" defTabSz="932415"/>
            <a:fld id="{D6597190-7B2C-458E-B238-15BC439E4F2C}" type="slidenum">
              <a:rPr lang="en-US" sz="1200"/>
              <a:pPr algn="r" defTabSz="932415"/>
              <a:t>21</a:t>
            </a:fld>
            <a:endParaRPr lang="en-US" sz="1200" dirty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21058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8660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2495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3254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50138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84469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71600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48267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65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888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044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85F3E-0CF9-48EA-8049-689B5ECE902F}" type="datetimeFigureOut">
              <a:rPr lang="en-US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AEFE4-AA68-41AC-8FB3-1C5FE86709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256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E0CEC-A485-4B26-8167-004EEB0E7E6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9BD9-CB73-45CE-AE3D-CC86452372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37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715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62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84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711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673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60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456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07E90C-705B-4241-8026-9C88BC7E4999}" type="datetimeFigureOut">
              <a:rPr lang="en-US" smtClean="0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4FB7B0-6A27-4BDB-A879-771164051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79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9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1371600" y="4191000"/>
            <a:ext cx="6248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b="1" dirty="0" smtClean="0">
                <a:latin typeface="Calibri" pitchFamily="34" charset="0"/>
                <a:cs typeface="Arial" charset="0"/>
              </a:rPr>
              <a:t>Kevin Chen</a:t>
            </a:r>
          </a:p>
          <a:p>
            <a:pPr algn="ctr" eaLnBrk="0" hangingPunct="0"/>
            <a:r>
              <a:rPr lang="en-US" sz="2000" b="1" i="1" dirty="0" smtClean="0">
                <a:latin typeface="Calibri" pitchFamily="34" charset="0"/>
                <a:cs typeface="Arial" charset="0"/>
              </a:rPr>
              <a:t>chenk@tacc.utexas.edu</a:t>
            </a: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304800" y="1295400"/>
            <a:ext cx="8610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Integrating Scientific Tools and Web  Portals</a:t>
            </a:r>
            <a:endParaRPr lang="en-US" sz="28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600200"/>
            <a:ext cx="3810000" cy="4495800"/>
          </a:xfrm>
        </p:spPr>
        <p:txBody>
          <a:bodyPr>
            <a:normAutofit lnSpcReduction="10000"/>
          </a:bodyPr>
          <a:lstStyle/>
          <a:p>
            <a:r>
              <a:rPr lang="en-US" altLang="en-US" sz="1500" dirty="0" smtClean="0"/>
              <a:t>GROMACSIMUM is a graphical user interface for popular molecular dynamics package, GROMACS. GROMACSIMUM’s combined accuracy and speed make possible long time molecular dynamics simulations.</a:t>
            </a:r>
          </a:p>
          <a:p>
            <a:r>
              <a:rPr lang="en-US" altLang="en-US" sz="1500" dirty="0" smtClean="0"/>
              <a:t>Seamlessly integrated with newly developed GUI interfaces, GROMACSIMUM provides comprehensive setup, simulation, analysis and job submission tools.</a:t>
            </a:r>
          </a:p>
          <a:p>
            <a:r>
              <a:rPr lang="en-US" altLang="en-US" sz="1500" dirty="0" smtClean="0"/>
              <a:t>With its highly visual, easy-to-use  interface, GROMACSIMUM guides you through each stage of the MD simulation process; in guiding your project workflow, its user friendly environment directs you to a successful outcome.</a:t>
            </a:r>
          </a:p>
          <a:p>
            <a:r>
              <a:rPr lang="en-US" altLang="en-US" sz="1500" dirty="0" smtClean="0"/>
              <a:t>Users inexperienced in MD can work along </a:t>
            </a:r>
            <a:r>
              <a:rPr lang="en-US" altLang="en-US" sz="1500" smtClean="0"/>
              <a:t>prepared </a:t>
            </a:r>
            <a:r>
              <a:rPr lang="en-US" altLang="en-US" sz="1500" smtClean="0"/>
              <a:t>workflows</a:t>
            </a:r>
            <a:r>
              <a:rPr lang="en-US" altLang="en-US" sz="1500" smtClean="0"/>
              <a:t>, </a:t>
            </a:r>
            <a:r>
              <a:rPr lang="en-US" altLang="en-US" sz="1500" dirty="0" smtClean="0"/>
              <a:t>while experts may enjoy a significant relief from the tedium of typing and scripting. </a:t>
            </a:r>
            <a:r>
              <a:rPr lang="en-US" altLang="en-US" sz="1600" dirty="0" smtClean="0">
                <a:latin typeface="Arial" panose="020B0604020202020204" pitchFamily="34" charset="0"/>
              </a:rPr>
              <a:t/>
            </a:r>
            <a:br>
              <a:rPr lang="en-US" altLang="en-US" sz="1600" dirty="0" smtClean="0">
                <a:latin typeface="Arial" panose="020B0604020202020204" pitchFamily="34" charset="0"/>
              </a:rPr>
            </a:b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What is </a:t>
            </a:r>
            <a:r>
              <a:rPr lang="en-US" sz="4000" b="1" i="1" dirty="0" smtClean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GROMACSIMUM ?</a:t>
            </a:r>
            <a:endParaRPr lang="en-US" sz="4000" b="1" i="1" dirty="0">
              <a:solidFill>
                <a:srgbClr val="23639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2057400"/>
            <a:ext cx="4437857" cy="329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600200"/>
            <a:ext cx="2667000" cy="4495800"/>
          </a:xfrm>
        </p:spPr>
        <p:txBody>
          <a:bodyPr>
            <a:normAutofit/>
          </a:bodyPr>
          <a:lstStyle/>
          <a:p>
            <a:pPr>
              <a:spcBef>
                <a:spcPct val="30000"/>
              </a:spcBef>
            </a:pPr>
            <a:r>
              <a:rPr lang="en-US" altLang="en-US" sz="1600" dirty="0" smtClean="0"/>
              <a:t>Newly incorporated workflow management system.</a:t>
            </a:r>
            <a:endParaRPr lang="en-US" altLang="en-US" sz="1600" dirty="0" smtClean="0">
              <a:cs typeface="Times New Roman" panose="02020603050405020304" pitchFamily="18" charset="0"/>
            </a:endParaRPr>
          </a:p>
          <a:p>
            <a:pPr>
              <a:spcBef>
                <a:spcPct val="70000"/>
              </a:spcBef>
            </a:pPr>
            <a:r>
              <a:rPr lang="en-US" altLang="en-US" sz="1600" dirty="0" smtClean="0">
                <a:cs typeface="Times New Roman" panose="02020603050405020304" pitchFamily="18" charset="0"/>
              </a:rPr>
              <a:t>A significant relief from tedium of  typing and scripting</a:t>
            </a:r>
          </a:p>
          <a:p>
            <a:pPr>
              <a:spcBef>
                <a:spcPct val="70000"/>
              </a:spcBef>
            </a:pPr>
            <a:r>
              <a:rPr lang="en-US" altLang="en-US" sz="1600" dirty="0" smtClean="0">
                <a:cs typeface="Times New Roman" panose="02020603050405020304" pitchFamily="18" charset="0"/>
              </a:rPr>
              <a:t>Easy job submission mechanism.</a:t>
            </a:r>
          </a:p>
          <a:p>
            <a:pPr>
              <a:spcBef>
                <a:spcPct val="70000"/>
              </a:spcBef>
            </a:pPr>
            <a:r>
              <a:rPr lang="en-US" altLang="en-US" sz="1600" dirty="0" smtClean="0">
                <a:cs typeface="Times New Roman" panose="02020603050405020304" pitchFamily="18" charset="0"/>
              </a:rPr>
              <a:t>Dedicated HPC resources.  </a:t>
            </a:r>
          </a:p>
          <a:p>
            <a:pPr marL="0" indent="0">
              <a:buNone/>
            </a:pPr>
            <a:r>
              <a:rPr lang="en-US" altLang="en-US" sz="1600" dirty="0" smtClean="0">
                <a:latin typeface="Arial" panose="020B0604020202020204" pitchFamily="34" charset="0"/>
              </a:rPr>
              <a:t/>
            </a:r>
            <a:br>
              <a:rPr lang="en-US" altLang="en-US" sz="1600" dirty="0" smtClean="0">
                <a:latin typeface="Arial" panose="020B0604020202020204" pitchFamily="34" charset="0"/>
              </a:rPr>
            </a:b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524000" y="6096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Easy-to-use</a:t>
            </a:r>
            <a:r>
              <a:rPr lang="en-US" altLang="en-US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instantly interactive</a:t>
            </a:r>
            <a:endParaRPr lang="en-US" altLang="en-US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1589314"/>
            <a:ext cx="4857357" cy="19061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4470" y="4906765"/>
            <a:ext cx="3800000" cy="15333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8112" y="3848100"/>
            <a:ext cx="3809524" cy="1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3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524000" y="6096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Easy-to-use</a:t>
            </a:r>
            <a:r>
              <a:rPr lang="en-US" altLang="en-US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instantly interactive</a:t>
            </a:r>
            <a:endParaRPr lang="en-US" altLang="en-US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47800"/>
            <a:ext cx="4190911" cy="38662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192" y="2057400"/>
            <a:ext cx="4433016" cy="41005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1255" y="5653178"/>
            <a:ext cx="4819048" cy="1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4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524000" y="6096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Easy-to-use</a:t>
            </a:r>
            <a:r>
              <a:rPr lang="en-US" altLang="en-US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instantly interactive</a:t>
            </a:r>
            <a:endParaRPr lang="en-US" altLang="en-US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047" y="2157571"/>
            <a:ext cx="5361905" cy="2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6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524000" y="6096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en-US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Data analysis and decision making</a:t>
            </a:r>
          </a:p>
        </p:txBody>
      </p:sp>
      <p:sp>
        <p:nvSpPr>
          <p:cNvPr id="7" name="Text Box 201" descr="Parchment"/>
          <p:cNvSpPr txBox="1">
            <a:spLocks noChangeArrowheads="1"/>
          </p:cNvSpPr>
          <p:nvPr/>
        </p:nvSpPr>
        <p:spPr bwMode="auto">
          <a:xfrm>
            <a:off x="0" y="1981200"/>
            <a:ext cx="34290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91440" bIns="91440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13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1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9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81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81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1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1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1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1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US" altLang="en-US" sz="1400" dirty="0" smtClean="0">
                <a:latin typeface="+mn-lt"/>
              </a:rPr>
              <a:t>Plotting</a:t>
            </a:r>
            <a:r>
              <a:rPr lang="en-US" altLang="en-US" sz="1400" dirty="0">
                <a:latin typeface="+mn-lt"/>
              </a:rPr>
              <a:t>, editing, visual data mining and filtering to identify key interactions.</a:t>
            </a:r>
          </a:p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US" altLang="en-US" sz="1400" dirty="0">
                <a:latin typeface="+mn-lt"/>
              </a:rPr>
              <a:t>Trajectory viewing and analysis.</a:t>
            </a:r>
          </a:p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US" altLang="en-US" sz="1400" dirty="0">
                <a:latin typeface="+mn-lt"/>
              </a:rPr>
              <a:t>Free energy surfaces, Principal component, Clustering and Secondary structure analysis,.</a:t>
            </a:r>
          </a:p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US" altLang="en-US" sz="1400" dirty="0">
                <a:latin typeface="+mn-lt"/>
              </a:rPr>
              <a:t>Seamless support for </a:t>
            </a:r>
            <a:r>
              <a:rPr lang="en-US" altLang="en-US" sz="1400" dirty="0" err="1">
                <a:latin typeface="+mn-lt"/>
              </a:rPr>
              <a:t>Xmgrace</a:t>
            </a:r>
            <a:r>
              <a:rPr lang="en-US" altLang="en-US" sz="1400" dirty="0">
                <a:latin typeface="+mn-lt"/>
              </a:rPr>
              <a:t>, VMD, </a:t>
            </a:r>
            <a:r>
              <a:rPr lang="en-US" altLang="en-US" sz="1400" dirty="0" err="1">
                <a:latin typeface="+mn-lt"/>
              </a:rPr>
              <a:t>PyMOL</a:t>
            </a:r>
            <a:r>
              <a:rPr lang="en-US" altLang="en-US" sz="1400" dirty="0">
                <a:latin typeface="+mn-lt"/>
              </a:rPr>
              <a:t> and other 3</a:t>
            </a:r>
            <a:r>
              <a:rPr lang="en-US" altLang="en-US" sz="1400" baseline="30000" dirty="0">
                <a:latin typeface="+mn-lt"/>
              </a:rPr>
              <a:t>rd</a:t>
            </a:r>
            <a:r>
              <a:rPr lang="en-US" altLang="en-US" sz="1400" dirty="0">
                <a:latin typeface="+mn-lt"/>
              </a:rPr>
              <a:t> party software packages.</a:t>
            </a:r>
          </a:p>
        </p:txBody>
      </p:sp>
      <p:pic>
        <p:nvPicPr>
          <p:cNvPr id="9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425238"/>
            <a:ext cx="3127707" cy="177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590800"/>
            <a:ext cx="3062320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351" y="1126285"/>
            <a:ext cx="2440170" cy="248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5493" y="3614941"/>
            <a:ext cx="3132413" cy="2245546"/>
          </a:xfrm>
          <a:prstGeom prst="rect">
            <a:avLst/>
          </a:prstGeom>
        </p:spPr>
      </p:pic>
      <p:pic>
        <p:nvPicPr>
          <p:cNvPr id="14" name="Picture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007" y="3962400"/>
            <a:ext cx="2971800" cy="226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140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514600" y="457200"/>
            <a:ext cx="472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Usage: Overview</a:t>
            </a:r>
            <a:endParaRPr lang="en-US" altLang="en-US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165086"/>
            <a:ext cx="5071662" cy="4142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295400"/>
            <a:ext cx="3959604" cy="487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1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0" y="3096719"/>
            <a:ext cx="9144000" cy="78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400" b="1" i="1" dirty="0" smtClean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Interactive Parallelization Tool (IPT)</a:t>
            </a:r>
            <a:endParaRPr lang="en-US" sz="4400" b="1" i="1" dirty="0">
              <a:solidFill>
                <a:srgbClr val="23639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diagrid.org/templates/diagrid/images/logos/diagr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400800"/>
            <a:ext cx="1828800" cy="357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i="1" dirty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Interactive Parallelization Tool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sp>
        <p:nvSpPr>
          <p:cNvPr id="19" name="Rectangle 3"/>
          <p:cNvSpPr txBox="1">
            <a:spLocks/>
          </p:cNvSpPr>
          <p:nvPr/>
        </p:nvSpPr>
        <p:spPr>
          <a:xfrm>
            <a:off x="228600" y="1600200"/>
            <a:ext cx="86868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r>
              <a:rPr lang="en-US" sz="1400" dirty="0" smtClean="0"/>
              <a:t>Interactive </a:t>
            </a:r>
            <a:r>
              <a:rPr lang="en-US" sz="1400" dirty="0"/>
              <a:t>Parallelization Tool (IPT) is a semi-automatic tool that can be used by domain experts and students for transforming certain classes of existing applications into multiple parallel variants. </a:t>
            </a:r>
          </a:p>
          <a:p>
            <a:r>
              <a:rPr lang="en-US" sz="1400" dirty="0"/>
              <a:t> The parallel programming paradigms that are currently supported by IPT are </a:t>
            </a:r>
            <a:r>
              <a:rPr lang="en-US" sz="1400" dirty="0" err="1" smtClean="0"/>
              <a:t>MPI,OpenMP</a:t>
            </a:r>
            <a:r>
              <a:rPr lang="en-US" sz="1400" dirty="0"/>
              <a:t>, and CUDA. </a:t>
            </a:r>
          </a:p>
          <a:p>
            <a:r>
              <a:rPr lang="en-US" sz="1400" dirty="0"/>
              <a:t> The supported base languages are C and C</a:t>
            </a:r>
            <a:r>
              <a:rPr lang="en-US" sz="1400" dirty="0" smtClean="0"/>
              <a:t>++. 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fontAlgn="auto">
              <a:spcAft>
                <a:spcPts val="0"/>
              </a:spcAft>
            </a:pPr>
            <a:endParaRPr lang="en-US" sz="24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57600"/>
            <a:ext cx="7735670" cy="2091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i="1" dirty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Interactive Parallelization Tool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600200"/>
            <a:ext cx="4180724" cy="3856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9200" y="57912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GUI to IPT Workspace on </a:t>
            </a:r>
            <a:r>
              <a:rPr lang="en-US" dirty="0" err="1"/>
              <a:t>DiaGrid</a:t>
            </a:r>
            <a:r>
              <a:rPr lang="en-US" dirty="0"/>
              <a:t> Hub showing the parallelization of the program named “circuit_serial.cpp” 	</a:t>
            </a:r>
          </a:p>
        </p:txBody>
      </p:sp>
    </p:spTree>
    <p:extLst>
      <p:ext uri="{BB962C8B-B14F-4D97-AF65-F5344CB8AC3E}">
        <p14:creationId xmlns:p14="http://schemas.microsoft.com/office/powerpoint/2010/main" val="89361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i="1" dirty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Interactive Parallelization Tool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676400"/>
            <a:ext cx="3810000" cy="440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5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upload.wikimedia.org/wikipedia/commons/2/22/Earth_Western_Hemisphere_transparent_background.png"/>
          <p:cNvPicPr>
            <a:picLocks noChangeAspect="1" noChangeArrowheads="1"/>
          </p:cNvPicPr>
          <p:nvPr/>
        </p:nvPicPr>
        <p:blipFill>
          <a:blip r:embed="rId3" cstate="print"/>
          <a:srcRect r="23060"/>
          <a:stretch>
            <a:fillRect/>
          </a:stretch>
        </p:blipFill>
        <p:spPr bwMode="auto">
          <a:xfrm>
            <a:off x="4572000" y="1143000"/>
            <a:ext cx="4575432" cy="5946774"/>
          </a:xfrm>
          <a:prstGeom prst="rect">
            <a:avLst/>
          </a:prstGeom>
          <a:noFill/>
        </p:spPr>
      </p:pic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610600" cy="50292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What is </a:t>
            </a:r>
            <a:r>
              <a:rPr lang="en-US" dirty="0" err="1" smtClean="0"/>
              <a:t>DiaGrid</a:t>
            </a:r>
            <a:r>
              <a:rPr lang="en-US" dirty="0" smtClean="0"/>
              <a:t>?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Supporting Science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Tools</a:t>
            </a:r>
          </a:p>
          <a:p>
            <a:pPr lvl="1">
              <a:lnSpc>
                <a:spcPct val="200000"/>
              </a:lnSpc>
            </a:pPr>
            <a:r>
              <a:rPr lang="en-US" dirty="0" smtClean="0"/>
              <a:t>Gromacsimum</a:t>
            </a:r>
          </a:p>
          <a:p>
            <a:pPr lvl="1">
              <a:lnSpc>
                <a:spcPct val="200000"/>
              </a:lnSpc>
            </a:pPr>
            <a:r>
              <a:rPr lang="en-US" dirty="0" smtClean="0"/>
              <a:t>Interactive Parallelization Tool (IPT)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Overview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7174" name="Picture 6" descr="https://www.rcac.purdue.edu/userinfo/resources/hansen/images/resource.jpg"/>
          <p:cNvPicPr>
            <a:picLocks noChangeAspect="1" noChangeArrowheads="1"/>
          </p:cNvPicPr>
          <p:nvPr/>
        </p:nvPicPr>
        <p:blipFill>
          <a:blip r:embed="rId4" cstate="print"/>
          <a:srcRect b="20826"/>
          <a:stretch>
            <a:fillRect/>
          </a:stretch>
        </p:blipFill>
        <p:spPr bwMode="auto">
          <a:xfrm>
            <a:off x="4572000" y="2286000"/>
            <a:ext cx="1752600" cy="1599030"/>
          </a:xfrm>
          <a:prstGeom prst="rect">
            <a:avLst/>
          </a:prstGeom>
          <a:noFill/>
        </p:spPr>
      </p:pic>
      <p:pic>
        <p:nvPicPr>
          <p:cNvPr id="7176" name="Picture 8" descr="https://www.rcac.purdue.edu/userinfo/resources/coates/images/resource.jpg"/>
          <p:cNvPicPr>
            <a:picLocks noChangeAspect="1" noChangeArrowheads="1"/>
          </p:cNvPicPr>
          <p:nvPr/>
        </p:nvPicPr>
        <p:blipFill>
          <a:blip r:embed="rId5" cstate="print"/>
          <a:srcRect b="14876"/>
          <a:stretch>
            <a:fillRect/>
          </a:stretch>
        </p:blipFill>
        <p:spPr bwMode="auto">
          <a:xfrm flipH="1">
            <a:off x="7010400" y="838200"/>
            <a:ext cx="2000250" cy="196213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6637" y="3581400"/>
            <a:ext cx="376556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4419600" cy="4876800"/>
          </a:xfrm>
        </p:spPr>
        <p:txBody>
          <a:bodyPr/>
          <a:lstStyle/>
          <a:p>
            <a:r>
              <a:rPr lang="en-US" sz="2800" dirty="0" smtClean="0"/>
              <a:t>Any other future projects?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Looking to the Future…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0" y="205740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9600" b="1" i="1" dirty="0" smtClean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Questions?</a:t>
            </a:r>
            <a:endParaRPr lang="en-US" sz="9600" b="1" i="1" dirty="0">
              <a:solidFill>
                <a:srgbClr val="23639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/>
          <p:cNvSpPr/>
          <p:nvPr/>
        </p:nvSpPr>
        <p:spPr>
          <a:xfrm rot="842174">
            <a:off x="3581400" y="5191558"/>
            <a:ext cx="1981200" cy="1447800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3048000"/>
            <a:ext cx="8077200" cy="3657600"/>
          </a:xfrm>
        </p:spPr>
        <p:txBody>
          <a:bodyPr/>
          <a:lstStyle/>
          <a:p>
            <a:r>
              <a:rPr lang="en-US" dirty="0" smtClean="0"/>
              <a:t>To the </a:t>
            </a:r>
            <a:r>
              <a:rPr lang="en-US" b="1" i="1" dirty="0" smtClean="0"/>
              <a:t>developers</a:t>
            </a:r>
            <a:r>
              <a:rPr lang="en-US" dirty="0" smtClean="0"/>
              <a:t> </a:t>
            </a:r>
            <a:r>
              <a:rPr lang="en-US" dirty="0" err="1" smtClean="0"/>
              <a:t>DiaGrid</a:t>
            </a:r>
            <a:r>
              <a:rPr lang="en-US" dirty="0" smtClean="0"/>
              <a:t> is…</a:t>
            </a:r>
          </a:p>
          <a:p>
            <a:pPr lvl="1"/>
            <a:r>
              <a:rPr lang="en-US" dirty="0" smtClean="0"/>
              <a:t>A federation of a vast set of computing resources.</a:t>
            </a:r>
          </a:p>
          <a:p>
            <a:pPr lvl="1"/>
            <a:r>
              <a:rPr lang="en-US" dirty="0" smtClean="0"/>
              <a:t>A pipeline for the whole development process.</a:t>
            </a:r>
          </a:p>
          <a:p>
            <a:pPr lvl="1"/>
            <a:r>
              <a:rPr lang="en-US" dirty="0" smtClean="0"/>
              <a:t>Managed deployment straight to users.</a:t>
            </a:r>
          </a:p>
          <a:p>
            <a:pPr lvl="1"/>
            <a:r>
              <a:rPr lang="en-US" dirty="0" smtClean="0"/>
              <a:t>A support platform for communicating directly with end users.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1524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What Is </a:t>
            </a:r>
            <a:r>
              <a:rPr lang="en-US" sz="4000" b="1" i="1" dirty="0" err="1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DiaGrid</a:t>
            </a:r>
            <a:r>
              <a:rPr lang="en-US" sz="4000" b="1" i="1" dirty="0">
                <a:solidFill>
                  <a:srgbClr val="2363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?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474005" y="5181600"/>
            <a:ext cx="533400" cy="5334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Delay 8"/>
          <p:cNvSpPr/>
          <p:nvPr/>
        </p:nvSpPr>
        <p:spPr>
          <a:xfrm rot="16200000">
            <a:off x="7435905" y="5600700"/>
            <a:ext cx="609600" cy="838200"/>
          </a:xfrm>
          <a:prstGeom prst="flowChartDela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4" name="Picture 2" descr="https://diagrid.org/templates/diagrid/images/logos/diagrid-emble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5343958"/>
            <a:ext cx="1078992" cy="914400"/>
          </a:xfrm>
          <a:prstGeom prst="rect">
            <a:avLst/>
          </a:prstGeom>
          <a:noFill/>
        </p:spPr>
      </p:pic>
      <p:sp>
        <p:nvSpPr>
          <p:cNvPr id="10" name="Oval 9"/>
          <p:cNvSpPr/>
          <p:nvPr/>
        </p:nvSpPr>
        <p:spPr>
          <a:xfrm>
            <a:off x="997005" y="5181600"/>
            <a:ext cx="533400" cy="533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elay 10"/>
          <p:cNvSpPr/>
          <p:nvPr/>
        </p:nvSpPr>
        <p:spPr>
          <a:xfrm rot="16200000">
            <a:off x="958905" y="5600700"/>
            <a:ext cx="609600" cy="838200"/>
          </a:xfrm>
          <a:prstGeom prst="flowChartDela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-Right Arrow 11"/>
          <p:cNvSpPr/>
          <p:nvPr/>
        </p:nvSpPr>
        <p:spPr>
          <a:xfrm>
            <a:off x="1835205" y="5638800"/>
            <a:ext cx="1600200" cy="533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-Right Arrow 12"/>
          <p:cNvSpPr/>
          <p:nvPr/>
        </p:nvSpPr>
        <p:spPr>
          <a:xfrm>
            <a:off x="5645205" y="5638800"/>
            <a:ext cx="1600200" cy="533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0700000">
            <a:off x="1566868" y="5225728"/>
            <a:ext cx="99059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Java</a:t>
            </a:r>
            <a:endParaRPr 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 rot="1038267">
            <a:off x="2232025" y="5083364"/>
            <a:ext cx="144510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Python</a:t>
            </a:r>
            <a:endParaRPr lang="en-US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 rot="20948270">
            <a:off x="2701626" y="6185202"/>
            <a:ext cx="99059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C++</a:t>
            </a:r>
            <a:endParaRPr 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 rot="1043972">
            <a:off x="1893571" y="6138493"/>
            <a:ext cx="9905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</a:t>
            </a:r>
            <a:endParaRPr lang="en-US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 rot="20860490">
            <a:off x="5448058" y="5205806"/>
            <a:ext cx="99059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Data</a:t>
            </a:r>
            <a:endParaRPr 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38800" y="6096000"/>
            <a:ext cx="16926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Science</a:t>
            </a: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 rot="1038267">
            <a:off x="6194425" y="5235764"/>
            <a:ext cx="144510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Results</a:t>
            </a:r>
            <a:endParaRPr lang="en-US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1" name="Picture 2" descr="http://diagrid.org/templates/diagrid/images/logos/diagr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6400800"/>
            <a:ext cx="1828800" cy="357809"/>
          </a:xfrm>
          <a:prstGeom prst="rect">
            <a:avLst/>
          </a:prstGeom>
          <a:noFill/>
        </p:spPr>
      </p:pic>
      <p:sp>
        <p:nvSpPr>
          <p:cNvPr id="22" name="Rectangle 3"/>
          <p:cNvSpPr txBox="1">
            <a:spLocks/>
          </p:cNvSpPr>
          <p:nvPr/>
        </p:nvSpPr>
        <p:spPr>
          <a:xfrm>
            <a:off x="381000" y="1058000"/>
            <a:ext cx="86106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To the </a:t>
            </a:r>
            <a:r>
              <a:rPr lang="en-US" b="1" i="1" dirty="0" smtClean="0"/>
              <a:t>users</a:t>
            </a:r>
            <a:r>
              <a:rPr lang="en-US" dirty="0" smtClean="0"/>
              <a:t> </a:t>
            </a:r>
            <a:r>
              <a:rPr lang="en-US" dirty="0" err="1" smtClean="0"/>
              <a:t>DiaGrid</a:t>
            </a:r>
            <a:r>
              <a:rPr lang="en-US" dirty="0" smtClean="0"/>
              <a:t> is…</a:t>
            </a:r>
          </a:p>
          <a:p>
            <a:pPr lvl="1" fontAlgn="auto">
              <a:spcAft>
                <a:spcPts val="0"/>
              </a:spcAft>
            </a:pPr>
            <a:r>
              <a:rPr lang="en-US" dirty="0" smtClean="0"/>
              <a:t>A </a:t>
            </a:r>
            <a:r>
              <a:rPr lang="en-US" dirty="0" err="1" smtClean="0"/>
              <a:t>HUBzero</a:t>
            </a:r>
            <a:r>
              <a:rPr lang="en-US" dirty="0" smtClean="0"/>
              <a:t> portal for collaboration and community building.</a:t>
            </a:r>
          </a:p>
          <a:p>
            <a:pPr lvl="1" fontAlgn="auto">
              <a:spcAft>
                <a:spcPts val="0"/>
              </a:spcAft>
            </a:pPr>
            <a:r>
              <a:rPr lang="en-US" dirty="0" smtClean="0"/>
              <a:t>Scientific Software-as-a-Service with easy access to a vast set of computing resources.</a:t>
            </a:r>
          </a:p>
          <a:p>
            <a:pPr lvl="1" fontAlgn="auto">
              <a:spcAft>
                <a:spcPts val="0"/>
              </a:spcAft>
            </a:pPr>
            <a:r>
              <a:rPr lang="en-US" dirty="0" smtClean="0"/>
              <a:t>A remotely accessible home for research.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7162800" cy="4876800"/>
          </a:xfrm>
        </p:spPr>
        <p:txBody>
          <a:bodyPr/>
          <a:lstStyle/>
          <a:p>
            <a:r>
              <a:rPr lang="en-US" sz="2800" dirty="0" smtClean="0"/>
              <a:t>Large high-throughput and distributed network, available through </a:t>
            </a:r>
            <a:r>
              <a:rPr lang="en-US" sz="2800" b="1" dirty="0" smtClean="0"/>
              <a:t>HT Condor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Utilizes spare cycles from:</a:t>
            </a:r>
          </a:p>
          <a:p>
            <a:pPr lvl="1"/>
            <a:r>
              <a:rPr lang="en-US" sz="2400" dirty="0" smtClean="0"/>
              <a:t>Campus lab workstations</a:t>
            </a:r>
          </a:p>
          <a:p>
            <a:pPr lvl="1"/>
            <a:r>
              <a:rPr lang="en-US" sz="2400" dirty="0" smtClean="0"/>
              <a:t>Departmental desktop computers</a:t>
            </a:r>
          </a:p>
          <a:p>
            <a:pPr lvl="1"/>
            <a:r>
              <a:rPr lang="en-US" sz="2400" dirty="0" smtClean="0"/>
              <a:t>XSEDE Resources</a:t>
            </a:r>
          </a:p>
          <a:p>
            <a:pPr lvl="1"/>
            <a:r>
              <a:rPr lang="en-US" sz="2400" dirty="0"/>
              <a:t>C</a:t>
            </a:r>
            <a:r>
              <a:rPr lang="en-US" sz="2400" dirty="0" smtClean="0"/>
              <a:t>ommunity clusters at Purdue</a:t>
            </a:r>
          </a:p>
          <a:p>
            <a:pPr lvl="2"/>
            <a:r>
              <a:rPr lang="en-US" sz="2000" dirty="0" smtClean="0"/>
              <a:t>Coates, </a:t>
            </a:r>
            <a:r>
              <a:rPr lang="en-US" sz="2000" dirty="0" err="1" smtClean="0"/>
              <a:t>Rossmann</a:t>
            </a:r>
            <a:r>
              <a:rPr lang="en-US" sz="2000" dirty="0" smtClean="0"/>
              <a:t>, Hansen, &amp; Carter</a:t>
            </a:r>
          </a:p>
          <a:p>
            <a:r>
              <a:rPr lang="en-US" sz="2800" dirty="0" smtClean="0"/>
              <a:t>Nearly 100 million jobs run to date!</a:t>
            </a:r>
            <a:endParaRPr lang="en-US" sz="2800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The Hardware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14338" name="Picture 2" descr="http://diagrid.org/templates/diagrid/images/diagrid-info-graphi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143000"/>
            <a:ext cx="3009529" cy="2767693"/>
          </a:xfrm>
          <a:prstGeom prst="rect">
            <a:avLst/>
          </a:prstGeom>
          <a:noFill/>
        </p:spPr>
      </p:pic>
      <p:pic>
        <p:nvPicPr>
          <p:cNvPr id="14340" name="Picture 4" descr="https://www.rcac.purdue.edu/userinfo/resources/carter/images/resource.jpg"/>
          <p:cNvPicPr>
            <a:picLocks noChangeAspect="1" noChangeArrowheads="1"/>
          </p:cNvPicPr>
          <p:nvPr/>
        </p:nvPicPr>
        <p:blipFill>
          <a:blip r:embed="rId4" cstate="print"/>
          <a:srcRect b="24000"/>
          <a:stretch>
            <a:fillRect/>
          </a:stretch>
        </p:blipFill>
        <p:spPr bwMode="auto">
          <a:xfrm>
            <a:off x="6629400" y="4343400"/>
            <a:ext cx="2189747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9144000" cy="4876800"/>
          </a:xfrm>
        </p:spPr>
        <p:txBody>
          <a:bodyPr/>
          <a:lstStyle/>
          <a:p>
            <a:r>
              <a:rPr lang="en-US" dirty="0" smtClean="0"/>
              <a:t>Users have access to a full inbox-style messaging system.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Building Communities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819400"/>
            <a:ext cx="807042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534400" cy="4876800"/>
          </a:xfrm>
        </p:spPr>
        <p:txBody>
          <a:bodyPr/>
          <a:lstStyle/>
          <a:p>
            <a:r>
              <a:rPr lang="en-US" sz="2400" dirty="0" smtClean="0"/>
              <a:t>The true power of the HUBzero platform lies in transparently bridging the gap between the grid and the web.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Supporting Science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971800"/>
            <a:ext cx="58483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4419600" cy="4876800"/>
          </a:xfrm>
        </p:spPr>
        <p:txBody>
          <a:bodyPr/>
          <a:lstStyle/>
          <a:p>
            <a:r>
              <a:rPr lang="en-US" sz="2800" dirty="0" err="1" smtClean="0"/>
              <a:t>DiaGrid</a:t>
            </a:r>
            <a:r>
              <a:rPr lang="en-US" sz="2800" dirty="0" smtClean="0"/>
              <a:t> applications execute within a VM.</a:t>
            </a:r>
          </a:p>
          <a:p>
            <a:r>
              <a:rPr lang="en-US" sz="2800" dirty="0"/>
              <a:t>I</a:t>
            </a:r>
            <a:r>
              <a:rPr lang="en-US" sz="2800" dirty="0" smtClean="0"/>
              <a:t>mbedded Java applet/Html5 interfaces give users access from any web browser. </a:t>
            </a:r>
          </a:p>
          <a:p>
            <a:r>
              <a:rPr lang="en-US" sz="2800" dirty="0" smtClean="0"/>
              <a:t>No local installation of anything is required at user’s location.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Supporting Science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752601"/>
            <a:ext cx="4743465" cy="395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4953000" y="5486400"/>
            <a:ext cx="40386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4953000" cy="4876800"/>
          </a:xfrm>
        </p:spPr>
        <p:txBody>
          <a:bodyPr/>
          <a:lstStyle/>
          <a:p>
            <a:r>
              <a:rPr lang="en-US" sz="2800" dirty="0" smtClean="0"/>
              <a:t>From creation to release, tool development has a full lifecycle managed by the </a:t>
            </a:r>
            <a:r>
              <a:rPr lang="en-US" sz="2800" dirty="0" err="1" smtClean="0"/>
              <a:t>DiaGrid</a:t>
            </a:r>
            <a:r>
              <a:rPr lang="en-US" sz="2800" dirty="0" smtClean="0"/>
              <a:t> site.</a:t>
            </a:r>
          </a:p>
          <a:p>
            <a:r>
              <a:rPr lang="en-US" sz="2800" dirty="0" smtClean="0"/>
              <a:t>Published version continues to live on site for users while next version is still in testing.</a:t>
            </a:r>
            <a:endParaRPr lang="en-US" dirty="0" smtClean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Supporting Science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0" y="1066800"/>
            <a:ext cx="1143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Create</a:t>
            </a:r>
          </a:p>
          <a:p>
            <a:pPr algn="ctr"/>
            <a:r>
              <a:rPr lang="en-US" b="1" dirty="0" smtClean="0"/>
              <a:t>Tool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6629400" y="2209800"/>
            <a:ext cx="1600200" cy="762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Upload/Edit</a:t>
            </a:r>
          </a:p>
          <a:p>
            <a:pPr algn="ctr"/>
            <a:r>
              <a:rPr lang="en-US" b="1" dirty="0" smtClean="0"/>
              <a:t>Sources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6781800" y="3352800"/>
            <a:ext cx="1295400" cy="762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Stage &amp; Test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6781800" y="4495800"/>
            <a:ext cx="1295400" cy="762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Approve?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6705600" y="5638800"/>
            <a:ext cx="1447800" cy="762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Published!</a:t>
            </a:r>
            <a:endParaRPr lang="en-US" b="1" dirty="0"/>
          </a:p>
        </p:txBody>
      </p:sp>
      <p:sp>
        <p:nvSpPr>
          <p:cNvPr id="12" name="Down Arrow 11"/>
          <p:cNvSpPr/>
          <p:nvPr/>
        </p:nvSpPr>
        <p:spPr>
          <a:xfrm>
            <a:off x="7315200" y="19050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7315200" y="30480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7315200" y="41910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7315200" y="5334000"/>
            <a:ext cx="228600" cy="228600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ircular Arrow 15"/>
          <p:cNvSpPr/>
          <p:nvPr/>
        </p:nvSpPr>
        <p:spPr>
          <a:xfrm rot="16369230">
            <a:off x="5322263" y="2788455"/>
            <a:ext cx="2667000" cy="1905000"/>
          </a:xfrm>
          <a:prstGeom prst="circularArrow">
            <a:avLst>
              <a:gd name="adj1" fmla="val 5398"/>
              <a:gd name="adj2" fmla="val 660063"/>
              <a:gd name="adj3" fmla="val 20374245"/>
              <a:gd name="adj4" fmla="val 10757225"/>
              <a:gd name="adj5" fmla="val 11823"/>
            </a:avLst>
          </a:prstGeom>
          <a:solidFill>
            <a:srgbClr val="FFCC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9200" y="5562600"/>
            <a:ext cx="1189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Publicly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Available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9200" y="4724400"/>
            <a:ext cx="1167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Viewable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to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Devs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loud 17"/>
          <p:cNvSpPr/>
          <p:nvPr/>
        </p:nvSpPr>
        <p:spPr>
          <a:xfrm>
            <a:off x="4648200" y="3657600"/>
            <a:ext cx="4495800" cy="3048000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4876800" cy="4876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HUBzero team has created the “submit” shell command to abstract grid access for tool developers.</a:t>
            </a:r>
          </a:p>
          <a:p>
            <a:r>
              <a:rPr lang="en-US" sz="2800" dirty="0" smtClean="0"/>
              <a:t>Tools run a </a:t>
            </a:r>
            <a:r>
              <a:rPr lang="en-US" sz="2800" dirty="0" err="1" smtClean="0"/>
              <a:t>subprocess</a:t>
            </a:r>
            <a:r>
              <a:rPr lang="en-US" sz="2800" dirty="0" smtClean="0"/>
              <a:t> through “submit” to handle all their grid computation needs.</a:t>
            </a:r>
          </a:p>
          <a:p>
            <a:r>
              <a:rPr lang="en-US" sz="2800" dirty="0" smtClean="0"/>
              <a:t>Utilizes Pegasus engine for HT Condor on resources.</a:t>
            </a:r>
          </a:p>
          <a:p>
            <a:pPr lvl="1"/>
            <a:endParaRPr lang="en-US" sz="3200" dirty="0" smtClean="0"/>
          </a:p>
          <a:p>
            <a:endParaRPr lang="en-US" sz="3600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62000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4000" b="1" dirty="0" smtClean="0">
                <a:solidFill>
                  <a:srgbClr val="23639D"/>
                </a:solidFill>
                <a:latin typeface="Calibri" pitchFamily="34" charset="0"/>
              </a:rPr>
              <a:t>Supporting Science</a:t>
            </a:r>
            <a:endParaRPr lang="en-US" sz="4000" b="1" i="1" dirty="0">
              <a:solidFill>
                <a:srgbClr val="262626"/>
              </a:solidFill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38800" y="1447800"/>
            <a:ext cx="1981200" cy="2133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b="1" dirty="0" smtClean="0"/>
              <a:t>DiaGrid.org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5943600" y="4267200"/>
            <a:ext cx="1524000" cy="381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Pegasus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943600" y="4648200"/>
            <a:ext cx="1524000" cy="381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HT Condor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5029200" y="5257800"/>
            <a:ext cx="685800" cy="457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CPU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6172200" y="3124200"/>
            <a:ext cx="990600" cy="381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Submit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5867400" y="1828800"/>
            <a:ext cx="1600200" cy="990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b="1" dirty="0" smtClean="0"/>
              <a:t>Tool Session</a:t>
            </a:r>
          </a:p>
          <a:p>
            <a:pPr algn="ctr"/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6248400" y="2209800"/>
            <a:ext cx="914400" cy="381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Tool</a:t>
            </a:r>
            <a:endParaRPr lang="en-US" b="1" dirty="0"/>
          </a:p>
        </p:txBody>
      </p:sp>
      <p:sp>
        <p:nvSpPr>
          <p:cNvPr id="11" name="Down Arrow 10"/>
          <p:cNvSpPr/>
          <p:nvPr/>
        </p:nvSpPr>
        <p:spPr>
          <a:xfrm>
            <a:off x="6553200" y="25908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638800" y="5943600"/>
            <a:ext cx="685800" cy="457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CPU</a:t>
            </a:r>
            <a:endParaRPr lang="en-US" b="1" dirty="0"/>
          </a:p>
        </p:txBody>
      </p:sp>
      <p:sp>
        <p:nvSpPr>
          <p:cNvPr id="20" name="Rectangle 19"/>
          <p:cNvSpPr/>
          <p:nvPr/>
        </p:nvSpPr>
        <p:spPr>
          <a:xfrm>
            <a:off x="6553200" y="5562600"/>
            <a:ext cx="685800" cy="457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CPU</a:t>
            </a:r>
            <a:endParaRPr lang="en-US" b="1" dirty="0"/>
          </a:p>
        </p:txBody>
      </p:sp>
      <p:sp>
        <p:nvSpPr>
          <p:cNvPr id="21" name="Rectangle 20"/>
          <p:cNvSpPr/>
          <p:nvPr/>
        </p:nvSpPr>
        <p:spPr>
          <a:xfrm>
            <a:off x="7543800" y="5791200"/>
            <a:ext cx="685800" cy="457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CPU</a:t>
            </a:r>
            <a:endParaRPr lang="en-US" b="1" dirty="0"/>
          </a:p>
        </p:txBody>
      </p:sp>
      <p:sp>
        <p:nvSpPr>
          <p:cNvPr id="22" name="Rectangle 21"/>
          <p:cNvSpPr/>
          <p:nvPr/>
        </p:nvSpPr>
        <p:spPr>
          <a:xfrm>
            <a:off x="8229600" y="5029200"/>
            <a:ext cx="685800" cy="457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CPU</a:t>
            </a:r>
            <a:endParaRPr lang="en-US" b="1" dirty="0"/>
          </a:p>
        </p:txBody>
      </p:sp>
      <p:sp>
        <p:nvSpPr>
          <p:cNvPr id="23" name="Down Arrow 22"/>
          <p:cNvSpPr/>
          <p:nvPr/>
        </p:nvSpPr>
        <p:spPr>
          <a:xfrm>
            <a:off x="6705600" y="5029200"/>
            <a:ext cx="228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20354554">
            <a:off x="7385763" y="4965270"/>
            <a:ext cx="228600" cy="8700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7514519">
            <a:off x="7722925" y="4481831"/>
            <a:ext cx="228600" cy="8691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3065155">
            <a:off x="5568948" y="4771207"/>
            <a:ext cx="228600" cy="6364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 rot="994699">
            <a:off x="5974790" y="5004248"/>
            <a:ext cx="228600" cy="10363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6553200" y="3505200"/>
            <a:ext cx="2286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15410</TotalTime>
  <Words>644</Words>
  <Application>Microsoft Office PowerPoint</Application>
  <PresentationFormat>On-screen Show (4:3)</PresentationFormat>
  <Paragraphs>108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MS PGothic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Purdue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jasmund</dc:creator>
  <cp:lastModifiedBy>chenk</cp:lastModifiedBy>
  <cp:revision>796</cp:revision>
  <dcterms:created xsi:type="dcterms:W3CDTF">2008-03-28T14:05:29Z</dcterms:created>
  <dcterms:modified xsi:type="dcterms:W3CDTF">2016-09-19T21:08:53Z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