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1"/>
  </p:sldMasterIdLst>
  <p:notesMasterIdLst>
    <p:notesMasterId r:id="rId30"/>
  </p:notesMasterIdLst>
  <p:sldIdLst>
    <p:sldId id="256" r:id="rId2"/>
    <p:sldId id="279" r:id="rId3"/>
    <p:sldId id="287" r:id="rId4"/>
    <p:sldId id="284" r:id="rId5"/>
    <p:sldId id="265" r:id="rId6"/>
    <p:sldId id="286" r:id="rId7"/>
    <p:sldId id="285" r:id="rId8"/>
    <p:sldId id="283" r:id="rId9"/>
    <p:sldId id="282" r:id="rId10"/>
    <p:sldId id="263" r:id="rId11"/>
    <p:sldId id="275" r:id="rId12"/>
    <p:sldId id="267" r:id="rId13"/>
    <p:sldId id="268" r:id="rId14"/>
    <p:sldId id="271" r:id="rId15"/>
    <p:sldId id="272" r:id="rId16"/>
    <p:sldId id="273" r:id="rId17"/>
    <p:sldId id="278" r:id="rId18"/>
    <p:sldId id="276" r:id="rId19"/>
    <p:sldId id="277" r:id="rId20"/>
    <p:sldId id="274" r:id="rId21"/>
    <p:sldId id="288" r:id="rId22"/>
    <p:sldId id="291" r:id="rId23"/>
    <p:sldId id="290" r:id="rId24"/>
    <p:sldId id="293" r:id="rId25"/>
    <p:sldId id="295" r:id="rId26"/>
    <p:sldId id="296" r:id="rId27"/>
    <p:sldId id="264" r:id="rId28"/>
    <p:sldId id="297" r:id="rId29"/>
  </p:sldIdLst>
  <p:sldSz cx="9144000" cy="6858000" type="screen4x3"/>
  <p:notesSz cx="6858000" cy="9144000"/>
  <p:defaultTextStyle>
    <a:defPPr>
      <a:defRPr lang="en-US"/>
    </a:defPPr>
    <a:lvl1pPr marL="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CC66"/>
    <a:srgbClr val="8F8F8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19" autoAdjust="0"/>
    <p:restoredTop sz="93944" autoAdjust="0"/>
  </p:normalViewPr>
  <p:slideViewPr>
    <p:cSldViewPr snapToGrid="0" snapToObjects="1">
      <p:cViewPr>
        <p:scale>
          <a:sx n="100" d="100"/>
          <a:sy n="100" d="100"/>
        </p:scale>
        <p:origin x="2080" y="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lfeld\Desktop\P&amp;G_Reports\dpd_FF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Partitioning</a:t>
            </a:r>
            <a:r>
              <a:rPr lang="en-US" baseline="0"/>
              <a:t> for FFT</a:t>
            </a:r>
            <a:endParaRPr lang="en-US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Sheet2!$B$1</c:f>
              <c:strCache>
                <c:ptCount val="1"/>
                <c:pt idx="0">
                  <c:v>Time (sec)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4"/>
            <c:invertIfNegative val="0"/>
            <c:bubble3D val="0"/>
            <c:spPr>
              <a:solidFill>
                <a:srgbClr val="7030A0"/>
              </a:solidFill>
            </c:spPr>
          </c:dPt>
          <c:cat>
            <c:strRef>
              <c:f>Sheet2!$A$2:$A$16</c:f>
              <c:strCache>
                <c:ptCount val="15"/>
                <c:pt idx="0">
                  <c:v>01-04-16</c:v>
                </c:pt>
                <c:pt idx="1">
                  <c:v>01-08-08</c:v>
                </c:pt>
                <c:pt idx="2">
                  <c:v>04-01-16</c:v>
                </c:pt>
                <c:pt idx="3">
                  <c:v>02-02-16</c:v>
                </c:pt>
                <c:pt idx="4">
                  <c:v>default</c:v>
                </c:pt>
                <c:pt idx="5">
                  <c:v>08-01-08</c:v>
                </c:pt>
                <c:pt idx="6">
                  <c:v>01-16-04</c:v>
                </c:pt>
                <c:pt idx="7">
                  <c:v>16-01-04</c:v>
                </c:pt>
                <c:pt idx="8">
                  <c:v>01-01-64</c:v>
                </c:pt>
                <c:pt idx="9">
                  <c:v>02-16-02</c:v>
                </c:pt>
                <c:pt idx="10">
                  <c:v>16-02-02</c:v>
                </c:pt>
                <c:pt idx="11">
                  <c:v>08-08-01</c:v>
                </c:pt>
                <c:pt idx="12">
                  <c:v>04-16-01</c:v>
                </c:pt>
                <c:pt idx="13">
                  <c:v>16-04-01</c:v>
                </c:pt>
                <c:pt idx="14">
                  <c:v>01-01-64</c:v>
                </c:pt>
              </c:strCache>
            </c:strRef>
          </c:cat>
          <c:val>
            <c:numRef>
              <c:f>Sheet2!$B$2:$B$16</c:f>
              <c:numCache>
                <c:formatCode>0.00</c:formatCode>
                <c:ptCount val="15"/>
                <c:pt idx="0">
                  <c:v>30.3387</c:v>
                </c:pt>
                <c:pt idx="1">
                  <c:v>32.47426666666652</c:v>
                </c:pt>
                <c:pt idx="2">
                  <c:v>32.51513333333333</c:v>
                </c:pt>
                <c:pt idx="3">
                  <c:v>32.85433333333332</c:v>
                </c:pt>
                <c:pt idx="4">
                  <c:v>32.98</c:v>
                </c:pt>
                <c:pt idx="5">
                  <c:v>33.36553333333333</c:v>
                </c:pt>
                <c:pt idx="6">
                  <c:v>36.46223333333333</c:v>
                </c:pt>
                <c:pt idx="7">
                  <c:v>37.7858</c:v>
                </c:pt>
                <c:pt idx="8">
                  <c:v>38.07543333333333</c:v>
                </c:pt>
                <c:pt idx="9">
                  <c:v>39.4763</c:v>
                </c:pt>
                <c:pt idx="10">
                  <c:v>39.81713333333332</c:v>
                </c:pt>
                <c:pt idx="11">
                  <c:v>44.5512</c:v>
                </c:pt>
                <c:pt idx="12">
                  <c:v>45.1034</c:v>
                </c:pt>
                <c:pt idx="13">
                  <c:v>45.7149</c:v>
                </c:pt>
                <c:pt idx="14">
                  <c:v>38.07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9014384"/>
        <c:axId val="-2117207792"/>
      </c:barChart>
      <c:catAx>
        <c:axId val="-213901438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400"/>
                  <a:t>Configuration</a:t>
                </a:r>
              </a:p>
            </c:rich>
          </c:tx>
          <c:overlay val="0"/>
        </c:title>
        <c:numFmt formatCode="@" sourceLinked="1"/>
        <c:majorTickMark val="none"/>
        <c:minorTickMark val="none"/>
        <c:tickLblPos val="nextTo"/>
        <c:txPr>
          <a:bodyPr rot="-5400000" vert="horz"/>
          <a:lstStyle/>
          <a:p>
            <a:pPr>
              <a:defRPr sz="1400"/>
            </a:pPr>
            <a:endParaRPr lang="en-US"/>
          </a:p>
        </c:txPr>
        <c:crossAx val="-2117207792"/>
        <c:crosses val="autoZero"/>
        <c:auto val="1"/>
        <c:lblAlgn val="ctr"/>
        <c:lblOffset val="100"/>
        <c:noMultiLvlLbl val="0"/>
      </c:catAx>
      <c:valAx>
        <c:axId val="-2117207792"/>
        <c:scaling>
          <c:orientation val="minMax"/>
          <c:min val="20.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sz="1400" baseline="0"/>
                  <a:t>Time (sec)</a:t>
                </a:r>
              </a:p>
            </c:rich>
          </c:tx>
          <c:overlay val="0"/>
        </c:title>
        <c:numFmt formatCode="0.00" sourceLinked="1"/>
        <c:majorTickMark val="out"/>
        <c:minorTickMark val="none"/>
        <c:tickLblPos val="nextTo"/>
        <c:crossAx val="-213901438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gradFill flip="none" rotWithShape="1">
      <a:gsLst>
        <a:gs pos="92000">
          <a:schemeClr val="accent1"/>
        </a:gs>
        <a:gs pos="43000">
          <a:schemeClr val="tx2">
            <a:lumMod val="75000"/>
          </a:schemeClr>
        </a:gs>
      </a:gsLst>
      <a:lin ang="16200000" scaled="0"/>
      <a:tileRect/>
    </a:gradFill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0E296F-1A0F-8E41-84B7-16A6D58E7CFD}" type="datetimeFigureOut">
              <a:rPr lang="en-US" smtClean="0"/>
              <a:t>5/17/16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27832-FA4C-FA4C-9D28-20B9079E21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776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lammps.sandia.gov</a:t>
            </a:r>
            <a:r>
              <a:rPr lang="en-US" dirty="0" smtClean="0"/>
              <a:t>/tutorials/italy14/italy_modify_Mar14.pdf   modify </a:t>
            </a:r>
            <a:r>
              <a:rPr lang="en-US" dirty="0" err="1" smtClean="0"/>
              <a:t>lammps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27832-FA4C-FA4C-9D28-20B9079E21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55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lammps.sandia.gov</a:t>
            </a:r>
            <a:r>
              <a:rPr lang="en-US" dirty="0" smtClean="0"/>
              <a:t>/tutorials/italy14/italy_modify_Mar14.pdf   modify </a:t>
            </a:r>
            <a:r>
              <a:rPr lang="en-US" smtClean="0"/>
              <a:t>lammps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27832-FA4C-FA4C-9D28-20B9079E21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55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lammps.sandia.gov</a:t>
            </a:r>
            <a:r>
              <a:rPr lang="en-US" dirty="0" smtClean="0"/>
              <a:t>/tutorials/italy14/italy_modify_Mar14.pdf   modify </a:t>
            </a:r>
            <a:r>
              <a:rPr lang="en-US" smtClean="0"/>
              <a:t>lammps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27832-FA4C-FA4C-9D28-20B9079E21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55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27832-FA4C-FA4C-9D28-20B9079E21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198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www.usatoday.com</a:t>
            </a:r>
            <a:r>
              <a:rPr lang="en-US" dirty="0" smtClean="0"/>
              <a:t>/story/travel/flights/</a:t>
            </a:r>
            <a:r>
              <a:rPr lang="en-US" dirty="0" err="1" smtClean="0"/>
              <a:t>todayinthesky</a:t>
            </a:r>
            <a:r>
              <a:rPr lang="en-US" dirty="0" smtClean="0"/>
              <a:t>/2016/03/30/no-relief-sight-long-</a:t>
            </a:r>
            <a:r>
              <a:rPr lang="en-US" dirty="0" err="1" smtClean="0"/>
              <a:t>tsa</a:t>
            </a:r>
            <a:r>
              <a:rPr lang="en-US" dirty="0" smtClean="0"/>
              <a:t>-lines/82415838/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27832-FA4C-FA4C-9D28-20B9079E21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138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www.usatoday.com</a:t>
            </a:r>
            <a:r>
              <a:rPr lang="en-US" dirty="0" smtClean="0"/>
              <a:t>/story/travel/flights/</a:t>
            </a:r>
            <a:r>
              <a:rPr lang="en-US" dirty="0" err="1" smtClean="0"/>
              <a:t>todayinthesky</a:t>
            </a:r>
            <a:r>
              <a:rPr lang="en-US" dirty="0" smtClean="0"/>
              <a:t>/2016/03/30/no-relief-sight-long-</a:t>
            </a:r>
            <a:r>
              <a:rPr lang="en-US" dirty="0" err="1" smtClean="0"/>
              <a:t>tsa</a:t>
            </a:r>
            <a:r>
              <a:rPr lang="en-US" smtClean="0"/>
              <a:t>-lines/82415838/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27832-FA4C-FA4C-9D28-20B9079E21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1385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Will organized code.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27832-FA4C-FA4C-9D28-20B9079E21B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961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Intel 16, LAMMPS </a:t>
            </a:r>
            <a:r>
              <a:rPr lang="en-US" sz="9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mic</a:t>
            </a:r>
            <a:r>
              <a:rPr lang="en-US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offload runs and the memory leak issue is still there. NAMD offload work only utilizes a single core on MIC. Offload load is not working for more than one core. </a:t>
            </a:r>
          </a:p>
          <a:p>
            <a:r>
              <a:rPr lang="en-US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page 22-25</a:t>
            </a:r>
            <a:r>
              <a:rPr lang="en-US" dirty="0" smtClean="0"/>
              <a:t>Will organized code.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27832-FA4C-FA4C-9D28-20B9079E21B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961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r>
              <a:rPr lang="en-US" dirty="0" smtClean="0"/>
              <a:t> (They used </a:t>
            </a:r>
            <a:r>
              <a:rPr lang="en-US" dirty="0" err="1" smtClean="0"/>
              <a:t>intrinsics</a:t>
            </a:r>
            <a:r>
              <a:rPr lang="is-IS" dirty="0" smtClean="0"/>
              <a:t>… will benefit KNL)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27832-FA4C-FA4C-9D28-20B9079E21B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961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439" y="2031999"/>
            <a:ext cx="6974761" cy="2459175"/>
          </a:xfrm>
        </p:spPr>
        <p:txBody>
          <a:bodyPr anchor="b">
            <a:normAutofit/>
          </a:bodyPr>
          <a:lstStyle>
            <a:lvl1pPr algn="ctr">
              <a:defRPr sz="3600">
                <a:effectLst/>
              </a:defRPr>
            </a:lvl1pPr>
          </a:lstStyle>
          <a:p>
            <a:r>
              <a:rPr lang="en-US" dirty="0" smtClean="0"/>
              <a:t>Click to edit Master </a:t>
            </a:r>
            <a:r>
              <a:rPr lang="en-US" smtClean="0"/>
              <a:t>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2439" y="4727787"/>
            <a:ext cx="6974761" cy="1395307"/>
          </a:xfrm>
        </p:spPr>
        <p:txBody>
          <a:bodyPr anchor="t">
            <a:normAutofit/>
          </a:bodyPr>
          <a:lstStyle>
            <a:lvl1pPr marL="0" indent="0" algn="ctr">
              <a:buNone/>
              <a:defRPr sz="1575">
                <a:solidFill>
                  <a:schemeClr val="tx1">
                    <a:lumMod val="9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6D03-DECE-B946-ABCE-719C49414A2E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8307978" y="6359705"/>
            <a:ext cx="2935" cy="445609"/>
          </a:xfrm>
          <a:prstGeom prst="line">
            <a:avLst/>
          </a:prstGeom>
          <a:ln w="12700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49" y="282031"/>
            <a:ext cx="2268268" cy="1473035"/>
          </a:xfrm>
          <a:prstGeom prst="rect">
            <a:avLst/>
          </a:prstGeom>
        </p:spPr>
      </p:pic>
      <p:pic>
        <p:nvPicPr>
          <p:cNvPr id="9" name="Picture 8" descr="xsede-full-c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613" y="490327"/>
            <a:ext cx="2177919" cy="109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129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685800"/>
            <a:ext cx="7543800" cy="2743200"/>
          </a:xfrm>
        </p:spPr>
        <p:txBody>
          <a:bodyPr anchor="ctr">
            <a:normAutofit/>
          </a:bodyPr>
          <a:lstStyle>
            <a:lvl1pPr algn="l">
              <a:defRPr sz="2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4114800"/>
            <a:ext cx="6401991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9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5C8DE-2470-AE4E-8C25-1F22C61C1C99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07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685800"/>
            <a:ext cx="6858001" cy="2743200"/>
          </a:xfrm>
        </p:spPr>
        <p:txBody>
          <a:bodyPr anchor="ctr">
            <a:normAutofit/>
          </a:bodyPr>
          <a:lstStyle>
            <a:lvl1pPr algn="l">
              <a:defRPr sz="2400" b="1" i="0" cap="all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84659" y="3429000"/>
            <a:ext cx="64008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4301069"/>
            <a:ext cx="64008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9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0733-CCA3-3A4F-A79C-1C43D2C05DEC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98859" y="812223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14059" y="2768601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74076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3429000"/>
            <a:ext cx="6400800" cy="1697400"/>
          </a:xfrm>
        </p:spPr>
        <p:txBody>
          <a:bodyPr anchor="b">
            <a:normAutofit/>
          </a:bodyPr>
          <a:lstStyle>
            <a:lvl1pPr algn="l">
              <a:defRPr sz="2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5132981"/>
            <a:ext cx="6401993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8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FB7B7-890E-B143-819F-D5152346F96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67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685800"/>
            <a:ext cx="6858000" cy="27432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60" y="3928533"/>
            <a:ext cx="6400801" cy="104986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4978400"/>
            <a:ext cx="64008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8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0C221-4727-AD42-9873-969C6C5AE382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98859" y="812223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14059" y="2768601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1526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685800"/>
            <a:ext cx="75438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3928535"/>
            <a:ext cx="64008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4766732"/>
            <a:ext cx="64008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9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E253E-F39E-794F-BF32-B1B31DF1C76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16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_title_bullet_hierarc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11930"/>
            <a:ext cx="9144000" cy="925486"/>
          </a:xfrm>
        </p:spPr>
        <p:txBody>
          <a:bodyPr>
            <a:normAutofit/>
          </a:bodyPr>
          <a:lstStyle>
            <a:lvl1pPr algn="ctr"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14140" y="1643134"/>
            <a:ext cx="7459663" cy="3668887"/>
          </a:xfrm>
        </p:spPr>
        <p:txBody>
          <a:bodyPr anchor="t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0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85BF-BBAE-3B4C-B74C-D5A0814F19EA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085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3160" y="685801"/>
            <a:ext cx="3703241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6101" y="685801"/>
            <a:ext cx="3700859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6C735-848A-1247-AD25-570F48E05A4C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774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061" y="685800"/>
            <a:ext cx="3487340" cy="576263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160" y="1270529"/>
            <a:ext cx="3703241" cy="303053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9300" y="685800"/>
            <a:ext cx="3498851" cy="576263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4910" y="1262061"/>
            <a:ext cx="3696891" cy="303053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61B11-7444-6F42-8889-2B064732EAAE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297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FD0CB-D5E7-5D42-9FEC-7D67783817AD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976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72353-7250-DD49-B307-255CB8784FA0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249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3759" y="685800"/>
            <a:ext cx="2743200" cy="137160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160" y="685800"/>
            <a:ext cx="44577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3759" y="2209800"/>
            <a:ext cx="27432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B3460-0D27-EE49-964B-A1D0C9FF2D9B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206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109" y="1447800"/>
            <a:ext cx="4514850" cy="1143000"/>
          </a:xfrm>
        </p:spPr>
        <p:txBody>
          <a:bodyPr anchor="b">
            <a:normAutofit/>
          </a:bodyPr>
          <a:lstStyle>
            <a:lvl1pPr algn="l">
              <a:defRPr sz="21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1760" y="914400"/>
            <a:ext cx="2460731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110" y="2777067"/>
            <a:ext cx="4516041" cy="2048933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BA61F-AE71-7243-A0D5-8444C84C9623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88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14351" y="533400"/>
            <a:ext cx="8114109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1" y="3843867"/>
            <a:ext cx="6228158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2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1A42-8545-C248-851C-36FE36014F6B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83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jpg"/><Relationship Id="rId18" Type="http://schemas.openxmlformats.org/officeDocument/2006/relationships/image" Target="../media/image2.emf"/><Relationship Id="rId1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3159" y="4487332"/>
            <a:ext cx="64008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685801"/>
            <a:ext cx="64008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5057" y="6359706"/>
            <a:ext cx="991859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750" b="0" i="0">
                <a:solidFill>
                  <a:schemeClr val="tx1">
                    <a:lumMod val="95000"/>
                  </a:schemeClr>
                </a:solidFill>
                <a:effectLst/>
                <a:latin typeface="+mn-lt"/>
              </a:defRPr>
            </a:lvl1pPr>
          </a:lstStyle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3164" y="6359705"/>
            <a:ext cx="656338" cy="365127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200" b="0" i="0" baseline="0">
                <a:solidFill>
                  <a:schemeClr val="tx1">
                    <a:lumMod val="95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8307978" y="6359705"/>
            <a:ext cx="2935" cy="445609"/>
          </a:xfrm>
          <a:prstGeom prst="line">
            <a:avLst/>
          </a:prstGeom>
          <a:ln w="12700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79" y="6359705"/>
            <a:ext cx="746760" cy="32162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01" y="6186461"/>
            <a:ext cx="1034076" cy="671539"/>
          </a:xfrm>
          <a:prstGeom prst="rect">
            <a:avLst/>
          </a:prstGeom>
        </p:spPr>
      </p:pic>
      <p:pic>
        <p:nvPicPr>
          <p:cNvPr id="10" name="Picture 9" descr="xsede-full-color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995" y="6302099"/>
            <a:ext cx="1101112" cy="55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700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342900" rtl="0" eaLnBrk="1" latinLnBrk="0" hangingPunct="1">
        <a:spcBef>
          <a:spcPct val="0"/>
        </a:spcBef>
        <a:buNone/>
        <a:defRPr sz="2700" b="1" i="0" kern="1200" cap="all" baseline="0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500" kern="1200" cap="none">
          <a:solidFill>
            <a:schemeClr val="tx1">
              <a:lumMod val="95000"/>
            </a:schemeClr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350" kern="1200" cap="none">
          <a:solidFill>
            <a:schemeClr val="tx1">
              <a:lumMod val="95000"/>
            </a:schemeClr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200" kern="1200" cap="none">
          <a:solidFill>
            <a:schemeClr val="tx1">
              <a:lumMod val="95000"/>
            </a:schemeClr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tx1">
              <a:lumMod val="95000"/>
            </a:schemeClr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tx1">
              <a:lumMod val="95000"/>
            </a:schemeClr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439" y="2110153"/>
            <a:ext cx="6974761" cy="1801024"/>
          </a:xfrm>
        </p:spPr>
        <p:txBody>
          <a:bodyPr anchor="t">
            <a:normAutofit/>
          </a:bodyPr>
          <a:lstStyle/>
          <a:p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Arial"/>
                <a:cs typeface="Arial"/>
              </a:rPr>
              <a:t>P&amp;G Project:</a:t>
            </a:r>
            <a:b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Arial"/>
                <a:cs typeface="Arial"/>
              </a:rPr>
            </a:br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Arial"/>
                <a:cs typeface="Arial"/>
              </a:rPr>
              <a:t> Working with LAMMPS</a:t>
            </a:r>
            <a:b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Arial"/>
                <a:cs typeface="Arial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2439" y="3733192"/>
            <a:ext cx="6974761" cy="1831163"/>
          </a:xfrm>
        </p:spPr>
        <p:txBody>
          <a:bodyPr>
            <a:normAutofit fontScale="85000" lnSpcReduction="20000"/>
          </a:bodyPr>
          <a:lstStyle/>
          <a:p>
            <a:r>
              <a:rPr lang="en-US" sz="2200" dirty="0" smtClean="0">
                <a:solidFill>
                  <a:schemeClr val="tx1">
                    <a:lumMod val="65000"/>
                  </a:schemeClr>
                </a:solidFill>
                <a:latin typeface="Arial"/>
                <a:cs typeface="Arial"/>
              </a:rPr>
              <a:t>Kent Milfeld reporting</a:t>
            </a:r>
          </a:p>
          <a:p>
            <a:r>
              <a:rPr lang="en-US" sz="2200" dirty="0" smtClean="0">
                <a:solidFill>
                  <a:schemeClr val="tx1">
                    <a:lumMod val="65000"/>
                  </a:schemeClr>
                </a:solidFill>
                <a:latin typeface="Arial"/>
                <a:cs typeface="Arial"/>
              </a:rPr>
              <a:t>(Lei Huang, Xiao Zhu, Lonnie Crosby)</a:t>
            </a:r>
          </a:p>
          <a:p>
            <a:r>
              <a:rPr lang="en-US" sz="2200" dirty="0" smtClean="0">
                <a:solidFill>
                  <a:schemeClr val="tx1">
                    <a:lumMod val="65000"/>
                  </a:schemeClr>
                </a:solidFill>
                <a:latin typeface="Arial"/>
                <a:cs typeface="Arial"/>
              </a:rPr>
              <a:t>(PI: Peter Koenig, et al)</a:t>
            </a:r>
          </a:p>
          <a:p>
            <a:r>
              <a:rPr lang="en-US" sz="2200" dirty="0" smtClean="0">
                <a:solidFill>
                  <a:schemeClr val="tx1">
                    <a:lumMod val="65000"/>
                  </a:schemeClr>
                </a:solidFill>
                <a:latin typeface="Arial"/>
                <a:cs typeface="Arial"/>
              </a:rPr>
              <a:t>ECSS</a:t>
            </a:r>
          </a:p>
          <a:p>
            <a:r>
              <a:rPr lang="en-US" sz="2200" dirty="0" smtClean="0">
                <a:solidFill>
                  <a:schemeClr val="tx1">
                    <a:lumMod val="65000"/>
                  </a:schemeClr>
                </a:solidFill>
                <a:latin typeface="Arial"/>
                <a:cs typeface="Arial"/>
              </a:rPr>
              <a:t>May 17, 2016</a:t>
            </a:r>
            <a:endParaRPr lang="en-US" sz="2200" dirty="0">
              <a:solidFill>
                <a:schemeClr val="tx1">
                  <a:lumMod val="65000"/>
                </a:schemeClr>
              </a:solidFill>
              <a:latin typeface="Arial"/>
              <a:cs typeface="Arial"/>
            </a:endParaRPr>
          </a:p>
          <a:p>
            <a:endParaRPr lang="en-US" dirty="0">
              <a:solidFill>
                <a:schemeClr val="tx1">
                  <a:lumMod val="6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6D03-DECE-B946-ABCE-719C49414A2E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00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85BF-BBAE-3B4C-B74C-D5A0814F19EA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26687" y="11930"/>
            <a:ext cx="9144000" cy="723891"/>
          </a:xfrm>
        </p:spPr>
        <p:txBody>
          <a:bodyPr>
            <a:normAutofit/>
          </a:bodyPr>
          <a:lstStyle/>
          <a:p>
            <a:r>
              <a:rPr lang="en-US" dirty="0"/>
              <a:t>PLUMED </a:t>
            </a:r>
            <a:r>
              <a:rPr lang="en-US" dirty="0" smtClean="0"/>
              <a:t>Install &amp;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26688" y="828162"/>
            <a:ext cx="9117312" cy="1118719"/>
          </a:xfrm>
        </p:spPr>
        <p:txBody>
          <a:bodyPr anchor="t">
            <a:no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Install, 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Party Lib:  Used (found) a compatible LAMMPS version.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Speed:</a:t>
            </a:r>
            <a:r>
              <a:rPr lang="en-US" sz="2400" dirty="0"/>
              <a:t> </a:t>
            </a:r>
            <a:r>
              <a:rPr lang="en-US" sz="2400" dirty="0" smtClean="0"/>
              <a:t>      </a:t>
            </a:r>
            <a:r>
              <a:rPr lang="en-US" sz="2000" dirty="0" smtClean="0"/>
              <a:t>non-standard, </a:t>
            </a:r>
            <a:r>
              <a:rPr lang="en-US" sz="2000" dirty="0"/>
              <a:t>research methods may contain non-optimal code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22642" y="4559028"/>
            <a:ext cx="8721357" cy="9747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143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5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35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001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2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157288" indent="-128588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500188" indent="-128588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FFFF00"/>
                </a:solidFill>
              </a:rPr>
              <a:t>NDEBUG was not defined on compile </a:t>
            </a:r>
            <a:r>
              <a:rPr lang="en-US" sz="1800" dirty="0" smtClean="0">
                <a:solidFill>
                  <a:srgbClr val="FFFF00"/>
                </a:solidFill>
              </a:rPr>
              <a:t>line</a:t>
            </a:r>
            <a:r>
              <a:rPr lang="en-US" sz="1800" dirty="0" smtClean="0">
                <a:sym typeface="Wingdings"/>
              </a:rPr>
              <a:t></a:t>
            </a:r>
            <a:r>
              <a:rPr lang="en-US" sz="1800" dirty="0" smtClean="0"/>
              <a:t> </a:t>
            </a:r>
            <a:r>
              <a:rPr lang="en-US" sz="1800" dirty="0"/>
              <a:t>excessive </a:t>
            </a:r>
            <a:r>
              <a:rPr lang="en-US" sz="1800" dirty="0" smtClean="0"/>
              <a:t>with handling “assert”.</a:t>
            </a:r>
            <a:endParaRPr lang="en-US" sz="1800" dirty="0"/>
          </a:p>
          <a:p>
            <a:r>
              <a:rPr lang="en-US" sz="1800" dirty="0" smtClean="0"/>
              <a:t>Just dynamics part: 500 iteration</a:t>
            </a:r>
            <a:r>
              <a:rPr lang="en-US" sz="1800" dirty="0"/>
              <a:t>:  12.82s </a:t>
            </a:r>
            <a:r>
              <a:rPr lang="en-US" sz="1800" dirty="0">
                <a:sym typeface="Wingdings" panose="05000000000000000000" pitchFamily="2" charset="2"/>
              </a:rPr>
              <a:t> 10.375</a:t>
            </a:r>
            <a:endParaRPr lang="en-US" sz="1800" dirty="0"/>
          </a:p>
        </p:txBody>
      </p:sp>
      <p:sp>
        <p:nvSpPr>
          <p:cNvPr id="2" name="TextBox 1"/>
          <p:cNvSpPr txBox="1"/>
          <p:nvPr/>
        </p:nvSpPr>
        <p:spPr>
          <a:xfrm>
            <a:off x="0" y="5563594"/>
            <a:ext cx="3734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/>
                <a:cs typeface="Arial"/>
              </a:rPr>
              <a:t>10% decrease in  compete run:</a:t>
            </a:r>
            <a:endParaRPr lang="en-US" sz="2000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02101" y="1936670"/>
            <a:ext cx="7941898" cy="2743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>
              <a:lnSpc>
                <a:spcPct val="120000"/>
              </a:lnSpc>
            </a:pPr>
            <a:r>
              <a:rPr lang="en-US" sz="1600" dirty="0">
                <a:latin typeface="Courier New"/>
                <a:cs typeface="Courier New"/>
              </a:rPr>
              <a:t>PLMD::</a:t>
            </a:r>
            <a:r>
              <a:rPr lang="en-US" sz="1600" dirty="0" err="1">
                <a:latin typeface="Courier New"/>
                <a:cs typeface="Courier New"/>
              </a:rPr>
              <a:t>DynamicList</a:t>
            </a:r>
            <a:r>
              <a:rPr lang="en-US" sz="1600" dirty="0">
                <a:latin typeface="Courier New"/>
                <a:cs typeface="Courier New"/>
              </a:rPr>
              <a:t>&lt;unsigned </a:t>
            </a:r>
            <a:r>
              <a:rPr lang="en-US" sz="1600" dirty="0" err="1">
                <a:latin typeface="Courier New"/>
                <a:cs typeface="Courier New"/>
              </a:rPr>
              <a:t>int</a:t>
            </a:r>
            <a:r>
              <a:rPr lang="en-US" sz="1600" dirty="0">
                <a:latin typeface="Courier New"/>
                <a:cs typeface="Courier New"/>
              </a:rPr>
              <a:t>&gt;::</a:t>
            </a:r>
            <a:r>
              <a:rPr lang="en-US" sz="1600" dirty="0" err="1">
                <a:latin typeface="Courier New"/>
                <a:cs typeface="Courier New"/>
              </a:rPr>
              <a:t>deactivateAll</a:t>
            </a:r>
            <a:r>
              <a:rPr lang="en-US" sz="1600" dirty="0">
                <a:latin typeface="Courier New"/>
                <a:cs typeface="Courier New"/>
              </a:rPr>
              <a:t>()</a:t>
            </a:r>
          </a:p>
          <a:p>
            <a:pPr lvl="1">
              <a:lnSpc>
                <a:spcPct val="120000"/>
              </a:lnSpc>
            </a:pPr>
            <a:endParaRPr lang="en-US" sz="1600" dirty="0">
              <a:latin typeface="Courier New"/>
              <a:cs typeface="Courier New"/>
            </a:endParaRP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Courier New"/>
                <a:cs typeface="Courier New"/>
              </a:rPr>
              <a:t>template &lt;</a:t>
            </a:r>
            <a:r>
              <a:rPr lang="en-US" sz="1600" dirty="0" err="1">
                <a:latin typeface="Courier New"/>
                <a:cs typeface="Courier New"/>
              </a:rPr>
              <a:t>typename</a:t>
            </a:r>
            <a:r>
              <a:rPr lang="en-US" sz="1600" dirty="0">
                <a:latin typeface="Courier New"/>
                <a:cs typeface="Courier New"/>
              </a:rPr>
              <a:t> T&gt;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Courier New"/>
                <a:cs typeface="Courier New"/>
              </a:rPr>
              <a:t>void </a:t>
            </a:r>
            <a:r>
              <a:rPr lang="en-US" sz="1600" dirty="0" err="1">
                <a:latin typeface="Courier New"/>
                <a:cs typeface="Courier New"/>
              </a:rPr>
              <a:t>DynamicList</a:t>
            </a:r>
            <a:r>
              <a:rPr lang="en-US" sz="1600" dirty="0">
                <a:latin typeface="Courier New"/>
                <a:cs typeface="Courier New"/>
              </a:rPr>
              <a:t>&lt;T&gt;::</a:t>
            </a:r>
            <a:r>
              <a:rPr lang="en-US" sz="1600" dirty="0" err="1">
                <a:latin typeface="Courier New"/>
                <a:cs typeface="Courier New"/>
              </a:rPr>
              <a:t>deactivateAll</a:t>
            </a:r>
            <a:r>
              <a:rPr lang="en-US" sz="1600" dirty="0">
                <a:latin typeface="Courier New"/>
                <a:cs typeface="Courier New"/>
              </a:rPr>
              <a:t>(){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Courier New"/>
                <a:cs typeface="Courier New"/>
              </a:rPr>
              <a:t>  </a:t>
            </a:r>
            <a:r>
              <a:rPr lang="en-US" sz="1600" dirty="0" smtClean="0">
                <a:latin typeface="Courier New"/>
                <a:cs typeface="Courier New"/>
              </a:rPr>
              <a:t>for</a:t>
            </a:r>
            <a:r>
              <a:rPr lang="en-US" sz="1600" dirty="0">
                <a:latin typeface="Courier New"/>
                <a:cs typeface="Courier New"/>
              </a:rPr>
              <a:t>(</a:t>
            </a:r>
            <a:r>
              <a:rPr lang="en-US" sz="1600" dirty="0" err="1" smtClean="0">
                <a:latin typeface="Courier New"/>
                <a:cs typeface="Courier New"/>
              </a:rPr>
              <a:t>i</a:t>
            </a:r>
            <a:r>
              <a:rPr lang="en-US" sz="1600" dirty="0">
                <a:latin typeface="Courier New"/>
                <a:cs typeface="Courier New"/>
              </a:rPr>
              <a:t>=0;i&lt;</a:t>
            </a:r>
            <a:r>
              <a:rPr lang="en-US" sz="1600" dirty="0" err="1">
                <a:latin typeface="Courier New"/>
                <a:cs typeface="Courier New"/>
              </a:rPr>
              <a:t>nactive</a:t>
            </a:r>
            <a:r>
              <a:rPr lang="en-US" sz="1600" dirty="0">
                <a:latin typeface="Courier New"/>
                <a:cs typeface="Courier New"/>
              </a:rPr>
              <a:t>;++</a:t>
            </a:r>
            <a:r>
              <a:rPr lang="en-US" sz="1600" dirty="0" err="1">
                <a:latin typeface="Courier New"/>
                <a:cs typeface="Courier New"/>
              </a:rPr>
              <a:t>i</a:t>
            </a:r>
            <a:r>
              <a:rPr lang="en-US" sz="1600" dirty="0">
                <a:latin typeface="Courier New"/>
                <a:cs typeface="Courier New"/>
              </a:rPr>
              <a:t>) </a:t>
            </a:r>
            <a:r>
              <a:rPr lang="en-US" sz="1600" b="1" dirty="0" err="1">
                <a:solidFill>
                  <a:srgbClr val="FFFF00"/>
                </a:solidFill>
                <a:latin typeface="Courier New"/>
                <a:cs typeface="Courier New"/>
              </a:rPr>
              <a:t>onoff</a:t>
            </a:r>
            <a:r>
              <a:rPr lang="en-US" sz="1600" b="1" dirty="0">
                <a:solidFill>
                  <a:srgbClr val="FFFF00"/>
                </a:solidFill>
                <a:latin typeface="Courier New"/>
                <a:cs typeface="Courier New"/>
              </a:rPr>
              <a:t>[ active[</a:t>
            </a:r>
            <a:r>
              <a:rPr lang="en-US" sz="1600" b="1" dirty="0" err="1">
                <a:solidFill>
                  <a:srgbClr val="FFFF00"/>
                </a:solidFill>
                <a:latin typeface="Courier New"/>
                <a:cs typeface="Courier New"/>
              </a:rPr>
              <a:t>i</a:t>
            </a:r>
            <a:r>
              <a:rPr lang="en-US" sz="1600" b="1" dirty="0">
                <a:solidFill>
                  <a:srgbClr val="FFFF00"/>
                </a:solidFill>
                <a:latin typeface="Courier New"/>
                <a:cs typeface="Courier New"/>
              </a:rPr>
              <a:t>] ]= 0</a:t>
            </a:r>
            <a:r>
              <a:rPr lang="en-US" sz="1600" dirty="0">
                <a:latin typeface="Courier New"/>
                <a:cs typeface="Courier New"/>
              </a:rPr>
              <a:t>;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Courier New"/>
                <a:cs typeface="Courier New"/>
              </a:rPr>
              <a:t>#</a:t>
            </a:r>
            <a:r>
              <a:rPr lang="en-US" sz="1600" dirty="0" err="1">
                <a:latin typeface="Courier New"/>
                <a:cs typeface="Courier New"/>
              </a:rPr>
              <a:t>ifndef</a:t>
            </a:r>
            <a:r>
              <a:rPr lang="en-US" sz="1600" dirty="0">
                <a:latin typeface="Courier New"/>
                <a:cs typeface="Courier New"/>
              </a:rPr>
              <a:t> </a:t>
            </a:r>
            <a:r>
              <a:rPr lang="en-US" sz="1600" dirty="0">
                <a:solidFill>
                  <a:srgbClr val="FFFF00"/>
                </a:solidFill>
                <a:latin typeface="Courier New"/>
                <a:cs typeface="Courier New"/>
              </a:rPr>
              <a:t>NDEBUG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Courier New"/>
                <a:cs typeface="Courier New"/>
              </a:rPr>
              <a:t>  for</a:t>
            </a:r>
            <a:r>
              <a:rPr lang="en-US" sz="1600" dirty="0" smtClean="0">
                <a:latin typeface="Courier New"/>
                <a:cs typeface="Courier New"/>
              </a:rPr>
              <a:t>(</a:t>
            </a:r>
            <a:r>
              <a:rPr lang="en-US" sz="1600" dirty="0" err="1" smtClean="0">
                <a:latin typeface="Courier New"/>
                <a:cs typeface="Courier New"/>
              </a:rPr>
              <a:t>i</a:t>
            </a:r>
            <a:r>
              <a:rPr lang="en-US" sz="1600" dirty="0">
                <a:latin typeface="Courier New"/>
                <a:cs typeface="Courier New"/>
              </a:rPr>
              <a:t>=0;i&lt;</a:t>
            </a:r>
            <a:r>
              <a:rPr lang="en-US" sz="1600" dirty="0" err="1">
                <a:latin typeface="Courier New"/>
                <a:cs typeface="Courier New"/>
              </a:rPr>
              <a:t>onoff.size</a:t>
            </a:r>
            <a:r>
              <a:rPr lang="en-US" sz="1600" dirty="0">
                <a:latin typeface="Courier New"/>
                <a:cs typeface="Courier New"/>
              </a:rPr>
              <a:t>();++</a:t>
            </a:r>
            <a:r>
              <a:rPr lang="en-US" sz="1600" dirty="0" err="1">
                <a:latin typeface="Courier New"/>
                <a:cs typeface="Courier New"/>
              </a:rPr>
              <a:t>i</a:t>
            </a:r>
            <a:r>
              <a:rPr lang="en-US" sz="1600" dirty="0">
                <a:latin typeface="Courier New"/>
                <a:cs typeface="Courier New"/>
              </a:rPr>
              <a:t>) </a:t>
            </a:r>
            <a:r>
              <a:rPr lang="en-US" sz="1600" b="1" dirty="0" err="1">
                <a:solidFill>
                  <a:srgbClr val="FFFF00"/>
                </a:solidFill>
                <a:latin typeface="Courier New"/>
                <a:cs typeface="Courier New"/>
              </a:rPr>
              <a:t>plumed_dbg_assert</a:t>
            </a:r>
            <a:r>
              <a:rPr lang="en-US" sz="1600" b="1" dirty="0" smtClean="0">
                <a:solidFill>
                  <a:srgbClr val="FFFF00"/>
                </a:solidFill>
                <a:latin typeface="Courier New"/>
                <a:cs typeface="Courier New"/>
              </a:rPr>
              <a:t>(</a:t>
            </a:r>
            <a:r>
              <a:rPr lang="en-US" sz="1600" b="1" dirty="0" err="1" smtClean="0">
                <a:solidFill>
                  <a:srgbClr val="FFFF00"/>
                </a:solidFill>
                <a:latin typeface="Courier New"/>
                <a:cs typeface="Courier New"/>
              </a:rPr>
              <a:t>onoff</a:t>
            </a:r>
            <a:r>
              <a:rPr lang="en-US" sz="1600" b="1" dirty="0">
                <a:solidFill>
                  <a:srgbClr val="FFFF00"/>
                </a:solidFill>
                <a:latin typeface="Courier New"/>
                <a:cs typeface="Courier New"/>
              </a:rPr>
              <a:t>[</a:t>
            </a:r>
            <a:r>
              <a:rPr lang="en-US" sz="1600" b="1" dirty="0" err="1">
                <a:solidFill>
                  <a:srgbClr val="FFFF00"/>
                </a:solidFill>
                <a:latin typeface="Courier New"/>
                <a:cs typeface="Courier New"/>
              </a:rPr>
              <a:t>i</a:t>
            </a:r>
            <a:r>
              <a:rPr lang="en-US" sz="1600" b="1" dirty="0">
                <a:solidFill>
                  <a:srgbClr val="FFFF00"/>
                </a:solidFill>
                <a:latin typeface="Courier New"/>
                <a:cs typeface="Courier New"/>
              </a:rPr>
              <a:t>]==</a:t>
            </a:r>
            <a:r>
              <a:rPr lang="en-US" sz="1600" b="1" dirty="0" smtClean="0">
                <a:solidFill>
                  <a:srgbClr val="FFFF00"/>
                </a:solidFill>
                <a:latin typeface="Courier New"/>
                <a:cs typeface="Courier New"/>
              </a:rPr>
              <a:t>0)</a:t>
            </a:r>
            <a:r>
              <a:rPr lang="en-US" sz="1600" dirty="0">
                <a:latin typeface="Courier New"/>
                <a:cs typeface="Courier New"/>
              </a:rPr>
              <a:t>;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Courier New"/>
                <a:cs typeface="Courier New"/>
              </a:rPr>
              <a:t>#</a:t>
            </a:r>
            <a:r>
              <a:rPr lang="en-US" sz="1600" dirty="0" err="1">
                <a:latin typeface="Courier New"/>
                <a:cs typeface="Courier New"/>
              </a:rPr>
              <a:t>endif</a:t>
            </a:r>
            <a:endParaRPr lang="en-US" sz="1600" dirty="0">
              <a:latin typeface="Courier New"/>
              <a:cs typeface="Courier New"/>
            </a:endParaRPr>
          </a:p>
          <a:p>
            <a:pPr lvl="1">
              <a:lnSpc>
                <a:spcPct val="120000"/>
              </a:lnSpc>
            </a:pPr>
            <a:r>
              <a:rPr lang="en-US" sz="1600" dirty="0" smtClean="0">
                <a:latin typeface="Courier New"/>
                <a:cs typeface="Courier New"/>
              </a:rPr>
              <a:t>}</a:t>
            </a:r>
            <a:endParaRPr lang="en-US" sz="1600" dirty="0">
              <a:latin typeface="Courier New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68608" y="5778825"/>
            <a:ext cx="4575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/>
                <a:cs typeface="Arial"/>
                <a:sym typeface="Wingdings"/>
              </a:rPr>
              <a:t>(Optimizations were not on by default.)</a:t>
            </a:r>
            <a:endParaRPr lang="en-US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9971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LAMMPS (FFT)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81540" y="1159307"/>
            <a:ext cx="8529860" cy="3668887"/>
          </a:xfrm>
        </p:spPr>
        <p:txBody>
          <a:bodyPr/>
          <a:lstStyle/>
          <a:p>
            <a:r>
              <a:rPr lang="en-US" dirty="0" smtClean="0"/>
              <a:t>Input: (Advanced Features)</a:t>
            </a:r>
          </a:p>
          <a:p>
            <a:pPr lvl="1"/>
            <a:r>
              <a:rPr lang="en-US" dirty="0" smtClean="0"/>
              <a:t>Execute </a:t>
            </a:r>
            <a:r>
              <a:rPr lang="en-US" dirty="0"/>
              <a:t>K-</a:t>
            </a:r>
            <a:r>
              <a:rPr lang="en-US" dirty="0" smtClean="0"/>
              <a:t>space (FFT)  and real-space simultaneously.</a:t>
            </a:r>
          </a:p>
          <a:p>
            <a:pPr lvl="1"/>
            <a:r>
              <a:rPr lang="en-US" dirty="0" smtClean="0"/>
              <a:t>FFTs run faster on fewer nodes</a:t>
            </a:r>
          </a:p>
          <a:p>
            <a:pPr lvl="1"/>
            <a:r>
              <a:rPr lang="en-US" dirty="0" smtClean="0"/>
              <a:t>Partitions are groups of MPI tasks.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663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86AF60-55BF-41D0-8A23-CB4AE289705E}" type="slidenum">
              <a:rPr lang="en-US" smtClean="0"/>
              <a:t>12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LAMMPS – (FFT with DPD)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614140" y="998014"/>
            <a:ext cx="8405362" cy="3668887"/>
          </a:xfrm>
        </p:spPr>
        <p:txBody>
          <a:bodyPr/>
          <a:lstStyle/>
          <a:p>
            <a:r>
              <a:rPr lang="en-US" dirty="0" smtClean="0"/>
              <a:t>INPUT: FFT “Processors” Options</a:t>
            </a:r>
          </a:p>
          <a:p>
            <a:pPr lvl="1"/>
            <a:r>
              <a:rPr lang="en-US" dirty="0" smtClean="0"/>
              <a:t>LAMMP will automatically partition simulation box.</a:t>
            </a:r>
          </a:p>
          <a:p>
            <a:pPr lvl="1"/>
            <a:r>
              <a:rPr lang="en-US" dirty="0" smtClean="0"/>
              <a:t>User can specify partition</a:t>
            </a:r>
            <a:br>
              <a:rPr lang="en-US" dirty="0" smtClean="0"/>
            </a:br>
            <a:r>
              <a:rPr lang="en-US" dirty="0" smtClean="0"/>
              <a:t>in Input.</a:t>
            </a:r>
          </a:p>
        </p:txBody>
      </p:sp>
      <p:sp>
        <p:nvSpPr>
          <p:cNvPr id="5" name="Rectangle 4"/>
          <p:cNvSpPr/>
          <p:nvPr/>
        </p:nvSpPr>
        <p:spPr>
          <a:xfrm>
            <a:off x="5297688" y="3204891"/>
            <a:ext cx="2133600" cy="2057400"/>
          </a:xfrm>
          <a:prstGeom prst="rec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 z="323850" extrusionH="3175000" contourW="25400" prstMaterial="clear">
            <a:extrusionClr>
              <a:schemeClr val="accent1">
                <a:lumMod val="60000"/>
                <a:lumOff val="4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041698" y="519324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458106" y="469092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964458" y="4654421"/>
            <a:ext cx="2673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Z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712833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86AF60-55BF-41D0-8A23-CB4AE289705E}" type="slidenum">
              <a:rPr lang="en-US" smtClean="0"/>
              <a:t>13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LAMMPS -- </a:t>
            </a:r>
            <a:r>
              <a:rPr lang="en-US" dirty="0"/>
              <a:t>(FFT with DPD)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160337" y="947633"/>
            <a:ext cx="7459663" cy="3668887"/>
          </a:xfrm>
        </p:spPr>
        <p:txBody>
          <a:bodyPr>
            <a:normAutofit/>
          </a:bodyPr>
          <a:lstStyle/>
          <a:p>
            <a:r>
              <a:rPr lang="en-US" dirty="0" err="1" smtClean="0"/>
              <a:t>Eg</a:t>
            </a:r>
            <a:r>
              <a:rPr lang="en-US" dirty="0" smtClean="0"/>
              <a:t>.  Processors </a:t>
            </a:r>
            <a:r>
              <a:rPr lang="en-US" dirty="0" err="1"/>
              <a:t>Px</a:t>
            </a:r>
            <a:r>
              <a:rPr lang="en-US" dirty="0"/>
              <a:t>, </a:t>
            </a:r>
            <a:r>
              <a:rPr lang="en-US" dirty="0" err="1"/>
              <a:t>Py</a:t>
            </a:r>
            <a:r>
              <a:rPr lang="en-US" dirty="0"/>
              <a:t>, </a:t>
            </a:r>
            <a:r>
              <a:rPr lang="en-US" dirty="0" err="1"/>
              <a:t>Pz</a:t>
            </a:r>
            <a:r>
              <a:rPr lang="en-US" dirty="0"/>
              <a:t> </a:t>
            </a:r>
            <a:r>
              <a:rPr lang="en-US" dirty="0" smtClean="0">
                <a:sym typeface="Wingdings" panose="05000000000000000000" pitchFamily="2" charset="2"/>
              </a:rPr>
              <a:t> processors </a:t>
            </a:r>
            <a:r>
              <a:rPr lang="en-US" dirty="0" smtClean="0"/>
              <a:t>4  </a:t>
            </a:r>
            <a:r>
              <a:rPr lang="en-US" dirty="0"/>
              <a:t>2  </a:t>
            </a:r>
            <a:r>
              <a:rPr lang="en-US" dirty="0" smtClean="0"/>
              <a:t>1</a:t>
            </a:r>
            <a:endParaRPr lang="en-US" dirty="0"/>
          </a:p>
          <a:p>
            <a:pPr marL="457200" lvl="1" indent="0">
              <a:buNone/>
            </a:pPr>
            <a:r>
              <a:rPr lang="en-US" dirty="0" smtClean="0"/>
              <a:t>4 cores in x direction</a:t>
            </a:r>
          </a:p>
          <a:p>
            <a:pPr marL="457200" lvl="1" indent="0">
              <a:buNone/>
            </a:pPr>
            <a:r>
              <a:rPr lang="en-US" dirty="0" smtClean="0"/>
              <a:t>2 cores in y direction</a:t>
            </a:r>
          </a:p>
          <a:p>
            <a:pPr marL="457200" lvl="1" indent="0">
              <a:buNone/>
            </a:pPr>
            <a:r>
              <a:rPr lang="en-US" dirty="0" smtClean="0"/>
              <a:t>1 core   in z direction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41698" y="519324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458106" y="469092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17846" y="3214971"/>
            <a:ext cx="2133600" cy="2057400"/>
          </a:xfrm>
          <a:prstGeom prst="rec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 z="323850" extrusionH="3175000" contourW="25400" prstMaterial="clear">
            <a:extrusionClr>
              <a:schemeClr val="accent1">
                <a:lumMod val="60000"/>
                <a:lumOff val="4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860400" y="4113204"/>
            <a:ext cx="483711" cy="992908"/>
          </a:xfrm>
          <a:prstGeom prst="rec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 z="323850" extrusionH="3175000" contourW="25400" prstMaterial="clear">
            <a:extrusionClr>
              <a:schemeClr val="accent1">
                <a:lumMod val="60000"/>
                <a:lumOff val="4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861515" y="3152624"/>
            <a:ext cx="483711" cy="992908"/>
          </a:xfrm>
          <a:prstGeom prst="rec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 z="323850" extrusionH="3175000" contourW="25400" prstMaterial="clear">
            <a:extrusionClr>
              <a:schemeClr val="accent1">
                <a:lumMod val="60000"/>
                <a:lumOff val="4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387040" y="4173244"/>
            <a:ext cx="483711" cy="992908"/>
          </a:xfrm>
          <a:prstGeom prst="rec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 z="323850" extrusionH="3175000" contourW="25400" prstMaterial="clear">
            <a:extrusionClr>
              <a:schemeClr val="accent1">
                <a:lumMod val="60000"/>
                <a:lumOff val="4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388155" y="3212664"/>
            <a:ext cx="483711" cy="992908"/>
          </a:xfrm>
          <a:prstGeom prst="rec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 z="323850" extrusionH="3175000" contourW="25400" prstMaterial="clear">
            <a:extrusionClr>
              <a:schemeClr val="accent1">
                <a:lumMod val="60000"/>
                <a:lumOff val="4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906650" y="4258684"/>
            <a:ext cx="483711" cy="992908"/>
          </a:xfrm>
          <a:prstGeom prst="rec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 z="323850" extrusionH="3175000" contourW="25400" prstMaterial="clear">
            <a:extrusionClr>
              <a:schemeClr val="accent1">
                <a:lumMod val="60000"/>
                <a:lumOff val="4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907765" y="3298104"/>
            <a:ext cx="483711" cy="992908"/>
          </a:xfrm>
          <a:prstGeom prst="rec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 z="323850" extrusionH="3175000" contourW="25400" prstMaterial="clear">
            <a:extrusionClr>
              <a:schemeClr val="accent1">
                <a:lumMod val="60000"/>
                <a:lumOff val="4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414912" y="4332568"/>
            <a:ext cx="483711" cy="992908"/>
          </a:xfrm>
          <a:prstGeom prst="rec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 z="323850" extrusionH="3175000" contourW="25400" prstMaterial="clear">
            <a:extrusionClr>
              <a:schemeClr val="accent1">
                <a:lumMod val="60000"/>
                <a:lumOff val="4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416027" y="3371988"/>
            <a:ext cx="483711" cy="992908"/>
          </a:xfrm>
          <a:prstGeom prst="rec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 z="323850" extrusionH="3175000" contourW="25400" prstMaterial="clear">
            <a:extrusionClr>
              <a:schemeClr val="accent1">
                <a:lumMod val="60000"/>
                <a:lumOff val="4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828908" y="4430371"/>
            <a:ext cx="35130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3-D FFT Tradeoffs  (for </a:t>
            </a:r>
            <a:r>
              <a:rPr lang="en-US" dirty="0" err="1" smtClean="0"/>
              <a:t>pppm</a:t>
            </a:r>
            <a:r>
              <a:rPr lang="en-US" dirty="0" smtClean="0"/>
              <a:t>) </a:t>
            </a:r>
          </a:p>
          <a:p>
            <a:r>
              <a:rPr lang="en-US" dirty="0" smtClean="0"/>
              <a:t>   Computation Time</a:t>
            </a:r>
          </a:p>
          <a:p>
            <a:r>
              <a:rPr lang="en-US" dirty="0"/>
              <a:t> </a:t>
            </a:r>
            <a:r>
              <a:rPr lang="en-US" dirty="0" smtClean="0"/>
              <a:t>  Inter/Intra Node Communications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84024" y="6488668"/>
            <a:ext cx="3416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Configurations Labels= 04 - 02 - 01</a:t>
            </a:r>
            <a:endParaRPr lang="en-US" dirty="0"/>
          </a:p>
        </p:txBody>
      </p:sp>
      <p:cxnSp>
        <p:nvCxnSpPr>
          <p:cNvPr id="9" name="Elbow Connector 8"/>
          <p:cNvCxnSpPr>
            <a:stCxn id="10" idx="3"/>
            <a:endCxn id="22" idx="3"/>
          </p:cNvCxnSpPr>
          <p:nvPr/>
        </p:nvCxnSpPr>
        <p:spPr>
          <a:xfrm>
            <a:off x="7636941" y="1241760"/>
            <a:ext cx="227223" cy="2743938"/>
          </a:xfrm>
          <a:prstGeom prst="bentConnector3">
            <a:avLst>
              <a:gd name="adj1" fmla="val 200606"/>
            </a:avLst>
          </a:prstGeom>
          <a:ln w="28575" cmpd="sng">
            <a:solidFill>
              <a:schemeClr val="tx1">
                <a:lumMod val="75000"/>
                <a:alpha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408341" y="1089360"/>
            <a:ext cx="2286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635564" y="3833298"/>
            <a:ext cx="2286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964458" y="4654421"/>
            <a:ext cx="2673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Z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06962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86AF60-55BF-41D0-8A23-CB4AE289705E}" type="slidenum">
              <a:rPr lang="en-US" smtClean="0"/>
              <a:t>14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LaMMPS</a:t>
            </a:r>
            <a:r>
              <a:rPr lang="en-US" dirty="0"/>
              <a:t> -- (FFT with DPD)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1695025"/>
              </p:ext>
            </p:extLst>
          </p:nvPr>
        </p:nvGraphicFramePr>
        <p:xfrm>
          <a:off x="638175" y="1076325"/>
          <a:ext cx="7867650" cy="4705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177242" y="5867013"/>
            <a:ext cx="4472348" cy="2769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Program reports this optimum: “2 </a:t>
            </a:r>
            <a:r>
              <a:rPr lang="en-US" sz="1200" dirty="0"/>
              <a:t>by 2 by 16 MPI processor </a:t>
            </a:r>
            <a:r>
              <a:rPr lang="en-US" sz="1200" dirty="0" smtClean="0"/>
              <a:t>grid”</a:t>
            </a:r>
            <a:endParaRPr lang="en-US" sz="1200" dirty="0"/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3315928" y="5211832"/>
            <a:ext cx="0" cy="735821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38175" y="5880913"/>
            <a:ext cx="1611589" cy="2769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Experiment Optimum</a:t>
            </a:r>
            <a:endParaRPr lang="en-US" sz="1200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1714615" y="5364233"/>
            <a:ext cx="0" cy="50278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200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1930"/>
            <a:ext cx="5475571" cy="925486"/>
          </a:xfrm>
        </p:spPr>
        <p:txBody>
          <a:bodyPr/>
          <a:lstStyle/>
          <a:p>
            <a:r>
              <a:rPr lang="en-US" dirty="0" smtClean="0"/>
              <a:t>The wait!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0" y="675479"/>
            <a:ext cx="7459663" cy="3668887"/>
          </a:xfrm>
        </p:spPr>
        <p:txBody>
          <a:bodyPr/>
          <a:lstStyle/>
          <a:p>
            <a:r>
              <a:rPr lang="en-US" dirty="0" smtClean="0"/>
              <a:t>Sometimes congestion happens.</a:t>
            </a:r>
          </a:p>
          <a:p>
            <a:r>
              <a:rPr lang="en-US" dirty="0" smtClean="0"/>
              <a:t>Reworked </a:t>
            </a:r>
            <a:r>
              <a:rPr lang="en-US" dirty="0" err="1" smtClean="0"/>
              <a:t>Waitany</a:t>
            </a:r>
            <a:r>
              <a:rPr lang="en-US" dirty="0" smtClean="0"/>
              <a:t> to no avail.</a:t>
            </a:r>
          </a:p>
          <a:p>
            <a:r>
              <a:rPr lang="en-US" dirty="0" smtClean="0"/>
              <a:t>Possible research topic.</a:t>
            </a:r>
            <a:endParaRPr lang="en-US" dirty="0"/>
          </a:p>
        </p:txBody>
      </p:sp>
      <p:pic>
        <p:nvPicPr>
          <p:cNvPr id="6" name="Picture 5" descr="635949324166826829-AP-TSA-Long-Waits-0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571" y="161276"/>
            <a:ext cx="3668429" cy="20619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75"/>
          <a:stretch/>
        </p:blipFill>
        <p:spPr>
          <a:xfrm>
            <a:off x="43146" y="2263790"/>
            <a:ext cx="8113059" cy="4521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38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1930"/>
            <a:ext cx="9144000" cy="925486"/>
          </a:xfrm>
        </p:spPr>
        <p:txBody>
          <a:bodyPr/>
          <a:lstStyle/>
          <a:p>
            <a:r>
              <a:rPr lang="en-US" dirty="0" smtClean="0"/>
              <a:t>MPI Payloads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0" y="675479"/>
            <a:ext cx="7459663" cy="3668887"/>
          </a:xfrm>
        </p:spPr>
        <p:txBody>
          <a:bodyPr/>
          <a:lstStyle/>
          <a:p>
            <a:r>
              <a:rPr lang="en-US" dirty="0" smtClean="0"/>
              <a:t>Most messages are below 64K.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87" y="1334156"/>
            <a:ext cx="8092314" cy="447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8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42170"/>
            <a:ext cx="9144000" cy="925486"/>
          </a:xfrm>
        </p:spPr>
        <p:txBody>
          <a:bodyPr/>
          <a:lstStyle/>
          <a:p>
            <a:r>
              <a:rPr lang="en-US" dirty="0" smtClean="0"/>
              <a:t>LAMMPS --</a:t>
            </a:r>
            <a:r>
              <a:rPr lang="en-US" dirty="0"/>
              <a:t>(FFT with DPD)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81540" y="1512253"/>
            <a:ext cx="8862460" cy="866583"/>
          </a:xfrm>
        </p:spPr>
        <p:txBody>
          <a:bodyPr/>
          <a:lstStyle/>
          <a:p>
            <a:r>
              <a:rPr lang="en-US" dirty="0" smtClean="0"/>
              <a:t>Input: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640" y="2256156"/>
            <a:ext cx="5023581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run_style</a:t>
            </a:r>
            <a:r>
              <a:rPr lang="en-US" sz="2400" dirty="0" smtClean="0"/>
              <a:t> </a:t>
            </a:r>
            <a:r>
              <a:rPr lang="en-US" sz="2400" dirty="0" err="1" smtClean="0"/>
              <a:t>verlet</a:t>
            </a:r>
            <a:r>
              <a:rPr lang="en-US" sz="2400" dirty="0" smtClean="0"/>
              <a:t>/split </a:t>
            </a:r>
          </a:p>
          <a:p>
            <a:r>
              <a:rPr lang="en-US" sz="2400" dirty="0" smtClean="0"/>
              <a:t>   partition yes 1 processors  </a:t>
            </a:r>
            <a:r>
              <a:rPr lang="en-US" sz="2400" dirty="0" smtClean="0">
                <a:solidFill>
                  <a:srgbClr val="FFFF00"/>
                </a:solidFill>
              </a:rPr>
              <a:t>x1 y1 z1</a:t>
            </a:r>
          </a:p>
          <a:p>
            <a:r>
              <a:rPr lang="en-US" sz="2400" dirty="0" smtClean="0"/>
              <a:t>   partition yes 2 processors  </a:t>
            </a:r>
            <a:r>
              <a:rPr lang="en-US" sz="2400" dirty="0" smtClean="0">
                <a:solidFill>
                  <a:srgbClr val="FFFF00"/>
                </a:solidFill>
              </a:rPr>
              <a:t>x2 y2 z2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36786" y="2378836"/>
            <a:ext cx="2249534" cy="1200328"/>
          </a:xfrm>
          <a:prstGeom prst="rect">
            <a:avLst/>
          </a:prstGeom>
          <a:noFill/>
          <a:ln w="19050" cmpd="sng">
            <a:solidFill>
              <a:srgbClr val="FF66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3D partitions</a:t>
            </a:r>
            <a:endParaRPr lang="en-US" sz="2400" dirty="0"/>
          </a:p>
          <a:p>
            <a:r>
              <a:rPr lang="en-US" sz="2400" dirty="0" smtClean="0"/>
              <a:t>x1</a:t>
            </a:r>
            <a:r>
              <a:rPr lang="en-US" sz="1800" dirty="0" smtClean="0">
                <a:latin typeface="Symbol" charset="2"/>
                <a:cs typeface="Symbol" charset="2"/>
              </a:rPr>
              <a:t> </a:t>
            </a:r>
            <a:r>
              <a:rPr lang="en-US" sz="1800" dirty="0">
                <a:latin typeface="Symbol" charset="2"/>
                <a:cs typeface="Symbol" charset="2"/>
              </a:rPr>
              <a:t>*</a:t>
            </a:r>
            <a:r>
              <a:rPr lang="en-US" sz="1800" dirty="0" smtClean="0">
                <a:latin typeface="Symbol" charset="2"/>
                <a:cs typeface="Symbol" charset="2"/>
              </a:rPr>
              <a:t> </a:t>
            </a:r>
            <a:r>
              <a:rPr lang="en-US" sz="2400" dirty="0" smtClean="0"/>
              <a:t>y1</a:t>
            </a:r>
            <a:r>
              <a:rPr lang="en-US" sz="1800" dirty="0">
                <a:latin typeface="Symbol" charset="2"/>
                <a:cs typeface="Symbol" charset="2"/>
              </a:rPr>
              <a:t> * </a:t>
            </a:r>
            <a:r>
              <a:rPr lang="en-US" sz="2400" dirty="0" smtClean="0"/>
              <a:t>z1 </a:t>
            </a:r>
            <a:r>
              <a:rPr lang="en-US" sz="2400" dirty="0"/>
              <a:t>= </a:t>
            </a:r>
            <a:r>
              <a:rPr lang="en-US" sz="2400" dirty="0">
                <a:solidFill>
                  <a:srgbClr val="FFFF00"/>
                </a:solidFill>
              </a:rPr>
              <a:t>n1</a:t>
            </a:r>
          </a:p>
          <a:p>
            <a:r>
              <a:rPr lang="en-US" sz="2400" dirty="0" smtClean="0"/>
              <a:t>x2</a:t>
            </a:r>
            <a:r>
              <a:rPr lang="en-US" sz="1800" dirty="0">
                <a:latin typeface="Symbol" charset="2"/>
                <a:cs typeface="Symbol" charset="2"/>
              </a:rPr>
              <a:t> * </a:t>
            </a:r>
            <a:r>
              <a:rPr lang="en-US" sz="2400" dirty="0" smtClean="0"/>
              <a:t>y2</a:t>
            </a:r>
            <a:r>
              <a:rPr lang="en-US" sz="1800" dirty="0">
                <a:latin typeface="Symbol" charset="2"/>
                <a:cs typeface="Symbol" charset="2"/>
              </a:rPr>
              <a:t> * </a:t>
            </a:r>
            <a:r>
              <a:rPr lang="en-US" sz="2400" dirty="0" smtClean="0"/>
              <a:t>z2 </a:t>
            </a:r>
            <a:r>
              <a:rPr lang="en-US" sz="2400" dirty="0"/>
              <a:t>= </a:t>
            </a:r>
            <a:r>
              <a:rPr lang="en-US" sz="2400" dirty="0" smtClean="0">
                <a:solidFill>
                  <a:srgbClr val="FFFF00"/>
                </a:solidFill>
              </a:rPr>
              <a:t>n2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3980" y="3728479"/>
            <a:ext cx="42792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run command:</a:t>
            </a:r>
            <a:r>
              <a:rPr lang="en-US" sz="2400" dirty="0"/>
              <a:t>	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sz="2400" dirty="0" err="1" smtClean="0"/>
              <a:t>ibrun</a:t>
            </a:r>
            <a:r>
              <a:rPr lang="en-US" sz="2400" dirty="0" smtClean="0"/>
              <a:t> </a:t>
            </a:r>
            <a:r>
              <a:rPr lang="en-US" sz="2400" dirty="0" err="1" smtClean="0"/>
              <a:t>lmp_tacc</a:t>
            </a:r>
            <a:r>
              <a:rPr lang="en-US" sz="2400" dirty="0" smtClean="0"/>
              <a:t> –p n1 </a:t>
            </a:r>
            <a:r>
              <a:rPr lang="en-US" sz="2400" i="1" dirty="0" smtClean="0">
                <a:solidFill>
                  <a:srgbClr val="FFFF00"/>
                </a:solidFill>
              </a:rPr>
              <a:t>n1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en-US" sz="2400" i="1" dirty="0" smtClean="0">
                <a:solidFill>
                  <a:srgbClr val="FFFF00"/>
                </a:solidFill>
              </a:rPr>
              <a:t>n2</a:t>
            </a:r>
            <a:r>
              <a:rPr lang="en-US" sz="2400" i="1" dirty="0" smtClean="0"/>
              <a:t> </a:t>
            </a:r>
            <a:r>
              <a:rPr lang="is-IS" sz="2400" i="1" dirty="0" smtClean="0"/>
              <a:t>…</a:t>
            </a:r>
            <a:endParaRPr lang="en-US" sz="24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5997382" y="4097811"/>
            <a:ext cx="2788938" cy="461665"/>
          </a:xfrm>
          <a:prstGeom prst="rect">
            <a:avLst/>
          </a:prstGeom>
          <a:noFill/>
          <a:ln w="19050" cmpd="sng">
            <a:solidFill>
              <a:srgbClr val="FF66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i="1" dirty="0">
                <a:solidFill>
                  <a:srgbClr val="FFFF00"/>
                </a:solidFill>
              </a:rPr>
              <a:t># cores in partitions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780" y="5618681"/>
            <a:ext cx="9133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27</a:t>
            </a:r>
            <a:r>
              <a:rPr lang="en-US" sz="2400" dirty="0">
                <a:solidFill>
                  <a:srgbClr val="FFFFFF"/>
                </a:solidFill>
              </a:rPr>
              <a:t>% </a:t>
            </a:r>
            <a:r>
              <a:rPr lang="en-US" sz="2400" dirty="0" smtClean="0">
                <a:solidFill>
                  <a:srgbClr val="FFFFFF"/>
                </a:solidFill>
              </a:rPr>
              <a:t>decrease in FFT time for 1 node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smtClean="0">
                <a:solidFill>
                  <a:srgbClr val="FFFFFF"/>
                </a:solidFill>
              </a:rPr>
              <a:t>(16 </a:t>
            </a:r>
            <a:r>
              <a:rPr lang="en-US" sz="2400" dirty="0">
                <a:solidFill>
                  <a:srgbClr val="FFFFFF"/>
                </a:solidFill>
              </a:rPr>
              <a:t>cores</a:t>
            </a:r>
            <a:r>
              <a:rPr lang="en-US" sz="2400" dirty="0" smtClean="0">
                <a:solidFill>
                  <a:srgbClr val="FFFFFF"/>
                </a:solidFill>
              </a:rPr>
              <a:t>)</a:t>
            </a:r>
            <a:r>
              <a:rPr lang="en-US" sz="2400" dirty="0" smtClean="0"/>
              <a:t>, less for more nodes.</a:t>
            </a:r>
            <a:r>
              <a:rPr lang="en-US" sz="2400" dirty="0" smtClean="0">
                <a:solidFill>
                  <a:srgbClr val="FFFF00"/>
                </a:solidFill>
              </a:rPr>
              <a:t>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3511" y="4814676"/>
            <a:ext cx="3292357" cy="461665"/>
          </a:xfrm>
          <a:prstGeom prst="rect">
            <a:avLst/>
          </a:prstGeom>
          <a:noFill/>
          <a:ln w="19050" cmpd="sng">
            <a:solidFill>
              <a:srgbClr val="FF66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FF00"/>
                </a:solidFill>
              </a:rPr>
              <a:t>Best splits: n1 = ~ 3</a:t>
            </a:r>
            <a:r>
              <a:rPr lang="en-US" sz="1600" i="1" dirty="0" smtClean="0">
                <a:solidFill>
                  <a:srgbClr val="FFFF00"/>
                </a:solidFill>
                <a:latin typeface="Symbol" charset="2"/>
                <a:cs typeface="Symbol" charset="2"/>
              </a:rPr>
              <a:t> * </a:t>
            </a:r>
            <a:r>
              <a:rPr lang="en-US" sz="2400" i="1" dirty="0" smtClean="0">
                <a:solidFill>
                  <a:srgbClr val="FFFF00"/>
                </a:solidFill>
              </a:rPr>
              <a:t>n2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4" name="Text Placeholder 4"/>
          <p:cNvSpPr txBox="1">
            <a:spLocks/>
          </p:cNvSpPr>
          <p:nvPr/>
        </p:nvSpPr>
        <p:spPr>
          <a:xfrm>
            <a:off x="281540" y="799567"/>
            <a:ext cx="8862460" cy="866583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143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8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4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001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4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157288" indent="-128588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500188" indent="-128588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Concepts:	Fewer FFT tasks are more efficient</a:t>
            </a:r>
            <a:br>
              <a:rPr lang="en-US" dirty="0" smtClean="0"/>
            </a:br>
            <a:r>
              <a:rPr lang="en-US" dirty="0" smtClean="0"/>
              <a:t>					</a:t>
            </a:r>
            <a:r>
              <a:rPr lang="en-US" dirty="0"/>
              <a:t>	</a:t>
            </a:r>
            <a:r>
              <a:rPr lang="en-US" dirty="0" smtClean="0"/>
              <a:t>Can Overlap short/long Forces (real &amp; FFT)</a:t>
            </a:r>
          </a:p>
        </p:txBody>
      </p:sp>
    </p:spTree>
    <p:extLst>
      <p:ext uri="{BB962C8B-B14F-4D97-AF65-F5344CB8AC3E}">
        <p14:creationId xmlns:p14="http://schemas.microsoft.com/office/powerpoint/2010/main" val="302166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LAMMPS (loop elimination)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0" y="1512234"/>
            <a:ext cx="8862460" cy="2589865"/>
          </a:xfrm>
        </p:spPr>
        <p:txBody>
          <a:bodyPr>
            <a:noAutofit/>
          </a:bodyPr>
          <a:lstStyle/>
          <a:p>
            <a:r>
              <a:rPr lang="en-US" dirty="0" smtClean="0"/>
              <a:t>Code:</a:t>
            </a:r>
          </a:p>
          <a:p>
            <a:pPr lvl="1"/>
            <a:r>
              <a:rPr lang="en-US" dirty="0" smtClean="0"/>
              <a:t>Special Mode coulomb cutoff = 0   ==&gt;  Energy Contribution =0</a:t>
            </a:r>
          </a:p>
          <a:p>
            <a:pPr lvl="1"/>
            <a:r>
              <a:rPr lang="en-US" dirty="0" smtClean="0"/>
              <a:t>Code looped over all elements </a:t>
            </a:r>
            <a:r>
              <a:rPr lang="en-US" dirty="0" smtClean="0">
                <a:sym typeface="Wingdings"/>
              </a:rPr>
              <a:t></a:t>
            </a:r>
            <a:br>
              <a:rPr lang="en-US" dirty="0" smtClean="0">
                <a:sym typeface="Wingdings"/>
              </a:rPr>
            </a:br>
            <a:r>
              <a:rPr lang="en-US" sz="2800" dirty="0" smtClean="0">
                <a:sym typeface="Wingdings"/>
              </a:rPr>
              <a:t>simple fix:    </a:t>
            </a:r>
            <a:r>
              <a:rPr lang="en-US" sz="2000" b="1" dirty="0" smtClean="0">
                <a:solidFill>
                  <a:srgbClr val="FFFF00"/>
                </a:solidFill>
                <a:latin typeface="Courier New"/>
                <a:cs typeface="Courier New"/>
                <a:sym typeface="Wingdings"/>
              </a:rPr>
              <a:t>if(</a:t>
            </a:r>
            <a:r>
              <a:rPr lang="en-US" sz="2000" b="1" dirty="0" err="1" smtClean="0">
                <a:solidFill>
                  <a:srgbClr val="FFFF00"/>
                </a:solidFill>
                <a:latin typeface="Courier New"/>
                <a:cs typeface="Courier New"/>
                <a:sym typeface="Wingdings"/>
              </a:rPr>
              <a:t>cout_coulsq</a:t>
            </a:r>
            <a:r>
              <a:rPr lang="en-US" sz="2000" b="1" dirty="0" smtClean="0">
                <a:solidFill>
                  <a:srgbClr val="FFFF00"/>
                </a:solidFill>
                <a:latin typeface="Courier New"/>
                <a:cs typeface="Courier New"/>
                <a:sym typeface="Wingdings"/>
              </a:rPr>
              <a:t> ==0)return;</a:t>
            </a:r>
            <a:r>
              <a:rPr lang="en-US" sz="2000" b="1" dirty="0" smtClean="0">
                <a:solidFill>
                  <a:schemeClr val="tx1"/>
                </a:solidFill>
                <a:latin typeface="Courier New"/>
                <a:cs typeface="Courier New"/>
                <a:sym typeface="Wingdings"/>
              </a:rPr>
              <a:t> </a:t>
            </a:r>
            <a:br>
              <a:rPr lang="en-US" sz="2000" b="1" dirty="0" smtClean="0">
                <a:solidFill>
                  <a:schemeClr val="tx1"/>
                </a:solidFill>
                <a:latin typeface="Courier New"/>
                <a:cs typeface="Courier New"/>
                <a:sym typeface="Wingdings"/>
              </a:rPr>
            </a:br>
            <a:r>
              <a:rPr lang="en-US" sz="2000" b="1" dirty="0" smtClean="0">
                <a:solidFill>
                  <a:schemeClr val="tx1"/>
                </a:solidFill>
                <a:latin typeface="Courier New"/>
                <a:cs typeface="Courier New"/>
                <a:sym typeface="Wingdings"/>
              </a:rPr>
              <a:t>            on function entry</a:t>
            </a:r>
            <a:endParaRPr lang="en-US" sz="2000" b="1" dirty="0">
              <a:solidFill>
                <a:srgbClr val="FFFF00"/>
              </a:solidFill>
              <a:latin typeface="Courier New"/>
              <a:cs typeface="Courier New"/>
            </a:endParaRP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152400" y="5394137"/>
            <a:ext cx="8710060" cy="6335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43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8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4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001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4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157288" indent="-128588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500188" indent="-128588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See RNG for results</a:t>
            </a:r>
          </a:p>
        </p:txBody>
      </p:sp>
    </p:spTree>
    <p:extLst>
      <p:ext uri="{BB962C8B-B14F-4D97-AF65-F5344CB8AC3E}">
        <p14:creationId xmlns:p14="http://schemas.microsoft.com/office/powerpoint/2010/main" val="161145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LAMMPS  </a:t>
            </a:r>
            <a:r>
              <a:rPr lang="en-US" dirty="0"/>
              <a:t>(</a:t>
            </a:r>
            <a:r>
              <a:rPr lang="en-US" dirty="0" smtClean="0"/>
              <a:t> Random Number Generator)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1144" y="937417"/>
            <a:ext cx="8912855" cy="2338498"/>
          </a:xfrm>
        </p:spPr>
        <p:txBody>
          <a:bodyPr>
            <a:normAutofit/>
          </a:bodyPr>
          <a:lstStyle/>
          <a:p>
            <a:r>
              <a:rPr lang="en-US" dirty="0" smtClean="0"/>
              <a:t>Library:</a:t>
            </a:r>
          </a:p>
          <a:p>
            <a:pPr lvl="2"/>
            <a:r>
              <a:rPr lang="en-US" dirty="0" smtClean="0"/>
              <a:t>LMP RNG </a:t>
            </a:r>
            <a:r>
              <a:rPr lang="en-US" sz="1800" dirty="0" smtClean="0"/>
              <a:t>(random # generator) </a:t>
            </a:r>
            <a:r>
              <a:rPr lang="en-US" dirty="0" smtClean="0"/>
              <a:t>creates new value for each atom.</a:t>
            </a:r>
          </a:p>
          <a:p>
            <a:pPr lvl="2"/>
            <a:r>
              <a:rPr lang="en-US" dirty="0" smtClean="0"/>
              <a:t>Substituted Vectorized (MKL) version.</a:t>
            </a:r>
          </a:p>
          <a:p>
            <a:pPr lvl="2"/>
            <a:r>
              <a:rPr lang="en-US" dirty="0" smtClean="0"/>
              <a:t>Minimal, but not trivial, Code Changes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0096" y="3327589"/>
            <a:ext cx="8495986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ourier New"/>
                <a:cs typeface="Courier New"/>
              </a:rPr>
              <a:t>#</a:t>
            </a:r>
            <a:r>
              <a:rPr lang="en-US" sz="1800" b="1" dirty="0" err="1">
                <a:solidFill>
                  <a:srgbClr val="FFFF00"/>
                </a:solidFill>
                <a:latin typeface="Courier New"/>
                <a:cs typeface="Courier New"/>
              </a:rPr>
              <a:t>ifdef</a:t>
            </a:r>
            <a:r>
              <a:rPr lang="en-US" sz="1800" b="1" dirty="0">
                <a:solidFill>
                  <a:srgbClr val="FFFF00"/>
                </a:solidFill>
                <a:latin typeface="Courier New"/>
                <a:cs typeface="Courier New"/>
              </a:rPr>
              <a:t> VSL_RNG</a:t>
            </a:r>
          </a:p>
          <a:p>
            <a:r>
              <a:rPr lang="en-US" sz="1800" b="1" dirty="0">
                <a:latin typeface="Courier New"/>
                <a:cs typeface="Courier New"/>
              </a:rPr>
              <a:t>  if(</a:t>
            </a:r>
            <a:r>
              <a:rPr lang="en-US" sz="1800" b="1" dirty="0" err="1">
                <a:latin typeface="Courier New"/>
                <a:cs typeface="Courier New"/>
              </a:rPr>
              <a:t>r_count</a:t>
            </a:r>
            <a:r>
              <a:rPr lang="en-US" sz="1800" b="1" dirty="0">
                <a:latin typeface="Courier New"/>
                <a:cs typeface="Courier New"/>
              </a:rPr>
              <a:t> == -1)  {  // only </a:t>
            </a:r>
            <a:r>
              <a:rPr lang="en-US" sz="1800" b="1" dirty="0" smtClean="0">
                <a:latin typeface="Courier New"/>
                <a:cs typeface="Courier New"/>
              </a:rPr>
              <a:t>initialize </a:t>
            </a:r>
            <a:r>
              <a:rPr lang="en-US" sz="1800" b="1" dirty="0">
                <a:latin typeface="Courier New"/>
                <a:cs typeface="Courier New"/>
              </a:rPr>
              <a:t>one time</a:t>
            </a:r>
          </a:p>
          <a:p>
            <a:r>
              <a:rPr lang="en-US" sz="1800" b="1" dirty="0">
                <a:latin typeface="Courier New"/>
                <a:cs typeface="Courier New"/>
              </a:rPr>
              <a:t>     </a:t>
            </a:r>
            <a:r>
              <a:rPr lang="en-US" sz="1800" b="1" dirty="0" err="1">
                <a:latin typeface="Courier New"/>
                <a:cs typeface="Courier New"/>
              </a:rPr>
              <a:t>r_count</a:t>
            </a:r>
            <a:r>
              <a:rPr lang="en-US" sz="1800" b="1" dirty="0">
                <a:latin typeface="Courier New"/>
                <a:cs typeface="Courier New"/>
              </a:rPr>
              <a:t> = 0;</a:t>
            </a:r>
          </a:p>
          <a:p>
            <a:r>
              <a:rPr lang="en-US" sz="1800" b="1" dirty="0">
                <a:latin typeface="Courier New"/>
                <a:cs typeface="Courier New"/>
              </a:rPr>
              <a:t>     </a:t>
            </a:r>
            <a:r>
              <a:rPr lang="en-US" sz="1800" b="1" dirty="0" err="1">
                <a:solidFill>
                  <a:srgbClr val="FFFF00"/>
                </a:solidFill>
                <a:latin typeface="Courier New"/>
                <a:cs typeface="Courier New"/>
              </a:rPr>
              <a:t>vslNewStream</a:t>
            </a:r>
            <a:r>
              <a:rPr lang="en-US" sz="1800" b="1" dirty="0">
                <a:solidFill>
                  <a:srgbClr val="FFFF00"/>
                </a:solidFill>
                <a:latin typeface="Courier New"/>
                <a:cs typeface="Courier New"/>
              </a:rPr>
              <a:t>( &amp;stream, VSL_BRNG_MT2203+comm-&gt;me, seed);</a:t>
            </a:r>
          </a:p>
          <a:p>
            <a:r>
              <a:rPr lang="en-US" sz="1800" b="1" dirty="0">
                <a:latin typeface="Courier New"/>
                <a:cs typeface="Courier New"/>
              </a:rPr>
              <a:t>  }</a:t>
            </a:r>
          </a:p>
          <a:p>
            <a:r>
              <a:rPr lang="en-US" sz="1800" b="1" dirty="0">
                <a:latin typeface="Courier New"/>
                <a:cs typeface="Courier New"/>
              </a:rPr>
              <a:t>#</a:t>
            </a:r>
            <a:r>
              <a:rPr lang="en-US" sz="1800" b="1" dirty="0" err="1">
                <a:latin typeface="Courier New"/>
                <a:cs typeface="Courier New"/>
              </a:rPr>
              <a:t>endif</a:t>
            </a:r>
            <a:endParaRPr lang="en-US" sz="1800" b="1" dirty="0">
              <a:latin typeface="Courier New"/>
              <a:cs typeface="Courier New"/>
            </a:endParaRPr>
          </a:p>
        </p:txBody>
      </p:sp>
      <p:sp>
        <p:nvSpPr>
          <p:cNvPr id="8" name="Text Placeholder 4"/>
          <p:cNvSpPr txBox="1">
            <a:spLocks/>
          </p:cNvSpPr>
          <p:nvPr/>
        </p:nvSpPr>
        <p:spPr>
          <a:xfrm>
            <a:off x="231144" y="5464695"/>
            <a:ext cx="8710060" cy="6335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43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8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4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001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4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157288" indent="-128588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500188" indent="-128588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27%     for 128K Atoms:    skip loop + RNG vector</a:t>
            </a:r>
          </a:p>
        </p:txBody>
      </p:sp>
    </p:spTree>
    <p:extLst>
      <p:ext uri="{BB962C8B-B14F-4D97-AF65-F5344CB8AC3E}">
        <p14:creationId xmlns:p14="http://schemas.microsoft.com/office/powerpoint/2010/main" val="165859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85BF-BBAE-3B4C-B74C-D5A0814F19EA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160593" y="957712"/>
            <a:ext cx="8600412" cy="2166487"/>
          </a:xfrm>
        </p:spPr>
        <p:txBody>
          <a:bodyPr anchor="t">
            <a:no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Hope our experiences can help you in your </a:t>
            </a:r>
            <a:br>
              <a:rPr lang="en-US" dirty="0" smtClean="0"/>
            </a:br>
            <a:r>
              <a:rPr lang="en-US" dirty="0" smtClean="0"/>
              <a:t>HPC endeavors:</a:t>
            </a:r>
          </a:p>
          <a:p>
            <a:pPr marL="342900" lvl="1" indent="0">
              <a:buNone/>
            </a:pPr>
            <a:r>
              <a:rPr lang="en-US" dirty="0" smtClean="0"/>
              <a:t>Optimization, Performance Analysis, Coding Practices, </a:t>
            </a:r>
            <a:br>
              <a:rPr lang="en-US" dirty="0" smtClean="0"/>
            </a:br>
            <a:r>
              <a:rPr lang="en-US" dirty="0" smtClean="0"/>
              <a:t>insights into LAMMPS</a:t>
            </a:r>
            <a:r>
              <a:rPr lang="en-US" dirty="0" smtClean="0">
                <a:solidFill>
                  <a:srgbClr val="FFFFFF"/>
                </a:solidFill>
              </a:rPr>
              <a:t>, etc.</a:t>
            </a:r>
          </a:p>
        </p:txBody>
      </p:sp>
    </p:spTree>
    <p:extLst>
      <p:ext uri="{BB962C8B-B14F-4D97-AF65-F5344CB8AC3E}">
        <p14:creationId xmlns:p14="http://schemas.microsoft.com/office/powerpoint/2010/main" val="25981578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 Performance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21854" y="937416"/>
            <a:ext cx="7459663" cy="3668887"/>
          </a:xfrm>
        </p:spPr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Generation MIC</a:t>
            </a:r>
          </a:p>
          <a:p>
            <a:r>
              <a:rPr lang="en-US" dirty="0" smtClean="0"/>
              <a:t>large systems: 78% faster</a:t>
            </a:r>
            <a:r>
              <a:rPr lang="en-US" dirty="0" smtClean="0">
                <a:solidFill>
                  <a:srgbClr val="008000"/>
                </a:solidFill>
              </a:rPr>
              <a:t>*</a:t>
            </a:r>
            <a:r>
              <a:rPr lang="en-US" dirty="0" smtClean="0">
                <a:solidFill>
                  <a:srgbClr val="FF6600"/>
                </a:solidFill>
              </a:rPr>
              <a:t>* </a:t>
            </a:r>
            <a:r>
              <a:rPr lang="en-US" dirty="0" err="1" smtClean="0">
                <a:solidFill>
                  <a:srgbClr val="FFFFFF"/>
                </a:solidFill>
              </a:rPr>
              <a:t>host+MIC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0" y="2434995"/>
            <a:ext cx="469582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851" y="2645787"/>
            <a:ext cx="4324350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889513" y="3437232"/>
            <a:ext cx="25863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*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99230" y="2950461"/>
            <a:ext cx="45704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3366FF"/>
                </a:solidFill>
              </a:rPr>
              <a:t>Simulation: liquid crystal molecules with </a:t>
            </a:r>
            <a:r>
              <a:rPr lang="en-US" sz="1200" b="1" i="1" dirty="0" smtClean="0">
                <a:solidFill>
                  <a:srgbClr val="FF6600"/>
                </a:solidFill>
              </a:rPr>
              <a:t>Gay-Berne potential</a:t>
            </a:r>
            <a:r>
              <a:rPr lang="en-US" sz="1200" b="1" i="1" dirty="0" smtClean="0">
                <a:solidFill>
                  <a:srgbClr val="3366FF"/>
                </a:solidFill>
              </a:rPr>
              <a:t>.</a:t>
            </a:r>
            <a:endParaRPr lang="en-US" sz="1200" b="1" dirty="0">
              <a:solidFill>
                <a:srgbClr val="3366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7268" y="2953081"/>
            <a:ext cx="45160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>
                <a:solidFill>
                  <a:srgbClr val="008000"/>
                </a:solidFill>
              </a:rPr>
              <a:t>Rhodopsin</a:t>
            </a:r>
            <a:r>
              <a:rPr lang="en-US" sz="1200" b="1" i="1" dirty="0">
                <a:solidFill>
                  <a:srgbClr val="3366FF"/>
                </a:solidFill>
              </a:rPr>
              <a:t> protein benchmark (</a:t>
            </a:r>
            <a:r>
              <a:rPr lang="en-US" sz="1200" b="1" i="1" dirty="0" smtClean="0">
                <a:solidFill>
                  <a:srgbClr val="3366FF"/>
                </a:solidFill>
              </a:rPr>
              <a:t>atoms </a:t>
            </a:r>
            <a:r>
              <a:rPr lang="en-US" sz="1200" b="1" i="1" dirty="0">
                <a:solidFill>
                  <a:srgbClr val="3366FF"/>
                </a:solidFill>
              </a:rPr>
              <a:t>in initial </a:t>
            </a:r>
            <a:r>
              <a:rPr lang="en-US" sz="1200" b="1" i="1" dirty="0" smtClean="0">
                <a:solidFill>
                  <a:srgbClr val="3366FF"/>
                </a:solidFill>
              </a:rPr>
              <a:t>configuration).</a:t>
            </a:r>
            <a:endParaRPr lang="en-US" sz="1200" b="1" dirty="0">
              <a:solidFill>
                <a:srgbClr val="3366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0202" y="3300876"/>
            <a:ext cx="25863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*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438" y="2491416"/>
            <a:ext cx="323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*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24764" y="2635426"/>
            <a:ext cx="323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6600"/>
                </a:solidFill>
              </a:rPr>
              <a:t>*</a:t>
            </a:r>
            <a:endParaRPr lang="en-US" sz="24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98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1144" y="937416"/>
            <a:ext cx="8912855" cy="4969309"/>
          </a:xfrm>
        </p:spPr>
        <p:txBody>
          <a:bodyPr>
            <a:normAutofit/>
          </a:bodyPr>
          <a:lstStyle/>
          <a:p>
            <a:r>
              <a:rPr lang="en-US" dirty="0" smtClean="0"/>
              <a:t>Does not support styles for DPD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Asynchronous Mode </a:t>
            </a:r>
            <a:r>
              <a:rPr lang="en-US" dirty="0" smtClean="0"/>
              <a:t>for certain/usual dynamics runs– 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dirty="0" smtClean="0">
                <a:solidFill>
                  <a:srgbClr val="FFFF00"/>
                </a:solidFill>
              </a:rPr>
              <a:t>25% faster</a:t>
            </a:r>
            <a:r>
              <a:rPr lang="en-US" dirty="0" smtClean="0">
                <a:solidFill>
                  <a:schemeClr val="tx1"/>
                </a:solidFill>
              </a:rPr>
              <a:t> than synchronous offload mode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lvl="1"/>
            <a:r>
              <a:rPr lang="en-US" dirty="0" smtClean="0"/>
              <a:t>COI (offload) library </a:t>
            </a:r>
            <a:r>
              <a:rPr lang="en-US" dirty="0" smtClean="0">
                <a:solidFill>
                  <a:srgbClr val="FFFF00"/>
                </a:solidFill>
              </a:rPr>
              <a:t>memory leak </a:t>
            </a:r>
            <a:r>
              <a:rPr lang="en-US" dirty="0" smtClean="0"/>
              <a:t>kills run after ~10-20hrs. 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Workaround, use restart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With Intel 16 compiler: </a:t>
            </a:r>
            <a:r>
              <a:rPr lang="en-US" dirty="0" smtClean="0">
                <a:solidFill>
                  <a:srgbClr val="FFFF00"/>
                </a:solidFill>
              </a:rPr>
              <a:t>leak still present</a:t>
            </a:r>
            <a:r>
              <a:rPr lang="en-US" dirty="0" smtClean="0"/>
              <a:t>.  Problems with NAMD, too.</a:t>
            </a:r>
          </a:p>
        </p:txBody>
      </p:sp>
    </p:spTree>
    <p:extLst>
      <p:ext uri="{BB962C8B-B14F-4D97-AF65-F5344CB8AC3E}">
        <p14:creationId xmlns:p14="http://schemas.microsoft.com/office/powerpoint/2010/main" val="187569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Override memory allocations: Reuse buffers</a:t>
            </a:r>
            <a:endParaRPr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635041"/>
              </p:ext>
            </p:extLst>
          </p:nvPr>
        </p:nvGraphicFramePr>
        <p:xfrm>
          <a:off x="285750" y="3962400"/>
          <a:ext cx="8058150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5815"/>
                <a:gridCol w="805815"/>
                <a:gridCol w="805815"/>
                <a:gridCol w="805815"/>
                <a:gridCol w="805815"/>
                <a:gridCol w="805815"/>
                <a:gridCol w="805815"/>
                <a:gridCol w="805815"/>
                <a:gridCol w="805815"/>
                <a:gridCol w="805815"/>
              </a:tblGrid>
              <a:tr h="6096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>
                    <a:noFill/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85750" y="3999353"/>
            <a:ext cx="4214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solidFill>
                  <a:srgbClr val="000090"/>
                </a:solidFill>
              </a:rPr>
              <a:t>Reserved buffers. Allocated only once. </a:t>
            </a:r>
            <a:endParaRPr lang="zh-CN" altLang="en-US" sz="1800" b="1" dirty="0">
              <a:solidFill>
                <a:srgbClr val="000090"/>
              </a:solidFill>
            </a:endParaRPr>
          </a:p>
        </p:txBody>
      </p:sp>
      <p:sp>
        <p:nvSpPr>
          <p:cNvPr id="21" name="下弧形箭头 20"/>
          <p:cNvSpPr/>
          <p:nvPr/>
        </p:nvSpPr>
        <p:spPr>
          <a:xfrm flipH="1">
            <a:off x="4286250" y="4648200"/>
            <a:ext cx="4195917" cy="762000"/>
          </a:xfrm>
          <a:prstGeom prst="curvedUp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40841" y="3362980"/>
            <a:ext cx="525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/>
              <a:t>Ring of the list of pre-allocated buffers for reuse</a:t>
            </a:r>
            <a:endParaRPr lang="zh-CN" altLang="en-US" sz="1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4350" y="1676401"/>
            <a:ext cx="8115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600"/>
                </a:solidFill>
              </a:rPr>
              <a:t>Key hypothesis: </a:t>
            </a:r>
            <a:r>
              <a:rPr lang="en-US" altLang="zh-CN" sz="2000" b="1" u="sng" dirty="0" smtClean="0">
                <a:solidFill>
                  <a:srgbClr val="FF6600"/>
                </a:solidFill>
              </a:rPr>
              <a:t>the buffers allocated during each MD step CAN be safely freed after long enough time (e.g., after several MD steps). </a:t>
            </a:r>
            <a:endParaRPr lang="zh-CN" altLang="en-US" sz="2000" b="1" u="sng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7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1144" y="937416"/>
            <a:ext cx="8912855" cy="4969309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Solution:  Use Round-Robin buffering – no need to allocate/free each step. ( in dynamic </a:t>
            </a:r>
            <a:r>
              <a:rPr lang="en-US" dirty="0"/>
              <a:t>libs</a:t>
            </a:r>
            <a:r>
              <a:rPr lang="en-US" dirty="0" smtClean="0"/>
              <a:t>: </a:t>
            </a:r>
            <a:r>
              <a:rPr lang="en-US" dirty="0" err="1" smtClean="0"/>
              <a:t>liboffload.so</a:t>
            </a:r>
            <a:r>
              <a:rPr lang="en-US" dirty="0" smtClean="0"/>
              <a:t>/</a:t>
            </a:r>
            <a:r>
              <a:rPr lang="en-US" dirty="0" err="1" smtClean="0"/>
              <a:t>libcoi_host.so</a:t>
            </a:r>
            <a:r>
              <a:rPr lang="en-US" dirty="0"/>
              <a:t>)</a:t>
            </a:r>
            <a:endParaRPr lang="en-US" dirty="0" smtClean="0"/>
          </a:p>
          <a:p>
            <a:pPr lvl="1"/>
            <a:r>
              <a:rPr lang="en-US" dirty="0" smtClean="0"/>
              <a:t>Kudos to Lei Huang for this work:</a:t>
            </a:r>
          </a:p>
          <a:p>
            <a:pPr lvl="2"/>
            <a:r>
              <a:rPr lang="en-US" dirty="0" smtClean="0"/>
              <a:t>Create memory leak detector </a:t>
            </a:r>
            <a:r>
              <a:rPr lang="en-US" sz="2000" dirty="0" smtClean="0"/>
              <a:t>(dynamic </a:t>
            </a:r>
            <a:r>
              <a:rPr lang="en-US" sz="2000" dirty="0" err="1" smtClean="0"/>
              <a:t>libs:offload</a:t>
            </a:r>
            <a:r>
              <a:rPr lang="en-US" sz="2000" dirty="0" smtClean="0"/>
              <a:t>/</a:t>
            </a:r>
            <a:r>
              <a:rPr lang="en-US" sz="2000" dirty="0" err="1" smtClean="0"/>
              <a:t>coi_host.so</a:t>
            </a:r>
            <a:r>
              <a:rPr lang="en-US" sz="2000" dirty="0" smtClean="0"/>
              <a:t>)</a:t>
            </a:r>
            <a:br>
              <a:rPr lang="en-US" sz="2000" dirty="0" smtClean="0"/>
            </a:br>
            <a:r>
              <a:rPr lang="en-US" dirty="0" smtClean="0"/>
              <a:t> (</a:t>
            </a:r>
            <a:r>
              <a:rPr lang="en-US" dirty="0" err="1" smtClean="0"/>
              <a:t>valgrind</a:t>
            </a:r>
            <a:r>
              <a:rPr lang="en-US" dirty="0" smtClean="0"/>
              <a:t>-- grinds to a </a:t>
            </a:r>
            <a:r>
              <a:rPr lang="en-US" dirty="0" err="1" smtClean="0"/>
              <a:t>hault</a:t>
            </a:r>
            <a:r>
              <a:rPr lang="en-US" dirty="0" smtClean="0"/>
              <a:t> and breaks)</a:t>
            </a:r>
          </a:p>
          <a:p>
            <a:pPr lvl="2"/>
            <a:r>
              <a:rPr lang="en-US" dirty="0" smtClean="0"/>
              <a:t>Debugger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(determine leak operation/location)</a:t>
            </a:r>
          </a:p>
          <a:p>
            <a:pPr lvl="2"/>
            <a:r>
              <a:rPr lang="en-US" dirty="0" smtClean="0"/>
              <a:t>Write assembly replacement code (patch)</a:t>
            </a:r>
          </a:p>
          <a:p>
            <a:pPr lvl="2"/>
            <a:r>
              <a:rPr lang="en-US" dirty="0" smtClean="0"/>
              <a:t>No recompile/reload </a:t>
            </a:r>
            <a:r>
              <a:rPr lang="en-US" dirty="0" smtClean="0">
                <a:sym typeface="Wingdings"/>
              </a:rPr>
              <a:t> Preload new lib that patches code!</a:t>
            </a:r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7918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sz="2400" dirty="0" smtClean="0"/>
              <a:t>How to install patches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12928" y="2514177"/>
            <a:ext cx="3925674" cy="400110"/>
          </a:xfrm>
          <a:prstGeom prst="rect">
            <a:avLst/>
          </a:prstGeom>
          <a:noFill/>
          <a:ln w="25400">
            <a:solidFill>
              <a:srgbClr val="FF66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LD_PRELOAD=/</a:t>
            </a:r>
            <a:r>
              <a:rPr lang="en-US" altLang="zh-CN" sz="2000" dirty="0" err="1" smtClean="0"/>
              <a:t>full_path</a:t>
            </a:r>
            <a:r>
              <a:rPr lang="en-US" altLang="zh-CN" sz="2000" dirty="0" smtClean="0"/>
              <a:t>/</a:t>
            </a:r>
            <a:r>
              <a:rPr lang="en-US" altLang="zh-CN" sz="2000" dirty="0" err="1" smtClean="0"/>
              <a:t>patch.so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712927" y="3858776"/>
            <a:ext cx="6945174" cy="1938992"/>
          </a:xfrm>
          <a:prstGeom prst="rect">
            <a:avLst/>
          </a:prstGeom>
          <a:noFill/>
          <a:ln w="25400">
            <a:solidFill>
              <a:srgbClr val="FF66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__attribute__((constructor)) </a:t>
            </a:r>
            <a:r>
              <a:rPr lang="en-US" altLang="zh-CN" sz="2000" dirty="0" smtClean="0"/>
              <a:t>void init()</a:t>
            </a:r>
          </a:p>
          <a:p>
            <a:r>
              <a:rPr lang="en-US" altLang="zh-CN" sz="2000" dirty="0" smtClean="0"/>
              <a:t>{</a:t>
            </a:r>
          </a:p>
          <a:p>
            <a:r>
              <a:rPr lang="en-US" altLang="zh-CN" sz="2000" dirty="0" smtClean="0"/>
              <a:t>    Load problematic libraries: Allocate lists of buffers and </a:t>
            </a:r>
            <a:br>
              <a:rPr lang="en-US" altLang="zh-CN" sz="2000" dirty="0" smtClean="0"/>
            </a:br>
            <a:r>
              <a:rPr lang="en-US" altLang="zh-CN" sz="2000" dirty="0" smtClean="0"/>
              <a:t>    setup patch handlers.</a:t>
            </a:r>
          </a:p>
          <a:p>
            <a:r>
              <a:rPr lang="en-US" altLang="zh-CN" sz="2000" dirty="0" smtClean="0"/>
              <a:t>…</a:t>
            </a:r>
          </a:p>
          <a:p>
            <a:r>
              <a:rPr lang="en-US" altLang="zh-CN" sz="2000" dirty="0" smtClean="0"/>
              <a:t>}</a:t>
            </a:r>
            <a:endParaRPr lang="zh-CN" alt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05350" y="1409518"/>
            <a:ext cx="8701570" cy="9925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This is the magic --  patching the binary before main even begins:</a:t>
            </a:r>
          </a:p>
          <a:p>
            <a:endParaRPr lang="en-US" sz="1050" dirty="0" smtClean="0"/>
          </a:p>
          <a:p>
            <a:r>
              <a:rPr lang="en-US" sz="2400" dirty="0" smtClean="0"/>
              <a:t>  1.) preload the patch code (</a:t>
            </a:r>
            <a:r>
              <a:rPr lang="en-US" sz="2400" dirty="0" err="1" smtClean="0"/>
              <a:t>patch.so</a:t>
            </a:r>
            <a:r>
              <a:rPr lang="en-US" sz="2400" dirty="0" smtClean="0"/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7200" y="3359955"/>
            <a:ext cx="8332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2.) a special constructor runs immediately to patch the binary.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2672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Usefulness of </a:t>
            </a:r>
            <a:r>
              <a:rPr lang="en-US" dirty="0" err="1" smtClean="0"/>
              <a:t>exericse</a:t>
            </a:r>
            <a:endParaRPr lang="en-US" dirty="0" smtClean="0"/>
          </a:p>
          <a:p>
            <a:pPr lvl="1"/>
            <a:r>
              <a:rPr lang="en-US" dirty="0" smtClean="0"/>
              <a:t>Create a general, light-weight memory leak detector.  (20x faster than </a:t>
            </a:r>
            <a:r>
              <a:rPr lang="en-US" dirty="0" err="1" smtClean="0"/>
              <a:t>Valgrind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Possibly pre-install (instrument) site monitors in user </a:t>
            </a:r>
            <a:r>
              <a:rPr lang="en-US" dirty="0" err="1" smtClean="0"/>
              <a:t>executables</a:t>
            </a:r>
            <a:r>
              <a:rPr lang="en-US" dirty="0" smtClean="0"/>
              <a:t> – TACC already does something similar.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51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LAMMPS -- Adding New Force interaction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51304" y="1118989"/>
            <a:ext cx="7459663" cy="2509717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Added Gaussian Charge interaction for DPD particles</a:t>
            </a:r>
          </a:p>
          <a:p>
            <a:r>
              <a:rPr lang="en-US" dirty="0" smtClean="0"/>
              <a:t>LAMMPS makes this easy:</a:t>
            </a:r>
          </a:p>
          <a:p>
            <a:r>
              <a:rPr lang="en-US" dirty="0" smtClean="0"/>
              <a:t>Create a new subclass:</a:t>
            </a:r>
          </a:p>
          <a:p>
            <a:pPr lvl="1"/>
            <a:r>
              <a:rPr lang="en-US" dirty="0" smtClean="0"/>
              <a:t>E.g. use similar interactive force class as template</a:t>
            </a:r>
            <a:br>
              <a:rPr lang="en-US" dirty="0" smtClean="0"/>
            </a:br>
            <a:r>
              <a:rPr lang="en-US" dirty="0" err="1"/>
              <a:t>p</a:t>
            </a:r>
            <a:r>
              <a:rPr lang="en-US" dirty="0" err="1" smtClean="0"/>
              <a:t>air_coul.cpp</a:t>
            </a: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err="1" smtClean="0">
                <a:sym typeface="Wingdings"/>
              </a:rPr>
              <a:t>pair_coul_gauss.cpp</a:t>
            </a:r>
            <a:endParaRPr lang="en-US" dirty="0" smtClean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Modify </a:t>
            </a:r>
            <a:r>
              <a:rPr lang="en-US" dirty="0" err="1" smtClean="0">
                <a:sym typeface="Wingdings"/>
              </a:rPr>
              <a:t>pair.h</a:t>
            </a:r>
            <a:r>
              <a:rPr lang="en-US" dirty="0" smtClean="0">
                <a:sym typeface="Wingdings"/>
              </a:rPr>
              <a:t> so it knows about new class</a:t>
            </a:r>
          </a:p>
          <a:p>
            <a:pPr lvl="1"/>
            <a:r>
              <a:rPr lang="en-US" dirty="0" smtClean="0"/>
              <a:t>Create input options, in similar fashion.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0200" y="4796913"/>
            <a:ext cx="3399689" cy="132343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#</a:t>
            </a:r>
            <a:r>
              <a:rPr lang="en-US" sz="1600" dirty="0" err="1"/>
              <a:t>ifdef</a:t>
            </a:r>
            <a:r>
              <a:rPr lang="en-US" sz="1600" dirty="0"/>
              <a:t> PAIR_CLASS</a:t>
            </a:r>
          </a:p>
          <a:p>
            <a:endParaRPr lang="en-US" sz="1600" dirty="0"/>
          </a:p>
          <a:p>
            <a:r>
              <a:rPr lang="en-US" sz="1600" dirty="0" err="1"/>
              <a:t>PairStyle</a:t>
            </a:r>
            <a:r>
              <a:rPr lang="en-US" sz="1600" dirty="0"/>
              <a:t>(</a:t>
            </a:r>
            <a:r>
              <a:rPr lang="en-US" sz="1600" dirty="0" err="1">
                <a:solidFill>
                  <a:srgbClr val="FF6600"/>
                </a:solidFill>
              </a:rPr>
              <a:t>coul</a:t>
            </a:r>
            <a:r>
              <a:rPr lang="en-US" sz="1600" dirty="0" smtClean="0">
                <a:solidFill>
                  <a:srgbClr val="FF6600"/>
                </a:solidFill>
              </a:rPr>
              <a:t>/</a:t>
            </a:r>
            <a:r>
              <a:rPr lang="en-US" sz="1600" dirty="0" err="1" smtClean="0">
                <a:solidFill>
                  <a:srgbClr val="FF6600"/>
                </a:solidFill>
              </a:rPr>
              <a:t>gauss,</a:t>
            </a:r>
            <a:r>
              <a:rPr lang="en-US" sz="1600" dirty="0" err="1">
                <a:solidFill>
                  <a:srgbClr val="3366FF"/>
                </a:solidFill>
              </a:rPr>
              <a:t>PairCoulGauss</a:t>
            </a:r>
            <a:r>
              <a:rPr lang="en-US" sz="1600" dirty="0"/>
              <a:t>)</a:t>
            </a:r>
          </a:p>
          <a:p>
            <a:endParaRPr lang="en-US" sz="1600" dirty="0"/>
          </a:p>
          <a:p>
            <a:r>
              <a:rPr lang="en-US" sz="1600" dirty="0"/>
              <a:t>#else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17828" y="4186641"/>
            <a:ext cx="3334867" cy="20621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#</a:t>
            </a:r>
            <a:r>
              <a:rPr lang="en-US" sz="1600" dirty="0" err="1"/>
              <a:t>ifndef</a:t>
            </a:r>
            <a:r>
              <a:rPr lang="en-US" sz="1600" dirty="0"/>
              <a:t> LMP_PAIR_COUL_GAUSS_H</a:t>
            </a:r>
          </a:p>
          <a:p>
            <a:r>
              <a:rPr lang="en-US" sz="1600" dirty="0"/>
              <a:t>#define LMP_PAIR_COUL_GAUSS_H</a:t>
            </a:r>
          </a:p>
          <a:p>
            <a:endParaRPr lang="en-US" sz="1600" dirty="0"/>
          </a:p>
          <a:p>
            <a:r>
              <a:rPr lang="en-US" sz="1600" dirty="0"/>
              <a:t>#include "</a:t>
            </a:r>
            <a:r>
              <a:rPr lang="en-US" sz="1600" dirty="0" err="1"/>
              <a:t>pair.h</a:t>
            </a:r>
            <a:r>
              <a:rPr lang="en-US" sz="1600" dirty="0"/>
              <a:t>"</a:t>
            </a:r>
          </a:p>
          <a:p>
            <a:endParaRPr lang="en-US" sz="1600" dirty="0"/>
          </a:p>
          <a:p>
            <a:r>
              <a:rPr lang="en-US" sz="1600" dirty="0"/>
              <a:t>namespace LAMMPS_NS {</a:t>
            </a:r>
          </a:p>
          <a:p>
            <a:endParaRPr lang="en-US" sz="1600" dirty="0"/>
          </a:p>
          <a:p>
            <a:r>
              <a:rPr lang="en-US" sz="1600" dirty="0"/>
              <a:t>class </a:t>
            </a:r>
            <a:r>
              <a:rPr lang="en-US" sz="1600" dirty="0" err="1">
                <a:solidFill>
                  <a:srgbClr val="3366FF"/>
                </a:solidFill>
              </a:rPr>
              <a:t>PairCoulGauss</a:t>
            </a:r>
            <a:r>
              <a:rPr lang="en-US" sz="1600" dirty="0"/>
              <a:t> : public Pair </a:t>
            </a:r>
            <a:r>
              <a:rPr lang="en-US" sz="1600" dirty="0" smtClean="0"/>
              <a:t>{ </a:t>
            </a:r>
            <a:r>
              <a:rPr lang="is-IS" sz="1600" dirty="0" smtClean="0"/>
              <a:t>…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110200" y="4345752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FF6600"/>
                </a:solidFill>
              </a:rPr>
              <a:t>(</a:t>
            </a:r>
            <a:r>
              <a:rPr lang="en-US" sz="1800" dirty="0">
                <a:solidFill>
                  <a:srgbClr val="FF6600"/>
                </a:solidFill>
              </a:rPr>
              <a:t>input)  </a:t>
            </a:r>
            <a:r>
              <a:rPr lang="en-US" sz="1800" dirty="0" smtClean="0">
                <a:solidFill>
                  <a:srgbClr val="FF6600"/>
                </a:solidFill>
              </a:rPr>
              <a:t>Styles</a:t>
            </a:r>
            <a:endParaRPr lang="en-US" sz="1800" dirty="0">
              <a:solidFill>
                <a:srgbClr val="FF66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83763" y="4338613"/>
            <a:ext cx="1313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3366FF"/>
                </a:solidFill>
              </a:rPr>
              <a:t>Class Name</a:t>
            </a:r>
            <a:endParaRPr lang="en-US" sz="1800" dirty="0">
              <a:solidFill>
                <a:srgbClr val="3366FF"/>
              </a:solidFill>
            </a:endParaRPr>
          </a:p>
        </p:txBody>
      </p:sp>
      <p:sp>
        <p:nvSpPr>
          <p:cNvPr id="11" name="Right Brace 10"/>
          <p:cNvSpPr/>
          <p:nvPr/>
        </p:nvSpPr>
        <p:spPr>
          <a:xfrm>
            <a:off x="3618954" y="4811053"/>
            <a:ext cx="214978" cy="930600"/>
          </a:xfrm>
          <a:prstGeom prst="rightBrace">
            <a:avLst>
              <a:gd name="adj1" fmla="val 31355"/>
              <a:gd name="adj2" fmla="val 51082"/>
            </a:avLst>
          </a:prstGeom>
          <a:ln w="28575" cmpd="sng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/>
          <p:cNvSpPr/>
          <p:nvPr/>
        </p:nvSpPr>
        <p:spPr>
          <a:xfrm>
            <a:off x="3833932" y="4919719"/>
            <a:ext cx="97375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rgbClr val="FFFF00"/>
                </a:solidFill>
              </a:rPr>
              <a:t>Couples</a:t>
            </a:r>
          </a:p>
          <a:p>
            <a:r>
              <a:rPr lang="en-US" sz="1800" dirty="0" smtClean="0">
                <a:solidFill>
                  <a:srgbClr val="FFFF00"/>
                </a:solidFill>
              </a:rPr>
              <a:t>Input to</a:t>
            </a:r>
          </a:p>
          <a:p>
            <a:r>
              <a:rPr lang="en-US" sz="1800" dirty="0" smtClean="0">
                <a:solidFill>
                  <a:srgbClr val="FFFF00"/>
                </a:solidFill>
              </a:rPr>
              <a:t>Class</a:t>
            </a:r>
            <a:endParaRPr lang="en-US" sz="18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51799" y="388655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3366FF"/>
                </a:solidFill>
              </a:rPr>
              <a:t>Class</a:t>
            </a:r>
            <a:endParaRPr lang="en-US" sz="180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60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85BF-BBAE-3B4C-B74C-D5A0814F19EA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64270"/>
            <a:ext cx="9144000" cy="925486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48278" y="714996"/>
            <a:ext cx="9197322" cy="6009836"/>
          </a:xfrm>
        </p:spPr>
        <p:txBody>
          <a:bodyPr anchor="t">
            <a:noAutofit/>
          </a:bodyPr>
          <a:lstStyle/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2400" dirty="0" smtClean="0"/>
              <a:t>Performance:</a:t>
            </a:r>
            <a:endParaRPr lang="en-US" dirty="0"/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dirty="0" smtClean="0"/>
              <a:t>Compiler Options</a:t>
            </a:r>
            <a:endParaRPr lang="en-US" dirty="0"/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dirty="0" smtClean="0"/>
              <a:t>Look inside code:</a:t>
            </a:r>
          </a:p>
          <a:p>
            <a:pPr lvl="2">
              <a:lnSpc>
                <a:spcPct val="90000"/>
              </a:lnSpc>
              <a:buFont typeface="Arial"/>
              <a:buChar char="•"/>
            </a:pPr>
            <a:r>
              <a:rPr lang="en-US" dirty="0" smtClean="0"/>
              <a:t>Look in code for </a:t>
            </a:r>
            <a:r>
              <a:rPr lang="en-US" dirty="0" smtClean="0">
                <a:latin typeface="Courier New"/>
                <a:cs typeface="Courier New"/>
              </a:rPr>
              <a:t>#</a:t>
            </a:r>
            <a:r>
              <a:rPr lang="en-US" dirty="0" err="1" smtClean="0">
                <a:latin typeface="Courier New"/>
                <a:cs typeface="Courier New"/>
              </a:rPr>
              <a:t>ifdefs</a:t>
            </a:r>
            <a:endParaRPr lang="en-US" dirty="0" smtClean="0">
              <a:latin typeface="Courier New"/>
              <a:cs typeface="Courier New"/>
            </a:endParaRPr>
          </a:p>
          <a:p>
            <a:pPr lvl="2">
              <a:lnSpc>
                <a:spcPct val="90000"/>
              </a:lnSpc>
              <a:buFont typeface="Arial"/>
              <a:buChar char="•"/>
            </a:pPr>
            <a:r>
              <a:rPr lang="en-US" dirty="0" smtClean="0"/>
              <a:t>Are loop efficient? (What’s not needed</a:t>
            </a:r>
            <a:r>
              <a:rPr lang="is-IS" dirty="0" smtClean="0"/>
              <a:t>…masked ...vector)</a:t>
            </a:r>
            <a:endParaRPr lang="en-US" dirty="0"/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dirty="0" smtClean="0"/>
              <a:t>Input Options</a:t>
            </a:r>
          </a:p>
          <a:p>
            <a:pPr lvl="2">
              <a:lnSpc>
                <a:spcPct val="90000"/>
              </a:lnSpc>
              <a:buFont typeface="Arial"/>
              <a:buChar char="•"/>
            </a:pPr>
            <a:r>
              <a:rPr lang="en-US" dirty="0" smtClean="0"/>
              <a:t>Read the Manual (for improved options, code life marches on)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dirty="0" smtClean="0"/>
              <a:t>Use Libraries (RNG)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dirty="0" smtClean="0"/>
              <a:t>Run Environment Configuration (e.g. FFT layout, </a:t>
            </a:r>
            <a:r>
              <a:rPr lang="en-US" dirty="0" err="1" smtClean="0"/>
              <a:t>tacc_affinity</a:t>
            </a:r>
            <a:r>
              <a:rPr lang="is-IS" dirty="0" smtClean="0"/>
              <a:t>…</a:t>
            </a:r>
            <a:r>
              <a:rPr lang="en-US" dirty="0" smtClean="0"/>
              <a:t>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dirty="0" smtClean="0"/>
              <a:t>Check for accelerator version (MIC on Stampede)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6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74E-E7EB-954D-88BC-DE7F2D79F53F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Questions  --------------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1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85BF-BBAE-3B4C-B74C-D5A0814F19EA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368595" cy="92548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P&amp;G – ICP 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-US" sz="2400" dirty="0" smtClean="0"/>
              <a:t>(Industrial Collaborative Program)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487140" y="1049234"/>
            <a:ext cx="7459663" cy="554248"/>
          </a:xfrm>
        </p:spPr>
        <p:txBody>
          <a:bodyPr/>
          <a:lstStyle/>
          <a:p>
            <a:r>
              <a:rPr lang="en-US" dirty="0" smtClean="0"/>
              <a:t>It’s all </a:t>
            </a:r>
            <a:r>
              <a:rPr lang="en-US" dirty="0"/>
              <a:t>about controlling </a:t>
            </a:r>
            <a:r>
              <a:rPr lang="en-US" dirty="0" smtClean="0"/>
              <a:t>goop.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524098" y="-120957"/>
            <a:ext cx="18466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 descr="Screen Shot 2016-05-14 at 3.14.3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2240"/>
            <a:ext cx="9144000" cy="2871407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775405" y="5044127"/>
            <a:ext cx="4778026" cy="113596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2143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8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4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001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4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157288" indent="-128588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500188" indent="-128588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3366FF"/>
                </a:solidFill>
              </a:rPr>
              <a:t>Scission Energy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Persistence length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Electrostatic/</a:t>
            </a:r>
            <a:r>
              <a:rPr lang="en-US" dirty="0" err="1" smtClean="0">
                <a:solidFill>
                  <a:srgbClr val="3366FF"/>
                </a:solidFill>
              </a:rPr>
              <a:t>miscellar</a:t>
            </a:r>
            <a:r>
              <a:rPr lang="en-US" dirty="0" smtClean="0">
                <a:solidFill>
                  <a:srgbClr val="3366FF"/>
                </a:solidFill>
              </a:rPr>
              <a:t>  interactions</a:t>
            </a:r>
            <a:endParaRPr lang="en-US" dirty="0">
              <a:solidFill>
                <a:srgbClr val="3366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6153" y="189205"/>
            <a:ext cx="3313349" cy="2119934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>
            <a:off x="5331697" y="1376887"/>
            <a:ext cx="443467" cy="0"/>
          </a:xfrm>
          <a:prstGeom prst="straightConnector1">
            <a:avLst/>
          </a:prstGeom>
          <a:ln w="762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630569" y="3769822"/>
            <a:ext cx="1173268" cy="400110"/>
          </a:xfrm>
          <a:prstGeom prst="rect">
            <a:avLst/>
          </a:prstGeom>
          <a:noFill/>
          <a:ln w="38100" cmpd="sng">
            <a:solidFill>
              <a:srgbClr val="3366FF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3366FF"/>
                </a:solidFill>
              </a:rPr>
              <a:t>LAMMPS</a:t>
            </a:r>
            <a:endParaRPr lang="en-US" sz="200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053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85BF-BBAE-3B4C-B74C-D5A0814F19EA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LAMMPS </a:t>
            </a:r>
            <a:r>
              <a:rPr lang="en-US" sz="2400" dirty="0" smtClean="0"/>
              <a:t>(Molecular Dynamics Package)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614140" y="937416"/>
            <a:ext cx="7459663" cy="4374605"/>
          </a:xfrm>
        </p:spPr>
        <p:txBody>
          <a:bodyPr anchor="t">
            <a:norm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History</a:t>
            </a:r>
          </a:p>
          <a:p>
            <a:pPr lvl="1">
              <a:buFont typeface="Arial"/>
              <a:buChar char="•"/>
            </a:pPr>
            <a:r>
              <a:rPr lang="en-US" sz="2000" dirty="0" smtClean="0"/>
              <a:t>Began mid 90’s (Steve Plimpton @ Sandia) F77-&gt;F90</a:t>
            </a:r>
          </a:p>
          <a:p>
            <a:pPr lvl="1">
              <a:buFont typeface="Arial"/>
              <a:buChar char="•"/>
            </a:pPr>
            <a:r>
              <a:rPr lang="en-US" sz="2250" dirty="0" smtClean="0"/>
              <a:t>2004 rewrite in C++</a:t>
            </a:r>
          </a:p>
          <a:p>
            <a:pPr lvl="1">
              <a:buFont typeface="Arial"/>
              <a:buChar char="•"/>
            </a:pPr>
            <a:r>
              <a:rPr lang="en-US" sz="2250" dirty="0" smtClean="0"/>
              <a:t>Recently: included many-body potentials</a:t>
            </a:r>
          </a:p>
          <a:p>
            <a:pPr>
              <a:buFont typeface="Arial"/>
              <a:buChar char="•"/>
            </a:pPr>
            <a:r>
              <a:rPr lang="en-US" sz="2650" dirty="0" smtClean="0"/>
              <a:t>MD</a:t>
            </a:r>
          </a:p>
          <a:p>
            <a:pPr lvl="1">
              <a:buFont typeface="Arial"/>
              <a:buChar char="•"/>
            </a:pPr>
            <a:r>
              <a:rPr lang="en-US" sz="2250" dirty="0" smtClean="0"/>
              <a:t>Atoms, molecules (bonded), particles interact through short  and long </a:t>
            </a:r>
            <a:r>
              <a:rPr lang="en-US" sz="2250" u="sng" dirty="0" smtClean="0"/>
              <a:t>range interactions (force fields/electrostatics)</a:t>
            </a:r>
            <a:r>
              <a:rPr lang="en-US" sz="2250" dirty="0" smtClean="0"/>
              <a:t>.  Parallel: Neighbor lists keep track of nearby particles– partitioning into sub-domains (with ghosts) for each processor.</a:t>
            </a:r>
          </a:p>
        </p:txBody>
      </p:sp>
    </p:spTree>
    <p:extLst>
      <p:ext uri="{BB962C8B-B14F-4D97-AF65-F5344CB8AC3E}">
        <p14:creationId xmlns:p14="http://schemas.microsoft.com/office/powerpoint/2010/main" val="732287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85BF-BBAE-3B4C-B74C-D5A0814F19EA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LAMMPS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717371" y="1056062"/>
            <a:ext cx="5302131" cy="230826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Over 200K lines of code</a:t>
            </a:r>
          </a:p>
          <a:p>
            <a:r>
              <a:rPr lang="en-US" dirty="0" smtClean="0"/>
              <a:t>C++ Structure + C</a:t>
            </a:r>
          </a:p>
          <a:p>
            <a:r>
              <a:rPr lang="en-US" dirty="0" smtClean="0"/>
              <a:t>Classes are ideal for changing force fields, and dynamics</a:t>
            </a:r>
          </a:p>
          <a:p>
            <a:pPr marL="214313" lvl="1"/>
            <a:r>
              <a:rPr lang="en-US" sz="2800" dirty="0" smtClean="0"/>
              <a:t>Use </a:t>
            </a:r>
            <a:r>
              <a:rPr lang="en-US" sz="2800" dirty="0" err="1" smtClean="0"/>
              <a:t>git</a:t>
            </a:r>
            <a:r>
              <a:rPr lang="en-US" sz="2800" dirty="0" smtClean="0"/>
              <a:t> pull request for additions.</a:t>
            </a:r>
            <a:endParaRPr lang="en-US" sz="2800" dirty="0"/>
          </a:p>
          <a:p>
            <a:endParaRPr lang="en-US" dirty="0"/>
          </a:p>
        </p:txBody>
      </p:sp>
      <p:pic>
        <p:nvPicPr>
          <p:cNvPr id="11" name="Picture 10" descr="Screen Shot 2016-05-13 at 3.38.25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" r="52484"/>
          <a:stretch/>
        </p:blipFill>
        <p:spPr>
          <a:xfrm>
            <a:off x="70551" y="1660892"/>
            <a:ext cx="3557820" cy="5063939"/>
          </a:xfrm>
          <a:prstGeom prst="rect">
            <a:avLst/>
          </a:prstGeom>
        </p:spPr>
      </p:pic>
      <p:pic>
        <p:nvPicPr>
          <p:cNvPr id="22" name="Picture 21" descr="Screen Shot 2016-05-13 at 3.38.25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50" t="10529" b="12639"/>
          <a:stretch/>
        </p:blipFill>
        <p:spPr>
          <a:xfrm>
            <a:off x="4063950" y="3765168"/>
            <a:ext cx="3191107" cy="306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513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85BF-BBAE-3B4C-B74C-D5A0814F19EA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68083" y="274793"/>
            <a:ext cx="1568709" cy="523220"/>
          </a:xfrm>
          <a:prstGeom prst="rect">
            <a:avLst/>
          </a:prstGeom>
          <a:solidFill>
            <a:srgbClr val="3366FF"/>
          </a:solidFill>
          <a:ln w="28575" cmpd="sng">
            <a:solidFill>
              <a:srgbClr val="660066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LAMMPS</a:t>
            </a:r>
            <a:endParaRPr lang="en-US" sz="2800" dirty="0"/>
          </a:p>
        </p:txBody>
      </p:sp>
      <p:sp>
        <p:nvSpPr>
          <p:cNvPr id="18" name="Rectangle 17"/>
          <p:cNvSpPr/>
          <p:nvPr/>
        </p:nvSpPr>
        <p:spPr>
          <a:xfrm>
            <a:off x="0" y="1251137"/>
            <a:ext cx="367936" cy="30567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0" y="1613266"/>
            <a:ext cx="367936" cy="30567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34791" y="1251137"/>
            <a:ext cx="1684025" cy="830997"/>
          </a:xfrm>
          <a:prstGeom prst="rect">
            <a:avLst/>
          </a:prstGeom>
          <a:solidFill>
            <a:srgbClr val="3366FF"/>
          </a:solidFill>
          <a:ln w="28575" cmpd="sng">
            <a:solidFill>
              <a:srgbClr val="660066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Libs</a:t>
            </a:r>
          </a:p>
          <a:p>
            <a:r>
              <a:rPr lang="en-US" sz="2400" dirty="0" smtClean="0"/>
              <a:t>(user </a:t>
            </a:r>
            <a:r>
              <a:rPr lang="en-US" sz="2400" dirty="0" err="1" smtClean="0"/>
              <a:t>pkgs</a:t>
            </a:r>
            <a:r>
              <a:rPr lang="en-US" sz="2400" dirty="0" smtClean="0"/>
              <a:t>)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132700" y="2283307"/>
            <a:ext cx="367936" cy="30567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3613706" y="1251137"/>
            <a:ext cx="1511502" cy="830997"/>
          </a:xfrm>
          <a:prstGeom prst="rect">
            <a:avLst/>
          </a:prstGeom>
          <a:solidFill>
            <a:srgbClr val="3366FF"/>
          </a:solidFill>
          <a:ln w="28575" cmpd="sng">
            <a:solidFill>
              <a:srgbClr val="660066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Sources</a:t>
            </a:r>
          </a:p>
          <a:p>
            <a:r>
              <a:rPr lang="en-US" sz="2400" dirty="0" smtClean="0"/>
              <a:t>(</a:t>
            </a:r>
            <a:r>
              <a:rPr lang="en-US" sz="2400" dirty="0" err="1" smtClean="0"/>
              <a:t>std</a:t>
            </a:r>
            <a:r>
              <a:rPr lang="en-US" sz="2400" dirty="0" smtClean="0"/>
              <a:t> </a:t>
            </a:r>
            <a:r>
              <a:rPr lang="en-US" sz="2400" dirty="0" err="1" smtClean="0"/>
              <a:t>pkgs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6118334" y="1111640"/>
            <a:ext cx="1030450" cy="523220"/>
          </a:xfrm>
          <a:prstGeom prst="rect">
            <a:avLst/>
          </a:prstGeom>
          <a:solidFill>
            <a:srgbClr val="3366FF"/>
          </a:solidFill>
          <a:ln w="28575" cmpd="sng">
            <a:solidFill>
              <a:srgbClr val="660066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Tools</a:t>
            </a:r>
            <a:endParaRPr lang="en-US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3169997" y="2366524"/>
            <a:ext cx="1287911" cy="39626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User </a:t>
            </a:r>
            <a:r>
              <a:rPr lang="en-US" dirty="0"/>
              <a:t>packages</a:t>
            </a:r>
            <a:r>
              <a:rPr lang="en-US" dirty="0" smtClean="0"/>
              <a:t>:</a:t>
            </a:r>
          </a:p>
          <a:p>
            <a:r>
              <a:rPr lang="en-US" dirty="0"/>
              <a:t>user-</a:t>
            </a:r>
            <a:r>
              <a:rPr lang="en-US" dirty="0" err="1"/>
              <a:t>atc</a:t>
            </a:r>
            <a:endParaRPr lang="en-US" dirty="0"/>
          </a:p>
          <a:p>
            <a:r>
              <a:rPr lang="en-US" dirty="0"/>
              <a:t>user-</a:t>
            </a:r>
            <a:r>
              <a:rPr lang="en-US" dirty="0" err="1"/>
              <a:t>awpmd</a:t>
            </a:r>
            <a:endParaRPr lang="en-US" dirty="0"/>
          </a:p>
          <a:p>
            <a:r>
              <a:rPr lang="en-US" dirty="0"/>
              <a:t>user-cg-</a:t>
            </a:r>
            <a:r>
              <a:rPr lang="en-US" dirty="0" err="1"/>
              <a:t>cmm</a:t>
            </a:r>
            <a:endParaRPr lang="en-US" dirty="0"/>
          </a:p>
          <a:p>
            <a:r>
              <a:rPr lang="en-US" dirty="0"/>
              <a:t>user-</a:t>
            </a:r>
            <a:r>
              <a:rPr lang="en-US" dirty="0" err="1"/>
              <a:t>colvars</a:t>
            </a:r>
            <a:endParaRPr lang="en-US" dirty="0"/>
          </a:p>
          <a:p>
            <a:r>
              <a:rPr lang="en-US" dirty="0"/>
              <a:t>user-</a:t>
            </a:r>
            <a:r>
              <a:rPr lang="en-US" dirty="0" err="1"/>
              <a:t>cuda</a:t>
            </a:r>
            <a:endParaRPr lang="en-US" dirty="0"/>
          </a:p>
          <a:p>
            <a:r>
              <a:rPr lang="en-US" dirty="0"/>
              <a:t>user-</a:t>
            </a:r>
            <a:r>
              <a:rPr lang="en-US" dirty="0" err="1"/>
              <a:t>eff</a:t>
            </a:r>
            <a:endParaRPr lang="en-US" dirty="0"/>
          </a:p>
          <a:p>
            <a:r>
              <a:rPr lang="en-US" dirty="0"/>
              <a:t>user-</a:t>
            </a:r>
            <a:r>
              <a:rPr lang="en-US" dirty="0" err="1"/>
              <a:t>fep</a:t>
            </a:r>
            <a:endParaRPr lang="en-US" dirty="0"/>
          </a:p>
          <a:p>
            <a:r>
              <a:rPr lang="en-US" dirty="0"/>
              <a:t>user-</a:t>
            </a:r>
            <a:r>
              <a:rPr lang="en-US" dirty="0" err="1"/>
              <a:t>intel</a:t>
            </a:r>
            <a:endParaRPr lang="en-US" dirty="0"/>
          </a:p>
          <a:p>
            <a:r>
              <a:rPr lang="en-US" dirty="0"/>
              <a:t>user-</a:t>
            </a:r>
            <a:r>
              <a:rPr lang="en-US" dirty="0" err="1"/>
              <a:t>lb</a:t>
            </a:r>
            <a:endParaRPr lang="en-US" dirty="0"/>
          </a:p>
          <a:p>
            <a:r>
              <a:rPr lang="en-US" dirty="0"/>
              <a:t>user-</a:t>
            </a:r>
            <a:r>
              <a:rPr lang="en-US" dirty="0" err="1"/>
              <a:t>misc</a:t>
            </a:r>
            <a:endParaRPr lang="en-US" dirty="0"/>
          </a:p>
          <a:p>
            <a:r>
              <a:rPr lang="en-US" dirty="0"/>
              <a:t>user-</a:t>
            </a:r>
            <a:r>
              <a:rPr lang="en-US" dirty="0" err="1"/>
              <a:t>molfile</a:t>
            </a:r>
            <a:endParaRPr lang="en-US" dirty="0"/>
          </a:p>
          <a:p>
            <a:r>
              <a:rPr lang="en-US" dirty="0"/>
              <a:t>user-omp</a:t>
            </a:r>
          </a:p>
          <a:p>
            <a:r>
              <a:rPr lang="en-US" dirty="0"/>
              <a:t>user-phonon</a:t>
            </a:r>
          </a:p>
          <a:p>
            <a:r>
              <a:rPr lang="en-US" dirty="0"/>
              <a:t>user-</a:t>
            </a:r>
            <a:r>
              <a:rPr lang="en-US" dirty="0" err="1"/>
              <a:t>qmmm</a:t>
            </a:r>
            <a:endParaRPr lang="en-US" dirty="0"/>
          </a:p>
          <a:p>
            <a:r>
              <a:rPr lang="en-US" dirty="0"/>
              <a:t>user-quip</a:t>
            </a:r>
          </a:p>
          <a:p>
            <a:r>
              <a:rPr lang="en-US" dirty="0"/>
              <a:t>user-</a:t>
            </a:r>
            <a:r>
              <a:rPr lang="en-US" dirty="0" err="1"/>
              <a:t>reaxc</a:t>
            </a:r>
            <a:endParaRPr lang="en-US" dirty="0"/>
          </a:p>
          <a:p>
            <a:r>
              <a:rPr lang="en-US" dirty="0"/>
              <a:t>user-</a:t>
            </a:r>
            <a:r>
              <a:rPr lang="en-US" dirty="0" err="1"/>
              <a:t>sph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25326" y="2373960"/>
            <a:ext cx="900748" cy="362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Libraries:</a:t>
            </a:r>
          </a:p>
          <a:p>
            <a:r>
              <a:rPr lang="en-US" dirty="0" err="1"/>
              <a:t>atc</a:t>
            </a:r>
            <a:endParaRPr lang="en-US" dirty="0"/>
          </a:p>
          <a:p>
            <a:r>
              <a:rPr lang="en-US" dirty="0" err="1"/>
              <a:t>awpmd</a:t>
            </a:r>
            <a:endParaRPr lang="en-US" dirty="0"/>
          </a:p>
          <a:p>
            <a:r>
              <a:rPr lang="en-US" dirty="0" err="1"/>
              <a:t>colvars</a:t>
            </a:r>
            <a:endParaRPr lang="en-US" dirty="0"/>
          </a:p>
          <a:p>
            <a:r>
              <a:rPr lang="en-US" dirty="0" err="1"/>
              <a:t>cuda</a:t>
            </a:r>
            <a:endParaRPr lang="en-US" dirty="0"/>
          </a:p>
          <a:p>
            <a:r>
              <a:rPr lang="en-US" dirty="0" err="1"/>
              <a:t>gpu</a:t>
            </a:r>
            <a:endParaRPr lang="en-US" dirty="0"/>
          </a:p>
          <a:p>
            <a:r>
              <a:rPr lang="en-US" dirty="0" err="1"/>
              <a:t>kim</a:t>
            </a:r>
            <a:endParaRPr lang="en-US" dirty="0"/>
          </a:p>
          <a:p>
            <a:r>
              <a:rPr lang="en-US" dirty="0" err="1"/>
              <a:t>kokkos</a:t>
            </a:r>
            <a:endParaRPr lang="en-US" dirty="0"/>
          </a:p>
          <a:p>
            <a:r>
              <a:rPr lang="en-US" dirty="0" err="1"/>
              <a:t>linalg</a:t>
            </a:r>
            <a:endParaRPr lang="en-US" dirty="0"/>
          </a:p>
          <a:p>
            <a:r>
              <a:rPr lang="en-US" dirty="0" err="1"/>
              <a:t>meam</a:t>
            </a:r>
            <a:endParaRPr lang="en-US" dirty="0"/>
          </a:p>
          <a:p>
            <a:r>
              <a:rPr lang="en-US" dirty="0" err="1"/>
              <a:t>molfile</a:t>
            </a:r>
            <a:endParaRPr lang="en-US" dirty="0"/>
          </a:p>
          <a:p>
            <a:r>
              <a:rPr lang="en-US" dirty="0"/>
              <a:t>poems</a:t>
            </a:r>
          </a:p>
          <a:p>
            <a:r>
              <a:rPr lang="en-US" dirty="0"/>
              <a:t>python</a:t>
            </a:r>
          </a:p>
          <a:p>
            <a:r>
              <a:rPr lang="en-US" dirty="0" err="1"/>
              <a:t>qmmm</a:t>
            </a:r>
            <a:endParaRPr lang="en-US" dirty="0"/>
          </a:p>
          <a:p>
            <a:r>
              <a:rPr lang="en-US" dirty="0"/>
              <a:t>quip</a:t>
            </a:r>
          </a:p>
          <a:p>
            <a:r>
              <a:rPr lang="en-US" dirty="0" err="1"/>
              <a:t>reax</a:t>
            </a:r>
            <a:endParaRPr lang="en-US" dirty="0"/>
          </a:p>
          <a:p>
            <a:r>
              <a:rPr lang="en-US" dirty="0" err="1"/>
              <a:t>voronoi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4586410" y="2386448"/>
            <a:ext cx="1619112" cy="362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Standard packages:</a:t>
            </a:r>
          </a:p>
          <a:p>
            <a:r>
              <a:rPr lang="en-US" dirty="0" err="1" smtClean="0"/>
              <a:t>asphere</a:t>
            </a:r>
            <a:endParaRPr lang="en-US" dirty="0"/>
          </a:p>
          <a:p>
            <a:r>
              <a:rPr lang="en-US" dirty="0"/>
              <a:t>body</a:t>
            </a:r>
          </a:p>
          <a:p>
            <a:r>
              <a:rPr lang="en-US" dirty="0"/>
              <a:t>class2</a:t>
            </a:r>
          </a:p>
          <a:p>
            <a:r>
              <a:rPr lang="en-US" dirty="0"/>
              <a:t>colloid</a:t>
            </a:r>
          </a:p>
          <a:p>
            <a:r>
              <a:rPr lang="en-US" dirty="0" err="1"/>
              <a:t>coreshell</a:t>
            </a:r>
            <a:endParaRPr lang="en-US" dirty="0"/>
          </a:p>
          <a:p>
            <a:r>
              <a:rPr lang="en-US" dirty="0"/>
              <a:t>dipole</a:t>
            </a:r>
          </a:p>
          <a:p>
            <a:r>
              <a:rPr lang="en-US" dirty="0" err="1"/>
              <a:t>fld</a:t>
            </a:r>
            <a:endParaRPr lang="en-US" dirty="0"/>
          </a:p>
          <a:p>
            <a:r>
              <a:rPr lang="en-US" dirty="0" err="1"/>
              <a:t>gpu</a:t>
            </a:r>
            <a:endParaRPr lang="en-US" dirty="0"/>
          </a:p>
          <a:p>
            <a:r>
              <a:rPr lang="en-US" dirty="0"/>
              <a:t>granular</a:t>
            </a:r>
          </a:p>
          <a:p>
            <a:r>
              <a:rPr lang="en-US" dirty="0" err="1"/>
              <a:t>kim</a:t>
            </a:r>
            <a:endParaRPr lang="en-US" dirty="0"/>
          </a:p>
          <a:p>
            <a:r>
              <a:rPr lang="en-US" dirty="0" err="1"/>
              <a:t>kokkos</a:t>
            </a:r>
            <a:endParaRPr lang="en-US" dirty="0"/>
          </a:p>
          <a:p>
            <a:r>
              <a:rPr lang="en-US" dirty="0" err="1"/>
              <a:t>kspace</a:t>
            </a:r>
            <a:endParaRPr lang="en-US" dirty="0"/>
          </a:p>
          <a:p>
            <a:r>
              <a:rPr lang="en-US" dirty="0" err="1"/>
              <a:t>manybody</a:t>
            </a:r>
            <a:endParaRPr lang="en-US" dirty="0"/>
          </a:p>
          <a:p>
            <a:r>
              <a:rPr lang="en-US" dirty="0"/>
              <a:t>mc</a:t>
            </a:r>
          </a:p>
          <a:p>
            <a:r>
              <a:rPr lang="en-US" dirty="0" err="1"/>
              <a:t>meam</a:t>
            </a:r>
            <a:endParaRPr lang="en-US" dirty="0"/>
          </a:p>
          <a:p>
            <a:r>
              <a:rPr lang="en-US" dirty="0" err="1" smtClean="0"/>
              <a:t>misc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599765" y="2758015"/>
            <a:ext cx="855438" cy="32085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molecule</a:t>
            </a:r>
            <a:endParaRPr lang="en-US" dirty="0"/>
          </a:p>
          <a:p>
            <a:r>
              <a:rPr lang="en-US" dirty="0" err="1"/>
              <a:t>mpiio</a:t>
            </a:r>
            <a:endParaRPr lang="en-US" dirty="0"/>
          </a:p>
          <a:p>
            <a:r>
              <a:rPr lang="en-US" dirty="0"/>
              <a:t>opt</a:t>
            </a:r>
          </a:p>
          <a:p>
            <a:r>
              <a:rPr lang="en-US" dirty="0" err="1"/>
              <a:t>peri</a:t>
            </a:r>
            <a:endParaRPr lang="en-US" dirty="0"/>
          </a:p>
          <a:p>
            <a:r>
              <a:rPr lang="en-US" dirty="0"/>
              <a:t>poems</a:t>
            </a:r>
          </a:p>
          <a:p>
            <a:r>
              <a:rPr lang="en-US" dirty="0"/>
              <a:t>python</a:t>
            </a:r>
          </a:p>
          <a:p>
            <a:r>
              <a:rPr lang="en-US" dirty="0" err="1"/>
              <a:t>qeq</a:t>
            </a:r>
            <a:endParaRPr lang="en-US" dirty="0"/>
          </a:p>
          <a:p>
            <a:r>
              <a:rPr lang="en-US" dirty="0" err="1"/>
              <a:t>reax</a:t>
            </a:r>
            <a:endParaRPr lang="en-US" dirty="0"/>
          </a:p>
          <a:p>
            <a:r>
              <a:rPr lang="en-US" dirty="0"/>
              <a:t>replica</a:t>
            </a:r>
          </a:p>
          <a:p>
            <a:r>
              <a:rPr lang="en-US" dirty="0"/>
              <a:t>rigid</a:t>
            </a:r>
          </a:p>
          <a:p>
            <a:r>
              <a:rPr lang="en-US" dirty="0"/>
              <a:t>shock</a:t>
            </a:r>
          </a:p>
          <a:p>
            <a:r>
              <a:rPr lang="en-US" dirty="0"/>
              <a:t>snap</a:t>
            </a:r>
          </a:p>
          <a:p>
            <a:r>
              <a:rPr lang="en-US" dirty="0" err="1"/>
              <a:t>srd</a:t>
            </a:r>
            <a:endParaRPr lang="en-US" dirty="0"/>
          </a:p>
          <a:p>
            <a:r>
              <a:rPr lang="en-US" dirty="0" err="1"/>
              <a:t>voronoi</a:t>
            </a:r>
            <a:endParaRPr lang="en-US" dirty="0"/>
          </a:p>
          <a:p>
            <a:r>
              <a:rPr lang="en-US" dirty="0" err="1" smtClean="0"/>
              <a:t>xtc</a:t>
            </a:r>
            <a:endParaRPr lang="en-US" dirty="0"/>
          </a:p>
        </p:txBody>
      </p:sp>
      <p:sp>
        <p:nvSpPr>
          <p:cNvPr id="11" name="Left Arrow 10"/>
          <p:cNvSpPr/>
          <p:nvPr/>
        </p:nvSpPr>
        <p:spPr>
          <a:xfrm rot="10800000">
            <a:off x="2299448" y="1556808"/>
            <a:ext cx="1258373" cy="205101"/>
          </a:xfrm>
          <a:prstGeom prst="leftArrow">
            <a:avLst/>
          </a:prstGeom>
          <a:solidFill>
            <a:srgbClr val="33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Left Arrow 34"/>
          <p:cNvSpPr/>
          <p:nvPr/>
        </p:nvSpPr>
        <p:spPr>
          <a:xfrm rot="10800000">
            <a:off x="5227820" y="1830252"/>
            <a:ext cx="2553020" cy="251882"/>
          </a:xfrm>
          <a:prstGeom prst="leftArrow">
            <a:avLst/>
          </a:prstGeom>
          <a:solidFill>
            <a:srgbClr val="33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Left Arrow 35"/>
          <p:cNvSpPr/>
          <p:nvPr/>
        </p:nvSpPr>
        <p:spPr>
          <a:xfrm rot="10800000">
            <a:off x="7148783" y="1401082"/>
            <a:ext cx="329694" cy="131192"/>
          </a:xfrm>
          <a:prstGeom prst="leftArrow">
            <a:avLst/>
          </a:prstGeom>
          <a:solidFill>
            <a:srgbClr val="33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960664" y="1012065"/>
            <a:ext cx="1031051" cy="1338828"/>
          </a:xfrm>
          <a:prstGeom prst="rect">
            <a:avLst/>
          </a:prstGeom>
          <a:noFill/>
          <a:ln w="28575" cmpd="sng">
            <a:solidFill>
              <a:srgbClr val="BBE0E3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lmp_mpi</a:t>
            </a:r>
            <a:endParaRPr lang="en-US" dirty="0" smtClean="0"/>
          </a:p>
          <a:p>
            <a:r>
              <a:rPr lang="en-US" dirty="0" err="1" smtClean="0"/>
              <a:t>lmp_omp</a:t>
            </a:r>
            <a:endParaRPr lang="en-US" dirty="0" smtClean="0"/>
          </a:p>
          <a:p>
            <a:r>
              <a:rPr lang="en-US" dirty="0" err="1" smtClean="0"/>
              <a:t>lmp_hybrid</a:t>
            </a:r>
            <a:endParaRPr lang="en-US" dirty="0" smtClean="0"/>
          </a:p>
          <a:p>
            <a:r>
              <a:rPr lang="en-US" dirty="0" err="1" smtClean="0"/>
              <a:t>lmp_mic</a:t>
            </a:r>
            <a:endParaRPr lang="en-US" dirty="0" smtClean="0"/>
          </a:p>
          <a:p>
            <a:r>
              <a:rPr lang="en-US" dirty="0" err="1" smtClean="0"/>
              <a:t>lmp_gpu</a:t>
            </a:r>
            <a:endParaRPr lang="en-US" dirty="0" smtClean="0"/>
          </a:p>
          <a:p>
            <a:r>
              <a:rPr lang="en-US" dirty="0" smtClean="0"/>
              <a:t>&lt;tool&gt;.exe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85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85BF-BBAE-3B4C-B74C-D5A0814F19EA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LAMMPS</a:t>
            </a:r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636113" y="1510065"/>
            <a:ext cx="903582" cy="329274"/>
            <a:chOff x="619534" y="5124989"/>
            <a:chExt cx="903582" cy="329274"/>
          </a:xfrm>
        </p:grpSpPr>
        <p:sp>
          <p:nvSpPr>
            <p:cNvPr id="16" name="Rectangle 15"/>
            <p:cNvSpPr/>
            <p:nvPr/>
          </p:nvSpPr>
          <p:spPr>
            <a:xfrm>
              <a:off x="1341697" y="5124989"/>
              <a:ext cx="181419" cy="150718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341697" y="5303545"/>
              <a:ext cx="181419" cy="150718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9534" y="5141027"/>
              <a:ext cx="851972" cy="300082"/>
            </a:xfrm>
            <a:prstGeom prst="rect">
              <a:avLst/>
            </a:prstGeom>
            <a:solidFill>
              <a:srgbClr val="3366FF"/>
            </a:solidFill>
            <a:ln w="28575" cmpd="sng">
              <a:solidFill>
                <a:srgbClr val="660066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LAMMPS</a:t>
              </a:r>
              <a:endParaRPr lang="en-US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031804" y="2266473"/>
            <a:ext cx="1598571" cy="300082"/>
          </a:xfrm>
          <a:prstGeom prst="rect">
            <a:avLst/>
          </a:prstGeom>
          <a:solidFill>
            <a:srgbClr val="3366FF"/>
          </a:solidFill>
          <a:ln w="28575" cmpd="sng">
            <a:solidFill>
              <a:srgbClr val="660066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Atomistic (normal)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601923" y="2457120"/>
            <a:ext cx="1790462" cy="507831"/>
          </a:xfrm>
          <a:prstGeom prst="rect">
            <a:avLst/>
          </a:prstGeom>
          <a:solidFill>
            <a:srgbClr val="3366FF"/>
          </a:solidFill>
          <a:ln w="28575" cmpd="sng">
            <a:solidFill>
              <a:srgbClr val="660066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DPD (non-atomistic</a:t>
            </a:r>
          </a:p>
          <a:p>
            <a:r>
              <a:rPr lang="en-US" dirty="0"/>
              <a:t> </a:t>
            </a:r>
            <a:r>
              <a:rPr lang="en-US" dirty="0" smtClean="0"/>
              <a:t>          particle groups)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774619" y="2987604"/>
            <a:ext cx="1384194" cy="300082"/>
          </a:xfrm>
          <a:prstGeom prst="rect">
            <a:avLst/>
          </a:prstGeom>
          <a:solidFill>
            <a:srgbClr val="3366FF"/>
          </a:solidFill>
          <a:ln w="28575" cmpd="sng">
            <a:solidFill>
              <a:srgbClr val="660066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PLUMED </a:t>
            </a:r>
            <a:r>
              <a:rPr lang="en-US" dirty="0"/>
              <a:t> </a:t>
            </a:r>
            <a:r>
              <a:rPr lang="en-US" dirty="0" smtClean="0"/>
              <a:t>(PMF)</a:t>
            </a:r>
            <a:endParaRPr lang="en-US" dirty="0"/>
          </a:p>
        </p:txBody>
      </p:sp>
      <p:cxnSp>
        <p:nvCxnSpPr>
          <p:cNvPr id="12" name="Elbow Connector 11"/>
          <p:cNvCxnSpPr>
            <a:stCxn id="7" idx="3"/>
            <a:endCxn id="8" idx="1"/>
          </p:cNvCxnSpPr>
          <p:nvPr/>
        </p:nvCxnSpPr>
        <p:spPr>
          <a:xfrm>
            <a:off x="1488085" y="1676144"/>
            <a:ext cx="543719" cy="740370"/>
          </a:xfrm>
          <a:prstGeom prst="bentConnector3">
            <a:avLst/>
          </a:prstGeom>
          <a:ln w="28575" cmpd="sng">
            <a:solidFill>
              <a:schemeClr val="tx1">
                <a:lumMod val="6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8" idx="3"/>
            <a:endCxn id="9" idx="1"/>
          </p:cNvCxnSpPr>
          <p:nvPr/>
        </p:nvCxnSpPr>
        <p:spPr>
          <a:xfrm>
            <a:off x="3630375" y="2416514"/>
            <a:ext cx="971548" cy="294522"/>
          </a:xfrm>
          <a:prstGeom prst="bentConnector3">
            <a:avLst>
              <a:gd name="adj1" fmla="val 50000"/>
            </a:avLst>
          </a:prstGeom>
          <a:ln w="28575" cmpd="sng">
            <a:solidFill>
              <a:schemeClr val="tx1">
                <a:lumMod val="6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9" idx="3"/>
            <a:endCxn id="10" idx="1"/>
          </p:cNvCxnSpPr>
          <p:nvPr/>
        </p:nvCxnSpPr>
        <p:spPr>
          <a:xfrm>
            <a:off x="6392385" y="2711036"/>
            <a:ext cx="382234" cy="426609"/>
          </a:xfrm>
          <a:prstGeom prst="bentConnector3">
            <a:avLst>
              <a:gd name="adj1" fmla="val 50000"/>
            </a:avLst>
          </a:prstGeom>
          <a:ln w="28575" cmpd="sng">
            <a:solidFill>
              <a:schemeClr val="tx1">
                <a:lumMod val="6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Donut 30"/>
          <p:cNvSpPr/>
          <p:nvPr/>
        </p:nvSpPr>
        <p:spPr>
          <a:xfrm>
            <a:off x="3275625" y="1048288"/>
            <a:ext cx="5563491" cy="2878145"/>
          </a:xfrm>
          <a:prstGeom prst="donut">
            <a:avLst>
              <a:gd name="adj" fmla="val 377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Donut 31"/>
          <p:cNvSpPr/>
          <p:nvPr/>
        </p:nvSpPr>
        <p:spPr>
          <a:xfrm>
            <a:off x="1539695" y="1526103"/>
            <a:ext cx="2662023" cy="4209265"/>
          </a:xfrm>
          <a:prstGeom prst="donut">
            <a:avLst>
              <a:gd name="adj" fmla="val 377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87852" y="3787581"/>
            <a:ext cx="196720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TACC ECSS involvement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2031803" y="3386790"/>
            <a:ext cx="1598571" cy="4221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Python Work Flow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35659" y="3807791"/>
            <a:ext cx="12506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Lonnie Crosby</a:t>
            </a:r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544732" y="4287273"/>
            <a:ext cx="943353" cy="329274"/>
            <a:chOff x="619534" y="5124989"/>
            <a:chExt cx="943353" cy="329274"/>
          </a:xfrm>
        </p:grpSpPr>
        <p:sp>
          <p:nvSpPr>
            <p:cNvPr id="37" name="Rectangle 36"/>
            <p:cNvSpPr/>
            <p:nvPr/>
          </p:nvSpPr>
          <p:spPr>
            <a:xfrm>
              <a:off x="1341697" y="5124989"/>
              <a:ext cx="181419" cy="150718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341697" y="5303545"/>
              <a:ext cx="181419" cy="150718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19534" y="5141027"/>
              <a:ext cx="943353" cy="300082"/>
            </a:xfrm>
            <a:prstGeom prst="rect">
              <a:avLst/>
            </a:prstGeom>
            <a:solidFill>
              <a:srgbClr val="3366FF"/>
            </a:solidFill>
            <a:ln w="28575" cmpd="sng">
              <a:solidFill>
                <a:srgbClr val="660066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GROMACS</a:t>
              </a:r>
              <a:endParaRPr lang="en-US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2113652" y="4855162"/>
            <a:ext cx="1598571" cy="300082"/>
          </a:xfrm>
          <a:prstGeom prst="rect">
            <a:avLst/>
          </a:prstGeom>
          <a:solidFill>
            <a:srgbClr val="3366FF"/>
          </a:solidFill>
          <a:ln w="28575" cmpd="sng">
            <a:solidFill>
              <a:srgbClr val="660066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Atomistic (normal)</a:t>
            </a:r>
            <a:endParaRPr lang="en-US" dirty="0"/>
          </a:p>
        </p:txBody>
      </p:sp>
      <p:cxnSp>
        <p:nvCxnSpPr>
          <p:cNvPr id="41" name="Elbow Connector 40"/>
          <p:cNvCxnSpPr>
            <a:stCxn id="39" idx="3"/>
            <a:endCxn id="40" idx="1"/>
          </p:cNvCxnSpPr>
          <p:nvPr/>
        </p:nvCxnSpPr>
        <p:spPr>
          <a:xfrm>
            <a:off x="1488085" y="4453352"/>
            <a:ext cx="625567" cy="551851"/>
          </a:xfrm>
          <a:prstGeom prst="bentConnector3">
            <a:avLst>
              <a:gd name="adj1" fmla="val 50000"/>
            </a:avLst>
          </a:prstGeom>
          <a:ln w="28575" cmpd="sng">
            <a:solidFill>
              <a:schemeClr val="tx1">
                <a:lumMod val="6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613182" y="1816391"/>
            <a:ext cx="2084469" cy="300082"/>
          </a:xfrm>
          <a:prstGeom prst="rect">
            <a:avLst/>
          </a:prstGeom>
          <a:solidFill>
            <a:srgbClr val="3366FF"/>
          </a:solidFill>
          <a:ln w="28575" cmpd="sng">
            <a:solidFill>
              <a:srgbClr val="660066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MIC -- Atomistic (normal)</a:t>
            </a:r>
            <a:endParaRPr lang="en-US" dirty="0"/>
          </a:p>
        </p:txBody>
      </p:sp>
      <p:cxnSp>
        <p:nvCxnSpPr>
          <p:cNvPr id="48" name="Elbow Connector 47"/>
          <p:cNvCxnSpPr>
            <a:stCxn id="8" idx="3"/>
            <a:endCxn id="47" idx="1"/>
          </p:cNvCxnSpPr>
          <p:nvPr/>
        </p:nvCxnSpPr>
        <p:spPr>
          <a:xfrm flipV="1">
            <a:off x="3630375" y="1966432"/>
            <a:ext cx="982807" cy="450082"/>
          </a:xfrm>
          <a:prstGeom prst="bentConnector3">
            <a:avLst>
              <a:gd name="adj1" fmla="val 50000"/>
            </a:avLst>
          </a:prstGeom>
          <a:ln w="28575" cmpd="sng">
            <a:solidFill>
              <a:schemeClr val="tx1">
                <a:lumMod val="6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9472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340" y="2453185"/>
            <a:ext cx="8355161" cy="3473695"/>
          </a:xfrm>
        </p:spPr>
        <p:txBody>
          <a:bodyPr anchor="t">
            <a:normAutofit fontScale="92500" lnSpcReduction="20000"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Making it “Researcher Accessible”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Make it Faster</a:t>
            </a:r>
          </a:p>
          <a:p>
            <a:pPr lvl="1">
              <a:buFont typeface="Arial"/>
              <a:buChar char="•"/>
            </a:pPr>
            <a:r>
              <a:rPr lang="en-US" sz="2250" dirty="0" smtClean="0"/>
              <a:t>Compiler Options </a:t>
            </a:r>
          </a:p>
          <a:p>
            <a:pPr lvl="1">
              <a:buFont typeface="Arial"/>
              <a:buChar char="•"/>
            </a:pPr>
            <a:r>
              <a:rPr lang="en-US" sz="2250" dirty="0" smtClean="0"/>
              <a:t>Input Options</a:t>
            </a:r>
          </a:p>
          <a:p>
            <a:pPr lvl="1">
              <a:buFont typeface="Arial"/>
              <a:buChar char="•"/>
            </a:pPr>
            <a:r>
              <a:rPr lang="en-US" sz="2250" dirty="0" smtClean="0"/>
              <a:t>Code Alterations</a:t>
            </a:r>
          </a:p>
          <a:p>
            <a:pPr lvl="1">
              <a:buFont typeface="Arial"/>
              <a:buChar char="•"/>
            </a:pPr>
            <a:r>
              <a:rPr lang="en-US" sz="2250" dirty="0" smtClean="0"/>
              <a:t>Run Environment Configuration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MIC</a:t>
            </a:r>
            <a:r>
              <a:rPr lang="en-US" sz="2400" dirty="0"/>
              <a:t> </a:t>
            </a:r>
            <a:r>
              <a:rPr lang="en-US" sz="2400" dirty="0" smtClean="0"/>
              <a:t>support (&amp; bug fix)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Coding</a:t>
            </a:r>
          </a:p>
          <a:p>
            <a:pPr lvl="1">
              <a:buFont typeface="Arial"/>
              <a:buChar char="•"/>
            </a:pPr>
            <a:r>
              <a:rPr lang="en-US" sz="2250" dirty="0" smtClean="0"/>
              <a:t>Gaussian Charges– working in a big package.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85BF-BBAE-3B4C-B74C-D5A0814F19EA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66777" y="221809"/>
            <a:ext cx="2390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TACC ECSS work </a:t>
            </a:r>
            <a:endParaRPr lang="en-US" sz="2400" dirty="0"/>
          </a:p>
        </p:txBody>
      </p:sp>
      <p:grpSp>
        <p:nvGrpSpPr>
          <p:cNvPr id="20" name="Group 19"/>
          <p:cNvGrpSpPr/>
          <p:nvPr/>
        </p:nvGrpSpPr>
        <p:grpSpPr>
          <a:xfrm>
            <a:off x="4121656" y="423701"/>
            <a:ext cx="903582" cy="329274"/>
            <a:chOff x="619534" y="5124989"/>
            <a:chExt cx="903582" cy="329274"/>
          </a:xfrm>
        </p:grpSpPr>
        <p:sp>
          <p:nvSpPr>
            <p:cNvPr id="16" name="Rectangle 15"/>
            <p:cNvSpPr/>
            <p:nvPr/>
          </p:nvSpPr>
          <p:spPr>
            <a:xfrm>
              <a:off x="1341697" y="5124989"/>
              <a:ext cx="181419" cy="150718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341697" y="5303545"/>
              <a:ext cx="181419" cy="150718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9534" y="5141027"/>
              <a:ext cx="851972" cy="300082"/>
            </a:xfrm>
            <a:prstGeom prst="rect">
              <a:avLst/>
            </a:prstGeom>
            <a:solidFill>
              <a:srgbClr val="3366FF"/>
            </a:solidFill>
            <a:ln w="28575" cmpd="sng">
              <a:solidFill>
                <a:srgbClr val="660066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LAMMPS</a:t>
              </a:r>
              <a:endParaRPr lang="en-US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488866" y="139657"/>
            <a:ext cx="1598571" cy="300082"/>
          </a:xfrm>
          <a:prstGeom prst="rect">
            <a:avLst/>
          </a:prstGeom>
          <a:solidFill>
            <a:srgbClr val="3366FF"/>
          </a:solidFill>
          <a:ln w="28575" cmpd="sng">
            <a:solidFill>
              <a:srgbClr val="660066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Atomistic (normal)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488866" y="739821"/>
            <a:ext cx="1790462" cy="507831"/>
          </a:xfrm>
          <a:prstGeom prst="rect">
            <a:avLst/>
          </a:prstGeom>
          <a:solidFill>
            <a:srgbClr val="3366FF"/>
          </a:solidFill>
          <a:ln w="28575" cmpd="sng">
            <a:solidFill>
              <a:srgbClr val="660066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DPD (non-atomistic</a:t>
            </a:r>
          </a:p>
          <a:p>
            <a:r>
              <a:rPr lang="en-US" dirty="0"/>
              <a:t> </a:t>
            </a:r>
            <a:r>
              <a:rPr lang="en-US" dirty="0" smtClean="0"/>
              <a:t>          particle groups)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590320" y="1086293"/>
            <a:ext cx="1427391" cy="300082"/>
          </a:xfrm>
          <a:prstGeom prst="rect">
            <a:avLst/>
          </a:prstGeom>
          <a:solidFill>
            <a:srgbClr val="3366FF"/>
          </a:solidFill>
          <a:ln w="28575" cmpd="sng">
            <a:solidFill>
              <a:srgbClr val="660066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PLUMED Add-on</a:t>
            </a:r>
            <a:endParaRPr lang="en-US" dirty="0"/>
          </a:p>
        </p:txBody>
      </p:sp>
      <p:cxnSp>
        <p:nvCxnSpPr>
          <p:cNvPr id="12" name="Elbow Connector 11"/>
          <p:cNvCxnSpPr>
            <a:stCxn id="16" idx="3"/>
            <a:endCxn id="8" idx="1"/>
          </p:cNvCxnSpPr>
          <p:nvPr/>
        </p:nvCxnSpPr>
        <p:spPr>
          <a:xfrm flipV="1">
            <a:off x="5025238" y="289698"/>
            <a:ext cx="463628" cy="209362"/>
          </a:xfrm>
          <a:prstGeom prst="bentConnector3">
            <a:avLst/>
          </a:prstGeom>
          <a:ln w="28575" cmpd="sng">
            <a:solidFill>
              <a:schemeClr val="tx1">
                <a:lumMod val="6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17" idx="3"/>
            <a:endCxn id="9" idx="1"/>
          </p:cNvCxnSpPr>
          <p:nvPr/>
        </p:nvCxnSpPr>
        <p:spPr>
          <a:xfrm>
            <a:off x="5025238" y="677616"/>
            <a:ext cx="463628" cy="316121"/>
          </a:xfrm>
          <a:prstGeom prst="bentConnector3">
            <a:avLst/>
          </a:prstGeom>
          <a:ln w="28575" cmpd="sng">
            <a:solidFill>
              <a:schemeClr val="tx1">
                <a:lumMod val="6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9" idx="3"/>
            <a:endCxn id="10" idx="1"/>
          </p:cNvCxnSpPr>
          <p:nvPr/>
        </p:nvCxnSpPr>
        <p:spPr>
          <a:xfrm>
            <a:off x="7279328" y="993737"/>
            <a:ext cx="310992" cy="242597"/>
          </a:xfrm>
          <a:prstGeom prst="bentConnector3">
            <a:avLst>
              <a:gd name="adj1" fmla="val 50000"/>
            </a:avLst>
          </a:prstGeom>
          <a:ln w="28575" cmpd="sng">
            <a:solidFill>
              <a:schemeClr val="tx1">
                <a:lumMod val="6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Content Placeholder 2"/>
          <p:cNvSpPr txBox="1">
            <a:spLocks/>
          </p:cNvSpPr>
          <p:nvPr/>
        </p:nvSpPr>
        <p:spPr>
          <a:xfrm>
            <a:off x="180558" y="1884651"/>
            <a:ext cx="2450011" cy="5685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43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5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35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001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20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157288" indent="-128588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500188" indent="-128588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05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sz="2400" dirty="0" smtClean="0"/>
              <a:t>Areas of work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5338" y="3650281"/>
            <a:ext cx="822373" cy="711670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3791677" y="3154957"/>
            <a:ext cx="1866803" cy="1051746"/>
            <a:chOff x="3035300" y="2298700"/>
            <a:chExt cx="3594100" cy="2338247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35300" y="2298700"/>
              <a:ext cx="3594100" cy="2260600"/>
            </a:xfrm>
            <a:prstGeom prst="rect">
              <a:avLst/>
            </a:prstGeom>
          </p:spPr>
        </p:pic>
        <p:sp>
          <p:nvSpPr>
            <p:cNvPr id="23" name="Rectangle 22"/>
            <p:cNvSpPr/>
            <p:nvPr/>
          </p:nvSpPr>
          <p:spPr bwMode="auto">
            <a:xfrm>
              <a:off x="3043767" y="4191000"/>
              <a:ext cx="3581400" cy="381000"/>
            </a:xfrm>
            <a:prstGeom prst="rect">
              <a:avLst/>
            </a:prstGeom>
            <a:solidFill>
              <a:srgbClr val="139BE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6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62854" y="4056671"/>
              <a:ext cx="2257985" cy="580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Chalkboard"/>
                  <a:cs typeface="Chalkboard"/>
                </a:rPr>
                <a:t>Full Throttle</a:t>
              </a:r>
              <a:endParaRPr lang="en-US" sz="1600" dirty="0">
                <a:latin typeface="Bangla Sangam MN"/>
                <a:cs typeface="Bangla Sangam MN"/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6845" y="2097264"/>
            <a:ext cx="2060592" cy="71184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00971" y="1843348"/>
            <a:ext cx="16979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/>
              <a:t>osdelivers.blackducksoftware.com</a:t>
            </a:r>
            <a:endParaRPr lang="en-US" sz="1050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5347" y="5320310"/>
            <a:ext cx="1551156" cy="868648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735346" y="5062601"/>
            <a:ext cx="18189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 smtClean="0"/>
              <a:t>youtube.com</a:t>
            </a:r>
            <a:r>
              <a:rPr lang="en-US" sz="800" dirty="0"/>
              <a:t>/</a:t>
            </a:r>
            <a:r>
              <a:rPr lang="en-US" sz="800" dirty="0" err="1"/>
              <a:t>watch?v</a:t>
            </a:r>
            <a:r>
              <a:rPr lang="en-US" sz="800" dirty="0"/>
              <a:t>=3Z7u05jdESU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3516" y="4730124"/>
            <a:ext cx="880303" cy="66624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3963516" y="5316517"/>
            <a:ext cx="18405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/>
              <a:t>wikipedia.org</a:t>
            </a:r>
            <a:r>
              <a:rPr lang="en-US" sz="800" dirty="0"/>
              <a:t>/wiki/Fly-</a:t>
            </a:r>
            <a:r>
              <a:rPr lang="en-US" sz="800" dirty="0" err="1"/>
              <a:t>killing_device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712933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124333" y="1789866"/>
            <a:ext cx="3487340" cy="395258"/>
          </a:xfrm>
        </p:spPr>
        <p:txBody>
          <a:bodyPr/>
          <a:lstStyle/>
          <a:p>
            <a:r>
              <a:rPr lang="en-US" dirty="0" smtClean="0"/>
              <a:t>Simple Approach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513159" y="2155402"/>
            <a:ext cx="4233959" cy="4778798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FFFF00"/>
                </a:solidFill>
              </a:rPr>
              <a:t>Bash scripts </a:t>
            </a:r>
            <a:r>
              <a:rPr lang="en-US" sz="1800" dirty="0" smtClean="0"/>
              <a:t>for building components</a:t>
            </a:r>
            <a:br>
              <a:rPr lang="en-US" sz="1800" dirty="0" smtClean="0"/>
            </a:br>
            <a:r>
              <a:rPr lang="en-US" sz="1800" dirty="0" smtClean="0"/>
              <a:t>(with compiler/libs/hardware</a:t>
            </a:r>
            <a:r>
              <a:rPr lang="en-US" sz="1800" dirty="0"/>
              <a:t> </a:t>
            </a:r>
            <a:r>
              <a:rPr lang="en-US" sz="1800" dirty="0" smtClean="0"/>
              <a:t>&amp; software options/and system preferences)</a:t>
            </a:r>
          </a:p>
          <a:p>
            <a:pPr lvl="1"/>
            <a:r>
              <a:rPr lang="en-US" sz="1600" dirty="0" err="1" smtClean="0">
                <a:solidFill>
                  <a:srgbClr val="FFFF00"/>
                </a:solidFill>
              </a:rPr>
              <a:t>mk_libs.sh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smtClean="0"/>
              <a:t> (site </a:t>
            </a:r>
            <a:r>
              <a:rPr lang="en-US" sz="1600" dirty="0" err="1" smtClean="0"/>
              <a:t>params</a:t>
            </a:r>
            <a:r>
              <a:rPr lang="en-US" sz="1600" dirty="0" smtClean="0"/>
              <a:t>, modify </a:t>
            </a:r>
            <a:r>
              <a:rPr lang="en-US" sz="1600" dirty="0" err="1" smtClean="0"/>
              <a:t>lmp_makefiles</a:t>
            </a:r>
            <a:r>
              <a:rPr lang="en-US" sz="1600" dirty="0" smtClean="0"/>
              <a:t>, build)</a:t>
            </a:r>
            <a:endParaRPr lang="en-US" sz="1600" dirty="0"/>
          </a:p>
          <a:p>
            <a:pPr lvl="1"/>
            <a:r>
              <a:rPr lang="en-US" sz="1600" dirty="0" err="1" smtClean="0">
                <a:solidFill>
                  <a:srgbClr val="FFFF00"/>
                </a:solidFill>
              </a:rPr>
              <a:t>mkl_lmps.sh</a:t>
            </a:r>
            <a:r>
              <a:rPr lang="en-US" sz="1600" dirty="0" smtClean="0">
                <a:solidFill>
                  <a:srgbClr val="FFFF00"/>
                </a:solidFill>
              </a:rPr>
              <a:t>  </a:t>
            </a:r>
            <a:r>
              <a:rPr lang="en-US" sz="1600" dirty="0" smtClean="0"/>
              <a:t>(site </a:t>
            </a:r>
            <a:r>
              <a:rPr lang="en-US" sz="1600" dirty="0" err="1" smtClean="0"/>
              <a:t>params</a:t>
            </a:r>
            <a:r>
              <a:rPr lang="en-US" sz="1600" dirty="0" smtClean="0"/>
              <a:t>, select packages, “use site global” </a:t>
            </a:r>
            <a:r>
              <a:rPr lang="en-US" sz="1600" dirty="0" err="1" smtClean="0"/>
              <a:t>makefile</a:t>
            </a:r>
            <a:r>
              <a:rPr lang="en-US" sz="1600" dirty="0" smtClean="0"/>
              <a:t>,  build optional arch. Versions (omp/</a:t>
            </a:r>
            <a:r>
              <a:rPr lang="en-US" sz="1600" dirty="0" err="1" smtClean="0"/>
              <a:t>mpi</a:t>
            </a:r>
            <a:r>
              <a:rPr lang="en-US" sz="1600" dirty="0" smtClean="0"/>
              <a:t>/</a:t>
            </a:r>
            <a:r>
              <a:rPr lang="en-US" sz="1600" dirty="0" err="1" smtClean="0"/>
              <a:t>gpu</a:t>
            </a:r>
            <a:r>
              <a:rPr lang="en-US" sz="1600" dirty="0" smtClean="0"/>
              <a:t>/</a:t>
            </a:r>
            <a:r>
              <a:rPr lang="en-US" sz="1600" dirty="0" err="1" smtClean="0"/>
              <a:t>mic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 err="1" smtClean="0">
                <a:solidFill>
                  <a:srgbClr val="FFFF00"/>
                </a:solidFill>
              </a:rPr>
              <a:t>mk_tools.sh</a:t>
            </a:r>
            <a:endParaRPr lang="en-US" sz="1600" dirty="0" smtClean="0">
              <a:solidFill>
                <a:srgbClr val="FFFF00"/>
              </a:solidFill>
            </a:endParaRPr>
          </a:p>
          <a:p>
            <a:r>
              <a:rPr lang="en-US" sz="1800" dirty="0" smtClean="0">
                <a:solidFill>
                  <a:srgbClr val="FFFF00"/>
                </a:solidFill>
              </a:rPr>
              <a:t>Tar and README file in shared storage</a:t>
            </a:r>
            <a:r>
              <a:rPr lang="en-US" sz="1800" dirty="0" smtClean="0"/>
              <a:t>: </a:t>
            </a:r>
            <a:r>
              <a:rPr lang="en-US" sz="1800" dirty="0"/>
              <a:t>E</a:t>
            </a:r>
            <a:r>
              <a:rPr lang="en-US" sz="1800" dirty="0" smtClean="0"/>
              <a:t>xecute 3 scripts-- Done. </a:t>
            </a:r>
            <a:br>
              <a:rPr lang="en-US" sz="1800" dirty="0" smtClean="0"/>
            </a:br>
            <a:r>
              <a:rPr lang="en-US" sz="1800" dirty="0" smtClean="0"/>
              <a:t>Now modify for research.</a:t>
            </a:r>
          </a:p>
          <a:p>
            <a:pPr lvl="1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>
          <a:xfrm>
            <a:off x="4747118" y="2173218"/>
            <a:ext cx="4559374" cy="418404"/>
          </a:xfrm>
        </p:spPr>
        <p:txBody>
          <a:bodyPr/>
          <a:lstStyle/>
          <a:p>
            <a:r>
              <a:rPr lang="en-US" dirty="0" smtClean="0"/>
              <a:t>Forward looking Approach (general)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>
          <a:xfrm>
            <a:off x="5130173" y="2584990"/>
            <a:ext cx="3696891" cy="3809642"/>
          </a:xfrm>
        </p:spPr>
        <p:txBody>
          <a:bodyPr>
            <a:normAutofit/>
          </a:bodyPr>
          <a:lstStyle/>
          <a:p>
            <a:r>
              <a:rPr lang="en-US" sz="1800" dirty="0" smtClean="0"/>
              <a:t>Create  </a:t>
            </a:r>
            <a:r>
              <a:rPr lang="en-US" sz="1800" dirty="0" smtClean="0">
                <a:solidFill>
                  <a:srgbClr val="FFFF00"/>
                </a:solidFill>
              </a:rPr>
              <a:t>common rpm spec </a:t>
            </a:r>
            <a:r>
              <a:rPr lang="en-US" sz="1800" dirty="0" smtClean="0"/>
              <a:t>files which use site </a:t>
            </a:r>
            <a:r>
              <a:rPr lang="en-US" sz="1800" dirty="0" err="1" smtClean="0"/>
              <a:t>params</a:t>
            </a:r>
            <a:r>
              <a:rPr lang="en-US" sz="1800" dirty="0" smtClean="0"/>
              <a:t> and can load dependent modules (something TACC has been working on for years)</a:t>
            </a:r>
          </a:p>
          <a:p>
            <a:r>
              <a:rPr lang="en-US" sz="1800" dirty="0" smtClean="0"/>
              <a:t>Common place to build OBS </a:t>
            </a:r>
            <a:br>
              <a:rPr lang="en-US" sz="1800" dirty="0" smtClean="0"/>
            </a:br>
            <a:r>
              <a:rPr lang="en-US" sz="1800" dirty="0" smtClean="0"/>
              <a:t>(</a:t>
            </a:r>
            <a:r>
              <a:rPr lang="en-US" sz="1800" dirty="0" smtClean="0">
                <a:solidFill>
                  <a:srgbClr val="FFFF00"/>
                </a:solidFill>
              </a:rPr>
              <a:t>open build service</a:t>
            </a:r>
            <a:r>
              <a:rPr lang="en-US" sz="1800" dirty="0" smtClean="0"/>
              <a:t>)</a:t>
            </a:r>
            <a:br>
              <a:rPr lang="en-US" sz="1800" dirty="0" smtClean="0"/>
            </a:br>
            <a:r>
              <a:rPr lang="en-US" sz="1800" dirty="0" smtClean="0"/>
              <a:t>See video: </a:t>
            </a:r>
            <a:r>
              <a:rPr lang="en-US" sz="1800" dirty="0" err="1" smtClean="0"/>
              <a:t>openbuildservice.org</a:t>
            </a:r>
            <a:endParaRPr lang="en-US" sz="1800" dirty="0" smtClean="0"/>
          </a:p>
          <a:p>
            <a:r>
              <a:rPr lang="en-US" sz="1800" dirty="0" err="1" smtClean="0">
                <a:solidFill>
                  <a:srgbClr val="FFFF00"/>
                </a:solidFill>
              </a:rPr>
              <a:t>OpenHPC</a:t>
            </a:r>
            <a:r>
              <a:rPr lang="en-US" sz="1800" dirty="0" smtClean="0">
                <a:solidFill>
                  <a:srgbClr val="FFFF00"/>
                </a:solidFill>
              </a:rPr>
              <a:t> (</a:t>
            </a:r>
            <a:r>
              <a:rPr lang="en-US" sz="1800" dirty="0" err="1" smtClean="0">
                <a:solidFill>
                  <a:srgbClr val="FFFF00"/>
                </a:solidFill>
              </a:rPr>
              <a:t>relocatable</a:t>
            </a:r>
            <a:r>
              <a:rPr lang="en-US" sz="1800" dirty="0" smtClean="0">
                <a:solidFill>
                  <a:srgbClr val="FFFF00"/>
                </a:solidFill>
              </a:rPr>
              <a:t>) RPM repository </a:t>
            </a:r>
            <a:r>
              <a:rPr lang="en-US" sz="1800" dirty="0" smtClean="0"/>
              <a:t>(Management of user/developer contributions – and upstream pull requests)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85BF-BBAE-3B4C-B74C-D5A0814F19EA}" type="datetime1">
              <a:rPr lang="en-US" smtClean="0"/>
              <a:t>5/17/16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2" name="Text Placeholder 9"/>
          <p:cNvSpPr txBox="1">
            <a:spLocks/>
          </p:cNvSpPr>
          <p:nvPr/>
        </p:nvSpPr>
        <p:spPr>
          <a:xfrm>
            <a:off x="5104773" y="-288132"/>
            <a:ext cx="3498851" cy="5762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b="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3429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500" b="1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350" b="1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0287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200" b="1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200" b="1" kern="1200" cap="none">
                <a:solidFill>
                  <a:schemeClr val="tx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200" b="1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200" b="1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200" b="1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200" b="1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" y="552919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/>
              <a:t>E</a:t>
            </a:r>
            <a:r>
              <a:rPr lang="en-US" sz="2000" dirty="0" smtClean="0"/>
              <a:t>asy </a:t>
            </a:r>
            <a:r>
              <a:rPr lang="en-US" sz="2000" dirty="0"/>
              <a:t>to install </a:t>
            </a:r>
            <a:r>
              <a:rPr lang="en-US" sz="2000" dirty="0" smtClean="0"/>
              <a:t>with only Standard </a:t>
            </a:r>
            <a:r>
              <a:rPr lang="en-US" sz="2000" dirty="0"/>
              <a:t>Packages </a:t>
            </a:r>
            <a:r>
              <a:rPr lang="en-US" sz="2000" dirty="0" smtClean="0"/>
              <a:t>and compiler options.</a:t>
            </a:r>
            <a:endParaRPr lang="en-US" sz="2000" dirty="0"/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Can be complicated with User Packages.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TACC users </a:t>
            </a:r>
            <a:r>
              <a:rPr lang="en-US" sz="2000" dirty="0" smtClean="0"/>
              <a:t>want </a:t>
            </a:r>
            <a:r>
              <a:rPr lang="en-US" sz="2000" dirty="0"/>
              <a:t>to customize </a:t>
            </a:r>
            <a:r>
              <a:rPr lang="en-US" sz="2000" dirty="0" smtClean="0"/>
              <a:t>LAMMPS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124333" y="57298"/>
            <a:ext cx="23165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LAMMPS Access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73914131"/>
      </p:ext>
    </p:extLst>
  </p:cSld>
  <p:clrMapOvr>
    <a:masterClrMapping/>
  </p:clrMapOvr>
</p:sld>
</file>

<file path=ppt/theme/theme1.xml><?xml version="1.0" encoding="utf-8"?>
<a:theme xmlns:a="http://schemas.openxmlformats.org/drawingml/2006/main" name="SC-15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Office 2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Expo.thmx</Template>
  <TotalTime>4871</TotalTime>
  <Words>1373</Words>
  <Application>Microsoft Macintosh PowerPoint</Application>
  <PresentationFormat>On-screen Show (4:3)</PresentationFormat>
  <Paragraphs>382</Paragraphs>
  <Slides>28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Arial</vt:lpstr>
      <vt:lpstr>Bangla Sangam MN</vt:lpstr>
      <vt:lpstr>Calibri</vt:lpstr>
      <vt:lpstr>Cambria</vt:lpstr>
      <vt:lpstr>Chalkboard</vt:lpstr>
      <vt:lpstr>Courier New</vt:lpstr>
      <vt:lpstr>ＭＳ Ｐゴシック</vt:lpstr>
      <vt:lpstr>Symbol</vt:lpstr>
      <vt:lpstr>Wingdings</vt:lpstr>
      <vt:lpstr>Wingdings 3</vt:lpstr>
      <vt:lpstr>宋体</vt:lpstr>
      <vt:lpstr>黑体</vt:lpstr>
      <vt:lpstr>SC-15</vt:lpstr>
      <vt:lpstr>P&amp;G Project:  Working with LAMMPS </vt:lpstr>
      <vt:lpstr>Forward</vt:lpstr>
      <vt:lpstr>P&amp;G – ICP         (Industrial Collaborative Program)</vt:lpstr>
      <vt:lpstr>LAMMPS (Molecular Dynamics Package)</vt:lpstr>
      <vt:lpstr>LAMMPS</vt:lpstr>
      <vt:lpstr>PowerPoint Presentation</vt:lpstr>
      <vt:lpstr>LAMMPS</vt:lpstr>
      <vt:lpstr>PowerPoint Presentation</vt:lpstr>
      <vt:lpstr>PowerPoint Presentation</vt:lpstr>
      <vt:lpstr>PLUMED Install &amp; Performance</vt:lpstr>
      <vt:lpstr>LAMMPS (FFT) </vt:lpstr>
      <vt:lpstr>LAMMPS – (FFT with DPD)</vt:lpstr>
      <vt:lpstr>LAMMPS -- (FFT with DPD)</vt:lpstr>
      <vt:lpstr>LaMMPS -- (FFT with DPD)</vt:lpstr>
      <vt:lpstr>The wait!</vt:lpstr>
      <vt:lpstr>MPI Payloads</vt:lpstr>
      <vt:lpstr>LAMMPS --(FFT with DPD) </vt:lpstr>
      <vt:lpstr>LAMMPS (loop elimination) </vt:lpstr>
      <vt:lpstr>LAMMPS  ( Random Number Generator)</vt:lpstr>
      <vt:lpstr>MIC Performance</vt:lpstr>
      <vt:lpstr>MIC</vt:lpstr>
      <vt:lpstr>Override memory allocations: Reuse buffers</vt:lpstr>
      <vt:lpstr>MIC</vt:lpstr>
      <vt:lpstr>How to install patches</vt:lpstr>
      <vt:lpstr>MIC</vt:lpstr>
      <vt:lpstr>LAMMPS -- Adding New Force interaction</vt:lpstr>
      <vt:lpstr>Summary</vt:lpstr>
      <vt:lpstr>The End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 Stelmaszek</dc:creator>
  <cp:lastModifiedBy>Wilkins-Diehr, Nancy</cp:lastModifiedBy>
  <cp:revision>123</cp:revision>
  <dcterms:created xsi:type="dcterms:W3CDTF">2015-10-28T15:55:35Z</dcterms:created>
  <dcterms:modified xsi:type="dcterms:W3CDTF">2016-05-17T15:38:05Z</dcterms:modified>
</cp:coreProperties>
</file>