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513" r:id="rId2"/>
    <p:sldId id="613" r:id="rId3"/>
    <p:sldId id="638" r:id="rId4"/>
    <p:sldId id="611" r:id="rId5"/>
    <p:sldId id="628" r:id="rId6"/>
    <p:sldId id="629" r:id="rId7"/>
    <p:sldId id="630" r:id="rId8"/>
    <p:sldId id="624" r:id="rId9"/>
    <p:sldId id="631" r:id="rId10"/>
    <p:sldId id="623" r:id="rId11"/>
    <p:sldId id="632" r:id="rId12"/>
    <p:sldId id="633" r:id="rId13"/>
    <p:sldId id="634" r:id="rId14"/>
    <p:sldId id="636" r:id="rId15"/>
    <p:sldId id="635" r:id="rId16"/>
    <p:sldId id="637" r:id="rId17"/>
    <p:sldId id="639" r:id="rId1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08141029-2D73-3C41-9F3C-D552E2539CB8}">
          <p14:sldIdLst>
            <p14:sldId id="513"/>
            <p14:sldId id="613"/>
            <p14:sldId id="638"/>
            <p14:sldId id="611"/>
            <p14:sldId id="628"/>
            <p14:sldId id="629"/>
            <p14:sldId id="630"/>
            <p14:sldId id="624"/>
            <p14:sldId id="631"/>
            <p14:sldId id="623"/>
            <p14:sldId id="632"/>
            <p14:sldId id="633"/>
            <p14:sldId id="634"/>
            <p14:sldId id="636"/>
            <p14:sldId id="635"/>
            <p14:sldId id="637"/>
            <p14:sldId id="639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7456"/>
    <p:restoredTop sz="89513" autoAdjust="0"/>
  </p:normalViewPr>
  <p:slideViewPr>
    <p:cSldViewPr snapToGrid="0" snapToObjects="1">
      <p:cViewPr>
        <p:scale>
          <a:sx n="100" d="100"/>
          <a:sy n="100" d="100"/>
        </p:scale>
        <p:origin x="1280" y="264"/>
      </p:cViewPr>
      <p:guideLst>
        <p:guide orient="horz" pos="2160"/>
        <p:guide pos="2880"/>
      </p:guideLst>
    </p:cSldViewPr>
  </p:slideViewPr>
  <p:notesTextViewPr>
    <p:cViewPr>
      <p:scale>
        <a:sx n="95" d="100"/>
        <a:sy n="95" d="100"/>
      </p:scale>
      <p:origin x="0" y="0"/>
    </p:cViewPr>
  </p:notesTextViewPr>
  <p:sorterViewPr>
    <p:cViewPr>
      <p:scale>
        <a:sx n="150" d="100"/>
        <a:sy n="150" d="100"/>
      </p:scale>
      <p:origin x="0" y="20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handoutMaster" Target="handoutMasters/handoutMaster1.xml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EB9DD0-7D16-B54A-81E5-DC5AFD091085}" type="datetimeFigureOut">
              <a:rPr lang="en-US" smtClean="0"/>
              <a:t>12/19/16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29C9E6-E859-284D-86E8-9D76A3B870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930214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174602-BC68-412D-A743-3E2D6C9EB752}" type="datetimeFigureOut">
              <a:rPr lang="en-US" smtClean="0"/>
              <a:t>12/19/16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ED7226-1859-4213-873E-6BB164B8F9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738656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ED7226-1859-4213-873E-6BB164B8F9E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41393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ED7226-1859-4213-873E-6BB164B8F9E1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1098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ED7226-1859-4213-873E-6BB164B8F9E1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39299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ED7226-1859-4213-873E-6BB164B8F9E1}" type="slidenum">
              <a:rPr lang="en-US" smtClean="0">
                <a:solidFill>
                  <a:prstClr val="black"/>
                </a:solidFill>
              </a:rPr>
              <a:pPr/>
              <a:t>10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7161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766482"/>
            <a:ext cx="7772400" cy="2511238"/>
          </a:xfrm>
          <a:ln>
            <a:noFill/>
          </a:ln>
        </p:spPr>
        <p:txBody>
          <a:bodyPr anchor="b" anchorCtr="0">
            <a:normAutofit/>
          </a:bodyPr>
          <a:lstStyle>
            <a:lvl1pPr>
              <a:defRPr sz="48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9682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221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DAB4DB3-1268-534D-BE05-09256DD0B3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38622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0"/>
            <a:ext cx="8534400" cy="990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04800" y="1066800"/>
            <a:ext cx="4191000" cy="5181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191000" cy="5181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083300" y="66008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altLang="en-US"/>
              <a:t>April 2006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752725" y="6105525"/>
            <a:ext cx="3657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altLang="en-US"/>
              <a:t>Accelerating Research with Grid Computing</a:t>
            </a:r>
          </a:p>
          <a:p>
            <a:r>
              <a:rPr lang="en-US" altLang="en-US"/>
              <a:t>April 13-14, 2006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12954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950AA087-442C-5B4D-A5BF-70024D406C5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292460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358154"/>
            <a:ext cx="4038600" cy="499819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58154"/>
            <a:ext cx="4038600" cy="499819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358154"/>
            <a:ext cx="4038600" cy="499819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58154"/>
            <a:ext cx="4038600" cy="499819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0647" y="492374"/>
            <a:ext cx="8229600" cy="933014"/>
          </a:xfrm>
        </p:spPr>
        <p:txBody>
          <a:bodyPr anchor="b" anchorCtr="0"/>
          <a:lstStyle>
            <a:lvl1pPr>
              <a:lnSpc>
                <a:spcPct val="90000"/>
              </a:lnSpc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46411"/>
            <a:ext cx="8229600" cy="4769598"/>
          </a:xfrm>
          <a:ln>
            <a:noFill/>
          </a:ln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3814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358154"/>
            <a:ext cx="4038600" cy="499819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58154"/>
            <a:ext cx="4038600" cy="499819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80853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522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60078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91198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6992471" y="6302562"/>
            <a:ext cx="430306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DAB4DB3-1268-534D-BE05-09256DD0B30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36617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6992471" y="6302562"/>
            <a:ext cx="430306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DAB4DB3-1268-534D-BE05-09256DD0B30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2267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DAB4DB3-1268-534D-BE05-09256DD0B3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77842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5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228600" y="274638"/>
            <a:ext cx="8659906" cy="6341315"/>
          </a:xfrm>
          <a:prstGeom prst="rect">
            <a:avLst/>
          </a:prstGeom>
          <a:solidFill>
            <a:schemeClr val="bg1"/>
          </a:solidFill>
          <a:effectLst>
            <a:glow rad="139700">
              <a:schemeClr val="accent3">
                <a:lumMod val="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0647" y="301069"/>
            <a:ext cx="8229600" cy="803711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17982"/>
            <a:ext cx="8229600" cy="4684827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59631" y="5693300"/>
            <a:ext cx="2028875" cy="922654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914607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726" r:id="rId11"/>
    <p:sldLayoutId id="2147483752" r:id="rId12"/>
    <p:sldLayoutId id="2147483774" r:id="rId13"/>
  </p:sldLayoutIdLst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  <p:hf sldNum="0" hdr="0" dt="0"/>
  <p:txStyles>
    <p:titleStyle>
      <a:lvl1pPr algn="l" defTabSz="457200" rtl="0" eaLnBrk="1" latinLnBrk="0" hangingPunct="1">
        <a:spcBef>
          <a:spcPct val="0"/>
        </a:spcBef>
        <a:buNone/>
        <a:defRPr sz="3200" b="1" kern="1200">
          <a:solidFill>
            <a:schemeClr val="accent6">
              <a:lumMod val="50000"/>
            </a:schemeClr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6.e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mailto:help@sciencegateways.org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7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0.png"/><Relationship Id="rId3" Type="http://schemas.openxmlformats.org/officeDocument/2006/relationships/image" Target="../media/image11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mailto:help@sciencegateways.org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sciencegateways.org/services/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Science Gateways Community Institute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Nancy Wilkins-</a:t>
            </a:r>
            <a:r>
              <a:rPr lang="en-US" dirty="0" err="1" smtClean="0"/>
              <a:t>Diehr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San Diego Supercomputer Center</a:t>
            </a:r>
          </a:p>
          <a:p>
            <a:pPr marL="0" indent="0">
              <a:buNone/>
            </a:pPr>
            <a:r>
              <a:rPr lang="en-US" dirty="0" err="1" smtClean="0"/>
              <a:t>wilkinsn@sdsc.edu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98593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335" y="1464586"/>
            <a:ext cx="8498823" cy="35563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02669"/>
            <a:ext cx="8915400" cy="803711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Need for variety of expertise expressed in 5000-person survey of those developing gateways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28600" y="5164756"/>
            <a:ext cx="7645967" cy="14773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dirty="0" smtClean="0"/>
              <a:t>Security: Center for Trustworthy Scientific Cyberinfrastructure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 smtClean="0"/>
              <a:t>Sustainability: Nancy </a:t>
            </a:r>
            <a:r>
              <a:rPr lang="en-US" dirty="0" err="1" smtClean="0"/>
              <a:t>Maron</a:t>
            </a:r>
            <a:r>
              <a:rPr lang="en-US" dirty="0" smtClean="0"/>
              <a:t>, creator of ITHAKA S+R course on Sustaining Digital Resources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 smtClean="0"/>
              <a:t>Evaluation and Impact: Ann Zimmerman Consulting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 smtClean="0"/>
              <a:t>Internal Resource Development: Notre Dame Center for Research Computing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00893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Extended Developer Support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Help building new gateways</a:t>
            </a:r>
          </a:p>
          <a:p>
            <a:pPr lvl="1"/>
            <a:r>
              <a:rPr lang="en-US" dirty="0" smtClean="0"/>
              <a:t>Or portions of new gateways</a:t>
            </a:r>
          </a:p>
          <a:p>
            <a:r>
              <a:rPr lang="en-US" dirty="0" smtClean="0"/>
              <a:t>Dedicated support for months to a year</a:t>
            </a:r>
          </a:p>
          <a:p>
            <a:r>
              <a:rPr lang="en-US" dirty="0" smtClean="0"/>
              <a:t>Similar in structure to XSEDE ECSS program</a:t>
            </a:r>
          </a:p>
          <a:p>
            <a:r>
              <a:rPr lang="en-US" dirty="0" smtClean="0"/>
              <a:t>Different in that gateways can be built from the ground up</a:t>
            </a:r>
          </a:p>
          <a:p>
            <a:pPr lvl="1"/>
            <a:r>
              <a:rPr lang="en-US" dirty="0" smtClean="0"/>
              <a:t>And can use any type of resource</a:t>
            </a:r>
          </a:p>
          <a:p>
            <a:r>
              <a:rPr lang="en-US" dirty="0">
                <a:solidFill>
                  <a:schemeClr val="accent2"/>
                </a:solidFill>
              </a:rPr>
              <a:t>ACTION: </a:t>
            </a:r>
            <a:r>
              <a:rPr lang="en-US" dirty="0" smtClean="0">
                <a:solidFill>
                  <a:schemeClr val="accent2"/>
                </a:solidFill>
              </a:rPr>
              <a:t>Request services at http</a:t>
            </a:r>
            <a:r>
              <a:rPr lang="en-US" dirty="0">
                <a:solidFill>
                  <a:schemeClr val="accent2"/>
                </a:solidFill>
              </a:rPr>
              <a:t>://</a:t>
            </a:r>
            <a:r>
              <a:rPr lang="en-US" dirty="0" err="1">
                <a:solidFill>
                  <a:schemeClr val="accent2"/>
                </a:solidFill>
              </a:rPr>
              <a:t>sciencegateways.org</a:t>
            </a:r>
            <a:r>
              <a:rPr lang="en-US" dirty="0">
                <a:solidFill>
                  <a:schemeClr val="accent2"/>
                </a:solidFill>
              </a:rPr>
              <a:t>/services/gateway-services-request-form/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0779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52674"/>
            <a:ext cx="8229600" cy="933014"/>
          </a:xfrm>
        </p:spPr>
        <p:txBody>
          <a:bodyPr/>
          <a:lstStyle/>
          <a:p>
            <a:r>
              <a:rPr lang="en-US" dirty="0" smtClean="0"/>
              <a:t>Scientific Software Collaborative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85688"/>
            <a:ext cx="8229600" cy="4769598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Find software used to build gateways</a:t>
            </a:r>
          </a:p>
          <a:p>
            <a:pPr lvl="1"/>
            <a:r>
              <a:rPr lang="en-US" dirty="0" smtClean="0"/>
              <a:t>List your software</a:t>
            </a:r>
          </a:p>
          <a:p>
            <a:pPr lvl="1"/>
            <a:r>
              <a:rPr lang="en-US" dirty="0" smtClean="0"/>
              <a:t>Work with us to support gateways as an affiliate</a:t>
            </a:r>
          </a:p>
          <a:p>
            <a:r>
              <a:rPr lang="en-US" dirty="0" smtClean="0"/>
              <a:t>Find existing gateways</a:t>
            </a:r>
          </a:p>
          <a:p>
            <a:pPr lvl="1"/>
            <a:r>
              <a:rPr lang="en-US" dirty="0" smtClean="0"/>
              <a:t>Just use them</a:t>
            </a:r>
          </a:p>
          <a:p>
            <a:pPr lvl="1"/>
            <a:r>
              <a:rPr lang="en-US" dirty="0" smtClean="0"/>
              <a:t>Learn what they’re built with</a:t>
            </a:r>
          </a:p>
          <a:p>
            <a:pPr lvl="1"/>
            <a:r>
              <a:rPr lang="en-US" dirty="0" smtClean="0"/>
              <a:t>Converse with developers</a:t>
            </a:r>
          </a:p>
          <a:p>
            <a:pPr lvl="1"/>
            <a:r>
              <a:rPr lang="en-US" dirty="0" smtClean="0"/>
              <a:t>Find gateways used in curricula</a:t>
            </a:r>
          </a:p>
          <a:p>
            <a:r>
              <a:rPr lang="en-US" dirty="0" smtClean="0">
                <a:solidFill>
                  <a:schemeClr val="accent2"/>
                </a:solidFill>
              </a:rPr>
              <a:t>ACTION: Still in development, sign up for mailing list to keep apprised of status</a:t>
            </a:r>
          </a:p>
          <a:p>
            <a:r>
              <a:rPr lang="en-US" dirty="0">
                <a:solidFill>
                  <a:schemeClr val="accent2"/>
                </a:solidFill>
              </a:rPr>
              <a:t>http://</a:t>
            </a:r>
            <a:r>
              <a:rPr lang="en-US" dirty="0" err="1">
                <a:solidFill>
                  <a:schemeClr val="accent2"/>
                </a:solidFill>
              </a:rPr>
              <a:t>sciencegateways.org</a:t>
            </a:r>
            <a:r>
              <a:rPr lang="en-US" dirty="0">
                <a:solidFill>
                  <a:schemeClr val="accent2"/>
                </a:solidFill>
              </a:rPr>
              <a:t>/connect-with-us/</a:t>
            </a:r>
          </a:p>
        </p:txBody>
      </p:sp>
    </p:spTree>
    <p:extLst>
      <p:ext uri="{BB962C8B-B14F-4D97-AF65-F5344CB8AC3E}">
        <p14:creationId xmlns:p14="http://schemas.microsoft.com/office/powerpoint/2010/main" val="14850300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4874"/>
            <a:ext cx="8229600" cy="933014"/>
          </a:xfrm>
        </p:spPr>
        <p:txBody>
          <a:bodyPr/>
          <a:lstStyle/>
          <a:p>
            <a:r>
              <a:rPr lang="en-US" dirty="0" smtClean="0"/>
              <a:t>Community Engagement and Exchange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07888"/>
            <a:ext cx="8229600" cy="5458012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Goal is to be THE place for gateway-related information</a:t>
            </a:r>
          </a:p>
          <a:p>
            <a:r>
              <a:rPr lang="en-US" dirty="0" smtClean="0"/>
              <a:t>Building the community of gateway developers</a:t>
            </a:r>
          </a:p>
          <a:p>
            <a:pPr lvl="1"/>
            <a:r>
              <a:rPr lang="en-US" dirty="0" smtClean="0"/>
              <a:t>Blogs, jobs, case studies, gateways in the news, webinars</a:t>
            </a:r>
          </a:p>
          <a:p>
            <a:pPr lvl="1"/>
            <a:r>
              <a:rPr lang="en-US" dirty="0" smtClean="0">
                <a:solidFill>
                  <a:schemeClr val="accent2"/>
                </a:solidFill>
              </a:rPr>
              <a:t>ACTION: </a:t>
            </a:r>
            <a:r>
              <a:rPr lang="en-US" dirty="0" smtClean="0">
                <a:solidFill>
                  <a:schemeClr val="accent2"/>
                </a:solidFill>
                <a:hlinkClick r:id="rId2"/>
              </a:rPr>
              <a:t>help@sciencegateways.org</a:t>
            </a:r>
            <a:r>
              <a:rPr lang="en-US" dirty="0" smtClean="0">
                <a:solidFill>
                  <a:schemeClr val="accent2"/>
                </a:solidFill>
              </a:rPr>
              <a:t> to </a:t>
            </a:r>
            <a:r>
              <a:rPr lang="en-US" smtClean="0">
                <a:solidFill>
                  <a:schemeClr val="accent2"/>
                </a:solidFill>
              </a:rPr>
              <a:t>present on the webinar, </a:t>
            </a:r>
            <a:r>
              <a:rPr lang="en-US" dirty="0" smtClean="0">
                <a:solidFill>
                  <a:schemeClr val="accent2"/>
                </a:solidFill>
              </a:rPr>
              <a:t>contribute a blog entry, </a:t>
            </a:r>
            <a:r>
              <a:rPr lang="en-US" dirty="0" err="1" smtClean="0">
                <a:solidFill>
                  <a:schemeClr val="accent2"/>
                </a:solidFill>
              </a:rPr>
              <a:t>etc</a:t>
            </a:r>
            <a:endParaRPr lang="en-US" dirty="0" smtClean="0">
              <a:solidFill>
                <a:schemeClr val="accent2"/>
              </a:solidFill>
            </a:endParaRPr>
          </a:p>
          <a:p>
            <a:r>
              <a:rPr lang="en-US" dirty="0" smtClean="0"/>
              <a:t>Annual Gateways conference</a:t>
            </a:r>
          </a:p>
          <a:p>
            <a:pPr lvl="2"/>
            <a:r>
              <a:rPr lang="en-US" dirty="0" smtClean="0"/>
              <a:t>Interact </a:t>
            </a:r>
            <a:r>
              <a:rPr lang="en-US" dirty="0"/>
              <a:t>with other developers</a:t>
            </a:r>
          </a:p>
          <a:p>
            <a:pPr lvl="2"/>
            <a:r>
              <a:rPr lang="en-US" dirty="0"/>
              <a:t>Tutorials, presentations, posters, </a:t>
            </a:r>
            <a:r>
              <a:rPr lang="en-US" dirty="0" smtClean="0"/>
              <a:t>reception, open </a:t>
            </a:r>
            <a:r>
              <a:rPr lang="en-US" dirty="0"/>
              <a:t>space discussions</a:t>
            </a:r>
          </a:p>
          <a:p>
            <a:pPr lvl="2"/>
            <a:r>
              <a:rPr lang="en-US" dirty="0"/>
              <a:t>Student opportunities, travel support</a:t>
            </a:r>
          </a:p>
          <a:p>
            <a:pPr lvl="2"/>
            <a:r>
              <a:rPr lang="en-US" dirty="0">
                <a:solidFill>
                  <a:schemeClr val="accent2"/>
                </a:solidFill>
              </a:rPr>
              <a:t>ACTION: </a:t>
            </a:r>
            <a:r>
              <a:rPr lang="en-US" dirty="0" smtClean="0">
                <a:solidFill>
                  <a:schemeClr val="accent2"/>
                </a:solidFill>
              </a:rPr>
              <a:t>Help organize, attend, participate</a:t>
            </a:r>
            <a:endParaRPr lang="en-US" dirty="0" smtClean="0"/>
          </a:p>
          <a:p>
            <a:pPr lvl="1"/>
            <a:r>
              <a:rPr lang="en-US" dirty="0" smtClean="0"/>
              <a:t>Gateways 2016</a:t>
            </a:r>
          </a:p>
          <a:p>
            <a:pPr lvl="2"/>
            <a:r>
              <a:rPr lang="en-US" dirty="0" smtClean="0"/>
              <a:t>Nov 2-3, SDSC, 120 attendees</a:t>
            </a:r>
          </a:p>
          <a:p>
            <a:pPr lvl="1"/>
            <a:r>
              <a:rPr lang="en-US" dirty="0" smtClean="0"/>
              <a:t>Gateways 2017</a:t>
            </a:r>
          </a:p>
          <a:p>
            <a:pPr lvl="2"/>
            <a:r>
              <a:rPr lang="en-US" dirty="0" smtClean="0"/>
              <a:t>Oct 24-25, Ann Arbor</a:t>
            </a:r>
          </a:p>
          <a:p>
            <a:r>
              <a:rPr lang="en-US" dirty="0" smtClean="0"/>
              <a:t>Building gateway expertise on campuses</a:t>
            </a:r>
          </a:p>
          <a:p>
            <a:pPr lvl="1"/>
            <a:r>
              <a:rPr lang="en-US" dirty="0" smtClean="0"/>
              <a:t>This area is developing, stay tuned</a:t>
            </a:r>
          </a:p>
          <a:p>
            <a:r>
              <a:rPr lang="en-US" dirty="0" smtClean="0">
                <a:solidFill>
                  <a:schemeClr val="accent2"/>
                </a:solidFill>
              </a:rPr>
              <a:t>ACTION: Follow us via mailing list or Twitter (@</a:t>
            </a:r>
            <a:r>
              <a:rPr lang="en-US" dirty="0" err="1" smtClean="0">
                <a:solidFill>
                  <a:schemeClr val="accent2"/>
                </a:solidFill>
              </a:rPr>
              <a:t>sciencegateways</a:t>
            </a:r>
            <a:r>
              <a:rPr lang="en-US" dirty="0" smtClean="0">
                <a:solidFill>
                  <a:schemeClr val="accent2"/>
                </a:solidFill>
              </a:rPr>
              <a:t>)</a:t>
            </a:r>
          </a:p>
          <a:p>
            <a:r>
              <a:rPr lang="en-US" dirty="0">
                <a:solidFill>
                  <a:schemeClr val="accent2"/>
                </a:solidFill>
              </a:rPr>
              <a:t>http://</a:t>
            </a:r>
            <a:r>
              <a:rPr lang="en-US" dirty="0" err="1">
                <a:solidFill>
                  <a:schemeClr val="accent2"/>
                </a:solidFill>
              </a:rPr>
              <a:t>sciencegateways.org</a:t>
            </a:r>
            <a:r>
              <a:rPr lang="en-US" dirty="0">
                <a:solidFill>
                  <a:schemeClr val="accent2"/>
                </a:solidFill>
              </a:rPr>
              <a:t>/connect-with-us/</a:t>
            </a:r>
          </a:p>
        </p:txBody>
      </p:sp>
    </p:spTree>
    <p:extLst>
      <p:ext uri="{BB962C8B-B14F-4D97-AF65-F5344CB8AC3E}">
        <p14:creationId xmlns:p14="http://schemas.microsoft.com/office/powerpoint/2010/main" val="5990150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US workshops</a:t>
            </a:r>
          </a:p>
          <a:p>
            <a:pPr lvl="1"/>
            <a:r>
              <a:rPr lang="en-US" b="1" dirty="0" smtClean="0"/>
              <a:t>Gateways 2016 at SDSC, Nov, 2016</a:t>
            </a:r>
          </a:p>
          <a:p>
            <a:pPr lvl="1"/>
            <a:r>
              <a:rPr lang="en-US" dirty="0" smtClean="0"/>
              <a:t>Gateway Computing Environments workshops since 2005</a:t>
            </a:r>
          </a:p>
          <a:p>
            <a:r>
              <a:rPr lang="en-US" dirty="0" smtClean="0"/>
              <a:t>European workshops</a:t>
            </a:r>
          </a:p>
          <a:p>
            <a:pPr lvl="1"/>
            <a:r>
              <a:rPr lang="en-US" dirty="0" smtClean="0"/>
              <a:t>International Workshop on Science Gateways since 2009</a:t>
            </a:r>
          </a:p>
          <a:p>
            <a:r>
              <a:rPr lang="en-US" dirty="0" smtClean="0"/>
              <a:t>Australian workshops</a:t>
            </a:r>
          </a:p>
          <a:p>
            <a:pPr lvl="1"/>
            <a:r>
              <a:rPr lang="en-US" dirty="0" smtClean="0"/>
              <a:t>IWSG-A since 2015</a:t>
            </a:r>
          </a:p>
          <a:p>
            <a:r>
              <a:rPr lang="en-US" dirty="0" smtClean="0"/>
              <a:t>Joint special issue journals combine submissions from all of the above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5800" y="1104780"/>
            <a:ext cx="4038600" cy="2700583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International collaborations to promote research and exchange information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9764" y="2844801"/>
            <a:ext cx="3603235" cy="22225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5800" y="4782959"/>
            <a:ext cx="4140200" cy="1524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7695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825500"/>
            <a:ext cx="4426349" cy="5888326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Students</a:t>
            </a:r>
          </a:p>
          <a:p>
            <a:pPr lvl="1"/>
            <a:r>
              <a:rPr lang="en-US" dirty="0"/>
              <a:t>F</a:t>
            </a:r>
            <a:r>
              <a:rPr lang="en-US" dirty="0" smtClean="0"/>
              <a:t>ellowships and internships</a:t>
            </a:r>
          </a:p>
          <a:p>
            <a:pPr lvl="1"/>
            <a:r>
              <a:rPr lang="en-US" dirty="0" smtClean="0"/>
              <a:t>Travel support</a:t>
            </a:r>
          </a:p>
          <a:p>
            <a:pPr lvl="1"/>
            <a:r>
              <a:rPr lang="en-US" dirty="0" smtClean="0"/>
              <a:t>Training</a:t>
            </a:r>
          </a:p>
          <a:p>
            <a:pPr lvl="1"/>
            <a:r>
              <a:rPr lang="en-US" dirty="0" smtClean="0"/>
              <a:t>Summer coding opportunities</a:t>
            </a:r>
          </a:p>
          <a:p>
            <a:r>
              <a:rPr lang="en-US" dirty="0" smtClean="0"/>
              <a:t>Young Professionals Network</a:t>
            </a:r>
          </a:p>
          <a:p>
            <a:r>
              <a:rPr lang="en-US" dirty="0" smtClean="0"/>
              <a:t>Year 1 work with</a:t>
            </a:r>
          </a:p>
          <a:p>
            <a:pPr lvl="1"/>
            <a:r>
              <a:rPr lang="en-US" dirty="0" err="1" smtClean="0"/>
              <a:t>NOBBCHe</a:t>
            </a:r>
            <a:r>
              <a:rPr lang="en-US" dirty="0" smtClean="0"/>
              <a:t> (National Organization for the Professional Advancement of Black Chemists and Chemical Engineers)</a:t>
            </a:r>
          </a:p>
          <a:p>
            <a:pPr lvl="1"/>
            <a:r>
              <a:rPr lang="en-US" dirty="0" smtClean="0"/>
              <a:t>ADMI (</a:t>
            </a:r>
            <a:r>
              <a:rPr lang="en-US" dirty="0"/>
              <a:t>Association of Computer/Information Sciences and Engineering Departments at Minority </a:t>
            </a:r>
            <a:r>
              <a:rPr lang="en-US" dirty="0" smtClean="0"/>
              <a:t>Institutions)</a:t>
            </a:r>
          </a:p>
          <a:p>
            <a:r>
              <a:rPr lang="en-US" dirty="0" smtClean="0"/>
              <a:t>Faculty</a:t>
            </a:r>
          </a:p>
          <a:p>
            <a:pPr lvl="1"/>
            <a:r>
              <a:rPr lang="en-US" dirty="0" smtClean="0"/>
              <a:t>Gateways in the curricula</a:t>
            </a:r>
          </a:p>
          <a:p>
            <a:r>
              <a:rPr lang="en-US" dirty="0" smtClean="0"/>
              <a:t>Career tracks for gateway developers</a:t>
            </a:r>
          </a:p>
          <a:p>
            <a:r>
              <a:rPr lang="en-US" dirty="0" smtClean="0">
                <a:solidFill>
                  <a:schemeClr val="accent2"/>
                </a:solidFill>
              </a:rPr>
              <a:t>ACTION: Watch for opportunities for faculty and students via the mailing list</a:t>
            </a:r>
          </a:p>
          <a:p>
            <a:r>
              <a:rPr lang="en-US" dirty="0">
                <a:solidFill>
                  <a:schemeClr val="accent2"/>
                </a:solidFill>
              </a:rPr>
              <a:t>http://</a:t>
            </a:r>
            <a:r>
              <a:rPr lang="en-US" dirty="0" err="1">
                <a:solidFill>
                  <a:schemeClr val="accent2"/>
                </a:solidFill>
              </a:rPr>
              <a:t>sciencegateways.org</a:t>
            </a:r>
            <a:r>
              <a:rPr lang="en-US" dirty="0">
                <a:solidFill>
                  <a:schemeClr val="accent2"/>
                </a:solidFill>
              </a:rPr>
              <a:t>/connect-with-us/</a:t>
            </a:r>
            <a:endParaRPr lang="en-US" dirty="0" smtClean="0">
              <a:solidFill>
                <a:schemeClr val="accent2"/>
              </a:solidFill>
            </a:endParaRP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0647" y="195115"/>
            <a:ext cx="8229600" cy="803711"/>
          </a:xfrm>
        </p:spPr>
        <p:txBody>
          <a:bodyPr/>
          <a:lstStyle/>
          <a:p>
            <a:r>
              <a:rPr lang="en-US" dirty="0" smtClean="0"/>
              <a:t>Workforce Development</a:t>
            </a:r>
            <a:endParaRPr lang="en-US" dirty="0"/>
          </a:p>
        </p:txBody>
      </p:sp>
      <p:pic>
        <p:nvPicPr>
          <p:cNvPr id="1028" name="Picture 4" descr="https://lh6.googleusercontent.com/Lkdi12yq4atghetOFSqX1fvv9oX7IuQtiAUrIXOazl0mg4b0EcTbtewV2Vk56k93P8TasXNYqaFci_ibdRki0ispJY17BBIfozCal1KG9p_0MUMyD8XSTdyvxoLOG3rIFuCa-e1H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7947" y="3754726"/>
            <a:ext cx="3162300" cy="17831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lh4.googleusercontent.com/Hk3YD3A4hSbMkqme_HuJHMjRXa1LHW4DY7uou481HQvpGWtHf8loLM4E_x0jC9FcvnYPoVSMjHErrTLt5bZMTWhGIICtl4w3dLyh_TuygkZE2JN12frdwVCp_UddUQNp7fzijp7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9249" y="1571661"/>
            <a:ext cx="4248951" cy="18898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71723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750" y="-152400"/>
            <a:ext cx="8229600" cy="933014"/>
          </a:xfrm>
        </p:spPr>
        <p:txBody>
          <a:bodyPr/>
          <a:lstStyle/>
          <a:p>
            <a:r>
              <a:rPr lang="en-US" dirty="0" smtClean="0"/>
              <a:t>Early </a:t>
            </a:r>
            <a:r>
              <a:rPr lang="en-US" dirty="0" smtClean="0"/>
              <a:t>interest in building gateways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/>
          </p:nvPr>
        </p:nvGraphicFramePr>
        <p:xfrm>
          <a:off x="279399" y="780614"/>
          <a:ext cx="8750301" cy="5765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98601"/>
                <a:gridCol w="3060699"/>
                <a:gridCol w="4191001"/>
              </a:tblGrid>
              <a:tr h="235386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Name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Institution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Project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0" fontAlgn="t"/>
                      <a:r>
                        <a:rPr lang="en-US" sz="1400" dirty="0" smtClean="0">
                          <a:effectLst/>
                        </a:rPr>
                        <a:t>Michael Norman</a:t>
                      </a:r>
                      <a:endParaRPr lang="en-US" sz="1400" dirty="0">
                        <a:effectLst/>
                      </a:endParaRPr>
                    </a:p>
                  </a:txBody>
                  <a:tcPr marL="38100" marR="38100" marT="25400" marB="25400"/>
                </a:tc>
                <a:tc>
                  <a:txBody>
                    <a:bodyPr/>
                    <a:lstStyle/>
                    <a:p>
                      <a:pPr rtl="0" fontAlgn="t"/>
                      <a:r>
                        <a:rPr lang="en-US" sz="1400" dirty="0" smtClean="0">
                          <a:effectLst/>
                        </a:rPr>
                        <a:t>San Diego Supercomputer Center</a:t>
                      </a:r>
                      <a:endParaRPr lang="en-US" sz="1400" dirty="0">
                        <a:effectLst/>
                      </a:endParaRPr>
                    </a:p>
                  </a:txBody>
                  <a:tcPr marL="38100" marR="38100" marT="25400" marB="25400"/>
                </a:tc>
                <a:tc>
                  <a:txBody>
                    <a:bodyPr/>
                    <a:lstStyle/>
                    <a:p>
                      <a:pPr rtl="0" fontAlgn="t"/>
                      <a:r>
                        <a:rPr lang="en-US" sz="1400" b="0" i="0" kern="120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Renaissance Simulations Laboratory</a:t>
                      </a:r>
                      <a:endParaRPr lang="en-US" sz="1400" dirty="0">
                        <a:effectLst/>
                      </a:endParaRPr>
                    </a:p>
                  </a:txBody>
                  <a:tcPr marL="38100" marR="38100" marT="25400" marB="25400"/>
                </a:tc>
              </a:tr>
              <a:tr h="370840">
                <a:tc>
                  <a:txBody>
                    <a:bodyPr/>
                    <a:lstStyle/>
                    <a:p>
                      <a:pPr rtl="0" fontAlgn="t"/>
                      <a:r>
                        <a:rPr lang="en-US" sz="1400">
                          <a:effectLst/>
                        </a:rPr>
                        <a:t>Mark Perri</a:t>
                      </a:r>
                    </a:p>
                  </a:txBody>
                  <a:tcPr marL="38100" marR="38100" marT="25400" marB="25400"/>
                </a:tc>
                <a:tc>
                  <a:txBody>
                    <a:bodyPr/>
                    <a:lstStyle/>
                    <a:p>
                      <a:pPr rtl="0" fontAlgn="t"/>
                      <a:r>
                        <a:rPr lang="en-US" sz="1400" dirty="0">
                          <a:effectLst/>
                        </a:rPr>
                        <a:t>Sonoma State University</a:t>
                      </a:r>
                    </a:p>
                  </a:txBody>
                  <a:tcPr marL="38100" marR="38100" marT="25400" marB="25400"/>
                </a:tc>
                <a:tc>
                  <a:txBody>
                    <a:bodyPr/>
                    <a:lstStyle/>
                    <a:p>
                      <a:pPr rtl="0" fontAlgn="t"/>
                      <a:r>
                        <a:rPr lang="en-US" sz="1400">
                          <a:effectLst/>
                        </a:rPr>
                        <a:t>Chem Compute</a:t>
                      </a:r>
                    </a:p>
                  </a:txBody>
                  <a:tcPr marL="38100" marR="38100" marT="25400" marB="25400"/>
                </a:tc>
              </a:tr>
              <a:tr h="370840">
                <a:tc>
                  <a:txBody>
                    <a:bodyPr/>
                    <a:lstStyle/>
                    <a:p>
                      <a:pPr rtl="0" fontAlgn="t"/>
                      <a:r>
                        <a:rPr lang="en-US" sz="1400">
                          <a:effectLst/>
                        </a:rPr>
                        <a:t>Michael Cianfrocco</a:t>
                      </a:r>
                    </a:p>
                  </a:txBody>
                  <a:tcPr marL="38100" marR="38100" marT="25400" marB="25400"/>
                </a:tc>
                <a:tc>
                  <a:txBody>
                    <a:bodyPr/>
                    <a:lstStyle/>
                    <a:p>
                      <a:pPr rtl="0" fontAlgn="t"/>
                      <a:r>
                        <a:rPr lang="en-US" sz="1400">
                          <a:effectLst/>
                        </a:rPr>
                        <a:t>UCSD</a:t>
                      </a:r>
                    </a:p>
                  </a:txBody>
                  <a:tcPr marL="38100" marR="38100" marT="25400" marB="25400"/>
                </a:tc>
                <a:tc>
                  <a:txBody>
                    <a:bodyPr/>
                    <a:lstStyle/>
                    <a:p>
                      <a:pPr rtl="0" fontAlgn="t"/>
                      <a:r>
                        <a:rPr lang="en-US" sz="1400" dirty="0">
                          <a:effectLst/>
                        </a:rPr>
                        <a:t>COSMIC^2: </a:t>
                      </a:r>
                      <a:r>
                        <a:rPr lang="en-US" sz="1400" dirty="0" err="1">
                          <a:effectLst/>
                        </a:rPr>
                        <a:t>Cryo</a:t>
                      </a:r>
                      <a:r>
                        <a:rPr lang="en-US" sz="1400" dirty="0">
                          <a:effectLst/>
                        </a:rPr>
                        <a:t>-EM Open Source Multiplatform Infrastructure for Cloud Computing</a:t>
                      </a:r>
                    </a:p>
                  </a:txBody>
                  <a:tcPr marL="38100" marR="38100" marT="25400" marB="25400"/>
                </a:tc>
              </a:tr>
              <a:tr h="370840">
                <a:tc>
                  <a:txBody>
                    <a:bodyPr/>
                    <a:lstStyle/>
                    <a:p>
                      <a:pPr rtl="0" fontAlgn="t"/>
                      <a:r>
                        <a:rPr lang="en-US" sz="1400">
                          <a:effectLst/>
                        </a:rPr>
                        <a:t>Greg Newman</a:t>
                      </a:r>
                    </a:p>
                  </a:txBody>
                  <a:tcPr marL="38100" marR="38100" marT="25400" marB="25400"/>
                </a:tc>
                <a:tc>
                  <a:txBody>
                    <a:bodyPr/>
                    <a:lstStyle/>
                    <a:p>
                      <a:pPr rtl="0" fontAlgn="t"/>
                      <a:r>
                        <a:rPr lang="en-US" sz="1400" u="sng" dirty="0">
                          <a:solidFill>
                            <a:srgbClr val="1155CC"/>
                          </a:solidFill>
                          <a:effectLst/>
                        </a:rPr>
                        <a:t>CitSci.org</a:t>
                      </a:r>
                    </a:p>
                  </a:txBody>
                  <a:tcPr marL="38100" marR="38100" marT="25400" marB="25400"/>
                </a:tc>
                <a:tc>
                  <a:txBody>
                    <a:bodyPr/>
                    <a:lstStyle/>
                    <a:p>
                      <a:pPr rtl="0" fontAlgn="t"/>
                      <a:r>
                        <a:rPr lang="en-US" sz="1400" u="sng" dirty="0" err="1">
                          <a:solidFill>
                            <a:srgbClr val="1155CC"/>
                          </a:solidFill>
                          <a:effectLst/>
                        </a:rPr>
                        <a:t>CitSci.org</a:t>
                      </a:r>
                      <a:endParaRPr lang="en-US" sz="1400" u="sng" dirty="0">
                        <a:solidFill>
                          <a:srgbClr val="1155CC"/>
                        </a:solidFill>
                        <a:effectLst/>
                      </a:endParaRPr>
                    </a:p>
                  </a:txBody>
                  <a:tcPr marL="38100" marR="38100" marT="25400" marB="25400"/>
                </a:tc>
              </a:tr>
              <a:tr h="370840">
                <a:tc>
                  <a:txBody>
                    <a:bodyPr/>
                    <a:lstStyle/>
                    <a:p>
                      <a:pPr rtl="0" fontAlgn="t"/>
                      <a:r>
                        <a:rPr lang="en-US" sz="1400">
                          <a:effectLst/>
                        </a:rPr>
                        <a:t>Ann E. Stapleton</a:t>
                      </a:r>
                    </a:p>
                  </a:txBody>
                  <a:tcPr marL="38100" marR="38100" marT="25400" marB="25400"/>
                </a:tc>
                <a:tc>
                  <a:txBody>
                    <a:bodyPr/>
                    <a:lstStyle/>
                    <a:p>
                      <a:pPr rtl="0" fontAlgn="t"/>
                      <a:r>
                        <a:rPr lang="en-US" sz="1400" smtClean="0">
                          <a:effectLst/>
                        </a:rPr>
                        <a:t>UNC</a:t>
                      </a:r>
                      <a:r>
                        <a:rPr lang="en-US" sz="1400" baseline="0" smtClean="0">
                          <a:effectLst/>
                        </a:rPr>
                        <a:t> Wilmington</a:t>
                      </a:r>
                      <a:endParaRPr lang="en-US" sz="1400">
                        <a:effectLst/>
                      </a:endParaRPr>
                    </a:p>
                  </a:txBody>
                  <a:tcPr marL="38100" marR="38100" marT="25400" marB="25400"/>
                </a:tc>
                <a:tc>
                  <a:txBody>
                    <a:bodyPr/>
                    <a:lstStyle/>
                    <a:p>
                      <a:pPr rtl="0" fontAlgn="t"/>
                      <a:r>
                        <a:rPr lang="en-US" sz="1400">
                          <a:effectLst/>
                        </a:rPr>
                        <a:t>CyVerse VALIDATE</a:t>
                      </a:r>
                    </a:p>
                  </a:txBody>
                  <a:tcPr marL="38100" marR="38100" marT="25400" marB="25400"/>
                </a:tc>
              </a:tr>
              <a:tr h="370840">
                <a:tc>
                  <a:txBody>
                    <a:bodyPr/>
                    <a:lstStyle/>
                    <a:p>
                      <a:pPr rtl="0" fontAlgn="t"/>
                      <a:r>
                        <a:rPr lang="en-US" sz="1400">
                          <a:effectLst/>
                        </a:rPr>
                        <a:t>Hamish Holewa</a:t>
                      </a:r>
                    </a:p>
                  </a:txBody>
                  <a:tcPr marL="38100" marR="38100" marT="25400" marB="25400"/>
                </a:tc>
                <a:tc>
                  <a:txBody>
                    <a:bodyPr/>
                    <a:lstStyle/>
                    <a:p>
                      <a:pPr rtl="0" fontAlgn="t"/>
                      <a:r>
                        <a:rPr lang="en-US" sz="1400">
                          <a:effectLst/>
                        </a:rPr>
                        <a:t>Biodiversity and Climate Change Virtual Laboratory, Griffith University, Australia</a:t>
                      </a:r>
                    </a:p>
                  </a:txBody>
                  <a:tcPr marL="38100" marR="38100" marT="25400" marB="25400"/>
                </a:tc>
                <a:tc>
                  <a:txBody>
                    <a:bodyPr/>
                    <a:lstStyle/>
                    <a:p>
                      <a:pPr rtl="0" fontAlgn="t"/>
                      <a:r>
                        <a:rPr lang="en-US" sz="1400" dirty="0">
                          <a:effectLst/>
                        </a:rPr>
                        <a:t>Biodiversity and Climate Change Virtual Laboratory</a:t>
                      </a:r>
                    </a:p>
                  </a:txBody>
                  <a:tcPr marL="38100" marR="38100" marT="25400" marB="25400"/>
                </a:tc>
              </a:tr>
              <a:tr h="370840">
                <a:tc>
                  <a:txBody>
                    <a:bodyPr/>
                    <a:lstStyle/>
                    <a:p>
                      <a:pPr rtl="0" fontAlgn="t"/>
                      <a:r>
                        <a:rPr lang="en-US" sz="1400">
                          <a:effectLst/>
                        </a:rPr>
                        <a:t>Doug Jennewein</a:t>
                      </a:r>
                    </a:p>
                  </a:txBody>
                  <a:tcPr marL="38100" marR="38100" marT="25400" marB="25400"/>
                </a:tc>
                <a:tc>
                  <a:txBody>
                    <a:bodyPr/>
                    <a:lstStyle/>
                    <a:p>
                      <a:pPr rtl="0" fontAlgn="t"/>
                      <a:r>
                        <a:rPr lang="en-US" sz="1400">
                          <a:effectLst/>
                        </a:rPr>
                        <a:t>University of South Dakota</a:t>
                      </a:r>
                    </a:p>
                  </a:txBody>
                  <a:tcPr marL="38100" marR="38100" marT="25400" marB="25400"/>
                </a:tc>
                <a:tc>
                  <a:txBody>
                    <a:bodyPr/>
                    <a:lstStyle/>
                    <a:p>
                      <a:pPr rtl="0" fontAlgn="t"/>
                      <a:r>
                        <a:rPr lang="en-US" sz="1400" dirty="0">
                          <a:effectLst/>
                        </a:rPr>
                        <a:t>USD Science Gateway</a:t>
                      </a:r>
                    </a:p>
                  </a:txBody>
                  <a:tcPr marL="38100" marR="38100" marT="25400" marB="25400"/>
                </a:tc>
              </a:tr>
              <a:tr h="370840">
                <a:tc>
                  <a:txBody>
                    <a:bodyPr/>
                    <a:lstStyle/>
                    <a:p>
                      <a:pPr rtl="0" fontAlgn="t"/>
                      <a:r>
                        <a:rPr lang="en-US" sz="1400">
                          <a:effectLst/>
                        </a:rPr>
                        <a:t>Jack Smith</a:t>
                      </a:r>
                    </a:p>
                  </a:txBody>
                  <a:tcPr marL="38100" marR="38100" marT="25400" marB="25400"/>
                </a:tc>
                <a:tc>
                  <a:txBody>
                    <a:bodyPr/>
                    <a:lstStyle/>
                    <a:p>
                      <a:pPr rtl="0" fontAlgn="t"/>
                      <a:r>
                        <a:rPr lang="en-US" sz="1400">
                          <a:effectLst/>
                        </a:rPr>
                        <a:t>Marshall University</a:t>
                      </a:r>
                    </a:p>
                  </a:txBody>
                  <a:tcPr marL="38100" marR="38100" marT="25400" marB="25400"/>
                </a:tc>
                <a:tc>
                  <a:txBody>
                    <a:bodyPr/>
                    <a:lstStyle/>
                    <a:p>
                      <a:pPr rtl="0" fontAlgn="t"/>
                      <a:r>
                        <a:rPr lang="en-US" sz="1400">
                          <a:effectLst/>
                        </a:rPr>
                        <a:t>Aquavit</a:t>
                      </a:r>
                    </a:p>
                  </a:txBody>
                  <a:tcPr marL="38100" marR="38100" marT="25400" marB="25400"/>
                </a:tc>
              </a:tr>
              <a:tr h="370840">
                <a:tc>
                  <a:txBody>
                    <a:bodyPr/>
                    <a:lstStyle/>
                    <a:p>
                      <a:pPr rtl="0" fontAlgn="t"/>
                      <a:r>
                        <a:rPr lang="en-US" sz="1400">
                          <a:effectLst/>
                        </a:rPr>
                        <a:t>Bev Corwin</a:t>
                      </a:r>
                    </a:p>
                  </a:txBody>
                  <a:tcPr marL="38100" marR="38100" marT="25400" marB="25400"/>
                </a:tc>
                <a:tc>
                  <a:txBody>
                    <a:bodyPr/>
                    <a:lstStyle/>
                    <a:p>
                      <a:pPr rtl="0" fontAlgn="t"/>
                      <a:r>
                        <a:rPr lang="en-US" sz="1400">
                          <a:effectLst/>
                        </a:rPr>
                        <a:t>OWASP Foundation</a:t>
                      </a:r>
                    </a:p>
                  </a:txBody>
                  <a:tcPr marL="38100" marR="38100" marT="25400" marB="25400"/>
                </a:tc>
                <a:tc>
                  <a:txBody>
                    <a:bodyPr/>
                    <a:lstStyle/>
                    <a:p>
                      <a:pPr rtl="0" fontAlgn="t"/>
                      <a:r>
                        <a:rPr lang="en-US" sz="1400">
                          <a:effectLst/>
                        </a:rPr>
                        <a:t>OWASP Learning Gateway</a:t>
                      </a:r>
                    </a:p>
                  </a:txBody>
                  <a:tcPr marL="38100" marR="38100" marT="25400" marB="25400"/>
                </a:tc>
              </a:tr>
              <a:tr h="370840">
                <a:tc>
                  <a:txBody>
                    <a:bodyPr/>
                    <a:lstStyle/>
                    <a:p>
                      <a:pPr rtl="0" fontAlgn="t"/>
                      <a:r>
                        <a:rPr lang="en-US" sz="1400">
                          <a:effectLst/>
                        </a:rPr>
                        <a:t>M. Drew LaMar</a:t>
                      </a:r>
                    </a:p>
                  </a:txBody>
                  <a:tcPr marL="38100" marR="38100" marT="25400" marB="25400"/>
                </a:tc>
                <a:tc>
                  <a:txBody>
                    <a:bodyPr/>
                    <a:lstStyle/>
                    <a:p>
                      <a:pPr rtl="0" fontAlgn="t"/>
                      <a:r>
                        <a:rPr lang="en-US" sz="1400">
                          <a:effectLst/>
                        </a:rPr>
                        <a:t>College of William and Mary</a:t>
                      </a:r>
                    </a:p>
                  </a:txBody>
                  <a:tcPr marL="38100" marR="38100" marT="25400" marB="25400"/>
                </a:tc>
                <a:tc>
                  <a:txBody>
                    <a:bodyPr/>
                    <a:lstStyle/>
                    <a:p>
                      <a:pPr rtl="0" fontAlgn="t"/>
                      <a:r>
                        <a:rPr lang="en-US" sz="1400">
                          <a:effectLst/>
                        </a:rPr>
                        <a:t>QUBES (Quantitative Undergraduate Biology Education and Synthesis)</a:t>
                      </a:r>
                    </a:p>
                  </a:txBody>
                  <a:tcPr marL="38100" marR="38100" marT="25400" marB="25400"/>
                </a:tc>
              </a:tr>
              <a:tr h="370840">
                <a:tc>
                  <a:txBody>
                    <a:bodyPr/>
                    <a:lstStyle/>
                    <a:p>
                      <a:pPr rtl="0" fontAlgn="t"/>
                      <a:r>
                        <a:rPr lang="en-US" sz="1400">
                          <a:effectLst/>
                        </a:rPr>
                        <a:t>Alain Domissy</a:t>
                      </a:r>
                    </a:p>
                  </a:txBody>
                  <a:tcPr marL="38100" marR="38100" marT="25400" marB="25400"/>
                </a:tc>
                <a:tc>
                  <a:txBody>
                    <a:bodyPr/>
                    <a:lstStyle/>
                    <a:p>
                      <a:pPr rtl="0" fontAlgn="t"/>
                      <a:r>
                        <a:rPr lang="en-US" sz="1400">
                          <a:effectLst/>
                        </a:rPr>
                        <a:t>UCSD Yeo Lab</a:t>
                      </a:r>
                    </a:p>
                  </a:txBody>
                  <a:tcPr marL="38100" marR="38100" marT="25400" marB="25400"/>
                </a:tc>
                <a:tc>
                  <a:txBody>
                    <a:bodyPr/>
                    <a:lstStyle/>
                    <a:p>
                      <a:pPr rtl="0" fontAlgn="t"/>
                      <a:r>
                        <a:rPr lang="en-US" sz="1400" dirty="0">
                          <a:effectLst/>
                        </a:rPr>
                        <a:t>Single Cell Transcriptomics</a:t>
                      </a:r>
                    </a:p>
                  </a:txBody>
                  <a:tcPr marL="38100" marR="38100" marT="25400" marB="25400"/>
                </a:tc>
              </a:tr>
              <a:tr h="370840">
                <a:tc>
                  <a:txBody>
                    <a:bodyPr/>
                    <a:lstStyle/>
                    <a:p>
                      <a:pPr rtl="0" fontAlgn="t"/>
                      <a:r>
                        <a:rPr lang="en-US" sz="1400">
                          <a:effectLst/>
                        </a:rPr>
                        <a:t>Sobhy Atalla</a:t>
                      </a:r>
                    </a:p>
                  </a:txBody>
                  <a:tcPr marL="38100" marR="38100" marT="25400" marB="25400"/>
                </a:tc>
                <a:tc>
                  <a:txBody>
                    <a:bodyPr/>
                    <a:lstStyle/>
                    <a:p>
                      <a:pPr rtl="0" fontAlgn="t"/>
                      <a:r>
                        <a:rPr lang="en-US" sz="1400">
                          <a:effectLst/>
                        </a:rPr>
                        <a:t>Fayoum University,Egypt</a:t>
                      </a:r>
                    </a:p>
                  </a:txBody>
                  <a:tcPr marL="38100" marR="38100" marT="25400" marB="25400"/>
                </a:tc>
                <a:tc>
                  <a:txBody>
                    <a:bodyPr/>
                    <a:lstStyle/>
                    <a:p>
                      <a:pPr rtl="0" fontAlgn="t"/>
                      <a:r>
                        <a:rPr lang="en-US" sz="1400" dirty="0" smtClean="0">
                          <a:effectLst/>
                        </a:rPr>
                        <a:t>Establish </a:t>
                      </a:r>
                      <a:r>
                        <a:rPr lang="en-US" sz="1400" dirty="0">
                          <a:effectLst/>
                        </a:rPr>
                        <a:t>a national center for computational science to contribute considerably to the solution of scientific, engineering and planning problems. </a:t>
                      </a:r>
                    </a:p>
                  </a:txBody>
                  <a:tcPr marL="38100" marR="38100" marT="25400" marB="25400"/>
                </a:tc>
              </a:tr>
              <a:tr h="370840">
                <a:tc>
                  <a:txBody>
                    <a:bodyPr/>
                    <a:lstStyle/>
                    <a:p>
                      <a:pPr rtl="0" fontAlgn="t"/>
                      <a:r>
                        <a:rPr lang="en-US" sz="1400" dirty="0">
                          <a:effectLst/>
                        </a:rPr>
                        <a:t>Lisa T. </a:t>
                      </a:r>
                      <a:r>
                        <a:rPr lang="en-US" sz="1400" dirty="0" err="1">
                          <a:effectLst/>
                        </a:rPr>
                        <a:t>Eyler</a:t>
                      </a:r>
                      <a:r>
                        <a:rPr lang="en-US" sz="1400" dirty="0">
                          <a:effectLst/>
                        </a:rPr>
                        <a:t>, Ph.D.</a:t>
                      </a:r>
                    </a:p>
                  </a:txBody>
                  <a:tcPr marL="38100" marR="38100" marT="25400" marB="25400"/>
                </a:tc>
                <a:tc>
                  <a:txBody>
                    <a:bodyPr/>
                    <a:lstStyle/>
                    <a:p>
                      <a:pPr rtl="0" fontAlgn="t"/>
                      <a:r>
                        <a:rPr lang="en-US" sz="1400" dirty="0">
                          <a:effectLst/>
                        </a:rPr>
                        <a:t>University of California, San Diego</a:t>
                      </a:r>
                    </a:p>
                  </a:txBody>
                  <a:tcPr marL="38100" marR="38100" marT="25400" marB="25400"/>
                </a:tc>
                <a:tc>
                  <a:txBody>
                    <a:bodyPr/>
                    <a:lstStyle/>
                    <a:p>
                      <a:pPr rtl="0" fontAlgn="t"/>
                      <a:r>
                        <a:rPr lang="en-US" sz="1400" dirty="0">
                          <a:effectLst/>
                        </a:rPr>
                        <a:t>ENIGMA Bipolar Disorder Brain Age Project</a:t>
                      </a:r>
                    </a:p>
                  </a:txBody>
                  <a:tcPr marL="38100" marR="38100" marT="25400" marB="2540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32821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 you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Questions, comments, discussion</a:t>
            </a:r>
          </a:p>
          <a:p>
            <a:r>
              <a:rPr lang="en-US" dirty="0" smtClean="0">
                <a:hlinkClick r:id="rId2"/>
              </a:rPr>
              <a:t>help@sciencegateways.org</a:t>
            </a:r>
            <a:r>
              <a:rPr lang="en-US" dirty="0" smtClean="0"/>
              <a:t>, @</a:t>
            </a:r>
            <a:r>
              <a:rPr lang="en-US" dirty="0" err="1" smtClean="0"/>
              <a:t>sciencegateways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43657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900" dirty="0"/>
              <a:t>W</a:t>
            </a:r>
            <a:r>
              <a:rPr lang="en-US" sz="2900" dirty="0" smtClean="0"/>
              <a:t>hat is a science gateway?</a:t>
            </a:r>
            <a:endParaRPr lang="en-US" sz="2200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517900"/>
            <a:ext cx="8229600" cy="2798108"/>
          </a:xfrm>
        </p:spPr>
        <p:txBody>
          <a:bodyPr/>
          <a:lstStyle/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81459" y="1615888"/>
            <a:ext cx="8318788" cy="1710214"/>
          </a:xfrm>
          <a:prstGeom prst="roundRect">
            <a:avLst>
              <a:gd name="adj" fmla="val 4890"/>
            </a:avLst>
          </a:prstGeom>
          <a:solidFill>
            <a:srgbClr val="98C051"/>
          </a:solidFill>
          <a:ln>
            <a:solidFill>
              <a:schemeClr val="tx1"/>
            </a:solidFill>
          </a:ln>
        </p:spPr>
        <p:txBody>
          <a:bodyPr wrap="square" lIns="137160" tIns="137160" rIns="137160" bIns="137160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Gentium Plus" pitchFamily="2" charset="0"/>
                <a:cs typeface="Arial" panose="020B0604020202020204" pitchFamily="34" charset="0"/>
              </a:rPr>
              <a:t>science gateway  </a:t>
            </a:r>
            <a:r>
              <a:rPr kumimoji="0" lang="en-US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Gentium Plus" pitchFamily="2" charset="0"/>
                <a:cs typeface="Arial" panose="020B0604020202020204" pitchFamily="34" charset="0"/>
              </a:rPr>
              <a:t>/</a:t>
            </a:r>
            <a:r>
              <a:rPr kumimoji="0" lang="en-US" b="0" i="0" u="none" strike="noStrike" kern="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Gentium Plus" pitchFamily="2" charset="0"/>
                <a:cs typeface="Arial" panose="020B0604020202020204" pitchFamily="34" charset="0"/>
              </a:rPr>
              <a:t>sī</a:t>
            </a:r>
            <a:r>
              <a:rPr kumimoji="0" lang="en-US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Gentium Plus" pitchFamily="2" charset="0"/>
                <a:cs typeface="Arial" panose="020B0604020202020204" pitchFamily="34" charset="0"/>
              </a:rPr>
              <a:t>′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Gentium Plus" pitchFamily="2" charset="0"/>
                <a:cs typeface="Arial" panose="020B0604020202020204" pitchFamily="34" charset="0"/>
              </a:rPr>
              <a:t> </a:t>
            </a:r>
            <a:r>
              <a:rPr kumimoji="0" lang="en-US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Gentium Plus" pitchFamily="2" charset="0"/>
                <a:cs typeface="Arial" panose="020B0604020202020204" pitchFamily="34" charset="0"/>
              </a:rPr>
              <a:t>əns</a:t>
            </a:r>
            <a:r>
              <a:rPr kumimoji="0" lang="en-US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Gentium Plus" pitchFamily="2" charset="0"/>
                <a:cs typeface="Arial" panose="020B0604020202020204" pitchFamily="34" charset="0"/>
              </a:rPr>
              <a:t>  </a:t>
            </a:r>
            <a:r>
              <a:rPr kumimoji="0" lang="en-US" b="0" i="0" u="none" strike="noStrike" kern="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Gentium Plus" pitchFamily="2" charset="0"/>
                <a:cs typeface="Arial" panose="020B0604020202020204" pitchFamily="34" charset="0"/>
              </a:rPr>
              <a:t>gāt</a:t>
            </a:r>
            <a:r>
              <a:rPr kumimoji="0" lang="en-US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Gentium Plus" pitchFamily="2" charset="0"/>
                <a:cs typeface="Arial" panose="020B0604020202020204" pitchFamily="34" charset="0"/>
              </a:rPr>
              <a:t>′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Gentium Plus" pitchFamily="2" charset="0"/>
                <a:cs typeface="Arial" panose="020B0604020202020204" pitchFamily="34" charset="0"/>
              </a:rPr>
              <a:t> </a:t>
            </a:r>
            <a:r>
              <a:rPr kumimoji="0" lang="en-US" b="0" i="0" u="none" strike="noStrike" kern="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Gentium Plus" pitchFamily="2" charset="0"/>
                <a:cs typeface="Arial" panose="020B0604020202020204" pitchFamily="34" charset="0"/>
              </a:rPr>
              <a:t>wā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Gentium Plus" pitchFamily="2" charset="0"/>
                <a:cs typeface="Arial" panose="020B0604020202020204" pitchFamily="34" charset="0"/>
              </a:rPr>
              <a:t>′/ </a:t>
            </a:r>
            <a:r>
              <a:rPr kumimoji="0" lang="en-US" b="0" i="1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Gentium Plus" pitchFamily="2" charset="0"/>
                <a:cs typeface="Arial" panose="020B0604020202020204" pitchFamily="34" charset="0"/>
              </a:rPr>
              <a:t>n. </a:t>
            </a:r>
            <a:endParaRPr kumimoji="0" lang="en-US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Gentium Plus" pitchFamily="2" charset="0"/>
              <a:cs typeface="Arial" panose="020B0604020202020204" pitchFamily="34" charset="0"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Gentium Plus" pitchFamily="2" charset="0"/>
                <a:cs typeface="Arial" panose="020B0604020202020204" pitchFamily="34" charset="0"/>
              </a:rPr>
              <a:t>1.</a:t>
            </a:r>
            <a:r>
              <a:rPr kumimoji="0" lang="en-US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Gentium Plus" pitchFamily="2" charset="0"/>
                <a:cs typeface="Arial" panose="020B0604020202020204" pitchFamily="34" charset="0"/>
              </a:rPr>
              <a:t>	an 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Gentium Plus" pitchFamily="2" charset="0"/>
                <a:cs typeface="Arial" panose="020B0604020202020204" pitchFamily="34" charset="0"/>
              </a:rPr>
              <a:t>online community space for science and engineering research and </a:t>
            </a:r>
            <a:r>
              <a:rPr kumimoji="0" lang="en-US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Gentium Plus" pitchFamily="2" charset="0"/>
                <a:cs typeface="Arial" panose="020B0604020202020204" pitchFamily="34" charset="0"/>
              </a:rPr>
              <a:t>education.</a:t>
            </a:r>
            <a:endParaRPr kumimoji="0" lang="en-US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Gentium Plus" pitchFamily="2" charset="0"/>
              <a:cs typeface="Arial" panose="020B0604020202020204" pitchFamily="34" charset="0"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Gentium Plus" pitchFamily="2" charset="0"/>
                <a:cs typeface="Arial" panose="020B0604020202020204" pitchFamily="34" charset="0"/>
              </a:rPr>
              <a:t>2.	</a:t>
            </a:r>
            <a:r>
              <a:rPr kumimoji="0" lang="en-US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Gentium Plus" pitchFamily="2" charset="0"/>
                <a:cs typeface="Arial" panose="020B0604020202020204" pitchFamily="34" charset="0"/>
              </a:rPr>
              <a:t>a 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Gentium Plus" pitchFamily="2" charset="0"/>
                <a:cs typeface="Arial" panose="020B0604020202020204" pitchFamily="34" charset="0"/>
              </a:rPr>
              <a:t>Web-based resource for accessing </a:t>
            </a:r>
            <a:r>
              <a:rPr kumimoji="0" lang="en-US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Gentium Plus" pitchFamily="2" charset="0"/>
                <a:cs typeface="Arial" panose="020B0604020202020204" pitchFamily="34" charset="0"/>
              </a:rPr>
              <a:t>data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Gentium Plus" pitchFamily="2" charset="0"/>
                <a:cs typeface="Arial" panose="020B0604020202020204" pitchFamily="34" charset="0"/>
              </a:rPr>
              <a:t>, software, computing services, and equipment specific to the needs of a science or engineering discipline</a:t>
            </a:r>
            <a:r>
              <a:rPr kumimoji="0" lang="en-US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Gentium Plus" pitchFamily="2" charset="0"/>
                <a:cs typeface="Arial" panose="020B0604020202020204" pitchFamily="34" charset="0"/>
              </a:rPr>
              <a:t>.</a:t>
            </a:r>
            <a:endParaRPr kumimoji="0" lang="en-US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Gentium Plus" pitchFamily="2" charset="0"/>
              <a:cs typeface="Arial" panose="020B060402020202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1047" y="3516602"/>
            <a:ext cx="4368800" cy="3157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5307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94121"/>
            <a:ext cx="4124848" cy="4912017"/>
          </a:xfrm>
        </p:spPr>
        <p:txBody>
          <a:bodyPr>
            <a:normAutofit fontScale="92500" lnSpcReduction="20000"/>
          </a:bodyPr>
          <a:lstStyle/>
          <a:p>
            <a:pPr>
              <a:spcBef>
                <a:spcPts val="600"/>
              </a:spcBef>
            </a:pPr>
            <a:r>
              <a:rPr lang="en-US" dirty="0" smtClean="0"/>
              <a:t>Increased complexity of</a:t>
            </a:r>
          </a:p>
          <a:p>
            <a:pPr lvl="1">
              <a:spcBef>
                <a:spcPts val="600"/>
              </a:spcBef>
            </a:pPr>
            <a:r>
              <a:rPr lang="en-US" dirty="0" smtClean="0"/>
              <a:t>today’s research questions</a:t>
            </a:r>
          </a:p>
          <a:p>
            <a:pPr lvl="1">
              <a:spcBef>
                <a:spcPts val="600"/>
              </a:spcBef>
            </a:pPr>
            <a:r>
              <a:rPr lang="en-US" dirty="0" smtClean="0"/>
              <a:t>hardware and software</a:t>
            </a:r>
          </a:p>
          <a:p>
            <a:pPr lvl="1">
              <a:spcBef>
                <a:spcPts val="600"/>
              </a:spcBef>
            </a:pPr>
            <a:r>
              <a:rPr lang="en-US" dirty="0" smtClean="0"/>
              <a:t>skills required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en-US" dirty="0"/>
              <a:t>Greater need for openness and reproducibility</a:t>
            </a:r>
          </a:p>
          <a:p>
            <a:pPr lvl="1">
              <a:lnSpc>
                <a:spcPct val="120000"/>
              </a:lnSpc>
              <a:spcBef>
                <a:spcPts val="600"/>
              </a:spcBef>
            </a:pPr>
            <a:r>
              <a:rPr lang="en-US" dirty="0"/>
              <a:t>Science increasingly driving policy questions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en-US" dirty="0"/>
              <a:t>Opportunity to integrate research with teaching</a:t>
            </a:r>
          </a:p>
          <a:p>
            <a:pPr lvl="1">
              <a:lnSpc>
                <a:spcPct val="120000"/>
              </a:lnSpc>
              <a:spcBef>
                <a:spcPts val="600"/>
              </a:spcBef>
            </a:pPr>
            <a:r>
              <a:rPr lang="en-US" dirty="0"/>
              <a:t>Better workforce </a:t>
            </a:r>
            <a:r>
              <a:rPr lang="en-US" dirty="0" smtClean="0"/>
              <a:t>preparation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0647" y="463297"/>
            <a:ext cx="8229600" cy="967297"/>
          </a:xfrm>
        </p:spPr>
        <p:txBody>
          <a:bodyPr>
            <a:normAutofit/>
          </a:bodyPr>
          <a:lstStyle/>
          <a:p>
            <a:r>
              <a:rPr lang="en-US" dirty="0" smtClean="0"/>
              <a:t>Why are gateways important?</a:t>
            </a:r>
            <a:endParaRPr lang="en-US" sz="2700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883490" y="1594121"/>
            <a:ext cx="3913763" cy="4535393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3200" i="1" dirty="0" smtClean="0">
                <a:solidFill>
                  <a:schemeClr val="accent2"/>
                </a:solidFill>
              </a:rPr>
              <a:t>We need interfaces that provide </a:t>
            </a:r>
            <a:br>
              <a:rPr lang="en-US" sz="3200" i="1" dirty="0" smtClean="0">
                <a:solidFill>
                  <a:schemeClr val="accent2"/>
                </a:solidFill>
              </a:rPr>
            </a:br>
            <a:r>
              <a:rPr lang="en-US" sz="3200" b="1" i="1" dirty="0" smtClean="0">
                <a:solidFill>
                  <a:schemeClr val="accent2"/>
                </a:solidFill>
              </a:rPr>
              <a:t>broad access </a:t>
            </a:r>
            <a:r>
              <a:rPr lang="en-US" sz="3200" i="1" dirty="0" smtClean="0">
                <a:solidFill>
                  <a:schemeClr val="accent2"/>
                </a:solidFill>
              </a:rPr>
              <a:t>to </a:t>
            </a:r>
            <a:br>
              <a:rPr lang="en-US" sz="3200" i="1" dirty="0" smtClean="0">
                <a:solidFill>
                  <a:schemeClr val="accent2"/>
                </a:solidFill>
              </a:rPr>
            </a:br>
            <a:r>
              <a:rPr lang="en-US" sz="3200" i="1" dirty="0" smtClean="0">
                <a:solidFill>
                  <a:schemeClr val="accent2"/>
                </a:solidFill>
              </a:rPr>
              <a:t>advanced resources </a:t>
            </a:r>
            <a:r>
              <a:rPr lang="en-US" sz="3200" i="1" dirty="0">
                <a:solidFill>
                  <a:schemeClr val="accent2"/>
                </a:solidFill>
              </a:rPr>
              <a:t/>
            </a:r>
            <a:br>
              <a:rPr lang="en-US" sz="3200" i="1" dirty="0">
                <a:solidFill>
                  <a:schemeClr val="accent2"/>
                </a:solidFill>
              </a:rPr>
            </a:br>
            <a:r>
              <a:rPr lang="en-US" sz="3200" i="1" dirty="0" smtClean="0">
                <a:solidFill>
                  <a:schemeClr val="accent2"/>
                </a:solidFill>
              </a:rPr>
              <a:t>and </a:t>
            </a:r>
            <a:br>
              <a:rPr lang="en-US" sz="3200" i="1" dirty="0" smtClean="0">
                <a:solidFill>
                  <a:schemeClr val="accent2"/>
                </a:solidFill>
              </a:rPr>
            </a:br>
            <a:r>
              <a:rPr lang="en-US" sz="3200" i="1" dirty="0" smtClean="0">
                <a:solidFill>
                  <a:schemeClr val="accent2"/>
                </a:solidFill>
              </a:rPr>
              <a:t>allow </a:t>
            </a:r>
            <a:r>
              <a:rPr lang="en-US" sz="3200" b="1" i="1" dirty="0" smtClean="0">
                <a:solidFill>
                  <a:schemeClr val="accent2"/>
                </a:solidFill>
              </a:rPr>
              <a:t>all</a:t>
            </a:r>
            <a:r>
              <a:rPr lang="en-US" sz="3200" i="1" dirty="0" smtClean="0">
                <a:solidFill>
                  <a:schemeClr val="accent2"/>
                </a:solidFill>
              </a:rPr>
              <a:t> to tackle today’s challenging science questions.</a:t>
            </a:r>
          </a:p>
        </p:txBody>
      </p:sp>
    </p:spTree>
    <p:extLst>
      <p:ext uri="{BB962C8B-B14F-4D97-AF65-F5344CB8AC3E}">
        <p14:creationId xmlns:p14="http://schemas.microsoft.com/office/powerpoint/2010/main" val="16315458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Gateways subject of recent NSF award</a:t>
            </a:r>
            <a:br>
              <a:rPr lang="en-US" dirty="0" smtClean="0"/>
            </a:br>
            <a:r>
              <a:rPr lang="en-US" sz="2700" dirty="0" smtClean="0"/>
              <a:t>5 years + 5 more possible</a:t>
            </a:r>
            <a:endParaRPr lang="en-US" sz="27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9997" y="1206380"/>
            <a:ext cx="8350250" cy="260350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3797" y="3200400"/>
            <a:ext cx="8623300" cy="335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72744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Gateway use in XSEDE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Starting in 2013, more </a:t>
            </a:r>
            <a:r>
              <a:rPr lang="en-US" dirty="0"/>
              <a:t>people </a:t>
            </a:r>
            <a:r>
              <a:rPr lang="en-US" dirty="0" smtClean="0"/>
              <a:t>ran </a:t>
            </a:r>
            <a:r>
              <a:rPr lang="en-US" dirty="0"/>
              <a:t>jobs on XSEDE via gateways than </a:t>
            </a:r>
            <a:r>
              <a:rPr lang="en-US" dirty="0" smtClean="0"/>
              <a:t>from </a:t>
            </a:r>
            <a:r>
              <a:rPr lang="en-US" dirty="0"/>
              <a:t>the command line</a:t>
            </a:r>
          </a:p>
          <a:p>
            <a:r>
              <a:rPr lang="en-US" dirty="0" err="1" smtClean="0"/>
              <a:t>www.xsede.org</a:t>
            </a:r>
            <a:r>
              <a:rPr lang="en-US" dirty="0" smtClean="0"/>
              <a:t>/gateway-listing</a:t>
            </a:r>
          </a:p>
          <a:p>
            <a:r>
              <a:rPr lang="en-US" dirty="0" smtClean="0"/>
              <a:t>You </a:t>
            </a:r>
            <a:r>
              <a:rPr lang="en-US" dirty="0"/>
              <a:t>may know people who want to use </a:t>
            </a:r>
            <a:r>
              <a:rPr lang="en-US" dirty="0" smtClean="0"/>
              <a:t>existing gateways </a:t>
            </a:r>
            <a:r>
              <a:rPr lang="en-US" dirty="0"/>
              <a:t>or develop their own</a:t>
            </a:r>
          </a:p>
          <a:p>
            <a:pPr lvl="1"/>
            <a:r>
              <a:rPr lang="en-US" dirty="0"/>
              <a:t>We can </a:t>
            </a:r>
            <a:r>
              <a:rPr lang="en-US" dirty="0" smtClean="0"/>
              <a:t>help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41405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Have an existing gateway that could benefit from using XSEDE?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XSEDE’s ECSS program can help adapt existing gateways to use XSEDE</a:t>
            </a:r>
          </a:p>
          <a:p>
            <a:pPr lvl="1"/>
            <a:r>
              <a:rPr lang="en-US" dirty="0" smtClean="0"/>
              <a:t>Typically not doing front end development, but helping to connect XSEDE resources into existing gateways</a:t>
            </a:r>
          </a:p>
          <a:p>
            <a:r>
              <a:rPr lang="en-US" dirty="0" smtClean="0"/>
              <a:t>Extended Support for Science Gateways</a:t>
            </a:r>
          </a:p>
          <a:p>
            <a:r>
              <a:rPr lang="en-US" dirty="0" smtClean="0"/>
              <a:t>Request support and allocations via </a:t>
            </a:r>
            <a:r>
              <a:rPr lang="en-US" dirty="0" err="1" smtClean="0"/>
              <a:t>www.xsede.org</a:t>
            </a:r>
            <a:r>
              <a:rPr lang="en-US" dirty="0" smtClean="0"/>
              <a:t>/allocations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77041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if you have a great idea and would like to build a new gateway?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Science Gateways Community Institute can help</a:t>
            </a:r>
          </a:p>
          <a:p>
            <a:pPr lvl="1"/>
            <a:r>
              <a:rPr lang="en-US" dirty="0">
                <a:hlinkClick r:id="rId2"/>
              </a:rPr>
              <a:t>http://sciencegateways.org/services</a:t>
            </a:r>
            <a:r>
              <a:rPr lang="en-US" dirty="0" smtClean="0">
                <a:hlinkClick r:id="rId2"/>
              </a:rPr>
              <a:t>/</a:t>
            </a:r>
            <a:endParaRPr lang="en-US" dirty="0" smtClean="0"/>
          </a:p>
          <a:p>
            <a:pPr lvl="1"/>
            <a:r>
              <a:rPr lang="en-US" dirty="0" smtClean="0"/>
              <a:t>Applying to be a level 2 XSEDE service provider so services can also be requested via XSEDE</a:t>
            </a:r>
          </a:p>
          <a:p>
            <a:r>
              <a:rPr lang="en-US" dirty="0" smtClean="0"/>
              <a:t>SGCI-supported gateways do not have to use XSEDE resources</a:t>
            </a:r>
          </a:p>
          <a:p>
            <a:pPr lvl="1"/>
            <a:r>
              <a:rPr lang="en-US" dirty="0" smtClean="0"/>
              <a:t>Can use campus resources, clouds</a:t>
            </a:r>
          </a:p>
          <a:p>
            <a:pPr lvl="1"/>
            <a:r>
              <a:rPr lang="en-US" dirty="0" smtClean="0"/>
              <a:t>Could be interfaces to data collections or sensor streams</a:t>
            </a:r>
          </a:p>
          <a:p>
            <a:pPr lvl="1"/>
            <a:r>
              <a:rPr lang="en-US" dirty="0" smtClean="0"/>
              <a:t>Could incorporate aspects of citizen science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20898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/>
          </p:cNvPicPr>
          <p:nvPr>
            <p:ph sz="half" idx="2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573" r="-1104"/>
          <a:stretch/>
        </p:blipFill>
        <p:spPr>
          <a:xfrm>
            <a:off x="1949316" y="1369327"/>
            <a:ext cx="5133257" cy="4987023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7055" y="294964"/>
            <a:ext cx="8229600" cy="1278000"/>
          </a:xfrm>
        </p:spPr>
        <p:txBody>
          <a:bodyPr anchor="b">
            <a:normAutofit/>
          </a:bodyPr>
          <a:lstStyle/>
          <a:p>
            <a:r>
              <a:rPr lang="en-US" dirty="0" smtClean="0"/>
              <a:t>Science </a:t>
            </a:r>
            <a:r>
              <a:rPr lang="en-US" dirty="0" smtClean="0"/>
              <a:t>Gateways Community Institute</a:t>
            </a:r>
            <a:r>
              <a:rPr lang="en-US" sz="3100" dirty="0" smtClean="0"/>
              <a:t/>
            </a:r>
            <a:br>
              <a:rPr lang="en-US" sz="3100" dirty="0" smtClean="0"/>
            </a:br>
            <a:r>
              <a:rPr lang="en-US" sz="2400" i="1" dirty="0" smtClean="0"/>
              <a:t>Est. Aug, 2016</a:t>
            </a:r>
            <a:endParaRPr lang="en-US" sz="2400" i="1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2246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Incubator: Consulting expertise and in depth training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Building a gateway can take may types of expertise</a:t>
            </a:r>
          </a:p>
          <a:p>
            <a:pPr lvl="1"/>
            <a:r>
              <a:rPr lang="en-US" dirty="0" smtClean="0"/>
              <a:t>But projects cannot afford to hire this in</a:t>
            </a:r>
          </a:p>
          <a:p>
            <a:r>
              <a:rPr lang="en-US" dirty="0" smtClean="0"/>
              <a:t>Consulting services provide cost effective solution</a:t>
            </a:r>
          </a:p>
          <a:p>
            <a:pPr lvl="1"/>
            <a:r>
              <a:rPr lang="en-US" dirty="0" smtClean="0"/>
              <a:t>Get expertise you need when you need it, release it when you’re finished</a:t>
            </a:r>
          </a:p>
          <a:p>
            <a:r>
              <a:rPr lang="en-US" dirty="0" smtClean="0"/>
              <a:t>In depth cohorts for training, group interactions, mentoring</a:t>
            </a:r>
          </a:p>
          <a:p>
            <a:pPr lvl="1"/>
            <a:r>
              <a:rPr lang="en-US" dirty="0"/>
              <a:t>C</a:t>
            </a:r>
            <a:r>
              <a:rPr lang="en-US" dirty="0" smtClean="0"/>
              <a:t>ustomized structure, content and goals</a:t>
            </a:r>
          </a:p>
          <a:p>
            <a:r>
              <a:rPr lang="en-US" dirty="0">
                <a:solidFill>
                  <a:schemeClr val="accent2"/>
                </a:solidFill>
              </a:rPr>
              <a:t>ACTION: </a:t>
            </a:r>
            <a:r>
              <a:rPr lang="en-US" dirty="0" smtClean="0">
                <a:solidFill>
                  <a:schemeClr val="accent2"/>
                </a:solidFill>
              </a:rPr>
              <a:t>Request services at http</a:t>
            </a:r>
            <a:r>
              <a:rPr lang="en-US" dirty="0">
                <a:solidFill>
                  <a:schemeClr val="accent2"/>
                </a:solidFill>
              </a:rPr>
              <a:t>://</a:t>
            </a:r>
            <a:r>
              <a:rPr lang="en-US" dirty="0" err="1">
                <a:solidFill>
                  <a:schemeClr val="accent2"/>
                </a:solidFill>
              </a:rPr>
              <a:t>sciencegateways.org</a:t>
            </a:r>
            <a:r>
              <a:rPr lang="en-US" dirty="0">
                <a:solidFill>
                  <a:schemeClr val="accent2"/>
                </a:solidFill>
              </a:rPr>
              <a:t>/services/gateway-services-request-form/</a:t>
            </a:r>
            <a:endParaRPr lang="en-US" dirty="0" smtClean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14612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159640</TotalTime>
  <Words>896</Words>
  <Application>Microsoft Macintosh PowerPoint</Application>
  <PresentationFormat>On-screen Show (4:3)</PresentationFormat>
  <Paragraphs>162</Paragraphs>
  <Slides>17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1" baseType="lpstr">
      <vt:lpstr>Calibri</vt:lpstr>
      <vt:lpstr>Gentium Plus</vt:lpstr>
      <vt:lpstr>Arial</vt:lpstr>
      <vt:lpstr>Office Theme</vt:lpstr>
      <vt:lpstr>Science Gateways Community Institute</vt:lpstr>
      <vt:lpstr>What is a science gateway?</vt:lpstr>
      <vt:lpstr>Why are gateways important?</vt:lpstr>
      <vt:lpstr>Gateways subject of recent NSF award 5 years + 5 more possible</vt:lpstr>
      <vt:lpstr>Gateway use in XSEDE</vt:lpstr>
      <vt:lpstr>Have an existing gateway that could benefit from using XSEDE?</vt:lpstr>
      <vt:lpstr>What if you have a great idea and would like to build a new gateway?</vt:lpstr>
      <vt:lpstr>Science Gateways Community Institute Est. Aug, 2016</vt:lpstr>
      <vt:lpstr>Incubator: Consulting expertise and in depth training</vt:lpstr>
      <vt:lpstr>Need for variety of expertise expressed in 5000-person survey of those developing gateways</vt:lpstr>
      <vt:lpstr>Extended Developer Support</vt:lpstr>
      <vt:lpstr>Scientific Software Collaborative</vt:lpstr>
      <vt:lpstr>Community Engagement and Exchange</vt:lpstr>
      <vt:lpstr>International collaborations to promote research and exchange information</vt:lpstr>
      <vt:lpstr>Workforce Development</vt:lpstr>
      <vt:lpstr>Early interest in building gateways</vt:lpstr>
      <vt:lpstr>Thank you</vt:lpstr>
    </vt:vector>
  </TitlesOfParts>
  <Company>San Diego Supercomputer Center</Company>
  <LinksUpToDate>false</LinksUpToDate>
  <SharedDoc>false</SharedDoc>
  <HyperlinksChanged>false</HyperlinksChanged>
  <AppVersion>15.0029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Nancy Wilkins-Diehr</dc:creator>
  <cp:lastModifiedBy>Nancy Wilkins-Diehr</cp:lastModifiedBy>
  <cp:revision>629</cp:revision>
  <cp:lastPrinted>2016-07-11T15:25:45Z</cp:lastPrinted>
  <dcterms:created xsi:type="dcterms:W3CDTF">2012-08-21T21:48:22Z</dcterms:created>
  <dcterms:modified xsi:type="dcterms:W3CDTF">2016-12-20T17:29:09Z</dcterms:modified>
</cp:coreProperties>
</file>