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8"/>
  </p:notesMasterIdLst>
  <p:sldIdLst>
    <p:sldId id="256" r:id="rId2"/>
    <p:sldId id="416" r:id="rId3"/>
    <p:sldId id="389" r:id="rId4"/>
    <p:sldId id="283" r:id="rId5"/>
    <p:sldId id="415" r:id="rId6"/>
    <p:sldId id="3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resh Marru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B72"/>
    <a:srgbClr val="25ADCC"/>
    <a:srgbClr val="ED9446"/>
    <a:srgbClr val="F27B72"/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19" autoAdjust="0"/>
    <p:restoredTop sz="93444" autoAdjust="0"/>
  </p:normalViewPr>
  <p:slideViewPr>
    <p:cSldViewPr snapToGrid="0">
      <p:cViewPr>
        <p:scale>
          <a:sx n="120" d="100"/>
          <a:sy n="120" d="100"/>
        </p:scale>
        <p:origin x="152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4" d="100"/>
        <a:sy n="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76B98-4FF3-4F26-AFA8-B1457EA3B7D9}" type="datetimeFigureOut">
              <a:rPr lang="en-US" smtClean="0"/>
              <a:t>8/19/16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90063-7643-4C68-9D4C-898CBB74E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7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90063-7643-4C68-9D4C-898CBB74E8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5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210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90063-7643-4C68-9D4C-898CBB74E8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1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4967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207800" y="1524933"/>
            <a:ext cx="11709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19201" y="6394967"/>
            <a:ext cx="731599" cy="369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4" name="Shape 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40134" y="251733"/>
            <a:ext cx="7968500" cy="1273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10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99916976-5D93-46E4-A98A-FAD63E4D0EA8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428757"/>
            <a:ext cx="10515600" cy="10384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5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0F39F4F5-F4D2-4D2A-AB60-88D37ADCB869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831850" y="456247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22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D23BC6CE-6D1E-47E5-8859-F31AC5380EB2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0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B1B4E7C4-4DA4-404D-9965-B13F2DD7D8BF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839788" y="2505073"/>
            <a:ext cx="5157787" cy="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172200" y="2490783"/>
            <a:ext cx="5187950" cy="9528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206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476FB7AA-4A53-424F-AD41-70827B6504BA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38200" y="1460789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01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E7884882-FB12-4BC8-9960-9AD8104D7FAE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035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F7D1BD23-6E54-4D9D-AD88-A2813C73CC25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644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1471A834-4F3C-4AF9-9C74-05EC35A0F292}" type="datetimeFigureOut">
              <a:rPr lang="en-US" smtClean="0"/>
              <a:t>8/19/16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561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6" y="6286998"/>
            <a:ext cx="2521529" cy="55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sciencegateways.org/connect-with-u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86257" y="2372093"/>
            <a:ext cx="9628909" cy="126263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37B72"/>
                </a:solidFill>
              </a:rPr>
              <a:t>Google Summer of Code Project Updates</a:t>
            </a:r>
            <a:endParaRPr lang="en-US" dirty="0">
              <a:solidFill>
                <a:srgbClr val="F37B7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19" y="592847"/>
            <a:ext cx="3796148" cy="83270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386258" y="4102556"/>
            <a:ext cx="9628909" cy="1032970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Jeff </a:t>
            </a:r>
            <a:r>
              <a:rPr lang="en-US" dirty="0" err="1" smtClean="0">
                <a:solidFill>
                  <a:schemeClr val="accent1"/>
                </a:solidFill>
              </a:rPr>
              <a:t>Kinnison</a:t>
            </a:r>
            <a:r>
              <a:rPr lang="en-US" dirty="0">
                <a:solidFill>
                  <a:schemeClr val="accent1"/>
                </a:solidFill>
              </a:rPr>
              <a:t>, University of Notre </a:t>
            </a:r>
            <a:r>
              <a:rPr lang="en-US" dirty="0" smtClean="0">
                <a:solidFill>
                  <a:schemeClr val="accent1"/>
                </a:solidFill>
              </a:rPr>
              <a:t>Dame</a:t>
            </a:r>
          </a:p>
          <a:p>
            <a:pPr algn="ctr"/>
            <a:endParaRPr lang="en-US" dirty="0" smtClean="0">
              <a:solidFill>
                <a:schemeClr val="accent1"/>
              </a:solidFill>
            </a:endParaRPr>
          </a:p>
          <a:p>
            <a:pPr algn="ctr"/>
            <a:r>
              <a:rPr lang="en-US" dirty="0" err="1" smtClean="0">
                <a:solidFill>
                  <a:schemeClr val="accent1"/>
                </a:solidFill>
              </a:rPr>
              <a:t>Pradyut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Madhavaram</a:t>
            </a:r>
            <a:r>
              <a:rPr lang="en-US" dirty="0">
                <a:solidFill>
                  <a:schemeClr val="accent1"/>
                </a:solidFill>
              </a:rPr>
              <a:t>, City University of New York</a:t>
            </a:r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241200" y="1674900"/>
            <a:ext cx="11709600" cy="4555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r>
              <a:rPr lang="en-US" sz="3200" dirty="0" smtClean="0"/>
              <a:t>GSOC goal is to enable </a:t>
            </a:r>
            <a:r>
              <a:rPr lang="en" sz="3200" dirty="0" smtClean="0"/>
              <a:t>university </a:t>
            </a:r>
            <a:r>
              <a:rPr lang="en" sz="3200" dirty="0"/>
              <a:t>students spend their time outside of school working in a field that can help them with their studies and career </a:t>
            </a:r>
            <a:r>
              <a:rPr lang="en" sz="3200" i="1" dirty="0"/>
              <a:t>after</a:t>
            </a:r>
            <a:r>
              <a:rPr lang="en" sz="3200" dirty="0"/>
              <a:t> </a:t>
            </a:r>
            <a:r>
              <a:rPr lang="en" sz="3200" dirty="0" smtClean="0"/>
              <a:t>university</a:t>
            </a:r>
            <a:r>
              <a:rPr lang="en-US" sz="3200" dirty="0" smtClean="0"/>
              <a:t>.</a:t>
            </a:r>
          </a:p>
          <a:p>
            <a:pPr lvl="0"/>
            <a:r>
              <a:rPr lang="en" sz="3200" dirty="0" err="1"/>
              <a:t>GSoC</a:t>
            </a:r>
            <a:r>
              <a:rPr lang="en" sz="3200" dirty="0"/>
              <a:t> provides the framework for students to work for an open source software organization, paying them a stipend in exchange for their development on the project</a:t>
            </a:r>
          </a:p>
          <a:p>
            <a:pPr lvl="0"/>
            <a:r>
              <a:rPr lang="en" sz="3200" dirty="0"/>
              <a:t>In 11 years almost 11,000 students from 103 countries have been accepted into </a:t>
            </a:r>
            <a:r>
              <a:rPr lang="en" sz="3200" dirty="0" err="1" smtClean="0"/>
              <a:t>GSoC</a:t>
            </a:r>
            <a:r>
              <a:rPr lang="en-US" sz="3200" dirty="0" smtClean="0"/>
              <a:t>.</a:t>
            </a:r>
          </a:p>
          <a:p>
            <a:pPr lvl="0"/>
            <a:r>
              <a:rPr lang="en-US" sz="3100" dirty="0" smtClean="0"/>
              <a:t>Science Gateway Community Institute (SGCI) workforce development</a:t>
            </a:r>
          </a:p>
          <a:p>
            <a:pPr lvl="1"/>
            <a:r>
              <a:rPr lang="en-US" dirty="0">
                <a:hlinkClick r:id="rId3"/>
              </a:rPr>
              <a:t>http://sciencegateways.org/connect-with-us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" dirty="0"/>
          </a:p>
          <a:p>
            <a:endParaRPr lang="en" sz="3200" dirty="0"/>
          </a:p>
        </p:txBody>
      </p:sp>
    </p:spTree>
    <p:extLst>
      <p:ext uri="{BB962C8B-B14F-4D97-AF65-F5344CB8AC3E}">
        <p14:creationId xmlns:p14="http://schemas.microsoft.com/office/powerpoint/2010/main" val="1427877549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Airavata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Airavata is a general purpose </a:t>
            </a:r>
            <a:r>
              <a:rPr lang="en-US" dirty="0" smtClean="0">
                <a:solidFill>
                  <a:schemeClr val="accent1"/>
                </a:solidFill>
              </a:rPr>
              <a:t>distributed task management system </a:t>
            </a:r>
            <a:r>
              <a:rPr lang="en-US" dirty="0" smtClean="0"/>
              <a:t>build on </a:t>
            </a:r>
            <a:r>
              <a:rPr lang="en-US" dirty="0" smtClean="0">
                <a:solidFill>
                  <a:schemeClr val="accent1"/>
                </a:solidFill>
              </a:rPr>
              <a:t>micro-service</a:t>
            </a:r>
            <a:r>
              <a:rPr lang="en-US" dirty="0" smtClean="0"/>
              <a:t> and component based architecture principles. </a:t>
            </a:r>
          </a:p>
          <a:p>
            <a:r>
              <a:rPr lang="en-US" dirty="0" smtClean="0"/>
              <a:t>Airavata provides capabilities to </a:t>
            </a:r>
            <a:r>
              <a:rPr lang="en-US" dirty="0"/>
              <a:t>compose, manage, </a:t>
            </a:r>
            <a:r>
              <a:rPr lang="en-US" dirty="0">
                <a:solidFill>
                  <a:schemeClr val="accent1"/>
                </a:solidFill>
              </a:rPr>
              <a:t>execute</a:t>
            </a:r>
            <a:r>
              <a:rPr lang="en-US" dirty="0"/>
              <a:t> and </a:t>
            </a:r>
            <a:r>
              <a:rPr lang="en-US" dirty="0">
                <a:solidFill>
                  <a:schemeClr val="accent1"/>
                </a:solidFill>
              </a:rPr>
              <a:t>monitor</a:t>
            </a:r>
            <a:r>
              <a:rPr lang="en-US" dirty="0"/>
              <a:t> large scale </a:t>
            </a:r>
            <a:r>
              <a:rPr lang="en-US" dirty="0">
                <a:solidFill>
                  <a:schemeClr val="accent1"/>
                </a:solidFill>
              </a:rPr>
              <a:t>applications</a:t>
            </a:r>
            <a:r>
              <a:rPr lang="en-US" dirty="0"/>
              <a:t> </a:t>
            </a:r>
            <a:r>
              <a:rPr lang="en-US" dirty="0" smtClean="0"/>
              <a:t>on </a:t>
            </a:r>
            <a:r>
              <a:rPr lang="en-US" dirty="0"/>
              <a:t>distributed computing </a:t>
            </a:r>
            <a:r>
              <a:rPr lang="en-US" dirty="0" smtClean="0"/>
              <a:t>resources.</a:t>
            </a:r>
          </a:p>
          <a:p>
            <a:r>
              <a:rPr lang="en-US" dirty="0" smtClean="0"/>
              <a:t>Airavata supports executions on </a:t>
            </a:r>
            <a:r>
              <a:rPr lang="en-US" dirty="0">
                <a:solidFill>
                  <a:schemeClr val="accent1"/>
                </a:solidFill>
              </a:rPr>
              <a:t>local </a:t>
            </a:r>
            <a:r>
              <a:rPr lang="en-US" dirty="0" smtClean="0">
                <a:solidFill>
                  <a:schemeClr val="accent1"/>
                </a:solidFill>
              </a:rPr>
              <a:t>clusters, </a:t>
            </a:r>
            <a:r>
              <a:rPr lang="en-US" dirty="0">
                <a:solidFill>
                  <a:schemeClr val="accent1"/>
                </a:solidFill>
              </a:rPr>
              <a:t>national grids, academic and commercial clouds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Airavata is </a:t>
            </a:r>
            <a:r>
              <a:rPr lang="en-US" dirty="0" smtClean="0">
                <a:solidFill>
                  <a:schemeClr val="accent1"/>
                </a:solidFill>
              </a:rPr>
              <a:t>multi-tenanted</a:t>
            </a:r>
            <a:r>
              <a:rPr lang="en-US" dirty="0" smtClean="0"/>
              <a:t> -- one service runs many gateways.</a:t>
            </a:r>
          </a:p>
          <a:p>
            <a:pPr lvl="1"/>
            <a:r>
              <a:rPr lang="en-US" dirty="0" smtClean="0"/>
              <a:t>Todays demos feature SEAGrid and </a:t>
            </a:r>
            <a:r>
              <a:rPr lang="en-US" dirty="0" err="1" smtClean="0"/>
              <a:t>Ultrascan</a:t>
            </a:r>
            <a:r>
              <a:rPr lang="en-US" dirty="0" smtClean="0"/>
              <a:t> Science </a:t>
            </a:r>
            <a:r>
              <a:rPr lang="en-US" dirty="0" smtClean="0"/>
              <a:t>Gateways.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5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Computations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Data Analysis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136667" cy="444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038" y="49627"/>
            <a:ext cx="11323674" cy="1325563"/>
          </a:xfrm>
        </p:spPr>
        <p:txBody>
          <a:bodyPr/>
          <a:lstStyle/>
          <a:p>
            <a:pPr algn="ctr"/>
            <a:r>
              <a:rPr lang="en-US" dirty="0" smtClean="0"/>
              <a:t>Inspect executions through </a:t>
            </a:r>
            <a:r>
              <a:rPr lang="en-US" smtClean="0"/>
              <a:t>gateway abstractions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80" y="1974146"/>
            <a:ext cx="8034440" cy="433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4913" y="3939823"/>
            <a:ext cx="177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Application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64247" y="3939823"/>
            <a:ext cx="177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  <a:r>
              <a:rPr lang="en-US" smtClean="0"/>
              <a:t>nd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62276" y="1587452"/>
            <a:ext cx="2149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</a:t>
            </a:r>
            <a:r>
              <a:rPr lang="en-US" smtClean="0"/>
              <a:t>Run Computation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74376" y="5125156"/>
            <a:ext cx="312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) </a:t>
            </a:r>
            <a:r>
              <a:rPr lang="en-US" smtClean="0"/>
              <a:t>Record Intermediate Result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8217" y="4997946"/>
            <a:ext cx="250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3) Stream Intermediate Result to User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6" y="3212301"/>
            <a:ext cx="1860034" cy="18600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3127023"/>
            <a:ext cx="1625600" cy="1625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95449" y="4745546"/>
            <a:ext cx="237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Remote Compute Node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68396" y="3137584"/>
            <a:ext cx="1860362" cy="1860362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2930277" y="5644277"/>
            <a:ext cx="0" cy="9597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30277" y="6604000"/>
            <a:ext cx="8268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1198577" y="4930212"/>
            <a:ext cx="0" cy="1673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66667" y="1587452"/>
            <a:ext cx="3341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WebSockets</a:t>
            </a:r>
            <a:r>
              <a:rPr lang="en-US" dirty="0" smtClean="0"/>
              <a:t> and AMQP, the Gateway will allow users to view application logs and intermediate results as they are generated on remote computing resources.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0797" y="1634239"/>
            <a:ext cx="3341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Traditional long-running applications run on remote computing resources and provide minimal information to the user during execution.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02" y="159248"/>
            <a:ext cx="10972800" cy="890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Notebooks for </a:t>
            </a:r>
            <a:r>
              <a:rPr lang="en-US" smtClean="0"/>
              <a:t>interactive analysis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02" y="1624123"/>
            <a:ext cx="4240039" cy="4096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882" y="1764140"/>
            <a:ext cx="5786619" cy="27024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265" y="3007689"/>
            <a:ext cx="3999041" cy="34462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460" y="5576170"/>
            <a:ext cx="1155181" cy="11551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772" y="5792066"/>
            <a:ext cx="2923879" cy="642367"/>
          </a:xfrm>
          <a:prstGeom prst="rect">
            <a:avLst/>
          </a:prstGeom>
        </p:spPr>
      </p:pic>
      <p:sp>
        <p:nvSpPr>
          <p:cNvPr id="12" name="Left-Right Arrow 11"/>
          <p:cNvSpPr/>
          <p:nvPr/>
        </p:nvSpPr>
        <p:spPr>
          <a:xfrm>
            <a:off x="4090136" y="5925795"/>
            <a:ext cx="991491" cy="5086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9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ravata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ADCC"/>
      </a:accent1>
      <a:accent2>
        <a:srgbClr val="F27B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2864</TotalTime>
  <Words>262</Words>
  <Application>Microsoft Macintosh PowerPoint</Application>
  <PresentationFormat>Widescreen</PresentationFormat>
  <Paragraphs>28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Wingdings</vt:lpstr>
      <vt:lpstr>Arial</vt:lpstr>
      <vt:lpstr>Office Theme</vt:lpstr>
      <vt:lpstr>Google Summer of Code Project Updates</vt:lpstr>
      <vt:lpstr>PowerPoint Presentation</vt:lpstr>
      <vt:lpstr>Airavata Overview</vt:lpstr>
      <vt:lpstr>Managing Computations   Data Analysis </vt:lpstr>
      <vt:lpstr>Inspect executions through gateway abstractions</vt:lpstr>
      <vt:lpstr>Use Notebooks for interactive analysis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context Title</dc:title>
  <dc:creator>Nipurn Doshi</dc:creator>
  <cp:lastModifiedBy>Microsoft Office User</cp:lastModifiedBy>
  <cp:revision>216</cp:revision>
  <cp:lastPrinted>2016-07-18T12:37:26Z</cp:lastPrinted>
  <dcterms:created xsi:type="dcterms:W3CDTF">2015-12-29T01:56:59Z</dcterms:created>
  <dcterms:modified xsi:type="dcterms:W3CDTF">2016-08-19T15:35:00Z</dcterms:modified>
</cp:coreProperties>
</file>