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57" r:id="rId3"/>
    <p:sldId id="260" r:id="rId4"/>
    <p:sldId id="269" r:id="rId5"/>
    <p:sldId id="267" r:id="rId6"/>
    <p:sldId id="276" r:id="rId7"/>
    <p:sldId id="262" r:id="rId8"/>
    <p:sldId id="265" r:id="rId9"/>
    <p:sldId id="263" r:id="rId10"/>
    <p:sldId id="277" r:id="rId11"/>
    <p:sldId id="264" r:id="rId12"/>
    <p:sldId id="278" r:id="rId13"/>
    <p:sldId id="273" r:id="rId14"/>
    <p:sldId id="266" r:id="rId15"/>
    <p:sldId id="271" r:id="rId16"/>
    <p:sldId id="272" r:id="rId17"/>
    <p:sldId id="274"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4444"/>
    <a:srgbClr val="DD003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50000" autoAdjust="0"/>
  </p:normalViewPr>
  <p:slideViewPr>
    <p:cSldViewPr snapToGrid="0" snapToObjects="1">
      <p:cViewPr varScale="1">
        <p:scale>
          <a:sx n="175" d="100"/>
          <a:sy n="175" d="100"/>
        </p:scale>
        <p:origin x="344" y="168"/>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3032EE-B21A-984D-AB29-53903339FB14}"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48717522-1BE9-D042-80A5-63C2475C24A8}">
      <dgm:prSet phldrT="[Text]"/>
      <dgm:spPr/>
      <dgm:t>
        <a:bodyPr/>
        <a:lstStyle/>
        <a:p>
          <a:r>
            <a:rPr lang="en-US" dirty="0" smtClean="0"/>
            <a:t>User Communities</a:t>
          </a:r>
          <a:endParaRPr lang="en-US" dirty="0"/>
        </a:p>
      </dgm:t>
    </dgm:pt>
    <dgm:pt modelId="{D5027E18-23E8-4440-BB4A-05E70FB92ACF}" type="parTrans" cxnId="{D59FD256-DFD8-1A4F-9EC1-AA928A7A2815}">
      <dgm:prSet/>
      <dgm:spPr/>
      <dgm:t>
        <a:bodyPr/>
        <a:lstStyle/>
        <a:p>
          <a:endParaRPr lang="en-US"/>
        </a:p>
      </dgm:t>
    </dgm:pt>
    <dgm:pt modelId="{491FE671-E165-5440-8A93-F165E97D589D}" type="sibTrans" cxnId="{D59FD256-DFD8-1A4F-9EC1-AA928A7A2815}">
      <dgm:prSet/>
      <dgm:spPr/>
      <dgm:t>
        <a:bodyPr/>
        <a:lstStyle/>
        <a:p>
          <a:endParaRPr lang="en-US"/>
        </a:p>
      </dgm:t>
    </dgm:pt>
    <dgm:pt modelId="{40000251-34CD-4041-A6F7-422A33934FD9}">
      <dgm:prSet phldrT="[Text]"/>
      <dgm:spPr/>
      <dgm:t>
        <a:bodyPr/>
        <a:lstStyle/>
        <a:p>
          <a:r>
            <a:rPr lang="en-US" dirty="0" smtClean="0"/>
            <a:t>Cornell Virtual Workshops</a:t>
          </a:r>
          <a:endParaRPr lang="en-US" dirty="0"/>
        </a:p>
      </dgm:t>
    </dgm:pt>
    <dgm:pt modelId="{4EE0BB2E-6682-BC42-B652-813145CF3C35}" type="parTrans" cxnId="{535401C8-89BA-374D-8805-D7F3CF2C7753}">
      <dgm:prSet/>
      <dgm:spPr/>
      <dgm:t>
        <a:bodyPr/>
        <a:lstStyle/>
        <a:p>
          <a:endParaRPr lang="en-US"/>
        </a:p>
      </dgm:t>
    </dgm:pt>
    <dgm:pt modelId="{BF76BA63-F4AF-B940-AFD1-6A0BA68C7DA7}" type="sibTrans" cxnId="{535401C8-89BA-374D-8805-D7F3CF2C7753}">
      <dgm:prSet/>
      <dgm:spPr/>
      <dgm:t>
        <a:bodyPr/>
        <a:lstStyle/>
        <a:p>
          <a:endParaRPr lang="en-US"/>
        </a:p>
      </dgm:t>
    </dgm:pt>
    <dgm:pt modelId="{D52565A9-03F6-5D4A-9857-6F5914DE2DEC}">
      <dgm:prSet phldrT="[Text]"/>
      <dgm:spPr/>
      <dgm:t>
        <a:bodyPr/>
        <a:lstStyle/>
        <a:p>
          <a:r>
            <a:rPr lang="en-US" dirty="0" smtClean="0"/>
            <a:t>XSEDE Campus Champions</a:t>
          </a:r>
          <a:endParaRPr lang="en-US" dirty="0"/>
        </a:p>
      </dgm:t>
    </dgm:pt>
    <dgm:pt modelId="{0D7D817D-4FCD-104C-85AE-CDC192D71A8B}" type="parTrans" cxnId="{C14897AA-AE20-1C4E-9919-0D4C7DFC5DD5}">
      <dgm:prSet/>
      <dgm:spPr/>
      <dgm:t>
        <a:bodyPr/>
        <a:lstStyle/>
        <a:p>
          <a:endParaRPr lang="en-US"/>
        </a:p>
      </dgm:t>
    </dgm:pt>
    <dgm:pt modelId="{0C653537-4472-024C-996D-25DF4C67FD62}" type="sibTrans" cxnId="{C14897AA-AE20-1C4E-9919-0D4C7DFC5DD5}">
      <dgm:prSet/>
      <dgm:spPr/>
      <dgm:t>
        <a:bodyPr/>
        <a:lstStyle/>
        <a:p>
          <a:endParaRPr lang="en-US"/>
        </a:p>
      </dgm:t>
    </dgm:pt>
    <dgm:pt modelId="{BFCFE6D4-AD2C-564C-B91C-1022AF2D622F}">
      <dgm:prSet phldrT="[Text]"/>
      <dgm:spPr/>
      <dgm:t>
        <a:bodyPr/>
        <a:lstStyle/>
        <a:p>
          <a:r>
            <a:rPr lang="en-US" dirty="0" smtClean="0"/>
            <a:t>XSEDE Training, Education, and Outreach (TEOS)</a:t>
          </a:r>
          <a:endParaRPr lang="en-US" dirty="0"/>
        </a:p>
      </dgm:t>
    </dgm:pt>
    <dgm:pt modelId="{49BFEC24-5E19-E740-B07F-CE30AEF85235}" type="parTrans" cxnId="{F40D4200-3F78-0D41-9734-FD2BF8279943}">
      <dgm:prSet/>
      <dgm:spPr/>
      <dgm:t>
        <a:bodyPr/>
        <a:lstStyle/>
        <a:p>
          <a:endParaRPr lang="en-US"/>
        </a:p>
      </dgm:t>
    </dgm:pt>
    <dgm:pt modelId="{328A8EBD-43FF-3046-84F6-F6ABF0652820}" type="sibTrans" cxnId="{F40D4200-3F78-0D41-9734-FD2BF8279943}">
      <dgm:prSet/>
      <dgm:spPr/>
      <dgm:t>
        <a:bodyPr/>
        <a:lstStyle/>
        <a:p>
          <a:endParaRPr lang="en-US"/>
        </a:p>
      </dgm:t>
    </dgm:pt>
    <dgm:pt modelId="{8590AC6B-ACFC-AF4E-BD3B-6323851B0A67}">
      <dgm:prSet phldrT="[Text]"/>
      <dgm:spPr/>
      <dgm:t>
        <a:bodyPr/>
        <a:lstStyle/>
        <a:p>
          <a:r>
            <a:rPr lang="en-US" dirty="0" smtClean="0"/>
            <a:t>User Guides / XSEDE KB</a:t>
          </a:r>
          <a:endParaRPr lang="en-US" dirty="0"/>
        </a:p>
      </dgm:t>
    </dgm:pt>
    <dgm:pt modelId="{4BBA2480-3E64-8D41-A433-C0D0B8881C5E}" type="parTrans" cxnId="{FE66A8EF-70AB-2046-848B-2C6BB79CF73B}">
      <dgm:prSet/>
      <dgm:spPr/>
      <dgm:t>
        <a:bodyPr/>
        <a:lstStyle/>
        <a:p>
          <a:endParaRPr lang="en-US"/>
        </a:p>
      </dgm:t>
    </dgm:pt>
    <dgm:pt modelId="{0972C9EB-03F3-9747-9C6A-0708EB96EA25}" type="sibTrans" cxnId="{FE66A8EF-70AB-2046-848B-2C6BB79CF73B}">
      <dgm:prSet/>
      <dgm:spPr/>
      <dgm:t>
        <a:bodyPr/>
        <a:lstStyle/>
        <a:p>
          <a:endParaRPr lang="en-US"/>
        </a:p>
      </dgm:t>
    </dgm:pt>
    <dgm:pt modelId="{A07F4800-4D53-374F-919D-FF9B9860CC94}" type="pres">
      <dgm:prSet presAssocID="{663032EE-B21A-984D-AB29-53903339FB14}" presName="cycle" presStyleCnt="0">
        <dgm:presLayoutVars>
          <dgm:chMax val="1"/>
          <dgm:dir/>
          <dgm:animLvl val="ctr"/>
          <dgm:resizeHandles val="exact"/>
        </dgm:presLayoutVars>
      </dgm:prSet>
      <dgm:spPr/>
      <dgm:t>
        <a:bodyPr/>
        <a:lstStyle/>
        <a:p>
          <a:endParaRPr lang="en-US"/>
        </a:p>
      </dgm:t>
    </dgm:pt>
    <dgm:pt modelId="{417B4262-A913-1C47-950C-C549F44211F9}" type="pres">
      <dgm:prSet presAssocID="{48717522-1BE9-D042-80A5-63C2475C24A8}" presName="centerShape" presStyleLbl="node0" presStyleIdx="0" presStyleCnt="1"/>
      <dgm:spPr/>
      <dgm:t>
        <a:bodyPr/>
        <a:lstStyle/>
        <a:p>
          <a:endParaRPr lang="en-US"/>
        </a:p>
      </dgm:t>
    </dgm:pt>
    <dgm:pt modelId="{36268CBF-412A-BC43-A122-B9E75DF341E2}" type="pres">
      <dgm:prSet presAssocID="{4EE0BB2E-6682-BC42-B652-813145CF3C35}" presName="parTrans" presStyleLbl="bgSibTrans2D1" presStyleIdx="0" presStyleCnt="4"/>
      <dgm:spPr/>
      <dgm:t>
        <a:bodyPr/>
        <a:lstStyle/>
        <a:p>
          <a:endParaRPr lang="en-US"/>
        </a:p>
      </dgm:t>
    </dgm:pt>
    <dgm:pt modelId="{26B2760E-4AC1-1742-BB40-B97AABD2284B}" type="pres">
      <dgm:prSet presAssocID="{40000251-34CD-4041-A6F7-422A33934FD9}" presName="node" presStyleLbl="node1" presStyleIdx="0" presStyleCnt="4">
        <dgm:presLayoutVars>
          <dgm:bulletEnabled val="1"/>
        </dgm:presLayoutVars>
      </dgm:prSet>
      <dgm:spPr/>
      <dgm:t>
        <a:bodyPr/>
        <a:lstStyle/>
        <a:p>
          <a:endParaRPr lang="en-US"/>
        </a:p>
      </dgm:t>
    </dgm:pt>
    <dgm:pt modelId="{D8245299-E84B-1A4E-83D7-9153B0583142}" type="pres">
      <dgm:prSet presAssocID="{0D7D817D-4FCD-104C-85AE-CDC192D71A8B}" presName="parTrans" presStyleLbl="bgSibTrans2D1" presStyleIdx="1" presStyleCnt="4"/>
      <dgm:spPr/>
      <dgm:t>
        <a:bodyPr/>
        <a:lstStyle/>
        <a:p>
          <a:endParaRPr lang="en-US"/>
        </a:p>
      </dgm:t>
    </dgm:pt>
    <dgm:pt modelId="{C59274ED-5757-374A-87A4-1075EE22B1CB}" type="pres">
      <dgm:prSet presAssocID="{D52565A9-03F6-5D4A-9857-6F5914DE2DEC}" presName="node" presStyleLbl="node1" presStyleIdx="1" presStyleCnt="4">
        <dgm:presLayoutVars>
          <dgm:bulletEnabled val="1"/>
        </dgm:presLayoutVars>
      </dgm:prSet>
      <dgm:spPr/>
      <dgm:t>
        <a:bodyPr/>
        <a:lstStyle/>
        <a:p>
          <a:endParaRPr lang="en-US"/>
        </a:p>
      </dgm:t>
    </dgm:pt>
    <dgm:pt modelId="{93EFD122-F003-244E-842E-4F49A06C24C9}" type="pres">
      <dgm:prSet presAssocID="{49BFEC24-5E19-E740-B07F-CE30AEF85235}" presName="parTrans" presStyleLbl="bgSibTrans2D1" presStyleIdx="2" presStyleCnt="4"/>
      <dgm:spPr/>
      <dgm:t>
        <a:bodyPr/>
        <a:lstStyle/>
        <a:p>
          <a:endParaRPr lang="en-US"/>
        </a:p>
      </dgm:t>
    </dgm:pt>
    <dgm:pt modelId="{4DCBAC38-436E-3542-AAE2-81B0003C12F1}" type="pres">
      <dgm:prSet presAssocID="{BFCFE6D4-AD2C-564C-B91C-1022AF2D622F}" presName="node" presStyleLbl="node1" presStyleIdx="2" presStyleCnt="4">
        <dgm:presLayoutVars>
          <dgm:bulletEnabled val="1"/>
        </dgm:presLayoutVars>
      </dgm:prSet>
      <dgm:spPr/>
      <dgm:t>
        <a:bodyPr/>
        <a:lstStyle/>
        <a:p>
          <a:endParaRPr lang="en-US"/>
        </a:p>
      </dgm:t>
    </dgm:pt>
    <dgm:pt modelId="{7797044E-05F7-BE4F-81C9-CB22A2504E7E}" type="pres">
      <dgm:prSet presAssocID="{4BBA2480-3E64-8D41-A433-C0D0B8881C5E}" presName="parTrans" presStyleLbl="bgSibTrans2D1" presStyleIdx="3" presStyleCnt="4"/>
      <dgm:spPr/>
      <dgm:t>
        <a:bodyPr/>
        <a:lstStyle/>
        <a:p>
          <a:endParaRPr lang="en-US"/>
        </a:p>
      </dgm:t>
    </dgm:pt>
    <dgm:pt modelId="{13BB112E-5319-C94A-85E7-4DC408D418B4}" type="pres">
      <dgm:prSet presAssocID="{8590AC6B-ACFC-AF4E-BD3B-6323851B0A67}" presName="node" presStyleLbl="node1" presStyleIdx="3" presStyleCnt="4">
        <dgm:presLayoutVars>
          <dgm:bulletEnabled val="1"/>
        </dgm:presLayoutVars>
      </dgm:prSet>
      <dgm:spPr/>
      <dgm:t>
        <a:bodyPr/>
        <a:lstStyle/>
        <a:p>
          <a:endParaRPr lang="en-US"/>
        </a:p>
      </dgm:t>
    </dgm:pt>
  </dgm:ptLst>
  <dgm:cxnLst>
    <dgm:cxn modelId="{A578A332-2A6D-C341-A777-405221E685E7}" type="presOf" srcId="{49BFEC24-5E19-E740-B07F-CE30AEF85235}" destId="{93EFD122-F003-244E-842E-4F49A06C24C9}" srcOrd="0" destOrd="0" presId="urn:microsoft.com/office/officeart/2005/8/layout/radial4"/>
    <dgm:cxn modelId="{A9B275E8-7AD9-E249-8038-3A289995D3B8}" type="presOf" srcId="{4BBA2480-3E64-8D41-A433-C0D0B8881C5E}" destId="{7797044E-05F7-BE4F-81C9-CB22A2504E7E}" srcOrd="0" destOrd="0" presId="urn:microsoft.com/office/officeart/2005/8/layout/radial4"/>
    <dgm:cxn modelId="{CEBD3F21-F1FF-9645-813F-AB36158CF2FF}" type="presOf" srcId="{0D7D817D-4FCD-104C-85AE-CDC192D71A8B}" destId="{D8245299-E84B-1A4E-83D7-9153B0583142}" srcOrd="0" destOrd="0" presId="urn:microsoft.com/office/officeart/2005/8/layout/radial4"/>
    <dgm:cxn modelId="{2ABC8E8A-1A40-8642-A033-DE11F28BFFFC}" type="presOf" srcId="{BFCFE6D4-AD2C-564C-B91C-1022AF2D622F}" destId="{4DCBAC38-436E-3542-AAE2-81B0003C12F1}" srcOrd="0" destOrd="0" presId="urn:microsoft.com/office/officeart/2005/8/layout/radial4"/>
    <dgm:cxn modelId="{D59FD256-DFD8-1A4F-9EC1-AA928A7A2815}" srcId="{663032EE-B21A-984D-AB29-53903339FB14}" destId="{48717522-1BE9-D042-80A5-63C2475C24A8}" srcOrd="0" destOrd="0" parTransId="{D5027E18-23E8-4440-BB4A-05E70FB92ACF}" sibTransId="{491FE671-E165-5440-8A93-F165E97D589D}"/>
    <dgm:cxn modelId="{A8CCC1A7-D575-0947-BD4C-F40AAA0D68F1}" type="presOf" srcId="{48717522-1BE9-D042-80A5-63C2475C24A8}" destId="{417B4262-A913-1C47-950C-C549F44211F9}" srcOrd="0" destOrd="0" presId="urn:microsoft.com/office/officeart/2005/8/layout/radial4"/>
    <dgm:cxn modelId="{4DCE2C50-5085-F143-9D61-918475B84E09}" type="presOf" srcId="{D52565A9-03F6-5D4A-9857-6F5914DE2DEC}" destId="{C59274ED-5757-374A-87A4-1075EE22B1CB}" srcOrd="0" destOrd="0" presId="urn:microsoft.com/office/officeart/2005/8/layout/radial4"/>
    <dgm:cxn modelId="{C14897AA-AE20-1C4E-9919-0D4C7DFC5DD5}" srcId="{48717522-1BE9-D042-80A5-63C2475C24A8}" destId="{D52565A9-03F6-5D4A-9857-6F5914DE2DEC}" srcOrd="1" destOrd="0" parTransId="{0D7D817D-4FCD-104C-85AE-CDC192D71A8B}" sibTransId="{0C653537-4472-024C-996D-25DF4C67FD62}"/>
    <dgm:cxn modelId="{F40D4200-3F78-0D41-9734-FD2BF8279943}" srcId="{48717522-1BE9-D042-80A5-63C2475C24A8}" destId="{BFCFE6D4-AD2C-564C-B91C-1022AF2D622F}" srcOrd="2" destOrd="0" parTransId="{49BFEC24-5E19-E740-B07F-CE30AEF85235}" sibTransId="{328A8EBD-43FF-3046-84F6-F6ABF0652820}"/>
    <dgm:cxn modelId="{E3B5D42B-B7C8-0D49-BE1C-7A716A7C494B}" type="presOf" srcId="{8590AC6B-ACFC-AF4E-BD3B-6323851B0A67}" destId="{13BB112E-5319-C94A-85E7-4DC408D418B4}" srcOrd="0" destOrd="0" presId="urn:microsoft.com/office/officeart/2005/8/layout/radial4"/>
    <dgm:cxn modelId="{68A6F6DD-C2E9-6740-8728-40A420B31CB8}" type="presOf" srcId="{4EE0BB2E-6682-BC42-B652-813145CF3C35}" destId="{36268CBF-412A-BC43-A122-B9E75DF341E2}" srcOrd="0" destOrd="0" presId="urn:microsoft.com/office/officeart/2005/8/layout/radial4"/>
    <dgm:cxn modelId="{DCF6ACFB-1AD2-AA40-8E1D-096F5427DFB0}" type="presOf" srcId="{40000251-34CD-4041-A6F7-422A33934FD9}" destId="{26B2760E-4AC1-1742-BB40-B97AABD2284B}" srcOrd="0" destOrd="0" presId="urn:microsoft.com/office/officeart/2005/8/layout/radial4"/>
    <dgm:cxn modelId="{32EC3370-7524-EB42-B2B3-28ECBDBD7697}" type="presOf" srcId="{663032EE-B21A-984D-AB29-53903339FB14}" destId="{A07F4800-4D53-374F-919D-FF9B9860CC94}" srcOrd="0" destOrd="0" presId="urn:microsoft.com/office/officeart/2005/8/layout/radial4"/>
    <dgm:cxn modelId="{535401C8-89BA-374D-8805-D7F3CF2C7753}" srcId="{48717522-1BE9-D042-80A5-63C2475C24A8}" destId="{40000251-34CD-4041-A6F7-422A33934FD9}" srcOrd="0" destOrd="0" parTransId="{4EE0BB2E-6682-BC42-B652-813145CF3C35}" sibTransId="{BF76BA63-F4AF-B940-AFD1-6A0BA68C7DA7}"/>
    <dgm:cxn modelId="{FE66A8EF-70AB-2046-848B-2C6BB79CF73B}" srcId="{48717522-1BE9-D042-80A5-63C2475C24A8}" destId="{8590AC6B-ACFC-AF4E-BD3B-6323851B0A67}" srcOrd="3" destOrd="0" parTransId="{4BBA2480-3E64-8D41-A433-C0D0B8881C5E}" sibTransId="{0972C9EB-03F3-9747-9C6A-0708EB96EA25}"/>
    <dgm:cxn modelId="{7FF696AD-919D-2449-BA14-7AA0B661E2DC}" type="presParOf" srcId="{A07F4800-4D53-374F-919D-FF9B9860CC94}" destId="{417B4262-A913-1C47-950C-C549F44211F9}" srcOrd="0" destOrd="0" presId="urn:microsoft.com/office/officeart/2005/8/layout/radial4"/>
    <dgm:cxn modelId="{6E8A39B9-CB9A-314B-8D0F-423DE6BAB072}" type="presParOf" srcId="{A07F4800-4D53-374F-919D-FF9B9860CC94}" destId="{36268CBF-412A-BC43-A122-B9E75DF341E2}" srcOrd="1" destOrd="0" presId="urn:microsoft.com/office/officeart/2005/8/layout/radial4"/>
    <dgm:cxn modelId="{70BEEA87-C6F2-9944-8B46-97868803C120}" type="presParOf" srcId="{A07F4800-4D53-374F-919D-FF9B9860CC94}" destId="{26B2760E-4AC1-1742-BB40-B97AABD2284B}" srcOrd="2" destOrd="0" presId="urn:microsoft.com/office/officeart/2005/8/layout/radial4"/>
    <dgm:cxn modelId="{F88F0A91-01DB-624C-8043-43136220C945}" type="presParOf" srcId="{A07F4800-4D53-374F-919D-FF9B9860CC94}" destId="{D8245299-E84B-1A4E-83D7-9153B0583142}" srcOrd="3" destOrd="0" presId="urn:microsoft.com/office/officeart/2005/8/layout/radial4"/>
    <dgm:cxn modelId="{48BD43A8-322D-DA47-B85E-B98FE26DB0B3}" type="presParOf" srcId="{A07F4800-4D53-374F-919D-FF9B9860CC94}" destId="{C59274ED-5757-374A-87A4-1075EE22B1CB}" srcOrd="4" destOrd="0" presId="urn:microsoft.com/office/officeart/2005/8/layout/radial4"/>
    <dgm:cxn modelId="{BA9D69CC-A1EC-4140-BAC0-3C020F5D24D0}" type="presParOf" srcId="{A07F4800-4D53-374F-919D-FF9B9860CC94}" destId="{93EFD122-F003-244E-842E-4F49A06C24C9}" srcOrd="5" destOrd="0" presId="urn:microsoft.com/office/officeart/2005/8/layout/radial4"/>
    <dgm:cxn modelId="{A0931582-DEF5-E046-A1D4-8FF76628F223}" type="presParOf" srcId="{A07F4800-4D53-374F-919D-FF9B9860CC94}" destId="{4DCBAC38-436E-3542-AAE2-81B0003C12F1}" srcOrd="6" destOrd="0" presId="urn:microsoft.com/office/officeart/2005/8/layout/radial4"/>
    <dgm:cxn modelId="{DF2EB6D5-5BC3-4C48-99B6-4C0E87C3FB8E}" type="presParOf" srcId="{A07F4800-4D53-374F-919D-FF9B9860CC94}" destId="{7797044E-05F7-BE4F-81C9-CB22A2504E7E}" srcOrd="7" destOrd="0" presId="urn:microsoft.com/office/officeart/2005/8/layout/radial4"/>
    <dgm:cxn modelId="{93355B07-9870-A04E-809D-2709507361CF}" type="presParOf" srcId="{A07F4800-4D53-374F-919D-FF9B9860CC94}" destId="{13BB112E-5319-C94A-85E7-4DC408D418B4}"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7B4262-A913-1C47-950C-C549F44211F9}">
      <dsp:nvSpPr>
        <dsp:cNvPr id="0" name=""/>
        <dsp:cNvSpPr/>
      </dsp:nvSpPr>
      <dsp:spPr>
        <a:xfrm>
          <a:off x="3361839" y="1580158"/>
          <a:ext cx="1505920" cy="150592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User Communities</a:t>
          </a:r>
          <a:endParaRPr lang="en-US" sz="1500" kern="1200" dirty="0"/>
        </a:p>
      </dsp:txBody>
      <dsp:txXfrm>
        <a:off x="3582376" y="1800695"/>
        <a:ext cx="1064846" cy="1064846"/>
      </dsp:txXfrm>
    </dsp:sp>
    <dsp:sp modelId="{36268CBF-412A-BC43-A122-B9E75DF341E2}">
      <dsp:nvSpPr>
        <dsp:cNvPr id="0" name=""/>
        <dsp:cNvSpPr/>
      </dsp:nvSpPr>
      <dsp:spPr>
        <a:xfrm rot="11700000">
          <a:off x="2218962" y="1761188"/>
          <a:ext cx="1124475" cy="429187"/>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6B2760E-4AC1-1742-BB40-B97AABD2284B}">
      <dsp:nvSpPr>
        <dsp:cNvPr id="0" name=""/>
        <dsp:cNvSpPr/>
      </dsp:nvSpPr>
      <dsp:spPr>
        <a:xfrm>
          <a:off x="1522808" y="1258014"/>
          <a:ext cx="1430624" cy="114449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Cornell Virtual Workshops</a:t>
          </a:r>
          <a:endParaRPr lang="en-US" sz="1600" kern="1200" dirty="0"/>
        </a:p>
      </dsp:txBody>
      <dsp:txXfrm>
        <a:off x="1556329" y="1291535"/>
        <a:ext cx="1363582" cy="1077457"/>
      </dsp:txXfrm>
    </dsp:sp>
    <dsp:sp modelId="{D8245299-E84B-1A4E-83D7-9153B0583142}">
      <dsp:nvSpPr>
        <dsp:cNvPr id="0" name=""/>
        <dsp:cNvSpPr/>
      </dsp:nvSpPr>
      <dsp:spPr>
        <a:xfrm rot="14700000">
          <a:off x="2969076" y="867237"/>
          <a:ext cx="1124475" cy="429187"/>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59274ED-5757-374A-87A4-1075EE22B1CB}">
      <dsp:nvSpPr>
        <dsp:cNvPr id="0" name=""/>
        <dsp:cNvSpPr/>
      </dsp:nvSpPr>
      <dsp:spPr>
        <a:xfrm>
          <a:off x="2578390" y="20"/>
          <a:ext cx="1430624" cy="114449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XSEDE Campus Champions</a:t>
          </a:r>
          <a:endParaRPr lang="en-US" sz="1600" kern="1200" dirty="0"/>
        </a:p>
      </dsp:txBody>
      <dsp:txXfrm>
        <a:off x="2611911" y="33541"/>
        <a:ext cx="1363582" cy="1077457"/>
      </dsp:txXfrm>
    </dsp:sp>
    <dsp:sp modelId="{93EFD122-F003-244E-842E-4F49A06C24C9}">
      <dsp:nvSpPr>
        <dsp:cNvPr id="0" name=""/>
        <dsp:cNvSpPr/>
      </dsp:nvSpPr>
      <dsp:spPr>
        <a:xfrm rot="17700000">
          <a:off x="4136047" y="867237"/>
          <a:ext cx="1124475" cy="429187"/>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DCBAC38-436E-3542-AAE2-81B0003C12F1}">
      <dsp:nvSpPr>
        <dsp:cNvPr id="0" name=""/>
        <dsp:cNvSpPr/>
      </dsp:nvSpPr>
      <dsp:spPr>
        <a:xfrm>
          <a:off x="4220585" y="20"/>
          <a:ext cx="1430624" cy="114449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XSEDE Training, Education, and Outreach (TEOS)</a:t>
          </a:r>
          <a:endParaRPr lang="en-US" sz="1600" kern="1200" dirty="0"/>
        </a:p>
      </dsp:txBody>
      <dsp:txXfrm>
        <a:off x="4254106" y="33541"/>
        <a:ext cx="1363582" cy="1077457"/>
      </dsp:txXfrm>
    </dsp:sp>
    <dsp:sp modelId="{7797044E-05F7-BE4F-81C9-CB22A2504E7E}">
      <dsp:nvSpPr>
        <dsp:cNvPr id="0" name=""/>
        <dsp:cNvSpPr/>
      </dsp:nvSpPr>
      <dsp:spPr>
        <a:xfrm rot="20700000">
          <a:off x="4886161" y="1761188"/>
          <a:ext cx="1124475" cy="429187"/>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BB112E-5319-C94A-85E7-4DC408D418B4}">
      <dsp:nvSpPr>
        <dsp:cNvPr id="0" name=""/>
        <dsp:cNvSpPr/>
      </dsp:nvSpPr>
      <dsp:spPr>
        <a:xfrm>
          <a:off x="5276167" y="1258014"/>
          <a:ext cx="1430624" cy="114449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User Guides / XSEDE KB</a:t>
          </a:r>
          <a:endParaRPr lang="en-US" sz="1600" kern="1200" dirty="0"/>
        </a:p>
      </dsp:txBody>
      <dsp:txXfrm>
        <a:off x="5309688" y="1291535"/>
        <a:ext cx="1363582" cy="107745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63C165-8116-0144-B1A4-3AF36234EE06}" type="datetimeFigureOut">
              <a:rPr lang="en-US" smtClean="0"/>
              <a:t>3/24/16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2179F1-9964-5A41-B2D3-768BC55492E3}" type="slidenum">
              <a:rPr lang="en-US" smtClean="0"/>
              <a:t>‹#›</a:t>
            </a:fld>
            <a:endParaRPr lang="en-US"/>
          </a:p>
        </p:txBody>
      </p:sp>
    </p:spTree>
    <p:extLst>
      <p:ext uri="{BB962C8B-B14F-4D97-AF65-F5344CB8AC3E}">
        <p14:creationId xmlns:p14="http://schemas.microsoft.com/office/powerpoint/2010/main" val="32499673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132C46-2FED-7642-BB35-6848589C6632}" type="datetimeFigureOut">
              <a:rPr lang="en-US" smtClean="0"/>
              <a:t>3/24/16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8F8310-8ED7-7649-9A32-F09951CB71B6}" type="slidenum">
              <a:rPr lang="en-US" smtClean="0"/>
              <a:t>‹#›</a:t>
            </a:fld>
            <a:endParaRPr lang="en-US"/>
          </a:p>
        </p:txBody>
      </p:sp>
    </p:spTree>
    <p:extLst>
      <p:ext uri="{BB962C8B-B14F-4D97-AF65-F5344CB8AC3E}">
        <p14:creationId xmlns:p14="http://schemas.microsoft.com/office/powerpoint/2010/main" val="739410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Authentication happens using XSEDE UP credentials or other permitted credentials linked to your Globus Identity (as described by Lee)</a:t>
            </a:r>
          </a:p>
          <a:p>
            <a:r>
              <a:rPr lang="en-US" dirty="0" smtClean="0"/>
              <a:t>Allocation</a:t>
            </a:r>
            <a:r>
              <a:rPr lang="en-US" baseline="0" dirty="0" smtClean="0"/>
              <a:t> details from from XSEDE via AMIE and populate LDAP (as discussed by Tim)</a:t>
            </a:r>
          </a:p>
          <a:p>
            <a:r>
              <a:rPr lang="en-US" baseline="0" dirty="0" smtClean="0"/>
              <a:t>At the heart of Jetstream is open source software, OpenStack and </a:t>
            </a:r>
            <a:r>
              <a:rPr lang="en-US" baseline="0" dirty="0" err="1" smtClean="0"/>
              <a:t>Ceph</a:t>
            </a:r>
            <a:r>
              <a:rPr lang="en-US" baseline="0" dirty="0" smtClean="0"/>
              <a:t>.</a:t>
            </a:r>
          </a:p>
          <a:p>
            <a:r>
              <a:rPr lang="en-US" baseline="0" dirty="0" smtClean="0"/>
              <a:t>Craig described much of the status in the overview, </a:t>
            </a:r>
            <a:r>
              <a:rPr lang="en-US" baseline="0" dirty="0" err="1" smtClean="0"/>
              <a:t>Ceph</a:t>
            </a:r>
            <a:r>
              <a:rPr lang="en-US" baseline="0" dirty="0" smtClean="0"/>
              <a:t> is operational at both sites but user-requested replication of images is still a work in progress.</a:t>
            </a:r>
          </a:p>
          <a:p>
            <a:r>
              <a:rPr lang="en-US" baseline="0" dirty="0" smtClean="0"/>
              <a:t>Cinder and Glance interact with </a:t>
            </a:r>
            <a:r>
              <a:rPr lang="en-US" baseline="0" dirty="0" err="1" smtClean="0"/>
              <a:t>Ceph</a:t>
            </a:r>
            <a:r>
              <a:rPr lang="en-US" baseline="0" dirty="0" smtClean="0"/>
              <a:t> and provide block storage and the image repository to OpenStack</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Users interact with Atmosphere, Rest APIs, or VMs directly with SSH keys or XUP credentials</a:t>
            </a:r>
            <a:r>
              <a:rPr lang="en-US" baseline="0" dirty="0" smtClean="0"/>
              <a:t> </a:t>
            </a:r>
            <a:r>
              <a:rPr lang="en-US" dirty="0" smtClean="0"/>
              <a:t>(</a:t>
            </a:r>
            <a:r>
              <a:rPr lang="en-US" dirty="0" err="1" smtClean="0"/>
              <a:t>demo’d</a:t>
            </a:r>
            <a:r>
              <a:rPr lang="en-US" dirty="0" smtClean="0"/>
              <a:t> by Jeremy) </a:t>
            </a:r>
          </a:p>
          <a:p>
            <a:r>
              <a:rPr lang="en-US" baseline="0" dirty="0" smtClean="0"/>
              <a:t>Users can leverage Globus Connect Personal within a VM for data transfers or their preferred tools </a:t>
            </a:r>
          </a:p>
          <a:p>
            <a:r>
              <a:rPr lang="en-US" baseline="0" dirty="0" smtClean="0"/>
              <a:t>Gateways such as Galaxy and </a:t>
            </a:r>
            <a:r>
              <a:rPr lang="en-US" baseline="0" dirty="0" err="1" smtClean="0"/>
              <a:t>SciGap</a:t>
            </a:r>
            <a:r>
              <a:rPr lang="en-US" baseline="0" dirty="0" smtClean="0"/>
              <a:t> can interact at multiple levels (</a:t>
            </a:r>
            <a:r>
              <a:rPr lang="en-US" baseline="0" dirty="0" err="1" smtClean="0"/>
              <a:t>Atmo</a:t>
            </a:r>
            <a:r>
              <a:rPr lang="en-US" baseline="0" dirty="0" smtClean="0"/>
              <a:t> APIs, VMs directly via tools </a:t>
            </a:r>
            <a:r>
              <a:rPr lang="en-US" baseline="0" smtClean="0"/>
              <a:t>like Marathon/Mesos</a:t>
            </a:r>
            <a:r>
              <a:rPr lang="en-US" baseline="0" dirty="0" smtClean="0"/>
              <a:t>, or directly with OpenStack APIs)</a:t>
            </a:r>
          </a:p>
          <a:p>
            <a:endParaRPr lang="en-US" dirty="0"/>
          </a:p>
        </p:txBody>
      </p:sp>
      <p:sp>
        <p:nvSpPr>
          <p:cNvPr id="4" name="Slide Number Placeholder 3"/>
          <p:cNvSpPr>
            <a:spLocks noGrp="1"/>
          </p:cNvSpPr>
          <p:nvPr>
            <p:ph type="sldNum" sz="quarter" idx="10"/>
          </p:nvPr>
        </p:nvSpPr>
        <p:spPr/>
        <p:txBody>
          <a:bodyPr/>
          <a:lstStyle/>
          <a:p>
            <a:fld id="{587C2EB3-EC9A-B340-A306-3552AF217460}" type="slidenum">
              <a:rPr lang="en-US" smtClean="0"/>
              <a:t>10</a:t>
            </a:fld>
            <a:endParaRPr lang="en-US"/>
          </a:p>
        </p:txBody>
      </p:sp>
    </p:spTree>
    <p:extLst>
      <p:ext uri="{BB962C8B-B14F-4D97-AF65-F5344CB8AC3E}">
        <p14:creationId xmlns:p14="http://schemas.microsoft.com/office/powerpoint/2010/main" val="420740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44763" y="1596571"/>
            <a:ext cx="5249330" cy="1729620"/>
          </a:xfrm>
        </p:spPr>
        <p:txBody>
          <a:bodyPr>
            <a:normAutofit/>
          </a:bodyPr>
          <a:lstStyle>
            <a:lvl1pPr algn="l">
              <a:defRPr sz="4000"/>
            </a:lvl1pPr>
          </a:lstStyle>
          <a:p>
            <a:r>
              <a:rPr lang="en-US" smtClean="0"/>
              <a:t>Click to edit Master title style</a:t>
            </a:r>
            <a:endParaRPr lang="en-US" dirty="0"/>
          </a:p>
        </p:txBody>
      </p:sp>
    </p:spTree>
    <p:extLst>
      <p:ext uri="{BB962C8B-B14F-4D97-AF65-F5344CB8AC3E}">
        <p14:creationId xmlns:p14="http://schemas.microsoft.com/office/powerpoint/2010/main" val="3799954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3" name="Title 1"/>
          <p:cNvSpPr>
            <a:spLocks noGrp="1"/>
          </p:cNvSpPr>
          <p:nvPr>
            <p:ph type="title"/>
          </p:nvPr>
        </p:nvSpPr>
        <p:spPr>
          <a:xfrm>
            <a:off x="457200" y="205979"/>
            <a:ext cx="8229600" cy="857250"/>
          </a:xfrm>
        </p:spPr>
        <p:txBody>
          <a:bodyPr>
            <a:normAutofit/>
          </a:bodyPr>
          <a:lstStyle>
            <a:lvl1pPr algn="l">
              <a:defRPr sz="2800">
                <a:solidFill>
                  <a:srgbClr val="444444"/>
                </a:solidFill>
              </a:defRPr>
            </a:lvl1pPr>
          </a:lstStyle>
          <a:p>
            <a:r>
              <a:rPr lang="en-US" smtClean="0"/>
              <a:t>Click to edit Master title style</a:t>
            </a:r>
            <a:endParaRPr lang="en-US" dirty="0"/>
          </a:p>
        </p:txBody>
      </p:sp>
      <p:sp>
        <p:nvSpPr>
          <p:cNvPr id="4" name="Content Placeholder 2"/>
          <p:cNvSpPr>
            <a:spLocks noGrp="1"/>
          </p:cNvSpPr>
          <p:nvPr>
            <p:ph idx="1"/>
          </p:nvPr>
        </p:nvSpPr>
        <p:spPr>
          <a:xfrm>
            <a:off x="457200" y="1200151"/>
            <a:ext cx="8229600" cy="3086100"/>
          </a:xfrm>
        </p:spPr>
        <p:txBody>
          <a:bodyPr>
            <a:normAutofit/>
          </a:bodyPr>
          <a:lstStyle>
            <a:lvl1pPr>
              <a:defRPr sz="2000"/>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p:nvPr userDrawn="1"/>
        </p:nvSpPr>
        <p:spPr>
          <a:xfrm>
            <a:off x="0" y="1063229"/>
            <a:ext cx="6858000" cy="57236"/>
          </a:xfrm>
          <a:prstGeom prst="rect">
            <a:avLst/>
          </a:prstGeom>
          <a:solidFill>
            <a:srgbClr val="DD00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ubtitle 2"/>
          <p:cNvSpPr txBox="1">
            <a:spLocks/>
          </p:cNvSpPr>
          <p:nvPr userDrawn="1"/>
        </p:nvSpPr>
        <p:spPr>
          <a:xfrm>
            <a:off x="3195418" y="4366000"/>
            <a:ext cx="2594064" cy="5334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444444"/>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rgbClr val="444444"/>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rgbClr val="444444"/>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rgbClr val="444444"/>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rgbClr val="444444"/>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800" dirty="0" smtClean="0">
                <a:latin typeface="Helvetica Neue"/>
                <a:cs typeface="Helvetica Neue"/>
              </a:rPr>
              <a:t>funded by the National Science Foundation</a:t>
            </a:r>
          </a:p>
          <a:p>
            <a:pPr marL="0" indent="0" algn="r">
              <a:buNone/>
            </a:pPr>
            <a:r>
              <a:rPr lang="en-US" sz="800" dirty="0" smtClean="0">
                <a:latin typeface="Helvetica Neue"/>
                <a:cs typeface="Helvetica Neue"/>
              </a:rPr>
              <a:t>Award #ACI-1445604</a:t>
            </a:r>
            <a:endParaRPr lang="en-US" sz="800" dirty="0">
              <a:latin typeface="Helvetica Neue"/>
              <a:cs typeface="Helvetica Neue"/>
            </a:endParaRPr>
          </a:p>
        </p:txBody>
      </p:sp>
      <p:pic>
        <p:nvPicPr>
          <p:cNvPr id="8" name="Picture 7"/>
          <p:cNvPicPr>
            <a:picLocks noChangeAspect="1"/>
          </p:cNvPicPr>
          <p:nvPr userDrawn="1"/>
        </p:nvPicPr>
        <p:blipFill>
          <a:blip r:embed="rId2"/>
          <a:stretch>
            <a:fillRect/>
          </a:stretch>
        </p:blipFill>
        <p:spPr>
          <a:xfrm>
            <a:off x="3301212" y="4392876"/>
            <a:ext cx="381000" cy="381000"/>
          </a:xfrm>
          <a:prstGeom prst="rect">
            <a:avLst/>
          </a:prstGeom>
        </p:spPr>
      </p:pic>
      <p:pic>
        <p:nvPicPr>
          <p:cNvPr id="9" name="Picture 8" descr="jetstreamLogo_FINAL1.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4393007"/>
            <a:ext cx="1760933" cy="588642"/>
          </a:xfrm>
          <a:prstGeom prst="rect">
            <a:avLst/>
          </a:prstGeom>
        </p:spPr>
      </p:pic>
      <p:sp>
        <p:nvSpPr>
          <p:cNvPr id="10" name="TextBox 9"/>
          <p:cNvSpPr txBox="1"/>
          <p:nvPr userDrawn="1"/>
        </p:nvSpPr>
        <p:spPr>
          <a:xfrm>
            <a:off x="901256" y="4737813"/>
            <a:ext cx="1374607" cy="215444"/>
          </a:xfrm>
          <a:prstGeom prst="rect">
            <a:avLst/>
          </a:prstGeom>
          <a:noFill/>
        </p:spPr>
        <p:txBody>
          <a:bodyPr wrap="square" rtlCol="0">
            <a:spAutoFit/>
          </a:bodyPr>
          <a:lstStyle/>
          <a:p>
            <a:r>
              <a:rPr lang="en-US" sz="800" kern="1200" dirty="0" smtClean="0">
                <a:solidFill>
                  <a:schemeClr val="tx1"/>
                </a:solidFill>
                <a:latin typeface="Helvetica"/>
                <a:ea typeface="+mn-ea"/>
                <a:cs typeface="Helvetica"/>
              </a:rPr>
              <a:t>http://jetstream-cloud.org/</a:t>
            </a:r>
            <a:endParaRPr lang="en-US" sz="800" dirty="0">
              <a:solidFill>
                <a:schemeClr val="tx1"/>
              </a:solidFill>
              <a:latin typeface="Helvetica"/>
              <a:cs typeface="Helvetica"/>
            </a:endParaRPr>
          </a:p>
        </p:txBody>
      </p:sp>
      <p:pic>
        <p:nvPicPr>
          <p:cNvPr id="2" name="Picture 1" descr="iu-white.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40562" y="4366000"/>
            <a:ext cx="438665" cy="533400"/>
          </a:xfrm>
          <a:prstGeom prst="rect">
            <a:avLst/>
          </a:prstGeom>
        </p:spPr>
      </p:pic>
    </p:spTree>
    <p:extLst>
      <p:ext uri="{BB962C8B-B14F-4D97-AF65-F5344CB8AC3E}">
        <p14:creationId xmlns:p14="http://schemas.microsoft.com/office/powerpoint/2010/main" val="83839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1"/>
          <p:cNvSpPr>
            <a:spLocks noGrp="1"/>
          </p:cNvSpPr>
          <p:nvPr>
            <p:ph type="title"/>
          </p:nvPr>
        </p:nvSpPr>
        <p:spPr>
          <a:xfrm>
            <a:off x="457200" y="205979"/>
            <a:ext cx="8229600" cy="857250"/>
          </a:xfrm>
        </p:spPr>
        <p:txBody>
          <a:bodyPr>
            <a:normAutofit/>
          </a:bodyPr>
          <a:lstStyle>
            <a:lvl1pPr>
              <a:defRPr sz="2800"/>
            </a:lvl1pPr>
          </a:lstStyle>
          <a:p>
            <a:r>
              <a:rPr lang="en-US" smtClean="0"/>
              <a:t>Click to edit Master title style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76826" y="4407889"/>
            <a:ext cx="409974" cy="498514"/>
          </a:xfrm>
          <a:prstGeom prst="rect">
            <a:avLst/>
          </a:prstGeom>
        </p:spPr>
      </p:pic>
      <p:sp>
        <p:nvSpPr>
          <p:cNvPr id="8" name="Rectangle 7"/>
          <p:cNvSpPr/>
          <p:nvPr userDrawn="1"/>
        </p:nvSpPr>
        <p:spPr>
          <a:xfrm>
            <a:off x="0" y="1063229"/>
            <a:ext cx="6858000" cy="57236"/>
          </a:xfrm>
          <a:prstGeom prst="rect">
            <a:avLst/>
          </a:prstGeom>
          <a:solidFill>
            <a:srgbClr val="DD00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ontent Placeholder 2"/>
          <p:cNvSpPr>
            <a:spLocks noGrp="1"/>
          </p:cNvSpPr>
          <p:nvPr>
            <p:ph idx="1"/>
          </p:nvPr>
        </p:nvSpPr>
        <p:spPr>
          <a:xfrm>
            <a:off x="457200" y="1200151"/>
            <a:ext cx="8229600" cy="3086100"/>
          </a:xfrm>
        </p:spPr>
        <p:txBody>
          <a:bodyPr>
            <a:normAutofit/>
          </a:bodyPr>
          <a:lstStyle>
            <a:lvl1pPr marL="0" indent="0">
              <a:buNone/>
              <a:defRPr sz="2000"/>
            </a:lvl1pPr>
            <a:lvl2pPr>
              <a:defRPr sz="1800"/>
            </a:lvl2pPr>
            <a:lvl3pPr>
              <a:defRPr sz="1600"/>
            </a:lvl3pPr>
            <a:lvl4pPr>
              <a:defRPr sz="1400"/>
            </a:lvl4pPr>
            <a:lvl5pPr>
              <a:defRPr sz="1400"/>
            </a:lvl5pPr>
          </a:lstStyle>
          <a:p>
            <a:pPr lvl="0"/>
            <a:r>
              <a:rPr lang="en-US" smtClean="0"/>
              <a:t>Click to edit Master text styles</a:t>
            </a:r>
          </a:p>
        </p:txBody>
      </p:sp>
    </p:spTree>
    <p:extLst>
      <p:ext uri="{BB962C8B-B14F-4D97-AF65-F5344CB8AC3E}">
        <p14:creationId xmlns:p14="http://schemas.microsoft.com/office/powerpoint/2010/main" val="2328202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55225" y="4286251"/>
            <a:ext cx="425860" cy="517830"/>
          </a:xfrm>
          <a:prstGeom prst="rect">
            <a:avLst/>
          </a:prstGeom>
        </p:spPr>
      </p:pic>
    </p:spTree>
    <p:extLst>
      <p:ext uri="{BB962C8B-B14F-4D97-AF65-F5344CB8AC3E}">
        <p14:creationId xmlns:p14="http://schemas.microsoft.com/office/powerpoint/2010/main" val="18436468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00151"/>
            <a:ext cx="82296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0455035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1" r:id="rId4"/>
  </p:sldLayoutIdLst>
  <p:txStyles>
    <p:titleStyle>
      <a:lvl1pPr algn="l" defTabSz="457200" rtl="0" eaLnBrk="1" latinLnBrk="0" hangingPunct="1">
        <a:spcBef>
          <a:spcPct val="0"/>
        </a:spcBef>
        <a:buNone/>
        <a:defRPr sz="2800" kern="1200">
          <a:solidFill>
            <a:srgbClr val="444444"/>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sz="3200" kern="1200">
          <a:solidFill>
            <a:srgbClr val="444444"/>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rgbClr val="444444"/>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rgbClr val="444444"/>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rgbClr val="444444"/>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rgbClr val="444444"/>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5.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portal.xsede.org/knowledge-base" TargetMode="External"/><Relationship Id="rId4" Type="http://schemas.openxmlformats.org/officeDocument/2006/relationships/hyperlink" Target="mailto:help@xsede.org" TargetMode="External"/><Relationship Id="rId5" Type="http://schemas.openxmlformats.org/officeDocument/2006/relationships/hyperlink" Target="https://www.xsede.org/campus-champions" TargetMode="External"/><Relationship Id="rId6" Type="http://schemas.openxmlformats.org/officeDocument/2006/relationships/hyperlink" Target="http://jetstream-cloud.org/" TargetMode="External"/><Relationship Id="rId7" Type="http://schemas.openxmlformats.org/officeDocument/2006/relationships/hyperlink" Target="http://wiki.jetstream-cloud.org/" TargetMode="External"/><Relationship Id="rId8" Type="http://schemas.openxmlformats.org/officeDocument/2006/relationships/hyperlink" Target="mailto:help@jetstream-cloud.org" TargetMode="External"/><Relationship Id="rId1" Type="http://schemas.openxmlformats.org/officeDocument/2006/relationships/slideLayout" Target="../slideLayouts/slideLayout2.xml"/><Relationship Id="rId2" Type="http://schemas.openxmlformats.org/officeDocument/2006/relationships/hyperlink" Target="https://portal.xsede.org/user-guides" TargetMode="External"/></Relationships>
</file>

<file path=ppt/slides/_rels/slide16.xml.rels><?xml version="1.0" encoding="UTF-8" standalone="yes"?>
<Relationships xmlns="http://schemas.openxmlformats.org/package/2006/relationships"><Relationship Id="rId11" Type="http://schemas.openxmlformats.org/officeDocument/2006/relationships/image" Target="../media/image17.jp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png"/><Relationship Id="rId15"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jpg"/><Relationship Id="rId9" Type="http://schemas.openxmlformats.org/officeDocument/2006/relationships/image" Target="../media/image15.png"/><Relationship Id="rId10"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hyperlink" Target="mailto:help@jetstream-cloud.org" TargetMode="External"/><Relationship Id="rId4" Type="http://schemas.openxmlformats.org/officeDocument/2006/relationships/hyperlink" Target="mailto:jeremy@iu.edu/millertm@iu.edu" TargetMode="External"/><Relationship Id="rId5" Type="http://schemas.openxmlformats.org/officeDocument/2006/relationships/hyperlink" Target="http://jetstream-cloud.org/publications.php" TargetMode="External"/><Relationship Id="rId6" Type="http://schemas.openxmlformats.org/officeDocument/2006/relationships/hyperlink" Target="http://creativecommons.org/licenses/by/3.0/" TargetMode="External"/><Relationship Id="rId1" Type="http://schemas.openxmlformats.org/officeDocument/2006/relationships/slideLayout" Target="../slideLayouts/slideLayout2.xml"/><Relationship Id="rId2" Type="http://schemas.openxmlformats.org/officeDocument/2006/relationships/hyperlink" Target="http://jetstream-cloud.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11708" y="1888355"/>
            <a:ext cx="5970918" cy="3051054"/>
          </a:xfrm>
        </p:spPr>
        <p:txBody>
          <a:bodyPr>
            <a:normAutofit/>
          </a:bodyPr>
          <a:lstStyle/>
          <a:p>
            <a:r>
              <a:rPr lang="en-US" sz="2800" dirty="0"/>
              <a:t>Jetstream Overview</a:t>
            </a:r>
            <a:br>
              <a:rPr lang="en-US" sz="2800" dirty="0"/>
            </a:br>
            <a:r>
              <a:rPr lang="en-US" sz="1200" dirty="0" smtClean="0"/>
              <a:t/>
            </a:r>
            <a:br>
              <a:rPr lang="en-US" sz="1200" dirty="0" smtClean="0"/>
            </a:br>
            <a:r>
              <a:rPr lang="en-US" sz="1200" dirty="0" smtClean="0"/>
              <a:t>Jetstream</a:t>
            </a:r>
            <a:r>
              <a:rPr lang="en-US" sz="1200" dirty="0"/>
              <a:t>: A national research and education cloud</a:t>
            </a:r>
            <a:br>
              <a:rPr lang="en-US" sz="1200" dirty="0"/>
            </a:br>
            <a:r>
              <a:rPr lang="en-US" sz="1200" dirty="0" smtClean="0"/>
              <a:t/>
            </a:r>
            <a:br>
              <a:rPr lang="en-US" sz="1200" dirty="0" smtClean="0"/>
            </a:br>
            <a:r>
              <a:rPr lang="en-US" sz="1800" dirty="0" smtClean="0"/>
              <a:t>Jeremy Fischer (jeremy@iu.edu)</a:t>
            </a:r>
            <a:br>
              <a:rPr lang="en-US" sz="1800" dirty="0" smtClean="0"/>
            </a:br>
            <a:r>
              <a:rPr lang="en-US" sz="1200" dirty="0">
                <a:solidFill>
                  <a:schemeClr val="tx1"/>
                </a:solidFill>
              </a:rPr>
              <a:t>ORCID 0000-0001-7078-6609 </a:t>
            </a:r>
            <a:r>
              <a:rPr lang="en-US" sz="1200" dirty="0" smtClean="0">
                <a:solidFill>
                  <a:schemeClr val="accent1">
                    <a:lumMod val="40000"/>
                    <a:lumOff val="60000"/>
                  </a:schemeClr>
                </a:solidFill>
              </a:rPr>
              <a:t/>
            </a:r>
            <a:br>
              <a:rPr lang="en-US" sz="1200" dirty="0" smtClean="0">
                <a:solidFill>
                  <a:schemeClr val="accent1">
                    <a:lumMod val="40000"/>
                    <a:lumOff val="60000"/>
                  </a:schemeClr>
                </a:solidFill>
              </a:rPr>
            </a:br>
            <a:r>
              <a:rPr lang="en-US" sz="1200" dirty="0" smtClean="0"/>
              <a:t>Senior Technical Advisor, Collaboration and Engagement Support</a:t>
            </a:r>
            <a:br>
              <a:rPr lang="en-US" sz="1200" dirty="0" smtClean="0"/>
            </a:br>
            <a:r>
              <a:rPr lang="en-US" sz="1200" dirty="0" smtClean="0"/>
              <a:t>UITS Research Technologies</a:t>
            </a:r>
            <a:br>
              <a:rPr lang="en-US" sz="1200" dirty="0" smtClean="0"/>
            </a:br>
            <a:r>
              <a:rPr lang="en-US" sz="1200" dirty="0"/>
              <a:t/>
            </a:r>
            <a:br>
              <a:rPr lang="en-US" sz="1200" dirty="0"/>
            </a:br>
            <a:r>
              <a:rPr lang="en-US" sz="1200" dirty="0" smtClean="0"/>
              <a:t>Presentation from 3/25/16 Gateway Communities Call</a:t>
            </a:r>
            <a:endParaRPr lang="en-US" sz="1200" dirty="0"/>
          </a:p>
        </p:txBody>
      </p:sp>
      <p:pic>
        <p:nvPicPr>
          <p:cNvPr id="3" name="Picture 2" descr="jetstreamLogo_FINAL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276" y="251655"/>
            <a:ext cx="9219731" cy="3081960"/>
          </a:xfrm>
          <a:prstGeom prst="rect">
            <a:avLst/>
          </a:prstGeom>
        </p:spPr>
      </p:pic>
      <p:sp>
        <p:nvSpPr>
          <p:cNvPr id="4" name="Subtitle 2"/>
          <p:cNvSpPr txBox="1">
            <a:spLocks/>
          </p:cNvSpPr>
          <p:nvPr/>
        </p:nvSpPr>
        <p:spPr>
          <a:xfrm>
            <a:off x="61510" y="4605977"/>
            <a:ext cx="2594064" cy="5334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444444"/>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rgbClr val="444444"/>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rgbClr val="444444"/>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rgbClr val="444444"/>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rgbClr val="444444"/>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800" dirty="0" smtClean="0">
                <a:latin typeface="Helvetica Neue"/>
                <a:cs typeface="Helvetica Neue"/>
              </a:rPr>
              <a:t>funded by the National Science Foundation</a:t>
            </a:r>
          </a:p>
          <a:p>
            <a:pPr marL="0" indent="0" algn="r">
              <a:buNone/>
            </a:pPr>
            <a:r>
              <a:rPr lang="en-US" sz="800" dirty="0" smtClean="0">
                <a:latin typeface="Helvetica Neue"/>
                <a:cs typeface="Helvetica Neue"/>
              </a:rPr>
              <a:t>Award #ACI-1445604</a:t>
            </a:r>
            <a:endParaRPr lang="en-US" sz="800" dirty="0">
              <a:latin typeface="Helvetica Neue"/>
              <a:cs typeface="Helvetica Neue"/>
            </a:endParaRPr>
          </a:p>
        </p:txBody>
      </p:sp>
      <p:pic>
        <p:nvPicPr>
          <p:cNvPr id="5" name="Picture 4"/>
          <p:cNvPicPr>
            <a:picLocks noChangeAspect="1"/>
          </p:cNvPicPr>
          <p:nvPr/>
        </p:nvPicPr>
        <p:blipFill>
          <a:blip r:embed="rId3"/>
          <a:stretch>
            <a:fillRect/>
          </a:stretch>
        </p:blipFill>
        <p:spPr>
          <a:xfrm>
            <a:off x="167304" y="4632853"/>
            <a:ext cx="381000" cy="381000"/>
          </a:xfrm>
          <a:prstGeom prst="rect">
            <a:avLst/>
          </a:prstGeom>
        </p:spPr>
      </p:pic>
    </p:spTree>
    <p:extLst>
      <p:ext uri="{BB962C8B-B14F-4D97-AF65-F5344CB8AC3E}">
        <p14:creationId xmlns:p14="http://schemas.microsoft.com/office/powerpoint/2010/main" val="215382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744" y="700508"/>
            <a:ext cx="2274277" cy="9495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5143500"/>
          </a:xfrm>
          <a:prstGeom prst="rect">
            <a:avLst/>
          </a:prstGeom>
        </p:spPr>
      </p:pic>
    </p:spTree>
    <p:extLst>
      <p:ext uri="{BB962C8B-B14F-4D97-AF65-F5344CB8AC3E}">
        <p14:creationId xmlns:p14="http://schemas.microsoft.com/office/powerpoint/2010/main" val="1933488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Jetstream Interface</a:t>
            </a:r>
            <a:endParaRPr lang="en-US" dirty="0"/>
          </a:p>
        </p:txBody>
      </p:sp>
      <p:pic>
        <p:nvPicPr>
          <p:cNvPr id="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1225721"/>
            <a:ext cx="4235844" cy="295922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338" y="1225721"/>
            <a:ext cx="4214123" cy="2959223"/>
          </a:xfrm>
          <a:prstGeom prst="rect">
            <a:avLst/>
          </a:prstGeom>
        </p:spPr>
      </p:pic>
    </p:spTree>
    <p:extLst>
      <p:ext uri="{BB962C8B-B14F-4D97-AF65-F5344CB8AC3E}">
        <p14:creationId xmlns:p14="http://schemas.microsoft.com/office/powerpoint/2010/main" val="353988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that we’ve seen the interface</a:t>
            </a:r>
            <a:r>
              <a:rPr lang="is-IS" dirty="0" smtClean="0"/>
              <a:t>…</a:t>
            </a:r>
            <a:endParaRPr lang="en-US" dirty="0"/>
          </a:p>
        </p:txBody>
      </p:sp>
      <p:sp>
        <p:nvSpPr>
          <p:cNvPr id="3" name="Content Placeholder 2"/>
          <p:cNvSpPr>
            <a:spLocks noGrp="1"/>
          </p:cNvSpPr>
          <p:nvPr>
            <p:ph idx="1"/>
          </p:nvPr>
        </p:nvSpPr>
        <p:spPr/>
        <p:txBody>
          <a:bodyPr/>
          <a:lstStyle/>
          <a:p>
            <a:r>
              <a:rPr lang="en-US" dirty="0" smtClean="0"/>
              <a:t>How do we expect gateway users will use Jetstream ?</a:t>
            </a:r>
          </a:p>
          <a:p>
            <a:pPr lvl="1"/>
            <a:r>
              <a:rPr lang="en-US" dirty="0" smtClean="0"/>
              <a:t>API access, persistent or on demand (or both!)</a:t>
            </a:r>
          </a:p>
          <a:p>
            <a:r>
              <a:rPr lang="en-US" dirty="0" smtClean="0"/>
              <a:t>What about Comet? </a:t>
            </a:r>
          </a:p>
          <a:p>
            <a:pPr lvl="1"/>
            <a:r>
              <a:rPr lang="en-US" dirty="0" smtClean="0"/>
              <a:t>A little different scope – Virtual cluster vs total control over VM and nodes</a:t>
            </a:r>
          </a:p>
          <a:p>
            <a:r>
              <a:rPr lang="en-US" dirty="0" smtClean="0"/>
              <a:t>But</a:t>
            </a:r>
            <a:r>
              <a:rPr lang="is-IS" dirty="0" smtClean="0"/>
              <a:t>…Bridges...</a:t>
            </a:r>
          </a:p>
          <a:p>
            <a:pPr lvl="1"/>
            <a:r>
              <a:rPr lang="is-IS" dirty="0" smtClean="0"/>
              <a:t>Implementation still remains to be seen, but not an on demand resource</a:t>
            </a:r>
          </a:p>
          <a:p>
            <a:r>
              <a:rPr lang="is-IS" dirty="0" smtClean="0"/>
              <a:t>All excellent options, depending on your needs</a:t>
            </a:r>
            <a:endParaRPr lang="en-US" dirty="0" smtClean="0"/>
          </a:p>
        </p:txBody>
      </p:sp>
    </p:spTree>
    <p:extLst>
      <p:ext uri="{BB962C8B-B14F-4D97-AF65-F5344CB8AC3E}">
        <p14:creationId xmlns:p14="http://schemas.microsoft.com/office/powerpoint/2010/main" val="166797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Jetstream Users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5996484"/>
              </p:ext>
            </p:extLst>
          </p:nvPr>
        </p:nvGraphicFramePr>
        <p:xfrm>
          <a:off x="457200" y="1200150"/>
          <a:ext cx="8229600" cy="308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5751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Jetstream Timeline…what comes next?</a:t>
            </a:r>
            <a:endParaRPr lang="en-US" dirty="0"/>
          </a:p>
        </p:txBody>
      </p:sp>
      <p:sp>
        <p:nvSpPr>
          <p:cNvPr id="3" name="Content Placeholder 2"/>
          <p:cNvSpPr>
            <a:spLocks noGrp="1"/>
          </p:cNvSpPr>
          <p:nvPr>
            <p:ph idx="1"/>
          </p:nvPr>
        </p:nvSpPr>
        <p:spPr/>
        <p:txBody>
          <a:bodyPr>
            <a:normAutofit lnSpcReduction="10000"/>
          </a:bodyPr>
          <a:lstStyle/>
          <a:p>
            <a:r>
              <a:rPr lang="en-US" dirty="0" smtClean="0"/>
              <a:t>Production </a:t>
            </a:r>
            <a:r>
              <a:rPr lang="en-US" dirty="0"/>
              <a:t>system has </a:t>
            </a:r>
            <a:r>
              <a:rPr lang="en-US" dirty="0" smtClean="0"/>
              <a:t>arrived and is installed at both locations</a:t>
            </a:r>
            <a:endParaRPr lang="en-US" dirty="0"/>
          </a:p>
          <a:p>
            <a:r>
              <a:rPr lang="en-US" dirty="0"/>
              <a:t>Early operations mode </a:t>
            </a:r>
            <a:r>
              <a:rPr lang="en-US" dirty="0" smtClean="0"/>
              <a:t>is underway at IU and TACC</a:t>
            </a:r>
          </a:p>
          <a:p>
            <a:r>
              <a:rPr lang="en-US" dirty="0" smtClean="0"/>
              <a:t>As of mid March 2016, there were 24 XSEDE projects on Jetstream and 99 distinct users – growing daily!</a:t>
            </a:r>
          </a:p>
          <a:p>
            <a:r>
              <a:rPr lang="en-US" dirty="0" smtClean="0"/>
              <a:t>Acceptance work on production systems is proceeding with the NSF review scheduled for the first week of May</a:t>
            </a:r>
          </a:p>
          <a:p>
            <a:r>
              <a:rPr lang="en-US" dirty="0" smtClean="0"/>
              <a:t>Full, unrestricted operations after system is </a:t>
            </a:r>
            <a:r>
              <a:rPr lang="en-US" dirty="0" smtClean="0"/>
              <a:t>accepted</a:t>
            </a:r>
          </a:p>
          <a:p>
            <a:r>
              <a:rPr lang="en-US" dirty="0" smtClean="0"/>
              <a:t>Soliciting research allocation requests NOW as well as Startups and Education allocations</a:t>
            </a:r>
            <a:endParaRPr lang="en-US" dirty="0"/>
          </a:p>
          <a:p>
            <a:endParaRPr lang="en-US" dirty="0"/>
          </a:p>
          <a:p>
            <a:endParaRPr lang="en-US" dirty="0"/>
          </a:p>
        </p:txBody>
      </p:sp>
    </p:spTree>
    <p:extLst>
      <p:ext uri="{BB962C8B-B14F-4D97-AF65-F5344CB8AC3E}">
        <p14:creationId xmlns:p14="http://schemas.microsoft.com/office/powerpoint/2010/main" val="467830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can I get help or learn more?</a:t>
            </a:r>
            <a:endParaRPr lang="en-US" dirty="0"/>
          </a:p>
        </p:txBody>
      </p:sp>
      <p:sp>
        <p:nvSpPr>
          <p:cNvPr id="3" name="Content Placeholder 2"/>
          <p:cNvSpPr>
            <a:spLocks noGrp="1"/>
          </p:cNvSpPr>
          <p:nvPr>
            <p:ph idx="1"/>
          </p:nvPr>
        </p:nvSpPr>
        <p:spPr/>
        <p:txBody>
          <a:bodyPr>
            <a:normAutofit fontScale="92500" lnSpcReduction="10000"/>
          </a:bodyPr>
          <a:lstStyle/>
          <a:p>
            <a:r>
              <a:rPr lang="en-US" dirty="0"/>
              <a:t>Production: </a:t>
            </a:r>
            <a:endParaRPr lang="en-US" dirty="0" smtClean="0"/>
          </a:p>
          <a:p>
            <a:pPr lvl="1"/>
            <a:r>
              <a:rPr lang="en-US" dirty="0" smtClean="0"/>
              <a:t>User guides:</a:t>
            </a:r>
            <a:r>
              <a:rPr lang="en-US" dirty="0"/>
              <a:t> </a:t>
            </a:r>
            <a:r>
              <a:rPr lang="en-US" dirty="0" smtClean="0">
                <a:hlinkClick r:id="rId2"/>
              </a:rPr>
              <a:t>https</a:t>
            </a:r>
            <a:r>
              <a:rPr lang="en-US" dirty="0">
                <a:hlinkClick r:id="rId2"/>
              </a:rPr>
              <a:t>://portal.xsede.org/user-</a:t>
            </a:r>
            <a:r>
              <a:rPr lang="en-US" dirty="0" smtClean="0">
                <a:hlinkClick r:id="rId2"/>
              </a:rPr>
              <a:t>guides</a:t>
            </a:r>
            <a:endParaRPr lang="en-US" dirty="0" smtClean="0"/>
          </a:p>
          <a:p>
            <a:pPr lvl="1"/>
            <a:r>
              <a:rPr lang="en-US" dirty="0" smtClean="0"/>
              <a:t>XSEDE KB: </a:t>
            </a:r>
            <a:r>
              <a:rPr lang="en-US" dirty="0">
                <a:hlinkClick r:id="rId3"/>
              </a:rPr>
              <a:t>https://portal.xsede.org/knowledge-</a:t>
            </a:r>
            <a:r>
              <a:rPr lang="en-US" dirty="0" smtClean="0">
                <a:hlinkClick r:id="rId3"/>
              </a:rPr>
              <a:t>base</a:t>
            </a:r>
            <a:endParaRPr lang="en-US" dirty="0" smtClean="0"/>
          </a:p>
          <a:p>
            <a:pPr lvl="1"/>
            <a:r>
              <a:rPr lang="en-US" dirty="0" smtClean="0"/>
              <a:t>Email: </a:t>
            </a:r>
            <a:r>
              <a:rPr lang="en-US" dirty="0" smtClean="0">
                <a:hlinkClick r:id="rId4"/>
              </a:rPr>
              <a:t>help@xsede.org</a:t>
            </a:r>
            <a:endParaRPr lang="en-US" dirty="0" smtClean="0"/>
          </a:p>
          <a:p>
            <a:pPr lvl="1"/>
            <a:r>
              <a:rPr lang="en-US" dirty="0"/>
              <a:t>Campus Champions: </a:t>
            </a:r>
            <a:r>
              <a:rPr lang="en-US" dirty="0">
                <a:hlinkClick r:id="rId5"/>
              </a:rPr>
              <a:t>https://www.xsede.org/campus-</a:t>
            </a:r>
            <a:r>
              <a:rPr lang="en-US" dirty="0" smtClean="0">
                <a:hlinkClick r:id="rId5"/>
              </a:rPr>
              <a:t>champions</a:t>
            </a:r>
            <a:endParaRPr lang="en-US" dirty="0" smtClean="0"/>
          </a:p>
          <a:p>
            <a:pPr lvl="1"/>
            <a:r>
              <a:rPr lang="en-US" dirty="0"/>
              <a:t>Training </a:t>
            </a:r>
            <a:r>
              <a:rPr lang="en-US" dirty="0" smtClean="0"/>
              <a:t>Videos / Virtual Workshops </a:t>
            </a:r>
            <a:r>
              <a:rPr lang="en-US" dirty="0"/>
              <a:t>(TBD)</a:t>
            </a:r>
          </a:p>
          <a:p>
            <a:endParaRPr lang="en-US" dirty="0"/>
          </a:p>
          <a:p>
            <a:r>
              <a:rPr lang="en-US" dirty="0"/>
              <a:t>Early </a:t>
            </a:r>
            <a:r>
              <a:rPr lang="en-US" dirty="0" smtClean="0"/>
              <a:t>operations: </a:t>
            </a:r>
          </a:p>
          <a:p>
            <a:pPr lvl="1"/>
            <a:r>
              <a:rPr lang="en-US" dirty="0" smtClean="0">
                <a:hlinkClick r:id="rId6"/>
              </a:rPr>
              <a:t>http</a:t>
            </a:r>
            <a:r>
              <a:rPr lang="en-US" dirty="0">
                <a:hlinkClick r:id="rId6"/>
              </a:rPr>
              <a:t>://jetstream-cloud.org</a:t>
            </a:r>
            <a:r>
              <a:rPr lang="en-US" dirty="0" smtClean="0">
                <a:hlinkClick r:id="rId6"/>
              </a:rPr>
              <a:t>/</a:t>
            </a:r>
            <a:r>
              <a:rPr lang="en-US" dirty="0" smtClean="0"/>
              <a:t> &amp; </a:t>
            </a:r>
            <a:r>
              <a:rPr lang="en-US" dirty="0" smtClean="0">
                <a:hlinkClick r:id="rId7"/>
              </a:rPr>
              <a:t>http://</a:t>
            </a:r>
            <a:r>
              <a:rPr lang="en-US" dirty="0" err="1" smtClean="0">
                <a:hlinkClick r:id="rId7"/>
              </a:rPr>
              <a:t>wiki.jetstream-cloud.org</a:t>
            </a:r>
            <a:endParaRPr lang="en-US" dirty="0"/>
          </a:p>
          <a:p>
            <a:pPr lvl="1"/>
            <a:r>
              <a:rPr lang="en-US" dirty="0" smtClean="0"/>
              <a:t>Early use: </a:t>
            </a:r>
            <a:r>
              <a:rPr lang="en-US" dirty="0" smtClean="0">
                <a:hlinkClick r:id="rId8"/>
              </a:rPr>
              <a:t>help@jetstream-cloud.org</a:t>
            </a:r>
            <a:endParaRPr lang="en-US" dirty="0" smtClean="0"/>
          </a:p>
          <a:p>
            <a:endParaRPr lang="en-US" dirty="0" smtClean="0"/>
          </a:p>
        </p:txBody>
      </p:sp>
    </p:spTree>
    <p:extLst>
      <p:ext uri="{BB962C8B-B14F-4D97-AF65-F5344CB8AC3E}">
        <p14:creationId xmlns:p14="http://schemas.microsoft.com/office/powerpoint/2010/main" val="261736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Jetstream Partner Organizations</a:t>
            </a:r>
          </a:p>
        </p:txBody>
      </p:sp>
      <p:pic>
        <p:nvPicPr>
          <p:cNvPr id="4" name="Picture 3"/>
          <p:cNvPicPr>
            <a:picLocks noChangeAspect="1"/>
          </p:cNvPicPr>
          <p:nvPr/>
        </p:nvPicPr>
        <p:blipFill>
          <a:blip r:embed="rId2"/>
          <a:stretch>
            <a:fillRect/>
          </a:stretch>
        </p:blipFill>
        <p:spPr>
          <a:xfrm>
            <a:off x="2176217" y="1396661"/>
            <a:ext cx="1534989" cy="670035"/>
          </a:xfrm>
          <a:prstGeom prst="rect">
            <a:avLst/>
          </a:prstGeom>
        </p:spPr>
      </p:pic>
      <p:pic>
        <p:nvPicPr>
          <p:cNvPr id="5" name="Picture 4"/>
          <p:cNvPicPr>
            <a:picLocks noChangeAspect="1"/>
          </p:cNvPicPr>
          <p:nvPr/>
        </p:nvPicPr>
        <p:blipFill>
          <a:blip r:embed="rId3"/>
          <a:stretch>
            <a:fillRect/>
          </a:stretch>
        </p:blipFill>
        <p:spPr>
          <a:xfrm>
            <a:off x="3932331" y="1396661"/>
            <a:ext cx="1822981" cy="475426"/>
          </a:xfrm>
          <a:prstGeom prst="rect">
            <a:avLst/>
          </a:prstGeom>
        </p:spPr>
      </p:pic>
      <p:pic>
        <p:nvPicPr>
          <p:cNvPr id="6" name="Picture 5" descr="UChicago_MARO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1178" y="2313824"/>
            <a:ext cx="2060450" cy="413398"/>
          </a:xfrm>
          <a:prstGeom prst="rect">
            <a:avLst/>
          </a:prstGeom>
        </p:spPr>
      </p:pic>
      <p:pic>
        <p:nvPicPr>
          <p:cNvPr id="7" name="Picture 6" descr="Globus_Blue_2013_squar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41744" y="2066696"/>
            <a:ext cx="652467" cy="660526"/>
          </a:xfrm>
          <a:prstGeom prst="rect">
            <a:avLst/>
          </a:prstGeom>
        </p:spPr>
      </p:pic>
      <p:pic>
        <p:nvPicPr>
          <p:cNvPr id="8" name="Picture 7" descr="UA-vert CMY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87599" y="1255453"/>
            <a:ext cx="968882" cy="1000137"/>
          </a:xfrm>
          <a:prstGeom prst="rect">
            <a:avLst/>
          </a:prstGeom>
        </p:spPr>
      </p:pic>
      <p:pic>
        <p:nvPicPr>
          <p:cNvPr id="9" name="Picture 8" descr="Johns_Hopkins_University_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84239" y="2274281"/>
            <a:ext cx="2175602" cy="452941"/>
          </a:xfrm>
          <a:prstGeom prst="rect">
            <a:avLst/>
          </a:prstGeom>
        </p:spPr>
      </p:pic>
      <p:pic>
        <p:nvPicPr>
          <p:cNvPr id="10" name="Picture 9" descr="logo_Indiana_white.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812" y="1272891"/>
            <a:ext cx="1802890" cy="1454331"/>
          </a:xfrm>
          <a:prstGeom prst="rect">
            <a:avLst/>
          </a:prstGeom>
        </p:spPr>
      </p:pic>
      <p:cxnSp>
        <p:nvCxnSpPr>
          <p:cNvPr id="11" name="Straight Connector 10"/>
          <p:cNvCxnSpPr/>
          <p:nvPr/>
        </p:nvCxnSpPr>
        <p:spPr>
          <a:xfrm>
            <a:off x="463750" y="2805379"/>
            <a:ext cx="7480700" cy="0"/>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2" name="Picture 11" descr="logo_cornell_round.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73849" y="3185461"/>
            <a:ext cx="819051" cy="819051"/>
          </a:xfrm>
          <a:prstGeom prst="rect">
            <a:avLst/>
          </a:prstGeom>
        </p:spPr>
      </p:pic>
      <p:pic>
        <p:nvPicPr>
          <p:cNvPr id="13" name="Picture 12" descr="psu-logo.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7122" y="3462909"/>
            <a:ext cx="1256727" cy="754036"/>
          </a:xfrm>
          <a:prstGeom prst="rect">
            <a:avLst/>
          </a:prstGeom>
        </p:spPr>
      </p:pic>
      <p:pic>
        <p:nvPicPr>
          <p:cNvPr id="14" name="Picture 13" descr="utsalogof.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7478" y="3147748"/>
            <a:ext cx="1058355" cy="856764"/>
          </a:xfrm>
          <a:prstGeom prst="rect">
            <a:avLst/>
          </a:prstGeom>
        </p:spPr>
      </p:pic>
      <p:pic>
        <p:nvPicPr>
          <p:cNvPr id="15" name="Picture 14" descr="manoaseal_transparent.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05207" y="3185461"/>
            <a:ext cx="714217" cy="714217"/>
          </a:xfrm>
          <a:prstGeom prst="rect">
            <a:avLst/>
          </a:prstGeom>
        </p:spPr>
      </p:pic>
      <p:pic>
        <p:nvPicPr>
          <p:cNvPr id="16" name="Picture 15" descr="logo.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663887" y="3125072"/>
            <a:ext cx="1606567" cy="576499"/>
          </a:xfrm>
          <a:prstGeom prst="rect">
            <a:avLst/>
          </a:prstGeom>
        </p:spPr>
      </p:pic>
      <p:pic>
        <p:nvPicPr>
          <p:cNvPr id="17" name="Picture 16" descr="150px-NSIDC-logo.sv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72040" y="3211467"/>
            <a:ext cx="788018" cy="672442"/>
          </a:xfrm>
          <a:prstGeom prst="rect">
            <a:avLst/>
          </a:prstGeom>
        </p:spPr>
      </p:pic>
      <p:pic>
        <p:nvPicPr>
          <p:cNvPr id="18" name="Picture 17" descr="UNC_ODUM-Institute_542-300x107.jp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663887" y="3701572"/>
            <a:ext cx="1698725" cy="605879"/>
          </a:xfrm>
          <a:prstGeom prst="rect">
            <a:avLst/>
          </a:prstGeom>
        </p:spPr>
      </p:pic>
      <p:sp>
        <p:nvSpPr>
          <p:cNvPr id="19" name="TextBox 18"/>
          <p:cNvSpPr txBox="1"/>
          <p:nvPr/>
        </p:nvSpPr>
        <p:spPr>
          <a:xfrm>
            <a:off x="1867680" y="1071874"/>
            <a:ext cx="3818418" cy="276999"/>
          </a:xfrm>
          <a:prstGeom prst="rect">
            <a:avLst/>
          </a:prstGeom>
          <a:noFill/>
        </p:spPr>
        <p:txBody>
          <a:bodyPr wrap="square" rtlCol="0">
            <a:spAutoFit/>
          </a:bodyPr>
          <a:lstStyle/>
          <a:p>
            <a:pPr algn="ctr"/>
            <a:r>
              <a:rPr lang="en-US" sz="1200" b="1" dirty="0">
                <a:solidFill>
                  <a:srgbClr val="272727"/>
                </a:solidFill>
                <a:latin typeface="Helvetica"/>
                <a:cs typeface="Helvetica"/>
              </a:rPr>
              <a:t>Initial </a:t>
            </a:r>
            <a:r>
              <a:rPr lang="en-US" sz="1200" b="1" dirty="0" smtClean="0">
                <a:solidFill>
                  <a:srgbClr val="272727"/>
                </a:solidFill>
                <a:latin typeface="Helvetica"/>
                <a:cs typeface="Helvetica"/>
              </a:rPr>
              <a:t>construction partners</a:t>
            </a:r>
            <a:endParaRPr lang="en-US" sz="1200" b="1" dirty="0">
              <a:latin typeface="Helvetica"/>
              <a:cs typeface="Helvetica"/>
            </a:endParaRPr>
          </a:p>
        </p:txBody>
      </p:sp>
      <p:cxnSp>
        <p:nvCxnSpPr>
          <p:cNvPr id="20" name="Straight Connector 19"/>
          <p:cNvCxnSpPr/>
          <p:nvPr/>
        </p:nvCxnSpPr>
        <p:spPr>
          <a:xfrm>
            <a:off x="3609748" y="2845290"/>
            <a:ext cx="0" cy="1261273"/>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932332" y="2805379"/>
            <a:ext cx="4081768" cy="276999"/>
          </a:xfrm>
          <a:prstGeom prst="rect">
            <a:avLst/>
          </a:prstGeom>
          <a:noFill/>
        </p:spPr>
        <p:txBody>
          <a:bodyPr wrap="square" rtlCol="0">
            <a:spAutoFit/>
          </a:bodyPr>
          <a:lstStyle/>
          <a:p>
            <a:pPr algn="ctr"/>
            <a:r>
              <a:rPr lang="en-US" sz="1200" b="1" dirty="0" smtClean="0">
                <a:solidFill>
                  <a:srgbClr val="272727"/>
                </a:solidFill>
                <a:latin typeface="Helvetica"/>
                <a:cs typeface="Helvetica"/>
              </a:rPr>
              <a:t>Application / community lead partners</a:t>
            </a:r>
            <a:endParaRPr lang="en-US" sz="1200" b="1" dirty="0">
              <a:latin typeface="Helvetica"/>
              <a:cs typeface="Helvetica"/>
            </a:endParaRPr>
          </a:p>
        </p:txBody>
      </p:sp>
      <p:sp>
        <p:nvSpPr>
          <p:cNvPr id="27" name="TextBox 26"/>
          <p:cNvSpPr txBox="1"/>
          <p:nvPr/>
        </p:nvSpPr>
        <p:spPr>
          <a:xfrm>
            <a:off x="20599" y="2814514"/>
            <a:ext cx="3589149" cy="276999"/>
          </a:xfrm>
          <a:prstGeom prst="rect">
            <a:avLst/>
          </a:prstGeom>
          <a:noFill/>
        </p:spPr>
        <p:txBody>
          <a:bodyPr wrap="square" rtlCol="0">
            <a:spAutoFit/>
          </a:bodyPr>
          <a:lstStyle/>
          <a:p>
            <a:pPr algn="ctr"/>
            <a:r>
              <a:rPr lang="en-US" sz="1200" b="1" dirty="0" smtClean="0">
                <a:solidFill>
                  <a:srgbClr val="272727"/>
                </a:solidFill>
                <a:latin typeface="Helvetica"/>
                <a:cs typeface="Helvetica"/>
              </a:rPr>
              <a:t>Management &amp; Operations partners</a:t>
            </a:r>
            <a:endParaRPr lang="en-US" sz="1200" b="1" dirty="0">
              <a:latin typeface="Helvetica"/>
              <a:cs typeface="Helvetica"/>
            </a:endParaRPr>
          </a:p>
        </p:txBody>
      </p:sp>
    </p:spTree>
    <p:extLst>
      <p:ext uri="{BB962C8B-B14F-4D97-AF65-F5344CB8AC3E}">
        <p14:creationId xmlns:p14="http://schemas.microsoft.com/office/powerpoint/2010/main" val="1617778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371122" y="1200151"/>
            <a:ext cx="7678072" cy="3086100"/>
          </a:xfrm>
        </p:spPr>
        <p:txBody>
          <a:bodyPr>
            <a:normAutofit fontScale="25000" lnSpcReduction="20000"/>
          </a:bodyPr>
          <a:lstStyle/>
          <a:p>
            <a:pPr marL="0" indent="0">
              <a:buNone/>
            </a:pPr>
            <a:r>
              <a:rPr lang="en-US" sz="4300" dirty="0"/>
              <a:t>Project website: </a:t>
            </a:r>
            <a:r>
              <a:rPr lang="en-US" sz="4300" dirty="0">
                <a:hlinkClick r:id="rId2"/>
              </a:rPr>
              <a:t>http://jetstream-cloud.org</a:t>
            </a:r>
            <a:r>
              <a:rPr lang="en-US" sz="4300" dirty="0" smtClean="0">
                <a:hlinkClick r:id="rId2"/>
              </a:rPr>
              <a:t>/</a:t>
            </a:r>
            <a:endParaRPr lang="en-US" sz="4300" dirty="0" smtClean="0"/>
          </a:p>
          <a:p>
            <a:pPr marL="0" indent="0">
              <a:buNone/>
            </a:pPr>
            <a:r>
              <a:rPr lang="en-US" sz="4300" dirty="0" smtClean="0"/>
              <a:t>Project </a:t>
            </a:r>
            <a:r>
              <a:rPr lang="en-US" sz="4300" dirty="0"/>
              <a:t>email: </a:t>
            </a:r>
            <a:r>
              <a:rPr lang="en-US" sz="4300" dirty="0" err="1" smtClean="0">
                <a:hlinkClick r:id="rId3"/>
              </a:rPr>
              <a:t>help@jetstream-cloud.org</a:t>
            </a:r>
            <a:r>
              <a:rPr lang="en-US" sz="4300" dirty="0" smtClean="0"/>
              <a:t> Direct </a:t>
            </a:r>
            <a:r>
              <a:rPr lang="en-US" sz="4300" dirty="0"/>
              <a:t>email: </a:t>
            </a:r>
            <a:r>
              <a:rPr lang="en-US" sz="4300" dirty="0">
                <a:hlinkClick r:id="rId4"/>
              </a:rPr>
              <a:t>jeremy@</a:t>
            </a:r>
            <a:r>
              <a:rPr lang="en-US" sz="4300" dirty="0" smtClean="0">
                <a:hlinkClick r:id="rId4"/>
              </a:rPr>
              <a:t>iu.edu</a:t>
            </a:r>
            <a:endParaRPr lang="en-US" sz="4300" dirty="0" smtClean="0"/>
          </a:p>
          <a:p>
            <a:pPr marL="0" indent="0">
              <a:lnSpc>
                <a:spcPct val="110000"/>
              </a:lnSpc>
              <a:buNone/>
            </a:pPr>
            <a:r>
              <a:rPr lang="en-US" sz="5600" dirty="0">
                <a:solidFill>
                  <a:srgbClr val="B20838"/>
                </a:solidFill>
                <a:latin typeface="Arial"/>
                <a:cs typeface="Arial"/>
              </a:rPr>
              <a:t>License Terms</a:t>
            </a:r>
            <a:endParaRPr lang="en-US" sz="5600" dirty="0"/>
          </a:p>
          <a:p>
            <a:pPr marL="285750" indent="-285750">
              <a:lnSpc>
                <a:spcPct val="110000"/>
              </a:lnSpc>
            </a:pPr>
            <a:r>
              <a:rPr lang="en-US" sz="4000" dirty="0" smtClean="0"/>
              <a:t>Fischer</a:t>
            </a:r>
            <a:r>
              <a:rPr lang="en-US" sz="4000" dirty="0"/>
              <a:t>, Jeremy. </a:t>
            </a:r>
            <a:r>
              <a:rPr lang="en-US" sz="4000" dirty="0" smtClean="0"/>
              <a:t>March </a:t>
            </a:r>
            <a:r>
              <a:rPr lang="en-US" sz="4000" dirty="0" smtClean="0"/>
              <a:t>25, 2016</a:t>
            </a:r>
            <a:r>
              <a:rPr lang="en-US" sz="4000" dirty="0" smtClean="0"/>
              <a:t>. </a:t>
            </a:r>
            <a:r>
              <a:rPr lang="en-US" sz="4000" dirty="0"/>
              <a:t>Jetstream Overview – </a:t>
            </a:r>
            <a:r>
              <a:rPr lang="en-US" sz="4000" dirty="0" smtClean="0"/>
              <a:t>Gateways Community Call.  </a:t>
            </a:r>
            <a:r>
              <a:rPr lang="en-US" sz="4000" dirty="0"/>
              <a:t>Also available at: </a:t>
            </a:r>
            <a:r>
              <a:rPr lang="en-US" sz="4000" dirty="0">
                <a:hlinkClick r:id="rId5"/>
              </a:rPr>
              <a:t>http://</a:t>
            </a:r>
            <a:r>
              <a:rPr lang="en-US" sz="4000" dirty="0" err="1">
                <a:hlinkClick r:id="rId5"/>
              </a:rPr>
              <a:t>jetstream-cloud.org</a:t>
            </a:r>
            <a:r>
              <a:rPr lang="en-US" sz="4000" dirty="0">
                <a:hlinkClick r:id="rId5"/>
              </a:rPr>
              <a:t>/</a:t>
            </a:r>
            <a:r>
              <a:rPr lang="en-US" sz="4000" dirty="0" err="1">
                <a:hlinkClick r:id="rId5"/>
              </a:rPr>
              <a:t>publications.php</a:t>
            </a:r>
            <a:r>
              <a:rPr lang="en-US" sz="4000" dirty="0">
                <a:hlinkClick r:id="rId5"/>
              </a:rPr>
              <a:t> </a:t>
            </a:r>
            <a:endParaRPr lang="en-US" sz="4000" dirty="0" smtClean="0"/>
          </a:p>
          <a:p>
            <a:pPr marL="285750" indent="-285750">
              <a:lnSpc>
                <a:spcPct val="110000"/>
              </a:lnSpc>
            </a:pPr>
            <a:r>
              <a:rPr lang="en-US" sz="4000" dirty="0" smtClean="0"/>
              <a:t>Jetstream </a:t>
            </a:r>
            <a:r>
              <a:rPr lang="en-US" sz="4000" dirty="0" smtClean="0"/>
              <a:t>is supported by NSF award 1445604 (Craig Stewart, IU, PI)</a:t>
            </a:r>
          </a:p>
          <a:p>
            <a:pPr marL="285750" indent="-285750">
              <a:lnSpc>
                <a:spcPct val="110000"/>
              </a:lnSpc>
            </a:pPr>
            <a:r>
              <a:rPr lang="en-US" sz="4000" dirty="0" smtClean="0"/>
              <a:t>XSEDE </a:t>
            </a:r>
            <a:r>
              <a:rPr lang="en-US" sz="4000" dirty="0"/>
              <a:t>is supported by NSF award 1053575 (John Towns, UIUC, PI</a:t>
            </a:r>
            <a:r>
              <a:rPr lang="en-US" sz="4000" dirty="0" smtClean="0"/>
              <a:t>)</a:t>
            </a:r>
          </a:p>
          <a:p>
            <a:pPr marL="285750" indent="-285750">
              <a:lnSpc>
                <a:spcPct val="110000"/>
              </a:lnSpc>
            </a:pPr>
            <a:r>
              <a:rPr lang="en-US" sz="4000" dirty="0"/>
              <a:t>This research was supported in part by the Indiana University Pervasive Technology Institute, which was established with the assistance of a major award from the Lilly Endowment, Inc. Opinions presented here are those of the author(s) and do not necessarily represent the views of the NSF, IUPTI, IU, or the Lilly Endowment, </a:t>
            </a:r>
            <a:r>
              <a:rPr lang="en-US" sz="4000" dirty="0" smtClean="0"/>
              <a:t>Inc.</a:t>
            </a:r>
          </a:p>
          <a:p>
            <a:pPr marL="285750" indent="-285750">
              <a:lnSpc>
                <a:spcPct val="110000"/>
              </a:lnSpc>
            </a:pPr>
            <a:r>
              <a:rPr lang="en-US" sz="4000" dirty="0" smtClean="0"/>
              <a:t>Items </a:t>
            </a:r>
            <a:r>
              <a:rPr lang="en-US" sz="4000" dirty="0"/>
              <a:t>indicated with a © are under copyright and used here with permission. Such items may not be reused without permission from the holder of copyright except where license terms noted on a slide permit reuse. </a:t>
            </a:r>
          </a:p>
          <a:p>
            <a:pPr marL="285750" indent="-285750">
              <a:lnSpc>
                <a:spcPct val="110000"/>
              </a:lnSpc>
            </a:pPr>
            <a:r>
              <a:rPr lang="en-US" sz="4000" dirty="0"/>
              <a:t>Except where otherwise noted, contents of this presentation are copyright 2015 by the Trustees of Indiana University. </a:t>
            </a:r>
          </a:p>
          <a:p>
            <a:pPr marL="285750" indent="-285750">
              <a:lnSpc>
                <a:spcPct val="110000"/>
              </a:lnSpc>
            </a:pPr>
            <a:r>
              <a:rPr lang="en-US" sz="4000" dirty="0"/>
              <a:t>This document is released under the Creative Commons Attribution 3.0 </a:t>
            </a:r>
            <a:r>
              <a:rPr lang="en-US" sz="4000" dirty="0" err="1"/>
              <a:t>Unported</a:t>
            </a:r>
            <a:r>
              <a:rPr lang="en-US" sz="4000" dirty="0"/>
              <a:t> </a:t>
            </a:r>
            <a:r>
              <a:rPr lang="en-US" sz="4000" dirty="0" smtClean="0"/>
              <a:t>license                                       (</a:t>
            </a:r>
            <a:r>
              <a:rPr lang="en-US" sz="4000" dirty="0" smtClean="0">
                <a:hlinkClick r:id="rId6"/>
              </a:rPr>
              <a:t>http</a:t>
            </a:r>
            <a:r>
              <a:rPr lang="en-US" sz="4000" dirty="0">
                <a:hlinkClick r:id="rId6"/>
              </a:rPr>
              <a:t>://creativecommons.org/licenses/by/3.0</a:t>
            </a:r>
            <a:r>
              <a:rPr lang="en-US" sz="4000" dirty="0" smtClean="0">
                <a:hlinkClick r:id="rId6"/>
              </a:rPr>
              <a:t>/</a:t>
            </a:r>
            <a:r>
              <a:rPr lang="en-US" sz="4000" dirty="0" smtClean="0"/>
              <a:t>)</a:t>
            </a:r>
            <a:r>
              <a:rPr lang="en-US" sz="4000" dirty="0"/>
              <a:t>. This license includes the following terms: You are free to share – to copy, distribute and transmit the work and to remix – to adapt the work under the following conditions: attribution – you must attribute the work in the manner specified by the author or licensor (but not in any way that suggests that they endorse you or your use of the work). For any reuse or distribution, you must make clear to others the license terms of this work. </a:t>
            </a:r>
          </a:p>
          <a:p>
            <a:pPr marL="0" indent="0">
              <a:buNone/>
            </a:pPr>
            <a:endParaRPr lang="en-US" sz="2500" dirty="0"/>
          </a:p>
        </p:txBody>
      </p:sp>
    </p:spTree>
    <p:extLst>
      <p:ext uri="{BB962C8B-B14F-4D97-AF65-F5344CB8AC3E}">
        <p14:creationId xmlns:p14="http://schemas.microsoft.com/office/powerpoint/2010/main" val="563755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Jetstream?</a:t>
            </a:r>
            <a:endParaRPr lang="en-US" dirty="0"/>
          </a:p>
        </p:txBody>
      </p:sp>
      <p:sp>
        <p:nvSpPr>
          <p:cNvPr id="3" name="Content Placeholder 2"/>
          <p:cNvSpPr>
            <a:spLocks noGrp="1"/>
          </p:cNvSpPr>
          <p:nvPr>
            <p:ph idx="1"/>
          </p:nvPr>
        </p:nvSpPr>
        <p:spPr/>
        <p:txBody>
          <a:bodyPr/>
          <a:lstStyle/>
          <a:p>
            <a:pPr lvl="0"/>
            <a:r>
              <a:rPr lang="en-US" dirty="0">
                <a:solidFill>
                  <a:srgbClr val="272727"/>
                </a:solidFill>
              </a:rPr>
              <a:t>First </a:t>
            </a:r>
            <a:r>
              <a:rPr lang="en-US" dirty="0" smtClean="0">
                <a:solidFill>
                  <a:srgbClr val="272727"/>
                </a:solidFill>
              </a:rPr>
              <a:t>managed production </a:t>
            </a:r>
            <a:r>
              <a:rPr lang="en-US" dirty="0">
                <a:solidFill>
                  <a:srgbClr val="272727"/>
                </a:solidFill>
              </a:rPr>
              <a:t>cloud for science and engineering research </a:t>
            </a:r>
            <a:endParaRPr lang="en-US" dirty="0" smtClean="0">
              <a:solidFill>
                <a:srgbClr val="272727"/>
              </a:solidFill>
            </a:endParaRPr>
          </a:p>
          <a:p>
            <a:pPr lvl="0"/>
            <a:r>
              <a:rPr lang="en-US" dirty="0" smtClean="0">
                <a:solidFill>
                  <a:srgbClr val="272727"/>
                </a:solidFill>
              </a:rPr>
              <a:t>Interactive </a:t>
            </a:r>
            <a:r>
              <a:rPr lang="en-US" dirty="0">
                <a:solidFill>
                  <a:srgbClr val="272727"/>
                </a:solidFill>
              </a:rPr>
              <a:t>computing and data analysis resources “on demand”</a:t>
            </a:r>
          </a:p>
          <a:p>
            <a:pPr lvl="0"/>
            <a:r>
              <a:rPr lang="en-US" dirty="0">
                <a:solidFill>
                  <a:srgbClr val="272727"/>
                </a:solidFill>
              </a:rPr>
              <a:t>Part of the NSF eXtreme Digital (XD) </a:t>
            </a:r>
            <a:r>
              <a:rPr lang="en-US" dirty="0" smtClean="0">
                <a:solidFill>
                  <a:srgbClr val="272727"/>
                </a:solidFill>
              </a:rPr>
              <a:t>program</a:t>
            </a:r>
            <a:endParaRPr lang="en-US" dirty="0">
              <a:solidFill>
                <a:srgbClr val="272727"/>
              </a:solidFill>
            </a:endParaRPr>
          </a:p>
          <a:p>
            <a:endParaRPr lang="en-US" dirty="0"/>
          </a:p>
        </p:txBody>
      </p:sp>
      <p:pic>
        <p:nvPicPr>
          <p:cNvPr id="4" name="Picture 3" descr="jetstreamLogo_FINAL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4393007"/>
            <a:ext cx="1760933" cy="588642"/>
          </a:xfrm>
          <a:prstGeom prst="rect">
            <a:avLst/>
          </a:prstGeom>
        </p:spPr>
      </p:pic>
    </p:spTree>
    <p:extLst>
      <p:ext uri="{BB962C8B-B14F-4D97-AF65-F5344CB8AC3E}">
        <p14:creationId xmlns:p14="http://schemas.microsoft.com/office/powerpoint/2010/main" val="2737845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Jetstream?</a:t>
            </a:r>
          </a:p>
        </p:txBody>
      </p:sp>
      <p:sp>
        <p:nvSpPr>
          <p:cNvPr id="3" name="Content Placeholder 2"/>
          <p:cNvSpPr>
            <a:spLocks noGrp="1"/>
          </p:cNvSpPr>
          <p:nvPr>
            <p:ph idx="1"/>
          </p:nvPr>
        </p:nvSpPr>
        <p:spPr/>
        <p:txBody>
          <a:bodyPr/>
          <a:lstStyle/>
          <a:p>
            <a:r>
              <a:rPr lang="en-US" dirty="0"/>
              <a:t>Focus on ease-of-use, broad accessibility</a:t>
            </a:r>
          </a:p>
          <a:p>
            <a:r>
              <a:rPr lang="en-US" dirty="0"/>
              <a:t>Reproducibility: </a:t>
            </a:r>
            <a:r>
              <a:rPr lang="en-US" dirty="0" smtClean="0"/>
              <a:t>Share VMs and then store</a:t>
            </a:r>
            <a:r>
              <a:rPr lang="en-US" dirty="0"/>
              <a:t>, publish via IU </a:t>
            </a:r>
            <a:r>
              <a:rPr lang="en-US" dirty="0" err="1"/>
              <a:t>Scholarworks</a:t>
            </a:r>
            <a:r>
              <a:rPr lang="en-US" dirty="0"/>
              <a:t> (DOI)</a:t>
            </a:r>
          </a:p>
          <a:p>
            <a:r>
              <a:rPr lang="en-US" dirty="0"/>
              <a:t>Will support persistent gateways (iPlant, Galaxy, generic “</a:t>
            </a:r>
            <a:r>
              <a:rPr lang="en-US" dirty="0" err="1"/>
              <a:t>SciGAP</a:t>
            </a:r>
            <a:r>
              <a:rPr lang="en-US" dirty="0"/>
              <a:t>” build-a-gateway image</a:t>
            </a:r>
            <a:r>
              <a:rPr lang="en-US" dirty="0" smtClean="0"/>
              <a:t>)</a:t>
            </a:r>
          </a:p>
          <a:p>
            <a:r>
              <a:rPr lang="en-US" dirty="0"/>
              <a:t>The primary goal set by IU and its partners in implementing Jetstream is to create a resource that expands the users of XD program resources beyond the current community of users</a:t>
            </a:r>
            <a:r>
              <a:rPr lang="en-US" dirty="0" smtClean="0"/>
              <a:t>.</a:t>
            </a:r>
          </a:p>
          <a:p>
            <a:r>
              <a:rPr lang="en-US" dirty="0"/>
              <a:t>VM library, custom VMs, or “private computing system”</a:t>
            </a:r>
          </a:p>
          <a:p>
            <a:endParaRPr lang="en-US" dirty="0"/>
          </a:p>
          <a:p>
            <a:endParaRPr lang="en-US" dirty="0"/>
          </a:p>
          <a:p>
            <a:endParaRPr lang="en-US" dirty="0"/>
          </a:p>
        </p:txBody>
      </p:sp>
    </p:spTree>
    <p:extLst>
      <p:ext uri="{BB962C8B-B14F-4D97-AF65-F5344CB8AC3E}">
        <p14:creationId xmlns:p14="http://schemas.microsoft.com/office/powerpoint/2010/main" val="2914721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just another XD resource (Why Jetstream?)</a:t>
            </a:r>
            <a:endParaRPr lang="en-US" dirty="0"/>
          </a:p>
        </p:txBody>
      </p:sp>
      <p:sp>
        <p:nvSpPr>
          <p:cNvPr id="3" name="Content Placeholder 2"/>
          <p:cNvSpPr>
            <a:spLocks noGrp="1"/>
          </p:cNvSpPr>
          <p:nvPr>
            <p:ph idx="1"/>
          </p:nvPr>
        </p:nvSpPr>
        <p:spPr/>
        <p:txBody>
          <a:bodyPr>
            <a:normAutofit/>
          </a:bodyPr>
          <a:lstStyle/>
          <a:p>
            <a:r>
              <a:rPr lang="en-US" sz="1800" dirty="0"/>
              <a:t>National Science Foundation (NSF) estimates that </a:t>
            </a:r>
            <a:r>
              <a:rPr lang="en-US" sz="1800" dirty="0" smtClean="0"/>
              <a:t>299,000 researchers</a:t>
            </a:r>
            <a:r>
              <a:rPr lang="en-US" sz="1800" dirty="0"/>
              <a:t>, educators, and learners received direct </a:t>
            </a:r>
            <a:r>
              <a:rPr lang="en-US" sz="1800" dirty="0" smtClean="0"/>
              <a:t>support during </a:t>
            </a:r>
            <a:r>
              <a:rPr lang="en-US" sz="1800" dirty="0"/>
              <a:t>the year ending September </a:t>
            </a:r>
            <a:r>
              <a:rPr lang="en-US" sz="1800" dirty="0" smtClean="0"/>
              <a:t>2013</a:t>
            </a:r>
          </a:p>
          <a:p>
            <a:r>
              <a:rPr lang="en-US" sz="1800" dirty="0" smtClean="0"/>
              <a:t>Only </a:t>
            </a:r>
            <a:r>
              <a:rPr lang="en-US" sz="1800" dirty="0"/>
              <a:t>1.5</a:t>
            </a:r>
            <a:r>
              <a:rPr lang="en-US" sz="1800" dirty="0" smtClean="0"/>
              <a:t>% of those completed </a:t>
            </a:r>
            <a:r>
              <a:rPr lang="en-US" sz="1800" dirty="0"/>
              <a:t>a computation, data analysis, or visualization task on </a:t>
            </a:r>
            <a:r>
              <a:rPr lang="en-US" sz="1800" dirty="0" smtClean="0"/>
              <a:t>XD resources </a:t>
            </a:r>
          </a:p>
          <a:p>
            <a:r>
              <a:rPr lang="en-US" sz="1800" dirty="0"/>
              <a:t>L</a:t>
            </a:r>
            <a:r>
              <a:rPr lang="en-US" sz="1800" dirty="0" smtClean="0"/>
              <a:t>ess </a:t>
            </a:r>
            <a:r>
              <a:rPr lang="en-US" sz="1800" dirty="0"/>
              <a:t>than 3% had an account on the </a:t>
            </a:r>
            <a:r>
              <a:rPr lang="en-US" sz="1800" dirty="0" smtClean="0"/>
              <a:t>XSEDE portal.</a:t>
            </a:r>
          </a:p>
          <a:p>
            <a:r>
              <a:rPr lang="en-US" sz="1800" dirty="0" smtClean="0"/>
              <a:t>Jetstream </a:t>
            </a:r>
            <a:r>
              <a:rPr lang="en-US" sz="1800" dirty="0"/>
              <a:t>will be a new, interactive cloud-based system that</a:t>
            </a:r>
            <a:r>
              <a:rPr lang="en-US" sz="1800" dirty="0" smtClean="0"/>
              <a:t>, through </a:t>
            </a:r>
            <a:r>
              <a:rPr lang="en-US" sz="1800" dirty="0"/>
              <a:t>its scale and </a:t>
            </a:r>
            <a:r>
              <a:rPr lang="en-US" sz="1800" dirty="0" smtClean="0"/>
              <a:t>flexibility, </a:t>
            </a:r>
            <a:r>
              <a:rPr lang="en-US" sz="1800" dirty="0"/>
              <a:t>will dramatically enhance </a:t>
            </a:r>
            <a:r>
              <a:rPr lang="en-US" sz="1800" dirty="0" smtClean="0"/>
              <a:t>the diversity </a:t>
            </a:r>
            <a:r>
              <a:rPr lang="en-US" sz="1800" dirty="0"/>
              <a:t>and size of the US researcher community benefiting </a:t>
            </a:r>
            <a:r>
              <a:rPr lang="en-US" sz="1800" dirty="0" smtClean="0"/>
              <a:t>from XD </a:t>
            </a:r>
            <a:r>
              <a:rPr lang="en-US" sz="1800" dirty="0"/>
              <a:t>resources.</a:t>
            </a:r>
          </a:p>
        </p:txBody>
      </p:sp>
    </p:spTree>
    <p:extLst>
      <p:ext uri="{BB962C8B-B14F-4D97-AF65-F5344CB8AC3E}">
        <p14:creationId xmlns:p14="http://schemas.microsoft.com/office/powerpoint/2010/main" val="249508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will use Jetstream?</a:t>
            </a:r>
          </a:p>
        </p:txBody>
      </p:sp>
      <p:sp>
        <p:nvSpPr>
          <p:cNvPr id="3" name="Content Placeholder 2"/>
          <p:cNvSpPr>
            <a:spLocks noGrp="1"/>
          </p:cNvSpPr>
          <p:nvPr>
            <p:ph idx="1"/>
          </p:nvPr>
        </p:nvSpPr>
        <p:spPr/>
        <p:txBody>
          <a:bodyPr/>
          <a:lstStyle/>
          <a:p>
            <a:r>
              <a:rPr lang="en-US" dirty="0" smtClean="0"/>
              <a:t>For </a:t>
            </a:r>
            <a:r>
              <a:rPr lang="en-US" dirty="0"/>
              <a:t>the researcher needing a handful of </a:t>
            </a:r>
            <a:r>
              <a:rPr lang="en-US" dirty="0" smtClean="0"/>
              <a:t>cores (1 to 44/VM)</a:t>
            </a:r>
            <a:endParaRPr lang="en-US" dirty="0"/>
          </a:p>
          <a:p>
            <a:r>
              <a:rPr lang="en-US" dirty="0" smtClean="0"/>
              <a:t>Software </a:t>
            </a:r>
            <a:r>
              <a:rPr lang="en-US" dirty="0"/>
              <a:t>creators and researchers needing to </a:t>
            </a:r>
            <a:r>
              <a:rPr lang="en-US" dirty="0" smtClean="0"/>
              <a:t>create their </a:t>
            </a:r>
            <a:r>
              <a:rPr lang="en-US" dirty="0"/>
              <a:t>own customized virtual </a:t>
            </a:r>
            <a:r>
              <a:rPr lang="en-US" dirty="0" smtClean="0"/>
              <a:t>machines and workflows</a:t>
            </a:r>
            <a:endParaRPr lang="en-US" dirty="0"/>
          </a:p>
          <a:p>
            <a:r>
              <a:rPr lang="en-US" dirty="0" smtClean="0"/>
              <a:t>Science gateway creators using Jetstream as either the frontend or processor for scientific jobs</a:t>
            </a:r>
          </a:p>
          <a:p>
            <a:r>
              <a:rPr lang="en-US" dirty="0" smtClean="0"/>
              <a:t>STEM Educators teaching on a variety of subjects</a:t>
            </a:r>
            <a:endParaRPr lang="en-US" dirty="0"/>
          </a:p>
        </p:txBody>
      </p:sp>
    </p:spTree>
    <p:extLst>
      <p:ext uri="{BB962C8B-B14F-4D97-AF65-F5344CB8AC3E}">
        <p14:creationId xmlns:p14="http://schemas.microsoft.com/office/powerpoint/2010/main" val="611287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 tail” of the NSF XD Ecosystem</a:t>
            </a:r>
          </a:p>
        </p:txBody>
      </p:sp>
      <p:cxnSp>
        <p:nvCxnSpPr>
          <p:cNvPr id="6" name="Straight Arrow Connector 5"/>
          <p:cNvCxnSpPr/>
          <p:nvPr/>
        </p:nvCxnSpPr>
        <p:spPr>
          <a:xfrm flipH="1" flipV="1">
            <a:off x="457200" y="1195683"/>
            <a:ext cx="18728" cy="3114411"/>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75928" y="4310094"/>
            <a:ext cx="7848600"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8" name="Freeform 7"/>
          <p:cNvSpPr/>
          <p:nvPr/>
        </p:nvSpPr>
        <p:spPr>
          <a:xfrm>
            <a:off x="628328" y="1195682"/>
            <a:ext cx="7391400" cy="2962011"/>
          </a:xfrm>
          <a:custGeom>
            <a:avLst/>
            <a:gdLst>
              <a:gd name="connsiteX0" fmla="*/ 2596 w 3277315"/>
              <a:gd name="connsiteY0" fmla="*/ 0 h 3760537"/>
              <a:gd name="connsiteX1" fmla="*/ 127110 w 3277315"/>
              <a:gd name="connsiteY1" fmla="*/ 2515326 h 3760537"/>
              <a:gd name="connsiteX2" fmla="*/ 824389 w 3277315"/>
              <a:gd name="connsiteY2" fmla="*/ 3511495 h 3760537"/>
              <a:gd name="connsiteX3" fmla="*/ 3277315 w 3277315"/>
              <a:gd name="connsiteY3" fmla="*/ 3760537 h 3760537"/>
            </a:gdLst>
            <a:ahLst/>
            <a:cxnLst>
              <a:cxn ang="0">
                <a:pos x="connsiteX0" y="connsiteY0"/>
              </a:cxn>
              <a:cxn ang="0">
                <a:pos x="connsiteX1" y="connsiteY1"/>
              </a:cxn>
              <a:cxn ang="0">
                <a:pos x="connsiteX2" y="connsiteY2"/>
              </a:cxn>
              <a:cxn ang="0">
                <a:pos x="connsiteX3" y="connsiteY3"/>
              </a:cxn>
            </a:cxnLst>
            <a:rect l="l" t="t" r="r" b="b"/>
            <a:pathLst>
              <a:path w="3277315" h="3760537">
                <a:moveTo>
                  <a:pt x="2596" y="0"/>
                </a:moveTo>
                <a:cubicBezTo>
                  <a:pt x="-3630" y="965038"/>
                  <a:pt x="-9855" y="1930077"/>
                  <a:pt x="127110" y="2515326"/>
                </a:cubicBezTo>
                <a:cubicBezTo>
                  <a:pt x="264075" y="3100575"/>
                  <a:pt x="299355" y="3303960"/>
                  <a:pt x="824389" y="3511495"/>
                </a:cubicBezTo>
                <a:cubicBezTo>
                  <a:pt x="1349423" y="3719030"/>
                  <a:pt x="3277315" y="3760537"/>
                  <a:pt x="3277315" y="3760537"/>
                </a:cubicBezTo>
              </a:path>
            </a:pathLst>
          </a:cu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9" name="Straight Arrow Connector 8"/>
          <p:cNvCxnSpPr/>
          <p:nvPr/>
        </p:nvCxnSpPr>
        <p:spPr>
          <a:xfrm flipH="1">
            <a:off x="628328" y="1228665"/>
            <a:ext cx="83820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1076465" y="1866793"/>
            <a:ext cx="932526" cy="15338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Left Brace 10"/>
          <p:cNvSpPr/>
          <p:nvPr/>
        </p:nvSpPr>
        <p:spPr>
          <a:xfrm rot="5700000">
            <a:off x="5006869" y="645914"/>
            <a:ext cx="318432" cy="589782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itle 1"/>
          <p:cNvSpPr txBox="1">
            <a:spLocks/>
          </p:cNvSpPr>
          <p:nvPr/>
        </p:nvSpPr>
        <p:spPr>
          <a:xfrm>
            <a:off x="3066728" y="2633694"/>
            <a:ext cx="5181600" cy="609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kern="1200">
                <a:solidFill>
                  <a:srgbClr val="68060B"/>
                </a:solidFill>
                <a:latin typeface="Helvetica"/>
                <a:ea typeface="+mj-ea"/>
                <a:cs typeface="Helvetica"/>
              </a:defRPr>
            </a:lvl1pPr>
          </a:lstStyle>
          <a:p>
            <a:endParaRPr lang="en-US" sz="2800" dirty="0">
              <a:solidFill>
                <a:schemeClr val="tx1">
                  <a:lumMod val="75000"/>
                  <a:lumOff val="25000"/>
                </a:schemeClr>
              </a:solidFill>
            </a:endParaRPr>
          </a:p>
        </p:txBody>
      </p:sp>
      <p:sp>
        <p:nvSpPr>
          <p:cNvPr id="13" name="Title 1"/>
          <p:cNvSpPr txBox="1">
            <a:spLocks/>
          </p:cNvSpPr>
          <p:nvPr/>
        </p:nvSpPr>
        <p:spPr>
          <a:xfrm>
            <a:off x="3447728" y="2709894"/>
            <a:ext cx="5257800" cy="609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kern="1200">
                <a:solidFill>
                  <a:srgbClr val="68060B"/>
                </a:solidFill>
                <a:latin typeface="Helvetica"/>
                <a:ea typeface="+mj-ea"/>
                <a:cs typeface="Helvetica"/>
              </a:defRPr>
            </a:lvl1pPr>
          </a:lstStyle>
          <a:p>
            <a:r>
              <a:rPr lang="en-US" sz="2400" dirty="0" smtClean="0">
                <a:solidFill>
                  <a:schemeClr val="tx1">
                    <a:lumMod val="75000"/>
                    <a:lumOff val="25000"/>
                  </a:schemeClr>
                </a:solidFill>
                <a:latin typeface="Helvetica Light"/>
                <a:cs typeface="Helvetica Light"/>
              </a:rPr>
              <a:t>A </a:t>
            </a:r>
            <a:r>
              <a:rPr lang="en-US" sz="2400" dirty="0">
                <a:solidFill>
                  <a:schemeClr val="tx1">
                    <a:lumMod val="75000"/>
                    <a:lumOff val="25000"/>
                  </a:schemeClr>
                </a:solidFill>
                <a:latin typeface="Helvetica Light"/>
                <a:cs typeface="Helvetica Light"/>
              </a:rPr>
              <a:t>self-provisioned, scalable science </a:t>
            </a:r>
            <a:r>
              <a:rPr lang="en-US" sz="2400" dirty="0" smtClean="0">
                <a:solidFill>
                  <a:schemeClr val="tx1">
                    <a:lumMod val="75000"/>
                    <a:lumOff val="25000"/>
                  </a:schemeClr>
                </a:solidFill>
                <a:latin typeface="Helvetica Light"/>
                <a:cs typeface="Helvetica Light"/>
              </a:rPr>
              <a:t>&amp; engineering </a:t>
            </a:r>
            <a:r>
              <a:rPr lang="en-US" sz="2400" dirty="0">
                <a:solidFill>
                  <a:schemeClr val="tx1">
                    <a:lumMod val="75000"/>
                    <a:lumOff val="25000"/>
                  </a:schemeClr>
                </a:solidFill>
                <a:latin typeface="Helvetica Light"/>
                <a:cs typeface="Helvetica Light"/>
              </a:rPr>
              <a:t>cloud environment </a:t>
            </a:r>
          </a:p>
        </p:txBody>
      </p:sp>
      <p:pic>
        <p:nvPicPr>
          <p:cNvPr id="14" name="Picture 13" descr="jetstreamLogo_FINAL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82327" y="2043554"/>
            <a:ext cx="2227256" cy="744525"/>
          </a:xfrm>
          <a:prstGeom prst="rect">
            <a:avLst/>
          </a:prstGeom>
        </p:spPr>
      </p:pic>
      <p:sp>
        <p:nvSpPr>
          <p:cNvPr id="15" name="Title 1"/>
          <p:cNvSpPr txBox="1">
            <a:spLocks/>
          </p:cNvSpPr>
          <p:nvPr/>
        </p:nvSpPr>
        <p:spPr>
          <a:xfrm>
            <a:off x="1485428" y="1035480"/>
            <a:ext cx="5181600" cy="609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kern="1200">
                <a:solidFill>
                  <a:srgbClr val="68060B"/>
                </a:solidFill>
                <a:latin typeface="Helvetica"/>
                <a:ea typeface="+mj-ea"/>
                <a:cs typeface="Helvetica"/>
              </a:defRPr>
            </a:lvl1pPr>
          </a:lstStyle>
          <a:p>
            <a:r>
              <a:rPr lang="en-US" sz="2400" dirty="0" smtClean="0">
                <a:solidFill>
                  <a:schemeClr val="tx1">
                    <a:lumMod val="75000"/>
                    <a:lumOff val="25000"/>
                  </a:schemeClr>
                </a:solidFill>
                <a:latin typeface="Helvetica Light"/>
                <a:cs typeface="Helvetica Light"/>
              </a:rPr>
              <a:t>Capability class machines</a:t>
            </a:r>
            <a:endParaRPr lang="en-US" sz="2400" dirty="0">
              <a:solidFill>
                <a:schemeClr val="tx1">
                  <a:lumMod val="75000"/>
                  <a:lumOff val="25000"/>
                </a:schemeClr>
              </a:solidFill>
              <a:latin typeface="Helvetica Light"/>
              <a:cs typeface="Helvetica Light"/>
            </a:endParaRPr>
          </a:p>
        </p:txBody>
      </p:sp>
      <p:sp>
        <p:nvSpPr>
          <p:cNvPr id="16" name="Title 1"/>
          <p:cNvSpPr txBox="1">
            <a:spLocks/>
          </p:cNvSpPr>
          <p:nvPr/>
        </p:nvSpPr>
        <p:spPr>
          <a:xfrm>
            <a:off x="2008991" y="1457265"/>
            <a:ext cx="5181600" cy="609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kern="1200">
                <a:solidFill>
                  <a:srgbClr val="68060B"/>
                </a:solidFill>
                <a:latin typeface="Helvetica"/>
                <a:ea typeface="+mj-ea"/>
                <a:cs typeface="Helvetica"/>
              </a:defRPr>
            </a:lvl1pPr>
          </a:lstStyle>
          <a:p>
            <a:r>
              <a:rPr lang="en-US" sz="2400" dirty="0">
                <a:solidFill>
                  <a:schemeClr val="tx1">
                    <a:lumMod val="75000"/>
                    <a:lumOff val="25000"/>
                  </a:schemeClr>
                </a:solidFill>
                <a:latin typeface="Helvetica Light"/>
                <a:cs typeface="Helvetica Light"/>
              </a:rPr>
              <a:t>Traditional HPC, HTC systems</a:t>
            </a:r>
          </a:p>
        </p:txBody>
      </p:sp>
    </p:spTree>
    <p:extLst>
      <p:ext uri="{BB962C8B-B14F-4D97-AF65-F5344CB8AC3E}">
        <p14:creationId xmlns:p14="http://schemas.microsoft.com/office/powerpoint/2010/main" val="219346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Domains</a:t>
            </a:r>
            <a:endParaRPr lang="en-US" dirty="0"/>
          </a:p>
        </p:txBody>
      </p:sp>
      <p:sp>
        <p:nvSpPr>
          <p:cNvPr id="3" name="Content Placeholder 2"/>
          <p:cNvSpPr>
            <a:spLocks noGrp="1"/>
          </p:cNvSpPr>
          <p:nvPr>
            <p:ph idx="1"/>
          </p:nvPr>
        </p:nvSpPr>
        <p:spPr/>
        <p:txBody>
          <a:bodyPr>
            <a:noAutofit/>
          </a:bodyPr>
          <a:lstStyle/>
          <a:p>
            <a:r>
              <a:rPr lang="en-US" sz="1400" dirty="0"/>
              <a:t>Biology: iPlant and Galaxy </a:t>
            </a:r>
            <a:r>
              <a:rPr lang="en-US" sz="1400" dirty="0" smtClean="0"/>
              <a:t>VMs – Galaxy Gateways vs Galaxy VM image</a:t>
            </a:r>
          </a:p>
          <a:p>
            <a:r>
              <a:rPr lang="en-US" sz="1400" dirty="0" smtClean="0"/>
              <a:t>Earth </a:t>
            </a:r>
            <a:r>
              <a:rPr lang="en-US" sz="1400" dirty="0"/>
              <a:t>Science: </a:t>
            </a:r>
            <a:r>
              <a:rPr lang="en-US" sz="1400" dirty="0" smtClean="0"/>
              <a:t>NSIDC </a:t>
            </a:r>
            <a:r>
              <a:rPr lang="en-US" sz="1400" dirty="0"/>
              <a:t>data </a:t>
            </a:r>
            <a:r>
              <a:rPr lang="en-US" sz="1400" dirty="0" smtClean="0"/>
              <a:t>analysis, </a:t>
            </a:r>
            <a:r>
              <a:rPr lang="en-US" sz="1400" dirty="0" err="1" smtClean="0"/>
              <a:t>EarthCube</a:t>
            </a:r>
            <a:r>
              <a:rPr lang="en-US" sz="1400" dirty="0" smtClean="0"/>
              <a:t> ECITE/CHORDS</a:t>
            </a:r>
            <a:endParaRPr lang="en-US" sz="1400" dirty="0"/>
          </a:p>
          <a:p>
            <a:r>
              <a:rPr lang="en-US" sz="1400" dirty="0"/>
              <a:t>Field Station Research: VM-based data collection and analysis tools to support data sharing and collaboration</a:t>
            </a:r>
          </a:p>
          <a:p>
            <a:r>
              <a:rPr lang="en-US" sz="1400" dirty="0"/>
              <a:t>GIS: Deliver the </a:t>
            </a:r>
            <a:r>
              <a:rPr lang="en-US" sz="1400" dirty="0" err="1"/>
              <a:t>CyberGIS</a:t>
            </a:r>
            <a:r>
              <a:rPr lang="en-US" sz="1400" dirty="0"/>
              <a:t> toolkit and provide access to ArcGIS in a VM using IU’s existing site license</a:t>
            </a:r>
          </a:p>
          <a:p>
            <a:r>
              <a:rPr lang="en-US" sz="1400" dirty="0"/>
              <a:t>Network Science: Build VMs with </a:t>
            </a:r>
            <a:r>
              <a:rPr lang="en-US" sz="1400" dirty="0" err="1"/>
              <a:t>CIShell</a:t>
            </a:r>
            <a:r>
              <a:rPr lang="en-US" sz="1400" dirty="0"/>
              <a:t> tool builders to deliver network analysis tools </a:t>
            </a:r>
            <a:r>
              <a:rPr lang="en-US" sz="1400" dirty="0" smtClean="0"/>
              <a:t>interactively, Network Workbench gateway and VM </a:t>
            </a:r>
            <a:endParaRPr lang="en-US" sz="1400" dirty="0"/>
          </a:p>
          <a:p>
            <a:r>
              <a:rPr lang="en-US" sz="1400" dirty="0"/>
              <a:t>Social Sciences: Create VMs that allow selection of data from the </a:t>
            </a:r>
            <a:r>
              <a:rPr lang="en-US" sz="1400" dirty="0" err="1"/>
              <a:t>Odum</a:t>
            </a:r>
            <a:r>
              <a:rPr lang="en-US" sz="1400" dirty="0"/>
              <a:t> Institute in a way that retains provenance and version </a:t>
            </a:r>
            <a:r>
              <a:rPr lang="en-US" sz="1400" dirty="0" smtClean="0"/>
              <a:t>information</a:t>
            </a:r>
          </a:p>
          <a:p>
            <a:r>
              <a:rPr lang="en-US" sz="1400" dirty="0" smtClean="0"/>
              <a:t>Computer Science/Cyberinfrastructure: RADICAL Tools, several education allocations </a:t>
            </a:r>
            <a:endParaRPr lang="en-US" sz="1400" dirty="0"/>
          </a:p>
          <a:p>
            <a:r>
              <a:rPr lang="en-US" sz="1400" dirty="0"/>
              <a:t>Whatever you do, probably …unless you run large scale MPI codes or HTC workloads</a:t>
            </a:r>
            <a:r>
              <a:rPr lang="en-US" sz="1400" dirty="0" smtClean="0"/>
              <a:t>!</a:t>
            </a:r>
            <a:endParaRPr lang="en-US" sz="1400" dirty="0"/>
          </a:p>
        </p:txBody>
      </p:sp>
    </p:spTree>
    <p:extLst>
      <p:ext uri="{BB962C8B-B14F-4D97-AF65-F5344CB8AC3E}">
        <p14:creationId xmlns:p14="http://schemas.microsoft.com/office/powerpoint/2010/main" val="1696395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21st century workforce development</a:t>
            </a:r>
          </a:p>
        </p:txBody>
      </p:sp>
      <p:sp>
        <p:nvSpPr>
          <p:cNvPr id="3" name="Content Placeholder 2"/>
          <p:cNvSpPr>
            <a:spLocks noGrp="1"/>
          </p:cNvSpPr>
          <p:nvPr>
            <p:ph idx="1"/>
          </p:nvPr>
        </p:nvSpPr>
        <p:spPr/>
        <p:txBody>
          <a:bodyPr/>
          <a:lstStyle/>
          <a:p>
            <a:r>
              <a:rPr lang="en-US" dirty="0"/>
              <a:t>Specialized virtual Linux desktops and applications to enable research and research education at small colleges and universities</a:t>
            </a:r>
          </a:p>
          <a:p>
            <a:r>
              <a:rPr lang="en-US" dirty="0"/>
              <a:t>HBCUs (Historically Black Colleges and Universities)</a:t>
            </a:r>
          </a:p>
          <a:p>
            <a:r>
              <a:rPr lang="en-US" dirty="0"/>
              <a:t>MSIs (Minority Serving Institutions)</a:t>
            </a:r>
          </a:p>
          <a:p>
            <a:r>
              <a:rPr lang="en-US" dirty="0"/>
              <a:t>Tribal colleges</a:t>
            </a:r>
          </a:p>
          <a:p>
            <a:r>
              <a:rPr lang="en-US" dirty="0"/>
              <a:t>Higher-</a:t>
            </a:r>
            <a:r>
              <a:rPr lang="en-US" dirty="0" smtClean="0"/>
              <a:t>education </a:t>
            </a:r>
            <a:r>
              <a:rPr lang="en-US" dirty="0"/>
              <a:t>institutions in EPSCoR States</a:t>
            </a:r>
          </a:p>
          <a:p>
            <a:pPr marL="0" indent="0">
              <a:buNone/>
            </a:pPr>
            <a:endParaRPr lang="en-US" dirty="0"/>
          </a:p>
        </p:txBody>
      </p:sp>
    </p:spTree>
    <p:extLst>
      <p:ext uri="{BB962C8B-B14F-4D97-AF65-F5344CB8AC3E}">
        <p14:creationId xmlns:p14="http://schemas.microsoft.com/office/powerpoint/2010/main" val="4161304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Jetstream System Overview</a:t>
            </a:r>
          </a:p>
        </p:txBody>
      </p:sp>
      <p:pic>
        <p:nvPicPr>
          <p:cNvPr id="5" name="Picture 3" descr="C:\Users\millertm\Desktop\Stewart - Jetstream NSF  14-536\Jetstream_topology_diagram_Nov14_v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842"/>
          <a:stretch/>
        </p:blipFill>
        <p:spPr bwMode="auto">
          <a:xfrm>
            <a:off x="292258" y="1228668"/>
            <a:ext cx="8519703" cy="312118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54670834"/>
      </p:ext>
    </p:extLst>
  </p:cSld>
  <p:clrMapOvr>
    <a:masterClrMapping/>
  </p:clrMapOvr>
</p:sld>
</file>

<file path=ppt/theme/theme1.xml><?xml version="1.0" encoding="utf-8"?>
<a:theme xmlns:a="http://schemas.openxmlformats.org/drawingml/2006/main" name="SWIT_presenters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SWIT_presentersTemplate.potx</Template>
  <TotalTime>5896</TotalTime>
  <Words>1190</Words>
  <Application>Microsoft Macintosh PowerPoint</Application>
  <PresentationFormat>On-screen Show (16:9)</PresentationFormat>
  <Paragraphs>101</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Calibri</vt:lpstr>
      <vt:lpstr>Century Gothic</vt:lpstr>
      <vt:lpstr>Helvetica</vt:lpstr>
      <vt:lpstr>Helvetica Light</vt:lpstr>
      <vt:lpstr>Helvetica Neue</vt:lpstr>
      <vt:lpstr>Arial</vt:lpstr>
      <vt:lpstr>SWIT_presentersTemplate</vt:lpstr>
      <vt:lpstr>Jetstream Overview  Jetstream: A national research and education cloud  Jeremy Fischer (jeremy@iu.edu) ORCID 0000-0001-7078-6609  Senior Technical Advisor, Collaboration and Engagement Support UITS Research Technologies  Presentation from 3/25/16 Gateway Communities Call</vt:lpstr>
      <vt:lpstr>What is Jetstream?</vt:lpstr>
      <vt:lpstr>What is Jetstream?</vt:lpstr>
      <vt:lpstr>Not just another XD resource (Why Jetstream?)</vt:lpstr>
      <vt:lpstr>Who will use Jetstream?</vt:lpstr>
      <vt:lpstr>“Long tail” of the NSF XD Ecosystem</vt:lpstr>
      <vt:lpstr>Science Domains</vt:lpstr>
      <vt:lpstr>21st century workforce development</vt:lpstr>
      <vt:lpstr>Jetstream System Overview</vt:lpstr>
      <vt:lpstr>PowerPoint Presentation</vt:lpstr>
      <vt:lpstr>The Jetstream Interface</vt:lpstr>
      <vt:lpstr>Now that we’ve seen the interface…</vt:lpstr>
      <vt:lpstr>Supporting Jetstream Users</vt:lpstr>
      <vt:lpstr>Jetstream Timeline…what comes next?</vt:lpstr>
      <vt:lpstr>Where can I get help or learn more?</vt:lpstr>
      <vt:lpstr>Jetstream Partner Organizations</vt:lpstr>
      <vt:lpstr>Questions?</vt:lpstr>
    </vt:vector>
  </TitlesOfParts>
  <Company>IT Communications Office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 Arturo Contreras</dc:creator>
  <cp:lastModifiedBy>Jeremy Fischer</cp:lastModifiedBy>
  <cp:revision>61</cp:revision>
  <dcterms:created xsi:type="dcterms:W3CDTF">2015-08-11T17:52:56Z</dcterms:created>
  <dcterms:modified xsi:type="dcterms:W3CDTF">2016-03-25T13:12:18Z</dcterms:modified>
</cp:coreProperties>
</file>