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85" r:id="rId8"/>
    <p:sldId id="265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6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7"/>
    <p:restoredTop sz="94674"/>
  </p:normalViewPr>
  <p:slideViewPr>
    <p:cSldViewPr snapToGrid="0" snapToObjects="1">
      <p:cViewPr varScale="1">
        <p:scale>
          <a:sx n="145" d="100"/>
          <a:sy n="145" d="100"/>
        </p:scale>
        <p:origin x="3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B6210-A969-9E45-86B5-A81D077EEBC6}" type="datetimeFigureOut">
              <a:rPr lang="en-US" smtClean="0"/>
              <a:t>6/5/17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42E3B-5134-984C-8A5C-B8ED2B0337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98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Science Gateways</a:t>
            </a:r>
            <a:r>
              <a:rPr lang="en-US" baseline="0" dirty="0" smtClean="0"/>
              <a:t> Community Institute</a:t>
            </a:r>
          </a:p>
          <a:p>
            <a:endParaRPr lang="en-US" baseline="0" dirty="0" smtClean="0"/>
          </a:p>
          <a:p>
            <a:r>
              <a:rPr lang="en-US" baseline="0" dirty="0" smtClean="0"/>
              <a:t>EDS is modeled on XSEDE ECSS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42E3B-5134-984C-8A5C-B8ED2B0337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58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Oauth</a:t>
            </a:r>
            <a:r>
              <a:rPr lang="en-US" baseline="0" dirty="0" smtClean="0"/>
              <a:t> 2 is a delegated authorization protocol designed for the web.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42E3B-5134-984C-8A5C-B8ED2B0337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936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you are just making one gateway, then direct integration is simpler. But if you are making several gateways, having</a:t>
            </a:r>
            <a:r>
              <a:rPr lang="en-US" baseline="0" dirty="0" smtClean="0"/>
              <a:t> some indirection makes configuration easier and gives you more flexibility.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42E3B-5134-984C-8A5C-B8ED2B0337D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5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features we haven’t explored yet:</a:t>
            </a:r>
            <a:r>
              <a:rPr lang="en-US" baseline="0" dirty="0" smtClean="0"/>
              <a:t> account linking</a:t>
            </a:r>
          </a:p>
          <a:p>
            <a:r>
              <a:rPr lang="en-US" baseline="0" dirty="0" smtClean="0"/>
              <a:t>Multi tenanted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42E3B-5134-984C-8A5C-B8ED2B0337D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6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3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7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2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53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7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1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82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6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0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0FDF0-F6DD-4244-B956-32BECAA52AB5}" type="datetimeFigureOut">
              <a:rPr lang="en-US" smtClean="0"/>
              <a:t>6/5/17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64ED3-EAF6-7049-816E-4B089B5B77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24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keycloak.org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keycloak.org/docs-api/3.0/rest-api/index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machrist@iu.edu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Securing Science Gateways with </a:t>
            </a:r>
            <a:r>
              <a:rPr lang="en-US" dirty="0" err="1" smtClean="0"/>
              <a:t>CILogon</a:t>
            </a:r>
            <a:r>
              <a:rPr lang="en-US" dirty="0" smtClean="0"/>
              <a:t> and Role-based Access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Marcus Christie, Science Gateways Research Center, Indiana University</a:t>
            </a:r>
          </a:p>
          <a:p>
            <a:r>
              <a:rPr lang="en-US" dirty="0" smtClean="0"/>
              <a:t>Apache </a:t>
            </a:r>
            <a:r>
              <a:rPr lang="en-US" dirty="0" err="1" smtClean="0"/>
              <a:t>Airavata</a:t>
            </a:r>
            <a:r>
              <a:rPr lang="en-US" dirty="0" smtClean="0"/>
              <a:t> committer</a:t>
            </a:r>
          </a:p>
          <a:p>
            <a:r>
              <a:rPr lang="en-US" dirty="0" err="1" smtClean="0"/>
              <a:t>SciGaP</a:t>
            </a:r>
            <a:r>
              <a:rPr lang="en-US" dirty="0" smtClean="0"/>
              <a:t> Project</a:t>
            </a:r>
          </a:p>
          <a:p>
            <a:r>
              <a:rPr lang="en-US" dirty="0" smtClean="0"/>
              <a:t>SGCI Extended Developer Support (EDS)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67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 Exchange code for token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904776"/>
            <a:ext cx="105156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https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://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mygateway.org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/callback?</a:t>
            </a: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 code=https%3A%2F%2Fcilogon.org%2Foauth2%2FauthzGrant%2F331685b3f...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765195"/>
            <a:ext cx="10515600" cy="147732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POST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/oauth2/token HTTP/1.1</a:t>
            </a: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Host: 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cilogon.org</a:t>
            </a:r>
            <a:endParaRPr lang="en-US" dirty="0" smtClean="0">
              <a:latin typeface="Courier" charset="0"/>
              <a:ea typeface="Courier" charset="0"/>
              <a:cs typeface="Courier" charset="0"/>
            </a:endParaRP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Authorization: Basic Base64($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client_id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+ “:” + $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client_secret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)</a:t>
            </a:r>
          </a:p>
          <a:p>
            <a:endParaRPr lang="en-US" dirty="0">
              <a:latin typeface="Courier" charset="0"/>
              <a:ea typeface="Courier" charset="0"/>
              <a:cs typeface="Courier" charset="0"/>
            </a:endParaRPr>
          </a:p>
          <a:p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grant_type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=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authorization_code&amp;code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=...&amp;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redirect_uri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=...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4456611"/>
            <a:ext cx="10515600" cy="1200329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{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”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access_token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”: “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eyJhbGciOiJ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...”,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...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1339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 Exchange token for </a:t>
            </a:r>
            <a:r>
              <a:rPr lang="en-US" dirty="0" err="1" smtClean="0"/>
              <a:t>userinfo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690688"/>
            <a:ext cx="10515600" cy="92333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GET /oauth2/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userinfo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HTTP/1.1</a:t>
            </a: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Host: 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cilogon.org</a:t>
            </a:r>
            <a:endParaRPr lang="en-US" dirty="0" smtClean="0">
              <a:latin typeface="Courier" charset="0"/>
              <a:ea typeface="Courier" charset="0"/>
              <a:cs typeface="Courier" charset="0"/>
            </a:endParaRP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Authorization: Bearer $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access_token</a:t>
            </a:r>
            <a:endParaRPr lang="en-US" dirty="0" smtClean="0">
              <a:latin typeface="Courier" charset="0"/>
              <a:ea typeface="Courier" charset="0"/>
              <a:cs typeface="Courier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3341489"/>
            <a:ext cx="10515600" cy="2585323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{</a:t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>
                <a:latin typeface="Courier" charset="0"/>
                <a:ea typeface="Courier" charset="0"/>
                <a:cs typeface="Courier" charset="0"/>
              </a:rPr>
              <a:t>"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sub":"http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://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cilogon.org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/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serverA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/users/123",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/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"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name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":”Marcus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Christie",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/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>
                <a:latin typeface="Courier" charset="0"/>
                <a:ea typeface="Courier" charset="0"/>
                <a:cs typeface="Courier" charset="0"/>
              </a:rPr>
              <a:t>"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given_name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":”Marcus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",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/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>
                <a:latin typeface="Courier" charset="0"/>
                <a:ea typeface="Courier" charset="0"/>
                <a:cs typeface="Courier" charset="0"/>
              </a:rPr>
              <a:t>"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family_name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":”Christie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",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/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>
                <a:latin typeface="Courier" charset="0"/>
                <a:ea typeface="Courier" charset="0"/>
                <a:cs typeface="Courier" charset="0"/>
              </a:rPr>
              <a:t>"email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":”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machrist@iu.edu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”,</a:t>
            </a:r>
          </a:p>
          <a:p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...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/>
            </a:r>
            <a:br>
              <a:rPr lang="en-US" dirty="0">
                <a:latin typeface="Courier" charset="0"/>
                <a:ea typeface="Courier" charset="0"/>
                <a:cs typeface="Courier" charset="0"/>
              </a:rPr>
            </a:br>
            <a:r>
              <a:rPr lang="en-US" dirty="0">
                <a:latin typeface="Courier" charset="0"/>
                <a:ea typeface="Courier" charset="0"/>
                <a:cs typeface="Courier" charset="0"/>
              </a:rPr>
              <a:t>} </a:t>
            </a:r>
          </a:p>
          <a:p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33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Integrating gateway with </a:t>
            </a:r>
            <a:r>
              <a:rPr lang="en-US" dirty="0" err="1" smtClean="0"/>
              <a:t>CILogon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integration</a:t>
            </a:r>
          </a:p>
          <a:p>
            <a:r>
              <a:rPr lang="en-US" dirty="0" smtClean="0"/>
              <a:t>Indirect integration through an Identity and Access Management (IAM) Server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36702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Gateway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2438400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CILogon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40098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Login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640550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Gateway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9647662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CILogon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1145644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Login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144106" y="4003288"/>
            <a:ext cx="959005" cy="24532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IAM Server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76325" y="3499019"/>
            <a:ext cx="1683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Direct approach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444011" y="3497025"/>
            <a:ext cx="1841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Indirect approach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895707" y="4360127"/>
            <a:ext cx="5426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397405" y="4735551"/>
            <a:ext cx="5426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397404" y="5623931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895705" y="6043960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99555" y="4360127"/>
            <a:ext cx="5426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9104969" y="4557132"/>
            <a:ext cx="5426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0610383" y="4754137"/>
            <a:ext cx="54269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0610383" y="5486399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7823362" y="5348867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9104969" y="5839521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7599555" y="6192643"/>
            <a:ext cx="54269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using IAM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CILogon</a:t>
            </a:r>
            <a:r>
              <a:rPr lang="en-US" dirty="0" smtClean="0"/>
              <a:t> setup is once</a:t>
            </a:r>
          </a:p>
          <a:p>
            <a:r>
              <a:rPr lang="en-US" dirty="0" smtClean="0"/>
              <a:t>Gateway client integration is done once</a:t>
            </a:r>
          </a:p>
          <a:p>
            <a:r>
              <a:rPr lang="en-US" dirty="0" smtClean="0"/>
              <a:t>Authorization services</a:t>
            </a:r>
          </a:p>
          <a:p>
            <a:r>
              <a:rPr lang="en-US" dirty="0" smtClean="0"/>
              <a:t>Simplifies authorization of backend/middleware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4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Keycloak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http://www.keycloak.org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 smtClean="0"/>
              <a:t>Red Hat, 169 contributors on GH, 3,652 merged PRs</a:t>
            </a:r>
          </a:p>
          <a:p>
            <a:r>
              <a:rPr lang="en-US" dirty="0" smtClean="0"/>
              <a:t>Open source identity and access management server</a:t>
            </a:r>
          </a:p>
          <a:p>
            <a:r>
              <a:rPr lang="en-US" dirty="0" smtClean="0"/>
              <a:t>Single-sign on</a:t>
            </a:r>
          </a:p>
          <a:p>
            <a:r>
              <a:rPr lang="en-US" dirty="0" smtClean="0"/>
              <a:t>Identity brokering</a:t>
            </a:r>
          </a:p>
          <a:p>
            <a:r>
              <a:rPr lang="en-US" dirty="0" smtClean="0"/>
              <a:t>Authorization services</a:t>
            </a:r>
          </a:p>
          <a:p>
            <a:r>
              <a:rPr lang="en-US" dirty="0" smtClean="0"/>
              <a:t>Multi-tenanted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95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322" y="0"/>
            <a:ext cx="10515600" cy="1325563"/>
          </a:xfrm>
        </p:spPr>
        <p:txBody>
          <a:bodyPr/>
          <a:lstStyle/>
          <a:p>
            <a:r>
              <a:rPr lang="en-US" dirty="0" smtClean="0"/>
              <a:t>Configuring </a:t>
            </a:r>
            <a:r>
              <a:rPr lang="en-US" dirty="0" err="1" smtClean="0"/>
              <a:t>Keycloak</a:t>
            </a:r>
            <a:r>
              <a:rPr lang="en-US" dirty="0" smtClean="0"/>
              <a:t> for </a:t>
            </a:r>
            <a:r>
              <a:rPr lang="en-US" dirty="0" err="1" smtClean="0"/>
              <a:t>CILogon</a:t>
            </a:r>
            <a:endParaRPr lang="en-US" dirty="0"/>
          </a:p>
        </p:txBody>
      </p:sp>
      <p:pic>
        <p:nvPicPr>
          <p:cNvPr id="1026" name="Picture 2" descr="creen Shot 2017-04-11 at 12.59.49 PM (2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1177" y="923278"/>
            <a:ext cx="8405894" cy="525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60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322" y="0"/>
            <a:ext cx="10515600" cy="1325563"/>
          </a:xfrm>
        </p:spPr>
        <p:txBody>
          <a:bodyPr/>
          <a:lstStyle/>
          <a:p>
            <a:r>
              <a:rPr lang="en-US" dirty="0" smtClean="0"/>
              <a:t>Configuring </a:t>
            </a:r>
            <a:r>
              <a:rPr lang="en-US" dirty="0" err="1" smtClean="0"/>
              <a:t>Keycloak</a:t>
            </a:r>
            <a:r>
              <a:rPr lang="en-US" dirty="0" smtClean="0"/>
              <a:t> for </a:t>
            </a:r>
            <a:r>
              <a:rPr lang="en-US" dirty="0" err="1" smtClean="0"/>
              <a:t>CILogon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22" y="1038972"/>
            <a:ext cx="6724147" cy="581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integrate </a:t>
            </a:r>
            <a:r>
              <a:rPr lang="en-US" dirty="0" err="1" smtClean="0"/>
              <a:t>Keycloak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Multi-tenanted: create a “realm” for each gateway</a:t>
            </a:r>
          </a:p>
          <a:p>
            <a:pPr lvl="1"/>
            <a:r>
              <a:rPr lang="en-US" dirty="0" smtClean="0"/>
              <a:t>configure authentication options, like </a:t>
            </a:r>
            <a:r>
              <a:rPr lang="en-US" dirty="0" err="1" smtClean="0"/>
              <a:t>CILogon</a:t>
            </a:r>
            <a:endParaRPr lang="en-US" dirty="0" smtClean="0"/>
          </a:p>
          <a:p>
            <a:r>
              <a:rPr lang="en-US" dirty="0" smtClean="0"/>
              <a:t>OIDC for authentication</a:t>
            </a:r>
          </a:p>
          <a:p>
            <a:pPr lvl="1"/>
            <a:r>
              <a:rPr lang="en-US" dirty="0" smtClean="0"/>
              <a:t>Just like the </a:t>
            </a:r>
            <a:r>
              <a:rPr lang="en-US" dirty="0" err="1" smtClean="0"/>
              <a:t>CILogon</a:t>
            </a:r>
            <a:r>
              <a:rPr lang="en-US" dirty="0" smtClean="0"/>
              <a:t> examples</a:t>
            </a:r>
          </a:p>
          <a:p>
            <a:r>
              <a:rPr lang="en-US" dirty="0" smtClean="0"/>
              <a:t>REST API for administrative and authorization integration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www.keycloak.org/docs-api/3.0/rest-api/index.html</a:t>
            </a:r>
            <a:endParaRPr lang="en-US" dirty="0" smtClean="0"/>
          </a:p>
          <a:p>
            <a:pPr lvl="1"/>
            <a:r>
              <a:rPr lang="en-US" dirty="0" smtClean="0"/>
              <a:t>Manage what roles a user has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3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301" y="-24957"/>
            <a:ext cx="10515600" cy="1325563"/>
          </a:xfrm>
        </p:spPr>
        <p:txBody>
          <a:bodyPr/>
          <a:lstStyle/>
          <a:p>
            <a:r>
              <a:rPr lang="en-US" dirty="0" smtClean="0"/>
              <a:t>Managing roles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899" y="941033"/>
            <a:ext cx="9165874" cy="584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8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Apache </a:t>
            </a:r>
            <a:r>
              <a:rPr lang="en-US" dirty="0" err="1" smtClean="0"/>
              <a:t>Airavata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Top level Apache project</a:t>
            </a:r>
          </a:p>
          <a:p>
            <a:r>
              <a:rPr lang="en-US" dirty="0" smtClean="0"/>
              <a:t>“Apache </a:t>
            </a:r>
            <a:r>
              <a:rPr lang="en-US" dirty="0" err="1" smtClean="0"/>
              <a:t>Airavata</a:t>
            </a:r>
            <a:r>
              <a:rPr lang="en-US" dirty="0" smtClean="0"/>
              <a:t> </a:t>
            </a:r>
            <a:r>
              <a:rPr lang="en-US" dirty="0"/>
              <a:t>is a software framework that enables you to compose, manage, execute, and monitor large scale applications and workflows on distributed computing resources such as local clusters, supercomputers</a:t>
            </a:r>
            <a:r>
              <a:rPr lang="en-US" dirty="0" smtClean="0"/>
              <a:t>, computational </a:t>
            </a:r>
            <a:r>
              <a:rPr lang="en-US" dirty="0"/>
              <a:t>grids, and computing clouds</a:t>
            </a:r>
            <a:r>
              <a:rPr lang="en-US" dirty="0" smtClean="0"/>
              <a:t>.”</a:t>
            </a:r>
          </a:p>
          <a:p>
            <a:r>
              <a:rPr lang="en-US" dirty="0" smtClean="0"/>
              <a:t>A framework and an application</a:t>
            </a:r>
          </a:p>
          <a:p>
            <a:r>
              <a:rPr lang="en-US" dirty="0" smtClean="0"/>
              <a:t>Multi-tenanted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7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Authentication with </a:t>
            </a:r>
            <a:r>
              <a:rPr lang="en-US" dirty="0" err="1" smtClean="0"/>
              <a:t>CILogon</a:t>
            </a:r>
            <a:endParaRPr lang="en-US" dirty="0" smtClean="0"/>
          </a:p>
          <a:p>
            <a:r>
              <a:rPr lang="en-US" dirty="0" smtClean="0"/>
              <a:t>Role-based Authorization with </a:t>
            </a:r>
            <a:r>
              <a:rPr lang="en-US" dirty="0" err="1" smtClean="0"/>
              <a:t>Keycloak</a:t>
            </a:r>
            <a:endParaRPr lang="en-US" dirty="0" smtClean="0"/>
          </a:p>
          <a:p>
            <a:r>
              <a:rPr lang="en-US" dirty="0" smtClean="0"/>
              <a:t>Integration with Apache </a:t>
            </a:r>
            <a:r>
              <a:rPr lang="en-US" dirty="0" err="1" smtClean="0"/>
              <a:t>Airavata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7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Airavata</a:t>
            </a:r>
            <a:r>
              <a:rPr lang="en-US" dirty="0" smtClean="0"/>
              <a:t> Architecture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385" y="1410963"/>
            <a:ext cx="9259229" cy="515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Securing </a:t>
            </a:r>
            <a:r>
              <a:rPr lang="en-US" dirty="0" err="1" smtClean="0"/>
              <a:t>Airavata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280" y="1411232"/>
            <a:ext cx="8719439" cy="544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logs in the first time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630" y="1241223"/>
            <a:ext cx="6634364" cy="575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Redirected to</a:t>
            </a:r>
            <a:br>
              <a:rPr lang="en-US" dirty="0" smtClean="0"/>
            </a:br>
            <a:r>
              <a:rPr lang="en-US" dirty="0" err="1" smtClean="0"/>
              <a:t>Keycloak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5642" y="365125"/>
            <a:ext cx="6387219" cy="6211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Redirected to </a:t>
            </a:r>
            <a:r>
              <a:rPr lang="en-US" dirty="0" err="1" smtClean="0"/>
              <a:t>CILogon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894" y="1505413"/>
            <a:ext cx="8922212" cy="527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8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Redirected to institution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628" y="1690688"/>
            <a:ext cx="6949498" cy="503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5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Redirects -&gt; </a:t>
            </a:r>
            <a:r>
              <a:rPr lang="en-US" dirty="0" err="1" smtClean="0"/>
              <a:t>CILogon</a:t>
            </a:r>
            <a:r>
              <a:rPr lang="en-US" dirty="0" smtClean="0"/>
              <a:t> -&gt; </a:t>
            </a:r>
            <a:r>
              <a:rPr lang="en-US" dirty="0" err="1" smtClean="0"/>
              <a:t>Keycloak</a:t>
            </a:r>
            <a:r>
              <a:rPr lang="en-US" dirty="0" smtClean="0"/>
              <a:t> -&gt; Portal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6746" y="1368613"/>
            <a:ext cx="8338508" cy="548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login: user is assigned a default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this point, the user is logged in but can’t do anything yet</a:t>
            </a:r>
          </a:p>
          <a:p>
            <a:r>
              <a:rPr lang="en-US" dirty="0" smtClean="0"/>
              <a:t>User is assigned to ‘user-pending’ role</a:t>
            </a:r>
          </a:p>
          <a:p>
            <a:r>
              <a:rPr lang="en-US" dirty="0" smtClean="0"/>
              <a:t>Gateway admin gets an email about a new gateway user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Gateway admin grants role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273" y="1330537"/>
            <a:ext cx="8831454" cy="552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6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the role get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Portal </a:t>
            </a:r>
            <a:r>
              <a:rPr lang="mr-IN" dirty="0" smtClean="0"/>
              <a:t>–</a:t>
            </a:r>
            <a:r>
              <a:rPr lang="en-US" dirty="0" smtClean="0"/>
              <a:t> show/hide functionality based on role</a:t>
            </a:r>
          </a:p>
          <a:p>
            <a:r>
              <a:rPr lang="en-US" dirty="0" err="1" smtClean="0"/>
              <a:t>Airavata</a:t>
            </a:r>
            <a:r>
              <a:rPr lang="en-US" dirty="0" smtClean="0"/>
              <a:t> API server </a:t>
            </a:r>
            <a:r>
              <a:rPr lang="mr-IN" dirty="0" smtClean="0"/>
              <a:t>–</a:t>
            </a:r>
            <a:r>
              <a:rPr lang="en-US" dirty="0" smtClean="0"/>
              <a:t> each API method is restricted to certain roles</a:t>
            </a:r>
          </a:p>
          <a:p>
            <a:pPr lvl="1"/>
            <a:r>
              <a:rPr lang="en-US" dirty="0" smtClean="0"/>
              <a:t>Uses OIDC endpoints to verify access token</a:t>
            </a:r>
          </a:p>
          <a:p>
            <a:pPr lvl="1"/>
            <a:r>
              <a:rPr lang="en-US" dirty="0" smtClean="0"/>
              <a:t>Uses </a:t>
            </a:r>
            <a:r>
              <a:rPr lang="en-US" dirty="0" err="1" smtClean="0"/>
              <a:t>Keycloak</a:t>
            </a:r>
            <a:r>
              <a:rPr lang="en-US" dirty="0" smtClean="0"/>
              <a:t> REST API to get user’s roles</a:t>
            </a:r>
          </a:p>
          <a:p>
            <a:pPr lvl="1"/>
            <a:r>
              <a:rPr lang="en-US" dirty="0" smtClean="0"/>
              <a:t>Mapping from role to API methods accessible by that role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0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Gateways expose (shared) resources and APIs for manipulating those resources to a diverse set of users</a:t>
            </a:r>
          </a:p>
          <a:p>
            <a:r>
              <a:rPr lang="en-US" dirty="0" smtClean="0"/>
              <a:t>Authentication </a:t>
            </a:r>
            <a:r>
              <a:rPr lang="mr-IN" dirty="0" smtClean="0"/>
              <a:t>–</a:t>
            </a:r>
            <a:r>
              <a:rPr lang="en-US" dirty="0" smtClean="0"/>
              <a:t> another password to remember?</a:t>
            </a:r>
          </a:p>
          <a:p>
            <a:r>
              <a:rPr lang="en-US" dirty="0" smtClean="0"/>
              <a:t>Authorization </a:t>
            </a:r>
            <a:r>
              <a:rPr lang="mr-IN" dirty="0" smtClean="0"/>
              <a:t>–</a:t>
            </a:r>
            <a:r>
              <a:rPr lang="en-US" dirty="0" smtClean="0"/>
              <a:t> granting access without too much administrative burden</a:t>
            </a:r>
          </a:p>
          <a:p>
            <a:r>
              <a:rPr lang="en-US" dirty="0" smtClean="0"/>
              <a:t>Multiple gateways, multiple gateway clients</a:t>
            </a:r>
          </a:p>
          <a:p>
            <a:pPr lvl="1"/>
            <a:r>
              <a:rPr lang="en-US" dirty="0" err="1"/>
              <a:t>SciGaP</a:t>
            </a:r>
            <a:r>
              <a:rPr lang="en-US" dirty="0"/>
              <a:t> (Science Gateway Platform as a </a:t>
            </a:r>
            <a:r>
              <a:rPr lang="en-US" dirty="0" smtClean="0"/>
              <a:t>Service)</a:t>
            </a:r>
          </a:p>
          <a:p>
            <a:r>
              <a:rPr lang="en-US" dirty="0" smtClean="0"/>
              <a:t>Campus gateways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6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Account linking</a:t>
            </a:r>
          </a:p>
          <a:p>
            <a:r>
              <a:rPr lang="en-US" dirty="0" smtClean="0"/>
              <a:t>Automation of </a:t>
            </a:r>
            <a:r>
              <a:rPr lang="en-US" dirty="0" err="1" smtClean="0"/>
              <a:t>Keycloak</a:t>
            </a:r>
            <a:r>
              <a:rPr lang="en-US" dirty="0" smtClean="0"/>
              <a:t> configuration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132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Feel free also to email me at </a:t>
            </a:r>
            <a:r>
              <a:rPr lang="en-US" dirty="0" smtClean="0">
                <a:hlinkClick r:id="rId2"/>
              </a:rPr>
              <a:t>machrist@iu.edu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23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Authentication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options here but easiest thing is use an account the user already has</a:t>
            </a:r>
          </a:p>
          <a:p>
            <a:r>
              <a:rPr lang="en-US" dirty="0" err="1" smtClean="0"/>
              <a:t>CILogon</a:t>
            </a:r>
            <a:endParaRPr lang="en-US" dirty="0" smtClean="0"/>
          </a:p>
          <a:p>
            <a:pPr lvl="1"/>
            <a:r>
              <a:rPr lang="en-US" dirty="0" smtClean="0"/>
              <a:t>A service that allows users to authenticate to their institutions in order to retrieve credentials for accessing cyberinfrastructure.</a:t>
            </a:r>
          </a:p>
          <a:p>
            <a:pPr lvl="1"/>
            <a:r>
              <a:rPr lang="en-US" dirty="0" smtClean="0"/>
              <a:t>Also provides a </a:t>
            </a:r>
            <a:r>
              <a:rPr lang="en-US" b="1" dirty="0" smtClean="0"/>
              <a:t>OpenID Connect</a:t>
            </a:r>
            <a:r>
              <a:rPr lang="en-US" dirty="0" smtClean="0"/>
              <a:t> (OIDC) interface to this federated authentication</a:t>
            </a:r>
          </a:p>
          <a:p>
            <a:r>
              <a:rPr lang="en-US" dirty="0" smtClean="0"/>
              <a:t>OpenID Connect</a:t>
            </a:r>
          </a:p>
          <a:p>
            <a:pPr lvl="1"/>
            <a:r>
              <a:rPr lang="en-US" dirty="0" smtClean="0"/>
              <a:t>Built on top of OAuth2</a:t>
            </a:r>
          </a:p>
          <a:p>
            <a:pPr lvl="1"/>
            <a:r>
              <a:rPr lang="en-US" dirty="0" smtClean="0"/>
              <a:t>Allows user to sign in with their identity provider</a:t>
            </a:r>
          </a:p>
          <a:p>
            <a:pPr lvl="1"/>
            <a:r>
              <a:rPr lang="en-US" dirty="0" smtClean="0"/>
              <a:t>User grants client the right to access some of the user’s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96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CILogon</a:t>
            </a:r>
            <a:r>
              <a:rPr lang="en-US" dirty="0" smtClean="0"/>
              <a:t> OpenID Connect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176" y="1441938"/>
            <a:ext cx="10961448" cy="54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OpenID Connect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Initial setup</a:t>
            </a:r>
          </a:p>
          <a:p>
            <a:pPr lvl="1"/>
            <a:r>
              <a:rPr lang="en-US" dirty="0" smtClean="0"/>
              <a:t>Register a client: client id and client secret</a:t>
            </a:r>
          </a:p>
          <a:p>
            <a:r>
              <a:rPr lang="en-US" dirty="0" smtClean="0"/>
              <a:t>Redirect to </a:t>
            </a:r>
            <a:r>
              <a:rPr lang="en-US" dirty="0" err="1" smtClean="0"/>
              <a:t>CILogon</a:t>
            </a:r>
            <a:endParaRPr lang="en-US" dirty="0" smtClean="0"/>
          </a:p>
          <a:p>
            <a:pPr lvl="1"/>
            <a:r>
              <a:rPr lang="en-US" dirty="0" smtClean="0"/>
              <a:t>Parameters: client id, </a:t>
            </a:r>
            <a:r>
              <a:rPr lang="en-US" dirty="0" err="1" smtClean="0"/>
              <a:t>redirect_uri</a:t>
            </a:r>
            <a:r>
              <a:rPr lang="en-US" dirty="0" smtClean="0"/>
              <a:t>, scope=</a:t>
            </a:r>
            <a:r>
              <a:rPr lang="en-US" dirty="0" err="1" smtClean="0"/>
              <a:t>openid</a:t>
            </a:r>
            <a:endParaRPr lang="en-US" dirty="0" smtClean="0"/>
          </a:p>
          <a:p>
            <a:r>
              <a:rPr lang="en-US" dirty="0" smtClean="0"/>
              <a:t>User signs in</a:t>
            </a:r>
          </a:p>
          <a:p>
            <a:r>
              <a:rPr lang="en-US" dirty="0" smtClean="0"/>
              <a:t>Redirect back to gateway</a:t>
            </a:r>
          </a:p>
          <a:p>
            <a:pPr lvl="1"/>
            <a:r>
              <a:rPr lang="en-US" dirty="0" smtClean="0"/>
              <a:t>Exchange access code for authorization token</a:t>
            </a:r>
          </a:p>
          <a:p>
            <a:r>
              <a:rPr lang="en-US" dirty="0" smtClean="0"/>
              <a:t>Get user info</a:t>
            </a:r>
          </a:p>
          <a:p>
            <a:pPr lvl="1"/>
            <a:r>
              <a:rPr lang="en-US" dirty="0" smtClean="0"/>
              <a:t>Use authorization token to call user info endpoint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6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OpenID Connect flow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200" y="1951892"/>
            <a:ext cx="1151792" cy="42115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Gateway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520104" y="1951892"/>
            <a:ext cx="1151792" cy="42115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CILogon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202008" y="1951892"/>
            <a:ext cx="1151792" cy="42115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Institution</a:t>
            </a:r>
          </a:p>
          <a:p>
            <a:pPr algn="ctr"/>
            <a:r>
              <a:rPr lang="en-US" dirty="0" smtClean="0"/>
              <a:t>Login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989992" y="2408663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671896" y="3100039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6671896" y="4003289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989992" y="4516243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989992" y="5051502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989992" y="5642517"/>
            <a:ext cx="35301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642839" y="2097036"/>
            <a:ext cx="2017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Redirect to </a:t>
            </a:r>
            <a:r>
              <a:rPr lang="en-US" dirty="0" err="1" smtClean="0"/>
              <a:t>CILogon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71975" y="2408663"/>
            <a:ext cx="2529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Redirect to user selected institutional login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171975" y="3644990"/>
            <a:ext cx="2698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User logs in; redirects back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642839" y="4106801"/>
            <a:ext cx="2594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Redirect with access code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642838" y="4682170"/>
            <a:ext cx="247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Exchange code for token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642837" y="5257539"/>
            <a:ext cx="2142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Get user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6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Registering a client with </a:t>
            </a:r>
            <a:r>
              <a:rPr lang="en-US" dirty="0" err="1" smtClean="0"/>
              <a:t>CILogon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259" y="1825625"/>
            <a:ext cx="795748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OIDC Redirection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904776"/>
            <a:ext cx="1051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https://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cilogon.org/authorize?response_type=code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&amp;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client_id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=CLIENT_ID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&amp;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redirect_uri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=https://</a:t>
            </a:r>
            <a:r>
              <a:rPr lang="en-US" dirty="0" err="1" smtClean="0">
                <a:latin typeface="Courier" charset="0"/>
                <a:ea typeface="Courier" charset="0"/>
                <a:cs typeface="Courier" charset="0"/>
              </a:rPr>
              <a:t>mygateway.org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/callback</a:t>
            </a:r>
          </a:p>
          <a:p>
            <a:r>
              <a:rPr lang="en-US" dirty="0">
                <a:latin typeface="Courier" charset="0"/>
                <a:ea typeface="Courier" charset="0"/>
                <a:cs typeface="Courier" charset="0"/>
              </a:rPr>
              <a:t> </a:t>
            </a:r>
            <a:r>
              <a:rPr lang="en-US" dirty="0" smtClean="0">
                <a:latin typeface="Courier" charset="0"/>
                <a:ea typeface="Courier" charset="0"/>
                <a:cs typeface="Courier" charset="0"/>
              </a:rPr>
              <a:t> &amp;</a:t>
            </a:r>
            <a:r>
              <a:rPr lang="en-US" dirty="0">
                <a:latin typeface="Courier" charset="0"/>
                <a:ea typeface="Courier" charset="0"/>
                <a:cs typeface="Courier" charset="0"/>
              </a:rPr>
              <a:t>scope=</a:t>
            </a:r>
            <a:r>
              <a:rPr lang="en-US" dirty="0" err="1">
                <a:latin typeface="Courier" charset="0"/>
                <a:ea typeface="Courier" charset="0"/>
                <a:cs typeface="Courier" charset="0"/>
              </a:rPr>
              <a:t>openid</a:t>
            </a:r>
            <a:endParaRPr lang="en-US" dirty="0">
              <a:latin typeface="Courier" charset="0"/>
              <a:ea typeface="Courier" charset="0"/>
              <a:cs typeface="Couri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93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741</Words>
  <Application>Microsoft Macintosh PowerPoint</Application>
  <PresentationFormat>Widescreen</PresentationFormat>
  <Paragraphs>146</Paragraphs>
  <Slides>31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Calibri</vt:lpstr>
      <vt:lpstr>Calibri Light</vt:lpstr>
      <vt:lpstr>Courier</vt:lpstr>
      <vt:lpstr>Mangal</vt:lpstr>
      <vt:lpstr>Arial</vt:lpstr>
      <vt:lpstr>Office Theme</vt:lpstr>
      <vt:lpstr>Securing Science Gateways with CILogon and Role-based Access Control</vt:lpstr>
      <vt:lpstr>Overview</vt:lpstr>
      <vt:lpstr>The Problem</vt:lpstr>
      <vt:lpstr>Authentication</vt:lpstr>
      <vt:lpstr>CILogon OpenID Connect</vt:lpstr>
      <vt:lpstr>OpenID Connect</vt:lpstr>
      <vt:lpstr>OpenID Connect flow</vt:lpstr>
      <vt:lpstr>Registering a client with CILogon</vt:lpstr>
      <vt:lpstr>OIDC Redirection</vt:lpstr>
      <vt:lpstr>OIDC Exchange code for token</vt:lpstr>
      <vt:lpstr>OIDC Exchange token for userinfo</vt:lpstr>
      <vt:lpstr>Integrating gateway with CILogon</vt:lpstr>
      <vt:lpstr>Advantages of using IAM server</vt:lpstr>
      <vt:lpstr>Keycloak</vt:lpstr>
      <vt:lpstr>Configuring Keycloak for CILogon</vt:lpstr>
      <vt:lpstr>Configuring Keycloak for CILogon</vt:lpstr>
      <vt:lpstr>How to integrate Keycloak</vt:lpstr>
      <vt:lpstr>Managing roles</vt:lpstr>
      <vt:lpstr>Apache Airavata</vt:lpstr>
      <vt:lpstr>Airavata Architecture</vt:lpstr>
      <vt:lpstr>Securing Airavata</vt:lpstr>
      <vt:lpstr>User logs in the first time</vt:lpstr>
      <vt:lpstr>Redirected to Keycloak</vt:lpstr>
      <vt:lpstr>Redirected to CILogon</vt:lpstr>
      <vt:lpstr>Redirected to institution</vt:lpstr>
      <vt:lpstr>Redirects -&gt; CILogon -&gt; Keycloak -&gt; Portal</vt:lpstr>
      <vt:lpstr>First login: user is assigned a default role</vt:lpstr>
      <vt:lpstr>Gateway admin grants role</vt:lpstr>
      <vt:lpstr>How does the role get used?</vt:lpstr>
      <vt:lpstr>Future Work</vt:lpstr>
      <vt:lpstr>Questions?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Securing Science Gateways with CILogon and Role-based Access Control</dc:title>
  <dc:creator>Christie, Marcus Aaron</dc:creator>
  <cp:lastModifiedBy>Christie, Marcus Aaron</cp:lastModifiedBy>
  <cp:revision>34</cp:revision>
  <dcterms:created xsi:type="dcterms:W3CDTF">2017-04-16T22:16:07Z</dcterms:created>
  <dcterms:modified xsi:type="dcterms:W3CDTF">2017-06-05T20:34:34Z</dcterms:modified>
</cp:coreProperties>
</file>