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emf" ContentType="image/x-emf"/>
  <Default Extension="rels" ContentType="application/vnd.openxmlformats-package.relationships+xml"/>
  <Default Extension="wmf" ContentType="image/x-wm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341" r:id="rId2"/>
    <p:sldId id="342" r:id="rId3"/>
    <p:sldId id="374" r:id="rId4"/>
    <p:sldId id="362" r:id="rId5"/>
    <p:sldId id="352" r:id="rId6"/>
    <p:sldId id="375" r:id="rId7"/>
    <p:sldId id="376" r:id="rId8"/>
    <p:sldId id="378" r:id="rId9"/>
    <p:sldId id="379" r:id="rId10"/>
    <p:sldId id="345" r:id="rId11"/>
    <p:sldId id="346" r:id="rId12"/>
    <p:sldId id="380" r:id="rId13"/>
    <p:sldId id="347" r:id="rId14"/>
    <p:sldId id="367" r:id="rId15"/>
    <p:sldId id="372" r:id="rId16"/>
    <p:sldId id="373" r:id="rId17"/>
    <p:sldId id="359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5" autoAdjust="0"/>
    <p:restoredTop sz="93904" autoAdjust="0"/>
  </p:normalViewPr>
  <p:slideViewPr>
    <p:cSldViewPr snapToGrid="0" snapToObjects="1">
      <p:cViewPr>
        <p:scale>
          <a:sx n="151" d="100"/>
          <a:sy n="151" d="100"/>
        </p:scale>
        <p:origin x="1360" y="8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oleObject" Target="file://localhost/Users/yifengcui/Documents/SDSC/xsede/ESRT-projects/USGS/hercules_me_knl_bw_v4.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Hercules Strong Scaling on Stampede-1/2 and Blue Waters</a:t>
            </a:r>
          </a:p>
        </c:rich>
      </c:tx>
      <c:layout>
        <c:manualLayout>
          <c:xMode val="edge"/>
          <c:yMode val="edge"/>
          <c:x val="0.238247894558094"/>
          <c:y val="0.05229793651509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7146430466864"/>
          <c:y val="0.145233840471078"/>
          <c:w val="0.816842340878269"/>
          <c:h val="0.730883316640047"/>
        </c:manualLayout>
      </c:layout>
      <c:lineChart>
        <c:grouping val="standard"/>
        <c:varyColors val="0"/>
        <c:ser>
          <c:idx val="0"/>
          <c:order val="0"/>
          <c:tx>
            <c:v>Hercules_topo Blue Waters</c:v>
          </c:tx>
          <c:spPr>
            <a:ln w="12700" cap="rnd">
              <a:solidFill>
                <a:srgbClr val="0070C0"/>
              </a:solidFill>
              <a:prstDash val="lgDashDot"/>
              <a:round/>
            </a:ln>
            <a:effectLst/>
          </c:spPr>
          <c:marker>
            <c:symbol val="none"/>
          </c:marker>
          <c:cat>
            <c:strRef>
              <c:f>'bluewaters &amp; stamepde2'!$E$4:$E$9</c:f>
              <c:strCache>
                <c:ptCount val="6"/>
                <c:pt idx="0">
                  <c:v> </c:v>
                </c:pt>
                <c:pt idx="1">
                  <c:v>256</c:v>
                </c:pt>
                <c:pt idx="2">
                  <c:v>512</c:v>
                </c:pt>
                <c:pt idx="3">
                  <c:v>1024</c:v>
                </c:pt>
                <c:pt idx="4">
                  <c:v>2048</c:v>
                </c:pt>
                <c:pt idx="5">
                  <c:v>4096</c:v>
                </c:pt>
              </c:strCache>
            </c:strRef>
          </c:cat>
          <c:val>
            <c:numRef>
              <c:f>'bluewaters &amp; stamepde2'!$K$4:$K$9</c:f>
              <c:numCache>
                <c:formatCode>0.00</c:formatCode>
                <c:ptCount val="6"/>
                <c:pt idx="0">
                  <c:v>0.0</c:v>
                </c:pt>
                <c:pt idx="1">
                  <c:v>4278.0</c:v>
                </c:pt>
                <c:pt idx="2">
                  <c:v>2718.0</c:v>
                </c:pt>
                <c:pt idx="3">
                  <c:v>1278.0</c:v>
                </c:pt>
                <c:pt idx="4">
                  <c:v>1158.0</c:v>
                </c:pt>
                <c:pt idx="5">
                  <c:v>918.0</c:v>
                </c:pt>
              </c:numCache>
            </c:numRef>
          </c:val>
          <c:smooth val="0"/>
        </c:ser>
        <c:ser>
          <c:idx val="1"/>
          <c:order val="1"/>
          <c:tx>
            <c:v>Hercules_me Blue Waters</c:v>
          </c:tx>
          <c:spPr>
            <a:ln w="1270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'bluewaters &amp; stamepde2'!$E$4:$E$9</c:f>
              <c:strCache>
                <c:ptCount val="6"/>
                <c:pt idx="0">
                  <c:v> </c:v>
                </c:pt>
                <c:pt idx="1">
                  <c:v>256</c:v>
                </c:pt>
                <c:pt idx="2">
                  <c:v>512</c:v>
                </c:pt>
                <c:pt idx="3">
                  <c:v>1024</c:v>
                </c:pt>
                <c:pt idx="4">
                  <c:v>2048</c:v>
                </c:pt>
                <c:pt idx="5">
                  <c:v>4096</c:v>
                </c:pt>
              </c:strCache>
            </c:strRef>
          </c:cat>
          <c:val>
            <c:numRef>
              <c:f>'bluewaters &amp; stamepde2'!$G$4:$G$9</c:f>
              <c:numCache>
                <c:formatCode>General</c:formatCode>
                <c:ptCount val="6"/>
                <c:pt idx="0">
                  <c:v>0.0</c:v>
                </c:pt>
                <c:pt idx="1">
                  <c:v>3219.0</c:v>
                </c:pt>
                <c:pt idx="2">
                  <c:v>1659.0</c:v>
                </c:pt>
                <c:pt idx="3">
                  <c:v>999.0</c:v>
                </c:pt>
                <c:pt idx="4">
                  <c:v>699.0</c:v>
                </c:pt>
                <c:pt idx="5">
                  <c:v>759.0</c:v>
                </c:pt>
              </c:numCache>
            </c:numRef>
          </c:val>
          <c:smooth val="0"/>
        </c:ser>
        <c:ser>
          <c:idx val="3"/>
          <c:order val="2"/>
          <c:tx>
            <c:v>Hercules_me Stampede-2</c:v>
          </c:tx>
          <c:spPr>
            <a:ln w="19050" cap="rnd">
              <a:solidFill>
                <a:schemeClr val="accent3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'bluewaters &amp; stamepde2'!$E$4:$E$9</c:f>
              <c:strCache>
                <c:ptCount val="6"/>
                <c:pt idx="0">
                  <c:v> </c:v>
                </c:pt>
                <c:pt idx="1">
                  <c:v>256</c:v>
                </c:pt>
                <c:pt idx="2">
                  <c:v>512</c:v>
                </c:pt>
                <c:pt idx="3">
                  <c:v>1024</c:v>
                </c:pt>
                <c:pt idx="4">
                  <c:v>2048</c:v>
                </c:pt>
                <c:pt idx="5">
                  <c:v>4096</c:v>
                </c:pt>
              </c:strCache>
            </c:strRef>
          </c:cat>
          <c:val>
            <c:numRef>
              <c:f>'bluewaters &amp; stamepde2'!$M$4:$M$9</c:f>
              <c:numCache>
                <c:formatCode>0.00</c:formatCode>
                <c:ptCount val="6"/>
                <c:pt idx="0">
                  <c:v>0.0</c:v>
                </c:pt>
                <c:pt idx="1">
                  <c:v>5832.0</c:v>
                </c:pt>
                <c:pt idx="2">
                  <c:v>3691.0</c:v>
                </c:pt>
                <c:pt idx="3">
                  <c:v>1780.0</c:v>
                </c:pt>
                <c:pt idx="4">
                  <c:v>1568.0</c:v>
                </c:pt>
                <c:pt idx="5" formatCode="General">
                  <c:v>1070.0</c:v>
                </c:pt>
              </c:numCache>
            </c:numRef>
          </c:val>
          <c:smooth val="0"/>
        </c:ser>
        <c:ser>
          <c:idx val="5"/>
          <c:order val="3"/>
          <c:tx>
            <c:v>Hercules_me Stampede-1</c:v>
          </c:tx>
          <c:spPr>
            <a:ln w="12700" cap="rnd">
              <a:solidFill>
                <a:schemeClr val="accent3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'bluewaters &amp; stamepde2'!$E$4:$E$9</c:f>
              <c:strCache>
                <c:ptCount val="6"/>
                <c:pt idx="0">
                  <c:v> </c:v>
                </c:pt>
                <c:pt idx="1">
                  <c:v>256</c:v>
                </c:pt>
                <c:pt idx="2">
                  <c:v>512</c:v>
                </c:pt>
                <c:pt idx="3">
                  <c:v>1024</c:v>
                </c:pt>
                <c:pt idx="4">
                  <c:v>2048</c:v>
                </c:pt>
                <c:pt idx="5">
                  <c:v>4096</c:v>
                </c:pt>
              </c:strCache>
            </c:strRef>
          </c:cat>
          <c:val>
            <c:numRef>
              <c:f>'bluewaters &amp; stamepde2'!$P$4:$P$9</c:f>
              <c:numCache>
                <c:formatCode>General</c:formatCode>
                <c:ptCount val="6"/>
                <c:pt idx="1">
                  <c:v>2037.508324084351</c:v>
                </c:pt>
                <c:pt idx="2">
                  <c:v>1603.285238623752</c:v>
                </c:pt>
                <c:pt idx="3">
                  <c:v>1376.153163152053</c:v>
                </c:pt>
                <c:pt idx="4">
                  <c:v>1783.654827968924</c:v>
                </c:pt>
                <c:pt idx="5">
                  <c:v>2912.634850166482</c:v>
                </c:pt>
              </c:numCache>
            </c:numRef>
          </c:val>
          <c:smooth val="0"/>
        </c:ser>
        <c:ser>
          <c:idx val="6"/>
          <c:order val="4"/>
          <c:tx>
            <c:v>Ideal Stampede-1</c:v>
          </c:tx>
          <c:spPr>
            <a:ln w="12700" cap="rnd">
              <a:solidFill>
                <a:schemeClr val="accent3">
                  <a:lumMod val="75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'bluewaters &amp; stamepde2'!$E$4:$E$9</c:f>
              <c:strCache>
                <c:ptCount val="6"/>
                <c:pt idx="0">
                  <c:v> </c:v>
                </c:pt>
                <c:pt idx="1">
                  <c:v>256</c:v>
                </c:pt>
                <c:pt idx="2">
                  <c:v>512</c:v>
                </c:pt>
                <c:pt idx="3">
                  <c:v>1024</c:v>
                </c:pt>
                <c:pt idx="4">
                  <c:v>2048</c:v>
                </c:pt>
                <c:pt idx="5">
                  <c:v>4096</c:v>
                </c:pt>
              </c:strCache>
            </c:strRef>
          </c:cat>
          <c:val>
            <c:numRef>
              <c:f>'bluewaters &amp; stamepde2'!$Q$4:$Q$9</c:f>
              <c:numCache>
                <c:formatCode>General</c:formatCode>
                <c:ptCount val="6"/>
                <c:pt idx="1">
                  <c:v>2037.508324084351</c:v>
                </c:pt>
                <c:pt idx="2">
                  <c:v>1018.754162042175</c:v>
                </c:pt>
                <c:pt idx="3">
                  <c:v>509.3770810210877</c:v>
                </c:pt>
                <c:pt idx="4">
                  <c:v>254.6885405105439</c:v>
                </c:pt>
                <c:pt idx="5">
                  <c:v>127.3442702552719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48159888"/>
        <c:axId val="1090927552"/>
      </c:lineChart>
      <c:catAx>
        <c:axId val="1048159888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Number</a:t>
                </a:r>
                <a:r>
                  <a:rPr lang="en-US" baseline="0"/>
                  <a:t> of Cores</a:t>
                </a:r>
                <a:r>
                  <a:rPr lang="en-US"/>
                  <a:t> </a:t>
                </a:r>
              </a:p>
            </c:rich>
          </c:tx>
          <c:layout>
            <c:manualLayout>
              <c:xMode val="edge"/>
              <c:yMode val="edge"/>
              <c:x val="0.4508905322823"/>
              <c:y val="0.94271391849495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0927552"/>
        <c:crosses val="autoZero"/>
        <c:auto val="1"/>
        <c:lblAlgn val="ctr"/>
        <c:lblOffset val="128"/>
        <c:noMultiLvlLbl val="0"/>
      </c:catAx>
      <c:valAx>
        <c:axId val="1090927552"/>
        <c:scaling>
          <c:logBase val="10.0"/>
          <c:orientation val="minMax"/>
          <c:min val="100.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Wall</a:t>
                </a:r>
                <a:r>
                  <a:rPr lang="en-US" sz="1000" baseline="0"/>
                  <a:t> Clock Time (seconds)</a:t>
                </a:r>
                <a:endParaRPr lang="en-US" sz="100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48159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0205020768267"/>
          <c:y val="0.600865667490319"/>
          <c:w val="0.270244484844236"/>
          <c:h val="0.2450081582160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2E6AE5-39AE-CD40-80A1-BFD8FC26B8FF}" type="datetimeFigureOut">
              <a:rPr lang="en-US" smtClean="0"/>
              <a:t>8/14/17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92F09-B15D-E84D-BD54-9A5233BCA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756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92F09-B15D-E84D-BD54-9A5233BCAC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126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CF188E-0536-AF4B-BF9E-913D359263B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753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CD7DDFF-843C-7547-8AAD-BFA6AD66D8EB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-109" charset="0"/>
              <a:ea typeface="ＭＳ Ｐゴシック" pitchFamily="-109" charset="-128"/>
              <a:cs typeface="ＭＳ Ｐゴシック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1371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92F09-B15D-E84D-BD54-9A5233BCAC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291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92F09-B15D-E84D-BD54-9A5233BCAC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89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92F09-B15D-E84D-BD54-9A5233BCAC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878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24B1-3ADA-6D45-A2F0-A59DAC5037B4}" type="datetimeFigureOut">
              <a:rPr lang="en-US" smtClean="0"/>
              <a:t>8/14/17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C5F4C-1446-E540-8E69-C571702A9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952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24B1-3ADA-6D45-A2F0-A59DAC5037B4}" type="datetimeFigureOut">
              <a:rPr lang="en-US" smtClean="0"/>
              <a:t>8/14/17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C5F4C-1446-E540-8E69-C571702A9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213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24B1-3ADA-6D45-A2F0-A59DAC5037B4}" type="datetimeFigureOut">
              <a:rPr lang="en-US" smtClean="0"/>
              <a:t>8/14/17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C5F4C-1446-E540-8E69-C571702A9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0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24B1-3ADA-6D45-A2F0-A59DAC5037B4}" type="datetimeFigureOut">
              <a:rPr lang="en-US" smtClean="0"/>
              <a:t>8/14/17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C5F4C-1446-E540-8E69-C571702A9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897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24B1-3ADA-6D45-A2F0-A59DAC5037B4}" type="datetimeFigureOut">
              <a:rPr lang="en-US" smtClean="0"/>
              <a:t>8/14/17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C5F4C-1446-E540-8E69-C571702A9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842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24B1-3ADA-6D45-A2F0-A59DAC5037B4}" type="datetimeFigureOut">
              <a:rPr lang="en-US" smtClean="0"/>
              <a:t>8/14/17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C5F4C-1446-E540-8E69-C571702A9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909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24B1-3ADA-6D45-A2F0-A59DAC5037B4}" type="datetimeFigureOut">
              <a:rPr lang="en-US" smtClean="0"/>
              <a:t>8/14/17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C5F4C-1446-E540-8E69-C571702A9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880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24B1-3ADA-6D45-A2F0-A59DAC5037B4}" type="datetimeFigureOut">
              <a:rPr lang="en-US" smtClean="0"/>
              <a:t>8/14/17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C5F4C-1446-E540-8E69-C571702A9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631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24B1-3ADA-6D45-A2F0-A59DAC5037B4}" type="datetimeFigureOut">
              <a:rPr lang="en-US" smtClean="0"/>
              <a:t>8/14/17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C5F4C-1446-E540-8E69-C571702A9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858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24B1-3ADA-6D45-A2F0-A59DAC5037B4}" type="datetimeFigureOut">
              <a:rPr lang="en-US" smtClean="0"/>
              <a:t>8/14/17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C5F4C-1446-E540-8E69-C571702A9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577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24B1-3ADA-6D45-A2F0-A59DAC5037B4}" type="datetimeFigureOut">
              <a:rPr lang="en-US" smtClean="0"/>
              <a:t>8/14/17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C5F4C-1446-E540-8E69-C571702A9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185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624B1-3ADA-6D45-A2F0-A59DAC5037B4}" type="datetimeFigureOut">
              <a:rPr lang="en-US" smtClean="0"/>
              <a:t>8/14/17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C5F4C-1446-E540-8E69-C571702A9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462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kern="1200">
          <a:solidFill>
            <a:srgbClr val="8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tiff"/><Relationship Id="rId5" Type="http://schemas.openxmlformats.org/officeDocument/2006/relationships/image" Target="../media/image3.jp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4" Type="http://schemas.openxmlformats.org/officeDocument/2006/relationships/image" Target="../media/image8.wmf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8.png"/><Relationship Id="rId1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jpeg"/><Relationship Id="rId7" Type="http://schemas.openxmlformats.org/officeDocument/2006/relationships/image" Target="../media/image14.emf"/><Relationship Id="rId8" Type="http://schemas.openxmlformats.org/officeDocument/2006/relationships/image" Target="../media/image15.jpeg"/><Relationship Id="rId9" Type="http://schemas.openxmlformats.org/officeDocument/2006/relationships/image" Target="../media/image16.emf"/><Relationship Id="rId10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14994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 smtClean="0"/>
              <a:t>Enabling Multi-Events </a:t>
            </a:r>
            <a:r>
              <a:rPr lang="en-US" sz="3600" dirty="0" smtClean="0"/>
              <a:t>3D Simulations </a:t>
            </a:r>
            <a:r>
              <a:rPr lang="en-US" sz="3600" dirty="0" smtClean="0"/>
              <a:t>for Earthquake Hazard Assessment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3540"/>
            <a:ext cx="64008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Yifeng Cui</a:t>
            </a:r>
          </a:p>
          <a:p>
            <a:r>
              <a:rPr lang="en-US" sz="2400" dirty="0" smtClean="0"/>
              <a:t>San Diego Supercomputer Center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4410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598" y="514771"/>
            <a:ext cx="8351189" cy="994172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latin typeface="+mn-lt"/>
              </a:rPr>
              <a:t>Horizontal </a:t>
            </a:r>
            <a:r>
              <a:rPr lang="en-US" sz="2800" dirty="0" smtClean="0">
                <a:latin typeface="+mn-lt"/>
              </a:rPr>
              <a:t>Approach: Batch MPI Wrapper</a:t>
            </a:r>
            <a:br>
              <a:rPr lang="en-US" sz="2800" dirty="0" smtClean="0">
                <a:latin typeface="+mn-lt"/>
              </a:rPr>
            </a:br>
            <a:r>
              <a:rPr lang="en-US" sz="2400" i="1" dirty="0" smtClean="0">
                <a:solidFill>
                  <a:schemeClr val="tx1"/>
                </a:solidFill>
                <a:latin typeface="+mn-lt"/>
              </a:rPr>
              <a:t>Enabling Multi-event Simulations</a:t>
            </a:r>
            <a:endParaRPr lang="en-US" sz="2400" i="1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917155" y="1871230"/>
            <a:ext cx="7309690" cy="2507112"/>
            <a:chOff x="1222873" y="2834147"/>
            <a:chExt cx="9746253" cy="3342816"/>
          </a:xfrm>
        </p:grpSpPr>
        <p:grpSp>
          <p:nvGrpSpPr>
            <p:cNvPr id="29" name="Group 28"/>
            <p:cNvGrpSpPr/>
            <p:nvPr/>
          </p:nvGrpSpPr>
          <p:grpSpPr>
            <a:xfrm>
              <a:off x="1222873" y="3429000"/>
              <a:ext cx="2754217" cy="2747963"/>
              <a:chOff x="1222873" y="3429000"/>
              <a:chExt cx="2754217" cy="2747963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1222873" y="3429000"/>
                <a:ext cx="2754217" cy="274796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z="1350" dirty="0"/>
                  <a:t>Job_01</a:t>
                </a: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1531345" y="3792557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Mesh e01</a:t>
                </a: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531345" y="4244209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Prepare Output e01</a:t>
                </a: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1531345" y="4695861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Read Source e01</a:t>
                </a: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531345" y="5144778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Solver e01</a:t>
                </a: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1531345" y="5596430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Output e01</a:t>
                </a: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4718891" y="3428999"/>
              <a:ext cx="2754217" cy="2747963"/>
              <a:chOff x="1222873" y="3429000"/>
              <a:chExt cx="2754217" cy="2747963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1222873" y="3429000"/>
                <a:ext cx="2754217" cy="274796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z="1350" dirty="0"/>
                  <a:t>Job_02</a:t>
                </a: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1531345" y="3792557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Mesh e02</a:t>
                </a: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1531345" y="4244209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Prepare Output e02</a:t>
                </a:r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1531345" y="4695861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Read Source e02</a:t>
                </a: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1531345" y="5144778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Solver e02</a:t>
                </a: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1531345" y="5596430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Output e02</a:t>
                </a: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8214909" y="3428998"/>
              <a:ext cx="2754217" cy="2747963"/>
              <a:chOff x="1222873" y="3429000"/>
              <a:chExt cx="2754217" cy="2747963"/>
            </a:xfrm>
          </p:grpSpPr>
          <p:sp>
            <p:nvSpPr>
              <p:cNvPr id="38" name="Rectangle 37"/>
              <p:cNvSpPr/>
              <p:nvPr/>
            </p:nvSpPr>
            <p:spPr>
              <a:xfrm>
                <a:off x="1222873" y="3429000"/>
                <a:ext cx="2754217" cy="274796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z="1350" dirty="0"/>
                  <a:t>Job_03</a:t>
                </a: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1531345" y="3792557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Mesh e03</a:t>
                </a: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1531345" y="4244209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Prepare Output e03</a:t>
                </a:r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1531345" y="4695861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Read Source e03</a:t>
                </a: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1531345" y="5144778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Solver e03</a:t>
                </a:r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1531345" y="5596430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Output e03</a:t>
                </a:r>
              </a:p>
            </p:txBody>
          </p:sp>
        </p:grpSp>
        <p:sp>
          <p:nvSpPr>
            <p:cNvPr id="44" name="Rectangle 43"/>
            <p:cNvSpPr/>
            <p:nvPr/>
          </p:nvSpPr>
          <p:spPr>
            <a:xfrm>
              <a:off x="1222873" y="2834147"/>
              <a:ext cx="9746253" cy="38559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/>
                <a:t>Enabled in Batch </a:t>
              </a:r>
              <a:r>
                <a:rPr lang="en-US" sz="1350" dirty="0" err="1"/>
                <a:t>RunScript</a:t>
              </a:r>
              <a:r>
                <a:rPr lang="en-US" sz="1350" dirty="0"/>
                <a:t> (multiple jobs allocation)</a:t>
              </a:r>
            </a:p>
          </p:txBody>
        </p:sp>
        <p:cxnSp>
          <p:nvCxnSpPr>
            <p:cNvPr id="46" name="Straight Arrow Connector 45"/>
            <p:cNvCxnSpPr>
              <a:stCxn id="44" idx="2"/>
            </p:cNvCxnSpPr>
            <p:nvPr/>
          </p:nvCxnSpPr>
          <p:spPr>
            <a:xfrm flipH="1">
              <a:off x="2599981" y="3219737"/>
              <a:ext cx="3496019" cy="22309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>
              <a:stCxn id="44" idx="2"/>
              <a:endCxn id="31" idx="0"/>
            </p:cNvCxnSpPr>
            <p:nvPr/>
          </p:nvCxnSpPr>
          <p:spPr>
            <a:xfrm>
              <a:off x="6096000" y="3219737"/>
              <a:ext cx="0" cy="209262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>
              <a:stCxn id="44" idx="2"/>
              <a:endCxn id="38" idx="0"/>
            </p:cNvCxnSpPr>
            <p:nvPr/>
          </p:nvCxnSpPr>
          <p:spPr>
            <a:xfrm>
              <a:off x="6096000" y="3219737"/>
              <a:ext cx="3496018" cy="209261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TextBox 51"/>
          <p:cNvSpPr txBox="1"/>
          <p:nvPr/>
        </p:nvSpPr>
        <p:spPr>
          <a:xfrm>
            <a:off x="917155" y="4479556"/>
            <a:ext cx="7309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charset="0"/>
              <a:buChar char="•"/>
            </a:pPr>
            <a:r>
              <a:rPr lang="en-US" dirty="0"/>
              <a:t>Using batch script to integrate multiple-events within a single job submission, independent of mesh, output and source</a:t>
            </a:r>
          </a:p>
          <a:p>
            <a:pPr marL="214313" indent="-214313">
              <a:buFont typeface="Arial" charset="0"/>
              <a:buChar char="•"/>
            </a:pPr>
            <a:r>
              <a:rPr lang="en-US" dirty="0"/>
              <a:t>While no gain of runtime improvement, this approach enables the flexibility of running multiple independent jobs simultaneously</a:t>
            </a:r>
          </a:p>
        </p:txBody>
      </p:sp>
    </p:spTree>
    <p:extLst>
      <p:ext uri="{BB962C8B-B14F-4D97-AF65-F5344CB8AC3E}">
        <p14:creationId xmlns:p14="http://schemas.microsoft.com/office/powerpoint/2010/main" val="198875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850" y="608979"/>
            <a:ext cx="8167080" cy="856809"/>
          </a:xfrm>
        </p:spPr>
        <p:txBody>
          <a:bodyPr>
            <a:normAutofit fontScale="90000"/>
          </a:bodyPr>
          <a:lstStyle/>
          <a:p>
            <a:r>
              <a:rPr lang="en-US" sz="3100" dirty="0">
                <a:latin typeface="+mn-lt"/>
              </a:rPr>
              <a:t>Vertical </a:t>
            </a:r>
            <a:r>
              <a:rPr lang="en-US" sz="3100" dirty="0" smtClean="0">
                <a:latin typeface="+mn-lt"/>
              </a:rPr>
              <a:t>Approach:  Modification in Source Code</a:t>
            </a:r>
            <a:br>
              <a:rPr lang="en-US" sz="3100" dirty="0" smtClean="0">
                <a:latin typeface="+mn-lt"/>
              </a:rPr>
            </a:br>
            <a:r>
              <a:rPr lang="en-US" sz="2800" i="1" dirty="0">
                <a:solidFill>
                  <a:schemeClr val="tx1"/>
                </a:solidFill>
              </a:rPr>
              <a:t> Enabling Multi-event Simulations</a:t>
            </a:r>
            <a:endParaRPr lang="en-US" sz="2800" dirty="0">
              <a:latin typeface="+mn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28650" y="1869122"/>
            <a:ext cx="2065663" cy="3433433"/>
            <a:chOff x="838200" y="1349163"/>
            <a:chExt cx="2754217" cy="4577910"/>
          </a:xfrm>
        </p:grpSpPr>
        <p:sp>
          <p:nvSpPr>
            <p:cNvPr id="4" name="Rectangle 3"/>
            <p:cNvSpPr/>
            <p:nvPr/>
          </p:nvSpPr>
          <p:spPr>
            <a:xfrm>
              <a:off x="838200" y="1349163"/>
              <a:ext cx="2754217" cy="457791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350" dirty="0"/>
                <a:t>Job_01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1146672" y="1712720"/>
              <a:ext cx="2137272" cy="355294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/>
                <a:t>Mesh e01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1146672" y="2164372"/>
              <a:ext cx="2137272" cy="355294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/>
                <a:t>Prepare Output e01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1146672" y="2616024"/>
              <a:ext cx="2137272" cy="355294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/>
                <a:t>Read Source e01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146672" y="3064941"/>
              <a:ext cx="2137272" cy="355294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/>
                <a:t>Solver e01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146672" y="3516593"/>
              <a:ext cx="2137272" cy="355294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/>
                <a:t>Output e01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146672" y="3968245"/>
              <a:ext cx="2137272" cy="355294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/>
                <a:t>Prepare Output e02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146672" y="4417162"/>
              <a:ext cx="2137272" cy="355294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/>
                <a:t>Read Source e02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146672" y="4868814"/>
              <a:ext cx="2137272" cy="355294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/>
                <a:t>Solver e02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146672" y="5320466"/>
              <a:ext cx="2137272" cy="355294"/>
            </a:xfrm>
            <a:prstGeom prst="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mr-IN" sz="1350" dirty="0"/>
                <a:t>…</a:t>
              </a:r>
              <a:endParaRPr lang="en-US" sz="1350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925666" y="1808263"/>
            <a:ext cx="58754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charset="0"/>
              <a:buChar char="•"/>
            </a:pPr>
            <a:r>
              <a:rPr lang="en-US" dirty="0"/>
              <a:t>Modify the Hercules source code, and enable multiple simulations within a single job submission by sharing: </a:t>
            </a:r>
          </a:p>
          <a:p>
            <a:pPr marL="557213" lvl="1" indent="-214313">
              <a:buFont typeface="Arial" charset="0"/>
              <a:buChar char="•"/>
            </a:pPr>
            <a:r>
              <a:rPr lang="en-US" dirty="0"/>
              <a:t>same mesh</a:t>
            </a:r>
          </a:p>
          <a:p>
            <a:pPr marL="557213" lvl="1" indent="-214313">
              <a:buFont typeface="Arial" charset="0"/>
              <a:buChar char="•"/>
            </a:pPr>
            <a:r>
              <a:rPr lang="en-US" dirty="0"/>
              <a:t>different output setting</a:t>
            </a:r>
          </a:p>
          <a:p>
            <a:pPr marL="557213" lvl="1" indent="-214313">
              <a:buFont typeface="Arial" charset="0"/>
              <a:buChar char="•"/>
            </a:pPr>
            <a:r>
              <a:rPr lang="en-US" dirty="0"/>
              <a:t>different source</a:t>
            </a:r>
          </a:p>
          <a:p>
            <a:pPr marL="214313" indent="-214313">
              <a:buFont typeface="Arial" charset="0"/>
              <a:buChar char="•"/>
            </a:pPr>
            <a:r>
              <a:rPr lang="en-US" dirty="0"/>
              <a:t>For a </a:t>
            </a:r>
            <a:r>
              <a:rPr lang="en-US" i="1" dirty="0"/>
              <a:t>n</a:t>
            </a:r>
            <a:r>
              <a:rPr lang="en-US" dirty="0"/>
              <a:t> events simulation, (</a:t>
            </a:r>
            <a:r>
              <a:rPr lang="en-US" i="1" dirty="0"/>
              <a:t>n</a:t>
            </a:r>
            <a:r>
              <a:rPr lang="en-US" dirty="0"/>
              <a:t>-1) events meshing time will be saved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442" y="3721258"/>
            <a:ext cx="4527358" cy="294918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34405" y="6493838"/>
            <a:ext cx="171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(</a:t>
            </a:r>
            <a:r>
              <a:rPr lang="en-US" sz="1200" b="1" dirty="0" err="1" smtClean="0"/>
              <a:t>Moschetti</a:t>
            </a:r>
            <a:r>
              <a:rPr lang="en-US" sz="1200" b="1" dirty="0" smtClean="0"/>
              <a:t> et al., 2017)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62072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363286" y="1567536"/>
            <a:ext cx="4158114" cy="5134408"/>
            <a:chOff x="573982" y="662706"/>
            <a:chExt cx="4620126" cy="5704898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6" t="10719" b="47259"/>
            <a:stretch/>
          </p:blipFill>
          <p:spPr>
            <a:xfrm>
              <a:off x="573982" y="3799369"/>
              <a:ext cx="4620126" cy="237757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7" t="74343" b="12387"/>
            <a:stretch/>
          </p:blipFill>
          <p:spPr>
            <a:xfrm>
              <a:off x="573982" y="2914315"/>
              <a:ext cx="4620126" cy="750769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689485" y="2841575"/>
              <a:ext cx="42148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sz="750" dirty="0">
                  <a:solidFill>
                    <a:schemeClr val="bg1"/>
                  </a:solidFill>
                </a:rPr>
                <a:t>……</a:t>
              </a:r>
              <a:endParaRPr lang="en-US" sz="750" dirty="0">
                <a:solidFill>
                  <a:schemeClr val="bg1"/>
                </a:solidFill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573982" y="3585249"/>
              <a:ext cx="4620126" cy="276999"/>
              <a:chOff x="418748" y="1922218"/>
              <a:chExt cx="4620126" cy="276999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066" t="52902" b="44678"/>
              <a:stretch/>
            </p:blipFill>
            <p:spPr>
              <a:xfrm>
                <a:off x="418748" y="1999407"/>
                <a:ext cx="4620126" cy="136931"/>
              </a:xfrm>
              <a:prstGeom prst="rect">
                <a:avLst/>
              </a:prstGeom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534251" y="1922218"/>
                <a:ext cx="42148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mr-IN" sz="750" dirty="0">
                    <a:solidFill>
                      <a:schemeClr val="bg1"/>
                    </a:solidFill>
                  </a:rPr>
                  <a:t>……</a:t>
                </a:r>
                <a:endParaRPr lang="en-US" sz="75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7" t="27312" b="32892"/>
            <a:stretch/>
          </p:blipFill>
          <p:spPr>
            <a:xfrm>
              <a:off x="573982" y="662706"/>
              <a:ext cx="4620126" cy="2251609"/>
            </a:xfrm>
            <a:prstGeom prst="rect">
              <a:avLst/>
            </a:prstGeom>
          </p:spPr>
        </p:pic>
        <p:grpSp>
          <p:nvGrpSpPr>
            <p:cNvPr id="44" name="Group 43"/>
            <p:cNvGrpSpPr/>
            <p:nvPr/>
          </p:nvGrpSpPr>
          <p:grpSpPr>
            <a:xfrm>
              <a:off x="573982" y="6090605"/>
              <a:ext cx="4620126" cy="276999"/>
              <a:chOff x="418748" y="1922218"/>
              <a:chExt cx="4620126" cy="276999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066" t="52902" b="44678"/>
              <a:stretch/>
            </p:blipFill>
            <p:spPr>
              <a:xfrm>
                <a:off x="418748" y="1999407"/>
                <a:ext cx="4620126" cy="136931"/>
              </a:xfrm>
              <a:prstGeom prst="rect">
                <a:avLst/>
              </a:prstGeom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534251" y="1922218"/>
                <a:ext cx="42148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mr-IN" sz="750" dirty="0">
                    <a:solidFill>
                      <a:schemeClr val="bg1"/>
                    </a:solidFill>
                  </a:rPr>
                  <a:t>……</a:t>
                </a:r>
                <a:endParaRPr lang="en-US" sz="75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3" name="TextBox 42"/>
          <p:cNvSpPr txBox="1"/>
          <p:nvPr/>
        </p:nvSpPr>
        <p:spPr>
          <a:xfrm>
            <a:off x="2711480" y="1727853"/>
            <a:ext cx="148540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b="1" dirty="0" err="1">
                <a:solidFill>
                  <a:srgbClr val="FFC000"/>
                </a:solidFill>
              </a:rPr>
              <a:t>local_init</a:t>
            </a:r>
            <a:r>
              <a:rPr lang="en-US" sz="1350" b="1" dirty="0">
                <a:solidFill>
                  <a:srgbClr val="FFC000"/>
                </a:solidFill>
              </a:rPr>
              <a:t> function</a:t>
            </a:r>
            <a:endParaRPr lang="en-US" sz="1350" b="1" dirty="0">
              <a:solidFill>
                <a:srgbClr val="FFC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751296" y="2876833"/>
            <a:ext cx="24689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solidFill>
                  <a:srgbClr val="FFC000"/>
                </a:solidFill>
              </a:rPr>
              <a:t>allocate variables for each event with 1D arrays</a:t>
            </a:r>
            <a:endParaRPr lang="en-US" sz="900" b="1" dirty="0">
              <a:solidFill>
                <a:srgbClr val="FFC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247314" y="4551926"/>
            <a:ext cx="19495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solidFill>
                  <a:srgbClr val="FFC000"/>
                </a:solidFill>
              </a:rPr>
              <a:t>r</a:t>
            </a:r>
            <a:r>
              <a:rPr lang="en-US" sz="900" b="1" dirty="0">
                <a:solidFill>
                  <a:srgbClr val="FFC000"/>
                </a:solidFill>
              </a:rPr>
              <a:t>ead parameters through each event</a:t>
            </a:r>
            <a:endParaRPr lang="en-US" sz="900" b="1" dirty="0">
              <a:solidFill>
                <a:srgbClr val="FFC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786562" y="3840351"/>
            <a:ext cx="24336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>
                <a:solidFill>
                  <a:srgbClr val="FFC000"/>
                </a:solidFill>
              </a:rPr>
              <a:t>allocate file path for </a:t>
            </a:r>
            <a:r>
              <a:rPr lang="en-US" sz="900" b="1" dirty="0">
                <a:solidFill>
                  <a:srgbClr val="FFC000"/>
                </a:solidFill>
              </a:rPr>
              <a:t>each event with 2D arrays</a:t>
            </a:r>
            <a:endParaRPr lang="en-US" sz="900" b="1" dirty="0">
              <a:solidFill>
                <a:srgbClr val="FFC000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659918" y="1567537"/>
            <a:ext cx="4296631" cy="5134408"/>
            <a:chOff x="6516634" y="557346"/>
            <a:chExt cx="4774034" cy="5739492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6" t="26539" b="68780"/>
            <a:stretch/>
          </p:blipFill>
          <p:spPr>
            <a:xfrm>
              <a:off x="6516634" y="2075300"/>
              <a:ext cx="4620126" cy="264875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6" t="42317" r="1" b="15661"/>
            <a:stretch/>
          </p:blipFill>
          <p:spPr>
            <a:xfrm>
              <a:off x="6516634" y="3715487"/>
              <a:ext cx="4620126" cy="2377574"/>
            </a:xfrm>
            <a:prstGeom prst="rect">
              <a:avLst/>
            </a:prstGeom>
          </p:spPr>
        </p:pic>
        <p:grpSp>
          <p:nvGrpSpPr>
            <p:cNvPr id="21" name="Group 20"/>
            <p:cNvGrpSpPr/>
            <p:nvPr/>
          </p:nvGrpSpPr>
          <p:grpSpPr>
            <a:xfrm>
              <a:off x="6516634" y="3501367"/>
              <a:ext cx="4620126" cy="276999"/>
              <a:chOff x="418748" y="1922218"/>
              <a:chExt cx="4620126" cy="276999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066" t="52902" b="44678"/>
              <a:stretch/>
            </p:blipFill>
            <p:spPr>
              <a:xfrm>
                <a:off x="418748" y="1999407"/>
                <a:ext cx="4620126" cy="136931"/>
              </a:xfrm>
              <a:prstGeom prst="rect">
                <a:avLst/>
              </a:prstGeom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534251" y="1922218"/>
                <a:ext cx="42148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mr-IN" sz="750" dirty="0">
                    <a:solidFill>
                      <a:schemeClr val="bg1"/>
                    </a:solidFill>
                  </a:rPr>
                  <a:t>……</a:t>
                </a:r>
                <a:endParaRPr lang="en-US" sz="75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6" t="5273" b="70230"/>
            <a:stretch/>
          </p:blipFill>
          <p:spPr>
            <a:xfrm>
              <a:off x="6516634" y="557346"/>
              <a:ext cx="4620126" cy="1386039"/>
            </a:xfrm>
            <a:prstGeom prst="rect">
              <a:avLst/>
            </a:prstGeom>
          </p:spPr>
        </p:pic>
        <p:grpSp>
          <p:nvGrpSpPr>
            <p:cNvPr id="25" name="Group 24"/>
            <p:cNvGrpSpPr/>
            <p:nvPr/>
          </p:nvGrpSpPr>
          <p:grpSpPr>
            <a:xfrm>
              <a:off x="6516634" y="1865779"/>
              <a:ext cx="4620126" cy="276999"/>
              <a:chOff x="418748" y="1922218"/>
              <a:chExt cx="4620126" cy="276999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066" t="52902" b="44678"/>
              <a:stretch/>
            </p:blipFill>
            <p:spPr>
              <a:xfrm>
                <a:off x="418748" y="1999407"/>
                <a:ext cx="4620126" cy="136931"/>
              </a:xfrm>
              <a:prstGeom prst="rect">
                <a:avLst/>
              </a:prstGeom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534251" y="1922218"/>
                <a:ext cx="42148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mr-IN" sz="750" dirty="0">
                    <a:solidFill>
                      <a:schemeClr val="bg1"/>
                    </a:solidFill>
                  </a:rPr>
                  <a:t>……</a:t>
                </a:r>
                <a:endParaRPr lang="en-US" sz="75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6516634" y="6019839"/>
              <a:ext cx="4620126" cy="276999"/>
              <a:chOff x="418748" y="1922218"/>
              <a:chExt cx="4620126" cy="276999"/>
            </a:xfrm>
          </p:grpSpPr>
          <p:pic>
            <p:nvPicPr>
              <p:cNvPr id="29" name="Picture 28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066" t="52902" b="44678"/>
              <a:stretch/>
            </p:blipFill>
            <p:spPr>
              <a:xfrm>
                <a:off x="418748" y="1999407"/>
                <a:ext cx="4620126" cy="136931"/>
              </a:xfrm>
              <a:prstGeom prst="rect">
                <a:avLst/>
              </a:prstGeom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534251" y="1922218"/>
                <a:ext cx="42148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mr-IN" sz="750" dirty="0">
                    <a:solidFill>
                      <a:schemeClr val="bg1"/>
                    </a:solidFill>
                  </a:rPr>
                  <a:t>……</a:t>
                </a:r>
                <a:endParaRPr lang="en-US" sz="75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9495390" y="692038"/>
              <a:ext cx="158205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>
                  <a:solidFill>
                    <a:srgbClr val="FFC000"/>
                  </a:solidFill>
                </a:rPr>
                <a:t>main </a:t>
              </a:r>
              <a:r>
                <a:rPr lang="en-US" sz="1350" b="1" dirty="0">
                  <a:solidFill>
                    <a:srgbClr val="FFC000"/>
                  </a:solidFill>
                </a:rPr>
                <a:t>function</a:t>
              </a:r>
              <a:endParaRPr lang="en-US" sz="1350" b="1" dirty="0">
                <a:solidFill>
                  <a:srgbClr val="FFC000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9034260" y="2011433"/>
              <a:ext cx="2176236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FFC000"/>
                  </a:solidFill>
                </a:rPr>
                <a:t>m</a:t>
              </a:r>
              <a:r>
                <a:rPr lang="en-US" sz="900" b="1" dirty="0">
                  <a:solidFill>
                    <a:srgbClr val="FFC000"/>
                  </a:solidFill>
                </a:rPr>
                <a:t>ain loop through each event</a:t>
              </a:r>
              <a:endParaRPr lang="en-US" sz="900" b="1" dirty="0">
                <a:solidFill>
                  <a:srgbClr val="FFC00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509566" y="3626628"/>
              <a:ext cx="2781102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FFC000"/>
                  </a:solidFill>
                </a:rPr>
                <a:t>i</a:t>
              </a:r>
              <a:r>
                <a:rPr lang="en-US" sz="900" b="1" dirty="0">
                  <a:solidFill>
                    <a:srgbClr val="FFC000"/>
                  </a:solidFill>
                </a:rPr>
                <a:t>nitial source and output for each event</a:t>
              </a:r>
              <a:endParaRPr lang="en-US" sz="900" b="1" dirty="0">
                <a:solidFill>
                  <a:srgbClr val="FFC000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30360" y="5299715"/>
              <a:ext cx="1847088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FFC000"/>
                  </a:solidFill>
                </a:rPr>
                <a:t>run solver for each event</a:t>
              </a:r>
              <a:endParaRPr lang="en-US" sz="900" b="1" dirty="0">
                <a:solidFill>
                  <a:srgbClr val="FFC000"/>
                </a:solidFill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6" t="53607" b="26507"/>
            <a:stretch/>
          </p:blipFill>
          <p:spPr>
            <a:xfrm>
              <a:off x="6516634" y="2465290"/>
              <a:ext cx="4620126" cy="1125082"/>
            </a:xfrm>
            <a:prstGeom prst="rect">
              <a:avLst/>
            </a:prstGeom>
          </p:spPr>
        </p:pic>
        <p:grpSp>
          <p:nvGrpSpPr>
            <p:cNvPr id="39" name="Group 38"/>
            <p:cNvGrpSpPr/>
            <p:nvPr/>
          </p:nvGrpSpPr>
          <p:grpSpPr>
            <a:xfrm>
              <a:off x="6516634" y="2255969"/>
              <a:ext cx="4620126" cy="276999"/>
              <a:chOff x="418748" y="1922218"/>
              <a:chExt cx="4620126" cy="276999"/>
            </a:xfrm>
          </p:grpSpPr>
          <p:pic>
            <p:nvPicPr>
              <p:cNvPr id="40" name="Picture 39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066" t="52902" b="44678"/>
              <a:stretch/>
            </p:blipFill>
            <p:spPr>
              <a:xfrm>
                <a:off x="418748" y="1999407"/>
                <a:ext cx="4620126" cy="136931"/>
              </a:xfrm>
              <a:prstGeom prst="rect">
                <a:avLst/>
              </a:prstGeom>
            </p:spPr>
          </p:pic>
          <p:sp>
            <p:nvSpPr>
              <p:cNvPr id="41" name="TextBox 40"/>
              <p:cNvSpPr txBox="1"/>
              <p:nvPr/>
            </p:nvSpPr>
            <p:spPr>
              <a:xfrm>
                <a:off x="534251" y="1922218"/>
                <a:ext cx="42148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mr-IN" sz="750" dirty="0">
                    <a:solidFill>
                      <a:schemeClr val="bg1"/>
                    </a:solidFill>
                  </a:rPr>
                  <a:t>……</a:t>
                </a:r>
                <a:endParaRPr lang="en-US" sz="75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8886784" y="2604764"/>
              <a:ext cx="2323713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FFC000"/>
                  </a:solidFill>
                </a:rPr>
                <a:t>set output planes for each event</a:t>
              </a:r>
              <a:endParaRPr lang="en-US" sz="900" b="1" dirty="0">
                <a:solidFill>
                  <a:srgbClr val="FFC000"/>
                </a:solidFill>
              </a:endParaRPr>
            </a:p>
          </p:txBody>
        </p:sp>
      </p:grp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656906" y="300290"/>
            <a:ext cx="790575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Code Modifications for Vertical Approach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0351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144" y="405366"/>
            <a:ext cx="8539695" cy="994172"/>
          </a:xfrm>
        </p:spPr>
        <p:txBody>
          <a:bodyPr>
            <a:normAutofit fontScale="90000"/>
          </a:bodyPr>
          <a:lstStyle/>
          <a:p>
            <a:r>
              <a:rPr lang="en-US" sz="3100" dirty="0">
                <a:latin typeface="+mn-lt"/>
              </a:rPr>
              <a:t>Hybrid </a:t>
            </a:r>
            <a:r>
              <a:rPr lang="en-US" sz="3100" dirty="0" smtClean="0">
                <a:latin typeface="+mn-lt"/>
              </a:rPr>
              <a:t>Approach: Horizontal </a:t>
            </a:r>
            <a:r>
              <a:rPr lang="en-US" sz="3100" dirty="0">
                <a:latin typeface="+mn-lt"/>
              </a:rPr>
              <a:t>and Vertical Integration </a:t>
            </a:r>
            <a:r>
              <a:rPr lang="en-US" sz="2800" dirty="0" smtClean="0">
                <a:latin typeface="+mn-lt"/>
              </a:rPr>
              <a:t/>
            </a:r>
            <a:br>
              <a:rPr lang="en-US" sz="2800" dirty="0" smtClean="0">
                <a:latin typeface="+mn-lt"/>
              </a:rPr>
            </a:br>
            <a:r>
              <a:rPr lang="en-US" sz="2800" i="1" dirty="0">
                <a:solidFill>
                  <a:schemeClr val="tx1"/>
                </a:solidFill>
              </a:rPr>
              <a:t> Enabling Multi-event Simulations</a:t>
            </a:r>
            <a:endParaRPr lang="en-US" sz="2800" dirty="0">
              <a:latin typeface="+mn-lt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917155" y="1852597"/>
            <a:ext cx="7309691" cy="3889943"/>
            <a:chOff x="838200" y="1327129"/>
            <a:chExt cx="9746254" cy="5186590"/>
          </a:xfrm>
        </p:grpSpPr>
        <p:sp>
          <p:nvSpPr>
            <p:cNvPr id="8" name="Rectangle 7"/>
            <p:cNvSpPr/>
            <p:nvPr/>
          </p:nvSpPr>
          <p:spPr>
            <a:xfrm>
              <a:off x="838200" y="1327129"/>
              <a:ext cx="9746253" cy="38559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 err="1"/>
                <a:t>RunScript</a:t>
              </a:r>
              <a:r>
                <a:rPr lang="en-US" sz="1350" dirty="0"/>
                <a:t> (multiple jobs allocation)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>
            <a:xfrm flipH="1">
              <a:off x="2215308" y="1712719"/>
              <a:ext cx="3496019" cy="22309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5711327" y="1712719"/>
              <a:ext cx="0" cy="223091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5711327" y="1712719"/>
              <a:ext cx="3496018" cy="22309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30"/>
            <p:cNvGrpSpPr/>
            <p:nvPr/>
          </p:nvGrpSpPr>
          <p:grpSpPr>
            <a:xfrm>
              <a:off x="838200" y="1935809"/>
              <a:ext cx="2754217" cy="4577910"/>
              <a:chOff x="838200" y="1349163"/>
              <a:chExt cx="2754217" cy="4577910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838200" y="1349163"/>
                <a:ext cx="2754217" cy="457791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z="1350" dirty="0"/>
                  <a:t>Job_01</a:t>
                </a: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1146672" y="1712720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Mesh e01</a:t>
                </a:r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1146672" y="2164372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Prepare Output e01</a:t>
                </a: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1146672" y="2616024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Read Source e01</a:t>
                </a: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1146672" y="3064941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Solver e01</a:t>
                </a: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1146672" y="3516593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Output e01</a:t>
                </a: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1146672" y="3968245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Prepare Output e02</a:t>
                </a: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1146672" y="4417162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Read Source e02</a:t>
                </a: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1146672" y="4868814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Solver e02</a:t>
                </a:r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1146672" y="5320466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mr-IN" sz="1350" dirty="0"/>
                  <a:t>…</a:t>
                </a:r>
                <a:endParaRPr lang="en-US" sz="1350" dirty="0"/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4334219" y="1935809"/>
              <a:ext cx="2754217" cy="4577910"/>
              <a:chOff x="838200" y="1349163"/>
              <a:chExt cx="2754217" cy="4577910"/>
            </a:xfrm>
          </p:grpSpPr>
          <p:sp>
            <p:nvSpPr>
              <p:cNvPr id="43" name="Rectangle 42"/>
              <p:cNvSpPr/>
              <p:nvPr/>
            </p:nvSpPr>
            <p:spPr>
              <a:xfrm>
                <a:off x="838200" y="1349163"/>
                <a:ext cx="2754217" cy="457791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z="1350" dirty="0"/>
                  <a:t>Job_02</a:t>
                </a: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1146672" y="1712720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Mesh e11</a:t>
                </a: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1146672" y="2164372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Prepare Output e11</a:t>
                </a: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1146672" y="2616024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Read Source e11</a:t>
                </a: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1146672" y="3064941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Solver e11</a:t>
                </a: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1146672" y="3516593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Output e11</a:t>
                </a: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1146672" y="3968245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Prepare Output e12</a:t>
                </a: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1146672" y="4417162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Read Source e12</a:t>
                </a: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1146672" y="4868814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Solver e12</a:t>
                </a: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1146672" y="5320466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mr-IN" sz="1350" dirty="0"/>
                  <a:t>…</a:t>
                </a:r>
                <a:endParaRPr lang="en-US" sz="1350" dirty="0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7830237" y="1935809"/>
              <a:ext cx="2754217" cy="4577910"/>
              <a:chOff x="838200" y="1349163"/>
              <a:chExt cx="2754217" cy="4577910"/>
            </a:xfrm>
          </p:grpSpPr>
          <p:sp>
            <p:nvSpPr>
              <p:cNvPr id="54" name="Rectangle 53"/>
              <p:cNvSpPr/>
              <p:nvPr/>
            </p:nvSpPr>
            <p:spPr>
              <a:xfrm>
                <a:off x="838200" y="1349163"/>
                <a:ext cx="2754217" cy="457791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US" sz="1350" dirty="0"/>
                  <a:t>Job_03</a:t>
                </a: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1146672" y="1712720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Mesh e21</a:t>
                </a: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1146672" y="2164372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Prepare Output e21</a:t>
                </a: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1146672" y="2616024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Read Source e21</a:t>
                </a: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1146672" y="3064941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Solver e21</a:t>
                </a: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1146672" y="3516593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Output e21</a:t>
                </a: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1146672" y="3968245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Prepare Output e22</a:t>
                </a:r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1146672" y="4417162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Read Source e22</a:t>
                </a:r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1146672" y="4868814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Solver e22</a:t>
                </a:r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1146672" y="5320466"/>
                <a:ext cx="2137272" cy="355294"/>
              </a:xfrm>
              <a:prstGeom prst="rect">
                <a:avLst/>
              </a:prstGeom>
              <a:solidFill>
                <a:schemeClr val="accent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mr-IN" sz="1350" dirty="0"/>
                  <a:t>…</a:t>
                </a:r>
                <a:endParaRPr lang="en-US" sz="135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799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200" y="19503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Hercules Scaling on Stampede </a:t>
            </a:r>
            <a:br>
              <a:rPr lang="en-US" sz="3200" dirty="0" smtClean="0"/>
            </a:br>
            <a:r>
              <a:rPr lang="en-US" sz="2000" i="1" dirty="0" smtClean="0">
                <a:solidFill>
                  <a:schemeClr val="tx1"/>
                </a:solidFill>
              </a:rPr>
              <a:t>before (</a:t>
            </a:r>
            <a:r>
              <a:rPr lang="en-US" sz="2000" i="1" dirty="0" err="1" smtClean="0">
                <a:solidFill>
                  <a:schemeClr val="tx1"/>
                </a:solidFill>
              </a:rPr>
              <a:t>Hercules_topo</a:t>
            </a:r>
            <a:r>
              <a:rPr lang="en-US" sz="2000" i="1" dirty="0" smtClean="0">
                <a:solidFill>
                  <a:schemeClr val="tx1"/>
                </a:solidFill>
              </a:rPr>
              <a:t>) and after (</a:t>
            </a:r>
            <a:r>
              <a:rPr lang="en-US" sz="2000" i="1" dirty="0" err="1" smtClean="0">
                <a:solidFill>
                  <a:schemeClr val="tx1"/>
                </a:solidFill>
              </a:rPr>
              <a:t>Hercules_me</a:t>
            </a:r>
            <a:r>
              <a:rPr lang="en-US" sz="2000" i="1" dirty="0" smtClean="0">
                <a:solidFill>
                  <a:schemeClr val="tx1"/>
                </a:solidFill>
              </a:rPr>
              <a:t>) enabling multi-events</a:t>
            </a:r>
            <a:endParaRPr lang="en-US" sz="2800" i="1" dirty="0">
              <a:solidFill>
                <a:schemeClr val="tx1"/>
              </a:solidFill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032258"/>
              </p:ext>
            </p:extLst>
          </p:nvPr>
        </p:nvGraphicFramePr>
        <p:xfrm>
          <a:off x="219225" y="1465036"/>
          <a:ext cx="9044215" cy="5282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5095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treme-scale Discontinuous Galerkin Environment (EDGE)…"/>
          <p:cNvSpPr txBox="1">
            <a:spLocks noGrp="1"/>
          </p:cNvSpPr>
          <p:nvPr>
            <p:ph idx="1"/>
          </p:nvPr>
        </p:nvSpPr>
        <p:spPr>
          <a:xfrm>
            <a:off x="68214" y="953632"/>
            <a:ext cx="4672045" cy="5758833"/>
          </a:xfrm>
          <a:prstGeom prst="rect">
            <a:avLst/>
          </a:prstGeom>
        </p:spPr>
        <p:txBody>
          <a:bodyPr vert="horz" lIns="34289" tIns="34289" rIns="34289" bIns="34289" rtlCol="0">
            <a:noAutofit/>
          </a:bodyPr>
          <a:lstStyle/>
          <a:p>
            <a:pPr defTabSz="370332">
              <a:spcBef>
                <a:spcPts val="600"/>
              </a:spcBef>
              <a:defRPr sz="1512"/>
            </a:pPr>
            <a:r>
              <a:rPr sz="1800" b="1" dirty="0">
                <a:solidFill>
                  <a:srgbClr val="811F13"/>
                </a:solidFill>
              </a:rPr>
              <a:t>E</a:t>
            </a:r>
            <a:r>
              <a:rPr sz="1800" b="1" dirty="0">
                <a:solidFill>
                  <a:schemeClr val="tx1"/>
                </a:solidFill>
              </a:rPr>
              <a:t>xtreme-scale </a:t>
            </a:r>
            <a:r>
              <a:rPr sz="1800" b="1" dirty="0">
                <a:solidFill>
                  <a:srgbClr val="811F13"/>
                </a:solidFill>
              </a:rPr>
              <a:t>D</a:t>
            </a:r>
            <a:r>
              <a:rPr sz="1800" b="1" dirty="0">
                <a:solidFill>
                  <a:schemeClr val="tx1"/>
                </a:solidFill>
              </a:rPr>
              <a:t>iscontinuous </a:t>
            </a:r>
            <a:r>
              <a:rPr sz="1800" b="1" dirty="0">
                <a:solidFill>
                  <a:srgbClr val="811F13"/>
                </a:solidFill>
              </a:rPr>
              <a:t>G</a:t>
            </a:r>
            <a:r>
              <a:rPr sz="1800" b="1" dirty="0">
                <a:solidFill>
                  <a:schemeClr val="tx1"/>
                </a:solidFill>
              </a:rPr>
              <a:t>alerkin </a:t>
            </a:r>
            <a:r>
              <a:rPr sz="1800" b="1" dirty="0" smtClean="0">
                <a:solidFill>
                  <a:srgbClr val="811F13"/>
                </a:solidFill>
              </a:rPr>
              <a:t>E</a:t>
            </a:r>
            <a:r>
              <a:rPr sz="1800" b="1" dirty="0" smtClean="0">
                <a:solidFill>
                  <a:schemeClr val="tx1"/>
                </a:solidFill>
              </a:rPr>
              <a:t>nvironment</a:t>
            </a:r>
            <a:r>
              <a:rPr lang="en-US" sz="1800" b="1" dirty="0" smtClean="0">
                <a:solidFill>
                  <a:schemeClr val="tx1"/>
                </a:solidFill>
              </a:rPr>
              <a:t>: </a:t>
            </a:r>
            <a:r>
              <a:rPr sz="1800" b="1" dirty="0" smtClean="0">
                <a:solidFill>
                  <a:schemeClr val="tx1"/>
                </a:solidFill>
              </a:rPr>
              <a:t>Seismic </a:t>
            </a:r>
            <a:r>
              <a:rPr sz="1800" b="1" dirty="0">
                <a:solidFill>
                  <a:schemeClr val="tx1"/>
                </a:solidFill>
              </a:rPr>
              <a:t>wave propagation through </a:t>
            </a:r>
            <a:r>
              <a:rPr sz="1800" b="1" dirty="0" smtClean="0">
                <a:solidFill>
                  <a:schemeClr val="tx1"/>
                </a:solidFill>
              </a:rPr>
              <a:t>DG-FEM</a:t>
            </a:r>
            <a:r>
              <a:rPr lang="en-US" sz="1800" b="1" dirty="0" smtClean="0">
                <a:solidFill>
                  <a:schemeClr val="tx1"/>
                </a:solidFill>
              </a:rPr>
              <a:t>, </a:t>
            </a:r>
            <a:r>
              <a:rPr lang="en-US" sz="1800" b="1" dirty="0" smtClean="0"/>
              <a:t>supported through </a:t>
            </a:r>
            <a:r>
              <a:rPr lang="en-US" sz="1800" b="1" dirty="0"/>
              <a:t>Intel </a:t>
            </a:r>
            <a:r>
              <a:rPr lang="en-US" sz="1800" b="1" dirty="0" smtClean="0"/>
              <a:t>IPCC program</a:t>
            </a:r>
            <a:endParaRPr sz="1800" b="1" dirty="0">
              <a:solidFill>
                <a:schemeClr val="tx1"/>
              </a:solidFill>
            </a:endParaRPr>
          </a:p>
          <a:p>
            <a:pPr defTabSz="370332">
              <a:spcBef>
                <a:spcPts val="600"/>
              </a:spcBef>
              <a:defRPr sz="1512"/>
            </a:pPr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</a:rPr>
              <a:t>Sustained 10 DP-Pflop/s (38% peak) on Cori</a:t>
            </a:r>
          </a:p>
          <a:p>
            <a:r>
              <a:rPr lang="en-US" sz="1800" b="1" dirty="0" smtClean="0"/>
              <a:t>Fused Simulations for large ensemble of runs of geometrically similar forward simulations</a:t>
            </a:r>
          </a:p>
          <a:p>
            <a:pPr marL="457200" lvl="1" indent="0">
              <a:buNone/>
            </a:pPr>
            <a:r>
              <a:rPr lang="en-US" sz="1400" dirty="0" smtClean="0"/>
              <a:t>Non-fused:</a:t>
            </a:r>
            <a:r>
              <a:rPr lang="en-US" sz="1400" i="1" dirty="0" smtClean="0"/>
              <a:t> 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o = s (</a:t>
            </a:r>
            <a:r>
              <a:rPr lang="en-US" sz="1400" i="1" dirty="0" err="1" smtClean="0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pPr marL="457200" lvl="1" indent="0">
              <a:buNone/>
            </a:pPr>
            <a:r>
              <a:rPr lang="en-US" sz="1400" dirty="0" smtClean="0">
                <a:ea typeface="Times New Roman" charset="0"/>
                <a:cs typeface="Times New Roman" charset="0"/>
              </a:rPr>
              <a:t>Fused:        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O</a:t>
            </a:r>
            <a:r>
              <a:rPr lang="en-US" sz="1400" i="1" baseline="-25000" dirty="0" smtClean="0">
                <a:latin typeface="Times New Roman" charset="0"/>
                <a:ea typeface="Times New Roman" charset="0"/>
                <a:cs typeface="Times New Roman" charset="0"/>
              </a:rPr>
              <a:t>m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 = S</a:t>
            </a:r>
            <a:r>
              <a:rPr lang="en-US" sz="1400" i="1" baseline="-25000" dirty="0" smtClean="0">
                <a:latin typeface="Times New Roman" charset="0"/>
                <a:ea typeface="Times New Roman" charset="0"/>
                <a:cs typeface="Times New Roman" charset="0"/>
              </a:rPr>
              <a:t>m</a:t>
            </a:r>
            <a:r>
              <a:rPr lang="en-US" sz="1400" i="1" dirty="0">
                <a:latin typeface="Times New Roman" charset="0"/>
                <a:ea typeface="Times New Roman" charset="0"/>
                <a:cs typeface="Times New Roman" charset="0"/>
              </a:rPr>
              <a:t>( </a:t>
            </a:r>
            <a:r>
              <a:rPr lang="en-US" sz="1400" i="1" dirty="0" err="1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en-US" sz="1400" i="1" baseline="-25000" dirty="0" err="1">
                <a:latin typeface="Times New Roman" charset="0"/>
                <a:ea typeface="Times New Roman" charset="0"/>
                <a:cs typeface="Times New Roman" charset="0"/>
              </a:rPr>
              <a:t>m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pPr marL="457200" lvl="1" indent="0">
              <a:buNone/>
            </a:pPr>
            <a:r>
              <a:rPr lang="en-US" sz="1400" dirty="0"/>
              <a:t> </a:t>
            </a:r>
            <a:r>
              <a:rPr lang="en-US" sz="1400" dirty="0" smtClean="0"/>
              <a:t>           forward solver 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S</a:t>
            </a:r>
            <a:r>
              <a:rPr lang="en-US" sz="1400" i="1" baseline="-25000" dirty="0" smtClean="0">
                <a:latin typeface="Times New Roman" charset="0"/>
                <a:ea typeface="Times New Roman" charset="0"/>
                <a:cs typeface="Times New Roman" charset="0"/>
              </a:rPr>
              <a:t>m</a:t>
            </a:r>
            <a:r>
              <a:rPr lang="en-US" sz="1400" dirty="0" smtClean="0"/>
              <a:t> handles </a:t>
            </a:r>
            <a:r>
              <a:rPr lang="en-US" sz="1400" dirty="0"/>
              <a:t>a set of 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m</a:t>
            </a:r>
            <a:r>
              <a:rPr lang="en-US" sz="1400" dirty="0" smtClean="0">
                <a:latin typeface="Times New Roman" charset="0"/>
                <a:ea typeface="Times New Roman" charset="0"/>
                <a:cs typeface="Times New Roman" charset="0"/>
              </a:rPr>
              <a:t>&lt;=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n</a:t>
            </a:r>
            <a:r>
              <a:rPr lang="en-US" sz="1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400" dirty="0" smtClean="0"/>
              <a:t>inputs</a:t>
            </a:r>
            <a:endParaRPr lang="en-US" sz="1400" dirty="0"/>
          </a:p>
          <a:p>
            <a:pPr marL="457200" lvl="1" indent="0">
              <a:buNone/>
            </a:pPr>
            <a:r>
              <a:rPr lang="en-US" sz="1400" dirty="0" smtClean="0"/>
              <a:t> 	</a:t>
            </a:r>
            <a:r>
              <a:rPr lang="en-US" sz="1400" i="1" dirty="0" err="1" smtClean="0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en-US" sz="1400" i="1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m</a:t>
            </a:r>
            <a:r>
              <a:rPr lang="en-US" sz="1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400" dirty="0">
                <a:latin typeface="Times New Roman" charset="0"/>
                <a:ea typeface="Times New Roman" charset="0"/>
                <a:cs typeface="Times New Roman" charset="0"/>
              </a:rPr>
              <a:t>= </a:t>
            </a:r>
            <a:r>
              <a:rPr lang="en-US" sz="1400" i="1" dirty="0">
                <a:latin typeface="Times New Roman" charset="0"/>
                <a:ea typeface="Times New Roman" charset="0"/>
                <a:cs typeface="Times New Roman" charset="0"/>
              </a:rPr>
              <a:t>( i</a:t>
            </a:r>
            <a:r>
              <a:rPr lang="en-US" sz="1400" i="1" baseline="-25000" dirty="0">
                <a:latin typeface="Times New Roman" charset="0"/>
                <a:ea typeface="Times New Roman" charset="0"/>
                <a:cs typeface="Times New Roman" charset="0"/>
              </a:rPr>
              <a:t>1</a:t>
            </a:r>
            <a:r>
              <a:rPr lang="en-US" sz="1400" i="1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1400" i="1" dirty="0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en-US" sz="1400" i="1" baseline="-25000" dirty="0">
                <a:latin typeface="Times New Roman" charset="0"/>
                <a:ea typeface="Times New Roman" charset="0"/>
                <a:cs typeface="Times New Roman" charset="0"/>
              </a:rPr>
              <a:t>2</a:t>
            </a:r>
            <a:r>
              <a:rPr lang="en-US" sz="1400" i="1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mr-IN" sz="1400" i="1" dirty="0" smtClean="0">
                <a:latin typeface="Times New Roman" charset="0"/>
                <a:ea typeface="Times New Roman" charset="0"/>
                <a:cs typeface="Times New Roman" charset="0"/>
              </a:rPr>
              <a:t>…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1400" i="1" dirty="0" err="1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en-US" sz="1400" i="1" baseline="-25000" dirty="0" err="1">
                <a:latin typeface="Times New Roman" charset="0"/>
                <a:ea typeface="Times New Roman" charset="0"/>
                <a:cs typeface="Times New Roman" charset="0"/>
              </a:rPr>
              <a:t>m</a:t>
            </a:r>
            <a:r>
              <a:rPr lang="en-US" sz="1400" i="1" dirty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US" sz="1400" dirty="0"/>
              <a:t>in a single execution:  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	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O</a:t>
            </a:r>
            <a:r>
              <a:rPr lang="en-US" sz="1400" i="1" baseline="-25000" dirty="0" smtClean="0">
                <a:latin typeface="Times New Roman" charset="0"/>
                <a:ea typeface="Times New Roman" charset="0"/>
                <a:cs typeface="Times New Roman" charset="0"/>
              </a:rPr>
              <a:t>m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400" i="1" dirty="0">
                <a:latin typeface="Times New Roman" charset="0"/>
                <a:ea typeface="Times New Roman" charset="0"/>
                <a:cs typeface="Times New Roman" charset="0"/>
              </a:rPr>
              <a:t>= ( 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o</a:t>
            </a:r>
            <a:r>
              <a:rPr lang="en-US" sz="1400" i="1" baseline="-25000" dirty="0" smtClean="0">
                <a:latin typeface="Times New Roman" charset="0"/>
                <a:ea typeface="Times New Roman" charset="0"/>
                <a:cs typeface="Times New Roman" charset="0"/>
              </a:rPr>
              <a:t>1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, o</a:t>
            </a:r>
            <a:r>
              <a:rPr lang="en-US" sz="1400" i="1" baseline="-25000" dirty="0" smtClean="0">
                <a:latin typeface="Times New Roman" charset="0"/>
                <a:ea typeface="Times New Roman" charset="0"/>
                <a:cs typeface="Times New Roman" charset="0"/>
              </a:rPr>
              <a:t>2</a:t>
            </a:r>
            <a:r>
              <a:rPr lang="en-US" sz="1400" i="1" dirty="0">
                <a:latin typeface="Times New Roman" charset="0"/>
                <a:ea typeface="Times New Roman" charset="0"/>
                <a:cs typeface="Times New Roman" charset="0"/>
              </a:rPr>
              <a:t>,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mr-IN" sz="1400" i="1" dirty="0" smtClean="0">
                <a:latin typeface="Times New Roman" charset="0"/>
                <a:ea typeface="Times New Roman" charset="0"/>
                <a:cs typeface="Times New Roman" charset="0"/>
              </a:rPr>
              <a:t>…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 , o</a:t>
            </a:r>
            <a:r>
              <a:rPr lang="en-US" sz="1400" i="1" baseline="-25000" dirty="0" smtClean="0">
                <a:latin typeface="Times New Roman" charset="0"/>
                <a:ea typeface="Times New Roman" charset="0"/>
                <a:cs typeface="Times New Roman" charset="0"/>
              </a:rPr>
              <a:t>m</a:t>
            </a:r>
            <a:r>
              <a:rPr lang="en-US" sz="1400" i="1" dirty="0">
                <a:latin typeface="Times New Roman" charset="0"/>
                <a:ea typeface="Times New Roman" charset="0"/>
                <a:cs typeface="Times New Roman" charset="0"/>
              </a:rPr>
              <a:t>) =  S</a:t>
            </a:r>
            <a:r>
              <a:rPr lang="en-US" sz="1400" i="1" baseline="-25000" dirty="0">
                <a:latin typeface="Times New Roman" charset="0"/>
                <a:ea typeface="Times New Roman" charset="0"/>
                <a:cs typeface="Times New Roman" charset="0"/>
              </a:rPr>
              <a:t>m</a:t>
            </a:r>
            <a:r>
              <a:rPr lang="en-US" sz="1400" i="1" dirty="0">
                <a:latin typeface="Times New Roman" charset="0"/>
                <a:ea typeface="Times New Roman" charset="0"/>
                <a:cs typeface="Times New Roman" charset="0"/>
              </a:rPr>
              <a:t>( </a:t>
            </a:r>
            <a:r>
              <a:rPr lang="en-US" sz="1400" i="1" dirty="0" err="1">
                <a:latin typeface="Times New Roman" charset="0"/>
                <a:ea typeface="Times New Roman" charset="0"/>
                <a:cs typeface="Times New Roman" charset="0"/>
              </a:rPr>
              <a:t>I</a:t>
            </a:r>
            <a:r>
              <a:rPr lang="en-US" sz="1400" i="1" baseline="-25000" dirty="0" err="1">
                <a:latin typeface="Times New Roman" charset="0"/>
                <a:ea typeface="Times New Roman" charset="0"/>
                <a:cs typeface="Times New Roman" charset="0"/>
              </a:rPr>
              <a:t>m</a:t>
            </a:r>
            <a:r>
              <a:rPr lang="en-US" sz="1400" i="1" dirty="0" smtClean="0"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pPr defTabSz="370332">
              <a:spcBef>
                <a:spcPts val="600"/>
              </a:spcBef>
              <a:defRPr sz="1512"/>
            </a:pPr>
            <a:r>
              <a:rPr lang="en-US" sz="1800" b="1" dirty="0" smtClean="0"/>
              <a:t>Advantages of fused over non-fused</a:t>
            </a:r>
            <a:endParaRPr lang="en-US" sz="1800" b="1" dirty="0" smtClean="0">
              <a:solidFill>
                <a:schemeClr val="tx1"/>
              </a:solidFill>
            </a:endParaRPr>
          </a:p>
          <a:p>
            <a:pPr lvl="1"/>
            <a:r>
              <a:rPr lang="en-US" sz="1400" dirty="0"/>
              <a:t>Read-only data structures might be shared among all runs --&gt; increases arithmetic intensities</a:t>
            </a:r>
          </a:p>
          <a:p>
            <a:pPr lvl="1"/>
            <a:r>
              <a:rPr lang="en-US" sz="1400" dirty="0" smtClean="0"/>
              <a:t>Full </a:t>
            </a:r>
            <a:r>
              <a:rPr lang="en-US" sz="1400" dirty="0"/>
              <a:t>vector </a:t>
            </a:r>
            <a:r>
              <a:rPr lang="en-US" sz="1400" dirty="0" smtClean="0"/>
              <a:t>operations are performed by </a:t>
            </a:r>
            <a:r>
              <a:rPr lang="en-US" sz="1400" dirty="0"/>
              <a:t>fusing multiples of the </a:t>
            </a:r>
            <a:r>
              <a:rPr lang="en-US" sz="1400" dirty="0" smtClean="0"/>
              <a:t>vector-width</a:t>
            </a:r>
          </a:p>
          <a:p>
            <a:pPr lvl="1"/>
            <a:r>
              <a:rPr lang="en-US" sz="1400" dirty="0" smtClean="0"/>
              <a:t>Data </a:t>
            </a:r>
            <a:r>
              <a:rPr lang="en-US" sz="1400" dirty="0"/>
              <a:t>structures are automatically aligned by fusing multiples of the </a:t>
            </a:r>
            <a:r>
              <a:rPr lang="en-US" sz="1400" dirty="0" smtClean="0"/>
              <a:t>cache line size </a:t>
            </a:r>
          </a:p>
          <a:p>
            <a:pPr lvl="1"/>
            <a:r>
              <a:rPr lang="en-US" sz="1400" dirty="0" smtClean="0"/>
              <a:t>Less </a:t>
            </a:r>
            <a:r>
              <a:rPr lang="en-US" sz="1400" dirty="0"/>
              <a:t>sensitive to memory latencies and </a:t>
            </a:r>
            <a:r>
              <a:rPr lang="en-US" sz="1400" dirty="0" smtClean="0"/>
              <a:t>conditional jumps</a:t>
            </a:r>
            <a:r>
              <a:rPr lang="en-US" sz="1400" dirty="0"/>
              <a:t>, due to less frequent context </a:t>
            </a:r>
            <a:r>
              <a:rPr lang="en-US" sz="1400" dirty="0" smtClean="0"/>
              <a:t>switches</a:t>
            </a:r>
            <a:endParaRPr lang="en-US" sz="800" b="1" dirty="0" smtClean="0">
              <a:solidFill>
                <a:schemeClr val="tx1"/>
              </a:solidFill>
            </a:endParaRPr>
          </a:p>
        </p:txBody>
      </p:sp>
      <p:sp>
        <p:nvSpPr>
          <p:cNvPr id="8" name="EDGE and Can4 Benchmark"/>
          <p:cNvSpPr txBox="1">
            <a:spLocks noGrp="1"/>
          </p:cNvSpPr>
          <p:nvPr>
            <p:ph type="title"/>
          </p:nvPr>
        </p:nvSpPr>
        <p:spPr>
          <a:xfrm>
            <a:off x="298588" y="27205"/>
            <a:ext cx="8637097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i="1" dirty="0" smtClean="0">
                <a:solidFill>
                  <a:srgbClr val="800000"/>
                </a:solidFill>
                <a:latin typeface="Arial" charset="0"/>
                <a:ea typeface="Arial" charset="0"/>
                <a:cs typeface="Arial" charset="0"/>
              </a:rPr>
              <a:t>Fused Simulations to Explore Inter-simulation Parallelism</a:t>
            </a:r>
            <a:endParaRPr sz="2400" i="1" dirty="0">
              <a:solidFill>
                <a:srgbClr val="8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385" y="4191454"/>
            <a:ext cx="4038300" cy="224099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89682" y="6254328"/>
            <a:ext cx="40000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charset="0"/>
                <a:ea typeface="Arial" charset="0"/>
                <a:cs typeface="Arial" charset="0"/>
              </a:rPr>
              <a:t>Weak scaling study on </a:t>
            </a:r>
            <a:r>
              <a:rPr lang="en-US" sz="800" b="1" dirty="0">
                <a:latin typeface="Arial" charset="0"/>
                <a:ea typeface="Arial" charset="0"/>
                <a:cs typeface="Arial" charset="0"/>
              </a:rPr>
              <a:t>Cori-II</a:t>
            </a:r>
            <a:r>
              <a:rPr lang="en-US" sz="800" dirty="0">
                <a:latin typeface="Arial" charset="0"/>
                <a:ea typeface="Arial" charset="0"/>
                <a:cs typeface="Arial" charset="0"/>
              </a:rPr>
              <a:t>. Shown are hardware and non-zero peak efficiencies in flat mode. O denotes the order and C the number of fused </a:t>
            </a:r>
            <a:r>
              <a:rPr lang="en-US" sz="800" dirty="0" smtClean="0">
                <a:latin typeface="Arial" charset="0"/>
                <a:ea typeface="Arial" charset="0"/>
                <a:cs typeface="Arial" charset="0"/>
              </a:rPr>
              <a:t>simulations.</a:t>
            </a:r>
            <a:endParaRPr lang="en-US" sz="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Extreme-scale Discontinuous Galerkin Environment (EDGE)…"/>
          <p:cNvSpPr txBox="1">
            <a:spLocks/>
          </p:cNvSpPr>
          <p:nvPr/>
        </p:nvSpPr>
        <p:spPr>
          <a:xfrm>
            <a:off x="73920" y="5601113"/>
            <a:ext cx="8896754" cy="995635"/>
          </a:xfrm>
          <a:prstGeom prst="rect">
            <a:avLst/>
          </a:prstGeom>
        </p:spPr>
        <p:txBody>
          <a:bodyPr vert="horz" lIns="34289" tIns="34289" rIns="34289" bIns="34289" rtlCol="0">
            <a:noAutofit/>
          </a:bodyPr>
          <a:lstStyle>
            <a:lvl1pPr marL="342843" indent="-342843" algn="l" defTabSz="457124" rtl="0" eaLnBrk="1" latinLnBrk="0" hangingPunct="1">
              <a:spcBef>
                <a:spcPct val="20000"/>
              </a:spcBef>
              <a:buFont typeface="Arial"/>
              <a:buChar char="•"/>
              <a:defRPr sz="2400" b="1" kern="1200">
                <a:solidFill>
                  <a:srgbClr val="800000"/>
                </a:solidFill>
                <a:latin typeface="Arial"/>
                <a:ea typeface="+mn-ea"/>
                <a:cs typeface="Arial"/>
              </a:defRPr>
            </a:lvl1pPr>
            <a:lvl2pPr marL="742826" indent="-285703" algn="l" defTabSz="457124" rtl="0" eaLnBrk="1" latinLnBrk="0" hangingPunct="1">
              <a:spcBef>
                <a:spcPct val="20000"/>
              </a:spcBef>
              <a:buFont typeface="Arial"/>
              <a:buChar char="–"/>
              <a:defRPr sz="21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2811" indent="-228562" algn="l" defTabSz="457124" rtl="0" eaLnBrk="1" latinLnBrk="0" hangingPunct="1">
              <a:spcBef>
                <a:spcPct val="20000"/>
              </a:spcBef>
              <a:buFont typeface="Arial"/>
              <a:buChar char="•"/>
              <a:defRPr sz="1800" b="1" kern="1200">
                <a:solidFill>
                  <a:srgbClr val="800000"/>
                </a:solidFill>
                <a:latin typeface="Arial"/>
                <a:ea typeface="+mn-ea"/>
                <a:cs typeface="Arial"/>
              </a:defRPr>
            </a:lvl3pPr>
            <a:lvl4pPr marL="1599934" indent="-228562" algn="l" defTabSz="457124" rtl="0" eaLnBrk="1" latinLnBrk="0" hangingPunct="1">
              <a:spcBef>
                <a:spcPct val="20000"/>
              </a:spcBef>
              <a:buFont typeface="Arial"/>
              <a:buChar char="–"/>
              <a:defRPr sz="1600" b="1" kern="1200">
                <a:solidFill>
                  <a:srgbClr val="800000"/>
                </a:solidFill>
                <a:latin typeface="Arial"/>
                <a:ea typeface="+mn-ea"/>
                <a:cs typeface="Arial"/>
              </a:defRPr>
            </a:lvl4pPr>
            <a:lvl5pPr marL="2057058" indent="-228562" algn="l" defTabSz="457124" rtl="0" eaLnBrk="1" latinLnBrk="0" hangingPunct="1">
              <a:spcBef>
                <a:spcPct val="20000"/>
              </a:spcBef>
              <a:buFont typeface="Arial"/>
              <a:buChar char="»"/>
              <a:defRPr sz="1600" b="1" kern="1200">
                <a:solidFill>
                  <a:srgbClr val="800000"/>
                </a:solidFill>
                <a:latin typeface="Arial"/>
                <a:ea typeface="+mn-ea"/>
                <a:cs typeface="Arial"/>
              </a:defRPr>
            </a:lvl5pPr>
            <a:lvl6pPr marL="2514182" indent="-228562" algn="l" defTabSz="457124" rtl="0" eaLnBrk="1" latinLnBrk="0" hangingPunct="1">
              <a:spcBef>
                <a:spcPct val="2000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306" indent="-228562" algn="l" defTabSz="457124" rtl="0" eaLnBrk="1" latinLnBrk="0" hangingPunct="1">
              <a:spcBef>
                <a:spcPct val="2000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431" indent="-228562" algn="l" defTabSz="457124" rtl="0" eaLnBrk="1" latinLnBrk="0" hangingPunct="1">
              <a:spcBef>
                <a:spcPct val="2000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54" indent="-228562" algn="l" defTabSz="457124" rtl="0" eaLnBrk="1" latinLnBrk="0" hangingPunct="1">
              <a:spcBef>
                <a:spcPct val="2000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0" dirty="0"/>
          </a:p>
        </p:txBody>
      </p:sp>
      <p:sp>
        <p:nvSpPr>
          <p:cNvPr id="13" name="TextBox 12"/>
          <p:cNvSpPr txBox="1"/>
          <p:nvPr/>
        </p:nvSpPr>
        <p:spPr>
          <a:xfrm>
            <a:off x="6645834" y="6548161"/>
            <a:ext cx="228985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(Breuer, </a:t>
            </a:r>
            <a:r>
              <a:rPr lang="en-US" sz="1200" b="1" dirty="0" err="1" smtClean="0"/>
              <a:t>Heinecke</a:t>
            </a:r>
            <a:r>
              <a:rPr lang="en-US" sz="1200" b="1" dirty="0" smtClean="0"/>
              <a:t> &amp; Cui, ISC’17)</a:t>
            </a:r>
            <a:endParaRPr lang="en-US" sz="12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516" y="2276190"/>
            <a:ext cx="4407447" cy="1905784"/>
          </a:xfrm>
          <a:prstGeom prst="rect">
            <a:avLst/>
          </a:prstGeom>
        </p:spPr>
      </p:pic>
      <p:sp>
        <p:nvSpPr>
          <p:cNvPr id="3" name="Frame 2"/>
          <p:cNvSpPr/>
          <p:nvPr/>
        </p:nvSpPr>
        <p:spPr>
          <a:xfrm>
            <a:off x="6849740" y="2741200"/>
            <a:ext cx="114300" cy="739588"/>
          </a:xfrm>
          <a:prstGeom prst="frame">
            <a:avLst>
              <a:gd name="adj1" fmla="val 859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922" y="953632"/>
            <a:ext cx="4131704" cy="152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34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440" y="40481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Summary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9920" y="1651001"/>
            <a:ext cx="8229600" cy="2981960"/>
          </a:xfrm>
        </p:spPr>
        <p:txBody>
          <a:bodyPr>
            <a:normAutofit/>
          </a:bodyPr>
          <a:lstStyle/>
          <a:p>
            <a:r>
              <a:rPr lang="en-US" sz="2200" b="1" dirty="0" smtClean="0"/>
              <a:t>Multi-event capabilities are ready in supporting capacity simulations</a:t>
            </a:r>
          </a:p>
          <a:p>
            <a:r>
              <a:rPr lang="en-US" sz="2200" b="1" dirty="0" smtClean="0"/>
              <a:t>The code optimizations will contribute to the the open source Hercules code on GitHub, maintained by Ricardo </a:t>
            </a:r>
            <a:r>
              <a:rPr lang="en-US" sz="2200" b="1" dirty="0" err="1" smtClean="0"/>
              <a:t>Taborda</a:t>
            </a:r>
            <a:r>
              <a:rPr lang="en-US" sz="2200" b="1" dirty="0" smtClean="0"/>
              <a:t> of </a:t>
            </a:r>
            <a:r>
              <a:rPr lang="en-US" sz="2200" b="1" dirty="0" err="1" smtClean="0"/>
              <a:t>UMemphis</a:t>
            </a:r>
            <a:r>
              <a:rPr lang="en-US" sz="2200" b="1" dirty="0" smtClean="0"/>
              <a:t> </a:t>
            </a:r>
            <a:endParaRPr lang="en-US" sz="2200" b="1" dirty="0"/>
          </a:p>
          <a:p>
            <a:r>
              <a:rPr lang="en-US" sz="2200" b="1" dirty="0" smtClean="0"/>
              <a:t>Ultimate </a:t>
            </a:r>
            <a:r>
              <a:rPr lang="en-US" sz="2200" b="1" dirty="0"/>
              <a:t>goal is to </a:t>
            </a:r>
            <a:r>
              <a:rPr lang="en-US" sz="2200" b="1" dirty="0" smtClean="0"/>
              <a:t>support USGS in seismic hazard analysis</a:t>
            </a:r>
            <a:endParaRPr lang="en-US" sz="2200" b="1" dirty="0"/>
          </a:p>
          <a:p>
            <a:endParaRPr lang="en-US" sz="22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4419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Acknowledgements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457200" y="5349895"/>
            <a:ext cx="800608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dirty="0" smtClean="0"/>
              <a:t>Thanks to Morgan </a:t>
            </a:r>
            <a:r>
              <a:rPr lang="en-US" dirty="0" err="1"/>
              <a:t>Moschetti</a:t>
            </a:r>
            <a:r>
              <a:rPr lang="en-US" dirty="0"/>
              <a:t> (USGS</a:t>
            </a:r>
            <a:r>
              <a:rPr lang="en-US" dirty="0" smtClean="0"/>
              <a:t>), </a:t>
            </a:r>
            <a:r>
              <a:rPr lang="en-US" dirty="0" err="1" smtClean="0"/>
              <a:t>Dawei</a:t>
            </a:r>
            <a:r>
              <a:rPr lang="en-US" dirty="0" smtClean="0"/>
              <a:t> </a:t>
            </a:r>
            <a:r>
              <a:rPr lang="en-US" dirty="0"/>
              <a:t>Mu (SDSC</a:t>
            </a:r>
            <a:r>
              <a:rPr lang="en-US" dirty="0" smtClean="0"/>
              <a:t>),  Ricardo </a:t>
            </a:r>
            <a:r>
              <a:rPr lang="en-US" dirty="0" err="1"/>
              <a:t>Taborda</a:t>
            </a:r>
            <a:r>
              <a:rPr lang="en-US" dirty="0"/>
              <a:t> (</a:t>
            </a:r>
            <a:r>
              <a:rPr lang="en-US" dirty="0" err="1"/>
              <a:t>UMemphis</a:t>
            </a:r>
            <a:r>
              <a:rPr lang="en-US" dirty="0" smtClean="0"/>
              <a:t>), </a:t>
            </a:r>
            <a:r>
              <a:rPr lang="en-US" dirty="0" err="1" smtClean="0"/>
              <a:t>Jacobo</a:t>
            </a:r>
            <a:r>
              <a:rPr lang="en-US" dirty="0" smtClean="0"/>
              <a:t> </a:t>
            </a:r>
            <a:r>
              <a:rPr lang="en-US" dirty="0" err="1" smtClean="0"/>
              <a:t>Bielak</a:t>
            </a:r>
            <a:r>
              <a:rPr lang="en-US" dirty="0" smtClean="0"/>
              <a:t> (CMU), Lars </a:t>
            </a:r>
            <a:r>
              <a:rPr lang="en-US" dirty="0" err="1"/>
              <a:t>Koesterke</a:t>
            </a:r>
            <a:r>
              <a:rPr lang="en-US" dirty="0"/>
              <a:t> (</a:t>
            </a:r>
            <a:r>
              <a:rPr lang="en-US" dirty="0" smtClean="0"/>
              <a:t>TACC) and Leonardo </a:t>
            </a:r>
            <a:r>
              <a:rPr lang="en-US" dirty="0"/>
              <a:t>Ramirez-Guzman (</a:t>
            </a:r>
            <a:r>
              <a:rPr lang="en-US" dirty="0" smtClean="0"/>
              <a:t>UNAM). </a:t>
            </a:r>
            <a:r>
              <a:rPr lang="en-US" dirty="0"/>
              <a:t>Implementation and tests were carried out on TACC Stampede and SDSC </a:t>
            </a:r>
            <a:r>
              <a:rPr lang="en-US" dirty="0" smtClean="0"/>
              <a:t>Comet</a:t>
            </a:r>
            <a:endParaRPr lang="en-US" dirty="0"/>
          </a:p>
          <a:p>
            <a:pPr lvl="1"/>
            <a:r>
              <a:rPr lang="en-US" sz="2000" dirty="0" smtClean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378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720" y="2159518"/>
            <a:ext cx="8229600" cy="1143000"/>
          </a:xfrm>
        </p:spPr>
        <p:txBody>
          <a:bodyPr/>
          <a:lstStyle/>
          <a:p>
            <a:r>
              <a:rPr lang="en-US" i="1" smtClean="0"/>
              <a:t>Thank You!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026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XRAC Project Background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>
                <a:latin typeface="+mj-lt"/>
              </a:rPr>
              <a:t>Title: Computational </a:t>
            </a:r>
            <a:r>
              <a:rPr lang="en-US" sz="2000" b="1" dirty="0">
                <a:latin typeface="+mj-lt"/>
              </a:rPr>
              <a:t>studies of earthquake hazards: effects of complex geologic structure and topography on seismic wave propagation and quantification of uncertainties in seismic source models and probabilistic </a:t>
            </a:r>
            <a:r>
              <a:rPr lang="en-US" sz="2000" b="1" dirty="0" smtClean="0">
                <a:latin typeface="+mj-lt"/>
              </a:rPr>
              <a:t>seismic-hazard</a:t>
            </a:r>
          </a:p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PI: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Morgan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Moschetti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(USGS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)</a:t>
            </a:r>
          </a:p>
          <a:p>
            <a:r>
              <a:rPr lang="en-US" sz="2000" b="1" dirty="0" smtClean="0">
                <a:latin typeface="+mj-lt"/>
              </a:rPr>
              <a:t>Resources: Stampede and Comet</a:t>
            </a:r>
          </a:p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XRAC Objectives</a:t>
            </a:r>
          </a:p>
          <a:p>
            <a:pPr lvl="1"/>
            <a:r>
              <a:rPr lang="en-US" sz="2000" b="1" dirty="0">
                <a:latin typeface="+mj-lt"/>
              </a:rPr>
              <a:t>E</a:t>
            </a:r>
            <a:r>
              <a:rPr lang="en-US" sz="2000" b="1" dirty="0" smtClean="0">
                <a:latin typeface="+mj-lt"/>
              </a:rPr>
              <a:t>arthquake </a:t>
            </a:r>
            <a:r>
              <a:rPr lang="en-US" sz="2000" b="1" dirty="0">
                <a:latin typeface="+mj-lt"/>
              </a:rPr>
              <a:t>ground-motion modeling to </a:t>
            </a:r>
            <a:r>
              <a:rPr lang="en-US" sz="2000" b="1" dirty="0" smtClean="0">
                <a:latin typeface="+mj-lt"/>
              </a:rPr>
              <a:t>better understand </a:t>
            </a:r>
            <a:r>
              <a:rPr lang="en-US" sz="2000" b="1" dirty="0">
                <a:latin typeface="+mj-lt"/>
              </a:rPr>
              <a:t>the effects of complex geologic structure and topography on seismic wave </a:t>
            </a:r>
            <a:r>
              <a:rPr lang="en-US" sz="2000" b="1" dirty="0" smtClean="0">
                <a:latin typeface="+mj-lt"/>
              </a:rPr>
              <a:t>propagation and </a:t>
            </a:r>
            <a:r>
              <a:rPr lang="en-US" sz="2000" b="1" dirty="0">
                <a:latin typeface="+mj-lt"/>
              </a:rPr>
              <a:t>ground-shaking </a:t>
            </a:r>
            <a:r>
              <a:rPr lang="en-US" sz="2000" b="1" dirty="0" smtClean="0">
                <a:latin typeface="+mj-lt"/>
              </a:rPr>
              <a:t>hazards</a:t>
            </a:r>
          </a:p>
          <a:p>
            <a:pPr lvl="1"/>
            <a:r>
              <a:rPr lang="en-US" sz="2000" b="1" dirty="0">
                <a:latin typeface="+mj-lt"/>
              </a:rPr>
              <a:t>A</a:t>
            </a:r>
            <a:r>
              <a:rPr lang="en-US" sz="2000" b="1" dirty="0" smtClean="0">
                <a:latin typeface="+mj-lt"/>
              </a:rPr>
              <a:t>nalysis </a:t>
            </a:r>
            <a:r>
              <a:rPr lang="en-US" sz="2000" b="1" dirty="0">
                <a:latin typeface="+mj-lt"/>
              </a:rPr>
              <a:t>of uncertainties in earthquake rupture parameters </a:t>
            </a:r>
            <a:r>
              <a:rPr lang="en-US" sz="2000" b="1" dirty="0" smtClean="0">
                <a:latin typeface="+mj-lt"/>
              </a:rPr>
              <a:t>through Bayesian </a:t>
            </a:r>
            <a:r>
              <a:rPr lang="en-US" sz="2000" b="1" dirty="0">
                <a:latin typeface="+mj-lt"/>
              </a:rPr>
              <a:t>inversion of seismic </a:t>
            </a:r>
            <a:r>
              <a:rPr lang="en-US" sz="2000" b="1" dirty="0" smtClean="0">
                <a:latin typeface="+mj-lt"/>
              </a:rPr>
              <a:t>data</a:t>
            </a:r>
            <a:endParaRPr lang="en-US" sz="2000" b="1" dirty="0">
              <a:latin typeface="+mj-lt"/>
            </a:endParaRPr>
          </a:p>
          <a:p>
            <a:pPr lvl="1"/>
            <a:r>
              <a:rPr lang="en-US" sz="2000" b="1" dirty="0">
                <a:latin typeface="+mj-lt"/>
              </a:rPr>
              <a:t>E</a:t>
            </a:r>
            <a:r>
              <a:rPr lang="en-US" sz="2000" b="1" dirty="0" smtClean="0">
                <a:latin typeface="+mj-lt"/>
              </a:rPr>
              <a:t>valuation </a:t>
            </a:r>
            <a:r>
              <a:rPr lang="en-US" sz="2000" b="1" dirty="0">
                <a:latin typeface="+mj-lt"/>
              </a:rPr>
              <a:t>of </a:t>
            </a:r>
            <a:r>
              <a:rPr lang="en-US" sz="2000" b="1" dirty="0" smtClean="0">
                <a:latin typeface="+mj-lt"/>
              </a:rPr>
              <a:t>model uncertainties </a:t>
            </a:r>
            <a:r>
              <a:rPr lang="en-US" sz="2000" b="1" dirty="0">
                <a:latin typeface="+mj-lt"/>
              </a:rPr>
              <a:t>in U.S. </a:t>
            </a:r>
            <a:r>
              <a:rPr lang="en-US" sz="2000" b="1" dirty="0" smtClean="0">
                <a:latin typeface="+mj-lt"/>
              </a:rPr>
              <a:t>seismic-hazard models</a:t>
            </a:r>
            <a:endParaRPr lang="en-US" sz="2000" dirty="0">
              <a:latin typeface="+mj-lt"/>
            </a:endParaRPr>
          </a:p>
          <a:p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3599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ly2012-SIAM-EQGM-BGQ co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810" y="1302231"/>
            <a:ext cx="3765600" cy="282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400" y="64477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US Seismic Hazard Modeling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20" y="1238752"/>
            <a:ext cx="5982332" cy="2986725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Char char="•"/>
            </a:pPr>
            <a:r>
              <a:rPr lang="en-US" sz="2000" b="1" dirty="0" smtClean="0">
                <a:latin typeface="+mj-lt"/>
              </a:rPr>
              <a:t>USGS </a:t>
            </a:r>
            <a:r>
              <a:rPr lang="en-US" sz="2000" b="1" dirty="0">
                <a:latin typeface="+mj-lt"/>
              </a:rPr>
              <a:t>GMPE </a:t>
            </a:r>
            <a:r>
              <a:rPr lang="en-US" sz="2000" b="1" dirty="0" smtClean="0">
                <a:latin typeface="+mj-lt"/>
              </a:rPr>
              <a:t>PSHA</a:t>
            </a:r>
            <a:endParaRPr lang="en-US" sz="2000" b="1" dirty="0">
              <a:latin typeface="+mj-lt"/>
            </a:endParaRPr>
          </a:p>
          <a:p>
            <a:pPr>
              <a:buFont typeface="Arial" charset="0"/>
              <a:buChar char="•"/>
            </a:pP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Simulation-</a:t>
            </a:r>
            <a:b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</a:b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based PSHA: </a:t>
            </a:r>
            <a:b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</a:b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SCEC CyberShake</a:t>
            </a:r>
          </a:p>
          <a:p>
            <a:pPr>
              <a:buFont typeface="Arial" charset="0"/>
              <a:buChar char="•"/>
            </a:pPr>
            <a:r>
              <a:rPr lang="en-US" sz="2000" b="1" dirty="0">
                <a:latin typeface="+mj-lt"/>
              </a:rPr>
              <a:t>USGS: Topography </a:t>
            </a:r>
            <a:r>
              <a:rPr lang="en-US" sz="2000" b="1" dirty="0" smtClean="0">
                <a:latin typeface="+mj-lt"/>
              </a:rPr>
              <a:t/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Incorporation and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>
                <a:latin typeface="+mj-lt"/>
              </a:rPr>
              <a:t>u</a:t>
            </a:r>
            <a:r>
              <a:rPr lang="en-US" sz="2000" b="1" dirty="0" smtClean="0">
                <a:latin typeface="+mj-lt"/>
              </a:rPr>
              <a:t>ncertainty </a:t>
            </a:r>
            <a:r>
              <a:rPr lang="en-US" sz="2000" b="1" dirty="0">
                <a:latin typeface="+mj-lt"/>
              </a:rPr>
              <a:t>analysis of rupture parameters </a:t>
            </a:r>
            <a:br>
              <a:rPr lang="en-US" sz="2000" b="1" dirty="0">
                <a:latin typeface="+mj-lt"/>
              </a:rPr>
            </a:br>
            <a:r>
              <a:rPr lang="en-US" sz="2000" b="1" dirty="0">
                <a:latin typeface="+mj-lt"/>
              </a:rPr>
              <a:t>through Bayesian </a:t>
            </a:r>
            <a:r>
              <a:rPr lang="en-US" sz="2000" b="1" dirty="0" smtClean="0">
                <a:latin typeface="+mj-lt"/>
              </a:rPr>
              <a:t>inversion</a:t>
            </a:r>
            <a:endParaRPr lang="en-US" sz="2000" b="1" dirty="0">
              <a:latin typeface="+mj-lt"/>
            </a:endParaRPr>
          </a:p>
          <a:p>
            <a:pPr>
              <a:buFont typeface="Arial" charset="0"/>
              <a:buChar char="•"/>
            </a:pP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UCERF3 and Earthquake Simulators</a:t>
            </a:r>
          </a:p>
          <a:p>
            <a:pPr>
              <a:buFont typeface="Arial" charset="0"/>
              <a:buChar char="•"/>
            </a:pPr>
            <a:endParaRPr lang="en-US" sz="2000" b="1" dirty="0" smtClean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948" y="4743909"/>
            <a:ext cx="2599200" cy="1778712"/>
          </a:xfrm>
          <a:prstGeom prst="rect">
            <a:avLst/>
          </a:prstGeom>
        </p:spPr>
      </p:pic>
      <p:pic>
        <p:nvPicPr>
          <p:cNvPr id="11" name="Picture 10" descr="daajfaji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8956"/>
            <a:ext cx="2295948" cy="256904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5440" y="4743909"/>
            <a:ext cx="4058560" cy="1838830"/>
          </a:xfrm>
          <a:prstGeom prst="rect">
            <a:avLst/>
          </a:prstGeom>
        </p:spPr>
      </p:pic>
      <p:pic>
        <p:nvPicPr>
          <p:cNvPr id="14" name="Picture 3" descr="BJF_AttenRelatio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8410" y="1550512"/>
            <a:ext cx="2520790" cy="14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32"/>
          <p:cNvGrpSpPr>
            <a:grpSpLocks/>
          </p:cNvGrpSpPr>
          <p:nvPr/>
        </p:nvGrpSpPr>
        <p:grpSpPr bwMode="auto">
          <a:xfrm>
            <a:off x="3006916" y="1171878"/>
            <a:ext cx="1784494" cy="1072338"/>
            <a:chOff x="1104" y="790"/>
            <a:chExt cx="2448" cy="1082"/>
          </a:xfrm>
        </p:grpSpPr>
        <p:sp>
          <p:nvSpPr>
            <p:cNvPr id="16" name="Oval 26"/>
            <p:cNvSpPr>
              <a:spLocks noChangeArrowheads="1"/>
            </p:cNvSpPr>
            <p:nvPr/>
          </p:nvSpPr>
          <p:spPr bwMode="auto">
            <a:xfrm>
              <a:off x="1104" y="1392"/>
              <a:ext cx="336" cy="48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1200"/>
            </a:p>
          </p:txBody>
        </p:sp>
        <p:sp>
          <p:nvSpPr>
            <p:cNvPr id="17" name="Oval 27"/>
            <p:cNvSpPr>
              <a:spLocks noChangeArrowheads="1"/>
            </p:cNvSpPr>
            <p:nvPr/>
          </p:nvSpPr>
          <p:spPr bwMode="auto">
            <a:xfrm>
              <a:off x="2832" y="1248"/>
              <a:ext cx="720" cy="43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sz="1200"/>
            </a:p>
          </p:txBody>
        </p:sp>
        <p:sp>
          <p:nvSpPr>
            <p:cNvPr id="18" name="Text Box 28"/>
            <p:cNvSpPr txBox="1">
              <a:spLocks noChangeArrowheads="1"/>
            </p:cNvSpPr>
            <p:nvPr/>
          </p:nvSpPr>
          <p:spPr bwMode="auto">
            <a:xfrm>
              <a:off x="1532" y="790"/>
              <a:ext cx="988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100" b="1" dirty="0" smtClean="0">
                  <a:solidFill>
                    <a:schemeClr val="tx1"/>
                  </a:solidFill>
                </a:rPr>
                <a:t>Few data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Line 29"/>
            <p:cNvSpPr>
              <a:spLocks noChangeShapeType="1"/>
            </p:cNvSpPr>
            <p:nvPr/>
          </p:nvSpPr>
          <p:spPr bwMode="auto">
            <a:xfrm flipH="1">
              <a:off x="1248" y="1008"/>
              <a:ext cx="432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20" name="Line 30"/>
            <p:cNvSpPr>
              <a:spLocks noChangeShapeType="1"/>
            </p:cNvSpPr>
            <p:nvPr/>
          </p:nvSpPr>
          <p:spPr bwMode="auto">
            <a:xfrm>
              <a:off x="2256" y="1008"/>
              <a:ext cx="960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508239" y="1601699"/>
            <a:ext cx="758319" cy="786518"/>
            <a:chOff x="3105875" y="2010515"/>
            <a:chExt cx="1219200" cy="1494685"/>
          </a:xfrm>
        </p:grpSpPr>
        <p:cxnSp>
          <p:nvCxnSpPr>
            <p:cNvPr id="22" name="Straight Arrow Connector 21"/>
            <p:cNvCxnSpPr/>
            <p:nvPr/>
          </p:nvCxnSpPr>
          <p:spPr bwMode="auto">
            <a:xfrm rot="5400000">
              <a:off x="2781300" y="3085306"/>
              <a:ext cx="838200" cy="1588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arrow" w="med" len="med"/>
            </a:ln>
            <a:effectLst/>
          </p:spPr>
        </p:cxnSp>
        <p:sp>
          <p:nvSpPr>
            <p:cNvPr id="23" name="TextBox 22"/>
            <p:cNvSpPr txBox="1"/>
            <p:nvPr/>
          </p:nvSpPr>
          <p:spPr>
            <a:xfrm>
              <a:off x="3105875" y="2010515"/>
              <a:ext cx="1219200" cy="818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rgbClr val="000000"/>
                  </a:solidFill>
                </a:rPr>
                <a:t>Lots of scatter</a:t>
              </a:r>
              <a:endParaRPr lang="en-US" sz="1100" b="1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25" name="Straight Arrow Connector 24"/>
          <p:cNvCxnSpPr/>
          <p:nvPr/>
        </p:nvCxnSpPr>
        <p:spPr>
          <a:xfrm flipH="1">
            <a:off x="3435180" y="4951323"/>
            <a:ext cx="174950" cy="223200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ight Brace 25"/>
          <p:cNvSpPr/>
          <p:nvPr/>
        </p:nvSpPr>
        <p:spPr>
          <a:xfrm>
            <a:off x="4104000" y="5381349"/>
            <a:ext cx="45719" cy="192129"/>
          </a:xfrm>
          <a:prstGeom prst="rightBrace">
            <a:avLst/>
          </a:prstGeom>
          <a:ln w="158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3566537" y="4824365"/>
            <a:ext cx="121219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smtClean="0"/>
              <a:t>Aleatory variability</a:t>
            </a:r>
            <a:endParaRPr lang="en-US" sz="1050"/>
          </a:p>
        </p:txBody>
      </p:sp>
      <p:sp>
        <p:nvSpPr>
          <p:cNvPr id="28" name="TextBox 27"/>
          <p:cNvSpPr txBox="1"/>
          <p:nvPr/>
        </p:nvSpPr>
        <p:spPr>
          <a:xfrm>
            <a:off x="4071011" y="5082246"/>
            <a:ext cx="8723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smtClean="0"/>
              <a:t>Epistemic uncertainty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87413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334600" y="3581400"/>
            <a:ext cx="3288080" cy="2462213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fault </a:t>
            </a:r>
            <a:r>
              <a:rPr lang="en-US" sz="1400" dirty="0" smtClean="0"/>
              <a:t>roughness</a:t>
            </a:r>
          </a:p>
          <a:p>
            <a:endParaRPr lang="en-US" sz="1400" dirty="0"/>
          </a:p>
          <a:p>
            <a:r>
              <a:rPr lang="en-US" sz="1400" dirty="0"/>
              <a:t>near-fault </a:t>
            </a:r>
            <a:r>
              <a:rPr lang="en-US" sz="1400" dirty="0" smtClean="0"/>
              <a:t>plasticity</a:t>
            </a:r>
          </a:p>
          <a:p>
            <a:endParaRPr lang="en-US" sz="1400" dirty="0" smtClean="0"/>
          </a:p>
          <a:p>
            <a:r>
              <a:rPr lang="en-US" sz="1400" dirty="0" smtClean="0"/>
              <a:t>frequency-dependent attenuation</a:t>
            </a:r>
          </a:p>
          <a:p>
            <a:endParaRPr lang="en-US" sz="1400" dirty="0" smtClean="0"/>
          </a:p>
          <a:p>
            <a:r>
              <a:rPr lang="en-US" sz="1400" dirty="0" smtClean="0"/>
              <a:t>Topography</a:t>
            </a:r>
          </a:p>
          <a:p>
            <a:endParaRPr lang="en-US" sz="1400" dirty="0" smtClean="0"/>
          </a:p>
          <a:p>
            <a:r>
              <a:rPr lang="en-US" sz="1400" dirty="0" smtClean="0"/>
              <a:t>small-scale near-surface heterogeneity</a:t>
            </a:r>
          </a:p>
          <a:p>
            <a:endParaRPr lang="en-US" sz="1400" dirty="0" smtClean="0"/>
          </a:p>
          <a:p>
            <a:r>
              <a:rPr lang="en-US" sz="1400" dirty="0"/>
              <a:t>n</a:t>
            </a:r>
            <a:r>
              <a:rPr lang="en-US" sz="1400" dirty="0" smtClean="0"/>
              <a:t>ear-surface nonlinearity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3773389" y="4608612"/>
            <a:ext cx="2514599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sz="1400" b="1" dirty="0" smtClean="0"/>
              <a:t>Must validate new physics</a:t>
            </a:r>
            <a:endParaRPr lang="en-US" sz="14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844" y="102546"/>
            <a:ext cx="8915400" cy="914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High Frequency Earthquake Modeling</a:t>
            </a:r>
            <a:endParaRPr lang="en-US" sz="3200" dirty="0"/>
          </a:p>
        </p:txBody>
      </p:sp>
      <p:grpSp>
        <p:nvGrpSpPr>
          <p:cNvPr id="30" name="Group 29"/>
          <p:cNvGrpSpPr/>
          <p:nvPr/>
        </p:nvGrpSpPr>
        <p:grpSpPr>
          <a:xfrm>
            <a:off x="937009" y="1676400"/>
            <a:ext cx="7510347" cy="830997"/>
            <a:chOff x="1241809" y="1912203"/>
            <a:chExt cx="7510346" cy="830997"/>
          </a:xfrm>
        </p:grpSpPr>
        <p:grpSp>
          <p:nvGrpSpPr>
            <p:cNvPr id="28" name="Group 27"/>
            <p:cNvGrpSpPr/>
            <p:nvPr/>
          </p:nvGrpSpPr>
          <p:grpSpPr>
            <a:xfrm>
              <a:off x="1241809" y="1912203"/>
              <a:ext cx="7216391" cy="830997"/>
              <a:chOff x="1241809" y="1912203"/>
              <a:chExt cx="7216391" cy="830997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1241809" y="1912203"/>
                <a:ext cx="89179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/>
                  <a:t>1000 s</a:t>
                </a:r>
              </a:p>
              <a:p>
                <a:pPr algn="ctr"/>
                <a:endParaRPr lang="en-US" sz="1600" dirty="0"/>
              </a:p>
              <a:p>
                <a:pPr algn="ctr"/>
                <a:r>
                  <a:rPr lang="en-US" sz="1600" dirty="0" smtClean="0"/>
                  <a:t>.001 Hz</a:t>
                </a:r>
                <a:endParaRPr lang="en-US" sz="1600" dirty="0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756027" y="1912203"/>
                <a:ext cx="77767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/>
                  <a:t>100 s</a:t>
                </a:r>
              </a:p>
              <a:p>
                <a:pPr algn="ctr"/>
                <a:endParaRPr lang="en-US" sz="1600" dirty="0"/>
              </a:p>
              <a:p>
                <a:pPr algn="ctr"/>
                <a:r>
                  <a:rPr lang="en-US" sz="1600" dirty="0" smtClean="0"/>
                  <a:t>.01 Hz</a:t>
                </a:r>
                <a:endParaRPr lang="en-US" sz="1600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260884" y="1912203"/>
                <a:ext cx="66356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/>
                  <a:t>10 s</a:t>
                </a:r>
              </a:p>
              <a:p>
                <a:pPr algn="ctr"/>
                <a:endParaRPr lang="en-US" sz="1600" dirty="0"/>
              </a:p>
              <a:p>
                <a:pPr algn="ctr"/>
                <a:r>
                  <a:rPr lang="en-US" sz="1600" dirty="0" smtClean="0"/>
                  <a:t>.1 Hz</a:t>
                </a:r>
                <a:endParaRPr lang="en-US" sz="1600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5737186" y="1912203"/>
                <a:ext cx="606556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/>
                  <a:t>1 s</a:t>
                </a:r>
              </a:p>
              <a:p>
                <a:pPr algn="ctr"/>
                <a:endParaRPr lang="en-US" sz="1600" dirty="0"/>
              </a:p>
              <a:p>
                <a:pPr algn="ctr"/>
                <a:r>
                  <a:rPr lang="en-US" sz="1600" dirty="0" smtClean="0"/>
                  <a:t>1 Hz</a:t>
                </a:r>
                <a:endParaRPr lang="en-US" sz="1600" dirty="0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7127930" y="1912203"/>
                <a:ext cx="720670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/>
                  <a:t>0.1 s</a:t>
                </a:r>
              </a:p>
              <a:p>
                <a:pPr algn="ctr"/>
                <a:endParaRPr lang="en-US" sz="1600" dirty="0"/>
              </a:p>
              <a:p>
                <a:pPr algn="ctr"/>
                <a:r>
                  <a:rPr lang="en-US" sz="1600" dirty="0" smtClean="0"/>
                  <a:t>10 Hz</a:t>
                </a:r>
                <a:endParaRPr lang="en-US" sz="1600" dirty="0"/>
              </a:p>
            </p:txBody>
          </p:sp>
          <p:grpSp>
            <p:nvGrpSpPr>
              <p:cNvPr id="20" name="Group 19"/>
              <p:cNvGrpSpPr/>
              <p:nvPr/>
            </p:nvGrpSpPr>
            <p:grpSpPr>
              <a:xfrm>
                <a:off x="1295400" y="2255520"/>
                <a:ext cx="7162800" cy="182880"/>
                <a:chOff x="1295400" y="2255520"/>
                <a:chExt cx="7162800" cy="182880"/>
              </a:xfrm>
            </p:grpSpPr>
            <p:cxnSp>
              <p:nvCxnSpPr>
                <p:cNvPr id="4" name="Straight Arrow Connector 3"/>
                <p:cNvCxnSpPr/>
                <p:nvPr/>
              </p:nvCxnSpPr>
              <p:spPr bwMode="auto">
                <a:xfrm flipV="1">
                  <a:off x="1295400" y="2346960"/>
                  <a:ext cx="7162800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cxnSp>
              <p:nvCxnSpPr>
                <p:cNvPr id="6" name="Straight Connector 5"/>
                <p:cNvCxnSpPr/>
                <p:nvPr/>
              </p:nvCxnSpPr>
              <p:spPr bwMode="auto">
                <a:xfrm>
                  <a:off x="1676400" y="2255520"/>
                  <a:ext cx="0" cy="18288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" name="Straight Connector 6"/>
                <p:cNvCxnSpPr/>
                <p:nvPr/>
              </p:nvCxnSpPr>
              <p:spPr bwMode="auto">
                <a:xfrm>
                  <a:off x="3105056" y="2255520"/>
                  <a:ext cx="0" cy="18288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3" name="Straight Connector 12"/>
                <p:cNvCxnSpPr/>
                <p:nvPr/>
              </p:nvCxnSpPr>
              <p:spPr bwMode="auto">
                <a:xfrm>
                  <a:off x="4552856" y="2255520"/>
                  <a:ext cx="0" cy="18288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4" name="Straight Connector 13"/>
                <p:cNvCxnSpPr/>
                <p:nvPr/>
              </p:nvCxnSpPr>
              <p:spPr bwMode="auto">
                <a:xfrm>
                  <a:off x="6000656" y="2255520"/>
                  <a:ext cx="0" cy="18288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5" name="Straight Connector 14"/>
                <p:cNvCxnSpPr/>
                <p:nvPr/>
              </p:nvCxnSpPr>
              <p:spPr bwMode="auto">
                <a:xfrm>
                  <a:off x="7448456" y="2255520"/>
                  <a:ext cx="0" cy="18288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sp>
          <p:nvSpPr>
            <p:cNvPr id="29" name="TextBox 28"/>
            <p:cNvSpPr txBox="1"/>
            <p:nvPr/>
          </p:nvSpPr>
          <p:spPr>
            <a:xfrm>
              <a:off x="7772400" y="1917329"/>
              <a:ext cx="979755" cy="8156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300"/>
                </a:spcBef>
              </a:pPr>
              <a:r>
                <a:rPr lang="en-US" sz="1400" dirty="0" smtClean="0"/>
                <a:t>period</a:t>
              </a:r>
            </a:p>
            <a:p>
              <a:pPr algn="ctr">
                <a:spcBef>
                  <a:spcPts val="300"/>
                </a:spcBef>
              </a:pPr>
              <a:endParaRPr lang="en-US" sz="1400" dirty="0"/>
            </a:p>
            <a:p>
              <a:pPr algn="ctr">
                <a:spcBef>
                  <a:spcPts val="300"/>
                </a:spcBef>
              </a:pPr>
              <a:r>
                <a:rPr lang="en-US" sz="1400" dirty="0" smtClean="0"/>
                <a:t>frequency</a:t>
              </a:r>
              <a:endParaRPr lang="en-US" sz="1400" dirty="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18217" y="838200"/>
            <a:ext cx="7235186" cy="917377"/>
            <a:chOff x="918215" y="1063823"/>
            <a:chExt cx="7235185" cy="917377"/>
          </a:xfrm>
        </p:grpSpPr>
        <p:sp>
          <p:nvSpPr>
            <p:cNvPr id="31" name="TextBox 30"/>
            <p:cNvSpPr txBox="1"/>
            <p:nvPr/>
          </p:nvSpPr>
          <p:spPr>
            <a:xfrm>
              <a:off x="918215" y="1457980"/>
              <a:ext cx="1335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>
                  <a:solidFill>
                    <a:srgbClr val="0000FF"/>
                  </a:solidFill>
                </a:rPr>
                <a:t>l</a:t>
              </a:r>
              <a:r>
                <a:rPr lang="en-US" sz="1400" i="1" dirty="0" smtClean="0">
                  <a:solidFill>
                    <a:srgbClr val="0000FF"/>
                  </a:solidFill>
                </a:rPr>
                <a:t>ow-order free </a:t>
              </a:r>
            </a:p>
            <a:p>
              <a:pPr algn="ctr"/>
              <a:r>
                <a:rPr lang="en-US" sz="1400" i="1" dirty="0" smtClean="0">
                  <a:solidFill>
                    <a:srgbClr val="0000FF"/>
                  </a:solidFill>
                </a:rPr>
                <a:t>oscillations</a:t>
              </a:r>
              <a:endParaRPr lang="en-US" sz="1400" i="1" dirty="0">
                <a:solidFill>
                  <a:srgbClr val="0000FF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185797" y="1646616"/>
              <a:ext cx="13258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0000FF"/>
                  </a:solidFill>
                </a:rPr>
                <a:t>mantle waves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389576" y="1457980"/>
              <a:ext cx="13157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0000FF"/>
                  </a:solidFill>
                </a:rPr>
                <a:t>crustal waves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597790" y="1632061"/>
              <a:ext cx="12161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0000FF"/>
                  </a:solidFill>
                </a:rPr>
                <a:t>basin waves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654672" y="1457980"/>
              <a:ext cx="22039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0000FF"/>
                  </a:solidFill>
                </a:rPr>
                <a:t>strongly scattered waves</a:t>
              </a:r>
            </a:p>
          </p:txBody>
        </p:sp>
        <p:cxnSp>
          <p:nvCxnSpPr>
            <p:cNvPr id="43" name="Straight Arrow Connector 42"/>
            <p:cNvCxnSpPr/>
            <p:nvPr/>
          </p:nvCxnSpPr>
          <p:spPr bwMode="auto">
            <a:xfrm>
              <a:off x="990600" y="1246266"/>
              <a:ext cx="7162800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00FF"/>
              </a:solidFill>
              <a:prstDash val="solid"/>
              <a:round/>
              <a:headEnd type="oval" w="med" len="med"/>
              <a:tailEnd type="triangle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3763302" y="1063823"/>
              <a:ext cx="134209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Seismic band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0" y="2819400"/>
            <a:ext cx="8153400" cy="904220"/>
            <a:chOff x="0" y="3657600"/>
            <a:chExt cx="8153400" cy="904220"/>
          </a:xfrm>
        </p:grpSpPr>
        <p:cxnSp>
          <p:nvCxnSpPr>
            <p:cNvPr id="47" name="Straight Arrow Connector 46"/>
            <p:cNvCxnSpPr/>
            <p:nvPr/>
          </p:nvCxnSpPr>
          <p:spPr bwMode="auto">
            <a:xfrm>
              <a:off x="1066800" y="4038600"/>
              <a:ext cx="3180080" cy="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8" name="Straight Arrow Connector 47"/>
            <p:cNvCxnSpPr/>
            <p:nvPr/>
          </p:nvCxnSpPr>
          <p:spPr bwMode="auto">
            <a:xfrm>
              <a:off x="3763304" y="4038600"/>
              <a:ext cx="4390096" cy="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  <p:sp>
          <p:nvSpPr>
            <p:cNvPr id="51" name="TextBox 50"/>
            <p:cNvSpPr txBox="1"/>
            <p:nvPr/>
          </p:nvSpPr>
          <p:spPr>
            <a:xfrm>
              <a:off x="1295400" y="3730823"/>
              <a:ext cx="29514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i="1" dirty="0"/>
                <a:t>p</a:t>
              </a:r>
              <a:r>
                <a:rPr lang="en-US" sz="1400" i="1" dirty="0" smtClean="0"/>
                <a:t>hysics-based deterministic</a:t>
              </a:r>
              <a:endParaRPr lang="en-US" sz="1400" i="1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0" y="3657600"/>
              <a:ext cx="1323954" cy="52322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smtClean="0"/>
                <a:t>simulations</a:t>
              </a:r>
              <a:endParaRPr lang="en-US" sz="1400" b="1" dirty="0" smtClean="0"/>
            </a:p>
            <a:p>
              <a:pPr algn="ctr"/>
              <a:r>
                <a:rPr lang="en-US" sz="1400" b="1" dirty="0" smtClean="0"/>
                <a:t>2014</a:t>
              </a:r>
              <a:endParaRPr lang="en-US" sz="1400" b="1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917001" y="4038600"/>
              <a:ext cx="10264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7F7F7F"/>
                  </a:solidFill>
                </a:rPr>
                <a:t>empirical</a:t>
              </a:r>
            </a:p>
            <a:p>
              <a:pPr algn="ctr"/>
              <a:r>
                <a:rPr lang="en-US" sz="1400" i="1" dirty="0" smtClean="0">
                  <a:solidFill>
                    <a:srgbClr val="7F7F7F"/>
                  </a:solidFill>
                </a:rPr>
                <a:t>stochastic</a:t>
              </a:r>
              <a:endParaRPr lang="en-US" sz="1400" i="1" dirty="0">
                <a:solidFill>
                  <a:srgbClr val="7F7F7F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041" y="3434955"/>
            <a:ext cx="8147361" cy="3346844"/>
            <a:chOff x="6039" y="3434956"/>
            <a:chExt cx="8147361" cy="3346844"/>
          </a:xfrm>
        </p:grpSpPr>
        <p:grpSp>
          <p:nvGrpSpPr>
            <p:cNvPr id="49" name="Group 48"/>
            <p:cNvGrpSpPr/>
            <p:nvPr/>
          </p:nvGrpSpPr>
          <p:grpSpPr>
            <a:xfrm>
              <a:off x="6039" y="3434956"/>
              <a:ext cx="8147361" cy="3346844"/>
              <a:chOff x="6039" y="3434956"/>
              <a:chExt cx="8147361" cy="3346844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6039" y="6019801"/>
                <a:ext cx="8147361" cy="761999"/>
                <a:chOff x="6039" y="5867401"/>
                <a:chExt cx="8147361" cy="761999"/>
              </a:xfrm>
            </p:grpSpPr>
            <p:cxnSp>
              <p:nvCxnSpPr>
                <p:cNvPr id="53" name="Straight Arrow Connector 52"/>
                <p:cNvCxnSpPr/>
                <p:nvPr/>
              </p:nvCxnSpPr>
              <p:spPr bwMode="auto">
                <a:xfrm>
                  <a:off x="1066800" y="6093023"/>
                  <a:ext cx="5486398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</p:spPr>
            </p:cxnSp>
            <p:cxnSp>
              <p:nvCxnSpPr>
                <p:cNvPr id="54" name="Straight Arrow Connector 53"/>
                <p:cNvCxnSpPr/>
                <p:nvPr/>
              </p:nvCxnSpPr>
              <p:spPr bwMode="auto">
                <a:xfrm>
                  <a:off x="6553198" y="6093023"/>
                  <a:ext cx="1600202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chemeClr val="tx1"/>
                  </a:solidFill>
                  <a:prstDash val="dash"/>
                  <a:round/>
                  <a:headEnd type="none" w="med" len="med"/>
                  <a:tailEnd type="arrow"/>
                </a:ln>
                <a:effectLst/>
              </p:spPr>
            </p:cxnSp>
            <p:sp>
              <p:nvSpPr>
                <p:cNvPr id="55" name="TextBox 54"/>
                <p:cNvSpPr txBox="1"/>
                <p:nvPr/>
              </p:nvSpPr>
              <p:spPr>
                <a:xfrm>
                  <a:off x="1295398" y="6093024"/>
                  <a:ext cx="2433383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i="1" dirty="0"/>
                    <a:t>p</a:t>
                  </a:r>
                  <a:r>
                    <a:rPr lang="en-US" sz="1400" i="1" dirty="0" smtClean="0"/>
                    <a:t>hysics-based deterministic</a:t>
                  </a:r>
                  <a:endParaRPr lang="en-US" sz="1400" i="1" dirty="0"/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6917001" y="6093023"/>
                  <a:ext cx="1026460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i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e</a:t>
                  </a:r>
                  <a:r>
                    <a:rPr lang="en-US" sz="1400" i="1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mpirical </a:t>
                  </a:r>
                </a:p>
                <a:p>
                  <a:pPr algn="ctr"/>
                  <a:r>
                    <a:rPr lang="en-US" sz="1400" i="1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stochastic</a:t>
                  </a:r>
                  <a:endParaRPr lang="en-US" sz="140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59" name="TextBox 58"/>
                <p:cNvSpPr txBox="1"/>
                <p:nvPr/>
              </p:nvSpPr>
              <p:spPr>
                <a:xfrm>
                  <a:off x="5181598" y="6106180"/>
                  <a:ext cx="1375802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i="1" dirty="0"/>
                    <a:t>p</a:t>
                  </a:r>
                  <a:r>
                    <a:rPr lang="en-US" sz="1400" i="1" dirty="0" smtClean="0"/>
                    <a:t>hysics-based </a:t>
                  </a:r>
                </a:p>
                <a:p>
                  <a:pPr algn="ctr"/>
                  <a:r>
                    <a:rPr lang="en-US" sz="1400" i="1" dirty="0" smtClean="0"/>
                    <a:t>stochastic</a:t>
                  </a:r>
                  <a:endParaRPr lang="en-US" sz="1400" i="1" dirty="0"/>
                </a:p>
              </p:txBody>
            </p:sp>
            <p:sp>
              <p:nvSpPr>
                <p:cNvPr id="62" name="TextBox 61"/>
                <p:cNvSpPr txBox="1"/>
                <p:nvPr/>
              </p:nvSpPr>
              <p:spPr>
                <a:xfrm>
                  <a:off x="6039" y="5867401"/>
                  <a:ext cx="1323954" cy="523220"/>
                </a:xfrm>
                <a:prstGeom prst="rect">
                  <a:avLst/>
                </a:prstGeom>
                <a:solidFill>
                  <a:srgbClr val="FFFFFF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b="1" dirty="0" smtClean="0"/>
                    <a:t>simulations</a:t>
                  </a:r>
                </a:p>
                <a:p>
                  <a:pPr algn="ctr"/>
                  <a:r>
                    <a:rPr lang="en-US" sz="1400" b="1" dirty="0" smtClean="0"/>
                    <a:t>2018</a:t>
                  </a:r>
                  <a:endParaRPr lang="en-US" sz="1400" b="1" dirty="0"/>
                </a:p>
              </p:txBody>
            </p:sp>
          </p:grpSp>
          <p:cxnSp>
            <p:nvCxnSpPr>
              <p:cNvPr id="67" name="Straight Arrow Connector 66"/>
              <p:cNvCxnSpPr/>
              <p:nvPr/>
            </p:nvCxnSpPr>
            <p:spPr bwMode="auto">
              <a:xfrm>
                <a:off x="5269880" y="3434956"/>
                <a:ext cx="0" cy="2737245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</p:grpSp>
        <p:sp>
          <p:nvSpPr>
            <p:cNvPr id="65" name="TextBox 64"/>
            <p:cNvSpPr txBox="1"/>
            <p:nvPr/>
          </p:nvSpPr>
          <p:spPr>
            <a:xfrm>
              <a:off x="6036997" y="5943601"/>
              <a:ext cx="7448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5 Hz</a:t>
              </a:r>
              <a:endParaRPr lang="en-US" sz="1400" b="1" dirty="0"/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2743200" y="3200400"/>
            <a:ext cx="1981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CyberShake </a:t>
            </a:r>
            <a:r>
              <a:rPr lang="en-US" sz="1400" dirty="0"/>
              <a:t>1</a:t>
            </a:r>
            <a:r>
              <a:rPr lang="en-US" sz="1400" dirty="0" smtClean="0"/>
              <a:t> Hz</a:t>
            </a:r>
            <a:endParaRPr lang="en-US" sz="1400" dirty="0"/>
          </a:p>
        </p:txBody>
      </p:sp>
      <p:grpSp>
        <p:nvGrpSpPr>
          <p:cNvPr id="40" name="Group 39"/>
          <p:cNvGrpSpPr/>
          <p:nvPr/>
        </p:nvGrpSpPr>
        <p:grpSpPr>
          <a:xfrm>
            <a:off x="1329994" y="2460081"/>
            <a:ext cx="6797501" cy="511719"/>
            <a:chOff x="1329993" y="3045023"/>
            <a:chExt cx="6797501" cy="511719"/>
          </a:xfrm>
        </p:grpSpPr>
        <p:cxnSp>
          <p:nvCxnSpPr>
            <p:cNvPr id="37" name="Straight Arrow Connector 36"/>
            <p:cNvCxnSpPr/>
            <p:nvPr/>
          </p:nvCxnSpPr>
          <p:spPr bwMode="auto">
            <a:xfrm>
              <a:off x="4343400" y="3429000"/>
              <a:ext cx="3721608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oval"/>
              <a:tailEnd type="triangle"/>
            </a:ln>
            <a:effectLst/>
          </p:spPr>
        </p:cxnSp>
        <p:sp>
          <p:nvSpPr>
            <p:cNvPr id="38" name="TextBox 37"/>
            <p:cNvSpPr txBox="1"/>
            <p:nvPr/>
          </p:nvSpPr>
          <p:spPr>
            <a:xfrm>
              <a:off x="1329993" y="3248965"/>
              <a:ext cx="27086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Earthquake engineering band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267200" y="3045023"/>
              <a:ext cx="38602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i="1" dirty="0" smtClean="0">
                  <a:solidFill>
                    <a:srgbClr val="FF0000"/>
                  </a:solidFill>
                </a:rPr>
                <a:t>tall buildings             houses      stiff structures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0" name="Rectangle 69"/>
          <p:cNvSpPr/>
          <p:nvPr/>
        </p:nvSpPr>
        <p:spPr bwMode="auto">
          <a:xfrm>
            <a:off x="5342283" y="4855422"/>
            <a:ext cx="2201518" cy="33051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itchFamily="-65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62798" y="3774411"/>
            <a:ext cx="495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With</a:t>
            </a:r>
            <a:endParaRPr lang="en-US" sz="11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2131249" y="3771097"/>
            <a:ext cx="6888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Without</a:t>
            </a:r>
            <a:endParaRPr lang="en-US" sz="11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3300530" y="3778117"/>
            <a:ext cx="15107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Normalized difference </a:t>
            </a:r>
            <a:endParaRPr lang="en-US" sz="1100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715725" y="5717113"/>
            <a:ext cx="32403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/>
              <a:t>Scenario earthquake with 5 Hz max. frequency</a:t>
            </a:r>
            <a:endParaRPr lang="en-US" sz="1200" b="1" i="1" dirty="0"/>
          </a:p>
        </p:txBody>
      </p:sp>
      <p:sp>
        <p:nvSpPr>
          <p:cNvPr id="72" name="Title 1"/>
          <p:cNvSpPr txBox="1">
            <a:spLocks/>
          </p:cNvSpPr>
          <p:nvPr/>
        </p:nvSpPr>
        <p:spPr>
          <a:xfrm>
            <a:off x="0" y="3499666"/>
            <a:ext cx="5101873" cy="350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 smtClean="0"/>
              <a:t>PGA with and without surface topography</a:t>
            </a:r>
            <a:endParaRPr lang="en-US" sz="1600" dirty="0"/>
          </a:p>
        </p:txBody>
      </p:sp>
      <p:sp>
        <p:nvSpPr>
          <p:cNvPr id="73" name="TextBox 72"/>
          <p:cNvSpPr txBox="1"/>
          <p:nvPr/>
        </p:nvSpPr>
        <p:spPr>
          <a:xfrm>
            <a:off x="3413743" y="5976649"/>
            <a:ext cx="1534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(</a:t>
            </a:r>
            <a:r>
              <a:rPr lang="en-US" sz="1100" dirty="0" err="1" smtClean="0"/>
              <a:t>Restrepo</a:t>
            </a:r>
            <a:r>
              <a:rPr lang="en-US" sz="1100" dirty="0" smtClean="0"/>
              <a:t> et al., 2017)</a:t>
            </a:r>
            <a:endParaRPr lang="en-US" sz="1100" dirty="0"/>
          </a:p>
        </p:txBody>
      </p:sp>
      <p:pic>
        <p:nvPicPr>
          <p:cNvPr id="63" name="Picture 62" descr="2ProffBielak_3Redy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844" y="4019035"/>
            <a:ext cx="4690203" cy="17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5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14"/>
          <p:cNvSpPr>
            <a:spLocks noChangeArrowheads="1"/>
          </p:cNvSpPr>
          <p:nvPr/>
        </p:nvSpPr>
        <p:spPr bwMode="auto">
          <a:xfrm>
            <a:off x="381000" y="1255941"/>
            <a:ext cx="866152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700" b="1" dirty="0" smtClean="0">
                <a:solidFill>
                  <a:srgbClr val="333333"/>
                </a:solidFill>
              </a:rPr>
              <a:t>Octree-based finite element tool for modeling earthquake ground motion</a:t>
            </a:r>
            <a:r>
              <a:rPr lang="en-US" sz="1700" b="1" baseline="30000" dirty="0">
                <a:solidFill>
                  <a:srgbClr val="333333"/>
                </a:solidFill>
              </a:rPr>
              <a:t> </a:t>
            </a:r>
            <a:r>
              <a:rPr lang="en-US" sz="1700" b="1" dirty="0" smtClean="0">
                <a:solidFill>
                  <a:srgbClr val="333333"/>
                </a:solidFill>
              </a:rPr>
              <a:t>(</a:t>
            </a:r>
            <a:r>
              <a:rPr lang="en-US" sz="1700" b="1" dirty="0" err="1" smtClean="0">
                <a:solidFill>
                  <a:srgbClr val="333333"/>
                </a:solidFill>
              </a:rPr>
              <a:t>Tu</a:t>
            </a:r>
            <a:r>
              <a:rPr lang="en-US" sz="1700" b="1" dirty="0" smtClean="0">
                <a:solidFill>
                  <a:srgbClr val="333333"/>
                </a:solidFill>
              </a:rPr>
              <a:t> </a:t>
            </a:r>
            <a:r>
              <a:rPr lang="en-US" sz="1700" b="1" dirty="0">
                <a:solidFill>
                  <a:srgbClr val="333333"/>
                </a:solidFill>
              </a:rPr>
              <a:t>et al</a:t>
            </a:r>
            <a:r>
              <a:rPr lang="en-US" sz="1700" b="1" dirty="0" smtClean="0">
                <a:solidFill>
                  <a:srgbClr val="333333"/>
                </a:solidFill>
              </a:rPr>
              <a:t>.,</a:t>
            </a:r>
            <a:r>
              <a:rPr lang="en-US" sz="1700" b="1" dirty="0">
                <a:solidFill>
                  <a:srgbClr val="333333"/>
                </a:solidFill>
              </a:rPr>
              <a:t> </a:t>
            </a:r>
            <a:r>
              <a:rPr lang="en-US" sz="1700" b="1" dirty="0" smtClean="0">
                <a:solidFill>
                  <a:srgbClr val="333333"/>
                </a:solidFill>
              </a:rPr>
              <a:t>SC’06)</a:t>
            </a:r>
            <a:endParaRPr lang="en-US" sz="1700" b="1" dirty="0">
              <a:solidFill>
                <a:srgbClr val="333333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655" y="3710585"/>
            <a:ext cx="2971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5F5F5F"/>
                </a:solidFill>
                <a:latin typeface="Arial Black" pitchFamily="-106" charset="0"/>
              </a:rPr>
              <a:t>Octree-based</a:t>
            </a:r>
            <a:br>
              <a:rPr lang="en-US" dirty="0" smtClean="0">
                <a:solidFill>
                  <a:srgbClr val="5F5F5F"/>
                </a:solidFill>
                <a:latin typeface="Arial Black" pitchFamily="-106" charset="0"/>
              </a:rPr>
            </a:br>
            <a:r>
              <a:rPr lang="en-US" dirty="0" smtClean="0">
                <a:solidFill>
                  <a:srgbClr val="5F5F5F"/>
                </a:solidFill>
                <a:latin typeface="Arial Black" pitchFamily="-106" charset="0"/>
              </a:rPr>
              <a:t>FEM mesh</a:t>
            </a:r>
          </a:p>
          <a:p>
            <a:r>
              <a:rPr lang="en-US" dirty="0" smtClean="0"/>
              <a:t>Mesh tailored to local </a:t>
            </a:r>
            <a:br>
              <a:rPr lang="en-US" dirty="0" smtClean="0"/>
            </a:br>
            <a:r>
              <a:rPr lang="en-US" dirty="0" smtClean="0"/>
              <a:t>shear wavelength</a:t>
            </a:r>
          </a:p>
          <a:p>
            <a:endParaRPr lang="en-US" dirty="0" smtClean="0">
              <a:solidFill>
                <a:srgbClr val="5F5F5F"/>
              </a:solidFill>
              <a:latin typeface="Arial Black" pitchFamily="-106" charset="0"/>
            </a:endParaRPr>
          </a:p>
          <a:p>
            <a:r>
              <a:rPr lang="en-US" dirty="0" smtClean="0"/>
              <a:t>(</a:t>
            </a:r>
            <a:r>
              <a:rPr lang="en-US" dirty="0" err="1" smtClean="0"/>
              <a:t>trilinear</a:t>
            </a:r>
            <a:r>
              <a:rPr lang="en-US" dirty="0"/>
              <a:t>;</a:t>
            </a:r>
            <a:r>
              <a:rPr lang="en-US" dirty="0" smtClean="0"/>
              <a:t> more</a:t>
            </a:r>
          </a:p>
          <a:p>
            <a:r>
              <a:rPr lang="en-US" dirty="0"/>
              <a:t>r</a:t>
            </a:r>
            <a:r>
              <a:rPr lang="en-US" dirty="0" smtClean="0"/>
              <a:t>ecently </a:t>
            </a:r>
            <a:r>
              <a:rPr lang="en-US" dirty="0" err="1" smtClean="0"/>
              <a:t>triquadratic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796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Hercules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8127075" y="6158942"/>
            <a:ext cx="1118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(</a:t>
            </a:r>
            <a:r>
              <a:rPr lang="en-US" sz="1200" b="1" dirty="0" err="1" smtClean="0"/>
              <a:t>Akcelik</a:t>
            </a:r>
            <a:r>
              <a:rPr lang="en-US" sz="1200" b="1" dirty="0" smtClean="0"/>
              <a:t> </a:t>
            </a:r>
            <a:r>
              <a:rPr lang="en-US" sz="1200" b="1" dirty="0" smtClean="0"/>
              <a:t>et al., </a:t>
            </a:r>
          </a:p>
          <a:p>
            <a:r>
              <a:rPr lang="en-US" sz="1200" b="1" dirty="0" smtClean="0"/>
              <a:t>SC’03)</a:t>
            </a:r>
            <a:endParaRPr lang="en-US" sz="1200" b="1" dirty="0"/>
          </a:p>
        </p:txBody>
      </p: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721105"/>
            <a:ext cx="8291513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 rotWithShape="1">
          <a:blip r:embed="rId4"/>
          <a:srcRect b="10897"/>
          <a:stretch/>
        </p:blipFill>
        <p:spPr bwMode="auto">
          <a:xfrm>
            <a:off x="2462963" y="3710585"/>
            <a:ext cx="2248800" cy="214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5520" y="3442051"/>
            <a:ext cx="3362400" cy="343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3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nme4756_Page_19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2" t="7222" r="17244" b="66667"/>
          <a:stretch/>
        </p:blipFill>
        <p:spPr>
          <a:xfrm>
            <a:off x="6216867" y="3953981"/>
            <a:ext cx="2806984" cy="17059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rcRect l="50000"/>
          <a:stretch>
            <a:fillRect/>
          </a:stretch>
        </p:blipFill>
        <p:spPr>
          <a:xfrm>
            <a:off x="3619257" y="3724383"/>
            <a:ext cx="2466774" cy="10874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474" y="2234460"/>
            <a:ext cx="1776645" cy="1373939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42800" y="198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Surface Topography in Hercules</a:t>
            </a:r>
            <a:endParaRPr lang="en-US" sz="3200" dirty="0"/>
          </a:p>
        </p:txBody>
      </p:sp>
      <p:pic>
        <p:nvPicPr>
          <p:cNvPr id="9" name="Picture 8" descr="Cube3.pd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2197" y="570830"/>
            <a:ext cx="1221265" cy="1536807"/>
          </a:xfrm>
          <a:prstGeom prst="rect">
            <a:avLst/>
          </a:prstGeom>
        </p:spPr>
      </p:pic>
      <p:pic>
        <p:nvPicPr>
          <p:cNvPr id="10" name="Picture 9" descr="Cube1.pd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1155" y="1018958"/>
            <a:ext cx="850212" cy="911567"/>
          </a:xfrm>
          <a:prstGeom prst="rect">
            <a:avLst/>
          </a:prstGeom>
        </p:spPr>
      </p:pic>
      <p:pic>
        <p:nvPicPr>
          <p:cNvPr id="11" name="Picture 10" descr="Cube2.pd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0147" y="1016242"/>
            <a:ext cx="850212" cy="911567"/>
          </a:xfrm>
          <a:prstGeom prst="rect">
            <a:avLst/>
          </a:prstGeom>
        </p:spPr>
      </p:pic>
      <p:sp>
        <p:nvSpPr>
          <p:cNvPr id="12" name="Content Placeholder 28"/>
          <p:cNvSpPr txBox="1">
            <a:spLocks/>
          </p:cNvSpPr>
          <p:nvPr/>
        </p:nvSpPr>
        <p:spPr>
          <a:xfrm>
            <a:off x="6789955" y="2274698"/>
            <a:ext cx="2239177" cy="17543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buClr>
                <a:schemeClr val="accent2"/>
              </a:buClr>
              <a:buSzPct val="50000"/>
            </a:pP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cs typeface="Helvetica Light"/>
              </a:rPr>
              <a:t>Virtual topography approach: </a:t>
            </a:r>
            <a:r>
              <a:rPr lang="en-US" sz="1200" b="1" dirty="0" smtClean="0">
                <a:solidFill>
                  <a:srgbClr val="000000"/>
                </a:solidFill>
                <a:cs typeface="Helvetica Light"/>
              </a:rPr>
              <a:t>Cubic elements (octants) on the topographic boundary are divided into </a:t>
            </a:r>
            <a:r>
              <a:rPr lang="en-US" sz="1200" b="1" dirty="0" err="1" smtClean="0">
                <a:solidFill>
                  <a:srgbClr val="000000"/>
                </a:solidFill>
                <a:cs typeface="Helvetica Light"/>
              </a:rPr>
              <a:t>tetrahedra</a:t>
            </a:r>
            <a:r>
              <a:rPr lang="en-US" sz="1200" b="1" dirty="0" smtClean="0">
                <a:solidFill>
                  <a:srgbClr val="000000"/>
                </a:solidFill>
                <a:cs typeface="Helvetica Light"/>
              </a:rPr>
              <a:t> with local stiffness matrices that are computed</a:t>
            </a:r>
            <a:r>
              <a:rPr lang="en-US" sz="1200" b="1" dirty="0">
                <a:solidFill>
                  <a:srgbClr val="000000"/>
                </a:solidFill>
                <a:cs typeface="Helvetica Light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cs typeface="Helvetica Light"/>
              </a:rPr>
              <a:t>only once, thus preserving Hercules’ scalability (</a:t>
            </a:r>
            <a:r>
              <a:rPr lang="en-US" sz="1200" b="1" dirty="0" err="1"/>
              <a:t>Restrepo</a:t>
            </a:r>
            <a:r>
              <a:rPr lang="en-US" sz="1200" b="1" dirty="0"/>
              <a:t> &amp; </a:t>
            </a:r>
            <a:r>
              <a:rPr lang="en-US" sz="1200" b="1" dirty="0" err="1"/>
              <a:t>Bielak</a:t>
            </a:r>
            <a:r>
              <a:rPr lang="en-US" sz="1200" b="1" dirty="0"/>
              <a:t>, 2014)</a:t>
            </a:r>
          </a:p>
          <a:p>
            <a:pPr>
              <a:buClr>
                <a:schemeClr val="accent2"/>
              </a:buClr>
              <a:buSzPct val="50000"/>
            </a:pPr>
            <a:endParaRPr lang="en-US" sz="1200" b="1" dirty="0" smtClean="0">
              <a:solidFill>
                <a:srgbClr val="000000"/>
              </a:solidFill>
              <a:cs typeface="Helvetica Light"/>
            </a:endParaRPr>
          </a:p>
        </p:txBody>
      </p:sp>
      <p:grpSp>
        <p:nvGrpSpPr>
          <p:cNvPr id="13" name="Group 31"/>
          <p:cNvGrpSpPr/>
          <p:nvPr/>
        </p:nvGrpSpPr>
        <p:grpSpPr>
          <a:xfrm>
            <a:off x="4338831" y="991611"/>
            <a:ext cx="1283818" cy="1153453"/>
            <a:chOff x="2185987" y="4401502"/>
            <a:chExt cx="1611313" cy="2219325"/>
          </a:xfrm>
        </p:grpSpPr>
        <p:pic>
          <p:nvPicPr>
            <p:cNvPr id="14" name="Picture 13" descr="natural_Tetrahedron.pdf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339975" y="4401502"/>
              <a:ext cx="1457325" cy="2219325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2187576" y="4960302"/>
              <a:ext cx="327025" cy="616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</a:rPr>
                <a:t>1</a:t>
              </a:r>
              <a:endParaRPr 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530475" y="4592002"/>
              <a:ext cx="327025" cy="616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</a:rPr>
                <a:t>2</a:t>
              </a:r>
              <a:endParaRPr 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76575" y="4973001"/>
              <a:ext cx="327025" cy="616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</a:rPr>
                <a:t>3</a:t>
              </a:r>
              <a:endParaRPr 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85987" y="5938971"/>
              <a:ext cx="327025" cy="616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</a:rPr>
                <a:t>4</a:t>
              </a:r>
              <a:endParaRPr lang="en-US" sz="1200" dirty="0">
                <a:solidFill>
                  <a:srgbClr val="0000FF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621155" y="3642037"/>
            <a:ext cx="14785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Concept model</a:t>
            </a:r>
            <a:endParaRPr lang="en-US" sz="1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813728" y="5021074"/>
            <a:ext cx="2938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Model problem </a:t>
            </a:r>
            <a:br>
              <a:rPr lang="en-US" sz="1200" b="1" dirty="0" smtClean="0"/>
            </a:br>
            <a:r>
              <a:rPr lang="en-US" sz="1200" b="1" dirty="0" smtClean="0"/>
              <a:t>(elliptic Gaussian surface)</a:t>
            </a:r>
            <a:endParaRPr lang="en-US" sz="1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752128" y="5589140"/>
            <a:ext cx="5155200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600" dirty="0" smtClean="0"/>
              <a:t>Topographic</a:t>
            </a:r>
            <a:r>
              <a:rPr lang="en-US" sz="1600" dirty="0"/>
              <a:t> </a:t>
            </a:r>
            <a:r>
              <a:rPr lang="en-US" sz="1600" dirty="0" smtClean="0"/>
              <a:t>relief </a:t>
            </a:r>
            <a:r>
              <a:rPr lang="en-US" sz="1600" dirty="0"/>
              <a:t>can block seismic surface waves, leading to reduced ground </a:t>
            </a:r>
            <a:r>
              <a:rPr lang="en-US" sz="1600" dirty="0" smtClean="0"/>
              <a:t>motions (Ma et al., 2007)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600" dirty="0" smtClean="0"/>
              <a:t>Peak </a:t>
            </a:r>
            <a:r>
              <a:rPr lang="en-US" sz="1600" dirty="0"/>
              <a:t>ground motions are changed by up to 50 percent in mountainous </a:t>
            </a:r>
            <a:r>
              <a:rPr lang="en-US" sz="1600" dirty="0" smtClean="0"/>
              <a:t>regions (Lee </a:t>
            </a:r>
            <a:r>
              <a:rPr lang="en-US" sz="1600" dirty="0"/>
              <a:t>et al., 2009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9071" y="1162824"/>
            <a:ext cx="3273415" cy="2137306"/>
          </a:xfrm>
          <a:prstGeom prst="rect">
            <a:avLst/>
          </a:prstGeom>
        </p:spPr>
      </p:pic>
      <p:sp>
        <p:nvSpPr>
          <p:cNvPr id="24" name="Content Placeholder 28"/>
          <p:cNvSpPr txBox="1">
            <a:spLocks/>
          </p:cNvSpPr>
          <p:nvPr/>
        </p:nvSpPr>
        <p:spPr>
          <a:xfrm>
            <a:off x="296477" y="3308885"/>
            <a:ext cx="3455651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buClr>
                <a:schemeClr val="accent2"/>
              </a:buClr>
              <a:buSzPct val="50000"/>
            </a:pP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cs typeface="Helvetica Light"/>
              </a:rPr>
              <a:t>Staircase approach: </a:t>
            </a:r>
            <a:r>
              <a:rPr lang="en-US" sz="1200" b="1" dirty="0" smtClean="0">
                <a:solidFill>
                  <a:srgbClr val="000000"/>
                </a:solidFill>
                <a:cs typeface="Helvetica Light"/>
              </a:rPr>
              <a:t>Topography is approximated as a staircase, standard cubic elements are used to construct the mesh (</a:t>
            </a:r>
            <a:r>
              <a:rPr lang="en-US" sz="1200" b="1" dirty="0" err="1" smtClean="0">
                <a:solidFill>
                  <a:srgbClr val="000000"/>
                </a:solidFill>
                <a:cs typeface="Helvetica Light"/>
              </a:rPr>
              <a:t>Pitarka</a:t>
            </a:r>
            <a:r>
              <a:rPr lang="en-US" sz="1200" b="1" dirty="0" smtClean="0">
                <a:solidFill>
                  <a:srgbClr val="000000"/>
                </a:solidFill>
                <a:cs typeface="Helvetica Light"/>
              </a:rPr>
              <a:t> and </a:t>
            </a:r>
            <a:r>
              <a:rPr lang="en-US" sz="1200" b="1" dirty="0" err="1" smtClean="0">
                <a:solidFill>
                  <a:srgbClr val="000000"/>
                </a:solidFill>
                <a:cs typeface="Helvetica Light"/>
              </a:rPr>
              <a:t>Irikura</a:t>
            </a:r>
            <a:r>
              <a:rPr lang="en-US" sz="1200" b="1" dirty="0" smtClean="0">
                <a:solidFill>
                  <a:srgbClr val="000000"/>
                </a:solidFill>
                <a:cs typeface="Helvetica Light"/>
              </a:rPr>
              <a:t> 1996, </a:t>
            </a:r>
            <a:r>
              <a:rPr lang="en-US" sz="1200" b="1" dirty="0" err="1" smtClean="0">
                <a:solidFill>
                  <a:srgbClr val="000000"/>
                </a:solidFill>
                <a:cs typeface="Helvetica Light"/>
              </a:rPr>
              <a:t>Koketsu</a:t>
            </a:r>
            <a:r>
              <a:rPr lang="en-US" sz="1200" b="1" dirty="0" smtClean="0">
                <a:solidFill>
                  <a:srgbClr val="000000"/>
                </a:solidFill>
                <a:cs typeface="Helvetica Light"/>
              </a:rPr>
              <a:t> et al. 2004, </a:t>
            </a:r>
            <a:r>
              <a:rPr lang="en-US" sz="1200" b="1" dirty="0" err="1" smtClean="0">
                <a:solidFill>
                  <a:srgbClr val="000000"/>
                </a:solidFill>
                <a:cs typeface="Helvetica Light"/>
              </a:rPr>
              <a:t>Hartzell</a:t>
            </a:r>
            <a:r>
              <a:rPr lang="en-US" sz="1200" b="1" dirty="0" smtClean="0">
                <a:solidFill>
                  <a:srgbClr val="000000"/>
                </a:solidFill>
                <a:cs typeface="Helvetica Light"/>
              </a:rPr>
              <a:t> et al., 2013/2017)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38132" y="6147443"/>
            <a:ext cx="17173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(</a:t>
            </a:r>
            <a:r>
              <a:rPr lang="en-US" sz="1200" b="1" dirty="0" err="1" smtClean="0"/>
              <a:t>Hartzell</a:t>
            </a:r>
            <a:r>
              <a:rPr lang="en-US" sz="1200" b="1" dirty="0" smtClean="0"/>
              <a:t> et al., 2017)</a:t>
            </a:r>
            <a:endParaRPr lang="en-US" sz="1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881" y="4409439"/>
            <a:ext cx="1771650" cy="17183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63955" y="4394199"/>
            <a:ext cx="17716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244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Weak and Strong Scaling of Hercules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00" y="1081790"/>
            <a:ext cx="4267200" cy="5791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240" y="1338438"/>
            <a:ext cx="4287520" cy="538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44225" y="6569349"/>
            <a:ext cx="3168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(</a:t>
            </a:r>
            <a:r>
              <a:rPr lang="en-US" sz="1200" b="1" dirty="0" err="1" smtClean="0"/>
              <a:t>Taborda</a:t>
            </a:r>
            <a:r>
              <a:rPr lang="en-US" sz="1200" b="1" dirty="0" smtClean="0"/>
              <a:t> et al., 2010)</a:t>
            </a:r>
            <a:endParaRPr lang="en-US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870465" y="1004500"/>
            <a:ext cx="23184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mtClean="0"/>
              <a:t>(1.5 billion elements, 2.8-Hz)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48514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333"/>
            <a:ext cx="8229600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15667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86400" y="5813912"/>
            <a:ext cx="5220000" cy="120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14810" y="3318373"/>
            <a:ext cx="4179589" cy="4155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588290" y="2602803"/>
            <a:ext cx="200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</a:t>
            </a:r>
            <a:r>
              <a:rPr lang="en-US" sz="1200" dirty="0" smtClean="0"/>
              <a:t>emove </a:t>
            </a:r>
            <a:r>
              <a:rPr lang="en-US" sz="1200" dirty="0"/>
              <a:t>this value </a:t>
            </a:r>
            <a:r>
              <a:rPr lang="en-US" sz="1200"/>
              <a:t>checking </a:t>
            </a:r>
            <a:r>
              <a:rPr lang="en-US" sz="1200" smtClean="0"/>
              <a:t>function</a:t>
            </a:r>
            <a:endParaRPr lang="en-US" sz="1200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3970465" y="2875827"/>
            <a:ext cx="430704" cy="4176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16815" y="3392565"/>
            <a:ext cx="4179589" cy="4155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onut 2"/>
          <p:cNvSpPr/>
          <p:nvPr/>
        </p:nvSpPr>
        <p:spPr>
          <a:xfrm>
            <a:off x="2556311" y="84184"/>
            <a:ext cx="342900" cy="212197"/>
          </a:xfrm>
          <a:prstGeom prst="donut">
            <a:avLst>
              <a:gd name="adj" fmla="val 595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70357" y="5912166"/>
            <a:ext cx="5220000" cy="120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14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0"/>
            <a:ext cx="9144001" cy="68580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2109600" y="3043584"/>
            <a:ext cx="2139696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109600" y="3124462"/>
            <a:ext cx="2139696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87847" y="2387403"/>
            <a:ext cx="2129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Use </a:t>
            </a:r>
            <a:r>
              <a:rPr lang="en-US" sz="1200" dirty="0"/>
              <a:t>the full-sized </a:t>
            </a:r>
            <a:r>
              <a:rPr lang="en-US" sz="1200"/>
              <a:t>matrix-vector </a:t>
            </a:r>
            <a:r>
              <a:rPr lang="en-US" sz="1200" smtClean="0"/>
              <a:t>multiplication </a:t>
            </a:r>
            <a:r>
              <a:rPr lang="en-US" sz="1200" dirty="0"/>
              <a:t>function only 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4273414" y="2592993"/>
            <a:ext cx="430704" cy="4176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Donut 8"/>
          <p:cNvSpPr/>
          <p:nvPr/>
        </p:nvSpPr>
        <p:spPr>
          <a:xfrm>
            <a:off x="2564574" y="85528"/>
            <a:ext cx="342900" cy="212197"/>
          </a:xfrm>
          <a:prstGeom prst="donut">
            <a:avLst>
              <a:gd name="adj" fmla="val 595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87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34499</TotalTime>
  <Words>959</Words>
  <Application>Microsoft Macintosh PowerPoint</Application>
  <PresentationFormat>On-screen Show (4:3)</PresentationFormat>
  <Paragraphs>227</Paragraphs>
  <Slides>17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 Black</vt:lpstr>
      <vt:lpstr>Calibri</vt:lpstr>
      <vt:lpstr>Helvetica Light</vt:lpstr>
      <vt:lpstr>Mangal</vt:lpstr>
      <vt:lpstr>ＭＳ Ｐゴシック</vt:lpstr>
      <vt:lpstr>Times New Roman</vt:lpstr>
      <vt:lpstr>Arial</vt:lpstr>
      <vt:lpstr>Office Theme</vt:lpstr>
      <vt:lpstr>Enabling Multi-Events 3D Simulations for Earthquake Hazard Assessment</vt:lpstr>
      <vt:lpstr>XRAC Project Background</vt:lpstr>
      <vt:lpstr>US Seismic Hazard Modeling</vt:lpstr>
      <vt:lpstr>High Frequency Earthquake Modeling</vt:lpstr>
      <vt:lpstr>PowerPoint Presentation</vt:lpstr>
      <vt:lpstr>PowerPoint Presentation</vt:lpstr>
      <vt:lpstr>Weak and Strong Scaling of Hercules</vt:lpstr>
      <vt:lpstr>PowerPoint Presentation</vt:lpstr>
      <vt:lpstr>PowerPoint Presentation</vt:lpstr>
      <vt:lpstr>Horizontal Approach: Batch MPI Wrapper Enabling Multi-event Simulations</vt:lpstr>
      <vt:lpstr>Vertical Approach:  Modification in Source Code  Enabling Multi-event Simulations</vt:lpstr>
      <vt:lpstr>Code Modifications for Vertical Approach</vt:lpstr>
      <vt:lpstr>Hybrid Approach: Horizontal and Vertical Integration   Enabling Multi-event Simulations</vt:lpstr>
      <vt:lpstr>Hercules Scaling on Stampede  before (Hercules_topo) and after (Hercules_me) enabling multi-events</vt:lpstr>
      <vt:lpstr>Fused Simulations to Explore Inter-simulation Parallelism</vt:lpstr>
      <vt:lpstr>Summary</vt:lpstr>
      <vt:lpstr>Thank You!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can computational science enable earthquake system science?</dc:title>
  <dc:creator>Yifeng Cui</dc:creator>
  <cp:lastModifiedBy>Microsoft Office User</cp:lastModifiedBy>
  <cp:revision>287</cp:revision>
  <dcterms:created xsi:type="dcterms:W3CDTF">2011-06-02T19:13:59Z</dcterms:created>
  <dcterms:modified xsi:type="dcterms:W3CDTF">2017-08-15T16:29:11Z</dcterms:modified>
</cp:coreProperties>
</file>