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27" r:id="rId2"/>
    <p:sldMasterId id="2147483735" r:id="rId3"/>
    <p:sldMasterId id="2147483743" r:id="rId4"/>
  </p:sldMasterIdLst>
  <p:notesMasterIdLst>
    <p:notesMasterId r:id="rId52"/>
  </p:notesMasterIdLst>
  <p:handoutMasterIdLst>
    <p:handoutMasterId r:id="rId53"/>
  </p:handoutMasterIdLst>
  <p:sldIdLst>
    <p:sldId id="300" r:id="rId5"/>
    <p:sldId id="301" r:id="rId6"/>
    <p:sldId id="30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59" r:id="rId24"/>
    <p:sldId id="316" r:id="rId25"/>
    <p:sldId id="264" r:id="rId26"/>
    <p:sldId id="304" r:id="rId27"/>
    <p:sldId id="315" r:id="rId28"/>
    <p:sldId id="309" r:id="rId29"/>
    <p:sldId id="313" r:id="rId30"/>
    <p:sldId id="310" r:id="rId31"/>
    <p:sldId id="265" r:id="rId32"/>
    <p:sldId id="311" r:id="rId33"/>
    <p:sldId id="306" r:id="rId34"/>
    <p:sldId id="312" r:id="rId35"/>
    <p:sldId id="299" r:id="rId36"/>
    <p:sldId id="269" r:id="rId37"/>
    <p:sldId id="270" r:id="rId38"/>
    <p:sldId id="271" r:id="rId39"/>
    <p:sldId id="290" r:id="rId40"/>
    <p:sldId id="324" r:id="rId41"/>
    <p:sldId id="325" r:id="rId42"/>
    <p:sldId id="326" r:id="rId43"/>
    <p:sldId id="328" r:id="rId44"/>
    <p:sldId id="329" r:id="rId45"/>
    <p:sldId id="330" r:id="rId46"/>
    <p:sldId id="331" r:id="rId47"/>
    <p:sldId id="291" r:id="rId48"/>
    <p:sldId id="272" r:id="rId49"/>
    <p:sldId id="258" r:id="rId50"/>
    <p:sldId id="261" r:id="rId5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 xmlns:p15="http://schemas.microsoft.com/office/powerpoint/2012/main">
        <p15:guide id="1" orient="horz" pos="321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150" autoAdjust="0"/>
  </p:normalViewPr>
  <p:slideViewPr>
    <p:cSldViewPr snapToObjects="1">
      <p:cViewPr varScale="1">
        <p:scale>
          <a:sx n="65" d="100"/>
          <a:sy n="65" d="100"/>
        </p:scale>
        <p:origin x="-1236" y="-108"/>
      </p:cViewPr>
      <p:guideLst>
        <p:guide orient="horz" pos="3216"/>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107" charset="0"/>
                <a:ea typeface="ＭＳ Ｐゴシック" pitchFamily="-107" charset="-128"/>
                <a:cs typeface="ＭＳ Ｐゴシック" pitchFamily="-107"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04A372EE-B8A0-4465-962E-E22038EF5A84}" type="datetime1">
              <a:rPr lang="en-US"/>
              <a:pPr/>
              <a:t>3/22/2017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107" charset="0"/>
                <a:ea typeface="ＭＳ Ｐゴシック" pitchFamily="-107" charset="-128"/>
                <a:cs typeface="ＭＳ Ｐゴシック" pitchFamily="-107"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ADC06F03-569D-48CD-A8A4-79E1B14DDFB5}" type="slidenum">
              <a:rPr lang="en-US"/>
              <a:pPr/>
              <a:t>‹#›</a:t>
            </a:fld>
            <a:endParaRPr lang="en-US"/>
          </a:p>
        </p:txBody>
      </p:sp>
    </p:spTree>
    <p:extLst>
      <p:ext uri="{BB962C8B-B14F-4D97-AF65-F5344CB8AC3E}">
        <p14:creationId xmlns:p14="http://schemas.microsoft.com/office/powerpoint/2010/main" val="37971893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107" charset="0"/>
                <a:ea typeface="ＭＳ Ｐゴシック" pitchFamily="-107" charset="-128"/>
                <a:cs typeface="ＭＳ Ｐゴシック" pitchFamily="-107"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8DD9C85-50E1-4BCE-8E76-BE37CFA7819D}" type="datetime1">
              <a:rPr lang="en-US"/>
              <a:pPr/>
              <a:t>3/22/2017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107" charset="0"/>
                <a:ea typeface="ＭＳ Ｐゴシック" pitchFamily="-107" charset="-128"/>
                <a:cs typeface="ＭＳ Ｐゴシック" pitchFamily="-107"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D3D7EC7A-3051-48C6-B649-0D0220D1EC79}" type="slidenum">
              <a:rPr lang="en-US"/>
              <a:pPr/>
              <a:t>‹#›</a:t>
            </a:fld>
            <a:endParaRPr lang="en-US"/>
          </a:p>
        </p:txBody>
      </p:sp>
    </p:spTree>
    <p:extLst>
      <p:ext uri="{BB962C8B-B14F-4D97-AF65-F5344CB8AC3E}">
        <p14:creationId xmlns:p14="http://schemas.microsoft.com/office/powerpoint/2010/main" val="410095543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166446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CE54CC4-CF4C-4841-9F00-896043DDD0CD}" type="slidenum">
              <a:rPr lang="en-US" altLang="en-US" smtClean="0"/>
              <a:pPr>
                <a:spcBef>
                  <a:spcPct val="0"/>
                </a:spcBef>
              </a:pPr>
              <a:t>18</a:t>
            </a:fld>
            <a:endParaRPr lang="en-US" alt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685800" y="4344988"/>
            <a:ext cx="5486400" cy="4113212"/>
          </a:xfrm>
          <a:noFill/>
        </p:spPr>
        <p:txBody>
          <a:bodyPr/>
          <a:lstStyle/>
          <a:p>
            <a:pPr eaLnBrk="1" hangingPunct="1"/>
            <a:endParaRPr lang="en-US" altLang="en-US" smtClean="0"/>
          </a:p>
        </p:txBody>
      </p:sp>
    </p:spTree>
    <p:extLst>
      <p:ext uri="{BB962C8B-B14F-4D97-AF65-F5344CB8AC3E}">
        <p14:creationId xmlns:p14="http://schemas.microsoft.com/office/powerpoint/2010/main" val="3352358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a:t>
            </a:r>
            <a:r>
              <a:rPr lang="en-US" baseline="0" dirty="0" smtClean="0"/>
              <a:t> you for a very impressive presentation.  My turn.  </a:t>
            </a:r>
            <a:r>
              <a:rPr lang="en-US" dirty="0" smtClean="0"/>
              <a:t>This</a:t>
            </a:r>
            <a:r>
              <a:rPr lang="en-US" baseline="0" dirty="0" smtClean="0"/>
              <a:t> is a schematic of the project workflow.  I’m will discuss some of the interesting features of CCAM, the climate model.</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20</a:t>
            </a:fld>
            <a:endParaRPr lang="en-US"/>
          </a:p>
        </p:txBody>
      </p:sp>
    </p:spTree>
    <p:extLst>
      <p:ext uri="{BB962C8B-B14F-4D97-AF65-F5344CB8AC3E}">
        <p14:creationId xmlns:p14="http://schemas.microsoft.com/office/powerpoint/2010/main" val="335218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conformal</a:t>
            </a:r>
            <a:r>
              <a:rPr lang="en-US" baseline="0" dirty="0" smtClean="0"/>
              <a:t>-cubic grid at the core of CCAM supports both low resolution (global) and high resolution (regional) models.</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787916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CSIRO ==</a:t>
            </a:r>
            <a:r>
              <a:rPr lang="en-US" baseline="0" dirty="0" smtClean="0"/>
              <a:t> C-S ear-oh </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22</a:t>
            </a:fld>
            <a:endParaRPr lang="en-US"/>
          </a:p>
        </p:txBody>
      </p:sp>
    </p:spTree>
    <p:extLst>
      <p:ext uri="{BB962C8B-B14F-4D97-AF65-F5344CB8AC3E}">
        <p14:creationId xmlns:p14="http://schemas.microsoft.com/office/powerpoint/2010/main" val="3026030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C-S-I-R   The</a:t>
            </a:r>
            <a:r>
              <a:rPr lang="en-US" baseline="0" dirty="0" smtClean="0"/>
              <a:t> l</a:t>
            </a:r>
            <a:r>
              <a:rPr lang="en-US" dirty="0" smtClean="0"/>
              <a:t>atest CHPC supercomputer</a:t>
            </a:r>
            <a:r>
              <a:rPr lang="en-US" baseline="0" dirty="0" smtClean="0"/>
              <a:t> is a 1 </a:t>
            </a:r>
            <a:r>
              <a:rPr lang="en-US" baseline="0" dirty="0" err="1" smtClean="0"/>
              <a:t>Petaflop</a:t>
            </a:r>
            <a:r>
              <a:rPr lang="en-US" baseline="0" dirty="0" smtClean="0"/>
              <a:t> system </a:t>
            </a:r>
            <a:r>
              <a:rPr lang="en-US" baseline="0" dirty="0" err="1" smtClean="0"/>
              <a:t>Lengau</a:t>
            </a:r>
            <a:r>
              <a:rPr lang="en-US" baseline="0" dirty="0" smtClean="0"/>
              <a:t>.  Cluster of dual-socket Dell PowerEdge servers.  Intel E5-2690 V3 (</a:t>
            </a:r>
            <a:r>
              <a:rPr lang="en-US" baseline="0" dirty="0" err="1" smtClean="0"/>
              <a:t>Haswell</a:t>
            </a:r>
            <a:r>
              <a:rPr lang="en-US" baseline="0" dirty="0" smtClean="0"/>
              <a:t>, 12 cores).  24,000 cores.</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23</a:t>
            </a:fld>
            <a:endParaRPr lang="en-US"/>
          </a:p>
        </p:txBody>
      </p:sp>
    </p:spTree>
    <p:extLst>
      <p:ext uri="{BB962C8B-B14F-4D97-AF65-F5344CB8AC3E}">
        <p14:creationId xmlns:p14="http://schemas.microsoft.com/office/powerpoint/2010/main" val="3411051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968350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the polar and equatorial regions of the unfolded cube surface (also called the “net of a cube”) and their appearances after mapping onto the surface of a sphere.  Four of the eight “corners” of the original cube are obvious here.</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900936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smtClean="0">
                <a:ln>
                  <a:noFill/>
                </a:ln>
                <a:solidFill>
                  <a:prstClr val="black"/>
                </a:solidFill>
                <a:effectLst/>
                <a:uLnTx/>
                <a:uFillTx/>
                <a:latin typeface="+mn-lt"/>
                <a:ea typeface="ＭＳ Ｐゴシック" pitchFamily="-107" charset="-128"/>
              </a:rPr>
              <a:t>Arrows point to the “corners” of the projected cube.  The key observation is that any face may be reduced to cover a much smaller part of the surface by stretching the other 5 faces.</a:t>
            </a:r>
            <a:r>
              <a:rPr lang="en-US" dirty="0" smtClean="0"/>
              <a:t>  MEO-</a:t>
            </a:r>
            <a:r>
              <a:rPr lang="en-US" dirty="0" err="1" smtClean="0"/>
              <a:t>drahg</a:t>
            </a:r>
            <a:r>
              <a:rPr lang="en-US" dirty="0" smtClean="0"/>
              <a:t> </a:t>
            </a:r>
            <a:r>
              <a:rPr lang="en-US" dirty="0" err="1" smtClean="0"/>
              <a:t>rahn-chich</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968350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projected map of the sphere on</a:t>
            </a:r>
            <a:r>
              <a:rPr lang="en-US" baseline="0" dirty="0" smtClean="0"/>
              <a:t> the previous slide.  All 8 “corners” are easily seen here.  Note that </a:t>
            </a:r>
            <a:r>
              <a:rPr lang="en-US" dirty="0" smtClean="0"/>
              <a:t>CCAM</a:t>
            </a:r>
            <a:r>
              <a:rPr lang="en-US" baseline="0" dirty="0" smtClean="0"/>
              <a:t> is a</a:t>
            </a:r>
            <a:r>
              <a:rPr lang="en-US" dirty="0" smtClean="0"/>
              <a:t>bout the same age as the Weather Research and Forecasting model</a:t>
            </a:r>
            <a:r>
              <a:rPr lang="en-US" baseline="0" dirty="0" smtClean="0"/>
              <a:t> (latter part of the 1990s).</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058757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8 corners of the “cube” are easy to see here as well.  One of the faces of the original cube is reduced to cover a much smaller region, hence the use of the term “regional” to describe higher resolution simulations</a:t>
            </a:r>
            <a:r>
              <a:rPr lang="en-US" baseline="0" dirty="0" smtClean="0"/>
              <a:t>.  The paleoscape model places </a:t>
            </a:r>
            <a:r>
              <a:rPr lang="en-US" baseline="0" smtClean="0"/>
              <a:t>the focus </a:t>
            </a:r>
            <a:r>
              <a:rPr lang="en-US" baseline="0" dirty="0" smtClean="0"/>
              <a:t>over South </a:t>
            </a:r>
            <a:r>
              <a:rPr lang="en-US" baseline="0" smtClean="0"/>
              <a:t>Africa.</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28</a:t>
            </a:fld>
            <a:endParaRPr lang="en-US"/>
          </a:p>
        </p:txBody>
      </p:sp>
    </p:spTree>
    <p:extLst>
      <p:ext uri="{BB962C8B-B14F-4D97-AF65-F5344CB8AC3E}">
        <p14:creationId xmlns:p14="http://schemas.microsoft.com/office/powerpoint/2010/main" val="190093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a:t>
            </a:r>
            <a:r>
              <a:rPr lang="en-US" baseline="0" dirty="0" smtClean="0"/>
              <a:t> Nancy.  </a:t>
            </a:r>
            <a:r>
              <a:rPr lang="en-US" dirty="0" smtClean="0"/>
              <a:t>I</a:t>
            </a:r>
            <a:r>
              <a:rPr lang="en-US" baseline="0" dirty="0" smtClean="0"/>
              <a:t>’m David O’Neal of the Pittsburgh Supercomputing Center.  Today’s presentation is an introduction to the Paleoscape Model for Studies of Modern Human Origins.  Two other team members are with us today…</a:t>
            </a:r>
          </a:p>
        </p:txBody>
      </p:sp>
      <p:sp>
        <p:nvSpPr>
          <p:cNvPr id="4" name="Slide Number Placeholder 3"/>
          <p:cNvSpPr>
            <a:spLocks noGrp="1"/>
          </p:cNvSpPr>
          <p:nvPr>
            <p:ph type="sldNum" sz="quarter" idx="10"/>
          </p:nvPr>
        </p:nvSpPr>
        <p:spPr/>
        <p:txBody>
          <a:bodyPr/>
          <a:lstStyle/>
          <a:p>
            <a:fld id="{D3D7EC7A-3051-48C6-B649-0D0220D1EC79}" type="slidenum">
              <a:rPr lang="en-US" smtClean="0"/>
              <a:pPr/>
              <a:t>2</a:t>
            </a:fld>
            <a:endParaRPr lang="en-US"/>
          </a:p>
        </p:txBody>
      </p:sp>
    </p:spTree>
    <p:extLst>
      <p:ext uri="{BB962C8B-B14F-4D97-AF65-F5344CB8AC3E}">
        <p14:creationId xmlns:p14="http://schemas.microsoft.com/office/powerpoint/2010/main" val="39199699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Mvapich2</a:t>
            </a:r>
            <a:r>
              <a:rPr lang="en-US" baseline="0" dirty="0" smtClean="0"/>
              <a:t> == </a:t>
            </a:r>
            <a:r>
              <a:rPr lang="en-US" dirty="0" smtClean="0"/>
              <a:t>“</a:t>
            </a:r>
            <a:r>
              <a:rPr lang="en-US" dirty="0" err="1" smtClean="0"/>
              <a:t>em-vah-pich</a:t>
            </a:r>
            <a:r>
              <a:rPr lang="en-US" dirty="0" smtClean="0"/>
              <a:t> 2”</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715617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Grid dimensions are</a:t>
            </a:r>
            <a:r>
              <a:rPr lang="en-US" baseline="0" dirty="0" smtClean="0"/>
              <a:t> for the entire surface (6 faces of the cube).  </a:t>
            </a:r>
            <a:r>
              <a:rPr lang="en-US" dirty="0" smtClean="0"/>
              <a:t>Sandy Bridge and Knights Landing.</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30</a:t>
            </a:fld>
            <a:endParaRPr lang="en-US"/>
          </a:p>
        </p:txBody>
      </p:sp>
    </p:spTree>
    <p:extLst>
      <p:ext uri="{BB962C8B-B14F-4D97-AF65-F5344CB8AC3E}">
        <p14:creationId xmlns:p14="http://schemas.microsoft.com/office/powerpoint/2010/main" val="3122542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lot of potential here</a:t>
            </a:r>
            <a:r>
              <a:rPr lang="en-US" baseline="0" dirty="0" smtClean="0"/>
              <a:t> – </a:t>
            </a:r>
            <a:r>
              <a:rPr lang="en-US" dirty="0" err="1" smtClean="0"/>
              <a:t>vectorization</a:t>
            </a:r>
            <a:r>
              <a:rPr lang="en-US" baseline="0" dirty="0" smtClean="0"/>
              <a:t>, </a:t>
            </a:r>
            <a:r>
              <a:rPr lang="en-US" dirty="0" smtClean="0"/>
              <a:t>OpenMP, file</a:t>
            </a:r>
            <a:r>
              <a:rPr lang="en-US" baseline="0" dirty="0" smtClean="0"/>
              <a:t> system</a:t>
            </a:r>
            <a:r>
              <a:rPr lang="en-US" dirty="0" smtClean="0"/>
              <a:t> optimization.</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351233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__intel_memset is</a:t>
            </a:r>
            <a:r>
              <a:rPr lang="en-US" baseline="0" dirty="0" smtClean="0"/>
              <a:t> not explicitly called by</a:t>
            </a:r>
            <a:r>
              <a:rPr lang="en-US" dirty="0" smtClean="0"/>
              <a:t> the code.  The compiler apparently</a:t>
            </a:r>
            <a:r>
              <a:rPr lang="en-US" baseline="0" dirty="0" smtClean="0"/>
              <a:t> insert</a:t>
            </a:r>
            <a:r>
              <a:rPr lang="en-US" dirty="0" smtClean="0"/>
              <a:t>s</a:t>
            </a:r>
            <a:r>
              <a:rPr lang="en-US" baseline="0" dirty="0" smtClean="0"/>
              <a:t> these calls to do something like initialize arrays.  It’s not known at this point if they are necessary or not.</a:t>
            </a:r>
            <a:r>
              <a:rPr lang="en-US" dirty="0" smtClean="0"/>
              <a:t>  More detailed analyses will be performed over the next</a:t>
            </a:r>
            <a:r>
              <a:rPr lang="en-US" baseline="0" dirty="0" smtClean="0"/>
              <a:t> few months (VTune Amplifier.)</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32</a:t>
            </a:fld>
            <a:endParaRPr lang="en-US"/>
          </a:p>
        </p:txBody>
      </p:sp>
    </p:spTree>
    <p:extLst>
      <p:ext uri="{BB962C8B-B14F-4D97-AF65-F5344CB8AC3E}">
        <p14:creationId xmlns:p14="http://schemas.microsoft.com/office/powerpoint/2010/main" val="4250795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X axis –</a:t>
            </a:r>
            <a:r>
              <a:rPr lang="en-US" baseline="0" dirty="0" smtClean="0"/>
              <a:t> core counts.  Double-precision floats are used in a few routines to avoid unacceptable loss of significant digits, possibly in summations or subtractions.  Magnus is a 35,712-core </a:t>
            </a:r>
            <a:r>
              <a:rPr lang="en-US" baseline="0" dirty="0" err="1" smtClean="0"/>
              <a:t>Haswell</a:t>
            </a:r>
            <a:r>
              <a:rPr lang="en-US" baseline="0" dirty="0" smtClean="0"/>
              <a:t>-based Cray XC40 ~1 </a:t>
            </a:r>
            <a:r>
              <a:rPr lang="en-US" baseline="0" dirty="0" err="1" smtClean="0"/>
              <a:t>petaflop</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33</a:t>
            </a:fld>
            <a:endParaRPr lang="en-US"/>
          </a:p>
        </p:txBody>
      </p:sp>
    </p:spTree>
    <p:extLst>
      <p:ext uri="{BB962C8B-B14F-4D97-AF65-F5344CB8AC3E}">
        <p14:creationId xmlns:p14="http://schemas.microsoft.com/office/powerpoint/2010/main" val="42054157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34</a:t>
            </a:fld>
            <a:endParaRPr lang="en-US"/>
          </a:p>
        </p:txBody>
      </p:sp>
    </p:spTree>
    <p:extLst>
      <p:ext uri="{BB962C8B-B14F-4D97-AF65-F5344CB8AC3E}">
        <p14:creationId xmlns:p14="http://schemas.microsoft.com/office/powerpoint/2010/main" val="692231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now our final speaker, Dr. Eric Shook of the Department of Geography, Environment and Society at the University of Minnesota and XSEDE Domain Champion for Geographic Information Systems.  Eric?</a:t>
            </a:r>
            <a:endParaRPr lang="en-US" dirty="0" smtClean="0"/>
          </a:p>
        </p:txBody>
      </p:sp>
      <p:sp>
        <p:nvSpPr>
          <p:cNvPr id="4" name="Slide Number Placeholder 3"/>
          <p:cNvSpPr>
            <a:spLocks noGrp="1"/>
          </p:cNvSpPr>
          <p:nvPr>
            <p:ph type="sldNum" sz="quarter" idx="10"/>
          </p:nvPr>
        </p:nvSpPr>
        <p:spPr/>
        <p:txBody>
          <a:bodyPr/>
          <a:lstStyle/>
          <a:p>
            <a:fld id="{D3D7EC7A-3051-48C6-B649-0D0220D1EC79}" type="slidenum">
              <a:rPr lang="en-US" smtClean="0"/>
              <a:pPr/>
              <a:t>35</a:t>
            </a:fld>
            <a:endParaRPr lang="en-US"/>
          </a:p>
        </p:txBody>
      </p:sp>
    </p:spTree>
    <p:extLst>
      <p:ext uri="{BB962C8B-B14F-4D97-AF65-F5344CB8AC3E}">
        <p14:creationId xmlns:p14="http://schemas.microsoft.com/office/powerpoint/2010/main" val="930227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p:nvPr>
        </p:nvSpPr>
        <p:spPr>
          <a:ln/>
        </p:spPr>
        <p:txBody>
          <a:bodyPr/>
          <a:lstStyle/>
          <a:p>
            <a:fld id="{AE8BD14B-5F3B-4176-BF9A-FC1D285D5D3E}" type="slidenum">
              <a:rPr lang="en-US" altLang="en-US">
                <a:solidFill>
                  <a:prstClr val="black"/>
                </a:solidFill>
              </a:rPr>
              <a:pPr/>
              <a:t>37</a:t>
            </a:fld>
            <a:endParaRPr lang="en-US" altLang="en-US">
              <a:solidFill>
                <a:prstClr val="black"/>
              </a:solidFill>
            </a:endParaRPr>
          </a:p>
        </p:txBody>
      </p:sp>
      <p:sp>
        <p:nvSpPr>
          <p:cNvPr id="16385" name="Rectangle 1"/>
          <p:cNvSpPr txBox="1">
            <a:spLocks noGrp="1" noRot="1" noChangeAspect="1" noChangeArrowheads="1"/>
          </p:cNvSpPr>
          <p:nvPr>
            <p:ph type="sldImg"/>
          </p:nvPr>
        </p:nvSpPr>
        <p:spPr bwMode="auto">
          <a:xfrm>
            <a:off x="1371600" y="763588"/>
            <a:ext cx="50292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6" name="Text Box 2"/>
          <p:cNvSpPr txBox="1">
            <a:spLocks noChangeArrowheads="1"/>
          </p:cNvSpPr>
          <p:nvPr/>
        </p:nvSpPr>
        <p:spPr bwMode="auto">
          <a:xfrm>
            <a:off x="777875" y="4776788"/>
            <a:ext cx="6218238" cy="4525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solidFill>
                <a:prstClr val="black"/>
              </a:solidFill>
            </a:endParaRPr>
          </a:p>
        </p:txBody>
      </p:sp>
    </p:spTree>
    <p:extLst>
      <p:ext uri="{BB962C8B-B14F-4D97-AF65-F5344CB8AC3E}">
        <p14:creationId xmlns:p14="http://schemas.microsoft.com/office/powerpoint/2010/main" val="1747227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3E5C0EBF-CFD7-42DB-8311-C55690152760}" type="slidenum">
              <a:rPr lang="en-US" altLang="en-US" smtClean="0"/>
              <a:pPr/>
              <a:t>39</a:t>
            </a:fld>
            <a:endParaRPr lang="en-US" altLang="en-US"/>
          </a:p>
        </p:txBody>
      </p:sp>
    </p:spTree>
    <p:extLst>
      <p:ext uri="{BB962C8B-B14F-4D97-AF65-F5344CB8AC3E}">
        <p14:creationId xmlns:p14="http://schemas.microsoft.com/office/powerpoint/2010/main" val="17228781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DFA921A-8BCD-4825-8E67-3CD16D7C84EE}" type="slidenum">
              <a:rPr lang="en-US" altLang="en-US"/>
              <a:pPr/>
              <a:t>42</a:t>
            </a:fld>
            <a:endParaRPr lang="en-US" altLang="en-US"/>
          </a:p>
        </p:txBody>
      </p:sp>
      <p:sp>
        <p:nvSpPr>
          <p:cNvPr id="19457" name="Rectangle 1"/>
          <p:cNvSpPr txBox="1">
            <a:spLocks noGrp="1" noRot="1" noChangeAspect="1" noChangeArrowheads="1"/>
          </p:cNvSpPr>
          <p:nvPr>
            <p:ph type="sldImg"/>
          </p:nvPr>
        </p:nvSpPr>
        <p:spPr bwMode="auto">
          <a:xfrm>
            <a:off x="1371600" y="763588"/>
            <a:ext cx="50292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58" name="Rectangle 2"/>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4868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…XSEDE domain champion Dr. Eric Shook, and the project</a:t>
            </a:r>
            <a:r>
              <a:rPr lang="en-US" baseline="0" dirty="0" smtClean="0"/>
              <a:t> PI</a:t>
            </a:r>
            <a:r>
              <a:rPr lang="en-US" dirty="0" smtClean="0"/>
              <a:t>, Dr. Curtis </a:t>
            </a:r>
            <a:r>
              <a:rPr lang="en-US" dirty="0" err="1" smtClean="0"/>
              <a:t>Marean</a:t>
            </a:r>
            <a:r>
              <a:rPr lang="en-US" dirty="0" smtClean="0"/>
              <a:t>.  Each of us will cover</a:t>
            </a:r>
            <a:r>
              <a:rPr lang="en-US" baseline="0" dirty="0" smtClean="0"/>
              <a:t> a part of the program.  Hopefully I will be able to keep up.  First up is </a:t>
            </a:r>
            <a:r>
              <a:rPr lang="en-US" dirty="0" smtClean="0"/>
              <a:t>Dr. </a:t>
            </a:r>
            <a:r>
              <a:rPr lang="en-US" dirty="0" err="1" smtClean="0"/>
              <a:t>Marean</a:t>
            </a:r>
            <a:r>
              <a:rPr lang="en-US" dirty="0" smtClean="0"/>
              <a:t>, Foundation Professor</a:t>
            </a:r>
            <a:r>
              <a:rPr lang="en-US" baseline="0" dirty="0" smtClean="0"/>
              <a:t> and Associate Director of the Institute of Human Origins at Arizona State University.  He has just returned from the field in South Africa.  We are very fortunate to have him here.  Curtis?</a:t>
            </a:r>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3</a:t>
            </a:fld>
            <a:endParaRPr lang="en-US"/>
          </a:p>
        </p:txBody>
      </p:sp>
    </p:spTree>
    <p:extLst>
      <p:ext uri="{BB962C8B-B14F-4D97-AF65-F5344CB8AC3E}">
        <p14:creationId xmlns:p14="http://schemas.microsoft.com/office/powerpoint/2010/main" val="40133844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8622A7C-543E-4A37-8C4E-C29F59EA3BD2}" type="slidenum">
              <a:rPr lang="en-US" altLang="en-US"/>
              <a:pPr/>
              <a:t>43</a:t>
            </a:fld>
            <a:endParaRPr lang="en-US" altLang="en-US"/>
          </a:p>
        </p:txBody>
      </p:sp>
      <p:sp>
        <p:nvSpPr>
          <p:cNvPr id="20481" name="Rectangle 1"/>
          <p:cNvSpPr txBox="1">
            <a:spLocks noGrp="1" noRot="1" noChangeAspect="1" noChangeArrowheads="1"/>
          </p:cNvSpPr>
          <p:nvPr>
            <p:ph type="sldImg"/>
          </p:nvPr>
        </p:nvSpPr>
        <p:spPr bwMode="auto">
          <a:xfrm>
            <a:off x="1371600" y="763588"/>
            <a:ext cx="50292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482" name="Rectangle 2"/>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741316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D7EC7A-3051-48C6-B649-0D0220D1EC79}" type="slidenum">
              <a:rPr lang="en-US" smtClean="0"/>
              <a:pPr/>
              <a:t>44</a:t>
            </a:fld>
            <a:endParaRPr lang="en-US"/>
          </a:p>
        </p:txBody>
      </p:sp>
    </p:spTree>
    <p:extLst>
      <p:ext uri="{BB962C8B-B14F-4D97-AF65-F5344CB8AC3E}">
        <p14:creationId xmlns:p14="http://schemas.microsoft.com/office/powerpoint/2010/main" val="2170834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3E4EFBE-83F4-4098-B3B6-C12F680D6504}" type="slidenum">
              <a:rPr lang="en-US" altLang="en-US" smtClean="0"/>
              <a:pPr>
                <a:spcBef>
                  <a:spcPct val="0"/>
                </a:spcBef>
              </a:pPr>
              <a:t>4</a:t>
            </a:fld>
            <a:endParaRPr lang="en-US" altLang="en-US" smtClean="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xfrm>
            <a:off x="685800" y="4344988"/>
            <a:ext cx="5486400" cy="4113212"/>
          </a:xfrm>
          <a:noFill/>
        </p:spPr>
        <p:txBody>
          <a:bodyPr/>
          <a:lstStyle/>
          <a:p>
            <a:pPr eaLnBrk="1" hangingPunct="1">
              <a:lnSpc>
                <a:spcPct val="90000"/>
              </a:lnSpc>
            </a:pPr>
            <a:endParaRPr lang="en-US" altLang="en-US" sz="900" smtClean="0"/>
          </a:p>
        </p:txBody>
      </p:sp>
    </p:spTree>
    <p:extLst>
      <p:ext uri="{BB962C8B-B14F-4D97-AF65-F5344CB8AC3E}">
        <p14:creationId xmlns:p14="http://schemas.microsoft.com/office/powerpoint/2010/main" val="2965853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79DCE36-D702-4DEC-982B-DE113ABD67CB}" type="slidenum">
              <a:rPr lang="en-US" altLang="en-US" smtClean="0"/>
              <a:pPr>
                <a:spcBef>
                  <a:spcPct val="0"/>
                </a:spcBef>
              </a:pPr>
              <a:t>5</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xfrm>
            <a:off x="685800" y="4344988"/>
            <a:ext cx="5486400" cy="4113212"/>
          </a:xfrm>
          <a:noFill/>
        </p:spPr>
        <p:txBody>
          <a:bodyPr/>
          <a:lstStyle/>
          <a:p>
            <a:pPr eaLnBrk="1" hangingPunct="1"/>
            <a:r>
              <a:rPr lang="en-US" altLang="en-US" smtClean="0"/>
              <a:t>This progenitor population existed during the long cold MIS6 glacial.</a:t>
            </a:r>
          </a:p>
          <a:p>
            <a:pPr eaLnBrk="1" hangingPunct="1"/>
            <a:r>
              <a:rPr lang="en-US" altLang="en-US" smtClean="0"/>
              <a:t>The continent is cool and dry, poorly vegetated with widespread deserts.</a:t>
            </a:r>
          </a:p>
          <a:p>
            <a:pPr eaLnBrk="1" hangingPunct="1"/>
            <a:r>
              <a:rPr lang="en-US" altLang="en-US" smtClean="0"/>
              <a:t>There would be many natural boundaries to movement and gene flow.</a:t>
            </a:r>
          </a:p>
          <a:p>
            <a:pPr eaLnBrk="1" hangingPunct="1"/>
            <a:r>
              <a:rPr lang="en-US" altLang="en-US" smtClean="0"/>
              <a:t>Gene flow gets cut, and lineages diverge – I suggest we have 4-6 potential progenitor locations.</a:t>
            </a:r>
          </a:p>
          <a:p>
            <a:pPr eaLnBrk="1" hangingPunct="1"/>
            <a:r>
              <a:rPr lang="en-US" altLang="en-US" smtClean="0"/>
              <a:t>I think the origin population is on the coast of South Africa.</a:t>
            </a:r>
          </a:p>
        </p:txBody>
      </p:sp>
    </p:spTree>
    <p:extLst>
      <p:ext uri="{BB962C8B-B14F-4D97-AF65-F5344CB8AC3E}">
        <p14:creationId xmlns:p14="http://schemas.microsoft.com/office/powerpoint/2010/main" val="1744146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E5CD868-6D99-472E-8FFB-610775C37AE7}" type="slidenum">
              <a:rPr lang="en-US" altLang="en-US" smtClean="0"/>
              <a:pPr>
                <a:spcBef>
                  <a:spcPct val="0"/>
                </a:spcBef>
              </a:pPr>
              <a:t>7</a:t>
            </a:fld>
            <a:endParaRPr lang="en-US" alt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xfrm>
            <a:off x="685800" y="4344988"/>
            <a:ext cx="5486400" cy="4113212"/>
          </a:xfrm>
          <a:noFill/>
        </p:spPr>
        <p:txBody>
          <a:bodyPr/>
          <a:lstStyle/>
          <a:p>
            <a:pPr eaLnBrk="1" hangingPunct="1"/>
            <a:r>
              <a:rPr lang="en-US" altLang="en-US" smtClean="0"/>
              <a:t>On the far southern shores of Arica we have a confluence of diversity unmatched anywhere else in the world.</a:t>
            </a:r>
          </a:p>
          <a:p>
            <a:pPr eaLnBrk="1" hangingPunct="1"/>
            <a:r>
              <a:rPr lang="en-US" altLang="en-US" smtClean="0"/>
              <a:t>Here is the smallest of the world’s  6 floral kingdoms, a thin strip of land that runs along the coast.  </a:t>
            </a:r>
          </a:p>
          <a:p>
            <a:pPr eaLnBrk="1" hangingPunct="1"/>
            <a:r>
              <a:rPr lang="en-US" altLang="en-US" smtClean="0"/>
              <a:t>CLICK</a:t>
            </a:r>
          </a:p>
          <a:p>
            <a:pPr eaLnBrk="1" hangingPunct="1"/>
            <a:r>
              <a:rPr lang="en-US" altLang="en-US" smtClean="0"/>
              <a:t>The dominant biome within the Cape Floral Kingdom is the fynbos, indicated here in blue.</a:t>
            </a:r>
          </a:p>
          <a:p>
            <a:pPr eaLnBrk="1" hangingPunct="1"/>
            <a:endParaRPr lang="en-US" altLang="en-US" smtClean="0"/>
          </a:p>
        </p:txBody>
      </p:sp>
    </p:spTree>
    <p:extLst>
      <p:ext uri="{BB962C8B-B14F-4D97-AF65-F5344CB8AC3E}">
        <p14:creationId xmlns:p14="http://schemas.microsoft.com/office/powerpoint/2010/main" val="4243820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86ACBE-AA3F-42B8-8DB9-D8667727FD1C}" type="slidenum">
              <a:rPr lang="en-US" altLang="en-US" smtClean="0"/>
              <a:pPr>
                <a:spcBef>
                  <a:spcPct val="0"/>
                </a:spcBef>
              </a:pPr>
              <a:t>8</a:t>
            </a:fld>
            <a:endParaRPr lang="en-US" alt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685800" y="4344988"/>
            <a:ext cx="5486400" cy="4113212"/>
          </a:xfrm>
          <a:noFill/>
        </p:spPr>
        <p:txBody>
          <a:bodyPr/>
          <a:lstStyle/>
          <a:p>
            <a:pPr eaLnBrk="1" hangingPunct="1"/>
            <a:r>
              <a:rPr lang="en-US" altLang="en-US" smtClean="0"/>
              <a:t>Mediterranean ecosystems tend to have high geophytes diversity, but look how the Cape exceeds these other areas.</a:t>
            </a:r>
          </a:p>
          <a:p>
            <a:pPr eaLnBrk="1" hangingPunct="1"/>
            <a:r>
              <a:rPr lang="en-US" altLang="en-US" smtClean="0"/>
              <a:t>In this graph, diversity on the left axis is plotted against area on the basal axis, because diversity is known to increase with area.</a:t>
            </a:r>
          </a:p>
          <a:p>
            <a:pPr eaLnBrk="1" hangingPunct="1"/>
            <a:r>
              <a:rPr lang="en-US" altLang="en-US" smtClean="0"/>
              <a:t>Despite being very small, the Cape has a higher diversity than the largest of these ecosystems.</a:t>
            </a:r>
          </a:p>
        </p:txBody>
      </p:sp>
    </p:spTree>
    <p:extLst>
      <p:ext uri="{BB962C8B-B14F-4D97-AF65-F5344CB8AC3E}">
        <p14:creationId xmlns:p14="http://schemas.microsoft.com/office/powerpoint/2010/main" val="982878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1986AE1-63AC-4DEC-B7BC-D9F0095460FF}" type="slidenum">
              <a:rPr lang="en-US" altLang="en-US" smtClean="0"/>
              <a:pPr>
                <a:spcBef>
                  <a:spcPct val="0"/>
                </a:spcBef>
              </a:pPr>
              <a:t>10</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344988"/>
            <a:ext cx="5486400" cy="4113212"/>
          </a:xfrm>
          <a:noFill/>
        </p:spPr>
        <p:txBody>
          <a:bodyPr/>
          <a:lstStyle/>
          <a:p>
            <a:pPr eaLnBrk="1" hangingPunct="1"/>
            <a:r>
              <a:rPr lang="en-US" altLang="en-US" smtClean="0"/>
              <a:t>But here is the other leg to the argument.</a:t>
            </a:r>
          </a:p>
          <a:p>
            <a:pPr eaLnBrk="1" hangingPunct="1"/>
            <a:r>
              <a:rPr lang="en-US" altLang="en-US" smtClean="0"/>
              <a:t>The Cape coastal area has one of the richest marine environments in the world.</a:t>
            </a:r>
          </a:p>
          <a:p>
            <a:pPr eaLnBrk="1" hangingPunct="1"/>
            <a:r>
              <a:rPr lang="en-US" altLang="en-US" smtClean="0"/>
              <a:t>Whales, seals, and dolphins are rich off this coast.</a:t>
            </a:r>
          </a:p>
          <a:p>
            <a:pPr eaLnBrk="1" hangingPunct="1"/>
            <a:r>
              <a:rPr lang="en-US" altLang="en-US" smtClean="0"/>
              <a:t>But most importantly for people, there are a wide diversity and density of shellfish and fish.</a:t>
            </a:r>
          </a:p>
          <a:p>
            <a:pPr eaLnBrk="1" hangingPunct="1"/>
            <a:r>
              <a:rPr lang="en-US" altLang="en-US" smtClean="0"/>
              <a:t>Together, the tubers and shellfish create a dense and stable source of protein and carbohydrate unmatched by any location in Africa.</a:t>
            </a:r>
          </a:p>
          <a:p>
            <a:pPr eaLnBrk="1" hangingPunct="1"/>
            <a:r>
              <a:rPr lang="en-US" altLang="en-US" smtClean="0"/>
              <a:t>And furthermore, these food resources are immune to the climate shifts of MIS6 – in fact, the returns of both likely go up with cooler and drier conditions.</a:t>
            </a:r>
          </a:p>
          <a:p>
            <a:pPr eaLnBrk="1" hangingPunct="1"/>
            <a:r>
              <a:rPr lang="en-US" altLang="en-US" smtClean="0"/>
              <a:t>So we have a rich potential refugium zone, and there is another key facet to the story.</a:t>
            </a:r>
          </a:p>
        </p:txBody>
      </p:sp>
    </p:spTree>
    <p:extLst>
      <p:ext uri="{BB962C8B-B14F-4D97-AF65-F5344CB8AC3E}">
        <p14:creationId xmlns:p14="http://schemas.microsoft.com/office/powerpoint/2010/main" val="766763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B6A2C93-A866-4E51-84A9-60D6792AD3E6}" type="slidenum">
              <a:rPr lang="en-US" altLang="en-US" smtClean="0"/>
              <a:pPr>
                <a:spcBef>
                  <a:spcPct val="0"/>
                </a:spcBef>
              </a:pPr>
              <a:t>11</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685800" y="4344988"/>
            <a:ext cx="5486400" cy="4113212"/>
          </a:xfrm>
          <a:noFill/>
        </p:spPr>
        <p:txBody>
          <a:bodyPr/>
          <a:lstStyle/>
          <a:p>
            <a:endParaRPr lang="en-US" altLang="en-US" smtClean="0"/>
          </a:p>
        </p:txBody>
      </p:sp>
    </p:spTree>
    <p:extLst>
      <p:ext uri="{BB962C8B-B14F-4D97-AF65-F5344CB8AC3E}">
        <p14:creationId xmlns:p14="http://schemas.microsoft.com/office/powerpoint/2010/main" val="27875438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xsede-ppt-titl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ate Placeholder 3"/>
          <p:cNvSpPr txBox="1">
            <a:spLocks/>
          </p:cNvSpPr>
          <p:nvPr userDrawn="1"/>
        </p:nvSpPr>
        <p:spPr>
          <a:xfrm>
            <a:off x="6705600" y="350838"/>
            <a:ext cx="2133600" cy="365125"/>
          </a:xfrm>
          <a:prstGeom prst="rect">
            <a:avLst/>
          </a:prstGeom>
        </p:spPr>
        <p:txBody>
          <a:bodyPr anchor="ct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1531CCC9-21F0-4608-BA05-E482842395D5}" type="datetime4">
              <a:rPr lang="en-US" sz="1500">
                <a:solidFill>
                  <a:schemeClr val="bg1"/>
                </a:solidFill>
                <a:latin typeface="Verdana" pitchFamily="34" charset="0"/>
              </a:rPr>
              <a:pPr algn="r" eaLnBrk="1" hangingPunct="1"/>
              <a:t>March 22, 2017</a:t>
            </a:fld>
            <a:endParaRPr lang="en-US" sz="1500">
              <a:solidFill>
                <a:schemeClr val="bg1"/>
              </a:solidFill>
              <a:latin typeface="Verdana" pitchFamily="34" charset="0"/>
            </a:endParaRPr>
          </a:p>
        </p:txBody>
      </p:sp>
      <p:pic>
        <p:nvPicPr>
          <p:cNvPr id="6" name="Picture 8" descr="nsf-white-576x576.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72400" y="5029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2663380"/>
            <a:ext cx="8153400" cy="918020"/>
          </a:xfrm>
        </p:spPr>
        <p:txBody>
          <a:bodyPr>
            <a:noAutofit/>
          </a:bodyPr>
          <a:lstStyle>
            <a:lvl1pPr algn="l">
              <a:defRPr sz="3200" b="1" i="0">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3657600"/>
            <a:ext cx="8153400" cy="505586"/>
          </a:xfrm>
        </p:spPr>
        <p:txBody>
          <a:bodyPr>
            <a:noAutofit/>
          </a:bodyPr>
          <a:lstStyle>
            <a:lvl1pPr marL="0" indent="0" algn="l">
              <a:buNone/>
              <a:defRPr sz="2700" b="1" i="0">
                <a:solidFill>
                  <a:schemeClr val="accent1">
                    <a:lumMod val="40000"/>
                    <a:lumOff val="6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574914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04770514-5346-4CEA-BAED-FD8675FE2E1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84211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5"/>
          <p:cNvSpPr>
            <a:spLocks noGrp="1"/>
          </p:cNvSpPr>
          <p:nvPr>
            <p:ph type="sldNum" sz="quarter" idx="10"/>
          </p:nvPr>
        </p:nvSpPr>
        <p:spPr>
          <a:xfrm>
            <a:off x="1219200" y="6351588"/>
            <a:ext cx="1219200" cy="365125"/>
          </a:xfrm>
        </p:spPr>
        <p:txBody>
          <a:bodyPr/>
          <a:lstStyle>
            <a:lvl1pPr>
              <a:defRPr/>
            </a:lvl1pPr>
          </a:lstStyle>
          <a:p>
            <a:fld id="{BCABE1E4-F7F6-4B58-A4B2-10932A767D4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990531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10"/>
          </p:nvPr>
        </p:nvSpPr>
        <p:spPr>
          <a:xfrm>
            <a:off x="1219200" y="6351588"/>
            <a:ext cx="1219200" cy="365125"/>
          </a:xfrm>
        </p:spPr>
        <p:txBody>
          <a:bodyPr/>
          <a:lstStyle>
            <a:lvl1pPr>
              <a:defRPr/>
            </a:lvl1pPr>
          </a:lstStyle>
          <a:p>
            <a:fld id="{86ADC9AB-22D8-4A2F-8571-CE62625AF8F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20271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a:xfrm>
            <a:off x="1219200" y="6351588"/>
            <a:ext cx="1219200" cy="365125"/>
          </a:xfrm>
        </p:spPr>
        <p:txBody>
          <a:bodyPr/>
          <a:lstStyle>
            <a:lvl1pPr>
              <a:defRPr/>
            </a:lvl1pPr>
          </a:lstStyle>
          <a:p>
            <a:fld id="{0FCDCD49-35AB-4ADD-B00D-4BCD1360AD4C}"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37464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139DA4C9-9A37-4B2A-8A6D-36F0AAE80434}"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887763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xsede-ppt-titl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nsf-white-576x576.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72400" y="5029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2663380"/>
            <a:ext cx="8153400" cy="918020"/>
          </a:xfrm>
        </p:spPr>
        <p:txBody>
          <a:bodyPr>
            <a:noAutofit/>
          </a:bodyPr>
          <a:lstStyle>
            <a:lvl1pPr algn="l">
              <a:defRPr sz="3200" b="1" i="0">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3657600"/>
            <a:ext cx="8153400" cy="505586"/>
          </a:xfrm>
        </p:spPr>
        <p:txBody>
          <a:bodyPr>
            <a:noAutofit/>
          </a:bodyPr>
          <a:lstStyle>
            <a:lvl1pPr marL="0" indent="0" algn="l">
              <a:buNone/>
              <a:defRPr sz="2700" b="1" i="0">
                <a:solidFill>
                  <a:schemeClr val="accent1">
                    <a:lumMod val="40000"/>
                    <a:lumOff val="6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171050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1219200" y="6351588"/>
            <a:ext cx="1219200" cy="365125"/>
          </a:xfrm>
        </p:spPr>
        <p:txBody>
          <a:bodyPr/>
          <a:lstStyle>
            <a:lvl1pPr>
              <a:defRPr/>
            </a:lvl1pPr>
          </a:lstStyle>
          <a:p>
            <a:fld id="{CF3169B9-4B11-4062-A08A-0C0B67A1BB6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6900467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04770514-5346-4CEA-BAED-FD8675FE2E1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59998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5"/>
          <p:cNvSpPr>
            <a:spLocks noGrp="1"/>
          </p:cNvSpPr>
          <p:nvPr>
            <p:ph type="sldNum" sz="quarter" idx="10"/>
          </p:nvPr>
        </p:nvSpPr>
        <p:spPr>
          <a:xfrm>
            <a:off x="1219200" y="6351588"/>
            <a:ext cx="1219200" cy="365125"/>
          </a:xfrm>
        </p:spPr>
        <p:txBody>
          <a:bodyPr/>
          <a:lstStyle>
            <a:lvl1pPr>
              <a:defRPr/>
            </a:lvl1pPr>
          </a:lstStyle>
          <a:p>
            <a:fld id="{BCABE1E4-F7F6-4B58-A4B2-10932A767D4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537244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10"/>
          </p:nvPr>
        </p:nvSpPr>
        <p:spPr>
          <a:xfrm>
            <a:off x="1219200" y="6351588"/>
            <a:ext cx="1219200" cy="365125"/>
          </a:xfrm>
        </p:spPr>
        <p:txBody>
          <a:bodyPr/>
          <a:lstStyle>
            <a:lvl1pPr>
              <a:defRPr/>
            </a:lvl1pPr>
          </a:lstStyle>
          <a:p>
            <a:fld id="{86ADC9AB-22D8-4A2F-8571-CE62625AF8F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66742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1219200" y="6351588"/>
            <a:ext cx="1219200" cy="365125"/>
          </a:xfrm>
        </p:spPr>
        <p:txBody>
          <a:bodyPr/>
          <a:lstStyle>
            <a:lvl1pPr>
              <a:defRPr/>
            </a:lvl1pPr>
          </a:lstStyle>
          <a:p>
            <a:fld id="{CF3169B9-4B11-4062-A08A-0C0B67A1BB60}" type="slidenum">
              <a:rPr lang="en-US"/>
              <a:pPr/>
              <a:t>‹#›</a:t>
            </a:fld>
            <a:endParaRPr lang="en-US"/>
          </a:p>
        </p:txBody>
      </p:sp>
    </p:spTree>
    <p:extLst>
      <p:ext uri="{BB962C8B-B14F-4D97-AF65-F5344CB8AC3E}">
        <p14:creationId xmlns:p14="http://schemas.microsoft.com/office/powerpoint/2010/main" val="419288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a:xfrm>
            <a:off x="1219200" y="6351588"/>
            <a:ext cx="1219200" cy="365125"/>
          </a:xfrm>
        </p:spPr>
        <p:txBody>
          <a:bodyPr/>
          <a:lstStyle>
            <a:lvl1pPr>
              <a:defRPr/>
            </a:lvl1pPr>
          </a:lstStyle>
          <a:p>
            <a:fld id="{0FCDCD49-35AB-4ADD-B00D-4BCD1360AD4C}"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244555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139DA4C9-9A37-4B2A-8A6D-36F0AAE80434}"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661706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xsede-ppt-titl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nsf-white-576x576.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72400" y="5029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2663380"/>
            <a:ext cx="8153400" cy="918020"/>
          </a:xfrm>
        </p:spPr>
        <p:txBody>
          <a:bodyPr>
            <a:noAutofit/>
          </a:bodyPr>
          <a:lstStyle>
            <a:lvl1pPr algn="l">
              <a:defRPr sz="3200" b="1" i="0">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3657600"/>
            <a:ext cx="8153400" cy="505586"/>
          </a:xfrm>
        </p:spPr>
        <p:txBody>
          <a:bodyPr>
            <a:noAutofit/>
          </a:bodyPr>
          <a:lstStyle>
            <a:lvl1pPr marL="0" indent="0" algn="l">
              <a:buNone/>
              <a:defRPr sz="2700" b="1" i="0">
                <a:solidFill>
                  <a:schemeClr val="accent1">
                    <a:lumMod val="40000"/>
                    <a:lumOff val="6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403332716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1219200" y="6351588"/>
            <a:ext cx="1219200" cy="365125"/>
          </a:xfrm>
        </p:spPr>
        <p:txBody>
          <a:bodyPr/>
          <a:lstStyle>
            <a:lvl1pPr>
              <a:defRPr/>
            </a:lvl1pPr>
          </a:lstStyle>
          <a:p>
            <a:fld id="{CF3169B9-4B11-4062-A08A-0C0B67A1BB6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496976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04770514-5346-4CEA-BAED-FD8675FE2E1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1086936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5"/>
          <p:cNvSpPr>
            <a:spLocks noGrp="1"/>
          </p:cNvSpPr>
          <p:nvPr>
            <p:ph type="sldNum" sz="quarter" idx="10"/>
          </p:nvPr>
        </p:nvSpPr>
        <p:spPr>
          <a:xfrm>
            <a:off x="1219200" y="6351588"/>
            <a:ext cx="1219200" cy="365125"/>
          </a:xfrm>
        </p:spPr>
        <p:txBody>
          <a:bodyPr/>
          <a:lstStyle>
            <a:lvl1pPr>
              <a:defRPr/>
            </a:lvl1pPr>
          </a:lstStyle>
          <a:p>
            <a:fld id="{BCABE1E4-F7F6-4B58-A4B2-10932A767D4F}"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22848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10"/>
          </p:nvPr>
        </p:nvSpPr>
        <p:spPr>
          <a:xfrm>
            <a:off x="1219200" y="6351588"/>
            <a:ext cx="1219200" cy="365125"/>
          </a:xfrm>
        </p:spPr>
        <p:txBody>
          <a:bodyPr/>
          <a:lstStyle>
            <a:lvl1pPr>
              <a:defRPr/>
            </a:lvl1pPr>
          </a:lstStyle>
          <a:p>
            <a:fld id="{86ADC9AB-22D8-4A2F-8571-CE62625AF8F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20586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a:xfrm>
            <a:off x="1219200" y="6351588"/>
            <a:ext cx="1219200" cy="365125"/>
          </a:xfrm>
        </p:spPr>
        <p:txBody>
          <a:bodyPr/>
          <a:lstStyle>
            <a:lvl1pPr>
              <a:defRPr/>
            </a:lvl1pPr>
          </a:lstStyle>
          <a:p>
            <a:fld id="{0FCDCD49-35AB-4ADD-B00D-4BCD1360AD4C}"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646749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139DA4C9-9A37-4B2A-8A6D-36F0AAE80434}"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10911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04770514-5346-4CEA-BAED-FD8675FE2E1B}" type="slidenum">
              <a:rPr lang="en-US"/>
              <a:pPr/>
              <a:t>‹#›</a:t>
            </a:fld>
            <a:endParaRPr lang="en-US"/>
          </a:p>
        </p:txBody>
      </p:sp>
    </p:spTree>
    <p:extLst>
      <p:ext uri="{BB962C8B-B14F-4D97-AF65-F5344CB8AC3E}">
        <p14:creationId xmlns:p14="http://schemas.microsoft.com/office/powerpoint/2010/main" val="1978668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5"/>
          <p:cNvSpPr>
            <a:spLocks noGrp="1"/>
          </p:cNvSpPr>
          <p:nvPr>
            <p:ph type="sldNum" sz="quarter" idx="10"/>
          </p:nvPr>
        </p:nvSpPr>
        <p:spPr>
          <a:xfrm>
            <a:off x="1219200" y="6351588"/>
            <a:ext cx="1219200" cy="365125"/>
          </a:xfrm>
        </p:spPr>
        <p:txBody>
          <a:bodyPr/>
          <a:lstStyle>
            <a:lvl1pPr>
              <a:defRPr/>
            </a:lvl1pPr>
          </a:lstStyle>
          <a:p>
            <a:fld id="{BCABE1E4-F7F6-4B58-A4B2-10932A767D4F}" type="slidenum">
              <a:rPr lang="en-US"/>
              <a:pPr/>
              <a:t>‹#›</a:t>
            </a:fld>
            <a:endParaRPr lang="en-US"/>
          </a:p>
        </p:txBody>
      </p:sp>
    </p:spTree>
    <p:extLst>
      <p:ext uri="{BB962C8B-B14F-4D97-AF65-F5344CB8AC3E}">
        <p14:creationId xmlns:p14="http://schemas.microsoft.com/office/powerpoint/2010/main" val="1424690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5"/>
          <p:cNvSpPr>
            <a:spLocks noGrp="1"/>
          </p:cNvSpPr>
          <p:nvPr>
            <p:ph type="sldNum" sz="quarter" idx="10"/>
          </p:nvPr>
        </p:nvSpPr>
        <p:spPr>
          <a:xfrm>
            <a:off x="1219200" y="6351588"/>
            <a:ext cx="1219200" cy="365125"/>
          </a:xfrm>
        </p:spPr>
        <p:txBody>
          <a:bodyPr/>
          <a:lstStyle>
            <a:lvl1pPr>
              <a:defRPr/>
            </a:lvl1pPr>
          </a:lstStyle>
          <a:p>
            <a:fld id="{86ADC9AB-22D8-4A2F-8571-CE62625AF8F0}" type="slidenum">
              <a:rPr lang="en-US"/>
              <a:pPr/>
              <a:t>‹#›</a:t>
            </a:fld>
            <a:endParaRPr lang="en-US"/>
          </a:p>
        </p:txBody>
      </p:sp>
    </p:spTree>
    <p:extLst>
      <p:ext uri="{BB962C8B-B14F-4D97-AF65-F5344CB8AC3E}">
        <p14:creationId xmlns:p14="http://schemas.microsoft.com/office/powerpoint/2010/main" val="1893006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a:xfrm>
            <a:off x="1219200" y="6351588"/>
            <a:ext cx="1219200" cy="365125"/>
          </a:xfrm>
        </p:spPr>
        <p:txBody>
          <a:bodyPr/>
          <a:lstStyle>
            <a:lvl1pPr>
              <a:defRPr/>
            </a:lvl1pPr>
          </a:lstStyle>
          <a:p>
            <a:fld id="{0FCDCD49-35AB-4ADD-B00D-4BCD1360AD4C}" type="slidenum">
              <a:rPr lang="en-US"/>
              <a:pPr/>
              <a:t>‹#›</a:t>
            </a:fld>
            <a:endParaRPr lang="en-US"/>
          </a:p>
        </p:txBody>
      </p:sp>
    </p:spTree>
    <p:extLst>
      <p:ext uri="{BB962C8B-B14F-4D97-AF65-F5344CB8AC3E}">
        <p14:creationId xmlns:p14="http://schemas.microsoft.com/office/powerpoint/2010/main" val="2014817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5"/>
          <p:cNvSpPr>
            <a:spLocks noGrp="1"/>
          </p:cNvSpPr>
          <p:nvPr>
            <p:ph type="sldNum" sz="quarter" idx="10"/>
          </p:nvPr>
        </p:nvSpPr>
        <p:spPr>
          <a:xfrm>
            <a:off x="1219200" y="6351588"/>
            <a:ext cx="1219200" cy="365125"/>
          </a:xfrm>
        </p:spPr>
        <p:txBody>
          <a:bodyPr/>
          <a:lstStyle>
            <a:lvl1pPr>
              <a:defRPr/>
            </a:lvl1pPr>
          </a:lstStyle>
          <a:p>
            <a:fld id="{139DA4C9-9A37-4B2A-8A6D-36F0AAE80434}" type="slidenum">
              <a:rPr lang="en-US"/>
              <a:pPr/>
              <a:t>‹#›</a:t>
            </a:fld>
            <a:endParaRPr lang="en-US"/>
          </a:p>
        </p:txBody>
      </p:sp>
    </p:spTree>
    <p:extLst>
      <p:ext uri="{BB962C8B-B14F-4D97-AF65-F5344CB8AC3E}">
        <p14:creationId xmlns:p14="http://schemas.microsoft.com/office/powerpoint/2010/main" val="680321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descr="xsede-ppt-titl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nsf-white-576x576.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72400" y="5029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9600" y="2663380"/>
            <a:ext cx="8153400" cy="918020"/>
          </a:xfrm>
        </p:spPr>
        <p:txBody>
          <a:bodyPr>
            <a:noAutofit/>
          </a:bodyPr>
          <a:lstStyle>
            <a:lvl1pPr algn="l">
              <a:defRPr sz="3200" b="1" i="0">
                <a:solidFill>
                  <a:schemeClr val="bg1"/>
                </a:solidFill>
                <a:latin typeface="Arial"/>
                <a:cs typeface="Arial"/>
              </a:defRPr>
            </a:lvl1pPr>
          </a:lstStyle>
          <a:p>
            <a:r>
              <a:rPr lang="en-US" smtClean="0"/>
              <a:t>Click to edit Master title style</a:t>
            </a:r>
            <a:endParaRPr lang="en-US" dirty="0"/>
          </a:p>
        </p:txBody>
      </p:sp>
      <p:sp>
        <p:nvSpPr>
          <p:cNvPr id="3" name="Subtitle 2"/>
          <p:cNvSpPr>
            <a:spLocks noGrp="1"/>
          </p:cNvSpPr>
          <p:nvPr>
            <p:ph type="subTitle" idx="1"/>
          </p:nvPr>
        </p:nvSpPr>
        <p:spPr>
          <a:xfrm>
            <a:off x="609600" y="3657600"/>
            <a:ext cx="8153400" cy="505586"/>
          </a:xfrm>
        </p:spPr>
        <p:txBody>
          <a:bodyPr>
            <a:noAutofit/>
          </a:bodyPr>
          <a:lstStyle>
            <a:lvl1pPr marL="0" indent="0" algn="l">
              <a:buNone/>
              <a:defRPr sz="2700" b="1" i="0">
                <a:solidFill>
                  <a:schemeClr val="accent1">
                    <a:lumMod val="40000"/>
                    <a:lumOff val="6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318427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nsf-white-576x576.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6248400"/>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1219200" y="6351588"/>
            <a:ext cx="1219200" cy="365125"/>
          </a:xfrm>
        </p:spPr>
        <p:txBody>
          <a:bodyPr/>
          <a:lstStyle>
            <a:lvl1pPr>
              <a:defRPr/>
            </a:lvl1pPr>
          </a:lstStyle>
          <a:p>
            <a:fld id="{CF3169B9-4B11-4062-A08A-0C0B67A1BB60}"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177270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xsede-ppt-page.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219200"/>
            <a:ext cx="8229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1"/>
                </a:solidFill>
                <a:cs typeface="Arial" pitchFamily="34" charset="0"/>
              </a:defRPr>
            </a:lvl1pPr>
          </a:lstStyle>
          <a:p>
            <a:fld id="{7804E4CC-9627-4BDE-9650-E1478B83612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Lst>
  <p:hf hdr="0" ftr="0" dt="0"/>
  <p:txStyles>
    <p:titleStyle>
      <a:lvl1pPr algn="l" defTabSz="457200" rtl="0" eaLnBrk="0" fontAlgn="base" hangingPunct="0">
        <a:spcBef>
          <a:spcPct val="0"/>
        </a:spcBef>
        <a:spcAft>
          <a:spcPct val="0"/>
        </a:spcAft>
        <a:defRPr sz="3200" b="1" kern="1200">
          <a:solidFill>
            <a:srgbClr val="376092"/>
          </a:solidFill>
          <a:latin typeface="Arial"/>
          <a:ea typeface="ＭＳ Ｐゴシック" pitchFamily="-107" charset="-128"/>
          <a:cs typeface="Arial"/>
        </a:defRPr>
      </a:lvl1pPr>
      <a:lvl2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2pPr>
      <a:lvl3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3pPr>
      <a:lvl4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4pPr>
      <a:lvl5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5pPr>
      <a:lvl6pPr marL="457200" algn="l" defTabSz="457200" rtl="0" fontAlgn="base">
        <a:spcBef>
          <a:spcPct val="0"/>
        </a:spcBef>
        <a:spcAft>
          <a:spcPct val="0"/>
        </a:spcAft>
        <a:defRPr sz="3200" b="1">
          <a:solidFill>
            <a:srgbClr val="376092"/>
          </a:solidFill>
          <a:latin typeface="Arial" pitchFamily="-107" charset="0"/>
          <a:ea typeface="ＭＳ Ｐゴシック" pitchFamily="-107" charset="-128"/>
        </a:defRPr>
      </a:lvl6pPr>
      <a:lvl7pPr marL="914400" algn="l" defTabSz="457200" rtl="0" fontAlgn="base">
        <a:spcBef>
          <a:spcPct val="0"/>
        </a:spcBef>
        <a:spcAft>
          <a:spcPct val="0"/>
        </a:spcAft>
        <a:defRPr sz="3200" b="1">
          <a:solidFill>
            <a:srgbClr val="376092"/>
          </a:solidFill>
          <a:latin typeface="Arial" pitchFamily="-107" charset="0"/>
          <a:ea typeface="ＭＳ Ｐゴシック" pitchFamily="-107" charset="-128"/>
        </a:defRPr>
      </a:lvl7pPr>
      <a:lvl8pPr marL="1371600" algn="l" defTabSz="457200" rtl="0" fontAlgn="base">
        <a:spcBef>
          <a:spcPct val="0"/>
        </a:spcBef>
        <a:spcAft>
          <a:spcPct val="0"/>
        </a:spcAft>
        <a:defRPr sz="3200" b="1">
          <a:solidFill>
            <a:srgbClr val="376092"/>
          </a:solidFill>
          <a:latin typeface="Arial" pitchFamily="-107" charset="0"/>
          <a:ea typeface="ＭＳ Ｐゴシック" pitchFamily="-107" charset="-128"/>
        </a:defRPr>
      </a:lvl8pPr>
      <a:lvl9pPr marL="1828800" algn="l" defTabSz="457200" rtl="0" fontAlgn="base">
        <a:spcBef>
          <a:spcPct val="0"/>
        </a:spcBef>
        <a:spcAft>
          <a:spcPct val="0"/>
        </a:spcAft>
        <a:defRPr sz="3200" b="1">
          <a:solidFill>
            <a:srgbClr val="376092"/>
          </a:solidFill>
          <a:latin typeface="Arial" pitchFamily="-107" charset="0"/>
          <a:ea typeface="ＭＳ Ｐゴシック" pitchFamily="-107"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25406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25406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254061"/>
          </a:solidFill>
          <a:latin typeface="+mn-lt"/>
          <a:ea typeface="ＭＳ Ｐゴシック" pitchFamily="-107"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xsede-ppt-page.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219200"/>
            <a:ext cx="8229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1"/>
                </a:solidFill>
                <a:cs typeface="Arial" pitchFamily="34" charset="0"/>
              </a:defRPr>
            </a:lvl1pPr>
          </a:lstStyle>
          <a:p>
            <a:fld id="{7804E4CC-9627-4BDE-9650-E1478B83612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41708494"/>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hf hdr="0" ftr="0" dt="0"/>
  <p:txStyles>
    <p:titleStyle>
      <a:lvl1pPr algn="l" defTabSz="457200" rtl="0" eaLnBrk="0" fontAlgn="base" hangingPunct="0">
        <a:spcBef>
          <a:spcPct val="0"/>
        </a:spcBef>
        <a:spcAft>
          <a:spcPct val="0"/>
        </a:spcAft>
        <a:defRPr sz="3200" b="1" kern="1200">
          <a:solidFill>
            <a:srgbClr val="376092"/>
          </a:solidFill>
          <a:latin typeface="Arial"/>
          <a:ea typeface="ＭＳ Ｐゴシック" pitchFamily="-107" charset="-128"/>
          <a:cs typeface="Arial"/>
        </a:defRPr>
      </a:lvl1pPr>
      <a:lvl2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2pPr>
      <a:lvl3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3pPr>
      <a:lvl4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4pPr>
      <a:lvl5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5pPr>
      <a:lvl6pPr marL="457200" algn="l" defTabSz="457200" rtl="0" fontAlgn="base">
        <a:spcBef>
          <a:spcPct val="0"/>
        </a:spcBef>
        <a:spcAft>
          <a:spcPct val="0"/>
        </a:spcAft>
        <a:defRPr sz="3200" b="1">
          <a:solidFill>
            <a:srgbClr val="376092"/>
          </a:solidFill>
          <a:latin typeface="Arial" pitchFamily="-107" charset="0"/>
          <a:ea typeface="ＭＳ Ｐゴシック" pitchFamily="-107" charset="-128"/>
        </a:defRPr>
      </a:lvl6pPr>
      <a:lvl7pPr marL="914400" algn="l" defTabSz="457200" rtl="0" fontAlgn="base">
        <a:spcBef>
          <a:spcPct val="0"/>
        </a:spcBef>
        <a:spcAft>
          <a:spcPct val="0"/>
        </a:spcAft>
        <a:defRPr sz="3200" b="1">
          <a:solidFill>
            <a:srgbClr val="376092"/>
          </a:solidFill>
          <a:latin typeface="Arial" pitchFamily="-107" charset="0"/>
          <a:ea typeface="ＭＳ Ｐゴシック" pitchFamily="-107" charset="-128"/>
        </a:defRPr>
      </a:lvl7pPr>
      <a:lvl8pPr marL="1371600" algn="l" defTabSz="457200" rtl="0" fontAlgn="base">
        <a:spcBef>
          <a:spcPct val="0"/>
        </a:spcBef>
        <a:spcAft>
          <a:spcPct val="0"/>
        </a:spcAft>
        <a:defRPr sz="3200" b="1">
          <a:solidFill>
            <a:srgbClr val="376092"/>
          </a:solidFill>
          <a:latin typeface="Arial" pitchFamily="-107" charset="0"/>
          <a:ea typeface="ＭＳ Ｐゴシック" pitchFamily="-107" charset="-128"/>
        </a:defRPr>
      </a:lvl8pPr>
      <a:lvl9pPr marL="1828800" algn="l" defTabSz="457200" rtl="0" fontAlgn="base">
        <a:spcBef>
          <a:spcPct val="0"/>
        </a:spcBef>
        <a:spcAft>
          <a:spcPct val="0"/>
        </a:spcAft>
        <a:defRPr sz="3200" b="1">
          <a:solidFill>
            <a:srgbClr val="376092"/>
          </a:solidFill>
          <a:latin typeface="Arial" pitchFamily="-107" charset="0"/>
          <a:ea typeface="ＭＳ Ｐゴシック" pitchFamily="-107"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25406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25406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254061"/>
          </a:solidFill>
          <a:latin typeface="+mn-lt"/>
          <a:ea typeface="ＭＳ Ｐゴシック" pitchFamily="-107"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xsede-ppt-page.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219200"/>
            <a:ext cx="8229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1"/>
                </a:solidFill>
                <a:cs typeface="Arial" pitchFamily="34" charset="0"/>
              </a:defRPr>
            </a:lvl1pPr>
          </a:lstStyle>
          <a:p>
            <a:fld id="{7804E4CC-9627-4BDE-9650-E1478B83612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68483628"/>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Lst>
  <p:hf hdr="0" ftr="0" dt="0"/>
  <p:txStyles>
    <p:titleStyle>
      <a:lvl1pPr algn="l" defTabSz="457200" rtl="0" eaLnBrk="0" fontAlgn="base" hangingPunct="0">
        <a:spcBef>
          <a:spcPct val="0"/>
        </a:spcBef>
        <a:spcAft>
          <a:spcPct val="0"/>
        </a:spcAft>
        <a:defRPr sz="3200" b="1" kern="1200">
          <a:solidFill>
            <a:srgbClr val="376092"/>
          </a:solidFill>
          <a:latin typeface="Arial"/>
          <a:ea typeface="ＭＳ Ｐゴシック" pitchFamily="-107" charset="-128"/>
          <a:cs typeface="Arial"/>
        </a:defRPr>
      </a:lvl1pPr>
      <a:lvl2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2pPr>
      <a:lvl3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3pPr>
      <a:lvl4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4pPr>
      <a:lvl5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5pPr>
      <a:lvl6pPr marL="457200" algn="l" defTabSz="457200" rtl="0" fontAlgn="base">
        <a:spcBef>
          <a:spcPct val="0"/>
        </a:spcBef>
        <a:spcAft>
          <a:spcPct val="0"/>
        </a:spcAft>
        <a:defRPr sz="3200" b="1">
          <a:solidFill>
            <a:srgbClr val="376092"/>
          </a:solidFill>
          <a:latin typeface="Arial" pitchFamily="-107" charset="0"/>
          <a:ea typeface="ＭＳ Ｐゴシック" pitchFamily="-107" charset="-128"/>
        </a:defRPr>
      </a:lvl6pPr>
      <a:lvl7pPr marL="914400" algn="l" defTabSz="457200" rtl="0" fontAlgn="base">
        <a:spcBef>
          <a:spcPct val="0"/>
        </a:spcBef>
        <a:spcAft>
          <a:spcPct val="0"/>
        </a:spcAft>
        <a:defRPr sz="3200" b="1">
          <a:solidFill>
            <a:srgbClr val="376092"/>
          </a:solidFill>
          <a:latin typeface="Arial" pitchFamily="-107" charset="0"/>
          <a:ea typeface="ＭＳ Ｐゴシック" pitchFamily="-107" charset="-128"/>
        </a:defRPr>
      </a:lvl7pPr>
      <a:lvl8pPr marL="1371600" algn="l" defTabSz="457200" rtl="0" fontAlgn="base">
        <a:spcBef>
          <a:spcPct val="0"/>
        </a:spcBef>
        <a:spcAft>
          <a:spcPct val="0"/>
        </a:spcAft>
        <a:defRPr sz="3200" b="1">
          <a:solidFill>
            <a:srgbClr val="376092"/>
          </a:solidFill>
          <a:latin typeface="Arial" pitchFamily="-107" charset="0"/>
          <a:ea typeface="ＭＳ Ｐゴシック" pitchFamily="-107" charset="-128"/>
        </a:defRPr>
      </a:lvl8pPr>
      <a:lvl9pPr marL="1828800" algn="l" defTabSz="457200" rtl="0" fontAlgn="base">
        <a:spcBef>
          <a:spcPct val="0"/>
        </a:spcBef>
        <a:spcAft>
          <a:spcPct val="0"/>
        </a:spcAft>
        <a:defRPr sz="3200" b="1">
          <a:solidFill>
            <a:srgbClr val="376092"/>
          </a:solidFill>
          <a:latin typeface="Arial" pitchFamily="-107" charset="0"/>
          <a:ea typeface="ＭＳ Ｐゴシック" pitchFamily="-107"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25406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25406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254061"/>
          </a:solidFill>
          <a:latin typeface="+mn-lt"/>
          <a:ea typeface="ＭＳ Ｐゴシック" pitchFamily="-107"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xsede-ppt-page.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219200"/>
            <a:ext cx="8229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bg1"/>
                </a:solidFill>
                <a:cs typeface="Arial" pitchFamily="34" charset="0"/>
              </a:defRPr>
            </a:lvl1pPr>
          </a:lstStyle>
          <a:p>
            <a:fld id="{7804E4CC-9627-4BDE-9650-E1478B83612B}" type="slidenum">
              <a:rPr lang="en-US">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60338898"/>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Lst>
  <p:hf hdr="0" ftr="0" dt="0"/>
  <p:txStyles>
    <p:titleStyle>
      <a:lvl1pPr algn="l" defTabSz="457200" rtl="0" eaLnBrk="0" fontAlgn="base" hangingPunct="0">
        <a:spcBef>
          <a:spcPct val="0"/>
        </a:spcBef>
        <a:spcAft>
          <a:spcPct val="0"/>
        </a:spcAft>
        <a:defRPr sz="3200" b="1" kern="1200">
          <a:solidFill>
            <a:srgbClr val="376092"/>
          </a:solidFill>
          <a:latin typeface="Arial"/>
          <a:ea typeface="ＭＳ Ｐゴシック" pitchFamily="-107" charset="-128"/>
          <a:cs typeface="Arial"/>
        </a:defRPr>
      </a:lvl1pPr>
      <a:lvl2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2pPr>
      <a:lvl3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3pPr>
      <a:lvl4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4pPr>
      <a:lvl5pPr algn="l" defTabSz="457200" rtl="0" eaLnBrk="0" fontAlgn="base" hangingPunct="0">
        <a:spcBef>
          <a:spcPct val="0"/>
        </a:spcBef>
        <a:spcAft>
          <a:spcPct val="0"/>
        </a:spcAft>
        <a:defRPr sz="3200" b="1">
          <a:solidFill>
            <a:srgbClr val="376092"/>
          </a:solidFill>
          <a:latin typeface="Arial" pitchFamily="-107" charset="0"/>
          <a:ea typeface="ＭＳ Ｐゴシック" pitchFamily="-107" charset="-128"/>
        </a:defRPr>
      </a:lvl5pPr>
      <a:lvl6pPr marL="457200" algn="l" defTabSz="457200" rtl="0" fontAlgn="base">
        <a:spcBef>
          <a:spcPct val="0"/>
        </a:spcBef>
        <a:spcAft>
          <a:spcPct val="0"/>
        </a:spcAft>
        <a:defRPr sz="3200" b="1">
          <a:solidFill>
            <a:srgbClr val="376092"/>
          </a:solidFill>
          <a:latin typeface="Arial" pitchFamily="-107" charset="0"/>
          <a:ea typeface="ＭＳ Ｐゴシック" pitchFamily="-107" charset="-128"/>
        </a:defRPr>
      </a:lvl6pPr>
      <a:lvl7pPr marL="914400" algn="l" defTabSz="457200" rtl="0" fontAlgn="base">
        <a:spcBef>
          <a:spcPct val="0"/>
        </a:spcBef>
        <a:spcAft>
          <a:spcPct val="0"/>
        </a:spcAft>
        <a:defRPr sz="3200" b="1">
          <a:solidFill>
            <a:srgbClr val="376092"/>
          </a:solidFill>
          <a:latin typeface="Arial" pitchFamily="-107" charset="0"/>
          <a:ea typeface="ＭＳ Ｐゴシック" pitchFamily="-107" charset="-128"/>
        </a:defRPr>
      </a:lvl7pPr>
      <a:lvl8pPr marL="1371600" algn="l" defTabSz="457200" rtl="0" fontAlgn="base">
        <a:spcBef>
          <a:spcPct val="0"/>
        </a:spcBef>
        <a:spcAft>
          <a:spcPct val="0"/>
        </a:spcAft>
        <a:defRPr sz="3200" b="1">
          <a:solidFill>
            <a:srgbClr val="376092"/>
          </a:solidFill>
          <a:latin typeface="Arial" pitchFamily="-107" charset="0"/>
          <a:ea typeface="ＭＳ Ｐゴシック" pitchFamily="-107" charset="-128"/>
        </a:defRPr>
      </a:lvl8pPr>
      <a:lvl9pPr marL="1828800" algn="l" defTabSz="457200" rtl="0" fontAlgn="base">
        <a:spcBef>
          <a:spcPct val="0"/>
        </a:spcBef>
        <a:spcAft>
          <a:spcPct val="0"/>
        </a:spcAft>
        <a:defRPr sz="3200" b="1">
          <a:solidFill>
            <a:srgbClr val="376092"/>
          </a:solidFill>
          <a:latin typeface="Arial" pitchFamily="-107" charset="0"/>
          <a:ea typeface="ＭＳ Ｐゴシック" pitchFamily="-107"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rgbClr val="254061"/>
          </a:solidFill>
          <a:latin typeface="+mn-lt"/>
          <a:ea typeface="ＭＳ Ｐゴシック" pitchFamily="-107" charset="-128"/>
          <a:cs typeface="ＭＳ Ｐゴシック" pitchFamily="-107"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rgbClr val="254061"/>
          </a:solidFill>
          <a:latin typeface="+mn-lt"/>
          <a:ea typeface="ＭＳ Ｐゴシック" pitchFamily="-107"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rgbClr val="254061"/>
          </a:solidFill>
          <a:latin typeface="+mn-lt"/>
          <a:ea typeface="ＭＳ Ｐゴシック" pitchFamily="-107"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rgbClr val="254061"/>
          </a:solidFill>
          <a:latin typeface="+mn-lt"/>
          <a:ea typeface="ＭＳ Ｐゴシック" pitchFamily="-107"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9.wmf"/></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w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file:///C:\Users\oneal\Documents\XSEDE\CMarean\Pinnacle%20Point%20Topography%20Animation.wmv" TargetMode="External"/><Relationship Id="rId1" Type="http://schemas.microsoft.com/office/2007/relationships/media" Target="file:///C:\Users\oneal\Documents\XSEDE\CMarean\Pinnacle%20Point%20Topography%20Animation.wmv"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26.emf"/><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3.wmf"/></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6" name="Title 4"/>
          <p:cNvSpPr>
            <a:spLocks noGrp="1"/>
          </p:cNvSpPr>
          <p:nvPr>
            <p:ph type="ctrTitle"/>
          </p:nvPr>
        </p:nvSpPr>
        <p:spPr>
          <a:xfrm>
            <a:off x="609600" y="2663825"/>
            <a:ext cx="7848600" cy="917575"/>
          </a:xfrm>
        </p:spPr>
        <p:txBody>
          <a:bodyPr/>
          <a:lstStyle/>
          <a:p>
            <a:pPr eaLnBrk="1" hangingPunct="1"/>
            <a:r>
              <a:rPr lang="en-US" dirty="0">
                <a:latin typeface="Arial" pitchFamily="34" charset="0"/>
                <a:ea typeface="ＭＳ Ｐゴシック" pitchFamily="34" charset="-128"/>
              </a:rPr>
              <a:t>Simulating climate-environment-human interactions in coastal South </a:t>
            </a:r>
            <a:r>
              <a:rPr lang="en-US" dirty="0" smtClean="0">
                <a:latin typeface="Arial" pitchFamily="34" charset="0"/>
                <a:ea typeface="ＭＳ Ｐゴシック" pitchFamily="34" charset="-128"/>
              </a:rPr>
              <a:t>Africa</a:t>
            </a:r>
          </a:p>
        </p:txBody>
      </p:sp>
      <p:sp>
        <p:nvSpPr>
          <p:cNvPr id="11267" name="Subtitle 5"/>
          <p:cNvSpPr>
            <a:spLocks noGrp="1"/>
          </p:cNvSpPr>
          <p:nvPr>
            <p:ph type="subTitle" idx="1"/>
          </p:nvPr>
        </p:nvSpPr>
        <p:spPr>
          <a:xfrm>
            <a:off x="609600" y="3684104"/>
            <a:ext cx="7848600" cy="914400"/>
          </a:xfrm>
        </p:spPr>
        <p:txBody>
          <a:bodyPr/>
          <a:lstStyle/>
          <a:p>
            <a:pPr eaLnBrk="1" hangingPunct="1"/>
            <a:r>
              <a:rPr lang="en-US" dirty="0" smtClean="0">
                <a:solidFill>
                  <a:srgbClr val="B9CDE5"/>
                </a:solidFill>
                <a:latin typeface="Arial" pitchFamily="34" charset="0"/>
                <a:ea typeface="ＭＳ Ｐゴシック" pitchFamily="34" charset="-128"/>
                <a:cs typeface="Arial" pitchFamily="34" charset="0"/>
              </a:rPr>
              <a:t>The Paleoscape Model </a:t>
            </a:r>
            <a:r>
              <a:rPr lang="en-US" dirty="0">
                <a:solidFill>
                  <a:srgbClr val="B9CDE5"/>
                </a:solidFill>
                <a:latin typeface="Arial" pitchFamily="34" charset="0"/>
                <a:ea typeface="ＭＳ Ｐゴシック" pitchFamily="34" charset="-128"/>
                <a:cs typeface="Arial" pitchFamily="34" charset="0"/>
              </a:rPr>
              <a:t>for </a:t>
            </a:r>
            <a:r>
              <a:rPr lang="en-US" dirty="0" smtClean="0">
                <a:solidFill>
                  <a:srgbClr val="B9CDE5"/>
                </a:solidFill>
                <a:latin typeface="Arial" pitchFamily="34" charset="0"/>
                <a:ea typeface="ＭＳ Ｐゴシック" pitchFamily="34" charset="-128"/>
                <a:cs typeface="Arial" pitchFamily="34" charset="0"/>
              </a:rPr>
              <a:t>Studies </a:t>
            </a:r>
            <a:r>
              <a:rPr lang="en-US" dirty="0">
                <a:solidFill>
                  <a:srgbClr val="B9CDE5"/>
                </a:solidFill>
                <a:latin typeface="Arial" pitchFamily="34" charset="0"/>
                <a:ea typeface="ＭＳ Ｐゴシック" pitchFamily="34" charset="-128"/>
                <a:cs typeface="Arial" pitchFamily="34" charset="0"/>
              </a:rPr>
              <a:t>of </a:t>
            </a:r>
            <a:r>
              <a:rPr lang="en-US" dirty="0" smtClean="0">
                <a:solidFill>
                  <a:srgbClr val="B9CDE5"/>
                </a:solidFill>
                <a:latin typeface="Arial" pitchFamily="34" charset="0"/>
                <a:ea typeface="ＭＳ Ｐゴシック" pitchFamily="34" charset="-128"/>
                <a:cs typeface="Arial" pitchFamily="34" charset="0"/>
              </a:rPr>
              <a:t>Modern </a:t>
            </a:r>
            <a:r>
              <a:rPr lang="en-US" dirty="0">
                <a:solidFill>
                  <a:srgbClr val="B9CDE5"/>
                </a:solidFill>
                <a:latin typeface="Arial" pitchFamily="34" charset="0"/>
                <a:ea typeface="ＭＳ Ｐゴシック" pitchFamily="34" charset="-128"/>
                <a:cs typeface="Arial" pitchFamily="34" charset="0"/>
              </a:rPr>
              <a:t>H</a:t>
            </a:r>
            <a:r>
              <a:rPr lang="en-US" dirty="0" smtClean="0">
                <a:solidFill>
                  <a:srgbClr val="B9CDE5"/>
                </a:solidFill>
                <a:latin typeface="Arial" pitchFamily="34" charset="0"/>
                <a:ea typeface="ＭＳ Ｐゴシック" pitchFamily="34" charset="-128"/>
                <a:cs typeface="Arial" pitchFamily="34" charset="0"/>
              </a:rPr>
              <a:t>uman </a:t>
            </a:r>
            <a:r>
              <a:rPr lang="en-US" dirty="0">
                <a:solidFill>
                  <a:srgbClr val="B9CDE5"/>
                </a:solidFill>
                <a:latin typeface="Arial" pitchFamily="34" charset="0"/>
                <a:ea typeface="ＭＳ Ｐゴシック" pitchFamily="34" charset="-128"/>
                <a:cs typeface="Arial" pitchFamily="34" charset="0"/>
              </a:rPr>
              <a:t>O</a:t>
            </a:r>
            <a:r>
              <a:rPr lang="en-US" dirty="0" smtClean="0">
                <a:solidFill>
                  <a:srgbClr val="B9CDE5"/>
                </a:solidFill>
                <a:latin typeface="Arial" pitchFamily="34" charset="0"/>
                <a:ea typeface="ＭＳ Ｐゴシック" pitchFamily="34" charset="-128"/>
                <a:cs typeface="Arial" pitchFamily="34" charset="0"/>
              </a:rPr>
              <a:t>rigins</a:t>
            </a:r>
            <a:endParaRPr lang="en-US" dirty="0">
              <a:solidFill>
                <a:srgbClr val="B9CDE5"/>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2123281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e Hoop - Mussels on Rocks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09800"/>
            <a:ext cx="525780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9"/>
          <p:cNvSpPr>
            <a:spLocks noGrp="1" noChangeArrowheads="1"/>
          </p:cNvSpPr>
          <p:nvPr>
            <p:ph type="title"/>
          </p:nvPr>
        </p:nvSpPr>
        <p:spPr>
          <a:xfrm>
            <a:off x="381000" y="375444"/>
            <a:ext cx="8229600" cy="1143000"/>
          </a:xfrm>
        </p:spPr>
        <p:txBody>
          <a:bodyPr/>
          <a:lstStyle/>
          <a:p>
            <a:pPr eaLnBrk="1" hangingPunct="1"/>
            <a:r>
              <a:rPr lang="en-US" altLang="en-US" sz="2800" dirty="0" smtClean="0"/>
              <a:t>Rich Shellfish Beds in the Rocky Inter-Tidal Zones and Beaches Provide High Quality Protein</a:t>
            </a:r>
          </a:p>
        </p:txBody>
      </p:sp>
      <p:pic>
        <p:nvPicPr>
          <p:cNvPr id="17412" name="Picture 10" descr="Shellfish PP5-6 DSC_79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188" y="1524000"/>
            <a:ext cx="5484812" cy="364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11"/>
          <p:cNvSpPr txBox="1">
            <a:spLocks noChangeArrowheads="1"/>
          </p:cNvSpPr>
          <p:nvPr/>
        </p:nvSpPr>
        <p:spPr bwMode="auto">
          <a:xfrm>
            <a:off x="7315200" y="5181600"/>
            <a:ext cx="1431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a:t>Limpets</a:t>
            </a:r>
          </a:p>
        </p:txBody>
      </p:sp>
      <p:sp>
        <p:nvSpPr>
          <p:cNvPr id="17414" name="Text Box 12"/>
          <p:cNvSpPr txBox="1">
            <a:spLocks noChangeArrowheads="1"/>
          </p:cNvSpPr>
          <p:nvPr/>
        </p:nvSpPr>
        <p:spPr bwMode="auto">
          <a:xfrm>
            <a:off x="228600" y="1752600"/>
            <a:ext cx="14906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dirty="0"/>
              <a:t>Mussels</a:t>
            </a:r>
          </a:p>
        </p:txBody>
      </p:sp>
    </p:spTree>
    <p:extLst>
      <p:ext uri="{BB962C8B-B14F-4D97-AF65-F5344CB8AC3E}">
        <p14:creationId xmlns:p14="http://schemas.microsoft.com/office/powerpoint/2010/main" val="32525161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09575" y="285750"/>
            <a:ext cx="8229600" cy="1143000"/>
          </a:xfrm>
        </p:spPr>
        <p:txBody>
          <a:bodyPr/>
          <a:lstStyle/>
          <a:p>
            <a:pPr algn="ctr"/>
            <a:r>
              <a:rPr lang="en-US" altLang="en-US" sz="2800" dirty="0" smtClean="0"/>
              <a:t>Cape Floral Region (CFR) Special Conditions Provide the Ideal Population Refuge</a:t>
            </a:r>
          </a:p>
        </p:txBody>
      </p:sp>
      <p:pic>
        <p:nvPicPr>
          <p:cNvPr id="19459" name="Picture 4" descr="7_1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4188" y="1230313"/>
            <a:ext cx="3276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5" descr="De Hoop - Mussels on Rocks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1613" y="1524000"/>
            <a:ext cx="4675187"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6"/>
          <p:cNvSpPr txBox="1">
            <a:spLocks noChangeArrowheads="1"/>
          </p:cNvSpPr>
          <p:nvPr/>
        </p:nvSpPr>
        <p:spPr bwMode="auto">
          <a:xfrm>
            <a:off x="4979988" y="3192463"/>
            <a:ext cx="584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5400"/>
              <a:t>+</a:t>
            </a:r>
          </a:p>
        </p:txBody>
      </p:sp>
      <p:sp>
        <p:nvSpPr>
          <p:cNvPr id="19462" name="TextBox 2"/>
          <p:cNvSpPr txBox="1">
            <a:spLocks noChangeArrowheads="1"/>
          </p:cNvSpPr>
          <p:nvPr/>
        </p:nvSpPr>
        <p:spPr bwMode="auto">
          <a:xfrm>
            <a:off x="53181" y="5531178"/>
            <a:ext cx="8942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800" dirty="0"/>
              <a:t>But This System Was Not Static</a:t>
            </a:r>
          </a:p>
        </p:txBody>
      </p:sp>
    </p:spTree>
    <p:extLst>
      <p:ext uri="{BB962C8B-B14F-4D97-AF65-F5344CB8AC3E}">
        <p14:creationId xmlns:p14="http://schemas.microsoft.com/office/powerpoint/2010/main" val="18563688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fade">
                                      <p:cBhvr>
                                        <p:cTn id="7" dur="1000"/>
                                        <p:tgtEl>
                                          <p:spTgt spid="19462"/>
                                        </p:tgtEl>
                                      </p:cBhvr>
                                    </p:animEffect>
                                    <p:anim calcmode="lin" valueType="num">
                                      <p:cBhvr>
                                        <p:cTn id="8" dur="1000" fill="hold"/>
                                        <p:tgtEl>
                                          <p:spTgt spid="19462"/>
                                        </p:tgtEl>
                                        <p:attrNameLst>
                                          <p:attrName>ppt_x</p:attrName>
                                        </p:attrNameLst>
                                      </p:cBhvr>
                                      <p:tavLst>
                                        <p:tav tm="0">
                                          <p:val>
                                            <p:strVal val="#ppt_x"/>
                                          </p:val>
                                        </p:tav>
                                        <p:tav tm="100000">
                                          <p:val>
                                            <p:strVal val="#ppt_x"/>
                                          </p:val>
                                        </p:tav>
                                      </p:tavLst>
                                    </p:anim>
                                    <p:anim calcmode="lin" valueType="num">
                                      <p:cBhvr>
                                        <p:cTn id="9" dur="1000" fill="hold"/>
                                        <p:tgtEl>
                                          <p:spTgt spid="194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7"/>
          <p:cNvGraphicFramePr>
            <a:graphicFrameLocks noChangeAspect="1"/>
          </p:cNvGraphicFramePr>
          <p:nvPr>
            <p:extLst>
              <p:ext uri="{D42A27DB-BD31-4B8C-83A1-F6EECF244321}">
                <p14:modId xmlns:p14="http://schemas.microsoft.com/office/powerpoint/2010/main" val="2134030204"/>
              </p:ext>
            </p:extLst>
          </p:nvPr>
        </p:nvGraphicFramePr>
        <p:xfrm>
          <a:off x="1066800" y="822325"/>
          <a:ext cx="7239000" cy="5105400"/>
        </p:xfrm>
        <a:graphic>
          <a:graphicData uri="http://schemas.openxmlformats.org/presentationml/2006/ole">
            <mc:AlternateContent xmlns:mc="http://schemas.openxmlformats.org/markup-compatibility/2006">
              <mc:Choice xmlns:v="urn:schemas-microsoft-com:vml" Requires="v">
                <p:oleObj spid="_x0000_s2142" name="SPW 10.0 Graph" r:id="rId3" imgW="5485486" imgH="4228186" progId="SigmaPlotGraphicObject.9">
                  <p:embed/>
                </p:oleObj>
              </mc:Choice>
              <mc:Fallback>
                <p:oleObj name="SPW 10.0 Graph" r:id="rId3" imgW="5485486" imgH="4228186" progId="SigmaPlotGraphicObject.9">
                  <p:embed/>
                  <p:pic>
                    <p:nvPicPr>
                      <p:cNvPr id="819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822325"/>
                        <a:ext cx="7239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5" name="Rectangle 8"/>
          <p:cNvSpPr>
            <a:spLocks noChangeArrowheads="1"/>
          </p:cNvSpPr>
          <p:nvPr/>
        </p:nvSpPr>
        <p:spPr bwMode="auto">
          <a:xfrm>
            <a:off x="1854200" y="4705350"/>
            <a:ext cx="6094413" cy="673100"/>
          </a:xfrm>
          <a:prstGeom prst="rect">
            <a:avLst/>
          </a:prstGeom>
          <a:solidFill>
            <a:schemeClr val="accent1">
              <a:alpha val="50195"/>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Glacial</a:t>
            </a:r>
          </a:p>
        </p:txBody>
      </p:sp>
      <p:sp>
        <p:nvSpPr>
          <p:cNvPr id="8196" name="Rectangle 9"/>
          <p:cNvSpPr>
            <a:spLocks noChangeArrowheads="1"/>
          </p:cNvSpPr>
          <p:nvPr/>
        </p:nvSpPr>
        <p:spPr bwMode="auto">
          <a:xfrm>
            <a:off x="1857375" y="1874838"/>
            <a:ext cx="6094413" cy="673100"/>
          </a:xfrm>
          <a:prstGeom prst="rect">
            <a:avLst/>
          </a:prstGeom>
          <a:solidFill>
            <a:srgbClr val="FF0000">
              <a:alpha val="50195"/>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Inter - Glacial</a:t>
            </a:r>
          </a:p>
        </p:txBody>
      </p:sp>
      <p:sp>
        <p:nvSpPr>
          <p:cNvPr id="8197" name="Text Box 11"/>
          <p:cNvSpPr txBox="1">
            <a:spLocks noChangeArrowheads="1"/>
          </p:cNvSpPr>
          <p:nvPr/>
        </p:nvSpPr>
        <p:spPr bwMode="auto">
          <a:xfrm>
            <a:off x="3679825" y="3008313"/>
            <a:ext cx="717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solidFill>
                  <a:schemeClr val="bg1"/>
                </a:solidFill>
              </a:rPr>
              <a:t>MIS6</a:t>
            </a:r>
          </a:p>
        </p:txBody>
      </p:sp>
      <p:sp>
        <p:nvSpPr>
          <p:cNvPr id="8198" name="Text Box 12"/>
          <p:cNvSpPr txBox="1">
            <a:spLocks noChangeArrowheads="1"/>
          </p:cNvSpPr>
          <p:nvPr/>
        </p:nvSpPr>
        <p:spPr bwMode="auto">
          <a:xfrm>
            <a:off x="1501775" y="6477000"/>
            <a:ext cx="62166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fr-FR" altLang="en-US" sz="1400" i="1"/>
              <a:t>Data from: Jouzel, J., et al. 2004. EPICA Dome C Ice Cores Deuterium Data</a:t>
            </a:r>
            <a:r>
              <a:rPr lang="en-US" altLang="en-US" sz="1400" i="1"/>
              <a:t> </a:t>
            </a:r>
          </a:p>
        </p:txBody>
      </p:sp>
      <p:sp>
        <p:nvSpPr>
          <p:cNvPr id="11" name="Line 13"/>
          <p:cNvSpPr>
            <a:spLocks noChangeShapeType="1"/>
          </p:cNvSpPr>
          <p:nvPr/>
        </p:nvSpPr>
        <p:spPr bwMode="auto">
          <a:xfrm>
            <a:off x="3632200" y="3397250"/>
            <a:ext cx="914400" cy="0"/>
          </a:xfrm>
          <a:prstGeom prst="line">
            <a:avLst/>
          </a:prstGeom>
          <a:noFill/>
          <a:ln w="57150">
            <a:solidFill>
              <a:schemeClr val="accent1"/>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0" name="Title 11"/>
          <p:cNvSpPr>
            <a:spLocks noGrp="1"/>
          </p:cNvSpPr>
          <p:nvPr>
            <p:ph type="title"/>
          </p:nvPr>
        </p:nvSpPr>
        <p:spPr>
          <a:xfrm>
            <a:off x="508000" y="92076"/>
            <a:ext cx="8229600" cy="1143000"/>
          </a:xfrm>
        </p:spPr>
        <p:txBody>
          <a:bodyPr/>
          <a:lstStyle/>
          <a:p>
            <a:pPr algn="ctr"/>
            <a:r>
              <a:rPr lang="en-US" altLang="en-US" sz="4000" dirty="0" smtClean="0"/>
              <a:t>Origins of Our Lineage Likely Dates to MIS6 Glacial</a:t>
            </a:r>
          </a:p>
        </p:txBody>
      </p:sp>
    </p:spTree>
    <p:extLst>
      <p:ext uri="{BB962C8B-B14F-4D97-AF65-F5344CB8AC3E}">
        <p14:creationId xmlns:p14="http://schemas.microsoft.com/office/powerpoint/2010/main" val="5094779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264" y="76200"/>
            <a:ext cx="7666039" cy="855193"/>
          </a:xfrm>
        </p:spPr>
        <p:txBody>
          <a:bodyPr/>
          <a:lstStyle/>
          <a:p>
            <a:r>
              <a:rPr lang="en-US" dirty="0" smtClean="0"/>
              <a:t>Goal – Move the </a:t>
            </a:r>
            <a:r>
              <a:rPr lang="en-US" dirty="0" err="1" smtClean="0"/>
              <a:t>paleosciences</a:t>
            </a:r>
            <a:r>
              <a:rPr lang="en-US" dirty="0" smtClean="0"/>
              <a:t> from reliance on informal to formal models</a:t>
            </a:r>
            <a:endParaRPr lang="en-US" dirty="0"/>
          </a:p>
        </p:txBody>
      </p:sp>
      <p:sp>
        <p:nvSpPr>
          <p:cNvPr id="3" name="Content Placeholder 2"/>
          <p:cNvSpPr>
            <a:spLocks noGrp="1"/>
          </p:cNvSpPr>
          <p:nvPr>
            <p:ph idx="1"/>
          </p:nvPr>
        </p:nvSpPr>
        <p:spPr>
          <a:xfrm>
            <a:off x="868440" y="977901"/>
            <a:ext cx="7662864" cy="3852863"/>
          </a:xfrm>
        </p:spPr>
        <p:txBody>
          <a:bodyPr>
            <a:normAutofit lnSpcReduction="10000"/>
          </a:bodyPr>
          <a:lstStyle/>
          <a:p>
            <a:r>
              <a:rPr lang="en-US" sz="2400" dirty="0" smtClean="0"/>
              <a:t>Climate change in the past was massive</a:t>
            </a:r>
          </a:p>
          <a:p>
            <a:pPr lvl="1"/>
            <a:r>
              <a:rPr lang="en-US" sz="1800" dirty="0" smtClean="0"/>
              <a:t>Climate rotated between glacial and interglacial states resulting in complete rearrangement of floral, faunal, and landscape features</a:t>
            </a:r>
          </a:p>
          <a:p>
            <a:r>
              <a:rPr lang="en-US" sz="2400" dirty="0" err="1" smtClean="0"/>
              <a:t>Paleoscientists</a:t>
            </a:r>
            <a:r>
              <a:rPr lang="en-US" sz="2400" dirty="0" smtClean="0"/>
              <a:t> </a:t>
            </a:r>
            <a:r>
              <a:rPr lang="en-US" sz="2400" dirty="0"/>
              <a:t>normally create informal </a:t>
            </a:r>
            <a:r>
              <a:rPr lang="en-US" sz="2400" dirty="0" smtClean="0"/>
              <a:t>models of these landscapes and ecosystems</a:t>
            </a:r>
          </a:p>
          <a:p>
            <a:pPr lvl="1"/>
            <a:r>
              <a:rPr lang="en-US" sz="1800" dirty="0" smtClean="0"/>
              <a:t>Such models are highly limited in utility</a:t>
            </a:r>
          </a:p>
          <a:p>
            <a:r>
              <a:rPr lang="en-US" dirty="0" smtClean="0"/>
              <a:t>Need to move to a new phase where these models become formal</a:t>
            </a:r>
          </a:p>
          <a:p>
            <a:pPr lvl="1"/>
            <a:r>
              <a:rPr lang="en-US" sz="1800" dirty="0" smtClean="0"/>
              <a:t>this is computationally intensive</a:t>
            </a:r>
          </a:p>
          <a:p>
            <a:pPr lvl="1"/>
            <a:r>
              <a:rPr lang="en-US" sz="1800" dirty="0" smtClean="0"/>
              <a:t>Requires extreme transdisciplinary collaboration </a:t>
            </a:r>
          </a:p>
        </p:txBody>
      </p:sp>
      <p:pic>
        <p:nvPicPr>
          <p:cNvPr id="4" name="Picture 1"/>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181600" y="4495800"/>
            <a:ext cx="3776246" cy="161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940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5041" name="Group 33"/>
          <p:cNvGrpSpPr>
            <a:grpSpLocks/>
          </p:cNvGrpSpPr>
          <p:nvPr/>
        </p:nvGrpSpPr>
        <p:grpSpPr bwMode="auto">
          <a:xfrm>
            <a:off x="0" y="685801"/>
            <a:ext cx="9144000" cy="6172200"/>
            <a:chOff x="0" y="432"/>
            <a:chExt cx="5760" cy="3888"/>
          </a:xfrm>
        </p:grpSpPr>
        <p:pic>
          <p:nvPicPr>
            <p:cNvPr id="55300" name="Picture 3" descr="present d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2"/>
              <a:ext cx="5760"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Text Box 4"/>
            <p:cNvSpPr txBox="1">
              <a:spLocks noChangeArrowheads="1"/>
            </p:cNvSpPr>
            <p:nvPr/>
          </p:nvSpPr>
          <p:spPr bwMode="auto">
            <a:xfrm>
              <a:off x="2688" y="1152"/>
              <a:ext cx="122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Coast is nearby</a:t>
              </a:r>
            </a:p>
          </p:txBody>
        </p:sp>
        <p:sp>
          <p:nvSpPr>
            <p:cNvPr id="55302" name="Text Box 5"/>
            <p:cNvSpPr txBox="1">
              <a:spLocks noChangeArrowheads="1"/>
            </p:cNvSpPr>
            <p:nvPr/>
          </p:nvSpPr>
          <p:spPr bwMode="auto">
            <a:xfrm>
              <a:off x="4916" y="576"/>
              <a:ext cx="11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chemeClr val="bg1"/>
                </a:solidFill>
              </a:endParaRPr>
            </a:p>
          </p:txBody>
        </p:sp>
        <p:sp>
          <p:nvSpPr>
            <p:cNvPr id="55303" name="Text Box 6"/>
            <p:cNvSpPr txBox="1">
              <a:spLocks noChangeArrowheads="1"/>
            </p:cNvSpPr>
            <p:nvPr/>
          </p:nvSpPr>
          <p:spPr bwMode="auto">
            <a:xfrm>
              <a:off x="15" y="439"/>
              <a:ext cx="185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dirty="0">
                  <a:solidFill>
                    <a:schemeClr val="bg1"/>
                  </a:solidFill>
                </a:rPr>
                <a:t>Warmer Climates</a:t>
              </a:r>
            </a:p>
          </p:txBody>
        </p:sp>
        <p:pic>
          <p:nvPicPr>
            <p:cNvPr id="55304" name="Picture 8" descr="glaci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00"/>
              <a:ext cx="5760"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Text Box 11"/>
            <p:cNvSpPr txBox="1">
              <a:spLocks noChangeArrowheads="1"/>
            </p:cNvSpPr>
            <p:nvPr/>
          </p:nvSpPr>
          <p:spPr bwMode="auto">
            <a:xfrm>
              <a:off x="4320" y="2652"/>
              <a:ext cx="11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solidFill>
                  <a:schemeClr val="bg1"/>
                </a:solidFill>
              </a:endParaRPr>
            </a:p>
          </p:txBody>
        </p:sp>
        <p:sp>
          <p:nvSpPr>
            <p:cNvPr id="55306" name="Text Box 22"/>
            <p:cNvSpPr txBox="1">
              <a:spLocks noChangeArrowheads="1"/>
            </p:cNvSpPr>
            <p:nvPr/>
          </p:nvSpPr>
          <p:spPr bwMode="auto">
            <a:xfrm>
              <a:off x="4272" y="1968"/>
              <a:ext cx="1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000">
                <a:solidFill>
                  <a:schemeClr val="bg1"/>
                </a:solidFill>
              </a:endParaRPr>
            </a:p>
          </p:txBody>
        </p:sp>
        <p:sp>
          <p:nvSpPr>
            <p:cNvPr id="55307" name="Text Box 23"/>
            <p:cNvSpPr txBox="1">
              <a:spLocks noChangeArrowheads="1"/>
            </p:cNvSpPr>
            <p:nvPr/>
          </p:nvSpPr>
          <p:spPr bwMode="auto">
            <a:xfrm>
              <a:off x="4116" y="1680"/>
              <a:ext cx="164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C3 grasses and more</a:t>
              </a:r>
            </a:p>
            <a:p>
              <a:pPr eaLnBrk="1" hangingPunct="1">
                <a:spcBef>
                  <a:spcPct val="0"/>
                </a:spcBef>
                <a:buFontTx/>
                <a:buNone/>
              </a:pPr>
              <a:r>
                <a:rPr lang="en-US" altLang="en-US" sz="2000">
                  <a:solidFill>
                    <a:schemeClr val="bg1"/>
                  </a:solidFill>
                </a:rPr>
                <a:t>Western flora</a:t>
              </a:r>
            </a:p>
          </p:txBody>
        </p:sp>
        <p:sp>
          <p:nvSpPr>
            <p:cNvPr id="55308" name="Text Box 24"/>
            <p:cNvSpPr txBox="1">
              <a:spLocks noChangeArrowheads="1"/>
            </p:cNvSpPr>
            <p:nvPr/>
          </p:nvSpPr>
          <p:spPr bwMode="auto">
            <a:xfrm>
              <a:off x="4809" y="672"/>
              <a:ext cx="95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More winter</a:t>
              </a:r>
            </a:p>
            <a:p>
              <a:pPr eaLnBrk="1" hangingPunct="1">
                <a:spcBef>
                  <a:spcPct val="0"/>
                </a:spcBef>
                <a:buFontTx/>
                <a:buNone/>
              </a:pPr>
              <a:r>
                <a:rPr lang="en-US" altLang="en-US" sz="2000">
                  <a:solidFill>
                    <a:schemeClr val="bg1"/>
                  </a:solidFill>
                </a:rPr>
                <a:t>Rain</a:t>
              </a:r>
            </a:p>
          </p:txBody>
        </p:sp>
        <p:sp>
          <p:nvSpPr>
            <p:cNvPr id="55309" name="Text Box 27"/>
            <p:cNvSpPr txBox="1">
              <a:spLocks noChangeArrowheads="1"/>
            </p:cNvSpPr>
            <p:nvPr/>
          </p:nvSpPr>
          <p:spPr bwMode="auto">
            <a:xfrm>
              <a:off x="2697" y="2774"/>
              <a:ext cx="134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Coast is far away</a:t>
              </a:r>
            </a:p>
          </p:txBody>
        </p:sp>
        <p:sp>
          <p:nvSpPr>
            <p:cNvPr id="55310" name="Text Box 29"/>
            <p:cNvSpPr txBox="1">
              <a:spLocks noChangeArrowheads="1"/>
            </p:cNvSpPr>
            <p:nvPr/>
          </p:nvSpPr>
          <p:spPr bwMode="auto">
            <a:xfrm>
              <a:off x="4010" y="3878"/>
              <a:ext cx="175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C4 grasses and more</a:t>
              </a:r>
            </a:p>
            <a:p>
              <a:pPr eaLnBrk="1" hangingPunct="1">
                <a:spcBef>
                  <a:spcPct val="0"/>
                </a:spcBef>
                <a:buFontTx/>
                <a:buNone/>
              </a:pPr>
              <a:r>
                <a:rPr lang="en-US" altLang="en-US" sz="2000">
                  <a:solidFill>
                    <a:schemeClr val="bg1"/>
                  </a:solidFill>
                </a:rPr>
                <a:t>Eastern flora with trees</a:t>
              </a:r>
            </a:p>
          </p:txBody>
        </p:sp>
        <p:sp>
          <p:nvSpPr>
            <p:cNvPr id="55311" name="Text Box 30"/>
            <p:cNvSpPr txBox="1">
              <a:spLocks noChangeArrowheads="1"/>
            </p:cNvSpPr>
            <p:nvPr/>
          </p:nvSpPr>
          <p:spPr bwMode="auto">
            <a:xfrm>
              <a:off x="4659" y="3264"/>
              <a:ext cx="110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solidFill>
                    <a:schemeClr val="bg1"/>
                  </a:solidFill>
                </a:rPr>
                <a:t>More summer</a:t>
              </a:r>
            </a:p>
            <a:p>
              <a:pPr eaLnBrk="1" hangingPunct="1">
                <a:spcBef>
                  <a:spcPct val="0"/>
                </a:spcBef>
                <a:buFontTx/>
                <a:buNone/>
              </a:pPr>
              <a:r>
                <a:rPr lang="en-US" altLang="en-US" sz="2000">
                  <a:solidFill>
                    <a:schemeClr val="bg1"/>
                  </a:solidFill>
                </a:rPr>
                <a:t>Rain</a:t>
              </a:r>
            </a:p>
          </p:txBody>
        </p:sp>
        <p:sp>
          <p:nvSpPr>
            <p:cNvPr id="55312" name="Text Box 32"/>
            <p:cNvSpPr txBox="1">
              <a:spLocks noChangeArrowheads="1"/>
            </p:cNvSpPr>
            <p:nvPr/>
          </p:nvSpPr>
          <p:spPr bwMode="auto">
            <a:xfrm>
              <a:off x="15" y="2718"/>
              <a:ext cx="1729"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dirty="0">
                  <a:solidFill>
                    <a:schemeClr val="bg1"/>
                  </a:solidFill>
                </a:rPr>
                <a:t>Colder Climates</a:t>
              </a:r>
            </a:p>
          </p:txBody>
        </p:sp>
      </p:grpSp>
      <p:sp>
        <p:nvSpPr>
          <p:cNvPr id="55299" name="TextBox 1"/>
          <p:cNvSpPr txBox="1">
            <a:spLocks noChangeArrowheads="1"/>
          </p:cNvSpPr>
          <p:nvPr/>
        </p:nvSpPr>
        <p:spPr bwMode="auto">
          <a:xfrm>
            <a:off x="0" y="3381554"/>
            <a:ext cx="79816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dirty="0" smtClean="0"/>
              <a:t>Example - Informal Paleoscape </a:t>
            </a:r>
            <a:r>
              <a:rPr lang="en-US" altLang="en-US" sz="3600" dirty="0"/>
              <a:t>Model</a:t>
            </a:r>
          </a:p>
        </p:txBody>
      </p:sp>
    </p:spTree>
    <p:extLst>
      <p:ext uri="{BB962C8B-B14F-4D97-AF65-F5344CB8AC3E}">
        <p14:creationId xmlns:p14="http://schemas.microsoft.com/office/powerpoint/2010/main" val="2531462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55041"/>
                                        </p:tgtEl>
                                        <p:attrNameLst>
                                          <p:attrName>style.visibility</p:attrName>
                                        </p:attrNameLst>
                                      </p:cBhvr>
                                      <p:to>
                                        <p:strVal val="visible"/>
                                      </p:to>
                                    </p:set>
                                    <p:animEffect transition="in" filter="fade">
                                      <p:cBhvr>
                                        <p:cTn id="7" dur="2000"/>
                                        <p:tgtEl>
                                          <p:spTgt spid="555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28600"/>
            <a:ext cx="7666039" cy="673100"/>
          </a:xfrm>
        </p:spPr>
        <p:txBody>
          <a:bodyPr/>
          <a:lstStyle/>
          <a:p>
            <a:r>
              <a:rPr lang="en-US" dirty="0" smtClean="0"/>
              <a:t>Formal Paleoscape Model</a:t>
            </a:r>
            <a:endParaRPr lang="en-US" dirty="0"/>
          </a:p>
        </p:txBody>
      </p:sp>
      <p:sp>
        <p:nvSpPr>
          <p:cNvPr id="3" name="Content Placeholder 2"/>
          <p:cNvSpPr>
            <a:spLocks noGrp="1"/>
          </p:cNvSpPr>
          <p:nvPr>
            <p:ph idx="1"/>
          </p:nvPr>
        </p:nvSpPr>
        <p:spPr>
          <a:xfrm>
            <a:off x="533400" y="990600"/>
            <a:ext cx="8229600" cy="4648200"/>
          </a:xfrm>
        </p:spPr>
        <p:txBody>
          <a:bodyPr/>
          <a:lstStyle/>
          <a:p>
            <a:r>
              <a:rPr lang="en-US" altLang="en-US" sz="1800" dirty="0"/>
              <a:t>A temporally dynamic model that projects resources meaningful to a hunter-gatherer</a:t>
            </a:r>
          </a:p>
          <a:p>
            <a:pPr lvl="1"/>
            <a:r>
              <a:rPr lang="en-US" altLang="en-US" sz="1800" dirty="0"/>
              <a:t>Structural Component </a:t>
            </a:r>
          </a:p>
          <a:p>
            <a:pPr lvl="3"/>
            <a:r>
              <a:rPr lang="en-US" altLang="en-US" dirty="0"/>
              <a:t>precise estimates of coastline distance </a:t>
            </a:r>
          </a:p>
          <a:p>
            <a:pPr lvl="1"/>
            <a:r>
              <a:rPr lang="en-US" altLang="en-US" sz="1800" dirty="0"/>
              <a:t>Food Availability Component</a:t>
            </a:r>
          </a:p>
          <a:p>
            <a:pPr lvl="3"/>
            <a:r>
              <a:rPr lang="en-US" altLang="en-US" dirty="0"/>
              <a:t>Where are the shellfish, bulbs, the seeds, and </a:t>
            </a:r>
            <a:r>
              <a:rPr lang="en-US" altLang="en-US" i="1" dirty="0"/>
              <a:t>what are there return rates</a:t>
            </a:r>
            <a:r>
              <a:rPr lang="en-US" altLang="en-US" dirty="0"/>
              <a:t>? – ongoing</a:t>
            </a:r>
          </a:p>
          <a:p>
            <a:pPr lvl="1"/>
            <a:r>
              <a:rPr lang="en-US" altLang="en-US" sz="1800" dirty="0"/>
              <a:t>Techno-Resource Component</a:t>
            </a:r>
          </a:p>
          <a:p>
            <a:pPr lvl="3"/>
            <a:r>
              <a:rPr lang="en-US" altLang="en-US" dirty="0"/>
              <a:t>Where are the raw materials for flaked stone, ochre, etc. </a:t>
            </a:r>
          </a:p>
          <a:p>
            <a:r>
              <a:rPr lang="en-US" altLang="en-US" sz="1800" dirty="0"/>
              <a:t>Use it to create quantifiable hypotheses of human behavior through agent based modeling guided by the principles of behavioral ecology</a:t>
            </a:r>
          </a:p>
          <a:p>
            <a:pPr marL="0" indent="0">
              <a:buNone/>
            </a:pPr>
            <a:endParaRPr lang="en-US" dirty="0" smtClean="0"/>
          </a:p>
        </p:txBody>
      </p:sp>
    </p:spTree>
    <p:extLst>
      <p:ext uri="{BB962C8B-B14F-4D97-AF65-F5344CB8AC3E}">
        <p14:creationId xmlns:p14="http://schemas.microsoft.com/office/powerpoint/2010/main" val="42387893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836613" y="91190"/>
            <a:ext cx="8229600" cy="1143000"/>
          </a:xfrm>
        </p:spPr>
        <p:txBody>
          <a:bodyPr/>
          <a:lstStyle/>
          <a:p>
            <a:pPr eaLnBrk="1" hangingPunct="1"/>
            <a:r>
              <a:rPr lang="en-US" altLang="en-US" sz="3200" dirty="0" smtClean="0"/>
              <a:t>Step 1 of the SACP4 Paleoscape Model</a:t>
            </a:r>
            <a:br>
              <a:rPr lang="en-US" altLang="en-US" sz="3200" dirty="0" smtClean="0"/>
            </a:br>
            <a:r>
              <a:rPr lang="en-US" altLang="en-US" sz="2800" dirty="0" smtClean="0"/>
              <a:t>Precise Estimates of the Distance to the Coast </a:t>
            </a:r>
            <a:br>
              <a:rPr lang="en-US" altLang="en-US" sz="2800" dirty="0" smtClean="0"/>
            </a:br>
            <a:endParaRPr lang="en-US" altLang="en-US" sz="2800" dirty="0" smtClean="0"/>
          </a:p>
        </p:txBody>
      </p:sp>
      <p:pic>
        <p:nvPicPr>
          <p:cNvPr id="528388"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8600" y="1029324"/>
            <a:ext cx="6172200" cy="274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57800" y="3581400"/>
            <a:ext cx="3582987" cy="238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4"/>
          <p:cNvSpPr>
            <a:spLocks noChangeArrowheads="1"/>
          </p:cNvSpPr>
          <p:nvPr/>
        </p:nvSpPr>
        <p:spPr bwMode="auto">
          <a:xfrm>
            <a:off x="1295400" y="4267200"/>
            <a:ext cx="28527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800"/>
              <a:t>Dr. Erich Fisher </a:t>
            </a:r>
          </a:p>
          <a:p>
            <a:pPr algn="ctr">
              <a:spcBef>
                <a:spcPct val="0"/>
              </a:spcBef>
              <a:buFontTx/>
              <a:buNone/>
            </a:pPr>
            <a:r>
              <a:rPr lang="en-US" altLang="en-US" sz="1800"/>
              <a:t>Institute of Human Origins</a:t>
            </a:r>
          </a:p>
          <a:p>
            <a:pPr algn="ctr">
              <a:spcBef>
                <a:spcPct val="0"/>
              </a:spcBef>
              <a:buFontTx/>
              <a:buNone/>
            </a:pPr>
            <a:r>
              <a:rPr lang="en-US" altLang="en-US" sz="1800"/>
              <a:t>Arizona State University</a:t>
            </a:r>
          </a:p>
        </p:txBody>
      </p:sp>
    </p:spTree>
    <p:extLst>
      <p:ext uri="{BB962C8B-B14F-4D97-AF65-F5344CB8AC3E}">
        <p14:creationId xmlns:p14="http://schemas.microsoft.com/office/powerpoint/2010/main" val="95002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opography.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4"/>
          <a:srcRect/>
          <a:stretch>
            <a:fillRect/>
          </a:stretch>
        </p:blipFill>
        <p:spPr bwMode="auto">
          <a:xfrm>
            <a:off x="0" y="990600"/>
            <a:ext cx="9144000" cy="5143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430189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after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p:cTn id="13"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extLst>
              <p:ext uri="{D42A27DB-BD31-4B8C-83A1-F6EECF244321}">
                <p14:modId xmlns:p14="http://schemas.microsoft.com/office/powerpoint/2010/main" val="3781433524"/>
              </p:ext>
            </p:extLst>
          </p:nvPr>
        </p:nvGraphicFramePr>
        <p:xfrm>
          <a:off x="685800" y="707297"/>
          <a:ext cx="8024084" cy="5325810"/>
        </p:xfrm>
        <a:graphic>
          <a:graphicData uri="http://schemas.openxmlformats.org/presentationml/2006/ole">
            <mc:AlternateContent xmlns:mc="http://schemas.openxmlformats.org/markup-compatibility/2006">
              <mc:Choice xmlns:v="urn:schemas-microsoft-com:vml" Requires="v">
                <p:oleObj spid="_x0000_s3166" name="Chart" r:id="rId4" imgW="9696559" imgH="5715093" progId="Excel.Chart.8">
                  <p:embed/>
                </p:oleObj>
              </mc:Choice>
              <mc:Fallback>
                <p:oleObj name="Chart" r:id="rId4" imgW="9696559" imgH="5715093" progId="Excel.Chart.8">
                  <p:embed/>
                  <p:pic>
                    <p:nvPicPr>
                      <p:cNvPr id="24578"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707297"/>
                        <a:ext cx="8024084" cy="5325810"/>
                      </a:xfrm>
                      <a:prstGeom prst="rect">
                        <a:avLst/>
                      </a:prstGeom>
                      <a:solidFill>
                        <a:schemeClr val="tx1"/>
                      </a:solidFill>
                      <a:ln>
                        <a:noFill/>
                      </a:ln>
                      <a:effectLst/>
                      <a:extLst/>
                    </p:spPr>
                  </p:pic>
                </p:oleObj>
              </mc:Fallback>
            </mc:AlternateContent>
          </a:graphicData>
        </a:graphic>
      </p:graphicFrame>
      <p:sp>
        <p:nvSpPr>
          <p:cNvPr id="24579" name="Rectangle 3"/>
          <p:cNvSpPr>
            <a:spLocks noGrp="1" noChangeArrowheads="1"/>
          </p:cNvSpPr>
          <p:nvPr>
            <p:ph type="title"/>
          </p:nvPr>
        </p:nvSpPr>
        <p:spPr>
          <a:xfrm>
            <a:off x="1586" y="-28731"/>
            <a:ext cx="9142413" cy="638331"/>
          </a:xfrm>
        </p:spPr>
        <p:txBody>
          <a:bodyPr/>
          <a:lstStyle/>
          <a:p>
            <a:pPr algn="ctr" eaLnBrk="1" hangingPunct="1"/>
            <a:r>
              <a:rPr lang="en-US" altLang="en-US" sz="2400" dirty="0" smtClean="0">
                <a:solidFill>
                  <a:schemeClr val="accent1"/>
                </a:solidFill>
              </a:rPr>
              <a:t>Distance of Coast from Pinnacle Point Last 420,000 years</a:t>
            </a:r>
          </a:p>
        </p:txBody>
      </p:sp>
      <p:sp>
        <p:nvSpPr>
          <p:cNvPr id="24580" name="Line 4"/>
          <p:cNvSpPr>
            <a:spLocks noChangeShapeType="1"/>
          </p:cNvSpPr>
          <p:nvPr/>
        </p:nvSpPr>
        <p:spPr bwMode="auto">
          <a:xfrm>
            <a:off x="3187700" y="1295400"/>
            <a:ext cx="0" cy="45561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1" name="Line 5"/>
          <p:cNvSpPr>
            <a:spLocks noChangeShapeType="1"/>
          </p:cNvSpPr>
          <p:nvPr/>
        </p:nvSpPr>
        <p:spPr bwMode="auto">
          <a:xfrm>
            <a:off x="4419600" y="1295400"/>
            <a:ext cx="0" cy="45561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2" name="Text Box 6"/>
          <p:cNvSpPr txBox="1">
            <a:spLocks noChangeArrowheads="1"/>
          </p:cNvSpPr>
          <p:nvPr/>
        </p:nvSpPr>
        <p:spPr bwMode="auto">
          <a:xfrm>
            <a:off x="3581400" y="6324600"/>
            <a:ext cx="2698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Age Thousands of Years</a:t>
            </a:r>
          </a:p>
        </p:txBody>
      </p:sp>
      <p:sp>
        <p:nvSpPr>
          <p:cNvPr id="24583" name="Text Box 7"/>
          <p:cNvSpPr txBox="1">
            <a:spLocks noChangeArrowheads="1"/>
          </p:cNvSpPr>
          <p:nvPr/>
        </p:nvSpPr>
        <p:spPr bwMode="auto">
          <a:xfrm rot="-5400000">
            <a:off x="-699294" y="2986882"/>
            <a:ext cx="1768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Distance Km</a:t>
            </a:r>
          </a:p>
        </p:txBody>
      </p:sp>
      <p:sp>
        <p:nvSpPr>
          <p:cNvPr id="24584" name="Text Box 8"/>
          <p:cNvSpPr txBox="1">
            <a:spLocks noChangeArrowheads="1"/>
          </p:cNvSpPr>
          <p:nvPr/>
        </p:nvSpPr>
        <p:spPr bwMode="auto">
          <a:xfrm>
            <a:off x="3451225" y="1233488"/>
            <a:ext cx="717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a:solidFill>
                  <a:srgbClr val="000000"/>
                </a:solidFill>
              </a:rPr>
              <a:t>MIS6</a:t>
            </a:r>
          </a:p>
        </p:txBody>
      </p:sp>
    </p:spTree>
    <p:extLst>
      <p:ext uri="{BB962C8B-B14F-4D97-AF65-F5344CB8AC3E}">
        <p14:creationId xmlns:p14="http://schemas.microsoft.com/office/powerpoint/2010/main" val="141120654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6626" name="Picture 10" descr="SAmodern.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376988" y="304800"/>
            <a:ext cx="2767012"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8" descr="Full Interglacial.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6446838" cy="342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9" descr="SAFullGlacial.jp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97613" y="3657600"/>
            <a:ext cx="2846387" cy="25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TextBox 14"/>
          <p:cNvSpPr txBox="1">
            <a:spLocks noChangeArrowheads="1"/>
          </p:cNvSpPr>
          <p:nvPr/>
        </p:nvSpPr>
        <p:spPr bwMode="auto">
          <a:xfrm>
            <a:off x="0" y="2590800"/>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400">
                <a:solidFill>
                  <a:schemeClr val="folHlink"/>
                </a:solidFill>
                <a:latin typeface="Calibri" panose="020F0502020204030204" pitchFamily="34" charset="0"/>
                <a:cs typeface="Arial" panose="020B0604020202020204" pitchFamily="34" charset="0"/>
              </a:rPr>
              <a:t>Full Interglacial</a:t>
            </a:r>
          </a:p>
        </p:txBody>
      </p:sp>
      <p:pic>
        <p:nvPicPr>
          <p:cNvPr id="26630" name="Picture 7" descr="Full Glacial.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3433763"/>
            <a:ext cx="6446838" cy="342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7239000" y="5638800"/>
            <a:ext cx="914400" cy="381000"/>
          </a:xfrm>
          <a:prstGeom prst="rect">
            <a:avLst/>
          </a:prstGeom>
          <a:solidFill>
            <a:srgbClr val="C0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632" name="TextBox 15"/>
          <p:cNvSpPr txBox="1">
            <a:spLocks noChangeArrowheads="1"/>
          </p:cNvSpPr>
          <p:nvPr/>
        </p:nvSpPr>
        <p:spPr bwMode="auto">
          <a:xfrm>
            <a:off x="0" y="6172200"/>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400">
                <a:solidFill>
                  <a:schemeClr val="folHlink"/>
                </a:solidFill>
                <a:latin typeface="Calibri" panose="020F0502020204030204" pitchFamily="34" charset="0"/>
                <a:cs typeface="Arial" panose="020B0604020202020204" pitchFamily="34" charset="0"/>
              </a:rPr>
              <a:t>Full Glacial</a:t>
            </a:r>
          </a:p>
        </p:txBody>
      </p:sp>
      <p:sp>
        <p:nvSpPr>
          <p:cNvPr id="2" name="Rectangle 16"/>
          <p:cNvSpPr/>
          <p:nvPr/>
        </p:nvSpPr>
        <p:spPr>
          <a:xfrm>
            <a:off x="7239000" y="2209800"/>
            <a:ext cx="914400" cy="381000"/>
          </a:xfrm>
          <a:prstGeom prst="rect">
            <a:avLst/>
          </a:prstGeom>
          <a:solidFill>
            <a:srgbClr val="C0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2118422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Abstract</a:t>
            </a:r>
          </a:p>
        </p:txBody>
      </p:sp>
      <p:sp>
        <p:nvSpPr>
          <p:cNvPr id="12290" name="Content Placeholder 2"/>
          <p:cNvSpPr>
            <a:spLocks noGrp="1"/>
          </p:cNvSpPr>
          <p:nvPr>
            <p:ph idx="1"/>
          </p:nvPr>
        </p:nvSpPr>
        <p:spPr>
          <a:xfrm>
            <a:off x="457200" y="1026458"/>
            <a:ext cx="8229600" cy="4840941"/>
          </a:xfrm>
        </p:spPr>
        <p:txBody>
          <a:bodyPr/>
          <a:lstStyle/>
          <a:p>
            <a:pPr marL="0" indent="0" eaLnBrk="1" hangingPunct="1">
              <a:spcBef>
                <a:spcPts val="600"/>
              </a:spcBef>
              <a:buNone/>
            </a:pPr>
            <a:r>
              <a:rPr lang="en-US" sz="1600" dirty="0">
                <a:ea typeface="ＭＳ Ｐゴシック" pitchFamily="34" charset="-128"/>
              </a:rPr>
              <a:t>There is widespread consensus in human origins </a:t>
            </a:r>
            <a:r>
              <a:rPr lang="en-US" sz="1600" dirty="0" smtClean="0">
                <a:ea typeface="ＭＳ Ｐゴシック" pitchFamily="34" charset="-128"/>
              </a:rPr>
              <a:t>research (paleoanthropology</a:t>
            </a:r>
            <a:r>
              <a:rPr lang="en-US" sz="1600" dirty="0">
                <a:ea typeface="ＭＳ Ｐゴシック" pitchFamily="34" charset="-128"/>
              </a:rPr>
              <a:t>) that the modern human lineage evolved in Africa </a:t>
            </a:r>
            <a:r>
              <a:rPr lang="en-US" sz="1600" dirty="0" smtClean="0">
                <a:ea typeface="ＭＳ Ｐゴシック" pitchFamily="34" charset="-128"/>
              </a:rPr>
              <a:t>and all </a:t>
            </a:r>
            <a:r>
              <a:rPr lang="en-US" sz="1600" dirty="0">
                <a:ea typeface="ＭＳ Ｐゴシック" pitchFamily="34" charset="-128"/>
              </a:rPr>
              <a:t>modern humans are descended from that population. The </a:t>
            </a:r>
            <a:r>
              <a:rPr lang="en-US" sz="1600" dirty="0" smtClean="0">
                <a:ea typeface="ＭＳ Ｐゴシック" pitchFamily="34" charset="-128"/>
              </a:rPr>
              <a:t>archaeological record </a:t>
            </a:r>
            <a:r>
              <a:rPr lang="en-US" sz="1600" dirty="0">
                <a:ea typeface="ＭＳ Ｐゴシック" pitchFamily="34" charset="-128"/>
              </a:rPr>
              <a:t>for the behavior of this crucial phase is richest in the </a:t>
            </a:r>
            <a:r>
              <a:rPr lang="en-US" sz="1600" dirty="0" smtClean="0">
                <a:ea typeface="ＭＳ Ｐゴシック" pitchFamily="34" charset="-128"/>
              </a:rPr>
              <a:t>southern African </a:t>
            </a:r>
            <a:r>
              <a:rPr lang="en-US" sz="1600" dirty="0">
                <a:ea typeface="ＭＳ Ｐゴシック" pitchFamily="34" charset="-128"/>
              </a:rPr>
              <a:t>sub-region and particularly rich in the Cape. </a:t>
            </a:r>
            <a:r>
              <a:rPr lang="en-US" sz="1600" dirty="0">
                <a:solidFill>
                  <a:srgbClr val="FF0000"/>
                </a:solidFill>
                <a:ea typeface="ＭＳ Ｐゴシック" pitchFamily="34" charset="-128"/>
              </a:rPr>
              <a:t>It has </a:t>
            </a:r>
            <a:r>
              <a:rPr lang="en-US" sz="1600" dirty="0" smtClean="0">
                <a:solidFill>
                  <a:srgbClr val="FF0000"/>
                </a:solidFill>
                <a:ea typeface="ＭＳ Ｐゴシック" pitchFamily="34" charset="-128"/>
              </a:rPr>
              <a:t>been hypothesized </a:t>
            </a:r>
            <a:r>
              <a:rPr lang="en-US" sz="1600" dirty="0">
                <a:solidFill>
                  <a:srgbClr val="FF0000"/>
                </a:solidFill>
                <a:ea typeface="ＭＳ Ｐゴシック" pitchFamily="34" charset="-128"/>
              </a:rPr>
              <a:t>that the Cape, due to its uniquely rich coastal </a:t>
            </a:r>
            <a:r>
              <a:rPr lang="en-US" sz="1600" dirty="0" smtClean="0">
                <a:solidFill>
                  <a:srgbClr val="FF0000"/>
                </a:solidFill>
                <a:ea typeface="ＭＳ Ｐゴシック" pitchFamily="34" charset="-128"/>
              </a:rPr>
              <a:t>and terrestrial </a:t>
            </a:r>
            <a:r>
              <a:rPr lang="en-US" sz="1600" dirty="0">
                <a:solidFill>
                  <a:srgbClr val="FF0000"/>
                </a:solidFill>
                <a:ea typeface="ＭＳ Ｐゴシック" pitchFamily="34" charset="-128"/>
              </a:rPr>
              <a:t>food resources, may have been the refuge region for </a:t>
            </a:r>
            <a:r>
              <a:rPr lang="en-US" sz="1600" dirty="0" smtClean="0">
                <a:solidFill>
                  <a:srgbClr val="FF0000"/>
                </a:solidFill>
                <a:ea typeface="ＭＳ Ｐゴシック" pitchFamily="34" charset="-128"/>
              </a:rPr>
              <a:t>the progenitor </a:t>
            </a:r>
            <a:r>
              <a:rPr lang="en-US" sz="1600" dirty="0">
                <a:solidFill>
                  <a:srgbClr val="FF0000"/>
                </a:solidFill>
                <a:ea typeface="ＭＳ Ｐゴシック" pitchFamily="34" charset="-128"/>
              </a:rPr>
              <a:t>lineage of all modern humans during harsh global glacial phases</a:t>
            </a:r>
            <a:r>
              <a:rPr lang="en-US" sz="1600" dirty="0" smtClean="0">
                <a:solidFill>
                  <a:srgbClr val="FF0000"/>
                </a:solidFill>
                <a:ea typeface="ＭＳ Ｐゴシック" pitchFamily="34" charset="-128"/>
              </a:rPr>
              <a:t>.</a:t>
            </a:r>
            <a:endParaRPr lang="en-US" sz="1600" dirty="0">
              <a:solidFill>
                <a:srgbClr val="FF0000"/>
              </a:solidFill>
              <a:ea typeface="ＭＳ Ｐゴシック" pitchFamily="34" charset="-128"/>
            </a:endParaRPr>
          </a:p>
          <a:p>
            <a:pPr marL="0" indent="0" eaLnBrk="1" hangingPunct="1">
              <a:spcBef>
                <a:spcPts val="600"/>
              </a:spcBef>
              <a:buNone/>
            </a:pPr>
            <a:r>
              <a:rPr lang="en-US" sz="1600" dirty="0">
                <a:ea typeface="ＭＳ Ｐゴシック" pitchFamily="34" charset="-128"/>
              </a:rPr>
              <a:t>During this phase of human origins, the economy was based entirely </a:t>
            </a:r>
            <a:r>
              <a:rPr lang="en-US" sz="1600" dirty="0" smtClean="0">
                <a:ea typeface="ＭＳ Ｐゴシック" pitchFamily="34" charset="-128"/>
              </a:rPr>
              <a:t>on hunting </a:t>
            </a:r>
            <a:r>
              <a:rPr lang="en-US" sz="1600" dirty="0">
                <a:ea typeface="ＭＳ Ｐゴシック" pitchFamily="34" charset="-128"/>
              </a:rPr>
              <a:t>and gathering, and hunter-gatherer adaptations are tied to </a:t>
            </a:r>
            <a:r>
              <a:rPr lang="en-US" sz="1600" dirty="0" smtClean="0">
                <a:ea typeface="ＭＳ Ｐゴシック" pitchFamily="34" charset="-128"/>
              </a:rPr>
              <a:t>the way </a:t>
            </a:r>
            <a:r>
              <a:rPr lang="en-US" sz="1600" dirty="0">
                <a:ea typeface="ＭＳ Ｐゴシック" pitchFamily="34" charset="-128"/>
              </a:rPr>
              <a:t>that climate and environment shape the food and </a:t>
            </a:r>
            <a:r>
              <a:rPr lang="en-US" sz="1600" dirty="0" smtClean="0">
                <a:ea typeface="ＭＳ Ｐゴシック" pitchFamily="34" charset="-128"/>
              </a:rPr>
              <a:t>technological resource </a:t>
            </a:r>
            <a:r>
              <a:rPr lang="en-US" sz="1600" dirty="0">
                <a:ea typeface="ＭＳ Ｐゴシック" pitchFamily="34" charset="-128"/>
              </a:rPr>
              <a:t>base. For this reason </a:t>
            </a:r>
            <a:r>
              <a:rPr lang="en-US" sz="1600" dirty="0">
                <a:solidFill>
                  <a:srgbClr val="FF0000"/>
                </a:solidFill>
                <a:ea typeface="ＭＳ Ｐゴシック" pitchFamily="34" charset="-128"/>
              </a:rPr>
              <a:t>human origins research recognizes </a:t>
            </a:r>
            <a:r>
              <a:rPr lang="en-US" sz="1600" dirty="0" smtClean="0">
                <a:solidFill>
                  <a:srgbClr val="FF0000"/>
                </a:solidFill>
                <a:ea typeface="ＭＳ Ｐゴシック" pitchFamily="34" charset="-128"/>
              </a:rPr>
              <a:t>the evolutionary </a:t>
            </a:r>
            <a:r>
              <a:rPr lang="en-US" sz="1600" dirty="0">
                <a:solidFill>
                  <a:srgbClr val="FF0000"/>
                </a:solidFill>
                <a:ea typeface="ＭＳ Ｐゴシック" pitchFamily="34" charset="-128"/>
              </a:rPr>
              <a:t>significance of paleoclimate and paleoenvironment</a:t>
            </a:r>
            <a:r>
              <a:rPr lang="en-US" sz="1600" dirty="0">
                <a:ea typeface="ＭＳ Ｐゴシック" pitchFamily="34" charset="-128"/>
              </a:rPr>
              <a:t>, and </a:t>
            </a:r>
            <a:r>
              <a:rPr lang="en-US" sz="1600" dirty="0" smtClean="0">
                <a:ea typeface="ＭＳ Ｐゴシック" pitchFamily="34" charset="-128"/>
              </a:rPr>
              <a:t>has a </a:t>
            </a:r>
            <a:r>
              <a:rPr lang="en-US" sz="1600" dirty="0">
                <a:ea typeface="ＭＳ Ｐゴシック" pitchFamily="34" charset="-128"/>
              </a:rPr>
              <a:t>long tradition of engaging with climate and environmental </a:t>
            </a:r>
            <a:r>
              <a:rPr lang="en-US" sz="1600" dirty="0" smtClean="0">
                <a:ea typeface="ＭＳ Ｐゴシック" pitchFamily="34" charset="-128"/>
              </a:rPr>
              <a:t>scientists in </a:t>
            </a:r>
            <a:r>
              <a:rPr lang="en-US" sz="1600" dirty="0">
                <a:ea typeface="ＭＳ Ｐゴシック" pitchFamily="34" charset="-128"/>
              </a:rPr>
              <a:t>an effort to understand if and how bio-behavioral evolution in </a:t>
            </a:r>
            <a:r>
              <a:rPr lang="en-US" sz="1600" dirty="0" smtClean="0">
                <a:ea typeface="ＭＳ Ｐゴシック" pitchFamily="34" charset="-128"/>
              </a:rPr>
              <a:t>the hominin </a:t>
            </a:r>
            <a:r>
              <a:rPr lang="en-US" sz="1600" dirty="0">
                <a:ea typeface="ＭＳ Ｐゴシック" pitchFamily="34" charset="-128"/>
              </a:rPr>
              <a:t>line responded to climate change</a:t>
            </a:r>
            <a:r>
              <a:rPr lang="en-US" sz="1600" dirty="0" smtClean="0">
                <a:ea typeface="ＭＳ Ｐゴシック" pitchFamily="34" charset="-128"/>
              </a:rPr>
              <a:t>.</a:t>
            </a:r>
            <a:endParaRPr lang="en-US" sz="1600" dirty="0">
              <a:ea typeface="ＭＳ Ｐゴシック" pitchFamily="34" charset="-128"/>
            </a:endParaRPr>
          </a:p>
          <a:p>
            <a:pPr marL="0" indent="0" eaLnBrk="1" hangingPunct="1">
              <a:spcBef>
                <a:spcPts val="600"/>
              </a:spcBef>
              <a:buNone/>
            </a:pPr>
            <a:r>
              <a:rPr lang="en-US" sz="1600" dirty="0" smtClean="0">
                <a:solidFill>
                  <a:srgbClr val="FF0000"/>
                </a:solidFill>
                <a:ea typeface="ＭＳ Ｐゴシック" pitchFamily="34" charset="-128"/>
              </a:rPr>
              <a:t>The </a:t>
            </a:r>
            <a:r>
              <a:rPr lang="en-US" sz="1600" dirty="0">
                <a:solidFill>
                  <a:srgbClr val="FF0000"/>
                </a:solidFill>
                <a:ea typeface="ＭＳ Ｐゴシック" pitchFamily="34" charset="-128"/>
              </a:rPr>
              <a:t>ECSS project implements the following </a:t>
            </a:r>
            <a:r>
              <a:rPr lang="en-US" sz="1600" dirty="0" smtClean="0">
                <a:solidFill>
                  <a:srgbClr val="FF0000"/>
                </a:solidFill>
                <a:ea typeface="ＭＳ Ｐゴシック" pitchFamily="34" charset="-128"/>
              </a:rPr>
              <a:t>workflow: 1</a:t>
            </a:r>
            <a:r>
              <a:rPr lang="en-US" sz="1600" dirty="0">
                <a:solidFill>
                  <a:srgbClr val="FF0000"/>
                </a:solidFill>
                <a:ea typeface="ＭＳ Ｐゴシック" pitchFamily="34" charset="-128"/>
              </a:rPr>
              <a:t>) run a South African regional climate model to hindcast the </a:t>
            </a:r>
            <a:r>
              <a:rPr lang="en-US" sz="1600" dirty="0" smtClean="0">
                <a:solidFill>
                  <a:srgbClr val="FF0000"/>
                </a:solidFill>
                <a:ea typeface="ＭＳ Ｐゴシック" pitchFamily="34" charset="-128"/>
              </a:rPr>
              <a:t>climate parameters </a:t>
            </a:r>
            <a:r>
              <a:rPr lang="en-US" sz="1600" dirty="0">
                <a:solidFill>
                  <a:srgbClr val="FF0000"/>
                </a:solidFill>
                <a:ea typeface="ＭＳ Ｐゴシック" pitchFamily="34" charset="-128"/>
              </a:rPr>
              <a:t>needed to project vegetation and other resources into </a:t>
            </a:r>
            <a:r>
              <a:rPr lang="en-US" sz="1600" dirty="0" smtClean="0">
                <a:solidFill>
                  <a:srgbClr val="FF0000"/>
                </a:solidFill>
                <a:ea typeface="ＭＳ Ｐゴシック" pitchFamily="34" charset="-128"/>
              </a:rPr>
              <a:t>the past</a:t>
            </a:r>
            <a:r>
              <a:rPr lang="en-US" sz="1600" dirty="0">
                <a:solidFill>
                  <a:srgbClr val="FF0000"/>
                </a:solidFill>
                <a:ea typeface="ＭＳ Ｐゴシック" pitchFamily="34" charset="-128"/>
              </a:rPr>
              <a:t>, 2) run vegetation projections from these climate </a:t>
            </a:r>
            <a:r>
              <a:rPr lang="en-US" sz="1600" dirty="0" smtClean="0">
                <a:solidFill>
                  <a:srgbClr val="FF0000"/>
                </a:solidFill>
                <a:ea typeface="ＭＳ Ｐゴシック" pitchFamily="34" charset="-128"/>
              </a:rPr>
              <a:t>simulations</a:t>
            </a:r>
            <a:r>
              <a:rPr lang="en-US" sz="1600" dirty="0">
                <a:solidFill>
                  <a:srgbClr val="FF0000"/>
                </a:solidFill>
                <a:ea typeface="ＭＳ Ｐゴシック" pitchFamily="34" charset="-128"/>
              </a:rPr>
              <a:t>, </a:t>
            </a:r>
            <a:r>
              <a:rPr lang="en-US" sz="1600" dirty="0" smtClean="0">
                <a:solidFill>
                  <a:srgbClr val="FF0000"/>
                </a:solidFill>
                <a:ea typeface="ＭＳ Ｐゴシック" pitchFamily="34" charset="-128"/>
              </a:rPr>
              <a:t>and 3</a:t>
            </a:r>
            <a:r>
              <a:rPr lang="en-US" sz="1600" dirty="0">
                <a:solidFill>
                  <a:srgbClr val="FF0000"/>
                </a:solidFill>
                <a:ea typeface="ＭＳ Ｐゴシック" pitchFamily="34" charset="-128"/>
              </a:rPr>
              <a:t>) run multiple agent-based simulations of the foragers on the </a:t>
            </a:r>
            <a:r>
              <a:rPr lang="en-US" sz="1600" dirty="0" smtClean="0">
                <a:solidFill>
                  <a:srgbClr val="FF0000"/>
                </a:solidFill>
                <a:ea typeface="ＭＳ Ｐゴシック" pitchFamily="34" charset="-128"/>
              </a:rPr>
              <a:t>these ancient paleoscapes.</a:t>
            </a:r>
          </a:p>
          <a:p>
            <a:pPr marL="0" indent="0" eaLnBrk="1" hangingPunct="1">
              <a:spcBef>
                <a:spcPts val="600"/>
              </a:spcBef>
              <a:buNone/>
            </a:pPr>
            <a:r>
              <a:rPr lang="en-US" sz="1600" dirty="0" smtClean="0">
                <a:solidFill>
                  <a:srgbClr val="FF0000"/>
                </a:solidFill>
                <a:ea typeface="ＭＳ Ｐゴシック" pitchFamily="34" charset="-128"/>
              </a:rPr>
              <a:t>This </a:t>
            </a:r>
            <a:r>
              <a:rPr lang="en-US" sz="1600" dirty="0">
                <a:solidFill>
                  <a:srgbClr val="FF0000"/>
                </a:solidFill>
                <a:ea typeface="ＭＳ Ｐゴシック" pitchFamily="34" charset="-128"/>
              </a:rPr>
              <a:t>unique endeavor is made possible by </a:t>
            </a:r>
            <a:r>
              <a:rPr lang="en-US" sz="1600" dirty="0" smtClean="0">
                <a:solidFill>
                  <a:srgbClr val="FF0000"/>
                </a:solidFill>
                <a:ea typeface="ＭＳ Ｐゴシック" pitchFamily="34" charset="-128"/>
              </a:rPr>
              <a:t>an unprecedented </a:t>
            </a:r>
            <a:r>
              <a:rPr lang="en-US" sz="1600" dirty="0">
                <a:solidFill>
                  <a:srgbClr val="FF0000"/>
                </a:solidFill>
                <a:ea typeface="ＭＳ Ｐゴシック" pitchFamily="34" charset="-128"/>
              </a:rPr>
              <a:t>collaboration of scientists from several countries </a:t>
            </a:r>
            <a:r>
              <a:rPr lang="en-US" sz="1600" dirty="0" smtClean="0">
                <a:solidFill>
                  <a:srgbClr val="FF0000"/>
                </a:solidFill>
                <a:ea typeface="ＭＳ Ｐゴシック" pitchFamily="34" charset="-128"/>
              </a:rPr>
              <a:t>and many </a:t>
            </a:r>
            <a:r>
              <a:rPr lang="en-US" sz="1600" dirty="0">
                <a:solidFill>
                  <a:srgbClr val="FF0000"/>
                </a:solidFill>
                <a:ea typeface="ＭＳ Ｐゴシック" pitchFamily="34" charset="-128"/>
              </a:rPr>
              <a:t>disciplines</a:t>
            </a:r>
            <a:r>
              <a:rPr lang="en-US" sz="1600" dirty="0" smtClean="0">
                <a:ea typeface="ＭＳ Ｐゴシック" pitchFamily="34" charset="-128"/>
              </a:rPr>
              <a:t>.</a:t>
            </a:r>
            <a:endParaRPr lang="en-US" sz="1600" dirty="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a:t>
            </a:fld>
            <a:endParaRPr lang="en-US" sz="1200" dirty="0">
              <a:solidFill>
                <a:prstClr val="white"/>
              </a:solidFill>
            </a:endParaRPr>
          </a:p>
        </p:txBody>
      </p:sp>
    </p:spTree>
    <p:extLst>
      <p:ext uri="{BB962C8B-B14F-4D97-AF65-F5344CB8AC3E}">
        <p14:creationId xmlns:p14="http://schemas.microsoft.com/office/powerpoint/2010/main" val="11809998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Paleoscape Model Workflow</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3240" y="1371601"/>
            <a:ext cx="8087360" cy="4337950"/>
          </a:xfrm>
        </p:spPr>
      </p:pic>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schemeClr val="bg1"/>
                </a:solidFill>
              </a:rPr>
              <a:pPr eaLnBrk="1" hangingPunct="1"/>
              <a:t>20</a:t>
            </a:fld>
            <a:endParaRPr lang="en-US" sz="1200">
              <a:solidFill>
                <a:schemeClr val="bg1"/>
              </a:solidFill>
            </a:endParaRPr>
          </a:p>
        </p:txBody>
      </p:sp>
      <p:sp>
        <p:nvSpPr>
          <p:cNvPr id="2" name="Rectangle 1"/>
          <p:cNvSpPr/>
          <p:nvPr/>
        </p:nvSpPr>
        <p:spPr>
          <a:xfrm>
            <a:off x="499404" y="2895599"/>
            <a:ext cx="1399736" cy="2813952"/>
          </a:xfrm>
          <a:prstGeom prst="rect">
            <a:avLst/>
          </a:prstGeom>
          <a:noFill/>
          <a:ln w="635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The Conformal-Cubic Atmospheric Model</a:t>
            </a:r>
          </a:p>
        </p:txBody>
      </p:sp>
      <p:sp>
        <p:nvSpPr>
          <p:cNvPr id="12290" name="Content Placeholder 2"/>
          <p:cNvSpPr>
            <a:spLocks noGrp="1"/>
          </p:cNvSpPr>
          <p:nvPr>
            <p:ph idx="1"/>
          </p:nvPr>
        </p:nvSpPr>
        <p:spPr>
          <a:xfrm>
            <a:off x="457200" y="1219200"/>
            <a:ext cx="8229600" cy="4648200"/>
          </a:xfrm>
        </p:spPr>
        <p:txBody>
          <a:bodyPr/>
          <a:lstStyle/>
          <a:p>
            <a:r>
              <a:rPr lang="en-US" dirty="0" smtClean="0"/>
              <a:t>CCAM is a </a:t>
            </a:r>
            <a:r>
              <a:rPr lang="en-US" b="1" i="1" dirty="0" smtClean="0"/>
              <a:t>global</a:t>
            </a:r>
            <a:r>
              <a:rPr lang="en-US" dirty="0" smtClean="0"/>
              <a:t> climate model</a:t>
            </a:r>
          </a:p>
          <a:p>
            <a:r>
              <a:rPr lang="en-US" dirty="0" smtClean="0"/>
              <a:t>CCAM is also a </a:t>
            </a:r>
            <a:r>
              <a:rPr lang="en-US" b="1" i="1" dirty="0" smtClean="0"/>
              <a:t>regional</a:t>
            </a:r>
            <a:r>
              <a:rPr lang="en-US" dirty="0" smtClean="0"/>
              <a:t> climate model</a:t>
            </a:r>
          </a:p>
          <a:p>
            <a:r>
              <a:rPr lang="en-US" dirty="0" smtClean="0"/>
              <a:t>It can </a:t>
            </a:r>
            <a:r>
              <a:rPr lang="en-US" dirty="0"/>
              <a:t>be </a:t>
            </a:r>
            <a:r>
              <a:rPr lang="en-US" dirty="0" smtClean="0"/>
              <a:t>configured </a:t>
            </a:r>
            <a:r>
              <a:rPr lang="en-US" dirty="0"/>
              <a:t>in </a:t>
            </a:r>
            <a:r>
              <a:rPr lang="en-US" dirty="0" smtClean="0"/>
              <a:t>stretched mode </a:t>
            </a:r>
            <a:r>
              <a:rPr lang="en-US" dirty="0"/>
              <a:t>for variable-resolution regional </a:t>
            </a:r>
            <a:r>
              <a:rPr lang="en-US" dirty="0" smtClean="0"/>
              <a:t>modeling</a:t>
            </a:r>
            <a:r>
              <a:rPr lang="en-US" dirty="0"/>
              <a:t>, or in </a:t>
            </a:r>
            <a:r>
              <a:rPr lang="en-US" dirty="0" smtClean="0"/>
              <a:t>quasi-uniform mode for global modeling</a:t>
            </a:r>
          </a:p>
          <a:p>
            <a:r>
              <a:rPr lang="en-US" dirty="0" smtClean="0"/>
              <a:t>It was the first implementation of its type, and the only such climate model developed in the southern hemisphere</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21</a:t>
            </a:fld>
            <a:endParaRPr lang="en-US" sz="1200">
              <a:solidFill>
                <a:prstClr val="white"/>
              </a:solidFill>
            </a:endParaRPr>
          </a:p>
        </p:txBody>
      </p:sp>
    </p:spTree>
    <p:extLst>
      <p:ext uri="{BB962C8B-B14F-4D97-AF65-F5344CB8AC3E}">
        <p14:creationId xmlns:p14="http://schemas.microsoft.com/office/powerpoint/2010/main" val="1683063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CSIRO</a:t>
            </a:r>
          </a:p>
        </p:txBody>
      </p:sp>
      <p:sp>
        <p:nvSpPr>
          <p:cNvPr id="12290" name="Content Placeholder 2"/>
          <p:cNvSpPr>
            <a:spLocks noGrp="1"/>
          </p:cNvSpPr>
          <p:nvPr>
            <p:ph idx="1"/>
          </p:nvPr>
        </p:nvSpPr>
        <p:spPr>
          <a:xfrm>
            <a:off x="533400" y="1143000"/>
            <a:ext cx="8077200" cy="4648200"/>
          </a:xfrm>
        </p:spPr>
        <p:txBody>
          <a:bodyPr/>
          <a:lstStyle/>
          <a:p>
            <a:pPr marL="0" indent="0" eaLnBrk="1" hangingPunct="1">
              <a:buNone/>
            </a:pPr>
            <a:r>
              <a:rPr lang="en-US" sz="2800" dirty="0" smtClean="0">
                <a:ea typeface="ＭＳ Ｐゴシック" pitchFamily="34" charset="-128"/>
              </a:rPr>
              <a:t>The CCAM application is </a:t>
            </a:r>
            <a:r>
              <a:rPr lang="en-US" sz="2800" dirty="0">
                <a:ea typeface="ＭＳ Ｐゴシック" pitchFamily="34" charset="-128"/>
              </a:rPr>
              <a:t>d</a:t>
            </a:r>
            <a:r>
              <a:rPr lang="en-US" sz="2800" dirty="0" smtClean="0">
                <a:ea typeface="ＭＳ Ｐゴシック" pitchFamily="34" charset="-128"/>
              </a:rPr>
              <a:t>eveloped by the Oceans and Atmosphere unit of the </a:t>
            </a:r>
            <a:r>
              <a:rPr lang="en-US" sz="2800" b="1" dirty="0" smtClean="0">
                <a:ea typeface="ＭＳ Ｐゴシック" pitchFamily="34" charset="-128"/>
              </a:rPr>
              <a:t>Commonwealth Scientific and Industrial Research </a:t>
            </a:r>
            <a:r>
              <a:rPr lang="en-US" sz="2800" b="1" dirty="0" err="1" smtClean="0">
                <a:ea typeface="ＭＳ Ｐゴシック" pitchFamily="34" charset="-128"/>
              </a:rPr>
              <a:t>Organisation</a:t>
            </a:r>
            <a:r>
              <a:rPr lang="en-US" sz="2800" dirty="0" smtClean="0">
                <a:ea typeface="ＭＳ Ｐゴシック" pitchFamily="34" charset="-128"/>
              </a:rPr>
              <a:t> (CSIRO)</a:t>
            </a:r>
          </a:p>
          <a:p>
            <a:pPr marL="0" indent="0" eaLnBrk="1" hangingPunct="1">
              <a:buNone/>
            </a:pPr>
            <a:endParaRPr lang="en-US" sz="2800" dirty="0">
              <a:ea typeface="ＭＳ Ｐゴシック" pitchFamily="34" charset="-128"/>
            </a:endParaRPr>
          </a:p>
          <a:p>
            <a:pPr marL="0" indent="0" eaLnBrk="1" hangingPunct="1">
              <a:buNone/>
            </a:pPr>
            <a:r>
              <a:rPr lang="en-US" sz="2800" b="1" dirty="0" smtClean="0">
                <a:ea typeface="ＭＳ Ｐゴシック" pitchFamily="34" charset="-128"/>
              </a:rPr>
              <a:t>CSIRO is the federal government agency for scientific research in Australia</a:t>
            </a:r>
          </a:p>
          <a:p>
            <a:pPr marL="0" indent="0" eaLnBrk="1" hangingPunct="1">
              <a:buNone/>
            </a:pPr>
            <a:endParaRPr lang="en-US" sz="2400" dirty="0">
              <a:ea typeface="ＭＳ Ｐゴシック" pitchFamily="34" charset="-128"/>
            </a:endParaRPr>
          </a:p>
          <a:p>
            <a:pPr marL="0" indent="0" eaLnBrk="1" hangingPunct="1">
              <a:buNone/>
            </a:pPr>
            <a:r>
              <a:rPr lang="en-US" sz="2500" dirty="0" smtClean="0">
                <a:solidFill>
                  <a:srgbClr val="0070C0"/>
                </a:solidFill>
                <a:ea typeface="ＭＳ Ｐゴシック" pitchFamily="34" charset="-128"/>
              </a:rPr>
              <a:t>https</a:t>
            </a:r>
            <a:r>
              <a:rPr lang="en-US" sz="2500" dirty="0">
                <a:solidFill>
                  <a:srgbClr val="0070C0"/>
                </a:solidFill>
                <a:ea typeface="ＭＳ Ｐゴシック" pitchFamily="34" charset="-128"/>
              </a:rPr>
              <a:t>://</a:t>
            </a:r>
            <a:r>
              <a:rPr lang="en-US" sz="2500" dirty="0" smtClean="0">
                <a:solidFill>
                  <a:srgbClr val="0070C0"/>
                </a:solidFill>
                <a:ea typeface="ＭＳ Ｐゴシック" pitchFamily="34" charset="-128"/>
              </a:rPr>
              <a:t>www.csiro.au/en/Research/OandA</a:t>
            </a:r>
            <a:endParaRPr lang="en-US" sz="2500" dirty="0">
              <a:solidFill>
                <a:srgbClr val="0070C0"/>
              </a:solidFill>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22</a:t>
            </a:fld>
            <a:endParaRPr lang="en-US" sz="1200">
              <a:solidFill>
                <a:prstClr val="white"/>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886200"/>
            <a:ext cx="12668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16316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CSIR and CHPC</a:t>
            </a:r>
          </a:p>
        </p:txBody>
      </p:sp>
      <p:sp>
        <p:nvSpPr>
          <p:cNvPr id="12290" name="Content Placeholder 2"/>
          <p:cNvSpPr>
            <a:spLocks noGrp="1"/>
          </p:cNvSpPr>
          <p:nvPr>
            <p:ph idx="1"/>
          </p:nvPr>
        </p:nvSpPr>
        <p:spPr>
          <a:xfrm>
            <a:off x="457200" y="1143000"/>
            <a:ext cx="8229600" cy="4648200"/>
          </a:xfrm>
        </p:spPr>
        <p:txBody>
          <a:bodyPr/>
          <a:lstStyle/>
          <a:p>
            <a:pPr marL="0" indent="0" eaLnBrk="1" hangingPunct="1">
              <a:buNone/>
            </a:pPr>
            <a:r>
              <a:rPr lang="en-US" sz="2800" dirty="0" smtClean="0">
                <a:ea typeface="ＭＳ Ｐゴシック" pitchFamily="34" charset="-128"/>
                <a:cs typeface="Arial" pitchFamily="34" charset="0"/>
              </a:rPr>
              <a:t>External developers of the CCAM application include </a:t>
            </a:r>
            <a:r>
              <a:rPr lang="en-US" sz="2800" dirty="0">
                <a:ea typeface="ＭＳ Ｐゴシック" pitchFamily="34" charset="-128"/>
                <a:cs typeface="Arial" pitchFamily="34" charset="0"/>
              </a:rPr>
              <a:t>t</a:t>
            </a:r>
            <a:r>
              <a:rPr lang="en-US" sz="2800" dirty="0" smtClean="0">
                <a:ea typeface="ＭＳ Ｐゴシック" pitchFamily="34" charset="-128"/>
                <a:cs typeface="Arial" pitchFamily="34" charset="0"/>
              </a:rPr>
              <a:t>he </a:t>
            </a:r>
            <a:r>
              <a:rPr lang="en-US" sz="2800" b="1" dirty="0" smtClean="0">
                <a:ea typeface="ＭＳ Ｐゴシック" pitchFamily="34" charset="-128"/>
                <a:cs typeface="Arial" pitchFamily="34" charset="0"/>
              </a:rPr>
              <a:t>Council for Scientific and Industrial Research </a:t>
            </a:r>
            <a:r>
              <a:rPr lang="en-US" sz="2800" dirty="0" smtClean="0">
                <a:ea typeface="ＭＳ Ｐゴシック" pitchFamily="34" charset="-128"/>
                <a:cs typeface="Arial" pitchFamily="34" charset="0"/>
              </a:rPr>
              <a:t>(CSIR) and its </a:t>
            </a:r>
            <a:r>
              <a:rPr lang="en-US" sz="2800" b="1" dirty="0" smtClean="0">
                <a:ea typeface="ＭＳ Ｐゴシック" pitchFamily="34" charset="-128"/>
                <a:cs typeface="Arial" pitchFamily="34" charset="0"/>
              </a:rPr>
              <a:t>Centre for High Performance Computing </a:t>
            </a:r>
            <a:r>
              <a:rPr lang="en-US" sz="2800" dirty="0" smtClean="0">
                <a:ea typeface="ＭＳ Ｐゴシック" pitchFamily="34" charset="-128"/>
                <a:cs typeface="Arial" pitchFamily="34" charset="0"/>
              </a:rPr>
              <a:t>(CHPC)</a:t>
            </a:r>
          </a:p>
          <a:p>
            <a:pPr marL="0" indent="0" eaLnBrk="1" hangingPunct="1">
              <a:buNone/>
            </a:pPr>
            <a:endParaRPr lang="en-US" sz="2800" dirty="0">
              <a:ea typeface="ＭＳ Ｐゴシック" pitchFamily="34" charset="-128"/>
              <a:cs typeface="Arial" pitchFamily="34" charset="0"/>
            </a:endParaRPr>
          </a:p>
          <a:p>
            <a:pPr marL="0" indent="0" eaLnBrk="1" hangingPunct="1">
              <a:buNone/>
            </a:pPr>
            <a:r>
              <a:rPr lang="en-US" sz="2800" b="1" dirty="0" smtClean="0">
                <a:ea typeface="ＭＳ Ｐゴシック" pitchFamily="34" charset="-128"/>
                <a:cs typeface="Arial" pitchFamily="34" charset="0"/>
              </a:rPr>
              <a:t>CSIR is South Africa's premier scientific research and development organization. Our collaborator, Francois Engelbrecht, is CSIR staff.</a:t>
            </a:r>
          </a:p>
          <a:p>
            <a:pPr marL="0" indent="0" eaLnBrk="1" hangingPunct="1">
              <a:buNone/>
            </a:pPr>
            <a:endParaRPr lang="en-US" sz="2800" dirty="0" smtClean="0">
              <a:ea typeface="ＭＳ Ｐゴシック" pitchFamily="34" charset="-128"/>
              <a:cs typeface="Arial" pitchFamily="34" charset="0"/>
            </a:endParaRPr>
          </a:p>
          <a:p>
            <a:pPr marL="0" indent="0" eaLnBrk="1" hangingPunct="1">
              <a:buNone/>
            </a:pPr>
            <a:r>
              <a:rPr lang="en-US" sz="2800" dirty="0" smtClean="0">
                <a:solidFill>
                  <a:srgbClr val="0070C0"/>
                </a:solidFill>
                <a:ea typeface="ＭＳ Ｐゴシック" pitchFamily="34" charset="-128"/>
                <a:cs typeface="Arial" pitchFamily="34" charset="0"/>
              </a:rPr>
              <a:t>http://www.chpc.ac.za</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23</a:t>
            </a:fld>
            <a:endParaRPr lang="en-US" sz="1200">
              <a:solidFill>
                <a:prstClr val="white"/>
              </a:solidFill>
            </a:endParaRPr>
          </a:p>
        </p:txBody>
      </p:sp>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857625"/>
            <a:ext cx="18478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44031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CCAM Basics</a:t>
            </a:r>
          </a:p>
        </p:txBody>
      </p:sp>
      <p:sp>
        <p:nvSpPr>
          <p:cNvPr id="12290" name="Content Placeholder 2"/>
          <p:cNvSpPr>
            <a:spLocks noGrp="1"/>
          </p:cNvSpPr>
          <p:nvPr>
            <p:ph idx="1"/>
          </p:nvPr>
        </p:nvSpPr>
        <p:spPr>
          <a:xfrm>
            <a:off x="533400" y="1295400"/>
            <a:ext cx="4419600" cy="4114800"/>
          </a:xfrm>
        </p:spPr>
        <p:txBody>
          <a:bodyPr/>
          <a:lstStyle/>
          <a:p>
            <a:pPr marL="0" indent="0" eaLnBrk="1" hangingPunct="1">
              <a:buNone/>
            </a:pPr>
            <a:r>
              <a:rPr lang="en-US" b="1" dirty="0" smtClean="0">
                <a:ea typeface="ＭＳ Ｐゴシック" pitchFamily="34" charset="-128"/>
              </a:rPr>
              <a:t>Latitude-longitude grid mappings </a:t>
            </a:r>
            <a:r>
              <a:rPr lang="en-US" dirty="0" smtClean="0">
                <a:ea typeface="ＭＳ Ｐゴシック" pitchFamily="34" charset="-128"/>
              </a:rPr>
              <a:t>create stability problems at the poles.</a:t>
            </a:r>
          </a:p>
          <a:p>
            <a:pPr marL="0" indent="0" eaLnBrk="1" hangingPunct="1">
              <a:buNone/>
            </a:pPr>
            <a:r>
              <a:rPr lang="en-US" dirty="0" smtClean="0">
                <a:ea typeface="ＭＳ Ｐゴシック" pitchFamily="34" charset="-128"/>
              </a:rPr>
              <a:t>Smaller time steps must be specified, which </a:t>
            </a:r>
            <a:r>
              <a:rPr lang="en-US" dirty="0" smtClean="0">
                <a:ea typeface="ＭＳ Ｐゴシック" pitchFamily="34" charset="-128"/>
              </a:rPr>
              <a:t>can be</a:t>
            </a:r>
            <a:r>
              <a:rPr lang="en-US" dirty="0" smtClean="0">
                <a:ea typeface="ＭＳ Ｐゴシック" pitchFamily="34" charset="-128"/>
              </a:rPr>
              <a:t> </a:t>
            </a:r>
            <a:r>
              <a:rPr lang="en-US" dirty="0" smtClean="0">
                <a:ea typeface="ＭＳ Ｐゴシック" pitchFamily="34" charset="-128"/>
              </a:rPr>
              <a:t>extremely inefficient near the equator.</a:t>
            </a:r>
          </a:p>
          <a:p>
            <a:pPr eaLnBrk="1" hangingPunct="1"/>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24</a:t>
            </a:fld>
            <a:endParaRPr lang="en-US" sz="1200">
              <a:solidFill>
                <a:prstClr val="white"/>
              </a:solidFill>
            </a:endParaRPr>
          </a:p>
        </p:txBody>
      </p:sp>
      <p:pic>
        <p:nvPicPr>
          <p:cNvPr id="14338" name="Picture 2" descr="Image result for latitude longitude gr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0800" y="1445063"/>
            <a:ext cx="3403600" cy="340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9060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CCAM Basics</a:t>
            </a:r>
          </a:p>
        </p:txBody>
      </p:sp>
      <p:sp>
        <p:nvSpPr>
          <p:cNvPr id="12290" name="Content Placeholder 2"/>
          <p:cNvSpPr>
            <a:spLocks noGrp="1"/>
          </p:cNvSpPr>
          <p:nvPr>
            <p:ph idx="1"/>
          </p:nvPr>
        </p:nvSpPr>
        <p:spPr>
          <a:xfrm>
            <a:off x="457200" y="1066800"/>
            <a:ext cx="8229600" cy="4648200"/>
          </a:xfrm>
        </p:spPr>
        <p:txBody>
          <a:bodyPr/>
          <a:lstStyle/>
          <a:p>
            <a:pPr marL="0" indent="0" eaLnBrk="1" hangingPunct="1">
              <a:buNone/>
            </a:pPr>
            <a:r>
              <a:rPr lang="en-US" dirty="0" smtClean="0">
                <a:ea typeface="ＭＳ Ｐゴシック" pitchFamily="34" charset="-128"/>
              </a:rPr>
              <a:t>CCAM utilizes a conformal cubic grid realized by projecting a cube onto the surface of a sphere</a:t>
            </a:r>
          </a:p>
          <a:p>
            <a:pPr eaLnBrk="1" hangingPunct="1"/>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25</a:t>
            </a:fld>
            <a:endParaRPr lang="en-US" sz="1200">
              <a:solidFill>
                <a:prstClr val="white"/>
              </a:solidFill>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362200"/>
            <a:ext cx="6996633"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54919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CCAM Basics</a:t>
            </a:r>
          </a:p>
        </p:txBody>
      </p:sp>
      <p:sp>
        <p:nvSpPr>
          <p:cNvPr id="12290" name="Content Placeholder 2"/>
          <p:cNvSpPr>
            <a:spLocks noGrp="1"/>
          </p:cNvSpPr>
          <p:nvPr>
            <p:ph idx="1"/>
          </p:nvPr>
        </p:nvSpPr>
        <p:spPr>
          <a:xfrm>
            <a:off x="457200" y="1066800"/>
            <a:ext cx="4419600" cy="4648200"/>
          </a:xfrm>
        </p:spPr>
        <p:txBody>
          <a:bodyPr/>
          <a:lstStyle/>
          <a:p>
            <a:pPr marL="0" indent="0" eaLnBrk="1" hangingPunct="1">
              <a:buNone/>
            </a:pPr>
            <a:r>
              <a:rPr lang="en-US" dirty="0" smtClean="0">
                <a:ea typeface="ＭＳ Ｐゴシック" pitchFamily="34" charset="-128"/>
              </a:rPr>
              <a:t>This is an example of a quasi-uniform conformal cubic grid.</a:t>
            </a:r>
          </a:p>
          <a:p>
            <a:pPr marL="0" indent="0" eaLnBrk="1" hangingPunct="1">
              <a:spcBef>
                <a:spcPts val="1200"/>
              </a:spcBef>
              <a:buNone/>
            </a:pPr>
            <a:r>
              <a:rPr lang="en-US" dirty="0" smtClean="0">
                <a:ea typeface="ＭＳ Ｐゴシック" pitchFamily="34" charset="-128"/>
              </a:rPr>
              <a:t>The arrows point to </a:t>
            </a:r>
            <a:r>
              <a:rPr lang="en-US" dirty="0" smtClean="0">
                <a:ea typeface="ＭＳ Ｐゴシック" pitchFamily="34" charset="-128"/>
              </a:rPr>
              <a:t>four of the </a:t>
            </a:r>
            <a:r>
              <a:rPr lang="en-US" dirty="0" smtClean="0">
                <a:ea typeface="ＭＳ Ｐゴシック" pitchFamily="34" charset="-128"/>
              </a:rPr>
              <a:t>“corners” of the cube.</a:t>
            </a:r>
          </a:p>
          <a:p>
            <a:pPr marL="0" indent="0" eaLnBrk="1" hangingPunct="1">
              <a:spcBef>
                <a:spcPts val="1200"/>
              </a:spcBef>
              <a:buNone/>
            </a:pPr>
            <a:r>
              <a:rPr lang="en-US" dirty="0" smtClean="0">
                <a:ea typeface="ＭＳ Ｐゴシック" pitchFamily="34" charset="-128"/>
              </a:rPr>
              <a:t>This type of grid is used for global models.</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26</a:t>
            </a:fld>
            <a:endParaRPr lang="en-US" sz="1200">
              <a:solidFill>
                <a:prstClr val="white"/>
              </a:solidFill>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2" y="1223962"/>
            <a:ext cx="3652838" cy="365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033962" y="4953000"/>
            <a:ext cx="3652838" cy="646331"/>
          </a:xfrm>
          <a:prstGeom prst="rect">
            <a:avLst/>
          </a:prstGeom>
          <a:noFill/>
        </p:spPr>
        <p:txBody>
          <a:bodyPr wrap="square" rtlCol="0">
            <a:spAutoFit/>
          </a:bodyPr>
          <a:lstStyle/>
          <a:p>
            <a:pPr algn="ctr"/>
            <a:r>
              <a:rPr lang="en-US" dirty="0" smtClean="0">
                <a:solidFill>
                  <a:prstClr val="black"/>
                </a:solidFill>
              </a:rPr>
              <a:t>Conformal cubic grid devised </a:t>
            </a:r>
            <a:r>
              <a:rPr lang="en-US" dirty="0">
                <a:solidFill>
                  <a:prstClr val="black"/>
                </a:solidFill>
              </a:rPr>
              <a:t>by </a:t>
            </a:r>
            <a:r>
              <a:rPr lang="en-US" dirty="0" err="1" smtClean="0">
                <a:solidFill>
                  <a:prstClr val="black"/>
                </a:solidFill>
              </a:rPr>
              <a:t>Miodrag</a:t>
            </a:r>
            <a:r>
              <a:rPr lang="en-US" dirty="0" smtClean="0">
                <a:solidFill>
                  <a:prstClr val="black"/>
                </a:solidFill>
              </a:rPr>
              <a:t> </a:t>
            </a:r>
            <a:r>
              <a:rPr lang="en-US" dirty="0" err="1" smtClean="0">
                <a:solidFill>
                  <a:prstClr val="black"/>
                </a:solidFill>
              </a:rPr>
              <a:t>Rancic</a:t>
            </a:r>
            <a:r>
              <a:rPr lang="en-US" dirty="0" smtClean="0">
                <a:solidFill>
                  <a:prstClr val="black"/>
                </a:solidFill>
              </a:rPr>
              <a:t> </a:t>
            </a:r>
            <a:r>
              <a:rPr lang="en-US" dirty="0">
                <a:solidFill>
                  <a:prstClr val="black"/>
                </a:solidFill>
              </a:rPr>
              <a:t>et </a:t>
            </a:r>
            <a:r>
              <a:rPr lang="en-US" dirty="0" smtClean="0">
                <a:solidFill>
                  <a:prstClr val="black"/>
                </a:solidFill>
              </a:rPr>
              <a:t>al. in 1996</a:t>
            </a:r>
            <a:endParaRPr lang="en-US" dirty="0">
              <a:solidFill>
                <a:prstClr val="black"/>
              </a:solidFill>
            </a:endParaRPr>
          </a:p>
        </p:txBody>
      </p:sp>
      <p:cxnSp>
        <p:nvCxnSpPr>
          <p:cNvPr id="4" name="Straight Arrow Connector 3"/>
          <p:cNvCxnSpPr/>
          <p:nvPr/>
        </p:nvCxnSpPr>
        <p:spPr>
          <a:xfrm flipV="1">
            <a:off x="5181600" y="4094020"/>
            <a:ext cx="59574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5181600" y="1343890"/>
            <a:ext cx="609600" cy="609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7924800" y="1357745"/>
            <a:ext cx="609600" cy="609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7890165" y="4087090"/>
            <a:ext cx="581890" cy="5264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88191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CCAM Basics</a:t>
            </a:r>
          </a:p>
        </p:txBody>
      </p:sp>
      <p:sp>
        <p:nvSpPr>
          <p:cNvPr id="12290" name="Content Placeholder 2"/>
          <p:cNvSpPr>
            <a:spLocks noGrp="1"/>
          </p:cNvSpPr>
          <p:nvPr>
            <p:ph idx="1"/>
          </p:nvPr>
        </p:nvSpPr>
        <p:spPr>
          <a:xfrm>
            <a:off x="457200" y="1066800"/>
            <a:ext cx="8229600" cy="4746812"/>
          </a:xfrm>
        </p:spPr>
        <p:txBody>
          <a:bodyPr/>
          <a:lstStyle/>
          <a:p>
            <a:pPr marL="0" indent="0" algn="ctr" eaLnBrk="1" hangingPunct="1">
              <a:buNone/>
            </a:pPr>
            <a:r>
              <a:rPr lang="en-US" sz="2400" dirty="0" smtClean="0">
                <a:ea typeface="ＭＳ Ｐゴシック" pitchFamily="34" charset="-128"/>
              </a:rPr>
              <a:t>In 1998, CCAM became </a:t>
            </a:r>
            <a:r>
              <a:rPr lang="en-US" sz="2400" dirty="0">
                <a:ea typeface="ＭＳ Ｐゴシック" pitchFamily="34" charset="-128"/>
              </a:rPr>
              <a:t>the first atmospheric global climate model </a:t>
            </a:r>
            <a:r>
              <a:rPr lang="en-US" sz="2400" dirty="0" smtClean="0">
                <a:ea typeface="ＭＳ Ｐゴシック" pitchFamily="34" charset="-128"/>
              </a:rPr>
              <a:t>based on </a:t>
            </a:r>
            <a:r>
              <a:rPr lang="en-US" sz="2400" dirty="0">
                <a:ea typeface="ＭＳ Ｐゴシック" pitchFamily="34" charset="-128"/>
              </a:rPr>
              <a:t>a </a:t>
            </a:r>
            <a:r>
              <a:rPr lang="en-US" sz="2400" dirty="0" smtClean="0">
                <a:ea typeface="ＭＳ Ｐゴシック" pitchFamily="34" charset="-128"/>
              </a:rPr>
              <a:t>conformal cubic grid</a:t>
            </a:r>
          </a:p>
          <a:p>
            <a:pPr eaLnBrk="1" hangingPunct="1"/>
            <a:endParaRPr lang="en-US" sz="2400" dirty="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27</a:t>
            </a:fld>
            <a:endParaRPr lang="en-US" sz="1200">
              <a:solidFill>
                <a:prstClr val="white"/>
              </a:solidFill>
            </a:endParaRPr>
          </a:p>
        </p:txBody>
      </p:sp>
      <p:pic>
        <p:nvPicPr>
          <p:cNvPr id="5" name="Picture 5"/>
          <p:cNvPicPr>
            <a:picLocks noChangeAspect="1" noChangeArrowheads="1"/>
          </p:cNvPicPr>
          <p:nvPr/>
        </p:nvPicPr>
        <p:blipFill>
          <a:blip r:embed="rId3" cstate="print"/>
          <a:srcRect/>
          <a:stretch>
            <a:fillRect/>
          </a:stretch>
        </p:blipFill>
        <p:spPr bwMode="auto">
          <a:xfrm>
            <a:off x="1143000" y="1954306"/>
            <a:ext cx="6689355" cy="3443098"/>
          </a:xfrm>
          <a:prstGeom prst="rect">
            <a:avLst/>
          </a:prstGeom>
          <a:noFill/>
          <a:ln w="9525">
            <a:noFill/>
            <a:miter lim="800000"/>
            <a:headEnd/>
            <a:tailEnd/>
          </a:ln>
        </p:spPr>
      </p:pic>
      <p:sp>
        <p:nvSpPr>
          <p:cNvPr id="2" name="Rectangle 1"/>
          <p:cNvSpPr/>
          <p:nvPr/>
        </p:nvSpPr>
        <p:spPr>
          <a:xfrm>
            <a:off x="1032243" y="5444280"/>
            <a:ext cx="6917955" cy="369332"/>
          </a:xfrm>
          <a:prstGeom prst="rect">
            <a:avLst/>
          </a:prstGeom>
        </p:spPr>
        <p:txBody>
          <a:bodyPr wrap="square">
            <a:spAutoFit/>
          </a:bodyPr>
          <a:lstStyle/>
          <a:p>
            <a:pPr algn="ctr"/>
            <a:r>
              <a:rPr lang="en-US" dirty="0" smtClean="0">
                <a:solidFill>
                  <a:prstClr val="black"/>
                </a:solidFill>
              </a:rPr>
              <a:t>Example of a </a:t>
            </a:r>
            <a:r>
              <a:rPr lang="en-US" dirty="0" smtClean="0">
                <a:solidFill>
                  <a:prstClr val="black"/>
                </a:solidFill>
              </a:rPr>
              <a:t>quasi-uniform C48 </a:t>
            </a:r>
            <a:r>
              <a:rPr lang="en-US" dirty="0">
                <a:solidFill>
                  <a:prstClr val="black"/>
                </a:solidFill>
              </a:rPr>
              <a:t>grid with resolution about 200 km</a:t>
            </a:r>
          </a:p>
        </p:txBody>
      </p:sp>
    </p:spTree>
    <p:extLst>
      <p:ext uri="{BB962C8B-B14F-4D97-AF65-F5344CB8AC3E}">
        <p14:creationId xmlns:p14="http://schemas.microsoft.com/office/powerpoint/2010/main" val="2600699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CCAM Basics</a:t>
            </a:r>
          </a:p>
        </p:txBody>
      </p:sp>
      <p:sp>
        <p:nvSpPr>
          <p:cNvPr id="12290" name="Content Placeholder 2"/>
          <p:cNvSpPr>
            <a:spLocks noGrp="1"/>
          </p:cNvSpPr>
          <p:nvPr>
            <p:ph idx="1"/>
          </p:nvPr>
        </p:nvSpPr>
        <p:spPr/>
        <p:txBody>
          <a:bodyPr/>
          <a:lstStyle/>
          <a:p>
            <a:pPr marL="0" indent="0" eaLnBrk="1" hangingPunct="1">
              <a:buNone/>
            </a:pPr>
            <a:r>
              <a:rPr lang="en-US" dirty="0" smtClean="0">
                <a:ea typeface="ＭＳ Ｐゴシック" pitchFamily="34" charset="-128"/>
              </a:rPr>
              <a:t>These grids illustrate higher resolutions over Australia and its southeastern coast near Tasmania</a:t>
            </a:r>
          </a:p>
          <a:p>
            <a:pPr eaLnBrk="1" hangingPunct="1"/>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28</a:t>
            </a:fld>
            <a:endParaRPr lang="en-US" sz="1200">
              <a:solidFill>
                <a:prstClr val="white"/>
              </a:solidFill>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7047" y="3067050"/>
            <a:ext cx="2501153" cy="250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976" y="3067050"/>
            <a:ext cx="4927274" cy="2509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80632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A Few Source </a:t>
            </a:r>
            <a:r>
              <a:rPr lang="en-US" dirty="0" smtClean="0">
                <a:latin typeface="Arial" pitchFamily="34" charset="0"/>
                <a:ea typeface="ＭＳ Ｐゴシック" pitchFamily="34" charset="-128"/>
              </a:rPr>
              <a:t>and Porting Details</a:t>
            </a:r>
          </a:p>
        </p:txBody>
      </p:sp>
      <p:sp>
        <p:nvSpPr>
          <p:cNvPr id="12290" name="Content Placeholder 2"/>
          <p:cNvSpPr>
            <a:spLocks noGrp="1"/>
          </p:cNvSpPr>
          <p:nvPr>
            <p:ph idx="1"/>
          </p:nvPr>
        </p:nvSpPr>
        <p:spPr>
          <a:xfrm>
            <a:off x="457200" y="1066800"/>
            <a:ext cx="8229600" cy="4876800"/>
          </a:xfrm>
        </p:spPr>
        <p:txBody>
          <a:bodyPr/>
          <a:lstStyle/>
          <a:p>
            <a:pPr eaLnBrk="1" hangingPunct="1"/>
            <a:r>
              <a:rPr lang="en-US" dirty="0" smtClean="0">
                <a:ea typeface="ＭＳ Ｐゴシック" pitchFamily="34" charset="-128"/>
              </a:rPr>
              <a:t>150K lines of Fortran 90 source and a couple of small C functions</a:t>
            </a:r>
          </a:p>
          <a:p>
            <a:pPr lvl="0" eaLnBrk="1" hangingPunct="1"/>
            <a:r>
              <a:rPr lang="en-US" dirty="0">
                <a:ea typeface="ＭＳ Ｐゴシック" pitchFamily="34" charset="-128"/>
              </a:rPr>
              <a:t>No shared memory </a:t>
            </a:r>
            <a:r>
              <a:rPr lang="en-US" dirty="0" smtClean="0">
                <a:ea typeface="ＭＳ Ｐゴシック" pitchFamily="34" charset="-128"/>
              </a:rPr>
              <a:t>multiprocessing features</a:t>
            </a:r>
          </a:p>
          <a:p>
            <a:pPr eaLnBrk="1" hangingPunct="1"/>
            <a:r>
              <a:rPr lang="en-US" dirty="0" smtClean="0">
                <a:ea typeface="ＭＳ Ｐゴシック" pitchFamily="34" charset="-128"/>
              </a:rPr>
              <a:t>All Stampede SNB builds use Intel compilers and mvapich2</a:t>
            </a:r>
          </a:p>
          <a:p>
            <a:pPr eaLnBrk="1" hangingPunct="1"/>
            <a:r>
              <a:rPr lang="en-US" dirty="0" smtClean="0">
                <a:ea typeface="ＭＳ Ｐゴシック" pitchFamily="34" charset="-128"/>
              </a:rPr>
              <a:t>Stampede KNL port uses Intel compilers and Intel </a:t>
            </a:r>
            <a:r>
              <a:rPr lang="en-US" dirty="0" smtClean="0">
                <a:ea typeface="ＭＳ Ｐゴシック" pitchFamily="34" charset="-128"/>
              </a:rPr>
              <a:t>MPI</a:t>
            </a:r>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29</a:t>
            </a:fld>
            <a:endParaRPr lang="en-US" sz="1200">
              <a:solidFill>
                <a:prstClr val="white"/>
              </a:solidFill>
            </a:endParaRPr>
          </a:p>
        </p:txBody>
      </p:sp>
    </p:spTree>
    <p:extLst>
      <p:ext uri="{BB962C8B-B14F-4D97-AF65-F5344CB8AC3E}">
        <p14:creationId xmlns:p14="http://schemas.microsoft.com/office/powerpoint/2010/main" val="19546741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Presenters</a:t>
            </a:r>
          </a:p>
        </p:txBody>
      </p:sp>
      <p:sp>
        <p:nvSpPr>
          <p:cNvPr id="12290" name="Content Placeholder 2"/>
          <p:cNvSpPr>
            <a:spLocks noGrp="1"/>
          </p:cNvSpPr>
          <p:nvPr>
            <p:ph idx="1"/>
          </p:nvPr>
        </p:nvSpPr>
        <p:spPr/>
        <p:txBody>
          <a:bodyPr/>
          <a:lstStyle/>
          <a:p>
            <a:pPr eaLnBrk="1" hangingPunct="1"/>
            <a:r>
              <a:rPr lang="en-AU" sz="2400" dirty="0" smtClean="0">
                <a:cs typeface="Arial" pitchFamily="34" charset="0"/>
              </a:rPr>
              <a:t>Curtis Marean, Principal Investigator</a:t>
            </a:r>
          </a:p>
          <a:p>
            <a:pPr lvl="1" eaLnBrk="1" hangingPunct="1"/>
            <a:r>
              <a:rPr lang="en-US" sz="2000" dirty="0">
                <a:ea typeface="ＭＳ Ｐゴシック" pitchFamily="34" charset="-128"/>
                <a:cs typeface="Arial" pitchFamily="34" charset="0"/>
              </a:rPr>
              <a:t>Foundation Professor and associate director, Institute of </a:t>
            </a:r>
            <a:r>
              <a:rPr lang="en-US" sz="2000" dirty="0" smtClean="0">
                <a:ea typeface="ＭＳ Ｐゴシック" pitchFamily="34" charset="-128"/>
                <a:cs typeface="Arial" pitchFamily="34" charset="0"/>
              </a:rPr>
              <a:t>Human Origins</a:t>
            </a:r>
            <a:r>
              <a:rPr lang="en-US" sz="2000" dirty="0">
                <a:ea typeface="ＭＳ Ｐゴシック" pitchFamily="34" charset="-128"/>
                <a:cs typeface="Arial" pitchFamily="34" charset="0"/>
              </a:rPr>
              <a:t>, School of Human Evolution and Social Change, </a:t>
            </a:r>
            <a:r>
              <a:rPr lang="en-US" sz="2000" dirty="0" smtClean="0">
                <a:ea typeface="ＭＳ Ｐゴシック" pitchFamily="34" charset="-128"/>
                <a:cs typeface="Arial" pitchFamily="34" charset="0"/>
              </a:rPr>
              <a:t>Arizona </a:t>
            </a:r>
            <a:r>
              <a:rPr lang="en-US" sz="2000" dirty="0">
                <a:ea typeface="ＭＳ Ｐゴシック" pitchFamily="34" charset="-128"/>
                <a:cs typeface="Arial" pitchFamily="34" charset="0"/>
              </a:rPr>
              <a:t>State </a:t>
            </a:r>
            <a:r>
              <a:rPr lang="en-US" sz="2000" dirty="0" smtClean="0">
                <a:ea typeface="ＭＳ Ｐゴシック" pitchFamily="34" charset="-128"/>
                <a:cs typeface="Arial" pitchFamily="34" charset="0"/>
              </a:rPr>
              <a:t>University, Tempe</a:t>
            </a:r>
            <a:r>
              <a:rPr lang="en-US" sz="2000" dirty="0">
                <a:ea typeface="ＭＳ Ｐゴシック" pitchFamily="34" charset="-128"/>
                <a:cs typeface="Arial" pitchFamily="34" charset="0"/>
              </a:rPr>
              <a:t> </a:t>
            </a:r>
            <a:r>
              <a:rPr lang="en-US" sz="2000" dirty="0" smtClean="0">
                <a:ea typeface="ＭＳ Ｐゴシック" pitchFamily="34" charset="-128"/>
                <a:cs typeface="Arial" pitchFamily="34" charset="0"/>
              </a:rPr>
              <a:t>AZ</a:t>
            </a:r>
            <a:endParaRPr lang="en-US" sz="2000" dirty="0">
              <a:ea typeface="ＭＳ Ｐゴシック" pitchFamily="34" charset="-128"/>
              <a:cs typeface="Arial" pitchFamily="34" charset="0"/>
            </a:endParaRPr>
          </a:p>
          <a:p>
            <a:pPr lvl="1" eaLnBrk="1" hangingPunct="1"/>
            <a:r>
              <a:rPr lang="en-US" sz="2000" dirty="0">
                <a:ea typeface="ＭＳ Ｐゴシック" pitchFamily="34" charset="-128"/>
                <a:cs typeface="Arial" pitchFamily="34" charset="0"/>
              </a:rPr>
              <a:t>Honorary Professor, Centre for Coastal Palaeoscience, Nelson </a:t>
            </a:r>
            <a:r>
              <a:rPr lang="en-US" sz="2000" dirty="0" smtClean="0">
                <a:ea typeface="ＭＳ Ｐゴシック" pitchFamily="34" charset="-128"/>
                <a:cs typeface="Arial" pitchFamily="34" charset="0"/>
              </a:rPr>
              <a:t>Mandela Metropolitan </a:t>
            </a:r>
            <a:r>
              <a:rPr lang="en-US" sz="2000" dirty="0">
                <a:ea typeface="ＭＳ Ｐゴシック" pitchFamily="34" charset="-128"/>
                <a:cs typeface="Arial" pitchFamily="34" charset="0"/>
              </a:rPr>
              <a:t>University, Port </a:t>
            </a:r>
            <a:r>
              <a:rPr lang="en-US" sz="2000" dirty="0" smtClean="0">
                <a:ea typeface="ＭＳ Ｐゴシック" pitchFamily="34" charset="-128"/>
                <a:cs typeface="Arial" pitchFamily="34" charset="0"/>
              </a:rPr>
              <a:t>Elizabeth, </a:t>
            </a:r>
            <a:r>
              <a:rPr lang="en-US" sz="2000" dirty="0">
                <a:ea typeface="ＭＳ Ｐゴシック" pitchFamily="34" charset="-128"/>
                <a:cs typeface="Arial" pitchFamily="34" charset="0"/>
              </a:rPr>
              <a:t>South </a:t>
            </a:r>
            <a:r>
              <a:rPr lang="en-US" sz="2000" dirty="0" smtClean="0">
                <a:ea typeface="ＭＳ Ｐゴシック" pitchFamily="34" charset="-128"/>
                <a:cs typeface="Arial" pitchFamily="34" charset="0"/>
              </a:rPr>
              <a:t>Africa</a:t>
            </a:r>
            <a:endParaRPr lang="en-US" sz="2000" dirty="0">
              <a:ea typeface="ＭＳ Ｐゴシック" pitchFamily="34" charset="-128"/>
              <a:cs typeface="Arial" pitchFamily="34" charset="0"/>
            </a:endParaRPr>
          </a:p>
          <a:p>
            <a:pPr eaLnBrk="1" hangingPunct="1"/>
            <a:r>
              <a:rPr lang="en-US" sz="2400" dirty="0" smtClean="0">
                <a:ea typeface="ＭＳ Ｐゴシック" pitchFamily="34" charset="-128"/>
                <a:cs typeface="Arial" pitchFamily="34" charset="0"/>
              </a:rPr>
              <a:t>Eric Shook, co-PI and XSEDE Domain Champion (GIS)</a:t>
            </a:r>
          </a:p>
          <a:p>
            <a:pPr lvl="1" eaLnBrk="1" hangingPunct="1"/>
            <a:r>
              <a:rPr lang="en-US" sz="2000" dirty="0" smtClean="0">
                <a:ea typeface="ＭＳ Ｐゴシック" pitchFamily="34" charset="-128"/>
                <a:cs typeface="Arial" pitchFamily="34" charset="0"/>
              </a:rPr>
              <a:t>Assistant Professor</a:t>
            </a:r>
            <a:r>
              <a:rPr lang="en-US" sz="2000" dirty="0">
                <a:ea typeface="ＭＳ Ｐゴシック" pitchFamily="34" charset="-128"/>
                <a:cs typeface="Arial" pitchFamily="34" charset="0"/>
              </a:rPr>
              <a:t>, Department of Geography, Environment </a:t>
            </a:r>
            <a:r>
              <a:rPr lang="en-US" sz="2000" dirty="0" smtClean="0">
                <a:ea typeface="ＭＳ Ｐゴシック" pitchFamily="34" charset="-128"/>
                <a:cs typeface="Arial" pitchFamily="34" charset="0"/>
              </a:rPr>
              <a:t>and Society, University of Minnesota, Minneapolis MN</a:t>
            </a:r>
          </a:p>
          <a:p>
            <a:pPr eaLnBrk="1" hangingPunct="1"/>
            <a:r>
              <a:rPr lang="en-US" sz="2400" dirty="0" smtClean="0">
                <a:ea typeface="ＭＳ Ｐゴシック" pitchFamily="34" charset="-128"/>
              </a:rPr>
              <a:t>David O’Neal, XSEDE ECSS Consultant</a:t>
            </a:r>
          </a:p>
          <a:p>
            <a:pPr lvl="1" eaLnBrk="1" hangingPunct="1"/>
            <a:r>
              <a:rPr lang="en-US" sz="2000" dirty="0" smtClean="0">
                <a:ea typeface="ＭＳ Ｐゴシック" pitchFamily="34" charset="-128"/>
              </a:rPr>
              <a:t>Senior Scientific Specialist, Pittsburgh Supercomputing Center, Carnegie Mellon University, Pittsburgh PA</a:t>
            </a:r>
            <a:endParaRPr lang="en-US" sz="2000" dirty="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a:t>
            </a:fld>
            <a:endParaRPr lang="en-US" sz="1200">
              <a:solidFill>
                <a:prstClr val="white"/>
              </a:solidFill>
            </a:endParaRPr>
          </a:p>
        </p:txBody>
      </p:sp>
    </p:spTree>
    <p:extLst>
      <p:ext uri="{BB962C8B-B14F-4D97-AF65-F5344CB8AC3E}">
        <p14:creationId xmlns:p14="http://schemas.microsoft.com/office/powerpoint/2010/main" val="4379447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Project-Specific Characteristics</a:t>
            </a:r>
          </a:p>
        </p:txBody>
      </p:sp>
      <p:sp>
        <p:nvSpPr>
          <p:cNvPr id="12290" name="Content Placeholder 2"/>
          <p:cNvSpPr>
            <a:spLocks noGrp="1"/>
          </p:cNvSpPr>
          <p:nvPr>
            <p:ph idx="1"/>
          </p:nvPr>
        </p:nvSpPr>
        <p:spPr/>
        <p:txBody>
          <a:bodyPr/>
          <a:lstStyle/>
          <a:p>
            <a:pPr marL="0" indent="0" eaLnBrk="1" hangingPunct="1">
              <a:buNone/>
            </a:pPr>
            <a:r>
              <a:rPr lang="en-US" dirty="0" smtClean="0">
                <a:ea typeface="ＭＳ Ｐゴシック" pitchFamily="34" charset="-128"/>
              </a:rPr>
              <a:t>Production runs use on Stampede SNB nodes</a:t>
            </a:r>
          </a:p>
          <a:p>
            <a:pPr lvl="1" eaLnBrk="1" hangingPunct="1"/>
            <a:r>
              <a:rPr lang="en-US" dirty="0" smtClean="0">
                <a:ea typeface="ＭＳ Ｐゴシック" pitchFamily="34" charset="-128"/>
              </a:rPr>
              <a:t>Initial KNL port has been validated</a:t>
            </a:r>
          </a:p>
          <a:p>
            <a:pPr marL="0" indent="0" eaLnBrk="1" hangingPunct="1">
              <a:buNone/>
            </a:pPr>
            <a:r>
              <a:rPr lang="en-US" dirty="0" smtClean="0">
                <a:ea typeface="ＭＳ Ｐゴシック" pitchFamily="34" charset="-128"/>
              </a:rPr>
              <a:t>Global simulations (low resolution)</a:t>
            </a:r>
          </a:p>
          <a:p>
            <a:pPr lvl="1" eaLnBrk="1" hangingPunct="1"/>
            <a:r>
              <a:rPr lang="en-US" dirty="0" smtClean="0">
                <a:ea typeface="ＭＳ Ｐゴシック" pitchFamily="34" charset="-128"/>
              </a:rPr>
              <a:t>C48 grid (48 x 48 x </a:t>
            </a:r>
            <a:r>
              <a:rPr lang="en-US" dirty="0" smtClean="0">
                <a:ea typeface="ＭＳ Ｐゴシック" pitchFamily="34" charset="-128"/>
              </a:rPr>
              <a:t>6 faces)</a:t>
            </a:r>
            <a:endParaRPr lang="en-US" dirty="0" smtClean="0">
              <a:ea typeface="ＭＳ Ｐゴシック" pitchFamily="34" charset="-128"/>
            </a:endParaRPr>
          </a:p>
          <a:p>
            <a:pPr lvl="1" eaLnBrk="1" hangingPunct="1"/>
            <a:r>
              <a:rPr lang="en-US" dirty="0" smtClean="0">
                <a:ea typeface="ＭＳ Ｐゴシック" pitchFamily="34" charset="-128"/>
              </a:rPr>
              <a:t>48 </a:t>
            </a:r>
            <a:r>
              <a:rPr lang="en-US" dirty="0">
                <a:ea typeface="ＭＳ Ｐゴシック" pitchFamily="34" charset="-128"/>
              </a:rPr>
              <a:t>c</a:t>
            </a:r>
            <a:r>
              <a:rPr lang="en-US" dirty="0" smtClean="0">
                <a:ea typeface="ＭＳ Ｐゴシック" pitchFamily="34" charset="-128"/>
              </a:rPr>
              <a:t>ores</a:t>
            </a:r>
          </a:p>
          <a:p>
            <a:pPr marL="0" indent="0" eaLnBrk="1" hangingPunct="1">
              <a:buNone/>
            </a:pPr>
            <a:r>
              <a:rPr lang="en-US" dirty="0" smtClean="0">
                <a:ea typeface="ＭＳ Ｐゴシック" pitchFamily="34" charset="-128"/>
              </a:rPr>
              <a:t>Regional simulations (high resolution)</a:t>
            </a:r>
          </a:p>
          <a:p>
            <a:pPr lvl="1" eaLnBrk="1" hangingPunct="1"/>
            <a:r>
              <a:rPr lang="en-US" dirty="0" smtClean="0">
                <a:ea typeface="ＭＳ Ｐゴシック" pitchFamily="34" charset="-128"/>
              </a:rPr>
              <a:t>C160 </a:t>
            </a:r>
            <a:r>
              <a:rPr lang="en-US" dirty="0">
                <a:ea typeface="ＭＳ Ｐゴシック" pitchFamily="34" charset="-128"/>
              </a:rPr>
              <a:t>g</a:t>
            </a:r>
            <a:r>
              <a:rPr lang="en-US" dirty="0" smtClean="0">
                <a:ea typeface="ＭＳ Ｐゴシック" pitchFamily="34" charset="-128"/>
              </a:rPr>
              <a:t>rid (160 x 160 x </a:t>
            </a:r>
            <a:r>
              <a:rPr lang="en-US" dirty="0" smtClean="0">
                <a:ea typeface="ＭＳ Ｐゴシック" pitchFamily="34" charset="-128"/>
              </a:rPr>
              <a:t>6 faces)</a:t>
            </a:r>
            <a:endParaRPr lang="en-US" dirty="0" smtClean="0">
              <a:ea typeface="ＭＳ Ｐゴシック" pitchFamily="34" charset="-128"/>
            </a:endParaRPr>
          </a:p>
          <a:p>
            <a:pPr lvl="1" eaLnBrk="1" hangingPunct="1"/>
            <a:r>
              <a:rPr lang="en-US" dirty="0" smtClean="0">
                <a:ea typeface="ＭＳ Ｐゴシック" pitchFamily="34" charset="-128"/>
              </a:rPr>
              <a:t>768 cores</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30</a:t>
            </a:fld>
            <a:endParaRPr lang="en-US" sz="1200" dirty="0">
              <a:solidFill>
                <a:prstClr val="white"/>
              </a:solidFill>
            </a:endParaRPr>
          </a:p>
        </p:txBody>
      </p:sp>
    </p:spTree>
    <p:extLst>
      <p:ext uri="{BB962C8B-B14F-4D97-AF65-F5344CB8AC3E}">
        <p14:creationId xmlns:p14="http://schemas.microsoft.com/office/powerpoint/2010/main" val="39416278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Challenges</a:t>
            </a:r>
          </a:p>
        </p:txBody>
      </p:sp>
      <p:sp>
        <p:nvSpPr>
          <p:cNvPr id="12290" name="Content Placeholder 2"/>
          <p:cNvSpPr>
            <a:spLocks noGrp="1"/>
          </p:cNvSpPr>
          <p:nvPr>
            <p:ph idx="1"/>
          </p:nvPr>
        </p:nvSpPr>
        <p:spPr>
          <a:xfrm>
            <a:off x="457200" y="1143000"/>
            <a:ext cx="8229600" cy="4648200"/>
          </a:xfrm>
        </p:spPr>
        <p:txBody>
          <a:bodyPr/>
          <a:lstStyle/>
          <a:p>
            <a:pPr eaLnBrk="1" hangingPunct="1"/>
            <a:r>
              <a:rPr lang="en-US" dirty="0" smtClean="0">
                <a:ea typeface="ＭＳ Ｐゴシック" pitchFamily="34" charset="-128"/>
              </a:rPr>
              <a:t>Embedded dimensioning requirements</a:t>
            </a:r>
          </a:p>
          <a:p>
            <a:pPr lvl="1" eaLnBrk="1" hangingPunct="1"/>
            <a:r>
              <a:rPr lang="en-US" dirty="0">
                <a:ea typeface="ＭＳ Ｐゴシック" pitchFamily="34" charset="-128"/>
              </a:rPr>
              <a:t>C</a:t>
            </a:r>
            <a:r>
              <a:rPr lang="en-US" dirty="0" smtClean="0">
                <a:ea typeface="ＭＳ Ｐゴシック" pitchFamily="34" charset="-128"/>
              </a:rPr>
              <a:t>ore count must be a multiple of 6</a:t>
            </a:r>
          </a:p>
          <a:p>
            <a:pPr eaLnBrk="1" hangingPunct="1"/>
            <a:r>
              <a:rPr lang="en-US" dirty="0" smtClean="0">
                <a:ea typeface="ＭＳ Ｐゴシック" pitchFamily="34" charset="-128"/>
              </a:rPr>
              <a:t>Programming logic relies heavily upon indirect addressing</a:t>
            </a:r>
          </a:p>
          <a:p>
            <a:pPr lvl="1" eaLnBrk="1" hangingPunct="1"/>
            <a:r>
              <a:rPr lang="en-US" dirty="0" smtClean="0">
                <a:ea typeface="ＭＳ Ｐゴシック" pitchFamily="34" charset="-128"/>
              </a:rPr>
              <a:t>Significant effect on performance, especially for the KNL port</a:t>
            </a:r>
          </a:p>
          <a:p>
            <a:pPr eaLnBrk="1" hangingPunct="1"/>
            <a:r>
              <a:rPr lang="en-US" dirty="0" smtClean="0">
                <a:ea typeface="ＭＳ Ｐゴシック" pitchFamily="34" charset="-128"/>
              </a:rPr>
              <a:t>Significant I/O component</a:t>
            </a:r>
            <a:endParaRPr lang="en-US" dirty="0">
              <a:ea typeface="ＭＳ Ｐゴシック" pitchFamily="34" charset="-128"/>
            </a:endParaRPr>
          </a:p>
          <a:p>
            <a:pPr eaLnBrk="1" hangingPunct="1"/>
            <a:r>
              <a:rPr lang="en-US" dirty="0" smtClean="0">
                <a:ea typeface="ＭＳ Ｐゴシック" pitchFamily="34" charset="-128"/>
              </a:rPr>
              <a:t>D</a:t>
            </a:r>
            <a:r>
              <a:rPr lang="en-US" dirty="0" smtClean="0">
                <a:ea typeface="ＭＳ Ｐゴシック" pitchFamily="34" charset="-128"/>
              </a:rPr>
              <a:t>ocumentation is sparse</a:t>
            </a:r>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31</a:t>
            </a:fld>
            <a:endParaRPr lang="en-US" sz="1200">
              <a:solidFill>
                <a:prstClr val="white"/>
              </a:solidFill>
            </a:endParaRPr>
          </a:p>
        </p:txBody>
      </p:sp>
    </p:spTree>
    <p:extLst>
      <p:ext uri="{BB962C8B-B14F-4D97-AF65-F5344CB8AC3E}">
        <p14:creationId xmlns:p14="http://schemas.microsoft.com/office/powerpoint/2010/main" val="25082670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Profile Lite</a:t>
            </a:r>
          </a:p>
        </p:txBody>
      </p:sp>
      <p:sp>
        <p:nvSpPr>
          <p:cNvPr id="12290" name="Content Placeholder 2"/>
          <p:cNvSpPr>
            <a:spLocks noGrp="1"/>
          </p:cNvSpPr>
          <p:nvPr>
            <p:ph idx="1"/>
          </p:nvPr>
        </p:nvSpPr>
        <p:spPr>
          <a:xfrm>
            <a:off x="457200" y="990600"/>
            <a:ext cx="8229600" cy="4800600"/>
          </a:xfrm>
        </p:spPr>
        <p:txBody>
          <a:bodyPr/>
          <a:lstStyle/>
          <a:p>
            <a:pPr lvl="0" eaLnBrk="1" hangingPunct="1"/>
            <a:r>
              <a:rPr lang="en-US" dirty="0" smtClean="0">
                <a:ea typeface="ＭＳ Ｐゴシック" pitchFamily="34" charset="-128"/>
              </a:rPr>
              <a:t>ifort compiler reports</a:t>
            </a:r>
          </a:p>
          <a:p>
            <a:pPr marL="457200" lvl="1" indent="0" eaLnBrk="1" hangingPunct="1">
              <a:buNone/>
            </a:pPr>
            <a:r>
              <a:rPr lang="en-US" dirty="0" smtClean="0">
                <a:ea typeface="ＭＳ Ｐゴシック" pitchFamily="34" charset="-128"/>
              </a:rPr>
              <a:t>-qopt-report=5 </a:t>
            </a:r>
            <a:r>
              <a:rPr lang="en-US" dirty="0">
                <a:ea typeface="ＭＳ Ｐゴシック" pitchFamily="34" charset="-128"/>
              </a:rPr>
              <a:t>and -vec-report=7</a:t>
            </a:r>
          </a:p>
          <a:p>
            <a:pPr eaLnBrk="1" hangingPunct="1"/>
            <a:r>
              <a:rPr lang="en-US" dirty="0" smtClean="0">
                <a:ea typeface="ＭＳ Ｐゴシック" pitchFamily="34" charset="-128"/>
              </a:rPr>
              <a:t>gprof (Gnu) </a:t>
            </a:r>
          </a:p>
          <a:p>
            <a:pPr marL="457200" lvl="1" indent="0" eaLnBrk="1" hangingPunct="1">
              <a:buNone/>
            </a:pPr>
            <a:r>
              <a:rPr lang="en-US" dirty="0" smtClean="0">
                <a:ea typeface="ＭＳ Ｐゴシック" pitchFamily="34" charset="-128"/>
              </a:rPr>
              <a:t>showed well-balanced computational components</a:t>
            </a:r>
          </a:p>
          <a:p>
            <a:pPr marL="457200" lvl="1" indent="0" eaLnBrk="1" hangingPunct="1">
              <a:buNone/>
            </a:pPr>
            <a:r>
              <a:rPr lang="en-US" dirty="0">
                <a:ea typeface="ＭＳ Ｐゴシック" pitchFamily="34" charset="-128"/>
              </a:rPr>
              <a:t>a</a:t>
            </a:r>
            <a:r>
              <a:rPr lang="en-US" dirty="0" smtClean="0">
                <a:ea typeface="ＭＳ Ｐゴシック" pitchFamily="34" charset="-128"/>
              </a:rPr>
              <a:t>ppearance of function __intel_memset at 2+ nodes</a:t>
            </a:r>
          </a:p>
          <a:p>
            <a:pPr eaLnBrk="1" hangingPunct="1"/>
            <a:r>
              <a:rPr lang="en-US" dirty="0" smtClean="0">
                <a:ea typeface="ＭＳ Ｐゴシック" pitchFamily="34" charset="-128"/>
              </a:rPr>
              <a:t>PAPI (Innovative Computing Lab, UTK)</a:t>
            </a:r>
          </a:p>
          <a:p>
            <a:pPr marL="457200" lvl="1" indent="0" eaLnBrk="1" hangingPunct="1">
              <a:buNone/>
            </a:pPr>
            <a:r>
              <a:rPr lang="en-US" dirty="0" smtClean="0">
                <a:ea typeface="ＭＳ Ｐゴシック" pitchFamily="34" charset="-128"/>
              </a:rPr>
              <a:t>showed modest Mflop rates (around 10% of peak)</a:t>
            </a:r>
            <a:endParaRPr lang="en-US" dirty="0">
              <a:ea typeface="ＭＳ Ｐゴシック" pitchFamily="34" charset="-128"/>
            </a:endParaRPr>
          </a:p>
          <a:p>
            <a:pPr eaLnBrk="1" hangingPunct="1"/>
            <a:r>
              <a:rPr lang="en-US" dirty="0" smtClean="0">
                <a:ea typeface="ＭＳ Ｐゴシック" pitchFamily="34" charset="-128"/>
              </a:rPr>
              <a:t>mpiP – MPI Profiling (LLNL)</a:t>
            </a:r>
          </a:p>
          <a:p>
            <a:pPr marL="457200" lvl="1" indent="0" eaLnBrk="1" hangingPunct="1">
              <a:buNone/>
            </a:pPr>
            <a:r>
              <a:rPr lang="en-US" dirty="0">
                <a:ea typeface="ＭＳ Ｐゴシック" pitchFamily="34" charset="-128"/>
              </a:rPr>
              <a:t>s</a:t>
            </a:r>
            <a:r>
              <a:rPr lang="en-US" dirty="0" smtClean="0">
                <a:ea typeface="ＭＳ Ｐゴシック" pitchFamily="34" charset="-128"/>
              </a:rPr>
              <a:t>howed significant time spent in gather and wait</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32</a:t>
            </a:fld>
            <a:endParaRPr lang="en-US" sz="1200">
              <a:solidFill>
                <a:prstClr val="white"/>
              </a:solidFill>
            </a:endParaRPr>
          </a:p>
        </p:txBody>
      </p:sp>
    </p:spTree>
    <p:extLst>
      <p:ext uri="{BB962C8B-B14F-4D97-AF65-F5344CB8AC3E}">
        <p14:creationId xmlns:p14="http://schemas.microsoft.com/office/powerpoint/2010/main" val="21170745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Scalability</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33</a:t>
            </a:fld>
            <a:endParaRPr lang="en-US" sz="1200">
              <a:solidFill>
                <a:prstClr val="white"/>
              </a:solidFill>
            </a:endParaRPr>
          </a:p>
        </p:txBody>
      </p:sp>
      <p:pic>
        <p:nvPicPr>
          <p:cNvPr id="2457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3338" y="990600"/>
            <a:ext cx="7157324" cy="3853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84910" y="4876800"/>
            <a:ext cx="8153400" cy="1077218"/>
          </a:xfrm>
          <a:prstGeom prst="rect">
            <a:avLst/>
          </a:prstGeom>
          <a:noFill/>
        </p:spPr>
        <p:txBody>
          <a:bodyPr wrap="square" rtlCol="0">
            <a:spAutoFit/>
          </a:bodyPr>
          <a:lstStyle/>
          <a:p>
            <a:r>
              <a:rPr lang="en-US" sz="1600" dirty="0"/>
              <a:t>Scaling results for </a:t>
            </a:r>
            <a:r>
              <a:rPr lang="en-US" sz="1600" dirty="0" smtClean="0"/>
              <a:t>single-precision</a:t>
            </a:r>
            <a:r>
              <a:rPr lang="en-US" sz="1600" dirty="0"/>
              <a:t>, atmosphere-ocean coupled </a:t>
            </a:r>
            <a:r>
              <a:rPr lang="en-US" sz="1600" dirty="0" smtClean="0"/>
              <a:t>CCAM simulations </a:t>
            </a:r>
            <a:r>
              <a:rPr lang="en-US" sz="1600" dirty="0"/>
              <a:t>on </a:t>
            </a:r>
            <a:r>
              <a:rPr lang="en-US" sz="1600" dirty="0" smtClean="0"/>
              <a:t>the </a:t>
            </a:r>
            <a:r>
              <a:rPr lang="en-US" sz="1600" dirty="0" err="1" smtClean="0"/>
              <a:t>Pawsey</a:t>
            </a:r>
            <a:r>
              <a:rPr lang="en-US" sz="1600" dirty="0" smtClean="0"/>
              <a:t> Supercomputing Centre’s </a:t>
            </a:r>
            <a:r>
              <a:rPr lang="en-US" sz="1600" dirty="0"/>
              <a:t>Magnus system </a:t>
            </a:r>
            <a:r>
              <a:rPr lang="en-US" sz="1600" dirty="0" smtClean="0"/>
              <a:t>for </a:t>
            </a:r>
            <a:r>
              <a:rPr lang="en-US" sz="1600" dirty="0"/>
              <a:t>three different global grid </a:t>
            </a:r>
            <a:r>
              <a:rPr lang="en-US" sz="1600" dirty="0" smtClean="0"/>
              <a:t>resolutions </a:t>
            </a:r>
            <a:r>
              <a:rPr lang="en-US" sz="1600" dirty="0"/>
              <a:t>(credit: Marcus </a:t>
            </a:r>
            <a:r>
              <a:rPr lang="en-US" sz="1600" dirty="0" smtClean="0"/>
              <a:t>Thatcher.) </a:t>
            </a:r>
            <a:r>
              <a:rPr lang="en-US" sz="1600" dirty="0"/>
              <a:t>Time-steps </a:t>
            </a:r>
            <a:r>
              <a:rPr lang="en-US" sz="1600" dirty="0" smtClean="0"/>
              <a:t>of 900s</a:t>
            </a:r>
            <a:r>
              <a:rPr lang="en-US" sz="1600" dirty="0"/>
              <a:t>, </a:t>
            </a:r>
            <a:r>
              <a:rPr lang="en-US" sz="1600" dirty="0" smtClean="0"/>
              <a:t>360s </a:t>
            </a:r>
            <a:r>
              <a:rPr lang="en-US" sz="1600" dirty="0"/>
              <a:t>and </a:t>
            </a:r>
            <a:r>
              <a:rPr lang="en-US" sz="1600" dirty="0" smtClean="0"/>
              <a:t>240s </a:t>
            </a:r>
            <a:r>
              <a:rPr lang="en-US" sz="1600" dirty="0"/>
              <a:t>were used for the 50 km, 26 km and 13 km </a:t>
            </a:r>
            <a:r>
              <a:rPr lang="en-US" sz="1600" dirty="0" smtClean="0"/>
              <a:t>resolution simulations</a:t>
            </a:r>
            <a:r>
              <a:rPr lang="en-US" sz="1600" dirty="0"/>
              <a:t>, respectively.</a:t>
            </a:r>
          </a:p>
        </p:txBody>
      </p:sp>
    </p:spTree>
    <p:extLst>
      <p:ext uri="{BB962C8B-B14F-4D97-AF65-F5344CB8AC3E}">
        <p14:creationId xmlns:p14="http://schemas.microsoft.com/office/powerpoint/2010/main" val="15051202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I/O Details </a:t>
            </a:r>
          </a:p>
        </p:txBody>
      </p:sp>
      <p:sp>
        <p:nvSpPr>
          <p:cNvPr id="12290" name="Content Placeholder 2"/>
          <p:cNvSpPr>
            <a:spLocks noGrp="1"/>
          </p:cNvSpPr>
          <p:nvPr>
            <p:ph idx="1"/>
          </p:nvPr>
        </p:nvSpPr>
        <p:spPr>
          <a:xfrm>
            <a:off x="457200" y="1219200"/>
            <a:ext cx="8229600" cy="4419600"/>
          </a:xfrm>
        </p:spPr>
        <p:txBody>
          <a:bodyPr/>
          <a:lstStyle/>
          <a:p>
            <a:pPr lvl="0" eaLnBrk="1" hangingPunct="1"/>
            <a:r>
              <a:rPr lang="en-US" dirty="0">
                <a:ea typeface="ＭＳ Ｐゴシック" pitchFamily="34" charset="-128"/>
              </a:rPr>
              <a:t>Eight ensemble members </a:t>
            </a:r>
            <a:r>
              <a:rPr lang="en-US" dirty="0" smtClean="0">
                <a:ea typeface="ＭＳ Ｐゴシック" pitchFamily="34" charset="-128"/>
              </a:rPr>
              <a:t>for global and regional resolutions simulating </a:t>
            </a:r>
            <a:r>
              <a:rPr lang="en-US" dirty="0">
                <a:ea typeface="ＭＳ Ｐゴシック" pitchFamily="34" charset="-128"/>
              </a:rPr>
              <a:t>100 years</a:t>
            </a:r>
          </a:p>
          <a:p>
            <a:pPr lvl="0" eaLnBrk="1" hangingPunct="1"/>
            <a:r>
              <a:rPr lang="en-US" dirty="0">
                <a:ea typeface="ＭＳ Ｐゴシック" pitchFamily="34" charset="-128"/>
              </a:rPr>
              <a:t>Each core writes </a:t>
            </a:r>
            <a:r>
              <a:rPr lang="en-US" dirty="0" smtClean="0">
                <a:ea typeface="ＭＳ Ｐゴシック" pitchFamily="34" charset="-128"/>
              </a:rPr>
              <a:t>files </a:t>
            </a:r>
            <a:r>
              <a:rPr lang="en-US" dirty="0">
                <a:ea typeface="ＭＳ Ｐゴシック" pitchFamily="34" charset="-128"/>
              </a:rPr>
              <a:t>for its </a:t>
            </a:r>
            <a:r>
              <a:rPr lang="en-US" dirty="0" smtClean="0">
                <a:ea typeface="ＭＳ Ｐゴシック" pitchFamily="34" charset="-128"/>
              </a:rPr>
              <a:t>subdomain</a:t>
            </a:r>
            <a:endParaRPr lang="en-US" dirty="0">
              <a:ea typeface="ＭＳ Ｐゴシック" pitchFamily="34" charset="-128"/>
            </a:endParaRPr>
          </a:p>
          <a:p>
            <a:pPr lvl="1" eaLnBrk="1" hangingPunct="1"/>
            <a:r>
              <a:rPr lang="en-US" dirty="0">
                <a:ea typeface="ＭＳ Ｐゴシック" pitchFamily="34" charset="-128"/>
              </a:rPr>
              <a:t>Global: </a:t>
            </a:r>
            <a:r>
              <a:rPr lang="en-US" dirty="0" smtClean="0">
                <a:ea typeface="ＭＳ Ｐゴシック" pitchFamily="34" charset="-128"/>
              </a:rPr>
              <a:t>57,600 </a:t>
            </a:r>
            <a:r>
              <a:rPr lang="en-US" dirty="0">
                <a:ea typeface="ＭＳ Ｐゴシック" pitchFamily="34" charset="-128"/>
              </a:rPr>
              <a:t>files per ensemble member</a:t>
            </a:r>
          </a:p>
          <a:p>
            <a:pPr lvl="1" eaLnBrk="1" hangingPunct="1"/>
            <a:r>
              <a:rPr lang="en-US" dirty="0">
                <a:ea typeface="ＭＳ Ｐゴシック" pitchFamily="34" charset="-128"/>
              </a:rPr>
              <a:t>Regional: </a:t>
            </a:r>
            <a:r>
              <a:rPr lang="en-US" dirty="0" smtClean="0">
                <a:ea typeface="ＭＳ Ｐゴシック" pitchFamily="34" charset="-128"/>
              </a:rPr>
              <a:t>921,600 </a:t>
            </a:r>
            <a:r>
              <a:rPr lang="en-US" dirty="0">
                <a:ea typeface="ＭＳ Ｐゴシック" pitchFamily="34" charset="-128"/>
              </a:rPr>
              <a:t>files per ensemble </a:t>
            </a:r>
            <a:r>
              <a:rPr lang="en-US" dirty="0" smtClean="0">
                <a:ea typeface="ＭＳ Ｐゴシック" pitchFamily="34" charset="-128"/>
              </a:rPr>
              <a:t>member</a:t>
            </a:r>
          </a:p>
          <a:p>
            <a:pPr eaLnBrk="1" hangingPunct="1"/>
            <a:r>
              <a:rPr lang="en-US" dirty="0" smtClean="0">
                <a:ea typeface="ＭＳ Ｐゴシック" pitchFamily="34" charset="-128"/>
              </a:rPr>
              <a:t>Ensemble file sets are archived (tar) and saved to tape (Ranch)</a:t>
            </a:r>
          </a:p>
          <a:p>
            <a:pPr eaLnBrk="1" hangingPunct="1"/>
            <a:r>
              <a:rPr lang="en-US" dirty="0" smtClean="0">
                <a:ea typeface="ＭＳ Ｐゴシック" pitchFamily="34" charset="-128"/>
              </a:rPr>
              <a:t>Aggregate data size: </a:t>
            </a:r>
            <a:r>
              <a:rPr lang="en-US" dirty="0">
                <a:ea typeface="ＭＳ Ｐゴシック" pitchFamily="34" charset="-128"/>
              </a:rPr>
              <a:t>~</a:t>
            </a:r>
            <a:r>
              <a:rPr lang="en-US" dirty="0" smtClean="0">
                <a:ea typeface="ＭＳ Ｐゴシック" pitchFamily="34" charset="-128"/>
              </a:rPr>
              <a:t>12 TB</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34</a:t>
            </a:fld>
            <a:endParaRPr lang="en-US" sz="1200">
              <a:solidFill>
                <a:prstClr val="white"/>
              </a:solidFill>
            </a:endParaRPr>
          </a:p>
        </p:txBody>
      </p:sp>
    </p:spTree>
    <p:extLst>
      <p:ext uri="{BB962C8B-B14F-4D97-AF65-F5344CB8AC3E}">
        <p14:creationId xmlns:p14="http://schemas.microsoft.com/office/powerpoint/2010/main" val="40740847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Data Management</a:t>
            </a:r>
          </a:p>
        </p:txBody>
      </p:sp>
      <p:sp>
        <p:nvSpPr>
          <p:cNvPr id="12290" name="Content Placeholder 2"/>
          <p:cNvSpPr>
            <a:spLocks noGrp="1"/>
          </p:cNvSpPr>
          <p:nvPr>
            <p:ph idx="1"/>
          </p:nvPr>
        </p:nvSpPr>
        <p:spPr>
          <a:xfrm>
            <a:off x="457200" y="1143000"/>
            <a:ext cx="8229600" cy="4724400"/>
          </a:xfrm>
        </p:spPr>
        <p:txBody>
          <a:bodyPr/>
          <a:lstStyle/>
          <a:p>
            <a:pPr eaLnBrk="1" hangingPunct="1"/>
            <a:r>
              <a:rPr lang="en-US" dirty="0" smtClean="0">
                <a:ea typeface="ＭＳ Ｐゴシック" pitchFamily="34" charset="-128"/>
              </a:rPr>
              <a:t>All project data is ultimately moved to ASU</a:t>
            </a:r>
          </a:p>
          <a:p>
            <a:pPr eaLnBrk="1" hangingPunct="1"/>
            <a:r>
              <a:rPr lang="en-US" dirty="0">
                <a:ea typeface="ＭＳ Ｐゴシック" pitchFamily="34" charset="-128"/>
              </a:rPr>
              <a:t>T</a:t>
            </a:r>
            <a:r>
              <a:rPr lang="en-US" dirty="0" smtClean="0">
                <a:ea typeface="ＭＳ Ｐゴシック" pitchFamily="34" charset="-128"/>
              </a:rPr>
              <a:t>ransfers use globus.org  to connect Ranch with the </a:t>
            </a:r>
            <a:r>
              <a:rPr lang="en-US" b="1" dirty="0" smtClean="0">
                <a:ea typeface="ＭＳ Ｐゴシック" pitchFamily="34" charset="-128"/>
              </a:rPr>
              <a:t>datamover system</a:t>
            </a:r>
            <a:r>
              <a:rPr lang="en-US" dirty="0" smtClean="0">
                <a:ea typeface="ＭＳ Ｐゴシック" pitchFamily="34" charset="-128"/>
              </a:rPr>
              <a:t> at the Arizona State Advanced Computing Center (A2C2)</a:t>
            </a:r>
          </a:p>
          <a:p>
            <a:pPr lvl="1" eaLnBrk="1" hangingPunct="1"/>
            <a:r>
              <a:rPr lang="en-US" dirty="0" smtClean="0">
                <a:ea typeface="ＭＳ Ｐゴシック" pitchFamily="34" charset="-128"/>
              </a:rPr>
              <a:t>A2C2 provides the fastest connection at ASU</a:t>
            </a:r>
            <a:endParaRPr lang="en-US" dirty="0">
              <a:ea typeface="ＭＳ Ｐゴシック" pitchFamily="34" charset="-128"/>
            </a:endParaRPr>
          </a:p>
          <a:p>
            <a:pPr eaLnBrk="1" hangingPunct="1"/>
            <a:r>
              <a:rPr lang="en-US" dirty="0" smtClean="0">
                <a:ea typeface="ＭＳ Ｐゴシック" pitchFamily="34" charset="-128"/>
              </a:rPr>
              <a:t>Files are then copied to a dedicated departmental server</a:t>
            </a:r>
          </a:p>
          <a:p>
            <a:pPr eaLnBrk="1" hangingPunct="1"/>
            <a:r>
              <a:rPr lang="en-US" dirty="0" smtClean="0">
                <a:ea typeface="ＭＳ Ｐゴシック" pitchFamily="34" charset="-128"/>
              </a:rPr>
              <a:t>Some of these file sets have been hand-carried to South Africa by the PI</a:t>
            </a: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35</a:t>
            </a:fld>
            <a:endParaRPr lang="en-US" sz="1200">
              <a:solidFill>
                <a:prstClr val="white"/>
              </a:solidFill>
            </a:endParaRPr>
          </a:p>
        </p:txBody>
      </p:sp>
    </p:spTree>
    <p:extLst>
      <p:ext uri="{BB962C8B-B14F-4D97-AF65-F5344CB8AC3E}">
        <p14:creationId xmlns:p14="http://schemas.microsoft.com/office/powerpoint/2010/main" val="38627726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a:latin typeface="Arial" pitchFamily="34" charset="0"/>
                <a:ea typeface="ＭＳ Ｐゴシック" pitchFamily="34" charset="-128"/>
              </a:rPr>
              <a:t>Campus Champion Fellow (2013)</a:t>
            </a:r>
            <a:endParaRPr lang="en-US" dirty="0" smtClean="0">
              <a:latin typeface="Arial" pitchFamily="34" charset="0"/>
              <a:ea typeface="ＭＳ Ｐゴシック" pitchFamily="34" charset="-128"/>
            </a:endParaRPr>
          </a:p>
        </p:txBody>
      </p:sp>
      <p:sp>
        <p:nvSpPr>
          <p:cNvPr id="12290" name="Content Placeholder 2"/>
          <p:cNvSpPr>
            <a:spLocks noGrp="1"/>
          </p:cNvSpPr>
          <p:nvPr>
            <p:ph idx="1"/>
          </p:nvPr>
        </p:nvSpPr>
        <p:spPr>
          <a:xfrm>
            <a:off x="457200" y="990600"/>
            <a:ext cx="8229600" cy="4800600"/>
          </a:xfrm>
        </p:spPr>
        <p:txBody>
          <a:bodyPr/>
          <a:lstStyle/>
          <a:p>
            <a:pPr eaLnBrk="1" hangingPunct="1"/>
            <a:r>
              <a:rPr lang="en-US" sz="2400" dirty="0">
                <a:ea typeface="ＭＳ Ｐゴシック" pitchFamily="34" charset="-128"/>
              </a:rPr>
              <a:t>Campus Champions serve as local sources of knowledge about national and local CI</a:t>
            </a:r>
          </a:p>
          <a:p>
            <a:pPr eaLnBrk="1" hangingPunct="1"/>
            <a:r>
              <a:rPr lang="en-US" sz="2400" dirty="0">
                <a:ea typeface="ＭＳ Ｐゴシック" pitchFamily="34" charset="-128"/>
              </a:rPr>
              <a:t>The Campus Champions Fellow program provides support for one year to work with an XSEDE project and ECSS member to gain valuable skills.</a:t>
            </a:r>
          </a:p>
          <a:p>
            <a:pPr eaLnBrk="1" hangingPunct="1"/>
            <a:r>
              <a:rPr lang="en-US" sz="2400" dirty="0">
                <a:ea typeface="ＭＳ Ｐゴシック" pitchFamily="34" charset="-128"/>
              </a:rPr>
              <a:t>Eric traveled to ASU to meet the PI and team</a:t>
            </a:r>
          </a:p>
          <a:p>
            <a:pPr eaLnBrk="1" hangingPunct="1"/>
            <a:r>
              <a:rPr lang="en-US" sz="2400" dirty="0">
                <a:ea typeface="ＭＳ Ｐゴシック" pitchFamily="34" charset="-128"/>
              </a:rPr>
              <a:t>He traveled to South Africa for </a:t>
            </a:r>
            <a:br>
              <a:rPr lang="en-US" sz="2400" dirty="0">
                <a:ea typeface="ＭＳ Ｐゴシック" pitchFamily="34" charset="-128"/>
              </a:rPr>
            </a:br>
            <a:r>
              <a:rPr lang="en-US" sz="2400" dirty="0">
                <a:ea typeface="ＭＳ Ｐゴシック" pitchFamily="34" charset="-128"/>
              </a:rPr>
              <a:t>a Paleoscape Workshop</a:t>
            </a:r>
          </a:p>
          <a:p>
            <a:pPr eaLnBrk="1" hangingPunct="1"/>
            <a:r>
              <a:rPr lang="en-US" sz="2400" dirty="0">
                <a:ea typeface="ＭＳ Ｐゴシック" pitchFamily="34" charset="-128"/>
              </a:rPr>
              <a:t>Invaluable discussions to further</a:t>
            </a:r>
            <a:br>
              <a:rPr lang="en-US" sz="2400" dirty="0">
                <a:ea typeface="ＭＳ Ｐゴシック" pitchFamily="34" charset="-128"/>
              </a:rPr>
            </a:br>
            <a:r>
              <a:rPr lang="en-US" sz="2400" dirty="0">
                <a:ea typeface="ＭＳ Ｐゴシック" pitchFamily="34" charset="-128"/>
              </a:rPr>
              <a:t>the project</a:t>
            </a:r>
          </a:p>
          <a:p>
            <a:pPr eaLnBrk="1" hangingPunct="1"/>
            <a:r>
              <a:rPr lang="en-US" sz="2400" dirty="0">
                <a:ea typeface="ＭＳ Ｐゴシック" pitchFamily="34" charset="-128"/>
              </a:rPr>
              <a:t>Eric has been working on the </a:t>
            </a:r>
            <a:br>
              <a:rPr lang="en-US" sz="2400" dirty="0">
                <a:ea typeface="ＭＳ Ｐゴシック" pitchFamily="34" charset="-128"/>
              </a:rPr>
            </a:br>
            <a:r>
              <a:rPr lang="en-US" sz="2400" dirty="0">
                <a:ea typeface="ＭＳ Ｐゴシック" pitchFamily="34" charset="-128"/>
              </a:rPr>
              <a:t>project since 2013.</a:t>
            </a:r>
          </a:p>
          <a:p>
            <a:pPr eaLnBrk="1" hangingPunct="1"/>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36</a:t>
            </a:fld>
            <a:endParaRPr lang="en-US" sz="1200">
              <a:solidFill>
                <a:prstClr val="white"/>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505200"/>
            <a:ext cx="3200400" cy="2396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94686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idx="4294967295"/>
          </p:nvPr>
        </p:nvSpPr>
        <p:spPr>
          <a:xfrm>
            <a:off x="152400" y="273961"/>
            <a:ext cx="8763000" cy="1903680"/>
          </a:xfrm>
          <a:ln/>
        </p:spPr>
        <p:txBody>
          <a:bodyPr vert="horz" lIns="91440" tIns="30043" rIns="91440" bIns="45720" rtlCol="0" anchor="ctr">
            <a:noAutofit/>
          </a:bodyPr>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tLang="en-US" sz="3000" dirty="0" smtClean="0">
                <a:solidFill>
                  <a:srgbClr val="000080"/>
                </a:solidFill>
              </a:rPr>
              <a:t>Eric’s Role as a</a:t>
            </a:r>
            <a:br>
              <a:rPr lang="en-US" altLang="en-US" sz="3000" dirty="0" smtClean="0">
                <a:solidFill>
                  <a:srgbClr val="000080"/>
                </a:solidFill>
              </a:rPr>
            </a:br>
            <a:r>
              <a:rPr lang="en-US" altLang="en-US" sz="3000" dirty="0" smtClean="0">
                <a:solidFill>
                  <a:srgbClr val="000080"/>
                </a:solidFill>
              </a:rPr>
              <a:t>Campus Champion</a:t>
            </a:r>
            <a:br>
              <a:rPr lang="en-US" altLang="en-US" sz="3000" dirty="0" smtClean="0">
                <a:solidFill>
                  <a:srgbClr val="000080"/>
                </a:solidFill>
              </a:rPr>
            </a:br>
            <a:r>
              <a:rPr lang="en-US" altLang="en-US" sz="3000" dirty="0" smtClean="0">
                <a:solidFill>
                  <a:srgbClr val="000080"/>
                </a:solidFill>
              </a:rPr>
              <a:t>Fellow</a:t>
            </a:r>
            <a:endParaRPr lang="en-US" altLang="en-US" sz="3000" dirty="0">
              <a:solidFill>
                <a:srgbClr val="000080"/>
              </a:solidFill>
            </a:endParaRPr>
          </a:p>
        </p:txBody>
      </p:sp>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701520" y="96841"/>
            <a:ext cx="1327680" cy="17467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1" name="Text Box 3"/>
          <p:cNvSpPr txBox="1">
            <a:spLocks noChangeArrowheads="1"/>
          </p:cNvSpPr>
          <p:nvPr/>
        </p:nvSpPr>
        <p:spPr bwMode="auto">
          <a:xfrm>
            <a:off x="3879361" y="1752600"/>
            <a:ext cx="1098720" cy="393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7146" rIns="81638" bIns="40819"/>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9pPr>
          </a:lstStyle>
          <a:p>
            <a:r>
              <a:rPr lang="en-US" altLang="en-US" sz="2177" dirty="0"/>
              <a:t>XSEDE</a:t>
            </a:r>
          </a:p>
        </p:txBody>
      </p:sp>
      <p:sp>
        <p:nvSpPr>
          <p:cNvPr id="7172" name="Rectangle 4"/>
          <p:cNvSpPr>
            <a:spLocks noChangeArrowheads="1"/>
          </p:cNvSpPr>
          <p:nvPr/>
        </p:nvSpPr>
        <p:spPr bwMode="auto">
          <a:xfrm>
            <a:off x="5194080" y="273961"/>
            <a:ext cx="3584160" cy="1903680"/>
          </a:xfrm>
          <a:prstGeom prst="rect">
            <a:avLst/>
          </a:prstGeom>
          <a:solidFill>
            <a:srgbClr val="FF8080"/>
          </a:solidFill>
          <a:ln w="54720" cap="flat">
            <a:solidFill>
              <a:srgbClr val="800000">
                <a:alpha val="79999"/>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06129" tIns="80332" rIns="106129" bIns="6531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4000"/>
              </a:lnSpc>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panose="020B0604020202020204" pitchFamily="34" charset="0"/>
                <a:cs typeface="WenQuanYi Micro Hei" charset="0"/>
              </a:defRPr>
            </a:lvl9pPr>
          </a:lstStyle>
          <a:p>
            <a:r>
              <a:rPr lang="en-US" altLang="en-US" sz="1996" dirty="0"/>
              <a:t>(1) Parallelize </a:t>
            </a:r>
            <a:r>
              <a:rPr lang="en-US" altLang="en-US" sz="1996" dirty="0" err="1"/>
              <a:t>NetLogo</a:t>
            </a:r>
            <a:r>
              <a:rPr lang="en-US" altLang="en-US" sz="1996" dirty="0"/>
              <a:t/>
            </a:r>
            <a:br>
              <a:rPr lang="en-US" altLang="en-US" sz="1996" dirty="0"/>
            </a:br>
            <a:r>
              <a:rPr lang="en-US" altLang="en-US" sz="1996" dirty="0"/>
              <a:t>     agent-based models</a:t>
            </a:r>
          </a:p>
          <a:p>
            <a:endParaRPr lang="en-US" altLang="en-US" sz="1996" dirty="0"/>
          </a:p>
          <a:p>
            <a:r>
              <a:rPr lang="en-US" altLang="en-US" sz="1996" dirty="0"/>
              <a:t>(2) Develop a computational </a:t>
            </a:r>
          </a:p>
          <a:p>
            <a:r>
              <a:rPr lang="en-US" altLang="en-US" sz="1996" dirty="0"/>
              <a:t>      workflow</a:t>
            </a:r>
          </a:p>
        </p:txBody>
      </p:sp>
      <p:pic>
        <p:nvPicPr>
          <p:cNvPr id="7173" name="Picture 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71841" y="2652120"/>
            <a:ext cx="7416000" cy="39772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4" name="Rectangle 6"/>
          <p:cNvSpPr>
            <a:spLocks noChangeArrowheads="1"/>
          </p:cNvSpPr>
          <p:nvPr/>
        </p:nvSpPr>
        <p:spPr bwMode="auto">
          <a:xfrm>
            <a:off x="6436801" y="3962400"/>
            <a:ext cx="1824480" cy="1908000"/>
          </a:xfrm>
          <a:prstGeom prst="rect">
            <a:avLst/>
          </a:prstGeom>
          <a:noFill/>
          <a:ln w="128160" cap="flat">
            <a:solidFill>
              <a:srgbClr val="800000">
                <a:alpha val="79999"/>
              </a:srgb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solidFill>
                <a:prstClr val="black"/>
              </a:solidFill>
            </a:endParaRPr>
          </a:p>
        </p:txBody>
      </p:sp>
      <p:sp>
        <p:nvSpPr>
          <p:cNvPr id="7175" name="AutoShape 7"/>
          <p:cNvSpPr>
            <a:spLocks noChangeArrowheads="1"/>
          </p:cNvSpPr>
          <p:nvPr/>
        </p:nvSpPr>
        <p:spPr bwMode="auto">
          <a:xfrm>
            <a:off x="249121" y="2153880"/>
            <a:ext cx="8460000" cy="4475520"/>
          </a:xfrm>
          <a:prstGeom prst="upArrowCallout">
            <a:avLst>
              <a:gd name="adj1" fmla="val 10789"/>
              <a:gd name="adj2" fmla="val 9735"/>
              <a:gd name="adj3" fmla="val 5032"/>
              <a:gd name="adj4" fmla="val 90616"/>
            </a:avLst>
          </a:prstGeom>
          <a:noFill/>
          <a:ln w="109800" cap="flat">
            <a:solidFill>
              <a:srgbClr val="800000">
                <a:alpha val="79999"/>
              </a:srgb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solidFill>
                <a:prstClr val="black"/>
              </a:solidFill>
            </a:endParaRPr>
          </a:p>
        </p:txBody>
      </p:sp>
    </p:spTree>
    <p:extLst>
      <p:ext uri="{BB962C8B-B14F-4D97-AF65-F5344CB8AC3E}">
        <p14:creationId xmlns:p14="http://schemas.microsoft.com/office/powerpoint/2010/main" val="312620173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 / Coupling Models</a:t>
            </a:r>
            <a:endParaRPr lang="en-US" dirty="0"/>
          </a:p>
        </p:txBody>
      </p:sp>
      <p:sp>
        <p:nvSpPr>
          <p:cNvPr id="3" name="Content Placeholder 2"/>
          <p:cNvSpPr>
            <a:spLocks noGrp="1"/>
          </p:cNvSpPr>
          <p:nvPr>
            <p:ph idx="1"/>
          </p:nvPr>
        </p:nvSpPr>
        <p:spPr/>
        <p:txBody>
          <a:bodyPr>
            <a:normAutofit/>
          </a:bodyPr>
          <a:lstStyle/>
          <a:p>
            <a:r>
              <a:rPr lang="en-US" sz="2177" dirty="0"/>
              <a:t>Eric is developing a new domain-specific language for spatial-temporal data processing that will help couple the models</a:t>
            </a:r>
          </a:p>
          <a:p>
            <a:r>
              <a:rPr lang="en-US" sz="2177" dirty="0" smtClean="0"/>
              <a:t>It </a:t>
            </a:r>
            <a:r>
              <a:rPr lang="en-US" sz="2177" dirty="0"/>
              <a:t>will transform the output from CCAM to be at the appropriate spatial and temporal </a:t>
            </a:r>
            <a:r>
              <a:rPr lang="en-US" sz="2177" dirty="0" smtClean="0"/>
              <a:t>scale and </a:t>
            </a:r>
            <a:r>
              <a:rPr lang="en-US" sz="2177" dirty="0"/>
              <a:t>file </a:t>
            </a:r>
            <a:r>
              <a:rPr lang="en-US" sz="2177" dirty="0" smtClean="0"/>
              <a:t>format for the </a:t>
            </a:r>
            <a:r>
              <a:rPr lang="en-US" sz="2177" dirty="0"/>
              <a:t>vegetation</a:t>
            </a:r>
            <a:br>
              <a:rPr lang="en-US" sz="2177" dirty="0"/>
            </a:br>
            <a:r>
              <a:rPr lang="en-US" sz="2177" dirty="0"/>
              <a:t>models.</a:t>
            </a:r>
          </a:p>
          <a:p>
            <a:r>
              <a:rPr lang="en-US" sz="2177" dirty="0" smtClean="0"/>
              <a:t>It </a:t>
            </a:r>
            <a:r>
              <a:rPr lang="en-US" sz="2177" dirty="0"/>
              <a:t>will also be</a:t>
            </a:r>
            <a:br>
              <a:rPr lang="en-US" sz="2177" dirty="0"/>
            </a:br>
            <a:r>
              <a:rPr lang="en-US" sz="2177" dirty="0"/>
              <a:t>used for the</a:t>
            </a:r>
            <a:br>
              <a:rPr lang="en-US" sz="2177" dirty="0"/>
            </a:br>
            <a:r>
              <a:rPr lang="en-US" sz="2177" dirty="0"/>
              <a:t>Resource-scape</a:t>
            </a:r>
            <a:br>
              <a:rPr lang="en-US" sz="2177" dirty="0"/>
            </a:br>
            <a:r>
              <a:rPr lang="en-US" sz="2177" dirty="0"/>
              <a:t>Transformers</a:t>
            </a:r>
          </a:p>
        </p:txBody>
      </p:sp>
      <p:pic>
        <p:nvPicPr>
          <p:cNvPr id="4" name="Picture 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169746" y="2837879"/>
            <a:ext cx="5364654" cy="287712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683369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1300"/>
            <a:ext cx="9144000" cy="977900"/>
          </a:xfrm>
        </p:spPr>
        <p:txBody>
          <a:bodyPr/>
          <a:lstStyle/>
          <a:p>
            <a:pPr algn="ctr"/>
            <a:r>
              <a:rPr lang="en-US" dirty="0" smtClean="0"/>
              <a:t>Pilot Testing </a:t>
            </a:r>
            <a:r>
              <a:rPr lang="en-US" dirty="0" err="1" smtClean="0"/>
              <a:t>Jupyter</a:t>
            </a:r>
            <a:r>
              <a:rPr lang="en-US" dirty="0" smtClean="0"/>
              <a:t> Notebooks</a:t>
            </a:r>
            <a:br>
              <a:rPr lang="en-US" dirty="0" smtClean="0"/>
            </a:br>
            <a:r>
              <a:rPr lang="en-US" dirty="0" smtClean="0"/>
              <a:t> on Jetstream</a:t>
            </a:r>
            <a:endParaRPr lang="en-US" dirty="0"/>
          </a:p>
        </p:txBody>
      </p:sp>
      <p:sp>
        <p:nvSpPr>
          <p:cNvPr id="3" name="Content Placeholder 2"/>
          <p:cNvSpPr>
            <a:spLocks noGrp="1"/>
          </p:cNvSpPr>
          <p:nvPr>
            <p:ph idx="1"/>
          </p:nvPr>
        </p:nvSpPr>
        <p:spPr>
          <a:xfrm>
            <a:off x="354961" y="1512000"/>
            <a:ext cx="8331839" cy="3974400"/>
          </a:xfrm>
        </p:spPr>
        <p:txBody>
          <a:bodyPr>
            <a:normAutofit fontScale="85000" lnSpcReduction="20000"/>
          </a:bodyPr>
          <a:lstStyle/>
          <a:p>
            <a:r>
              <a:rPr lang="en-US" b="1" dirty="0" smtClean="0"/>
              <a:t>Jupyter Notebooks</a:t>
            </a:r>
            <a:r>
              <a:rPr lang="en-US" dirty="0" smtClean="0"/>
              <a:t> “</a:t>
            </a:r>
            <a:r>
              <a:rPr lang="en-US" dirty="0"/>
              <a:t>open-source web application that allows you to create and share documents that contain live code, equations, visualizations and explanatory text</a:t>
            </a:r>
            <a:r>
              <a:rPr lang="en-US" dirty="0" smtClean="0"/>
              <a:t>.” </a:t>
            </a:r>
            <a:r>
              <a:rPr lang="en-US" sz="1996" dirty="0"/>
              <a:t>(Jupyter.org)</a:t>
            </a:r>
          </a:p>
          <a:p>
            <a:r>
              <a:rPr lang="en-US" sz="2721" dirty="0"/>
              <a:t>Exploring Notebooks as</a:t>
            </a:r>
            <a:br>
              <a:rPr lang="en-US" sz="2721" dirty="0"/>
            </a:br>
            <a:r>
              <a:rPr lang="en-US" sz="2721" dirty="0"/>
              <a:t>the UI for Paleoscape</a:t>
            </a:r>
          </a:p>
          <a:p>
            <a:r>
              <a:rPr lang="en-US" sz="2721" dirty="0" err="1"/>
              <a:t>Davide</a:t>
            </a:r>
            <a:r>
              <a:rPr lang="en-US" sz="2721" dirty="0"/>
              <a:t> Del Vento from </a:t>
            </a:r>
            <a:br>
              <a:rPr lang="en-US" sz="2721" dirty="0"/>
            </a:br>
            <a:r>
              <a:rPr lang="fr-FR" sz="2721" dirty="0"/>
              <a:t>NCAR </a:t>
            </a:r>
            <a:r>
              <a:rPr lang="fr-FR" sz="2721" dirty="0" err="1"/>
              <a:t>Computational</a:t>
            </a:r>
            <a:r>
              <a:rPr lang="fr-FR" sz="2721" dirty="0"/>
              <a:t/>
            </a:r>
            <a:br>
              <a:rPr lang="fr-FR" sz="2721" dirty="0"/>
            </a:br>
            <a:r>
              <a:rPr lang="fr-FR" sz="2721" dirty="0"/>
              <a:t>&amp; Information Services </a:t>
            </a:r>
            <a:br>
              <a:rPr lang="fr-FR" sz="2721" dirty="0"/>
            </a:br>
            <a:r>
              <a:rPr lang="fr-FR" sz="2721" dirty="0" err="1"/>
              <a:t>Laboratory</a:t>
            </a:r>
            <a:r>
              <a:rPr lang="fr-FR" sz="2721" dirty="0"/>
              <a:t> </a:t>
            </a:r>
            <a:r>
              <a:rPr lang="fr-FR" sz="2721" dirty="0" err="1"/>
              <a:t>is</a:t>
            </a:r>
            <a:r>
              <a:rPr lang="fr-FR" sz="2721" dirty="0"/>
              <a:t> </a:t>
            </a:r>
            <a:r>
              <a:rPr lang="fr-FR" sz="2721" dirty="0" err="1"/>
              <a:t>leading</a:t>
            </a:r>
            <a:r>
              <a:rPr lang="fr-FR" sz="2721" dirty="0"/>
              <a:t> </a:t>
            </a:r>
            <a:br>
              <a:rPr lang="fr-FR" sz="2721" dirty="0"/>
            </a:br>
            <a:r>
              <a:rPr lang="fr-FR" sz="2721" dirty="0"/>
              <a:t>the </a:t>
            </a:r>
            <a:r>
              <a:rPr lang="fr-FR" sz="2721" dirty="0" err="1"/>
              <a:t>deployment</a:t>
            </a:r>
            <a:r>
              <a:rPr lang="fr-FR" sz="2721" dirty="0"/>
              <a:t> of </a:t>
            </a:r>
            <a:br>
              <a:rPr lang="fr-FR" sz="2721" dirty="0"/>
            </a:br>
            <a:r>
              <a:rPr lang="fr-FR" sz="2721" dirty="0"/>
              <a:t>Jupyter on Jetstream</a:t>
            </a:r>
            <a:endParaRPr lang="en-US" sz="2721" dirty="0"/>
          </a:p>
        </p:txBody>
      </p:sp>
      <p:pic>
        <p:nvPicPr>
          <p:cNvPr id="22530" name="Picture 2" descr="example notebook of Lorenz differential equation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962400" y="2531365"/>
            <a:ext cx="4710240" cy="333603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5638800"/>
            <a:ext cx="4700160" cy="315599"/>
          </a:xfrm>
          <a:prstGeom prst="rect">
            <a:avLst/>
          </a:prstGeom>
          <a:noFill/>
        </p:spPr>
        <p:txBody>
          <a:bodyPr wrap="square" rtlCol="0">
            <a:spAutoFit/>
          </a:bodyPr>
          <a:lstStyle/>
          <a:p>
            <a:r>
              <a:rPr lang="en-US" sz="1451" dirty="0"/>
              <a:t>Image source: Jupyter.org</a:t>
            </a:r>
          </a:p>
        </p:txBody>
      </p:sp>
    </p:spTree>
    <p:extLst>
      <p:ext uri="{BB962C8B-B14F-4D97-AF65-F5344CB8AC3E}">
        <p14:creationId xmlns:p14="http://schemas.microsoft.com/office/powerpoint/2010/main" val="42401559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100013" y="4691063"/>
          <a:ext cx="8915400" cy="2065337"/>
        </p:xfrm>
        <a:graphic>
          <a:graphicData uri="http://schemas.openxmlformats.org/presentationml/2006/ole">
            <mc:AlternateContent xmlns:mc="http://schemas.openxmlformats.org/markup-compatibility/2006">
              <mc:Choice xmlns:v="urn:schemas-microsoft-com:vml" Requires="v">
                <p:oleObj spid="_x0000_s1118" name="SPW 10.0 Graph" r:id="rId4" imgW="7368235" imgH="2065630" progId="SigmaPlotGraphicObject.9">
                  <p:embed/>
                </p:oleObj>
              </mc:Choice>
              <mc:Fallback>
                <p:oleObj name="SPW 10.0 Graph" r:id="rId4" imgW="7368235" imgH="2065630" progId="SigmaPlotGraphicObject.9">
                  <p:embed/>
                  <p:pic>
                    <p:nvPicPr>
                      <p:cNvPr id="4098"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13" y="4691063"/>
                        <a:ext cx="891540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9" name="Line 3"/>
          <p:cNvSpPr>
            <a:spLocks noChangeShapeType="1"/>
          </p:cNvSpPr>
          <p:nvPr/>
        </p:nvSpPr>
        <p:spPr bwMode="auto">
          <a:xfrm>
            <a:off x="7702550" y="2476500"/>
            <a:ext cx="128905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00" name="Line 4"/>
          <p:cNvSpPr>
            <a:spLocks noChangeShapeType="1"/>
          </p:cNvSpPr>
          <p:nvPr/>
        </p:nvSpPr>
        <p:spPr bwMode="auto">
          <a:xfrm>
            <a:off x="2189163" y="1674813"/>
            <a:ext cx="5513387" cy="1587"/>
          </a:xfrm>
          <a:prstGeom prst="line">
            <a:avLst/>
          </a:prstGeom>
          <a:noFill/>
          <a:ln w="7620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01" name="Line 6"/>
          <p:cNvSpPr>
            <a:spLocks noChangeShapeType="1"/>
          </p:cNvSpPr>
          <p:nvPr/>
        </p:nvSpPr>
        <p:spPr bwMode="auto">
          <a:xfrm>
            <a:off x="7689850" y="1676400"/>
            <a:ext cx="0" cy="222726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02" name="Text Box 7"/>
          <p:cNvSpPr txBox="1">
            <a:spLocks noChangeArrowheads="1"/>
          </p:cNvSpPr>
          <p:nvPr/>
        </p:nvSpPr>
        <p:spPr bwMode="auto">
          <a:xfrm>
            <a:off x="7862888" y="1422400"/>
            <a:ext cx="968375" cy="369888"/>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t>Eurasia</a:t>
            </a:r>
          </a:p>
        </p:txBody>
      </p:sp>
      <p:sp>
        <p:nvSpPr>
          <p:cNvPr id="4103" name="Text Box 8"/>
          <p:cNvSpPr txBox="1">
            <a:spLocks noChangeArrowheads="1"/>
          </p:cNvSpPr>
          <p:nvPr/>
        </p:nvSpPr>
        <p:spPr bwMode="auto">
          <a:xfrm>
            <a:off x="7937500" y="3576638"/>
            <a:ext cx="774700" cy="369887"/>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t>Africa</a:t>
            </a:r>
          </a:p>
        </p:txBody>
      </p:sp>
      <p:sp>
        <p:nvSpPr>
          <p:cNvPr id="4104" name="Rectangle 10"/>
          <p:cNvSpPr>
            <a:spLocks noChangeArrowheads="1"/>
          </p:cNvSpPr>
          <p:nvPr/>
        </p:nvSpPr>
        <p:spPr bwMode="auto">
          <a:xfrm>
            <a:off x="1219200" y="5638800"/>
            <a:ext cx="7493000" cy="228600"/>
          </a:xfrm>
          <a:prstGeom prst="rect">
            <a:avLst/>
          </a:prstGeom>
          <a:solidFill>
            <a:schemeClr val="hlink">
              <a:alpha val="50195"/>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solidFill>
                <a:schemeClr val="hlink"/>
              </a:solidFill>
            </a:endParaRPr>
          </a:p>
        </p:txBody>
      </p:sp>
      <p:sp>
        <p:nvSpPr>
          <p:cNvPr id="4105" name="Rectangle 11"/>
          <p:cNvSpPr>
            <a:spLocks noChangeArrowheads="1"/>
          </p:cNvSpPr>
          <p:nvPr/>
        </p:nvSpPr>
        <p:spPr bwMode="auto">
          <a:xfrm>
            <a:off x="1228725" y="5164138"/>
            <a:ext cx="7493000" cy="228600"/>
          </a:xfrm>
          <a:prstGeom prst="rect">
            <a:avLst/>
          </a:prstGeom>
          <a:solidFill>
            <a:srgbClr val="FF0000">
              <a:alpha val="50195"/>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solidFill>
                <a:schemeClr val="hlink"/>
              </a:solidFill>
            </a:endParaRPr>
          </a:p>
        </p:txBody>
      </p:sp>
      <p:sp>
        <p:nvSpPr>
          <p:cNvPr id="4106" name="Text Box 12"/>
          <p:cNvSpPr txBox="1">
            <a:spLocks noChangeArrowheads="1"/>
          </p:cNvSpPr>
          <p:nvPr/>
        </p:nvSpPr>
        <p:spPr bwMode="auto">
          <a:xfrm>
            <a:off x="4570413" y="5081588"/>
            <a:ext cx="793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t>Warm</a:t>
            </a:r>
          </a:p>
        </p:txBody>
      </p:sp>
      <p:sp>
        <p:nvSpPr>
          <p:cNvPr id="4107" name="Text Box 13"/>
          <p:cNvSpPr txBox="1">
            <a:spLocks noChangeArrowheads="1"/>
          </p:cNvSpPr>
          <p:nvPr/>
        </p:nvSpPr>
        <p:spPr bwMode="auto">
          <a:xfrm>
            <a:off x="4648200" y="5562600"/>
            <a:ext cx="654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solidFill>
                  <a:srgbClr val="000000"/>
                </a:solidFill>
              </a:rPr>
              <a:t>Cold</a:t>
            </a:r>
          </a:p>
        </p:txBody>
      </p:sp>
      <p:sp>
        <p:nvSpPr>
          <p:cNvPr id="4108" name="Text Box 14"/>
          <p:cNvSpPr txBox="1">
            <a:spLocks noChangeArrowheads="1"/>
          </p:cNvSpPr>
          <p:nvPr/>
        </p:nvSpPr>
        <p:spPr bwMode="auto">
          <a:xfrm>
            <a:off x="5494338" y="1323975"/>
            <a:ext cx="2268537"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i="1" dirty="0"/>
              <a:t>Eurasian  Archaic Lineage</a:t>
            </a:r>
          </a:p>
        </p:txBody>
      </p:sp>
      <p:grpSp>
        <p:nvGrpSpPr>
          <p:cNvPr id="592922" name="Group 26"/>
          <p:cNvGrpSpPr>
            <a:grpSpLocks/>
          </p:cNvGrpSpPr>
          <p:nvPr/>
        </p:nvGrpSpPr>
        <p:grpSpPr bwMode="auto">
          <a:xfrm>
            <a:off x="2114550" y="2365375"/>
            <a:ext cx="2990850" cy="466725"/>
            <a:chOff x="1086" y="1488"/>
            <a:chExt cx="1884" cy="294"/>
          </a:xfrm>
        </p:grpSpPr>
        <p:sp>
          <p:nvSpPr>
            <p:cNvPr id="4150" name="Line 27"/>
            <p:cNvSpPr>
              <a:spLocks noChangeShapeType="1"/>
            </p:cNvSpPr>
            <p:nvPr/>
          </p:nvSpPr>
          <p:spPr bwMode="auto">
            <a:xfrm>
              <a:off x="1824" y="148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51" name="Line 28"/>
            <p:cNvSpPr>
              <a:spLocks noChangeShapeType="1"/>
            </p:cNvSpPr>
            <p:nvPr/>
          </p:nvSpPr>
          <p:spPr bwMode="auto">
            <a:xfrm>
              <a:off x="1152" y="1666"/>
              <a:ext cx="1728" cy="0"/>
            </a:xfrm>
            <a:prstGeom prst="line">
              <a:avLst/>
            </a:prstGeom>
            <a:noFill/>
            <a:ln w="76200">
              <a:solidFill>
                <a:srgbClr val="E035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152" name="Text Box 29"/>
            <p:cNvSpPr txBox="1">
              <a:spLocks noChangeArrowheads="1"/>
            </p:cNvSpPr>
            <p:nvPr/>
          </p:nvSpPr>
          <p:spPr bwMode="auto">
            <a:xfrm>
              <a:off x="1086" y="1551"/>
              <a:ext cx="188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t>Very Little or No Gene Flow</a:t>
              </a:r>
            </a:p>
          </p:txBody>
        </p:sp>
      </p:grpSp>
      <p:sp>
        <p:nvSpPr>
          <p:cNvPr id="8220" name="Line 31"/>
          <p:cNvSpPr>
            <a:spLocks noChangeShapeType="1"/>
          </p:cNvSpPr>
          <p:nvPr/>
        </p:nvSpPr>
        <p:spPr bwMode="auto">
          <a:xfrm flipV="1">
            <a:off x="3168650" y="3887788"/>
            <a:ext cx="7938" cy="276225"/>
          </a:xfrm>
          <a:prstGeom prst="line">
            <a:avLst/>
          </a:prstGeom>
          <a:noFill/>
          <a:ln w="762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142" name="Text Box 32"/>
          <p:cNvSpPr txBox="1">
            <a:spLocks noChangeArrowheads="1"/>
          </p:cNvSpPr>
          <p:nvPr/>
        </p:nvSpPr>
        <p:spPr bwMode="auto">
          <a:xfrm>
            <a:off x="3124200" y="4087813"/>
            <a:ext cx="245903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dirty="0"/>
              <a:t>First </a:t>
            </a:r>
            <a:r>
              <a:rPr lang="en-US" altLang="en-US" sz="1400" i="1" dirty="0"/>
              <a:t>Homo sapiens </a:t>
            </a:r>
            <a:r>
              <a:rPr lang="en-US" altLang="en-US" sz="1400" dirty="0"/>
              <a:t>fossils</a:t>
            </a:r>
          </a:p>
          <a:p>
            <a:pPr eaLnBrk="1" hangingPunct="1">
              <a:spcBef>
                <a:spcPct val="0"/>
              </a:spcBef>
              <a:buFontTx/>
              <a:buNone/>
            </a:pPr>
            <a:r>
              <a:rPr lang="en-US" altLang="en-US" sz="1400" dirty="0"/>
              <a:t>And genetic origin of lineage</a:t>
            </a:r>
          </a:p>
        </p:txBody>
      </p:sp>
      <p:sp>
        <p:nvSpPr>
          <p:cNvPr id="592939" name="Line 43"/>
          <p:cNvSpPr>
            <a:spLocks noChangeShapeType="1"/>
          </p:cNvSpPr>
          <p:nvPr/>
        </p:nvSpPr>
        <p:spPr bwMode="auto">
          <a:xfrm flipH="1">
            <a:off x="1785938" y="1065213"/>
            <a:ext cx="34925" cy="2135187"/>
          </a:xfrm>
          <a:prstGeom prst="line">
            <a:avLst/>
          </a:prstGeom>
          <a:noFill/>
          <a:ln w="57150">
            <a:solidFill>
              <a:schemeClr val="accent2"/>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2" name="Line 5"/>
          <p:cNvSpPr>
            <a:spLocks noChangeShapeType="1"/>
          </p:cNvSpPr>
          <p:nvPr/>
        </p:nvSpPr>
        <p:spPr bwMode="auto">
          <a:xfrm>
            <a:off x="1176338" y="3292475"/>
            <a:ext cx="609600" cy="0"/>
          </a:xfrm>
          <a:prstGeom prst="line">
            <a:avLst/>
          </a:prstGeom>
          <a:noFill/>
          <a:ln w="762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3" name="Line 6"/>
          <p:cNvSpPr>
            <a:spLocks noChangeShapeType="1"/>
          </p:cNvSpPr>
          <p:nvPr/>
        </p:nvSpPr>
        <p:spPr bwMode="auto">
          <a:xfrm>
            <a:off x="1744663" y="3306763"/>
            <a:ext cx="0" cy="27463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54" name="Line 6"/>
          <p:cNvSpPr>
            <a:spLocks noChangeShapeType="1"/>
          </p:cNvSpPr>
          <p:nvPr/>
        </p:nvSpPr>
        <p:spPr bwMode="auto">
          <a:xfrm>
            <a:off x="4648200" y="608013"/>
            <a:ext cx="0" cy="10668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8" name="Group 7"/>
          <p:cNvGrpSpPr>
            <a:grpSpLocks/>
          </p:cNvGrpSpPr>
          <p:nvPr/>
        </p:nvGrpSpPr>
        <p:grpSpPr bwMode="auto">
          <a:xfrm>
            <a:off x="115888" y="3105150"/>
            <a:ext cx="1095375" cy="671513"/>
            <a:chOff x="115888" y="3105150"/>
            <a:chExt cx="1095375" cy="671513"/>
          </a:xfrm>
        </p:grpSpPr>
        <p:sp>
          <p:nvSpPr>
            <p:cNvPr id="4148" name="TextBox 9"/>
            <p:cNvSpPr txBox="1">
              <a:spLocks noChangeArrowheads="1"/>
            </p:cNvSpPr>
            <p:nvPr/>
          </p:nvSpPr>
          <p:spPr bwMode="auto">
            <a:xfrm>
              <a:off x="201613" y="3436938"/>
              <a:ext cx="9239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dirty="0"/>
                <a:t>Africans</a:t>
              </a:r>
            </a:p>
          </p:txBody>
        </p:sp>
        <p:sp>
          <p:nvSpPr>
            <p:cNvPr id="4149" name="TextBox 55"/>
            <p:cNvSpPr txBox="1">
              <a:spLocks noChangeArrowheads="1"/>
            </p:cNvSpPr>
            <p:nvPr/>
          </p:nvSpPr>
          <p:spPr bwMode="auto">
            <a:xfrm>
              <a:off x="115888" y="3105150"/>
              <a:ext cx="1095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dirty="0"/>
                <a:t>Eurasians</a:t>
              </a:r>
            </a:p>
          </p:txBody>
        </p:sp>
      </p:grpSp>
      <p:sp>
        <p:nvSpPr>
          <p:cNvPr id="62" name="Line 5"/>
          <p:cNvSpPr>
            <a:spLocks noChangeShapeType="1"/>
          </p:cNvSpPr>
          <p:nvPr/>
        </p:nvSpPr>
        <p:spPr bwMode="auto">
          <a:xfrm>
            <a:off x="1676400" y="608013"/>
            <a:ext cx="2971800" cy="0"/>
          </a:xfrm>
          <a:prstGeom prst="line">
            <a:avLst/>
          </a:prstGeom>
          <a:noFill/>
          <a:ln w="7620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3" name="Line 43"/>
          <p:cNvSpPr>
            <a:spLocks noChangeShapeType="1"/>
          </p:cNvSpPr>
          <p:nvPr/>
        </p:nvSpPr>
        <p:spPr bwMode="auto">
          <a:xfrm flipH="1">
            <a:off x="1587500" y="754063"/>
            <a:ext cx="17463" cy="2074862"/>
          </a:xfrm>
          <a:prstGeom prst="line">
            <a:avLst/>
          </a:prstGeom>
          <a:noFill/>
          <a:ln w="57150">
            <a:solidFill>
              <a:schemeClr val="accent2"/>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64" name="Text Box 14"/>
          <p:cNvSpPr txBox="1">
            <a:spLocks noChangeArrowheads="1"/>
          </p:cNvSpPr>
          <p:nvPr/>
        </p:nvSpPr>
        <p:spPr bwMode="auto">
          <a:xfrm>
            <a:off x="2019300" y="300038"/>
            <a:ext cx="1030288"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i="1" dirty="0" err="1"/>
              <a:t>Denisovan</a:t>
            </a:r>
            <a:endParaRPr lang="en-US" altLang="en-US" sz="1400" i="1" dirty="0"/>
          </a:p>
        </p:txBody>
      </p:sp>
      <p:grpSp>
        <p:nvGrpSpPr>
          <p:cNvPr id="10" name="Group 9"/>
          <p:cNvGrpSpPr>
            <a:grpSpLocks/>
          </p:cNvGrpSpPr>
          <p:nvPr/>
        </p:nvGrpSpPr>
        <p:grpSpPr bwMode="auto">
          <a:xfrm>
            <a:off x="5410200" y="1828800"/>
            <a:ext cx="1828800" cy="1947863"/>
            <a:chOff x="5410200" y="1828800"/>
            <a:chExt cx="1828800" cy="1947863"/>
          </a:xfrm>
        </p:grpSpPr>
        <p:sp>
          <p:nvSpPr>
            <p:cNvPr id="4144" name="Line 20"/>
            <p:cNvSpPr>
              <a:spLocks noChangeShapeType="1"/>
            </p:cNvSpPr>
            <p:nvPr/>
          </p:nvSpPr>
          <p:spPr bwMode="auto">
            <a:xfrm>
              <a:off x="6629400" y="1828800"/>
              <a:ext cx="0" cy="1947863"/>
            </a:xfrm>
            <a:prstGeom prst="line">
              <a:avLst/>
            </a:prstGeom>
            <a:noFill/>
            <a:ln w="7620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5" name="Line 23"/>
            <p:cNvSpPr>
              <a:spLocks noChangeShapeType="1"/>
            </p:cNvSpPr>
            <p:nvPr/>
          </p:nvSpPr>
          <p:spPr bwMode="auto">
            <a:xfrm flipH="1">
              <a:off x="5410200" y="1828800"/>
              <a:ext cx="0" cy="1947863"/>
            </a:xfrm>
            <a:prstGeom prst="line">
              <a:avLst/>
            </a:prstGeom>
            <a:noFill/>
            <a:ln w="7620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6" name="Line 24"/>
            <p:cNvSpPr>
              <a:spLocks noChangeShapeType="1"/>
            </p:cNvSpPr>
            <p:nvPr/>
          </p:nvSpPr>
          <p:spPr bwMode="auto">
            <a:xfrm>
              <a:off x="6019800" y="1828800"/>
              <a:ext cx="0" cy="1947863"/>
            </a:xfrm>
            <a:prstGeom prst="line">
              <a:avLst/>
            </a:prstGeom>
            <a:noFill/>
            <a:ln w="7620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7" name="Line 20"/>
            <p:cNvSpPr>
              <a:spLocks noChangeShapeType="1"/>
            </p:cNvSpPr>
            <p:nvPr/>
          </p:nvSpPr>
          <p:spPr bwMode="auto">
            <a:xfrm>
              <a:off x="7239000" y="1828800"/>
              <a:ext cx="0" cy="1947863"/>
            </a:xfrm>
            <a:prstGeom prst="line">
              <a:avLst/>
            </a:prstGeom>
            <a:noFill/>
            <a:ln w="76200">
              <a:solidFill>
                <a:schemeClr val="accent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121" name="Line 5"/>
          <p:cNvSpPr>
            <a:spLocks noChangeShapeType="1"/>
          </p:cNvSpPr>
          <p:nvPr/>
        </p:nvSpPr>
        <p:spPr bwMode="auto">
          <a:xfrm flipV="1">
            <a:off x="1423988" y="3895725"/>
            <a:ext cx="6294437" cy="7938"/>
          </a:xfrm>
          <a:prstGeom prst="line">
            <a:avLst/>
          </a:prstGeom>
          <a:noFill/>
          <a:ln w="7620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 name="Line 31"/>
          <p:cNvSpPr>
            <a:spLocks noChangeShapeType="1"/>
          </p:cNvSpPr>
          <p:nvPr/>
        </p:nvSpPr>
        <p:spPr bwMode="auto">
          <a:xfrm flipH="1" flipV="1">
            <a:off x="1657350" y="3584575"/>
            <a:ext cx="9525" cy="320675"/>
          </a:xfrm>
          <a:prstGeom prst="line">
            <a:avLst/>
          </a:prstGeom>
          <a:noFill/>
          <a:ln w="76200">
            <a:solidFill>
              <a:schemeClr val="accent2"/>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Text Box 9"/>
          <p:cNvSpPr txBox="1">
            <a:spLocks noChangeArrowheads="1"/>
          </p:cNvSpPr>
          <p:nvPr/>
        </p:nvSpPr>
        <p:spPr bwMode="auto">
          <a:xfrm>
            <a:off x="5619750" y="3895725"/>
            <a:ext cx="207010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i="1"/>
              <a:t>Archaic African Lineage</a:t>
            </a:r>
          </a:p>
        </p:txBody>
      </p:sp>
      <p:sp>
        <p:nvSpPr>
          <p:cNvPr id="2" name="TextBox 1"/>
          <p:cNvSpPr txBox="1">
            <a:spLocks noChangeArrowheads="1"/>
          </p:cNvSpPr>
          <p:nvPr/>
        </p:nvSpPr>
        <p:spPr bwMode="auto">
          <a:xfrm>
            <a:off x="115888" y="2506663"/>
            <a:ext cx="10445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200"/>
              <a:t>Melanesians</a:t>
            </a:r>
          </a:p>
          <a:p>
            <a:pPr eaLnBrk="1" hangingPunct="1">
              <a:spcBef>
                <a:spcPct val="0"/>
              </a:spcBef>
              <a:buFontTx/>
              <a:buNone/>
            </a:pPr>
            <a:r>
              <a:rPr lang="en-US" altLang="en-US" sz="1200"/>
              <a:t>Aborigines</a:t>
            </a:r>
          </a:p>
        </p:txBody>
      </p:sp>
      <p:grpSp>
        <p:nvGrpSpPr>
          <p:cNvPr id="3" name="Group 2"/>
          <p:cNvGrpSpPr>
            <a:grpSpLocks/>
          </p:cNvGrpSpPr>
          <p:nvPr/>
        </p:nvGrpSpPr>
        <p:grpSpPr bwMode="auto">
          <a:xfrm>
            <a:off x="1160463" y="2828925"/>
            <a:ext cx="458787" cy="458788"/>
            <a:chOff x="1159889" y="2828929"/>
            <a:chExt cx="458940" cy="458498"/>
          </a:xfrm>
        </p:grpSpPr>
        <p:grpSp>
          <p:nvGrpSpPr>
            <p:cNvPr id="4138" name="Group 10"/>
            <p:cNvGrpSpPr>
              <a:grpSpLocks/>
            </p:cNvGrpSpPr>
            <p:nvPr/>
          </p:nvGrpSpPr>
          <p:grpSpPr bwMode="auto">
            <a:xfrm>
              <a:off x="1173733" y="2828929"/>
              <a:ext cx="445096" cy="438780"/>
              <a:chOff x="673671" y="1972706"/>
              <a:chExt cx="502667" cy="274607"/>
            </a:xfrm>
          </p:grpSpPr>
          <p:sp>
            <p:nvSpPr>
              <p:cNvPr id="4142" name="Line 6"/>
              <p:cNvSpPr>
                <a:spLocks noChangeShapeType="1"/>
              </p:cNvSpPr>
              <p:nvPr/>
            </p:nvSpPr>
            <p:spPr bwMode="auto">
              <a:xfrm>
                <a:off x="1176338" y="1972706"/>
                <a:ext cx="0" cy="2746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3" name="Line 5"/>
              <p:cNvSpPr>
                <a:spLocks noChangeShapeType="1"/>
              </p:cNvSpPr>
              <p:nvPr/>
            </p:nvSpPr>
            <p:spPr bwMode="auto">
              <a:xfrm>
                <a:off x="673671" y="1981200"/>
                <a:ext cx="500062"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139" name="Group 60"/>
            <p:cNvGrpSpPr>
              <a:grpSpLocks/>
            </p:cNvGrpSpPr>
            <p:nvPr/>
          </p:nvGrpSpPr>
          <p:grpSpPr bwMode="auto">
            <a:xfrm>
              <a:off x="1159889" y="3012820"/>
              <a:ext cx="321249" cy="274607"/>
              <a:chOff x="673672" y="1972706"/>
              <a:chExt cx="502666" cy="274607"/>
            </a:xfrm>
          </p:grpSpPr>
          <p:sp>
            <p:nvSpPr>
              <p:cNvPr id="4140" name="Line 6"/>
              <p:cNvSpPr>
                <a:spLocks noChangeShapeType="1"/>
              </p:cNvSpPr>
              <p:nvPr/>
            </p:nvSpPr>
            <p:spPr bwMode="auto">
              <a:xfrm>
                <a:off x="1176338" y="1972706"/>
                <a:ext cx="0" cy="2746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5"/>
              <p:cNvSpPr>
                <a:spLocks noChangeShapeType="1"/>
              </p:cNvSpPr>
              <p:nvPr/>
            </p:nvSpPr>
            <p:spPr bwMode="auto">
              <a:xfrm>
                <a:off x="673672" y="1981200"/>
                <a:ext cx="500062"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7" name="TextBox 56"/>
          <p:cNvSpPr txBox="1">
            <a:spLocks noChangeArrowheads="1"/>
          </p:cNvSpPr>
          <p:nvPr/>
        </p:nvSpPr>
        <p:spPr bwMode="auto">
          <a:xfrm>
            <a:off x="141288" y="2867025"/>
            <a:ext cx="10302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200"/>
              <a:t>Many others</a:t>
            </a:r>
          </a:p>
        </p:txBody>
      </p:sp>
      <p:sp>
        <p:nvSpPr>
          <p:cNvPr id="4127" name="TextBox 3"/>
          <p:cNvSpPr txBox="1">
            <a:spLocks noChangeArrowheads="1"/>
          </p:cNvSpPr>
          <p:nvPr/>
        </p:nvSpPr>
        <p:spPr bwMode="auto">
          <a:xfrm>
            <a:off x="4991100" y="58869"/>
            <a:ext cx="38306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dirty="0"/>
              <a:t>The Biological Story</a:t>
            </a:r>
          </a:p>
        </p:txBody>
      </p:sp>
      <p:grpSp>
        <p:nvGrpSpPr>
          <p:cNvPr id="6" name="Group 5"/>
          <p:cNvGrpSpPr>
            <a:grpSpLocks/>
          </p:cNvGrpSpPr>
          <p:nvPr/>
        </p:nvGrpSpPr>
        <p:grpSpPr bwMode="auto">
          <a:xfrm>
            <a:off x="1820863" y="922338"/>
            <a:ext cx="2370137" cy="730250"/>
            <a:chOff x="1820862" y="922338"/>
            <a:chExt cx="1331625" cy="730249"/>
          </a:xfrm>
        </p:grpSpPr>
        <p:sp>
          <p:nvSpPr>
            <p:cNvPr id="4134" name="Line 6"/>
            <p:cNvSpPr>
              <a:spLocks noChangeShapeType="1"/>
            </p:cNvSpPr>
            <p:nvPr/>
          </p:nvSpPr>
          <p:spPr bwMode="auto">
            <a:xfrm>
              <a:off x="3117850" y="941386"/>
              <a:ext cx="6350" cy="71120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4135" name="Group 4"/>
            <p:cNvGrpSpPr>
              <a:grpSpLocks/>
            </p:cNvGrpSpPr>
            <p:nvPr/>
          </p:nvGrpSpPr>
          <p:grpSpPr bwMode="auto">
            <a:xfrm>
              <a:off x="1820862" y="922338"/>
              <a:ext cx="1331625" cy="458064"/>
              <a:chOff x="1820862" y="922338"/>
              <a:chExt cx="1331625" cy="458064"/>
            </a:xfrm>
          </p:grpSpPr>
          <p:sp>
            <p:nvSpPr>
              <p:cNvPr id="4136" name="Text Box 14"/>
              <p:cNvSpPr txBox="1">
                <a:spLocks noChangeArrowheads="1"/>
              </p:cNvSpPr>
              <p:nvPr/>
            </p:nvSpPr>
            <p:spPr bwMode="auto">
              <a:xfrm>
                <a:off x="1925061" y="1072427"/>
                <a:ext cx="1160462"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i="1"/>
                  <a:t>Neanderthal</a:t>
                </a:r>
              </a:p>
            </p:txBody>
          </p:sp>
          <p:sp>
            <p:nvSpPr>
              <p:cNvPr id="4137" name="Line 5"/>
              <p:cNvSpPr>
                <a:spLocks noChangeShapeType="1"/>
              </p:cNvSpPr>
              <p:nvPr/>
            </p:nvSpPr>
            <p:spPr bwMode="auto">
              <a:xfrm>
                <a:off x="1820862" y="922338"/>
                <a:ext cx="1331625" cy="4907"/>
              </a:xfrm>
              <a:prstGeom prst="line">
                <a:avLst/>
              </a:prstGeom>
              <a:noFill/>
              <a:ln w="7620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7" name="Group 6"/>
          <p:cNvGrpSpPr>
            <a:grpSpLocks/>
          </p:cNvGrpSpPr>
          <p:nvPr/>
        </p:nvGrpSpPr>
        <p:grpSpPr bwMode="auto">
          <a:xfrm>
            <a:off x="1176338" y="3260725"/>
            <a:ext cx="2557462" cy="649288"/>
            <a:chOff x="1176338" y="3260654"/>
            <a:chExt cx="2710005" cy="648636"/>
          </a:xfrm>
        </p:grpSpPr>
        <p:sp>
          <p:nvSpPr>
            <p:cNvPr id="4131" name="Line 5"/>
            <p:cNvSpPr>
              <a:spLocks noChangeShapeType="1"/>
            </p:cNvSpPr>
            <p:nvPr/>
          </p:nvSpPr>
          <p:spPr bwMode="auto">
            <a:xfrm>
              <a:off x="1176338" y="3606800"/>
              <a:ext cx="2163762" cy="4906"/>
            </a:xfrm>
            <a:prstGeom prst="line">
              <a:avLst/>
            </a:prstGeom>
            <a:noFill/>
            <a:ln w="762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2" name="Text Box 9"/>
            <p:cNvSpPr txBox="1">
              <a:spLocks noChangeArrowheads="1"/>
            </p:cNvSpPr>
            <p:nvPr/>
          </p:nvSpPr>
          <p:spPr bwMode="auto">
            <a:xfrm>
              <a:off x="1782906" y="3260654"/>
              <a:ext cx="2103437"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i="1"/>
                <a:t>Modern Human Lineage</a:t>
              </a:r>
            </a:p>
          </p:txBody>
        </p:sp>
        <p:sp>
          <p:nvSpPr>
            <p:cNvPr id="4133" name="Line 6"/>
            <p:cNvSpPr>
              <a:spLocks noChangeShapeType="1"/>
            </p:cNvSpPr>
            <p:nvPr/>
          </p:nvSpPr>
          <p:spPr bwMode="auto">
            <a:xfrm>
              <a:off x="3310226" y="3634653"/>
              <a:ext cx="0" cy="27463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233" name="Text Box 25"/>
          <p:cNvSpPr txBox="1">
            <a:spLocks noChangeArrowheads="1"/>
          </p:cNvSpPr>
          <p:nvPr/>
        </p:nvSpPr>
        <p:spPr bwMode="auto">
          <a:xfrm>
            <a:off x="5105400" y="2476500"/>
            <a:ext cx="1289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Gene Flow</a:t>
            </a:r>
          </a:p>
        </p:txBody>
      </p:sp>
    </p:spTree>
    <p:extLst>
      <p:ext uri="{BB962C8B-B14F-4D97-AF65-F5344CB8AC3E}">
        <p14:creationId xmlns:p14="http://schemas.microsoft.com/office/powerpoint/2010/main" val="4057735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33"/>
                                        </p:tgtEl>
                                        <p:attrNameLst>
                                          <p:attrName>style.visibility</p:attrName>
                                        </p:attrNameLst>
                                      </p:cBhvr>
                                      <p:to>
                                        <p:strVal val="visible"/>
                                      </p:to>
                                    </p:set>
                                    <p:animEffect transition="in" filter="fade">
                                      <p:cBhvr>
                                        <p:cTn id="10" dur="500"/>
                                        <p:tgtEl>
                                          <p:spTgt spid="823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92922"/>
                                        </p:tgtEl>
                                        <p:attrNameLst>
                                          <p:attrName>style.visibility</p:attrName>
                                        </p:attrNameLst>
                                      </p:cBhvr>
                                      <p:to>
                                        <p:strVal val="visible"/>
                                      </p:to>
                                    </p:set>
                                    <p:animEffect transition="in" filter="fade">
                                      <p:cBhvr>
                                        <p:cTn id="15" dur="500"/>
                                        <p:tgtEl>
                                          <p:spTgt spid="59292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10"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142"/>
                                        </p:tgtEl>
                                        <p:attrNameLst>
                                          <p:attrName>style.visibility</p:attrName>
                                        </p:attrNameLst>
                                      </p:cBhvr>
                                      <p:to>
                                        <p:strVal val="visible"/>
                                      </p:to>
                                    </p:set>
                                    <p:animEffect transition="in" filter="fade">
                                      <p:cBhvr>
                                        <p:cTn id="35" dur="500"/>
                                        <p:tgtEl>
                                          <p:spTgt spid="5142"/>
                                        </p:tgtEl>
                                      </p:cBhvr>
                                    </p:animEffect>
                                  </p:childTnLst>
                                </p:cTn>
                              </p:par>
                              <p:par>
                                <p:cTn id="36" presetID="10"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nodeType="withEffect">
                                  <p:stCondLst>
                                    <p:cond delay="0"/>
                                  </p:stCondLst>
                                  <p:childTnLst>
                                    <p:set>
                                      <p:cBhvr>
                                        <p:cTn id="40" dur="1" fill="hold">
                                          <p:stCondLst>
                                            <p:cond delay="0"/>
                                          </p:stCondLst>
                                        </p:cTn>
                                        <p:tgtEl>
                                          <p:spTgt spid="8220"/>
                                        </p:tgtEl>
                                        <p:attrNameLst>
                                          <p:attrName>style.visibility</p:attrName>
                                        </p:attrNameLst>
                                      </p:cBhvr>
                                      <p:to>
                                        <p:strVal val="visible"/>
                                      </p:to>
                                    </p:set>
                                    <p:animEffect transition="in" filter="fade">
                                      <p:cBhvr>
                                        <p:cTn id="41" dur="500"/>
                                        <p:tgtEl>
                                          <p:spTgt spid="822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nodeType="click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10" presetClass="entr" presetSubtype="0"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ntr" presetSubtype="0" fill="hold" nodeType="clickEffect">
                                  <p:stCondLst>
                                    <p:cond delay="0"/>
                                  </p:stCondLst>
                                  <p:childTnLst>
                                    <p:set>
                                      <p:cBhvr>
                                        <p:cTn id="58" dur="1" fill="hold">
                                          <p:stCondLst>
                                            <p:cond delay="0"/>
                                          </p:stCondLst>
                                        </p:cTn>
                                        <p:tgtEl>
                                          <p:spTgt spid="592939"/>
                                        </p:tgtEl>
                                        <p:attrNameLst>
                                          <p:attrName>style.visibility</p:attrName>
                                        </p:attrNameLst>
                                      </p:cBhvr>
                                      <p:to>
                                        <p:strVal val="visible"/>
                                      </p:to>
                                    </p:set>
                                    <p:animEffect transition="in" filter="fade">
                                      <p:cBhvr>
                                        <p:cTn id="59" dur="500"/>
                                        <p:tgtEl>
                                          <p:spTgt spid="592939"/>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0" presetClass="entr" presetSubtype="0" fill="hold"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500"/>
                                        <p:tgtEl>
                                          <p:spTgt spid="5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0" presetClass="entr" presetSubtype="0" fill="hold" nodeType="click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fade">
                                      <p:cBhvr>
                                        <p:cTn id="75" dur="500"/>
                                        <p:tgtEl>
                                          <p:spTgt spid="63"/>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0" presetClass="entr" presetSubtype="0"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2" grpId="0"/>
      <p:bldP spid="64" grpId="0"/>
      <p:bldP spid="2" grpId="0"/>
      <p:bldP spid="57" grpId="0"/>
      <p:bldP spid="82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6481" y="304800"/>
            <a:ext cx="8225280" cy="857941"/>
          </a:xfrm>
        </p:spPr>
        <p:txBody>
          <a:bodyPr/>
          <a:lstStyle/>
          <a:p>
            <a:r>
              <a:rPr lang="en-US" dirty="0" smtClean="0"/>
              <a:t>Agent-based Models</a:t>
            </a:r>
            <a:endParaRPr lang="en-US" dirty="0"/>
          </a:p>
        </p:txBody>
      </p:sp>
      <p:sp>
        <p:nvSpPr>
          <p:cNvPr id="4" name="TextBox 3"/>
          <p:cNvSpPr txBox="1"/>
          <p:nvPr/>
        </p:nvSpPr>
        <p:spPr>
          <a:xfrm>
            <a:off x="6617131" y="5735204"/>
            <a:ext cx="1990057" cy="595163"/>
          </a:xfrm>
          <a:prstGeom prst="rect">
            <a:avLst/>
          </a:prstGeom>
          <a:noFill/>
        </p:spPr>
        <p:txBody>
          <a:bodyPr wrap="square" rtlCol="0">
            <a:spAutoFit/>
          </a:bodyPr>
          <a:lstStyle/>
          <a:p>
            <a:r>
              <a:rPr lang="en-US" sz="1089" dirty="0">
                <a:solidFill>
                  <a:schemeClr val="bg1"/>
                </a:solidFill>
              </a:rPr>
              <a:t>Ache Model from</a:t>
            </a:r>
            <a:br>
              <a:rPr lang="en-US" sz="1089" dirty="0">
                <a:solidFill>
                  <a:schemeClr val="bg1"/>
                </a:solidFill>
              </a:rPr>
            </a:br>
            <a:r>
              <a:rPr lang="en-US" sz="1089" dirty="0">
                <a:solidFill>
                  <a:schemeClr val="bg1"/>
                </a:solidFill>
              </a:rPr>
              <a:t>https://www.openabm.org/model/3902/version/2/view</a:t>
            </a:r>
          </a:p>
        </p:txBody>
      </p:sp>
      <p:sp>
        <p:nvSpPr>
          <p:cNvPr id="6" name="Content Placeholder 5"/>
          <p:cNvSpPr>
            <a:spLocks noGrp="1"/>
          </p:cNvSpPr>
          <p:nvPr>
            <p:ph idx="1"/>
          </p:nvPr>
        </p:nvSpPr>
        <p:spPr>
          <a:xfrm>
            <a:off x="466561" y="1295400"/>
            <a:ext cx="8677439" cy="3974400"/>
          </a:xfrm>
        </p:spPr>
        <p:txBody>
          <a:bodyPr>
            <a:normAutofit fontScale="85000" lnSpcReduction="20000"/>
          </a:bodyPr>
          <a:lstStyle/>
          <a:p>
            <a:r>
              <a:rPr lang="en-US" dirty="0" smtClean="0"/>
              <a:t>Hunter-gatherer dynamics based on </a:t>
            </a:r>
            <a:r>
              <a:rPr lang="en-US" dirty="0"/>
              <a:t>ethnographically observed behavior of Ache </a:t>
            </a:r>
            <a:r>
              <a:rPr lang="en-US" dirty="0" smtClean="0"/>
              <a:t>hunter-gatherers </a:t>
            </a:r>
            <a:r>
              <a:rPr lang="en-US" dirty="0"/>
              <a:t>in the </a:t>
            </a:r>
            <a:r>
              <a:rPr lang="en-US" dirty="0" err="1"/>
              <a:t>Mbaracayu</a:t>
            </a:r>
            <a:r>
              <a:rPr lang="en-US" dirty="0"/>
              <a:t> Reserve </a:t>
            </a:r>
            <a:r>
              <a:rPr lang="en-US" dirty="0" smtClean="0"/>
              <a:t>Paraguay.</a:t>
            </a:r>
          </a:p>
          <a:p>
            <a:r>
              <a:rPr lang="en-US" dirty="0" smtClean="0"/>
              <a:t>Data collection in the field is informing return </a:t>
            </a:r>
            <a:br>
              <a:rPr lang="en-US" dirty="0" smtClean="0"/>
            </a:br>
            <a:r>
              <a:rPr lang="en-US" dirty="0" smtClean="0"/>
              <a:t>rates for shellfish foraging, plant foraging, </a:t>
            </a:r>
            <a:br>
              <a:rPr lang="en-US" dirty="0" smtClean="0"/>
            </a:br>
            <a:r>
              <a:rPr lang="en-US" dirty="0" smtClean="0"/>
              <a:t>and hunting. </a:t>
            </a:r>
            <a:br>
              <a:rPr lang="en-US" dirty="0" smtClean="0"/>
            </a:br>
            <a:r>
              <a:rPr lang="en-US" dirty="0" smtClean="0"/>
              <a:t>Should be ready to model by summer 2017</a:t>
            </a:r>
          </a:p>
          <a:p>
            <a:r>
              <a:rPr lang="en-US" dirty="0" smtClean="0"/>
              <a:t>Once models are ready-to-run on XSEDE</a:t>
            </a:r>
            <a:br>
              <a:rPr lang="en-US" dirty="0" smtClean="0"/>
            </a:br>
            <a:r>
              <a:rPr lang="en-US" dirty="0" smtClean="0"/>
              <a:t>we will run thousands of simulations</a:t>
            </a:r>
            <a:br>
              <a:rPr lang="en-US" dirty="0" smtClean="0"/>
            </a:br>
            <a:r>
              <a:rPr lang="en-US" dirty="0" smtClean="0"/>
              <a:t>to answer questions about human</a:t>
            </a:r>
            <a:br>
              <a:rPr lang="en-US" dirty="0" smtClean="0"/>
            </a:br>
            <a:r>
              <a:rPr lang="en-US" dirty="0" smtClean="0"/>
              <a:t>movement and behavior</a:t>
            </a:r>
          </a:p>
        </p:txBody>
      </p:sp>
      <p:pic>
        <p:nvPicPr>
          <p:cNvPr id="9" name="Picture 4" descr="https://www.openabm.org/files/models/3902/map.JPG"/>
          <p:cNvPicPr>
            <a:picLocks noChangeAspect="1" noChangeArrowheads="1"/>
          </p:cNvPicPr>
          <p:nvPr/>
        </p:nvPicPr>
        <p:blipFill>
          <a:blip r:embed="rId2" cstate="email">
            <a:extLst>
              <a:ext uri="{28A0092B-C50C-407E-A947-70E740481C1C}">
                <a14:useLocalDpi xmlns:a14="http://schemas.microsoft.com/office/drawing/2010/main" val="0"/>
              </a:ext>
            </a:extLst>
          </a:blip>
          <a:stretch>
            <a:fillRect/>
          </a:stretch>
        </p:blipFill>
        <p:spPr bwMode="auto">
          <a:xfrm>
            <a:off x="7010400" y="2997960"/>
            <a:ext cx="1783457" cy="25646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24800" y="6540966"/>
            <a:ext cx="5253120" cy="315599"/>
          </a:xfrm>
          <a:prstGeom prst="rect">
            <a:avLst/>
          </a:prstGeom>
          <a:noFill/>
        </p:spPr>
        <p:txBody>
          <a:bodyPr wrap="square" rtlCol="0">
            <a:spAutoFit/>
          </a:bodyPr>
          <a:lstStyle/>
          <a:p>
            <a:r>
              <a:rPr lang="en-US" sz="1451" dirty="0"/>
              <a:t>Update courtesy of Colin Wren</a:t>
            </a:r>
          </a:p>
        </p:txBody>
      </p:sp>
    </p:spTree>
    <p:extLst>
      <p:ext uri="{BB962C8B-B14F-4D97-AF65-F5344CB8AC3E}">
        <p14:creationId xmlns:p14="http://schemas.microsoft.com/office/powerpoint/2010/main" val="27443843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in Agent-based Models</a:t>
            </a:r>
            <a:endParaRPr lang="en-US" dirty="0"/>
          </a:p>
        </p:txBody>
      </p:sp>
      <p:sp>
        <p:nvSpPr>
          <p:cNvPr id="3" name="Content Placeholder 2"/>
          <p:cNvSpPr>
            <a:spLocks noGrp="1"/>
          </p:cNvSpPr>
          <p:nvPr>
            <p:ph idx="1"/>
          </p:nvPr>
        </p:nvSpPr>
        <p:spPr>
          <a:xfrm>
            <a:off x="533400" y="1157031"/>
            <a:ext cx="8042400" cy="4634169"/>
          </a:xfrm>
        </p:spPr>
        <p:txBody>
          <a:bodyPr>
            <a:normAutofit fontScale="92500" lnSpcReduction="10000"/>
          </a:bodyPr>
          <a:lstStyle/>
          <a:p>
            <a:r>
              <a:rPr lang="en-US" dirty="0" smtClean="0"/>
              <a:t>Developing and testing multiple models, theories, and methods to help answer questions</a:t>
            </a:r>
          </a:p>
          <a:p>
            <a:pPr marL="414726" indent="-414726">
              <a:buFont typeface="Arial" panose="020B0604020202020204" pitchFamily="34" charset="0"/>
              <a:buChar char="•"/>
            </a:pPr>
            <a:r>
              <a:rPr lang="en-US" sz="2358" dirty="0"/>
              <a:t>The size of the group (camp)</a:t>
            </a:r>
          </a:p>
          <a:p>
            <a:pPr marL="777611" lvl="1" indent="-414726">
              <a:buFont typeface="Arial" panose="020B0604020202020204" pitchFamily="34" charset="0"/>
              <a:buChar char="•"/>
            </a:pPr>
            <a:r>
              <a:rPr lang="en-US" sz="2358" dirty="0"/>
              <a:t>How often does the campsite move?</a:t>
            </a:r>
          </a:p>
          <a:p>
            <a:pPr marL="777611" lvl="1" indent="-414726">
              <a:buFont typeface="Arial" panose="020B0604020202020204" pitchFamily="34" charset="0"/>
              <a:buChar char="•"/>
            </a:pPr>
            <a:r>
              <a:rPr lang="en-US" sz="2358" dirty="0"/>
              <a:t>How far does it go when it does move?</a:t>
            </a:r>
          </a:p>
          <a:p>
            <a:pPr marL="414726" indent="-414726">
              <a:buFont typeface="Arial" panose="020B0604020202020204" pitchFamily="34" charset="0"/>
              <a:buChar char="•"/>
            </a:pPr>
            <a:r>
              <a:rPr lang="en-US" sz="2358" dirty="0"/>
              <a:t>Individually what to do: hunt or forage?</a:t>
            </a:r>
          </a:p>
          <a:p>
            <a:pPr marL="777611" lvl="1" indent="-414726">
              <a:buFont typeface="Arial" panose="020B0604020202020204" pitchFamily="34" charset="0"/>
              <a:buChar char="•"/>
            </a:pPr>
            <a:r>
              <a:rPr lang="en-US" sz="2358" dirty="0"/>
              <a:t>Trade-off in terms of calorie returns, success rates, etc. How to balance these decisions?</a:t>
            </a:r>
          </a:p>
          <a:p>
            <a:pPr marL="777611" lvl="1" indent="-414726">
              <a:buFont typeface="Arial" panose="020B0604020202020204" pitchFamily="34" charset="0"/>
              <a:buChar char="•"/>
            </a:pPr>
            <a:r>
              <a:rPr lang="en-US" sz="2358" dirty="0"/>
              <a:t>What to hunt: black rhino, cape buffalo, or springbok?</a:t>
            </a:r>
          </a:p>
          <a:p>
            <a:pPr marL="777611" lvl="1" indent="-414726">
              <a:buFont typeface="Arial" panose="020B0604020202020204" pitchFamily="34" charset="0"/>
              <a:buChar char="•"/>
            </a:pPr>
            <a:r>
              <a:rPr lang="en-US" sz="2358" dirty="0"/>
              <a:t>Direction and distance to travel?</a:t>
            </a:r>
          </a:p>
          <a:p>
            <a:pPr marL="777611" lvl="1" indent="-414726">
              <a:buFont typeface="Arial" panose="020B0604020202020204" pitchFamily="34" charset="0"/>
              <a:buChar char="•"/>
            </a:pPr>
            <a:r>
              <a:rPr lang="en-US" sz="2358" dirty="0"/>
              <a:t>When to “give up” on a hunt or foraging run?</a:t>
            </a:r>
          </a:p>
          <a:p>
            <a:pPr marL="777611" lvl="1" indent="-414726">
              <a:buFont typeface="Arial" panose="020B0604020202020204" pitchFamily="34" charset="0"/>
              <a:buChar char="•"/>
            </a:pPr>
            <a:r>
              <a:rPr lang="en-US" sz="2358" dirty="0"/>
              <a:t>…</a:t>
            </a:r>
          </a:p>
        </p:txBody>
      </p:sp>
    </p:spTree>
    <p:extLst>
      <p:ext uri="{BB962C8B-B14F-4D97-AF65-F5344CB8AC3E}">
        <p14:creationId xmlns:p14="http://schemas.microsoft.com/office/powerpoint/2010/main" val="14599234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456481" y="304800"/>
            <a:ext cx="8228160" cy="1144800"/>
          </a:xfrm>
          <a:ln/>
        </p:spPr>
        <p:txBody>
          <a:bodyPr vert="horz" lIns="91440" tIns="35482" rIns="91440" bIns="45720" rtlCol="0" anchor="ctr">
            <a:noAutofit/>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dirty="0" err="1" smtClean="0">
                <a:solidFill>
                  <a:srgbClr val="000080"/>
                </a:solidFill>
              </a:rPr>
              <a:t>NetLogo</a:t>
            </a:r>
            <a:endParaRPr lang="en-US" altLang="en-US" dirty="0">
              <a:solidFill>
                <a:srgbClr val="000080"/>
              </a:solidFill>
            </a:endParaRPr>
          </a:p>
        </p:txBody>
      </p:sp>
      <p:sp>
        <p:nvSpPr>
          <p:cNvPr id="9218" name="Rectangle 2"/>
          <p:cNvSpPr>
            <a:spLocks noGrp="1" noChangeArrowheads="1"/>
          </p:cNvSpPr>
          <p:nvPr>
            <p:ph type="body" idx="1"/>
          </p:nvPr>
        </p:nvSpPr>
        <p:spPr>
          <a:xfrm>
            <a:off x="456481" y="1371600"/>
            <a:ext cx="8045280" cy="5028840"/>
          </a:xfrm>
          <a:ln/>
        </p:spPr>
        <p:txBody>
          <a:bodyPr vert="horz" lIns="91440" tIns="22579" rIns="91440" bIns="45720" rtlCol="0">
            <a:normAutofit/>
          </a:bodyPr>
          <a:lstStyle/>
          <a:p>
            <a:pPr marL="391686" indent="-293764">
              <a:buSzPct val="45000"/>
              <a:buFont typeface="Wingdings" panose="05000000000000000000" pitchFamily="2" charset="2"/>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sz="2540" dirty="0" err="1"/>
              <a:t>NetLogo</a:t>
            </a:r>
            <a:r>
              <a:rPr lang="en-US" altLang="en-US" sz="2540" dirty="0"/>
              <a:t> is an easy-to-use agent-based modeling environment that is </a:t>
            </a:r>
            <a:r>
              <a:rPr lang="en-US" altLang="en-US" sz="2540" i="1" dirty="0"/>
              <a:t>widely</a:t>
            </a:r>
            <a:r>
              <a:rPr lang="en-US" altLang="en-US" sz="2540" dirty="0"/>
              <a:t> used in the sciences</a:t>
            </a:r>
          </a:p>
          <a:p>
            <a:pPr marL="391686" indent="-293764">
              <a:buSzPct val="45000"/>
              <a:buFont typeface="Wingdings" panose="05000000000000000000" pitchFamily="2" charset="2"/>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sz="2540" dirty="0" err="1"/>
              <a:t>NetLogo</a:t>
            </a:r>
            <a:r>
              <a:rPr lang="en-US" altLang="en-US" sz="2540" dirty="0"/>
              <a:t> has embarrassingly parallel functionality by simultaneously executing multiple simulations</a:t>
            </a:r>
          </a:p>
          <a:p>
            <a:pPr marL="391686" indent="-293764">
              <a:buSzPct val="45000"/>
              <a:buFont typeface="Wingdings" panose="05000000000000000000" pitchFamily="2" charset="2"/>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sz="2540" dirty="0"/>
              <a:t>This project will require hundreds of thousands of agent-based simulations to test different adaptive behaviors in response to various climate and vegetation scenarios</a:t>
            </a:r>
          </a:p>
          <a:p>
            <a:pPr marL="391686" indent="-293764">
              <a:buSzPct val="45000"/>
              <a:buFont typeface="Wingdings" panose="05000000000000000000" pitchFamily="2" charset="2"/>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sz="2540" dirty="0"/>
              <a:t>With the help of David O’Neal, we tuned Java-based </a:t>
            </a:r>
            <a:r>
              <a:rPr lang="en-US" altLang="en-US" sz="2540" dirty="0" err="1"/>
              <a:t>Netlogo</a:t>
            </a:r>
            <a:r>
              <a:rPr lang="en-US" altLang="en-US" sz="2540" dirty="0"/>
              <a:t> system and created a workflow system for the ABMs to parallelize the thousands of simulations</a:t>
            </a:r>
            <a:br>
              <a:rPr lang="en-US" altLang="en-US" sz="2540" dirty="0"/>
            </a:br>
            <a:r>
              <a:rPr lang="en-US" altLang="en-US" sz="2540" dirty="0"/>
              <a:t>first on </a:t>
            </a:r>
            <a:r>
              <a:rPr lang="en-US" altLang="en-US" sz="2540" dirty="0" err="1"/>
              <a:t>Blacklight</a:t>
            </a:r>
            <a:r>
              <a:rPr lang="en-US" altLang="en-US" sz="2540" dirty="0"/>
              <a:t> and now Bridges</a:t>
            </a:r>
          </a:p>
        </p:txBody>
      </p:sp>
    </p:spTree>
    <p:extLst>
      <p:ext uri="{BB962C8B-B14F-4D97-AF65-F5344CB8AC3E}">
        <p14:creationId xmlns:p14="http://schemas.microsoft.com/office/powerpoint/2010/main" val="153403990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534840" y="-230400"/>
            <a:ext cx="8228160" cy="1144800"/>
          </a:xfrm>
          <a:ln/>
        </p:spPr>
        <p:txBody>
          <a:bodyPr vert="horz" lIns="91440" tIns="35482" rIns="91440" bIns="45720" rtlCol="0" anchor="ctr">
            <a:noAutofit/>
          </a:bodyPr>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r>
              <a:rPr lang="en-US" altLang="en-US" dirty="0" err="1">
                <a:solidFill>
                  <a:schemeClr val="tx1"/>
                </a:solidFill>
              </a:rPr>
              <a:t>NetLogo</a:t>
            </a:r>
            <a:r>
              <a:rPr lang="en-US" altLang="en-US" dirty="0">
                <a:solidFill>
                  <a:schemeClr val="tx1"/>
                </a:solidFill>
              </a:rPr>
              <a:t> </a:t>
            </a:r>
            <a:r>
              <a:rPr lang="en-US" altLang="en-US" dirty="0" smtClean="0">
                <a:solidFill>
                  <a:schemeClr val="tx1"/>
                </a:solidFill>
              </a:rPr>
              <a:t>ABM </a:t>
            </a:r>
            <a:r>
              <a:rPr lang="en-US" altLang="en-US" dirty="0">
                <a:solidFill>
                  <a:schemeClr val="tx1"/>
                </a:solidFill>
              </a:rPr>
              <a:t>Workflow </a:t>
            </a:r>
            <a:r>
              <a:rPr lang="en-US" altLang="en-US" dirty="0" smtClean="0">
                <a:solidFill>
                  <a:schemeClr val="tx1"/>
                </a:solidFill>
              </a:rPr>
              <a:t>System (NAWS)</a:t>
            </a:r>
            <a:endParaRPr lang="en-US" altLang="en-US" dirty="0">
              <a:solidFill>
                <a:schemeClr val="tx1"/>
              </a:solidFill>
            </a:endParaRPr>
          </a:p>
        </p:txBody>
      </p:sp>
      <p:sp>
        <p:nvSpPr>
          <p:cNvPr id="10242" name="Rectangle 2"/>
          <p:cNvSpPr>
            <a:spLocks noGrp="1" noChangeArrowheads="1"/>
          </p:cNvSpPr>
          <p:nvPr>
            <p:ph type="body" idx="1"/>
          </p:nvPr>
        </p:nvSpPr>
        <p:spPr>
          <a:xfrm>
            <a:off x="420088" y="1522638"/>
            <a:ext cx="8045280" cy="5253120"/>
          </a:xfrm>
          <a:ln/>
        </p:spPr>
        <p:txBody>
          <a:bodyPr vert="horz" lIns="91440" tIns="22579" rIns="91440" bIns="45720" rtlCol="0">
            <a:normAutofit/>
          </a:bodyPr>
          <a:lstStyle/>
          <a:p>
            <a:pPr marL="391686" indent="-293764">
              <a:buSzPct val="45000"/>
              <a:buFont typeface="Wingdings" panose="05000000000000000000" pitchFamily="2" charset="2"/>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Lst>
            </a:pPr>
            <a:endParaRPr lang="en-US" altLang="en-US" sz="2540" dirty="0"/>
          </a:p>
        </p:txBody>
      </p:sp>
      <p:sp>
        <p:nvSpPr>
          <p:cNvPr id="10243" name="AutoShape 3"/>
          <p:cNvSpPr>
            <a:spLocks noChangeArrowheads="1"/>
          </p:cNvSpPr>
          <p:nvPr/>
        </p:nvSpPr>
        <p:spPr bwMode="auto">
          <a:xfrm>
            <a:off x="385080" y="694008"/>
            <a:ext cx="8377920" cy="5476279"/>
          </a:xfrm>
          <a:prstGeom prst="roundRect">
            <a:avLst>
              <a:gd name="adj" fmla="val 9241"/>
            </a:avLst>
          </a:prstGeom>
          <a:solidFill>
            <a:srgbClr val="E6E6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4" name="AutoShape 4"/>
          <p:cNvSpPr>
            <a:spLocks noChangeArrowheads="1"/>
          </p:cNvSpPr>
          <p:nvPr/>
        </p:nvSpPr>
        <p:spPr bwMode="auto">
          <a:xfrm>
            <a:off x="2330520" y="320155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5" name="AutoShape 5"/>
          <p:cNvSpPr>
            <a:spLocks noChangeArrowheads="1"/>
          </p:cNvSpPr>
          <p:nvPr/>
        </p:nvSpPr>
        <p:spPr bwMode="auto">
          <a:xfrm>
            <a:off x="2362200" y="323323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6" name="AutoShape 6"/>
          <p:cNvSpPr>
            <a:spLocks noChangeArrowheads="1"/>
          </p:cNvSpPr>
          <p:nvPr/>
        </p:nvSpPr>
        <p:spPr bwMode="auto">
          <a:xfrm>
            <a:off x="2392439" y="326491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7" name="AutoShape 7"/>
          <p:cNvSpPr>
            <a:spLocks noChangeArrowheads="1"/>
          </p:cNvSpPr>
          <p:nvPr/>
        </p:nvSpPr>
        <p:spPr bwMode="auto">
          <a:xfrm>
            <a:off x="2424119" y="329515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8" name="AutoShape 8"/>
          <p:cNvSpPr>
            <a:spLocks noChangeArrowheads="1"/>
          </p:cNvSpPr>
          <p:nvPr/>
        </p:nvSpPr>
        <p:spPr bwMode="auto">
          <a:xfrm>
            <a:off x="2455799" y="332683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49" name="AutoShape 9"/>
          <p:cNvSpPr>
            <a:spLocks noChangeArrowheads="1"/>
          </p:cNvSpPr>
          <p:nvPr/>
        </p:nvSpPr>
        <p:spPr bwMode="auto">
          <a:xfrm>
            <a:off x="550680" y="2554999"/>
            <a:ext cx="1078560" cy="1327680"/>
          </a:xfrm>
          <a:prstGeom prst="foldedCorner">
            <a:avLst>
              <a:gd name="adj" fmla="val 1807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50" name="Line 10"/>
          <p:cNvSpPr>
            <a:spLocks noChangeShapeType="1"/>
          </p:cNvSpPr>
          <p:nvPr/>
        </p:nvSpPr>
        <p:spPr bwMode="auto">
          <a:xfrm>
            <a:off x="550680" y="3135319"/>
            <a:ext cx="1078560" cy="1440"/>
          </a:xfrm>
          <a:prstGeom prst="line">
            <a:avLst/>
          </a:prstGeom>
          <a:noFill/>
          <a:ln w="9525" cap="flat">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1451"/>
          </a:p>
        </p:txBody>
      </p:sp>
      <p:sp>
        <p:nvSpPr>
          <p:cNvPr id="10251" name="Text Box 11"/>
          <p:cNvSpPr txBox="1">
            <a:spLocks noChangeArrowheads="1"/>
          </p:cNvSpPr>
          <p:nvPr/>
        </p:nvSpPr>
        <p:spPr bwMode="auto">
          <a:xfrm>
            <a:off x="699000" y="2673079"/>
            <a:ext cx="7272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dirty="0"/>
              <a:t>Model</a:t>
            </a:r>
          </a:p>
        </p:txBody>
      </p:sp>
      <p:sp>
        <p:nvSpPr>
          <p:cNvPr id="10252" name="Text Box 12"/>
          <p:cNvSpPr txBox="1">
            <a:spLocks noChangeArrowheads="1"/>
          </p:cNvSpPr>
          <p:nvPr/>
        </p:nvSpPr>
        <p:spPr bwMode="auto">
          <a:xfrm>
            <a:off x="536280" y="3293719"/>
            <a:ext cx="1095840" cy="286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3721" rIns="81638" bIns="40819"/>
          <a:lstStyle>
            <a:lvl1pPr>
              <a:tabLst>
                <a:tab pos="457200" algn="l"/>
                <a:tab pos="914400" algn="l"/>
              </a:tabLst>
              <a:defRPr>
                <a:solidFill>
                  <a:srgbClr val="000000"/>
                </a:solidFill>
                <a:latin typeface="Arial" panose="020B0604020202020204" pitchFamily="34" charset="0"/>
                <a:cs typeface="WenQuanYi Micro Hei" charset="0"/>
              </a:defRPr>
            </a:lvl1pPr>
            <a:lvl2pPr>
              <a:tabLst>
                <a:tab pos="457200" algn="l"/>
                <a:tab pos="914400" algn="l"/>
              </a:tabLst>
              <a:defRPr>
                <a:solidFill>
                  <a:srgbClr val="000000"/>
                </a:solidFill>
                <a:latin typeface="Arial" panose="020B0604020202020204" pitchFamily="34" charset="0"/>
                <a:cs typeface="WenQuanYi Micro Hei" charset="0"/>
              </a:defRPr>
            </a:lvl2pPr>
            <a:lvl3pPr>
              <a:tabLst>
                <a:tab pos="457200" algn="l"/>
                <a:tab pos="914400" algn="l"/>
              </a:tabLst>
              <a:defRPr>
                <a:solidFill>
                  <a:srgbClr val="000000"/>
                </a:solidFill>
                <a:latin typeface="Arial" panose="020B0604020202020204" pitchFamily="34" charset="0"/>
                <a:cs typeface="WenQuanYi Micro Hei" charset="0"/>
              </a:defRPr>
            </a:lvl3pPr>
            <a:lvl4pPr>
              <a:tabLst>
                <a:tab pos="457200" algn="l"/>
                <a:tab pos="914400" algn="l"/>
              </a:tabLst>
              <a:defRPr>
                <a:solidFill>
                  <a:srgbClr val="000000"/>
                </a:solidFill>
                <a:latin typeface="Arial" panose="020B0604020202020204" pitchFamily="34" charset="0"/>
                <a:cs typeface="WenQuanYi Micro Hei" charset="0"/>
              </a:defRPr>
            </a:lvl4pPr>
            <a:lvl5pPr>
              <a:tabLst>
                <a:tab pos="457200" algn="l"/>
                <a:tab pos="9144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9pPr>
          </a:lstStyle>
          <a:p>
            <a:r>
              <a:rPr lang="en-US" altLang="en-US" sz="1451" dirty="0"/>
              <a:t>Experiment</a:t>
            </a:r>
          </a:p>
        </p:txBody>
      </p:sp>
      <p:sp>
        <p:nvSpPr>
          <p:cNvPr id="10253" name="AutoShape 13"/>
          <p:cNvSpPr>
            <a:spLocks noChangeArrowheads="1"/>
          </p:cNvSpPr>
          <p:nvPr/>
        </p:nvSpPr>
        <p:spPr bwMode="auto">
          <a:xfrm>
            <a:off x="152400" y="805920"/>
            <a:ext cx="3152160" cy="1327680"/>
          </a:xfrm>
          <a:prstGeom prst="roundRect">
            <a:avLst>
              <a:gd name="adj" fmla="val 16667"/>
            </a:avLst>
          </a:prstGeom>
          <a:solidFill>
            <a:srgbClr val="CFE7F5"/>
          </a:solidFill>
          <a:ln w="36720"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7965" tIns="71662" rIns="97965" bIns="57146" anchor="ctr"/>
          <a:lstStyle>
            <a:lvl1pPr>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Lst>
              <a:defRPr>
                <a:solidFill>
                  <a:srgbClr val="000000"/>
                </a:solidFill>
                <a:latin typeface="Arial" panose="020B0604020202020204" pitchFamily="34" charset="0"/>
                <a:cs typeface="WenQuanYi Micro Hei" charset="0"/>
              </a:defRPr>
            </a:lvl9pPr>
          </a:lstStyle>
          <a:p>
            <a:r>
              <a:rPr lang="en-US" altLang="en-US" sz="1451" dirty="0"/>
              <a:t>A </a:t>
            </a:r>
            <a:r>
              <a:rPr lang="en-US" altLang="en-US" sz="1451" dirty="0" err="1"/>
              <a:t>NetLogo</a:t>
            </a:r>
            <a:r>
              <a:rPr lang="en-US" altLang="en-US" sz="1451" dirty="0"/>
              <a:t> model file defines </a:t>
            </a:r>
            <a:br>
              <a:rPr lang="en-US" altLang="en-US" sz="1451" dirty="0"/>
            </a:br>
            <a:r>
              <a:rPr lang="en-US" altLang="en-US" sz="1451" dirty="0"/>
              <a:t>(1) an agent-based model and (2) (optionally) an experiment consisting of parameters for thousands of simulations</a:t>
            </a:r>
          </a:p>
        </p:txBody>
      </p:sp>
      <p:sp>
        <p:nvSpPr>
          <p:cNvPr id="10254" name="Rectangle 14"/>
          <p:cNvSpPr>
            <a:spLocks noChangeArrowheads="1"/>
          </p:cNvSpPr>
          <p:nvPr/>
        </p:nvSpPr>
        <p:spPr bwMode="auto">
          <a:xfrm>
            <a:off x="2209560" y="2554999"/>
            <a:ext cx="995040" cy="498240"/>
          </a:xfrm>
          <a:prstGeom prst="rect">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nchor="ctr"/>
          <a:lstStyle>
            <a:lvl1pPr>
              <a:tabLst>
                <a:tab pos="457200" algn="l"/>
                <a:tab pos="914400" algn="l"/>
              </a:tabLst>
              <a:defRPr>
                <a:solidFill>
                  <a:srgbClr val="000000"/>
                </a:solidFill>
                <a:latin typeface="Arial" panose="020B0604020202020204" pitchFamily="34" charset="0"/>
                <a:cs typeface="WenQuanYi Micro Hei" charset="0"/>
              </a:defRPr>
            </a:lvl1pPr>
            <a:lvl2pPr>
              <a:tabLst>
                <a:tab pos="457200" algn="l"/>
                <a:tab pos="914400" algn="l"/>
              </a:tabLst>
              <a:defRPr>
                <a:solidFill>
                  <a:srgbClr val="000000"/>
                </a:solidFill>
                <a:latin typeface="Arial" panose="020B0604020202020204" pitchFamily="34" charset="0"/>
                <a:cs typeface="WenQuanYi Micro Hei" charset="0"/>
              </a:defRPr>
            </a:lvl2pPr>
            <a:lvl3pPr>
              <a:tabLst>
                <a:tab pos="457200" algn="l"/>
                <a:tab pos="914400" algn="l"/>
              </a:tabLst>
              <a:defRPr>
                <a:solidFill>
                  <a:srgbClr val="000000"/>
                </a:solidFill>
                <a:latin typeface="Arial" panose="020B0604020202020204" pitchFamily="34" charset="0"/>
                <a:cs typeface="WenQuanYi Micro Hei" charset="0"/>
              </a:defRPr>
            </a:lvl3pPr>
            <a:lvl4pPr>
              <a:tabLst>
                <a:tab pos="457200" algn="l"/>
                <a:tab pos="914400" algn="l"/>
              </a:tabLst>
              <a:defRPr>
                <a:solidFill>
                  <a:srgbClr val="000000"/>
                </a:solidFill>
                <a:latin typeface="Arial" panose="020B0604020202020204" pitchFamily="34" charset="0"/>
                <a:cs typeface="WenQuanYi Micro Hei" charset="0"/>
              </a:defRPr>
            </a:lvl4pPr>
            <a:lvl5pPr>
              <a:tabLst>
                <a:tab pos="457200" algn="l"/>
                <a:tab pos="9144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9pPr>
          </a:lstStyle>
          <a:p>
            <a:pPr algn="ctr"/>
            <a:r>
              <a:rPr lang="en-US" altLang="en-US" sz="1451"/>
              <a:t>Model</a:t>
            </a:r>
          </a:p>
        </p:txBody>
      </p:sp>
      <p:sp>
        <p:nvSpPr>
          <p:cNvPr id="10255" name="Text Box 15"/>
          <p:cNvSpPr txBox="1">
            <a:spLocks noChangeArrowheads="1"/>
          </p:cNvSpPr>
          <p:nvPr/>
        </p:nvSpPr>
        <p:spPr bwMode="auto">
          <a:xfrm>
            <a:off x="2239800" y="3836598"/>
            <a:ext cx="1212480" cy="391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0496" rIns="81638" bIns="40819"/>
          <a:lstStyle>
            <a:lvl1pPr>
              <a:tabLst>
                <a:tab pos="457200" algn="l"/>
                <a:tab pos="914400" algn="l"/>
              </a:tabLst>
              <a:defRPr>
                <a:solidFill>
                  <a:srgbClr val="000000"/>
                </a:solidFill>
                <a:latin typeface="Arial" panose="020B0604020202020204" pitchFamily="34" charset="0"/>
                <a:cs typeface="WenQuanYi Micro Hei" charset="0"/>
              </a:defRPr>
            </a:lvl1pPr>
            <a:lvl2pPr>
              <a:tabLst>
                <a:tab pos="457200" algn="l"/>
                <a:tab pos="914400" algn="l"/>
              </a:tabLst>
              <a:defRPr>
                <a:solidFill>
                  <a:srgbClr val="000000"/>
                </a:solidFill>
                <a:latin typeface="Arial" panose="020B0604020202020204" pitchFamily="34" charset="0"/>
                <a:cs typeface="WenQuanYi Micro Hei" charset="0"/>
              </a:defRPr>
            </a:lvl2pPr>
            <a:lvl3pPr>
              <a:tabLst>
                <a:tab pos="457200" algn="l"/>
                <a:tab pos="914400" algn="l"/>
              </a:tabLst>
              <a:defRPr>
                <a:solidFill>
                  <a:srgbClr val="000000"/>
                </a:solidFill>
                <a:latin typeface="Arial" panose="020B0604020202020204" pitchFamily="34" charset="0"/>
                <a:cs typeface="WenQuanYi Micro Hei" charset="0"/>
              </a:defRPr>
            </a:lvl3pPr>
            <a:lvl4pPr>
              <a:tabLst>
                <a:tab pos="457200" algn="l"/>
                <a:tab pos="914400" algn="l"/>
              </a:tabLst>
              <a:defRPr>
                <a:solidFill>
                  <a:srgbClr val="000000"/>
                </a:solidFill>
                <a:latin typeface="Arial" panose="020B0604020202020204" pitchFamily="34" charset="0"/>
                <a:cs typeface="WenQuanYi Micro Hei" charset="0"/>
              </a:defRPr>
            </a:lvl4pPr>
            <a:lvl5pPr>
              <a:tabLst>
                <a:tab pos="457200" algn="l"/>
                <a:tab pos="9144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Lst>
              <a:defRPr>
                <a:solidFill>
                  <a:srgbClr val="000000"/>
                </a:solidFill>
                <a:latin typeface="Arial" panose="020B0604020202020204" pitchFamily="34" charset="0"/>
                <a:cs typeface="WenQuanYi Micro Hei" charset="0"/>
              </a:defRPr>
            </a:lvl9pPr>
          </a:lstStyle>
          <a:p>
            <a:r>
              <a:rPr lang="en-US" altLang="en-US" sz="1089"/>
              <a:t>Multiple</a:t>
            </a:r>
          </a:p>
          <a:p>
            <a:r>
              <a:rPr lang="en-US" altLang="en-US" sz="1089"/>
              <a:t>Sub-experiments</a:t>
            </a:r>
          </a:p>
        </p:txBody>
      </p:sp>
      <p:sp>
        <p:nvSpPr>
          <p:cNvPr id="10256" name="AutoShape 16"/>
          <p:cNvSpPr>
            <a:spLocks noChangeArrowheads="1"/>
          </p:cNvSpPr>
          <p:nvPr/>
        </p:nvSpPr>
        <p:spPr bwMode="auto">
          <a:xfrm>
            <a:off x="798360" y="4727959"/>
            <a:ext cx="2239200" cy="532800"/>
          </a:xfrm>
          <a:prstGeom prst="roundRect">
            <a:avLst>
              <a:gd name="adj" fmla="val 16667"/>
            </a:avLst>
          </a:prstGeom>
          <a:solidFill>
            <a:srgbClr val="FF950E"/>
          </a:solidFill>
          <a:ln w="36720"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965" tIns="71662" rIns="97965" bIns="57146" anchor="ctr"/>
          <a:lstStyle>
            <a:lvl1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9pPr>
          </a:lstStyle>
          <a:p>
            <a:pPr algn="ctr"/>
            <a:r>
              <a:rPr lang="en-US" altLang="en-US" sz="1451"/>
              <a:t>parse-experiments.py</a:t>
            </a:r>
          </a:p>
        </p:txBody>
      </p:sp>
      <p:sp>
        <p:nvSpPr>
          <p:cNvPr id="10257" name="AutoShape 17"/>
          <p:cNvSpPr>
            <a:spLocks noChangeArrowheads="1"/>
          </p:cNvSpPr>
          <p:nvPr/>
        </p:nvSpPr>
        <p:spPr bwMode="auto">
          <a:xfrm>
            <a:off x="3459480" y="4712119"/>
            <a:ext cx="1968480" cy="532800"/>
          </a:xfrm>
          <a:prstGeom prst="roundRect">
            <a:avLst>
              <a:gd name="adj" fmla="val 16667"/>
            </a:avLst>
          </a:prstGeom>
          <a:solidFill>
            <a:srgbClr val="FF950E"/>
          </a:solidFill>
          <a:ln w="36720"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965" tIns="71662" rIns="97965" bIns="57146" anchor="ctr"/>
          <a:lstStyle>
            <a:lvl1pPr>
              <a:tabLst>
                <a:tab pos="457200" algn="l"/>
                <a:tab pos="914400" algn="l"/>
                <a:tab pos="1371600" algn="l"/>
                <a:tab pos="18288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9pPr>
          </a:lstStyle>
          <a:p>
            <a:pPr algn="ctr"/>
            <a:r>
              <a:rPr lang="en-US" altLang="en-US" sz="1451"/>
              <a:t>generate-tasks.py</a:t>
            </a:r>
          </a:p>
        </p:txBody>
      </p:sp>
      <p:sp>
        <p:nvSpPr>
          <p:cNvPr id="10258" name="Rectangle 18"/>
          <p:cNvSpPr>
            <a:spLocks noChangeArrowheads="1"/>
          </p:cNvSpPr>
          <p:nvPr/>
        </p:nvSpPr>
        <p:spPr bwMode="auto">
          <a:xfrm>
            <a:off x="4013880" y="320299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59" name="AutoShape 19"/>
          <p:cNvSpPr>
            <a:spLocks noChangeArrowheads="1"/>
          </p:cNvSpPr>
          <p:nvPr/>
        </p:nvSpPr>
        <p:spPr bwMode="auto">
          <a:xfrm>
            <a:off x="4054199" y="345499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0" name="Text Box 20"/>
          <p:cNvSpPr txBox="1">
            <a:spLocks noChangeArrowheads="1"/>
          </p:cNvSpPr>
          <p:nvPr/>
        </p:nvSpPr>
        <p:spPr bwMode="auto">
          <a:xfrm>
            <a:off x="3985080" y="317419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61" name="Rectangle 21"/>
          <p:cNvSpPr>
            <a:spLocks noChangeArrowheads="1"/>
          </p:cNvSpPr>
          <p:nvPr/>
        </p:nvSpPr>
        <p:spPr bwMode="auto">
          <a:xfrm>
            <a:off x="4111800" y="333403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2" name="AutoShape 22"/>
          <p:cNvSpPr>
            <a:spLocks noChangeArrowheads="1"/>
          </p:cNvSpPr>
          <p:nvPr/>
        </p:nvSpPr>
        <p:spPr bwMode="auto">
          <a:xfrm>
            <a:off x="4152119" y="358603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3" name="Text Box 23"/>
          <p:cNvSpPr txBox="1">
            <a:spLocks noChangeArrowheads="1"/>
          </p:cNvSpPr>
          <p:nvPr/>
        </p:nvSpPr>
        <p:spPr bwMode="auto">
          <a:xfrm>
            <a:off x="4083000" y="330379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64" name="Rectangle 24"/>
          <p:cNvSpPr>
            <a:spLocks noChangeArrowheads="1"/>
          </p:cNvSpPr>
          <p:nvPr/>
        </p:nvSpPr>
        <p:spPr bwMode="auto">
          <a:xfrm>
            <a:off x="4195320" y="346363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5" name="AutoShape 25"/>
          <p:cNvSpPr>
            <a:spLocks noChangeArrowheads="1"/>
          </p:cNvSpPr>
          <p:nvPr/>
        </p:nvSpPr>
        <p:spPr bwMode="auto">
          <a:xfrm>
            <a:off x="4235639" y="371707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6" name="Text Box 26"/>
          <p:cNvSpPr txBox="1">
            <a:spLocks noChangeArrowheads="1"/>
          </p:cNvSpPr>
          <p:nvPr/>
        </p:nvSpPr>
        <p:spPr bwMode="auto">
          <a:xfrm>
            <a:off x="4166520" y="343483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67" name="Rectangle 27"/>
          <p:cNvSpPr>
            <a:spLocks noChangeArrowheads="1"/>
          </p:cNvSpPr>
          <p:nvPr/>
        </p:nvSpPr>
        <p:spPr bwMode="auto">
          <a:xfrm>
            <a:off x="4270200" y="359467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8" name="AutoShape 28"/>
          <p:cNvSpPr>
            <a:spLocks noChangeArrowheads="1"/>
          </p:cNvSpPr>
          <p:nvPr/>
        </p:nvSpPr>
        <p:spPr bwMode="auto">
          <a:xfrm>
            <a:off x="4310519" y="384811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69" name="Text Box 29"/>
          <p:cNvSpPr txBox="1">
            <a:spLocks noChangeArrowheads="1"/>
          </p:cNvSpPr>
          <p:nvPr/>
        </p:nvSpPr>
        <p:spPr bwMode="auto">
          <a:xfrm>
            <a:off x="4241400" y="356587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dirty="0"/>
              <a:t>Task</a:t>
            </a:r>
          </a:p>
        </p:txBody>
      </p:sp>
      <p:sp>
        <p:nvSpPr>
          <p:cNvPr id="10270" name="AutoShape 30"/>
          <p:cNvSpPr>
            <a:spLocks noChangeArrowheads="1"/>
          </p:cNvSpPr>
          <p:nvPr/>
        </p:nvSpPr>
        <p:spPr bwMode="auto">
          <a:xfrm>
            <a:off x="5727480" y="4704919"/>
            <a:ext cx="1968480" cy="532800"/>
          </a:xfrm>
          <a:prstGeom prst="roundRect">
            <a:avLst>
              <a:gd name="adj" fmla="val 16667"/>
            </a:avLst>
          </a:prstGeom>
          <a:solidFill>
            <a:srgbClr val="FF950E"/>
          </a:solidFill>
          <a:ln w="36720"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965" tIns="71662" rIns="97965" bIns="57146" anchor="ctr"/>
          <a:lstStyle>
            <a:lvl1pPr>
              <a:tabLst>
                <a:tab pos="457200" algn="l"/>
                <a:tab pos="914400" algn="l"/>
                <a:tab pos="1371600" algn="l"/>
                <a:tab pos="18288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Lst>
              <a:defRPr>
                <a:solidFill>
                  <a:srgbClr val="000000"/>
                </a:solidFill>
                <a:latin typeface="Arial" panose="020B0604020202020204" pitchFamily="34" charset="0"/>
                <a:cs typeface="WenQuanYi Micro Hei" charset="0"/>
              </a:defRPr>
            </a:lvl9pPr>
          </a:lstStyle>
          <a:p>
            <a:pPr algn="ctr"/>
            <a:r>
              <a:rPr lang="en-US" altLang="en-US" sz="1451"/>
              <a:t>submit-tasks.py</a:t>
            </a:r>
          </a:p>
        </p:txBody>
      </p:sp>
      <p:sp>
        <p:nvSpPr>
          <p:cNvPr id="10271" name="Text Box 31"/>
          <p:cNvSpPr txBox="1">
            <a:spLocks noChangeArrowheads="1"/>
          </p:cNvSpPr>
          <p:nvPr/>
        </p:nvSpPr>
        <p:spPr bwMode="auto">
          <a:xfrm>
            <a:off x="719160" y="5306839"/>
            <a:ext cx="2462400" cy="77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Lst>
              <a:defRPr>
                <a:solidFill>
                  <a:srgbClr val="000000"/>
                </a:solidFill>
                <a:latin typeface="Arial" panose="020B0604020202020204" pitchFamily="34" charset="0"/>
                <a:cs typeface="WenQuanYi Micro Hei" charset="0"/>
              </a:defRPr>
            </a:lvl9pPr>
          </a:lstStyle>
          <a:p>
            <a:r>
              <a:rPr lang="en-US" altLang="en-US" sz="1451" i="1"/>
              <a:t>Decompose an</a:t>
            </a:r>
            <a:br>
              <a:rPr lang="en-US" altLang="en-US" sz="1451" i="1"/>
            </a:br>
            <a:r>
              <a:rPr lang="en-US" altLang="en-US" sz="1451" i="1"/>
              <a:t>experiment into</a:t>
            </a:r>
            <a:br>
              <a:rPr lang="en-US" altLang="en-US" sz="1451" i="1"/>
            </a:br>
            <a:r>
              <a:rPr lang="en-US" altLang="en-US" sz="1451" i="1"/>
              <a:t>multiple sub-experiments</a:t>
            </a:r>
          </a:p>
        </p:txBody>
      </p:sp>
      <p:sp>
        <p:nvSpPr>
          <p:cNvPr id="10272" name="Text Box 32"/>
          <p:cNvSpPr txBox="1">
            <a:spLocks noChangeArrowheads="1"/>
          </p:cNvSpPr>
          <p:nvPr/>
        </p:nvSpPr>
        <p:spPr bwMode="auto">
          <a:xfrm>
            <a:off x="3462360" y="5306839"/>
            <a:ext cx="1637280" cy="77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 pos="914400" algn="l"/>
                <a:tab pos="13716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rgbClr val="000000"/>
                </a:solidFill>
                <a:latin typeface="Arial" panose="020B0604020202020204" pitchFamily="34" charset="0"/>
                <a:cs typeface="WenQuanYi Micro Hei" charset="0"/>
              </a:defRPr>
            </a:lvl9pPr>
          </a:lstStyle>
          <a:p>
            <a:r>
              <a:rPr lang="en-US" altLang="en-US" sz="1451" i="1" dirty="0"/>
              <a:t>Generate a task</a:t>
            </a:r>
            <a:br>
              <a:rPr lang="en-US" altLang="en-US" sz="1451" i="1" dirty="0"/>
            </a:br>
            <a:r>
              <a:rPr lang="en-US" altLang="en-US" sz="1451" i="1" dirty="0"/>
              <a:t>for each</a:t>
            </a:r>
          </a:p>
          <a:p>
            <a:r>
              <a:rPr lang="en-US" altLang="en-US" sz="1451" i="1" dirty="0"/>
              <a:t>sub-experiment</a:t>
            </a:r>
          </a:p>
        </p:txBody>
      </p:sp>
      <p:sp>
        <p:nvSpPr>
          <p:cNvPr id="10273" name="Text Box 33"/>
          <p:cNvSpPr txBox="1">
            <a:spLocks noChangeArrowheads="1"/>
          </p:cNvSpPr>
          <p:nvPr/>
        </p:nvSpPr>
        <p:spPr bwMode="auto">
          <a:xfrm>
            <a:off x="5749080" y="5306839"/>
            <a:ext cx="2599200" cy="77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8" tIns="55334" rIns="81638" bIns="40819"/>
          <a:lstStyle>
            <a:lvl1pPr>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1pPr>
            <a:lvl2pPr>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2pPr>
            <a:lvl3pPr>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3pPr>
            <a:lvl4pPr>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4pPr>
            <a:lvl5pPr>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rgbClr val="000000"/>
                </a:solidFill>
                <a:latin typeface="Arial" panose="020B0604020202020204" pitchFamily="34" charset="0"/>
                <a:cs typeface="WenQuanYi Micro Hei" charset="0"/>
              </a:defRPr>
            </a:lvl9pPr>
          </a:lstStyle>
          <a:p>
            <a:r>
              <a:rPr lang="en-US" altLang="en-US" sz="1451" i="1"/>
              <a:t>Group one or more (multi-threaded) tasks into a job and submit to queue</a:t>
            </a:r>
          </a:p>
        </p:txBody>
      </p:sp>
      <p:sp>
        <p:nvSpPr>
          <p:cNvPr id="10274" name="Rectangle 34"/>
          <p:cNvSpPr>
            <a:spLocks noChangeArrowheads="1"/>
          </p:cNvSpPr>
          <p:nvPr/>
        </p:nvSpPr>
        <p:spPr bwMode="auto">
          <a:xfrm>
            <a:off x="6103320" y="2900598"/>
            <a:ext cx="912960" cy="1658880"/>
          </a:xfrm>
          <a:prstGeom prst="rect">
            <a:avLst/>
          </a:prstGeom>
          <a:solidFill>
            <a:srgbClr val="00B8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75" name="Rectangle 35"/>
          <p:cNvSpPr>
            <a:spLocks noChangeArrowheads="1"/>
          </p:cNvSpPr>
          <p:nvPr/>
        </p:nvSpPr>
        <p:spPr bwMode="auto">
          <a:xfrm>
            <a:off x="6169560" y="362779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76" name="AutoShape 36"/>
          <p:cNvSpPr>
            <a:spLocks noChangeArrowheads="1"/>
          </p:cNvSpPr>
          <p:nvPr/>
        </p:nvSpPr>
        <p:spPr bwMode="auto">
          <a:xfrm>
            <a:off x="6208439" y="387979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77" name="Text Box 37"/>
          <p:cNvSpPr txBox="1">
            <a:spLocks noChangeArrowheads="1"/>
          </p:cNvSpPr>
          <p:nvPr/>
        </p:nvSpPr>
        <p:spPr bwMode="auto">
          <a:xfrm>
            <a:off x="6140760" y="359755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78" name="Rectangle 38"/>
          <p:cNvSpPr>
            <a:spLocks noChangeArrowheads="1"/>
          </p:cNvSpPr>
          <p:nvPr/>
        </p:nvSpPr>
        <p:spPr bwMode="auto">
          <a:xfrm>
            <a:off x="6267480" y="375739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79" name="AutoShape 39"/>
          <p:cNvSpPr>
            <a:spLocks noChangeArrowheads="1"/>
          </p:cNvSpPr>
          <p:nvPr/>
        </p:nvSpPr>
        <p:spPr bwMode="auto">
          <a:xfrm>
            <a:off x="6307800" y="401083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0" name="Text Box 40"/>
          <p:cNvSpPr txBox="1">
            <a:spLocks noChangeArrowheads="1"/>
          </p:cNvSpPr>
          <p:nvPr/>
        </p:nvSpPr>
        <p:spPr bwMode="auto">
          <a:xfrm>
            <a:off x="6238680" y="372859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81" name="Text Box 41"/>
          <p:cNvSpPr txBox="1">
            <a:spLocks noChangeArrowheads="1"/>
          </p:cNvSpPr>
          <p:nvPr/>
        </p:nvSpPr>
        <p:spPr bwMode="auto">
          <a:xfrm>
            <a:off x="6103320" y="2891959"/>
            <a:ext cx="532800" cy="321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Job</a:t>
            </a:r>
          </a:p>
        </p:txBody>
      </p:sp>
      <p:pic>
        <p:nvPicPr>
          <p:cNvPr id="10282" name="Picture 4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906648" y="2817199"/>
            <a:ext cx="1200960" cy="15796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83" name="AutoShape 43"/>
          <p:cNvSpPr>
            <a:spLocks noChangeArrowheads="1"/>
          </p:cNvSpPr>
          <p:nvPr/>
        </p:nvSpPr>
        <p:spPr bwMode="auto">
          <a:xfrm>
            <a:off x="1712760" y="3051799"/>
            <a:ext cx="498240" cy="498240"/>
          </a:xfrm>
          <a:custGeom>
            <a:avLst/>
            <a:gdLst>
              <a:gd name="G0" fmla="+- 13200 0 0"/>
              <a:gd name="G1" fmla="+- 6400 0 0"/>
              <a:gd name="G2" fmla="+- 21600 0 6400"/>
              <a:gd name="G3" fmla="+- 21600 0 13200"/>
              <a:gd name="G4" fmla="*/ G3 6400 1"/>
              <a:gd name="G5" fmla="*/ G4 1 10800"/>
              <a:gd name="G6" fmla="+- 13200 G5 0"/>
              <a:gd name="T0" fmla="*/ 0 w 21600"/>
              <a:gd name="T1" fmla="*/ 10800 h 21600"/>
              <a:gd name="T2" fmla="*/ 21600 w 21600"/>
              <a:gd name="T3" fmla="*/ 10800 h 21600"/>
              <a:gd name="T4" fmla="*/ 13200 w 21600"/>
              <a:gd name="T5" fmla="*/ 0 h 21600"/>
              <a:gd name="T6" fmla="*/ 13200 w 21600"/>
              <a:gd name="T7" fmla="*/ 21600 h 21600"/>
              <a:gd name="T8" fmla="*/ 4000 w 21600"/>
              <a:gd name="T9" fmla="*/ G1 h 21600"/>
              <a:gd name="T10" fmla="*/ G6 w 21600"/>
              <a:gd name="T11" fmla="*/ G2 h 21600"/>
            </a:gdLst>
            <a:ahLst/>
            <a:cxnLst>
              <a:cxn ang="0">
                <a:pos x="T0" y="T1"/>
              </a:cxn>
              <a:cxn ang="0">
                <a:pos x="T2" y="T3"/>
              </a:cxn>
              <a:cxn ang="0">
                <a:pos x="T4" y="T5"/>
              </a:cxn>
              <a:cxn ang="0">
                <a:pos x="T6" y="T7"/>
              </a:cxn>
            </a:cxnLst>
            <a:rect l="T8" t="T9" r="T10" b="T11"/>
            <a:pathLst>
              <a:path w="21600" h="21600">
                <a:moveTo>
                  <a:pt x="13200" y="0"/>
                </a:moveTo>
                <a:lnTo>
                  <a:pt x="21600" y="10800"/>
                </a:lnTo>
                <a:lnTo>
                  <a:pt x="13200" y="21800"/>
                </a:lnTo>
                <a:lnTo>
                  <a:pt x="13200" y="15200"/>
                </a:lnTo>
                <a:lnTo>
                  <a:pt x="4000" y="15200"/>
                </a:lnTo>
                <a:lnTo>
                  <a:pt x="4000" y="6400"/>
                </a:lnTo>
                <a:lnTo>
                  <a:pt x="13200" y="6400"/>
                </a:lnTo>
                <a:lnTo>
                  <a:pt x="13200" y="0"/>
                </a:lnTo>
                <a:moveTo>
                  <a:pt x="0" y="6400"/>
                </a:moveTo>
                <a:lnTo>
                  <a:pt x="0" y="15200"/>
                </a:lnTo>
                <a:lnTo>
                  <a:pt x="1000" y="15200"/>
                </a:lnTo>
                <a:lnTo>
                  <a:pt x="1000" y="6400"/>
                </a:lnTo>
                <a:lnTo>
                  <a:pt x="0" y="6400"/>
                </a:lnTo>
                <a:moveTo>
                  <a:pt x="2000" y="6400"/>
                </a:moveTo>
                <a:lnTo>
                  <a:pt x="2000" y="15200"/>
                </a:lnTo>
                <a:lnTo>
                  <a:pt x="3000" y="15200"/>
                </a:lnTo>
                <a:lnTo>
                  <a:pt x="3000" y="6400"/>
                </a:lnTo>
                <a:lnTo>
                  <a:pt x="2000" y="6400"/>
                </a:lnTo>
                <a:close/>
              </a:path>
            </a:pathLst>
          </a:custGeom>
          <a:solidFill>
            <a:srgbClr val="00008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4" name="AutoShape 44"/>
          <p:cNvSpPr>
            <a:spLocks noChangeArrowheads="1"/>
          </p:cNvSpPr>
          <p:nvPr/>
        </p:nvSpPr>
        <p:spPr bwMode="auto">
          <a:xfrm>
            <a:off x="3344280" y="3051799"/>
            <a:ext cx="498240" cy="498240"/>
          </a:xfrm>
          <a:custGeom>
            <a:avLst/>
            <a:gdLst>
              <a:gd name="G0" fmla="+- 13200 0 0"/>
              <a:gd name="G1" fmla="+- 6400 0 0"/>
              <a:gd name="G2" fmla="+- 21600 0 6400"/>
              <a:gd name="G3" fmla="+- 21600 0 13200"/>
              <a:gd name="G4" fmla="*/ G3 6400 1"/>
              <a:gd name="G5" fmla="*/ G4 1 10800"/>
              <a:gd name="G6" fmla="+- 13200 G5 0"/>
              <a:gd name="T0" fmla="*/ 0 w 21600"/>
              <a:gd name="T1" fmla="*/ 10800 h 21600"/>
              <a:gd name="T2" fmla="*/ 21600 w 21600"/>
              <a:gd name="T3" fmla="*/ 10800 h 21600"/>
              <a:gd name="T4" fmla="*/ 13200 w 21600"/>
              <a:gd name="T5" fmla="*/ 0 h 21600"/>
              <a:gd name="T6" fmla="*/ 13200 w 21600"/>
              <a:gd name="T7" fmla="*/ 21600 h 21600"/>
              <a:gd name="T8" fmla="*/ 4000 w 21600"/>
              <a:gd name="T9" fmla="*/ G1 h 21600"/>
              <a:gd name="T10" fmla="*/ G6 w 21600"/>
              <a:gd name="T11" fmla="*/ G2 h 21600"/>
            </a:gdLst>
            <a:ahLst/>
            <a:cxnLst>
              <a:cxn ang="0">
                <a:pos x="T0" y="T1"/>
              </a:cxn>
              <a:cxn ang="0">
                <a:pos x="T2" y="T3"/>
              </a:cxn>
              <a:cxn ang="0">
                <a:pos x="T4" y="T5"/>
              </a:cxn>
              <a:cxn ang="0">
                <a:pos x="T6" y="T7"/>
              </a:cxn>
            </a:cxnLst>
            <a:rect l="T8" t="T9" r="T10" b="T11"/>
            <a:pathLst>
              <a:path w="21600" h="21600">
                <a:moveTo>
                  <a:pt x="13200" y="0"/>
                </a:moveTo>
                <a:lnTo>
                  <a:pt x="21600" y="10800"/>
                </a:lnTo>
                <a:lnTo>
                  <a:pt x="13200" y="21800"/>
                </a:lnTo>
                <a:lnTo>
                  <a:pt x="13200" y="15200"/>
                </a:lnTo>
                <a:lnTo>
                  <a:pt x="4000" y="15200"/>
                </a:lnTo>
                <a:lnTo>
                  <a:pt x="4000" y="6400"/>
                </a:lnTo>
                <a:lnTo>
                  <a:pt x="13200" y="6400"/>
                </a:lnTo>
                <a:lnTo>
                  <a:pt x="13200" y="0"/>
                </a:lnTo>
                <a:moveTo>
                  <a:pt x="0" y="6400"/>
                </a:moveTo>
                <a:lnTo>
                  <a:pt x="0" y="15200"/>
                </a:lnTo>
                <a:lnTo>
                  <a:pt x="1000" y="15200"/>
                </a:lnTo>
                <a:lnTo>
                  <a:pt x="1000" y="6400"/>
                </a:lnTo>
                <a:lnTo>
                  <a:pt x="0" y="6400"/>
                </a:lnTo>
                <a:moveTo>
                  <a:pt x="2000" y="6400"/>
                </a:moveTo>
                <a:lnTo>
                  <a:pt x="2000" y="15200"/>
                </a:lnTo>
                <a:lnTo>
                  <a:pt x="3000" y="15200"/>
                </a:lnTo>
                <a:lnTo>
                  <a:pt x="3000" y="6400"/>
                </a:lnTo>
                <a:lnTo>
                  <a:pt x="2000" y="6400"/>
                </a:lnTo>
                <a:close/>
              </a:path>
            </a:pathLst>
          </a:custGeom>
          <a:solidFill>
            <a:srgbClr val="00008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5" name="Rectangle 45"/>
          <p:cNvSpPr>
            <a:spLocks noChangeArrowheads="1"/>
          </p:cNvSpPr>
          <p:nvPr/>
        </p:nvSpPr>
        <p:spPr bwMode="auto">
          <a:xfrm>
            <a:off x="6160920" y="3200119"/>
            <a:ext cx="771840" cy="341280"/>
          </a:xfrm>
          <a:prstGeom prst="rect">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nchor="ctr"/>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pPr algn="ctr"/>
            <a:r>
              <a:rPr lang="en-US" altLang="en-US" sz="1451"/>
              <a:t>Model</a:t>
            </a:r>
          </a:p>
        </p:txBody>
      </p:sp>
      <p:sp>
        <p:nvSpPr>
          <p:cNvPr id="10286" name="Rectangle 46"/>
          <p:cNvSpPr>
            <a:spLocks noChangeArrowheads="1"/>
          </p:cNvSpPr>
          <p:nvPr/>
        </p:nvSpPr>
        <p:spPr bwMode="auto">
          <a:xfrm>
            <a:off x="6103320" y="1202839"/>
            <a:ext cx="912960" cy="1658880"/>
          </a:xfrm>
          <a:prstGeom prst="rect">
            <a:avLst/>
          </a:prstGeom>
          <a:solidFill>
            <a:srgbClr val="00B8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7" name="Rectangle 47"/>
          <p:cNvSpPr>
            <a:spLocks noChangeArrowheads="1"/>
          </p:cNvSpPr>
          <p:nvPr/>
        </p:nvSpPr>
        <p:spPr bwMode="auto">
          <a:xfrm>
            <a:off x="6169560" y="193003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8" name="AutoShape 48"/>
          <p:cNvSpPr>
            <a:spLocks noChangeArrowheads="1"/>
          </p:cNvSpPr>
          <p:nvPr/>
        </p:nvSpPr>
        <p:spPr bwMode="auto">
          <a:xfrm>
            <a:off x="6208439" y="2182039"/>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89" name="Text Box 49"/>
          <p:cNvSpPr txBox="1">
            <a:spLocks noChangeArrowheads="1"/>
          </p:cNvSpPr>
          <p:nvPr/>
        </p:nvSpPr>
        <p:spPr bwMode="auto">
          <a:xfrm>
            <a:off x="6139320" y="189979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90" name="Rectangle 50"/>
          <p:cNvSpPr>
            <a:spLocks noChangeArrowheads="1"/>
          </p:cNvSpPr>
          <p:nvPr/>
        </p:nvSpPr>
        <p:spPr bwMode="auto">
          <a:xfrm>
            <a:off x="6267480" y="2059639"/>
            <a:ext cx="663840" cy="745920"/>
          </a:xfrm>
          <a:prstGeom prst="rect">
            <a:avLst/>
          </a:prstGeom>
          <a:solidFill>
            <a:srgbClr val="CFE7F5"/>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91" name="AutoShape 51"/>
          <p:cNvSpPr>
            <a:spLocks noChangeArrowheads="1"/>
          </p:cNvSpPr>
          <p:nvPr/>
        </p:nvSpPr>
        <p:spPr bwMode="auto">
          <a:xfrm>
            <a:off x="6306359" y="2313078"/>
            <a:ext cx="576000" cy="432000"/>
          </a:xfrm>
          <a:prstGeom prst="foldedCorner">
            <a:avLst>
              <a:gd name="adj" fmla="val 25569"/>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92" name="Text Box 52"/>
          <p:cNvSpPr txBox="1">
            <a:spLocks noChangeArrowheads="1"/>
          </p:cNvSpPr>
          <p:nvPr/>
        </p:nvSpPr>
        <p:spPr bwMode="auto">
          <a:xfrm>
            <a:off x="6237240" y="2030839"/>
            <a:ext cx="590400" cy="313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Task</a:t>
            </a:r>
          </a:p>
        </p:txBody>
      </p:sp>
      <p:sp>
        <p:nvSpPr>
          <p:cNvPr id="10293" name="Text Box 53"/>
          <p:cNvSpPr txBox="1">
            <a:spLocks noChangeArrowheads="1"/>
          </p:cNvSpPr>
          <p:nvPr/>
        </p:nvSpPr>
        <p:spPr bwMode="auto">
          <a:xfrm>
            <a:off x="6103320" y="1194199"/>
            <a:ext cx="532800" cy="321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r>
              <a:rPr lang="en-US" altLang="en-US" sz="1451"/>
              <a:t>Job</a:t>
            </a:r>
          </a:p>
        </p:txBody>
      </p:sp>
      <p:sp>
        <p:nvSpPr>
          <p:cNvPr id="10294" name="Rectangle 54"/>
          <p:cNvSpPr>
            <a:spLocks noChangeArrowheads="1"/>
          </p:cNvSpPr>
          <p:nvPr/>
        </p:nvSpPr>
        <p:spPr bwMode="auto">
          <a:xfrm>
            <a:off x="6160920" y="1502359"/>
            <a:ext cx="771840" cy="341280"/>
          </a:xfrm>
          <a:prstGeom prst="rect">
            <a:avLst/>
          </a:prstGeom>
          <a:solidFill>
            <a:srgbClr val="FFFFFF"/>
          </a:solidFill>
          <a:ln w="9525" cap="flat">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8" tIns="55334" rIns="81638" bIns="40819" anchor="ctr"/>
          <a:lstStyle>
            <a:lvl1pPr>
              <a:tabLst>
                <a:tab pos="457200" algn="l"/>
              </a:tabLst>
              <a:defRPr>
                <a:solidFill>
                  <a:srgbClr val="000000"/>
                </a:solidFill>
                <a:latin typeface="Arial" panose="020B0604020202020204" pitchFamily="34" charset="0"/>
                <a:cs typeface="WenQuanYi Micro Hei" charset="0"/>
              </a:defRPr>
            </a:lvl1pPr>
            <a:lvl2pPr>
              <a:tabLst>
                <a:tab pos="457200" algn="l"/>
              </a:tabLst>
              <a:defRPr>
                <a:solidFill>
                  <a:srgbClr val="000000"/>
                </a:solidFill>
                <a:latin typeface="Arial" panose="020B0604020202020204" pitchFamily="34" charset="0"/>
                <a:cs typeface="WenQuanYi Micro Hei" charset="0"/>
              </a:defRPr>
            </a:lvl2pPr>
            <a:lvl3pPr>
              <a:tabLst>
                <a:tab pos="457200" algn="l"/>
              </a:tabLst>
              <a:defRPr>
                <a:solidFill>
                  <a:srgbClr val="000000"/>
                </a:solidFill>
                <a:latin typeface="Arial" panose="020B0604020202020204" pitchFamily="34" charset="0"/>
                <a:cs typeface="WenQuanYi Micro Hei" charset="0"/>
              </a:defRPr>
            </a:lvl3pPr>
            <a:lvl4pPr>
              <a:tabLst>
                <a:tab pos="457200" algn="l"/>
              </a:tabLst>
              <a:defRPr>
                <a:solidFill>
                  <a:srgbClr val="000000"/>
                </a:solidFill>
                <a:latin typeface="Arial" panose="020B0604020202020204" pitchFamily="34" charset="0"/>
                <a:cs typeface="WenQuanYi Micro Hei" charset="0"/>
              </a:defRPr>
            </a:lvl4pPr>
            <a:lvl5pPr>
              <a:tabLst>
                <a:tab pos="457200" algn="l"/>
              </a:tabLst>
              <a:defRPr>
                <a:solidFill>
                  <a:srgbClr val="000000"/>
                </a:solidFill>
                <a:latin typeface="Arial" panose="020B0604020202020204" pitchFamily="34" charset="0"/>
                <a:cs typeface="WenQuanYi Micro Hei" charset="0"/>
              </a:defRPr>
            </a:lvl5pPr>
            <a:lvl6pPr marL="25146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6pPr>
            <a:lvl7pPr marL="29718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7pPr>
            <a:lvl8pPr marL="34290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8pPr>
            <a:lvl9pPr marL="3886200" indent="-228600" defTabSz="45720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Lst>
              <a:defRPr>
                <a:solidFill>
                  <a:srgbClr val="000000"/>
                </a:solidFill>
                <a:latin typeface="Arial" panose="020B0604020202020204" pitchFamily="34" charset="0"/>
                <a:cs typeface="WenQuanYi Micro Hei" charset="0"/>
              </a:defRPr>
            </a:lvl9pPr>
          </a:lstStyle>
          <a:p>
            <a:pPr algn="ctr"/>
            <a:r>
              <a:rPr lang="en-US" altLang="en-US" sz="1451"/>
              <a:t>Model</a:t>
            </a:r>
          </a:p>
        </p:txBody>
      </p:sp>
      <p:sp>
        <p:nvSpPr>
          <p:cNvPr id="10295" name="AutoShape 55"/>
          <p:cNvSpPr>
            <a:spLocks noChangeArrowheads="1"/>
          </p:cNvSpPr>
          <p:nvPr/>
        </p:nvSpPr>
        <p:spPr bwMode="auto">
          <a:xfrm>
            <a:off x="5173080" y="3051799"/>
            <a:ext cx="498240" cy="498240"/>
          </a:xfrm>
          <a:custGeom>
            <a:avLst/>
            <a:gdLst>
              <a:gd name="G0" fmla="+- 13200 0 0"/>
              <a:gd name="G1" fmla="+- 6400 0 0"/>
              <a:gd name="G2" fmla="+- 21600 0 6400"/>
              <a:gd name="G3" fmla="+- 21600 0 13200"/>
              <a:gd name="G4" fmla="*/ G3 6400 1"/>
              <a:gd name="G5" fmla="*/ G4 1 10800"/>
              <a:gd name="G6" fmla="+- 13200 G5 0"/>
              <a:gd name="T0" fmla="*/ 0 w 21600"/>
              <a:gd name="T1" fmla="*/ 10800 h 21600"/>
              <a:gd name="T2" fmla="*/ 21600 w 21600"/>
              <a:gd name="T3" fmla="*/ 10800 h 21600"/>
              <a:gd name="T4" fmla="*/ 13200 w 21600"/>
              <a:gd name="T5" fmla="*/ 0 h 21600"/>
              <a:gd name="T6" fmla="*/ 13200 w 21600"/>
              <a:gd name="T7" fmla="*/ 21600 h 21600"/>
              <a:gd name="T8" fmla="*/ 4000 w 21600"/>
              <a:gd name="T9" fmla="*/ G1 h 21600"/>
              <a:gd name="T10" fmla="*/ G6 w 21600"/>
              <a:gd name="T11" fmla="*/ G2 h 21600"/>
            </a:gdLst>
            <a:ahLst/>
            <a:cxnLst>
              <a:cxn ang="0">
                <a:pos x="T0" y="T1"/>
              </a:cxn>
              <a:cxn ang="0">
                <a:pos x="T2" y="T3"/>
              </a:cxn>
              <a:cxn ang="0">
                <a:pos x="T4" y="T5"/>
              </a:cxn>
              <a:cxn ang="0">
                <a:pos x="T6" y="T7"/>
              </a:cxn>
            </a:cxnLst>
            <a:rect l="T8" t="T9" r="T10" b="T11"/>
            <a:pathLst>
              <a:path w="21600" h="21600">
                <a:moveTo>
                  <a:pt x="13200" y="0"/>
                </a:moveTo>
                <a:lnTo>
                  <a:pt x="21600" y="10800"/>
                </a:lnTo>
                <a:lnTo>
                  <a:pt x="13200" y="21800"/>
                </a:lnTo>
                <a:lnTo>
                  <a:pt x="13200" y="15200"/>
                </a:lnTo>
                <a:lnTo>
                  <a:pt x="4000" y="15200"/>
                </a:lnTo>
                <a:lnTo>
                  <a:pt x="4000" y="6400"/>
                </a:lnTo>
                <a:lnTo>
                  <a:pt x="13200" y="6400"/>
                </a:lnTo>
                <a:lnTo>
                  <a:pt x="13200" y="0"/>
                </a:lnTo>
                <a:moveTo>
                  <a:pt x="0" y="6400"/>
                </a:moveTo>
                <a:lnTo>
                  <a:pt x="0" y="15200"/>
                </a:lnTo>
                <a:lnTo>
                  <a:pt x="1000" y="15200"/>
                </a:lnTo>
                <a:lnTo>
                  <a:pt x="1000" y="6400"/>
                </a:lnTo>
                <a:lnTo>
                  <a:pt x="0" y="6400"/>
                </a:lnTo>
                <a:moveTo>
                  <a:pt x="2000" y="6400"/>
                </a:moveTo>
                <a:lnTo>
                  <a:pt x="2000" y="15200"/>
                </a:lnTo>
                <a:lnTo>
                  <a:pt x="3000" y="15200"/>
                </a:lnTo>
                <a:lnTo>
                  <a:pt x="3000" y="6400"/>
                </a:lnTo>
                <a:lnTo>
                  <a:pt x="2000" y="6400"/>
                </a:lnTo>
                <a:close/>
              </a:path>
            </a:pathLst>
          </a:custGeom>
          <a:solidFill>
            <a:srgbClr val="00008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10296" name="AutoShape 56"/>
          <p:cNvSpPr>
            <a:spLocks noChangeArrowheads="1"/>
          </p:cNvSpPr>
          <p:nvPr/>
        </p:nvSpPr>
        <p:spPr bwMode="auto">
          <a:xfrm>
            <a:off x="7295640" y="3051799"/>
            <a:ext cx="498240" cy="498240"/>
          </a:xfrm>
          <a:custGeom>
            <a:avLst/>
            <a:gdLst>
              <a:gd name="G0" fmla="+- 13200 0 0"/>
              <a:gd name="G1" fmla="+- 6400 0 0"/>
              <a:gd name="G2" fmla="+- 21600 0 6400"/>
              <a:gd name="G3" fmla="+- 21600 0 13200"/>
              <a:gd name="G4" fmla="*/ G3 6400 1"/>
              <a:gd name="G5" fmla="*/ G4 1 10800"/>
              <a:gd name="G6" fmla="+- 13200 G5 0"/>
              <a:gd name="T0" fmla="*/ 0 w 21600"/>
              <a:gd name="T1" fmla="*/ 10800 h 21600"/>
              <a:gd name="T2" fmla="*/ 21600 w 21600"/>
              <a:gd name="T3" fmla="*/ 10800 h 21600"/>
              <a:gd name="T4" fmla="*/ 13200 w 21600"/>
              <a:gd name="T5" fmla="*/ 0 h 21600"/>
              <a:gd name="T6" fmla="*/ 13200 w 21600"/>
              <a:gd name="T7" fmla="*/ 21600 h 21600"/>
              <a:gd name="T8" fmla="*/ 4000 w 21600"/>
              <a:gd name="T9" fmla="*/ G1 h 21600"/>
              <a:gd name="T10" fmla="*/ G6 w 21600"/>
              <a:gd name="T11" fmla="*/ G2 h 21600"/>
            </a:gdLst>
            <a:ahLst/>
            <a:cxnLst>
              <a:cxn ang="0">
                <a:pos x="T0" y="T1"/>
              </a:cxn>
              <a:cxn ang="0">
                <a:pos x="T2" y="T3"/>
              </a:cxn>
              <a:cxn ang="0">
                <a:pos x="T4" y="T5"/>
              </a:cxn>
              <a:cxn ang="0">
                <a:pos x="T6" y="T7"/>
              </a:cxn>
            </a:cxnLst>
            <a:rect l="T8" t="T9" r="T10" b="T11"/>
            <a:pathLst>
              <a:path w="21600" h="21600">
                <a:moveTo>
                  <a:pt x="13200" y="0"/>
                </a:moveTo>
                <a:lnTo>
                  <a:pt x="21600" y="10800"/>
                </a:lnTo>
                <a:lnTo>
                  <a:pt x="13200" y="21800"/>
                </a:lnTo>
                <a:lnTo>
                  <a:pt x="13200" y="15200"/>
                </a:lnTo>
                <a:lnTo>
                  <a:pt x="4000" y="15200"/>
                </a:lnTo>
                <a:lnTo>
                  <a:pt x="4000" y="6400"/>
                </a:lnTo>
                <a:lnTo>
                  <a:pt x="13200" y="6400"/>
                </a:lnTo>
                <a:lnTo>
                  <a:pt x="13200" y="0"/>
                </a:lnTo>
                <a:moveTo>
                  <a:pt x="0" y="6400"/>
                </a:moveTo>
                <a:lnTo>
                  <a:pt x="0" y="15200"/>
                </a:lnTo>
                <a:lnTo>
                  <a:pt x="1000" y="15200"/>
                </a:lnTo>
                <a:lnTo>
                  <a:pt x="1000" y="6400"/>
                </a:lnTo>
                <a:lnTo>
                  <a:pt x="0" y="6400"/>
                </a:lnTo>
                <a:moveTo>
                  <a:pt x="2000" y="6400"/>
                </a:moveTo>
                <a:lnTo>
                  <a:pt x="2000" y="15200"/>
                </a:lnTo>
                <a:lnTo>
                  <a:pt x="3000" y="15200"/>
                </a:lnTo>
                <a:lnTo>
                  <a:pt x="3000" y="6400"/>
                </a:lnTo>
                <a:lnTo>
                  <a:pt x="2000" y="6400"/>
                </a:lnTo>
                <a:close/>
              </a:path>
            </a:pathLst>
          </a:custGeom>
          <a:solidFill>
            <a:srgbClr val="00008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451"/>
          </a:p>
        </p:txBody>
      </p:sp>
      <p:sp>
        <p:nvSpPr>
          <p:cNvPr id="2" name="TextBox 1"/>
          <p:cNvSpPr txBox="1"/>
          <p:nvPr/>
        </p:nvSpPr>
        <p:spPr>
          <a:xfrm>
            <a:off x="4800600" y="680335"/>
            <a:ext cx="3596400" cy="538865"/>
          </a:xfrm>
          <a:prstGeom prst="rect">
            <a:avLst/>
          </a:prstGeom>
          <a:noFill/>
        </p:spPr>
        <p:txBody>
          <a:bodyPr wrap="square" rtlCol="0">
            <a:spAutoFit/>
          </a:bodyPr>
          <a:lstStyle/>
          <a:p>
            <a:r>
              <a:rPr lang="en-US" sz="1451" dirty="0"/>
              <a:t>Open-sourced code available at : https://github.com/HPCGISLab/NAWS</a:t>
            </a:r>
          </a:p>
        </p:txBody>
      </p:sp>
    </p:spTree>
    <p:extLst>
      <p:ext uri="{BB962C8B-B14F-4D97-AF65-F5344CB8AC3E}">
        <p14:creationId xmlns:p14="http://schemas.microsoft.com/office/powerpoint/2010/main" val="231812638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Closing Comments</a:t>
            </a:r>
          </a:p>
        </p:txBody>
      </p:sp>
      <p:sp>
        <p:nvSpPr>
          <p:cNvPr id="12290" name="Content Placeholder 2"/>
          <p:cNvSpPr>
            <a:spLocks noGrp="1"/>
          </p:cNvSpPr>
          <p:nvPr>
            <p:ph idx="1"/>
          </p:nvPr>
        </p:nvSpPr>
        <p:spPr/>
        <p:txBody>
          <a:bodyPr/>
          <a:lstStyle/>
          <a:p>
            <a:pPr eaLnBrk="1" hangingPunct="1"/>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44</a:t>
            </a:fld>
            <a:endParaRPr lang="en-US" sz="1200">
              <a:solidFill>
                <a:prstClr val="white"/>
              </a:solidFill>
            </a:endParaRPr>
          </a:p>
        </p:txBody>
      </p:sp>
    </p:spTree>
    <p:extLst>
      <p:ext uri="{BB962C8B-B14F-4D97-AF65-F5344CB8AC3E}">
        <p14:creationId xmlns:p14="http://schemas.microsoft.com/office/powerpoint/2010/main" val="21247890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Acknowledgements</a:t>
            </a:r>
          </a:p>
        </p:txBody>
      </p:sp>
      <p:sp>
        <p:nvSpPr>
          <p:cNvPr id="12290" name="Content Placeholder 2"/>
          <p:cNvSpPr>
            <a:spLocks noGrp="1"/>
          </p:cNvSpPr>
          <p:nvPr>
            <p:ph idx="1"/>
          </p:nvPr>
        </p:nvSpPr>
        <p:spPr/>
        <p:txBody>
          <a:bodyPr/>
          <a:lstStyle/>
          <a:p>
            <a:pPr marL="0" indent="0" eaLnBrk="1" hangingPunct="1">
              <a:buNone/>
            </a:pPr>
            <a:r>
              <a:rPr lang="en-US" dirty="0" smtClean="0">
                <a:ea typeface="ＭＳ Ｐゴシック" pitchFamily="34" charset="-128"/>
              </a:rPr>
              <a:t>This project used Extreme Science and Engineering Discovery Environment (XSEDE) resources, which is supported by National Science Foundation grant number ACI-1053575</a:t>
            </a:r>
          </a:p>
          <a:p>
            <a:pPr marL="0" indent="0" eaLnBrk="1" hangingPunct="1">
              <a:buNone/>
            </a:pPr>
            <a:endParaRPr lang="en-US" sz="1200" dirty="0" smtClean="0">
              <a:ea typeface="ＭＳ Ｐゴシック" pitchFamily="34" charset="-128"/>
            </a:endParaRPr>
          </a:p>
          <a:p>
            <a:pPr marL="0" indent="0" eaLnBrk="1" hangingPunct="1">
              <a:buNone/>
            </a:pPr>
            <a:r>
              <a:rPr lang="en-US" dirty="0" smtClean="0">
                <a:ea typeface="ＭＳ Ｐゴシック" pitchFamily="34" charset="-128"/>
              </a:rPr>
              <a:t>We thank XSEDE for its support of our research and development goals made possible through the Extended Collaborative Support Service (ECSS) program</a:t>
            </a:r>
          </a:p>
          <a:p>
            <a:pPr marL="0" indent="0" eaLnBrk="1" hangingPunct="1">
              <a:buNone/>
            </a:pPr>
            <a:endParaRPr lang="en-US" dirty="0" smtClean="0">
              <a:ea typeface="ＭＳ Ｐゴシック" pitchFamily="34" charset="-128"/>
            </a:endParaRPr>
          </a:p>
        </p:txBody>
      </p:sp>
      <p:sp>
        <p:nvSpPr>
          <p:cNvPr id="1229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517AA5F-29D4-4174-9B15-DF0C1B5B7FE5}" type="slidenum">
              <a:rPr lang="en-US" sz="1200">
                <a:solidFill>
                  <a:prstClr val="white"/>
                </a:solidFill>
              </a:rPr>
              <a:pPr eaLnBrk="1" hangingPunct="1"/>
              <a:t>45</a:t>
            </a:fld>
            <a:endParaRPr lang="en-US" sz="1200">
              <a:solidFill>
                <a:prstClr val="white"/>
              </a:solidFill>
            </a:endParaRPr>
          </a:p>
        </p:txBody>
      </p:sp>
    </p:spTree>
    <p:extLst>
      <p:ext uri="{BB962C8B-B14F-4D97-AF65-F5344CB8AC3E}">
        <p14:creationId xmlns:p14="http://schemas.microsoft.com/office/powerpoint/2010/main" val="27065845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lstStyle/>
          <a:p>
            <a:pPr eaLnBrk="1" hangingPunct="1"/>
            <a:r>
              <a:rPr lang="en-US" dirty="0" smtClean="0">
                <a:latin typeface="Arial" pitchFamily="34" charset="0"/>
                <a:ea typeface="ＭＳ Ｐゴシック" pitchFamily="34" charset="-128"/>
              </a:rPr>
              <a:t>Contributor Logos</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881" y="2133600"/>
            <a:ext cx="766286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293" y="3451739"/>
            <a:ext cx="2139950" cy="89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775" y="4572000"/>
            <a:ext cx="3090863" cy="116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0638" y="3451739"/>
            <a:ext cx="2163763" cy="101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2400" y="4572000"/>
            <a:ext cx="1811337" cy="155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University of Minnesota block M and wordmar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881" y="1123949"/>
            <a:ext cx="5486400" cy="70485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7000" y="3505200"/>
            <a:ext cx="1852613" cy="185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43737" y="381000"/>
            <a:ext cx="1262063"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lacial Afr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967" y="507791"/>
            <a:ext cx="470376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3"/>
          <p:cNvSpPr>
            <a:spLocks noGrp="1" noChangeArrowheads="1"/>
          </p:cNvSpPr>
          <p:nvPr>
            <p:ph type="title"/>
          </p:nvPr>
        </p:nvSpPr>
        <p:spPr>
          <a:xfrm>
            <a:off x="458449" y="-290435"/>
            <a:ext cx="8229600" cy="1143000"/>
          </a:xfrm>
        </p:spPr>
        <p:txBody>
          <a:bodyPr/>
          <a:lstStyle/>
          <a:p>
            <a:pPr eaLnBrk="1" hangingPunct="1"/>
            <a:r>
              <a:rPr lang="en-US" altLang="en-US" dirty="0" smtClean="0"/>
              <a:t>Glacial Africa 195 - 123 </a:t>
            </a:r>
            <a:r>
              <a:rPr lang="en-US" altLang="en-US" dirty="0" err="1" smtClean="0"/>
              <a:t>ka</a:t>
            </a:r>
            <a:endParaRPr lang="en-US" altLang="en-US" dirty="0" smtClean="0"/>
          </a:p>
        </p:txBody>
      </p:sp>
      <p:sp>
        <p:nvSpPr>
          <p:cNvPr id="9220" name="Rectangle 4"/>
          <p:cNvSpPr>
            <a:spLocks noGrp="1" noChangeArrowheads="1"/>
          </p:cNvSpPr>
          <p:nvPr>
            <p:ph type="body" idx="1"/>
          </p:nvPr>
        </p:nvSpPr>
        <p:spPr>
          <a:xfrm>
            <a:off x="202367" y="507791"/>
            <a:ext cx="4038600" cy="4525963"/>
          </a:xfrm>
        </p:spPr>
        <p:txBody>
          <a:bodyPr>
            <a:normAutofit/>
          </a:bodyPr>
          <a:lstStyle/>
          <a:p>
            <a:pPr eaLnBrk="1" hangingPunct="1">
              <a:lnSpc>
                <a:spcPct val="90000"/>
              </a:lnSpc>
            </a:pPr>
            <a:r>
              <a:rPr lang="en-US" altLang="en-US" sz="2800" dirty="0" smtClean="0"/>
              <a:t>Continent is cool and dry</a:t>
            </a:r>
          </a:p>
          <a:p>
            <a:pPr eaLnBrk="1" hangingPunct="1">
              <a:lnSpc>
                <a:spcPct val="90000"/>
              </a:lnSpc>
            </a:pPr>
            <a:r>
              <a:rPr lang="en-US" altLang="en-US" sz="2800" dirty="0" smtClean="0"/>
              <a:t>Poorly vegetated, widespread deserts</a:t>
            </a:r>
          </a:p>
          <a:p>
            <a:pPr eaLnBrk="1" hangingPunct="1">
              <a:lnSpc>
                <a:spcPct val="90000"/>
              </a:lnSpc>
            </a:pPr>
            <a:r>
              <a:rPr lang="en-US" altLang="en-US" sz="2800" dirty="0" smtClean="0"/>
              <a:t>Many natural boundaries</a:t>
            </a:r>
          </a:p>
          <a:p>
            <a:pPr eaLnBrk="1" hangingPunct="1">
              <a:lnSpc>
                <a:spcPct val="90000"/>
              </a:lnSpc>
            </a:pPr>
            <a:r>
              <a:rPr lang="en-US" altLang="en-US" sz="2800" dirty="0" smtClean="0"/>
              <a:t>Gene flow is cut</a:t>
            </a:r>
          </a:p>
          <a:p>
            <a:pPr eaLnBrk="1" hangingPunct="1">
              <a:lnSpc>
                <a:spcPct val="90000"/>
              </a:lnSpc>
            </a:pPr>
            <a:r>
              <a:rPr lang="en-US" altLang="en-US" sz="2800" dirty="0" smtClean="0"/>
              <a:t>Lineages diverge</a:t>
            </a:r>
          </a:p>
          <a:p>
            <a:pPr eaLnBrk="1" hangingPunct="1">
              <a:lnSpc>
                <a:spcPct val="90000"/>
              </a:lnSpc>
            </a:pPr>
            <a:r>
              <a:rPr lang="en-US" altLang="en-US" sz="2800" dirty="0" smtClean="0"/>
              <a:t>4 – 6 potential progenitor lineages</a:t>
            </a:r>
          </a:p>
        </p:txBody>
      </p:sp>
      <p:pic>
        <p:nvPicPr>
          <p:cNvPr id="9221" name="Picture 5"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019800" y="3200400"/>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6"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772400" y="2667000"/>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7"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58000" y="3581400"/>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8"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620000" y="4267200"/>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9"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96427" y="5174105"/>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0" descr="300_045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86400" y="990600"/>
            <a:ext cx="56038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Line 11"/>
          <p:cNvSpPr>
            <a:spLocks noChangeShapeType="1"/>
          </p:cNvSpPr>
          <p:nvPr/>
        </p:nvSpPr>
        <p:spPr bwMode="auto">
          <a:xfrm>
            <a:off x="6477000" y="3657600"/>
            <a:ext cx="457200" cy="381000"/>
          </a:xfrm>
          <a:prstGeom prst="line">
            <a:avLst/>
          </a:prstGeom>
          <a:noFill/>
          <a:ln w="762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Line 12"/>
          <p:cNvSpPr>
            <a:spLocks noChangeShapeType="1"/>
          </p:cNvSpPr>
          <p:nvPr/>
        </p:nvSpPr>
        <p:spPr bwMode="auto">
          <a:xfrm>
            <a:off x="7315200" y="4114800"/>
            <a:ext cx="457200" cy="381000"/>
          </a:xfrm>
          <a:prstGeom prst="line">
            <a:avLst/>
          </a:prstGeom>
          <a:noFill/>
          <a:ln w="762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9229" name="Picture 13" descr="legend"/>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343400" y="3886200"/>
            <a:ext cx="197961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0" name="Rectangle 14"/>
          <p:cNvSpPr>
            <a:spLocks noChangeArrowheads="1"/>
          </p:cNvSpPr>
          <p:nvPr/>
        </p:nvSpPr>
        <p:spPr bwMode="auto">
          <a:xfrm>
            <a:off x="304800" y="4762631"/>
            <a:ext cx="35655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t>Map redrawn from </a:t>
            </a:r>
            <a:r>
              <a:rPr lang="en-US" altLang="ja-JP" sz="1800" dirty="0">
                <a:ea typeface="ＭＳ Ｐゴシック" panose="020B0600070205080204" pitchFamily="34" charset="-128"/>
              </a:rPr>
              <a:t>Adams, J.M. Global land environments since the last interglacial. http://www.esd.ornl.gov/ern/qen/nerc.html</a:t>
            </a:r>
          </a:p>
        </p:txBody>
      </p:sp>
      <p:sp>
        <p:nvSpPr>
          <p:cNvPr id="2" name="TextBox 1"/>
          <p:cNvSpPr txBox="1"/>
          <p:nvPr/>
        </p:nvSpPr>
        <p:spPr>
          <a:xfrm>
            <a:off x="6866395" y="5213574"/>
            <a:ext cx="2351749" cy="646331"/>
          </a:xfrm>
          <a:prstGeom prst="rect">
            <a:avLst/>
          </a:prstGeom>
          <a:noFill/>
        </p:spPr>
        <p:txBody>
          <a:bodyPr wrap="square" rtlCol="0">
            <a:spAutoFit/>
          </a:bodyPr>
          <a:lstStyle/>
          <a:p>
            <a:r>
              <a:rPr lang="en-US" dirty="0" smtClean="0">
                <a:solidFill>
                  <a:schemeClr val="bg1"/>
                </a:solidFill>
              </a:rPr>
              <a:t>Hypothesis – this</a:t>
            </a:r>
          </a:p>
          <a:p>
            <a:r>
              <a:rPr lang="en-US" dirty="0" smtClean="0">
                <a:solidFill>
                  <a:schemeClr val="bg1"/>
                </a:solidFill>
              </a:rPr>
              <a:t>Is origin population</a:t>
            </a:r>
            <a:endParaRPr lang="en-US" dirty="0">
              <a:solidFill>
                <a:schemeClr val="bg1"/>
              </a:solidFill>
            </a:endParaRPr>
          </a:p>
        </p:txBody>
      </p:sp>
    </p:spTree>
    <p:extLst>
      <p:ext uri="{BB962C8B-B14F-4D97-AF65-F5344CB8AC3E}">
        <p14:creationId xmlns:p14="http://schemas.microsoft.com/office/powerpoint/2010/main" val="90076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itle 1"/>
          <p:cNvSpPr>
            <a:spLocks noGrp="1"/>
          </p:cNvSpPr>
          <p:nvPr>
            <p:ph type="title"/>
          </p:nvPr>
        </p:nvSpPr>
        <p:spPr>
          <a:xfrm>
            <a:off x="4191000" y="274638"/>
            <a:ext cx="4495800" cy="3916362"/>
          </a:xfrm>
        </p:spPr>
        <p:txBody>
          <a:bodyPr/>
          <a:lstStyle/>
          <a:p>
            <a:r>
              <a:rPr lang="en-US" altLang="en-US" sz="3600" smtClean="0"/>
              <a:t>Why the Cape Floral Region?</a:t>
            </a:r>
            <a:br>
              <a:rPr lang="en-US" altLang="en-US" sz="3600" smtClean="0"/>
            </a:br>
            <a:r>
              <a:rPr lang="en-US" altLang="en-US" sz="3600" smtClean="0"/>
              <a:t/>
            </a:r>
            <a:br>
              <a:rPr lang="en-US" altLang="en-US" sz="3600" smtClean="0"/>
            </a:br>
            <a:r>
              <a:rPr lang="en-US" altLang="en-US" sz="3600" smtClean="0"/>
              <a:t>Ecological Potential As a Refuge During Global Cold Phases</a:t>
            </a:r>
          </a:p>
        </p:txBody>
      </p:sp>
      <p:pic>
        <p:nvPicPr>
          <p:cNvPr id="11267" name="Picture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9954" y="527155"/>
            <a:ext cx="3646488"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48000" y="4397375"/>
            <a:ext cx="5994400" cy="235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58387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loral Kingdom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914400"/>
            <a:ext cx="9144000" cy="469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p:cNvSpPr>
            <a:spLocks noGrp="1" noChangeArrowheads="1"/>
          </p:cNvSpPr>
          <p:nvPr>
            <p:ph type="title"/>
          </p:nvPr>
        </p:nvSpPr>
        <p:spPr>
          <a:xfrm>
            <a:off x="2175656" y="241300"/>
            <a:ext cx="6807200" cy="673100"/>
          </a:xfrm>
        </p:spPr>
        <p:txBody>
          <a:bodyPr/>
          <a:lstStyle/>
          <a:p>
            <a:pPr eaLnBrk="1" hangingPunct="1"/>
            <a:r>
              <a:rPr lang="en-US" altLang="en-US" dirty="0" smtClean="0"/>
              <a:t>The World’s Floral Kingdoms</a:t>
            </a:r>
          </a:p>
        </p:txBody>
      </p:sp>
      <p:sp>
        <p:nvSpPr>
          <p:cNvPr id="12292" name="Line 10"/>
          <p:cNvSpPr>
            <a:spLocks noChangeShapeType="1"/>
          </p:cNvSpPr>
          <p:nvPr/>
        </p:nvSpPr>
        <p:spPr bwMode="auto">
          <a:xfrm flipV="1">
            <a:off x="5181600" y="4419600"/>
            <a:ext cx="0" cy="12192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3" name="Text Box 11"/>
          <p:cNvSpPr txBox="1">
            <a:spLocks noChangeArrowheads="1"/>
          </p:cNvSpPr>
          <p:nvPr/>
        </p:nvSpPr>
        <p:spPr bwMode="auto">
          <a:xfrm>
            <a:off x="4572000" y="5638800"/>
            <a:ext cx="1365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Mossel Bay</a:t>
            </a:r>
          </a:p>
        </p:txBody>
      </p:sp>
    </p:spTree>
    <p:extLst>
      <p:ext uri="{BB962C8B-B14F-4D97-AF65-F5344CB8AC3E}">
        <p14:creationId xmlns:p14="http://schemas.microsoft.com/office/powerpoint/2010/main" val="26625802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Proches et al - Figure 1 redrawn - white text"/>
          <p:cNvPicPr>
            <a:picLocks noChangeAspect="1" noChangeArrowheads="1"/>
          </p:cNvPicPr>
          <p:nvPr/>
        </p:nvPicPr>
        <p:blipFill>
          <a:blip r:embed="rId3" cstate="email">
            <a:extLst>
              <a:ext uri="{28A0092B-C50C-407E-A947-70E740481C1C}">
                <a14:useLocalDpi xmlns:a14="http://schemas.microsoft.com/office/drawing/2010/main" val="0"/>
              </a:ext>
            </a:extLst>
          </a:blip>
          <a:srcRect b="3552"/>
          <a:stretch>
            <a:fillRect/>
          </a:stretch>
        </p:blipFill>
        <p:spPr bwMode="auto">
          <a:xfrm>
            <a:off x="1271639" y="931888"/>
            <a:ext cx="6746875" cy="5257800"/>
          </a:xfrm>
          <a:prstGeom prst="rect">
            <a:avLst/>
          </a:prstGeom>
          <a:solidFill>
            <a:schemeClr val="tx1"/>
          </a:solidFill>
          <a:ln>
            <a:noFill/>
          </a:ln>
          <a:extLst/>
        </p:spPr>
      </p:pic>
      <p:sp>
        <p:nvSpPr>
          <p:cNvPr id="14339" name="Line 3"/>
          <p:cNvSpPr>
            <a:spLocks noChangeShapeType="1"/>
          </p:cNvSpPr>
          <p:nvPr/>
        </p:nvSpPr>
        <p:spPr bwMode="auto">
          <a:xfrm flipV="1">
            <a:off x="2362200" y="3678238"/>
            <a:ext cx="4495800" cy="15240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0" name="Rectangle 4"/>
          <p:cNvSpPr>
            <a:spLocks noGrp="1" noChangeArrowheads="1"/>
          </p:cNvSpPr>
          <p:nvPr>
            <p:ph type="title"/>
          </p:nvPr>
        </p:nvSpPr>
        <p:spPr>
          <a:xfrm>
            <a:off x="495300" y="-53064"/>
            <a:ext cx="8229600" cy="1143000"/>
          </a:xfrm>
        </p:spPr>
        <p:txBody>
          <a:bodyPr/>
          <a:lstStyle/>
          <a:p>
            <a:pPr algn="ctr" eaLnBrk="1" hangingPunct="1"/>
            <a:r>
              <a:rPr lang="en-US" altLang="en-US" sz="3200" dirty="0" smtClean="0"/>
              <a:t>Geophyte Diversity Relative to Size</a:t>
            </a:r>
            <a:br>
              <a:rPr lang="en-US" altLang="en-US" sz="3200" dirty="0" smtClean="0"/>
            </a:br>
            <a:r>
              <a:rPr lang="en-US" altLang="en-US" sz="3200" dirty="0" smtClean="0"/>
              <a:t>Mediterranean Climates</a:t>
            </a:r>
          </a:p>
        </p:txBody>
      </p:sp>
      <p:sp>
        <p:nvSpPr>
          <p:cNvPr id="319493" name="Oval 5"/>
          <p:cNvSpPr>
            <a:spLocks noChangeArrowheads="1"/>
          </p:cNvSpPr>
          <p:nvPr/>
        </p:nvSpPr>
        <p:spPr bwMode="auto">
          <a:xfrm>
            <a:off x="1828800" y="2743200"/>
            <a:ext cx="914400" cy="9144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pic>
        <p:nvPicPr>
          <p:cNvPr id="14342" name="Picture 6" descr="fynbos tuber - colored with white outlines"/>
          <p:cNvPicPr>
            <a:picLocks noChangeAspect="1" noChangeArrowheads="1"/>
          </p:cNvPicPr>
          <p:nvPr/>
        </p:nvPicPr>
        <p:blipFill>
          <a:blip r:embed="rId4" cstate="email">
            <a:extLst>
              <a:ext uri="{28A0092B-C50C-407E-A947-70E740481C1C}">
                <a14:useLocalDpi xmlns:a14="http://schemas.microsoft.com/office/drawing/2010/main" val="0"/>
              </a:ext>
            </a:extLst>
          </a:blip>
          <a:srcRect l="75533" b="15974"/>
          <a:stretch>
            <a:fillRect/>
          </a:stretch>
        </p:blipFill>
        <p:spPr bwMode="auto">
          <a:xfrm>
            <a:off x="7315200" y="2514600"/>
            <a:ext cx="168275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 Box 7"/>
          <p:cNvSpPr txBox="1">
            <a:spLocks noChangeArrowheads="1"/>
          </p:cNvSpPr>
          <p:nvPr/>
        </p:nvSpPr>
        <p:spPr bwMode="auto">
          <a:xfrm>
            <a:off x="1271639" y="5805487"/>
            <a:ext cx="3651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dirty="0">
                <a:solidFill>
                  <a:schemeClr val="bg1"/>
                </a:solidFill>
              </a:rPr>
              <a:t>Redrawn from </a:t>
            </a:r>
            <a:r>
              <a:rPr lang="en-US" altLang="en-US" sz="1800" dirty="0" err="1">
                <a:solidFill>
                  <a:schemeClr val="bg1"/>
                </a:solidFill>
              </a:rPr>
              <a:t>Proches</a:t>
            </a:r>
            <a:r>
              <a:rPr lang="en-US" altLang="en-US" sz="1800" dirty="0">
                <a:solidFill>
                  <a:schemeClr val="bg1"/>
                </a:solidFill>
              </a:rPr>
              <a:t> et al. 2006</a:t>
            </a:r>
          </a:p>
        </p:txBody>
      </p:sp>
    </p:spTree>
    <p:extLst>
      <p:ext uri="{BB962C8B-B14F-4D97-AF65-F5344CB8AC3E}">
        <p14:creationId xmlns:p14="http://schemas.microsoft.com/office/powerpoint/2010/main" val="29131420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9493"/>
                                        </p:tgtEl>
                                        <p:attrNameLst>
                                          <p:attrName>style.visibility</p:attrName>
                                        </p:attrNameLst>
                                      </p:cBhvr>
                                      <p:to>
                                        <p:strVal val="visible"/>
                                      </p:to>
                                    </p:set>
                                    <p:animEffect transition="in" filter="fade">
                                      <p:cBhvr>
                                        <p:cTn id="7" dur="2000"/>
                                        <p:tgtEl>
                                          <p:spTgt spid="31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3492" y="0"/>
            <a:ext cx="8915400" cy="1143000"/>
          </a:xfrm>
        </p:spPr>
        <p:txBody>
          <a:bodyPr/>
          <a:lstStyle/>
          <a:p>
            <a:pPr algn="ctr" eaLnBrk="1" hangingPunct="1"/>
            <a:r>
              <a:rPr lang="en-US" altLang="en-US" sz="3200" dirty="0" smtClean="0"/>
              <a:t>Collision of </a:t>
            </a:r>
            <a:r>
              <a:rPr lang="en-US" altLang="en-US" sz="3200" dirty="0" err="1" smtClean="0"/>
              <a:t>Benguela</a:t>
            </a:r>
            <a:r>
              <a:rPr lang="en-US" altLang="en-US" sz="3200" dirty="0" smtClean="0"/>
              <a:t> and Agulhas Currents Creates A Rich Coastal Environment</a:t>
            </a:r>
          </a:p>
        </p:txBody>
      </p:sp>
      <p:grpSp>
        <p:nvGrpSpPr>
          <p:cNvPr id="16387" name="Group 9"/>
          <p:cNvGrpSpPr>
            <a:grpSpLocks/>
          </p:cNvGrpSpPr>
          <p:nvPr/>
        </p:nvGrpSpPr>
        <p:grpSpPr bwMode="auto">
          <a:xfrm>
            <a:off x="1091784" y="1016833"/>
            <a:ext cx="7290216" cy="4926767"/>
            <a:chOff x="960" y="768"/>
            <a:chExt cx="3797" cy="2962"/>
          </a:xfrm>
        </p:grpSpPr>
        <p:pic>
          <p:nvPicPr>
            <p:cNvPr id="16389" name="Picture 3" descr="South Africa S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 y="768"/>
              <a:ext cx="3797" cy="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Freeform 5"/>
            <p:cNvSpPr>
              <a:spLocks/>
            </p:cNvSpPr>
            <p:nvPr/>
          </p:nvSpPr>
          <p:spPr bwMode="auto">
            <a:xfrm>
              <a:off x="1920" y="2160"/>
              <a:ext cx="1632" cy="1104"/>
            </a:xfrm>
            <a:custGeom>
              <a:avLst/>
              <a:gdLst>
                <a:gd name="T0" fmla="*/ 1632 w 1632"/>
                <a:gd name="T1" fmla="*/ 0 h 1104"/>
                <a:gd name="T2" fmla="*/ 1392 w 1632"/>
                <a:gd name="T3" fmla="*/ 384 h 1104"/>
                <a:gd name="T4" fmla="*/ 1008 w 1632"/>
                <a:gd name="T5" fmla="*/ 768 h 1104"/>
                <a:gd name="T6" fmla="*/ 480 w 1632"/>
                <a:gd name="T7" fmla="*/ 1008 h 1104"/>
                <a:gd name="T8" fmla="*/ 0 w 1632"/>
                <a:gd name="T9" fmla="*/ 1104 h 1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2" h="1104">
                  <a:moveTo>
                    <a:pt x="1632" y="0"/>
                  </a:moveTo>
                  <a:cubicBezTo>
                    <a:pt x="1564" y="128"/>
                    <a:pt x="1496" y="256"/>
                    <a:pt x="1392" y="384"/>
                  </a:cubicBezTo>
                  <a:cubicBezTo>
                    <a:pt x="1288" y="512"/>
                    <a:pt x="1160" y="664"/>
                    <a:pt x="1008" y="768"/>
                  </a:cubicBezTo>
                  <a:cubicBezTo>
                    <a:pt x="856" y="872"/>
                    <a:pt x="648" y="952"/>
                    <a:pt x="480" y="1008"/>
                  </a:cubicBezTo>
                  <a:cubicBezTo>
                    <a:pt x="312" y="1064"/>
                    <a:pt x="156" y="1084"/>
                    <a:pt x="0" y="1104"/>
                  </a:cubicBezTo>
                </a:path>
              </a:pathLst>
            </a:custGeom>
            <a:noFill/>
            <a:ln w="76200" cmpd="sng">
              <a:solidFill>
                <a:srgbClr val="000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1" name="Freeform 6"/>
            <p:cNvSpPr>
              <a:spLocks/>
            </p:cNvSpPr>
            <p:nvPr/>
          </p:nvSpPr>
          <p:spPr bwMode="auto">
            <a:xfrm>
              <a:off x="1152" y="2112"/>
              <a:ext cx="440" cy="1392"/>
            </a:xfrm>
            <a:custGeom>
              <a:avLst/>
              <a:gdLst>
                <a:gd name="T0" fmla="*/ 0 w 440"/>
                <a:gd name="T1" fmla="*/ 1392 h 1392"/>
                <a:gd name="T2" fmla="*/ 336 w 440"/>
                <a:gd name="T3" fmla="*/ 960 h 1392"/>
                <a:gd name="T4" fmla="*/ 432 w 440"/>
                <a:gd name="T5" fmla="*/ 528 h 1392"/>
                <a:gd name="T6" fmla="*/ 384 w 440"/>
                <a:gd name="T7" fmla="*/ 240 h 1392"/>
                <a:gd name="T8" fmla="*/ 192 w 440"/>
                <a:gd name="T9" fmla="*/ 0 h 13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0" h="1392">
                  <a:moveTo>
                    <a:pt x="0" y="1392"/>
                  </a:moveTo>
                  <a:cubicBezTo>
                    <a:pt x="132" y="1248"/>
                    <a:pt x="264" y="1104"/>
                    <a:pt x="336" y="960"/>
                  </a:cubicBezTo>
                  <a:cubicBezTo>
                    <a:pt x="408" y="816"/>
                    <a:pt x="424" y="648"/>
                    <a:pt x="432" y="528"/>
                  </a:cubicBezTo>
                  <a:cubicBezTo>
                    <a:pt x="440" y="408"/>
                    <a:pt x="424" y="328"/>
                    <a:pt x="384" y="240"/>
                  </a:cubicBezTo>
                  <a:cubicBezTo>
                    <a:pt x="344" y="152"/>
                    <a:pt x="268" y="76"/>
                    <a:pt x="192" y="0"/>
                  </a:cubicBezTo>
                </a:path>
              </a:pathLst>
            </a:custGeom>
            <a:noFill/>
            <a:ln w="76200" cmpd="sng">
              <a:solidFill>
                <a:srgbClr val="000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2" name="WordArt 7"/>
            <p:cNvSpPr>
              <a:spLocks noChangeArrowheads="1" noChangeShapeType="1" noTextEdit="1"/>
            </p:cNvSpPr>
            <p:nvPr/>
          </p:nvSpPr>
          <p:spPr bwMode="auto">
            <a:xfrm rot="-2076155">
              <a:off x="2208" y="2784"/>
              <a:ext cx="1680" cy="336"/>
            </a:xfrm>
            <a:prstGeom prst="rect">
              <a:avLst/>
            </a:prstGeom>
          </p:spPr>
          <p:txBody>
            <a:bodyPr wrap="none" fromWordArt="1">
              <a:prstTxWarp prst="textCanDown">
                <a:avLst>
                  <a:gd name="adj" fmla="val 33333"/>
                </a:avLst>
              </a:prstTxWarp>
            </a:bodyPr>
            <a:lstStyle/>
            <a:p>
              <a:pPr algn="ctr"/>
              <a:r>
                <a:rPr lang="en-US" sz="2800"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Agulhas Current</a:t>
              </a:r>
            </a:p>
          </p:txBody>
        </p:sp>
        <p:sp>
          <p:nvSpPr>
            <p:cNvPr id="16393" name="WordArt 8"/>
            <p:cNvSpPr>
              <a:spLocks noChangeArrowheads="1" noChangeShapeType="1" noTextEdit="1"/>
            </p:cNvSpPr>
            <p:nvPr/>
          </p:nvSpPr>
          <p:spPr bwMode="auto">
            <a:xfrm rot="-4491850">
              <a:off x="567" y="2793"/>
              <a:ext cx="1326" cy="252"/>
            </a:xfrm>
            <a:prstGeom prst="rect">
              <a:avLst/>
            </a:prstGeom>
          </p:spPr>
          <p:txBody>
            <a:bodyPr wrap="none" fromWordArt="1">
              <a:prstTxWarp prst="textCanDown">
                <a:avLst>
                  <a:gd name="adj" fmla="val 33333"/>
                </a:avLst>
              </a:prstTxWarp>
            </a:bodyPr>
            <a:lstStyle/>
            <a:p>
              <a:pPr algn="ctr"/>
              <a:r>
                <a:rPr lang="en-US" sz="2400"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Benguela Upwelling</a:t>
              </a:r>
            </a:p>
          </p:txBody>
        </p:sp>
      </p:grpSp>
      <p:sp>
        <p:nvSpPr>
          <p:cNvPr id="16388" name="Rectangle 10"/>
          <p:cNvSpPr>
            <a:spLocks noChangeArrowheads="1"/>
          </p:cNvSpPr>
          <p:nvPr/>
        </p:nvSpPr>
        <p:spPr bwMode="auto">
          <a:xfrm>
            <a:off x="0" y="6491288"/>
            <a:ext cx="4044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i="1"/>
              <a:t>Image from NASA World Wind Project</a:t>
            </a:r>
          </a:p>
        </p:txBody>
      </p:sp>
    </p:spTree>
    <p:extLst>
      <p:ext uri="{BB962C8B-B14F-4D97-AF65-F5344CB8AC3E}">
        <p14:creationId xmlns:p14="http://schemas.microsoft.com/office/powerpoint/2010/main" val="286167724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xsede-slides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xsede-slides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xsede-slides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xsede-slides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22235</TotalTime>
  <Words>2871</Words>
  <Application>Microsoft Office PowerPoint</Application>
  <PresentationFormat>On-screen Show (4:3)</PresentationFormat>
  <Paragraphs>347</Paragraphs>
  <Slides>47</Slides>
  <Notes>31</Notes>
  <HiddenSlides>0</HiddenSlides>
  <MMClips>1</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47</vt:i4>
      </vt:variant>
    </vt:vector>
  </HeadingPairs>
  <TitlesOfParts>
    <vt:vector size="53" baseType="lpstr">
      <vt:lpstr>xsede-slideset</vt:lpstr>
      <vt:lpstr>1_xsede-slideset</vt:lpstr>
      <vt:lpstr>2_xsede-slideset</vt:lpstr>
      <vt:lpstr>3_xsede-slideset</vt:lpstr>
      <vt:lpstr>SPW 10.0 Graph</vt:lpstr>
      <vt:lpstr>Chart</vt:lpstr>
      <vt:lpstr>Simulating climate-environment-human interactions in coastal South Africa</vt:lpstr>
      <vt:lpstr>Abstract</vt:lpstr>
      <vt:lpstr>Presenters</vt:lpstr>
      <vt:lpstr>PowerPoint Presentation</vt:lpstr>
      <vt:lpstr>Glacial Africa 195 - 123 ka</vt:lpstr>
      <vt:lpstr>Why the Cape Floral Region?  Ecological Potential As a Refuge During Global Cold Phases</vt:lpstr>
      <vt:lpstr>The World’s Floral Kingdoms</vt:lpstr>
      <vt:lpstr>Geophyte Diversity Relative to Size Mediterranean Climates</vt:lpstr>
      <vt:lpstr>Collision of Benguela and Agulhas Currents Creates A Rich Coastal Environment</vt:lpstr>
      <vt:lpstr>Rich Shellfish Beds in the Rocky Inter-Tidal Zones and Beaches Provide High Quality Protein</vt:lpstr>
      <vt:lpstr>Cape Floral Region (CFR) Special Conditions Provide the Ideal Population Refuge</vt:lpstr>
      <vt:lpstr>Origins of Our Lineage Likely Dates to MIS6 Glacial</vt:lpstr>
      <vt:lpstr>Goal – Move the paleosciences from reliance on informal to formal models</vt:lpstr>
      <vt:lpstr>PowerPoint Presentation</vt:lpstr>
      <vt:lpstr>Formal Paleoscape Model</vt:lpstr>
      <vt:lpstr>Step 1 of the SACP4 Paleoscape Model Precise Estimates of the Distance to the Coast  </vt:lpstr>
      <vt:lpstr>PowerPoint Presentation</vt:lpstr>
      <vt:lpstr>Distance of Coast from Pinnacle Point Last 420,000 years</vt:lpstr>
      <vt:lpstr>PowerPoint Presentation</vt:lpstr>
      <vt:lpstr>Paleoscape Model Workflow</vt:lpstr>
      <vt:lpstr>The Conformal-Cubic Atmospheric Model</vt:lpstr>
      <vt:lpstr>CSIRO</vt:lpstr>
      <vt:lpstr>CSIR and CHPC</vt:lpstr>
      <vt:lpstr>CCAM Basics</vt:lpstr>
      <vt:lpstr>CCAM Basics</vt:lpstr>
      <vt:lpstr>CCAM Basics</vt:lpstr>
      <vt:lpstr>CCAM Basics</vt:lpstr>
      <vt:lpstr>CCAM Basics</vt:lpstr>
      <vt:lpstr>A Few Source and Porting Details</vt:lpstr>
      <vt:lpstr>Project-Specific Characteristics</vt:lpstr>
      <vt:lpstr>Challenges</vt:lpstr>
      <vt:lpstr>Profile Lite</vt:lpstr>
      <vt:lpstr>Scalability</vt:lpstr>
      <vt:lpstr>I/O Details </vt:lpstr>
      <vt:lpstr>Data Management</vt:lpstr>
      <vt:lpstr>Campus Champion Fellow (2013)</vt:lpstr>
      <vt:lpstr>Eric’s Role as a Campus Champion Fellow</vt:lpstr>
      <vt:lpstr>Workflow / Coupling Models</vt:lpstr>
      <vt:lpstr>Pilot Testing Jupyter Notebooks  on Jetstream</vt:lpstr>
      <vt:lpstr>Agent-based Models</vt:lpstr>
      <vt:lpstr>Considerations in Agent-based Models</vt:lpstr>
      <vt:lpstr>NetLogo</vt:lpstr>
      <vt:lpstr>NetLogo ABM Workflow System (NAWS)</vt:lpstr>
      <vt:lpstr>Closing Comments</vt:lpstr>
      <vt:lpstr>Acknowledgements</vt:lpstr>
      <vt:lpstr>PowerPoint Presentation</vt:lpstr>
      <vt:lpstr>Contributor Logos</vt:lpstr>
    </vt:vector>
  </TitlesOfParts>
  <Company>NCSA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Paula Popowski</dc:creator>
  <cp:lastModifiedBy>o'neal</cp:lastModifiedBy>
  <cp:revision>169</cp:revision>
  <dcterms:created xsi:type="dcterms:W3CDTF">2011-07-07T18:53:50Z</dcterms:created>
  <dcterms:modified xsi:type="dcterms:W3CDTF">2017-03-30T07:30:29Z</dcterms:modified>
</cp:coreProperties>
</file>