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50"/>
    <p:restoredTop sz="94728"/>
  </p:normalViewPr>
  <p:slideViewPr>
    <p:cSldViewPr snapToGrid="0" snapToObjects="1">
      <p:cViewPr varScale="1">
        <p:scale>
          <a:sx n="97" d="100"/>
          <a:sy n="97" d="100"/>
        </p:scale>
        <p:origin x="912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notesMaster" Target="notesMasters/notesMaster1.xml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7B7DA4-D64C-2E46-AF66-8B29DB21357D}" type="datetimeFigureOut">
              <a:rPr lang="en-US" smtClean="0"/>
              <a:t>4/18/17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EC2915-A121-9941-BB97-F26F45D4E0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13563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EA7FC-9B2D-9A42-A2F8-917E99C5C914}" type="datetimeFigureOut">
              <a:rPr lang="en-US" smtClean="0"/>
              <a:t>4/18/17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D2B8C-F24D-2A4E-9C64-980DE51BD2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53358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EA7FC-9B2D-9A42-A2F8-917E99C5C914}" type="datetimeFigureOut">
              <a:rPr lang="en-US" smtClean="0"/>
              <a:t>4/18/17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D2B8C-F24D-2A4E-9C64-980DE51BD2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07078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EA7FC-9B2D-9A42-A2F8-917E99C5C914}" type="datetimeFigureOut">
              <a:rPr lang="en-US" smtClean="0"/>
              <a:t>4/18/17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D2B8C-F24D-2A4E-9C64-980DE51BD2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75112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EA7FC-9B2D-9A42-A2F8-917E99C5C914}" type="datetimeFigureOut">
              <a:rPr lang="en-US" smtClean="0"/>
              <a:t>4/18/17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D2B8C-F24D-2A4E-9C64-980DE51BD2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65050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EA7FC-9B2D-9A42-A2F8-917E99C5C914}" type="datetimeFigureOut">
              <a:rPr lang="en-US" smtClean="0"/>
              <a:t>4/18/17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D2B8C-F24D-2A4E-9C64-980DE51BD2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25316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EA7FC-9B2D-9A42-A2F8-917E99C5C914}" type="datetimeFigureOut">
              <a:rPr lang="en-US" smtClean="0"/>
              <a:t>4/18/17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D2B8C-F24D-2A4E-9C64-980DE51BD2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5573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EA7FC-9B2D-9A42-A2F8-917E99C5C914}" type="datetimeFigureOut">
              <a:rPr lang="en-US" smtClean="0"/>
              <a:t>4/18/17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D2B8C-F24D-2A4E-9C64-980DE51BD2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50665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EA7FC-9B2D-9A42-A2F8-917E99C5C914}" type="datetimeFigureOut">
              <a:rPr lang="en-US" smtClean="0"/>
              <a:t>4/18/17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D2B8C-F24D-2A4E-9C64-980DE51BD2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2632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EA7FC-9B2D-9A42-A2F8-917E99C5C914}" type="datetimeFigureOut">
              <a:rPr lang="en-US" smtClean="0"/>
              <a:t>4/18/17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D2B8C-F24D-2A4E-9C64-980DE51BD2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73534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EA7FC-9B2D-9A42-A2F8-917E99C5C914}" type="datetimeFigureOut">
              <a:rPr lang="en-US" smtClean="0"/>
              <a:t>4/18/17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D2B8C-F24D-2A4E-9C64-980DE51BD2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62889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EA7FC-9B2D-9A42-A2F8-917E99C5C914}" type="datetimeFigureOut">
              <a:rPr lang="en-US" smtClean="0"/>
              <a:t>4/18/17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D2B8C-F24D-2A4E-9C64-980DE51BD2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15885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FEA7FC-9B2D-9A42-A2F8-917E99C5C914}" type="datetimeFigureOut">
              <a:rPr lang="en-US" smtClean="0"/>
              <a:t>4/18/17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5D2B8C-F24D-2A4E-9C64-980DE51BD2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11532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1791" y="291548"/>
            <a:ext cx="9451883" cy="56323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Statistical Analysis for Partially-Observed Markov Processes with Marked Point Process Observation</a:t>
            </a:r>
          </a:p>
          <a:p>
            <a:r>
              <a:rPr lang="en-US" dirty="0"/>
              <a:t/>
            </a:r>
            <a:br>
              <a:rPr lang="en-US" dirty="0"/>
            </a:br>
            <a:endParaRPr lang="en-US" dirty="0"/>
          </a:p>
          <a:p>
            <a:r>
              <a:rPr lang="en-US" dirty="0"/>
              <a:t>PI: Professor Yong Zeng</a:t>
            </a:r>
          </a:p>
          <a:p>
            <a:r>
              <a:rPr lang="en-US" dirty="0"/>
              <a:t>Department of Mathematics and Statistics</a:t>
            </a:r>
          </a:p>
          <a:p>
            <a:r>
              <a:rPr lang="en-US" dirty="0"/>
              <a:t>University of Missouri at Kansas City</a:t>
            </a:r>
          </a:p>
          <a:p>
            <a:r>
              <a:rPr lang="en-US" dirty="0"/>
              <a:t/>
            </a:r>
            <a:br>
              <a:rPr lang="en-US" dirty="0"/>
            </a:br>
            <a:endParaRPr lang="en-US" dirty="0"/>
          </a:p>
          <a:p>
            <a:r>
              <a:rPr lang="en-US" dirty="0"/>
              <a:t>LEAD DEVELOPER: </a:t>
            </a:r>
            <a:r>
              <a:rPr lang="en-US" dirty="0" err="1"/>
              <a:t>Junqi</a:t>
            </a:r>
            <a:r>
              <a:rPr lang="en-US"/>
              <a:t> Yin</a:t>
            </a:r>
          </a:p>
          <a:p>
            <a:r>
              <a:rPr lang="en-US"/>
              <a:t>ORNL</a:t>
            </a:r>
          </a:p>
          <a:p>
            <a:r>
              <a:rPr lang="en-US"/>
              <a:t/>
            </a:r>
            <a:br>
              <a:rPr lang="en-US"/>
            </a:br>
            <a:endParaRPr lang="en-US"/>
          </a:p>
          <a:p>
            <a:r>
              <a:rPr lang="en-US"/>
              <a:t>PRESENTER:  Mitch Horton</a:t>
            </a:r>
          </a:p>
          <a:p>
            <a:r>
              <a:rPr lang="en-US"/>
              <a:t>Application Acceleration Center of Excellence (AACE) </a:t>
            </a:r>
          </a:p>
          <a:p>
            <a:r>
              <a:rPr lang="en-US"/>
              <a:t>Established by Joint Institute for Computational Sciences (JICS)</a:t>
            </a:r>
          </a:p>
          <a:p>
            <a:r>
              <a:rPr lang="en-US"/>
              <a:t/>
            </a:r>
            <a:br>
              <a:rPr lang="en-US"/>
            </a:br>
            <a:endParaRPr lang="en-US"/>
          </a:p>
          <a:p>
            <a:r>
              <a:rPr lang="en-US"/>
              <a:t>April 18, 2017</a:t>
            </a:r>
          </a:p>
          <a:p>
            <a:r>
              <a:rPr lang="en-US"/>
              <a:t>XSEDE Symposium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408110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1791" y="291548"/>
            <a:ext cx="11123430" cy="313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Market Microstructure Noise</a:t>
            </a:r>
          </a:p>
          <a:p>
            <a:r>
              <a:rPr lang="en-US" dirty="0"/>
              <a:t/>
            </a:r>
            <a:br>
              <a:rPr lang="en-US" dirty="0"/>
            </a:br>
            <a:endParaRPr lang="en-US" dirty="0"/>
          </a:p>
          <a:p>
            <a:r>
              <a:rPr lang="en-US" dirty="0"/>
              <a:t>1) Discrete noise, which is generated from trading </a:t>
            </a:r>
            <a:r>
              <a:rPr lang="en-US" dirty="0" smtClean="0"/>
              <a:t>mechanism, exists </a:t>
            </a:r>
            <a:r>
              <a:rPr lang="en-US" dirty="0"/>
              <a:t>because intraday prices move discretely, that is,</a:t>
            </a:r>
          </a:p>
          <a:p>
            <a:r>
              <a:rPr lang="en-US" dirty="0"/>
              <a:t>tick by tick, and the smallest tick size for trading is set by security exchanges.</a:t>
            </a:r>
          </a:p>
          <a:p>
            <a:r>
              <a:rPr lang="en-US" dirty="0"/>
              <a:t/>
            </a:r>
            <a:br>
              <a:rPr lang="en-US" dirty="0"/>
            </a:br>
            <a:endParaRPr lang="en-US" dirty="0"/>
          </a:p>
          <a:p>
            <a:r>
              <a:rPr lang="en-US" dirty="0"/>
              <a:t>2) Clustering noise means prices gather more on some </a:t>
            </a:r>
            <a:r>
              <a:rPr lang="en-US" dirty="0" smtClean="0"/>
              <a:t>ticks, instead </a:t>
            </a:r>
            <a:r>
              <a:rPr lang="en-US" dirty="0"/>
              <a:t>of distributing evenly on all ticks.</a:t>
            </a:r>
          </a:p>
          <a:p>
            <a:r>
              <a:rPr lang="en-US" dirty="0"/>
              <a:t/>
            </a:r>
            <a:br>
              <a:rPr lang="en-US" dirty="0"/>
            </a:br>
            <a:endParaRPr lang="en-US" dirty="0"/>
          </a:p>
          <a:p>
            <a:r>
              <a:rPr lang="en-US" dirty="0"/>
              <a:t>3) All other noise is modeled as non-clustering noise.</a:t>
            </a:r>
          </a:p>
        </p:txBody>
      </p:sp>
    </p:spTree>
    <p:extLst>
      <p:ext uri="{BB962C8B-B14F-4D97-AF65-F5344CB8AC3E}">
        <p14:creationId xmlns:p14="http://schemas.microsoft.com/office/powerpoint/2010/main" val="13680052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1791" y="291548"/>
            <a:ext cx="11719042" cy="61863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Market Microstructure Noise</a:t>
            </a:r>
          </a:p>
          <a:p>
            <a:r>
              <a:rPr lang="en-US" dirty="0"/>
              <a:t/>
            </a:r>
            <a:br>
              <a:rPr lang="en-US" dirty="0"/>
            </a:br>
            <a:endParaRPr lang="en-US" dirty="0"/>
          </a:p>
          <a:p>
            <a:r>
              <a:rPr lang="en-US" dirty="0"/>
              <a:t>At trading time </a:t>
            </a:r>
            <a:r>
              <a:rPr lang="en-US" dirty="0" err="1"/>
              <a:t>t_i</a:t>
            </a:r>
            <a:r>
              <a:rPr lang="en-US" dirty="0"/>
              <a:t>, there is a unobservable </a:t>
            </a:r>
            <a:r>
              <a:rPr lang="en-US" dirty="0" smtClean="0"/>
              <a:t>intrinsic value </a:t>
            </a:r>
            <a:r>
              <a:rPr lang="en-US" dirty="0"/>
              <a:t>{S(</a:t>
            </a:r>
            <a:r>
              <a:rPr lang="en-US" dirty="0" err="1"/>
              <a:t>t_i</a:t>
            </a:r>
            <a:r>
              <a:rPr lang="en-US" dirty="0"/>
              <a:t>)} of an asset. S(t) or </a:t>
            </a:r>
            <a:r>
              <a:rPr lang="en-US" dirty="0" err="1"/>
              <a:t>S_t</a:t>
            </a:r>
            <a:r>
              <a:rPr lang="en-US" dirty="0"/>
              <a:t> is </a:t>
            </a:r>
            <a:r>
              <a:rPr lang="en-US" dirty="0" smtClean="0"/>
              <a:t>commonly modeled </a:t>
            </a:r>
            <a:r>
              <a:rPr lang="en-US" dirty="0"/>
              <a:t>by a </a:t>
            </a:r>
            <a:endParaRPr lang="en-US" dirty="0" smtClean="0"/>
          </a:p>
          <a:p>
            <a:r>
              <a:rPr lang="en-US" dirty="0" smtClean="0"/>
              <a:t>certain </a:t>
            </a:r>
            <a:r>
              <a:rPr lang="en-US" dirty="0"/>
              <a:t>stochastic process.</a:t>
            </a:r>
          </a:p>
          <a:p>
            <a:r>
              <a:rPr lang="en-US" dirty="0"/>
              <a:t/>
            </a:r>
            <a:br>
              <a:rPr lang="en-US" dirty="0"/>
            </a:br>
            <a:endParaRPr lang="en-US" dirty="0"/>
          </a:p>
          <a:p>
            <a:r>
              <a:rPr lang="en-US" dirty="0"/>
              <a:t>The price at trading time </a:t>
            </a:r>
            <a:r>
              <a:rPr lang="en-US" dirty="0" err="1"/>
              <a:t>t_i,Y</a:t>
            </a:r>
            <a:r>
              <a:rPr lang="en-US" dirty="0"/>
              <a:t>(</a:t>
            </a:r>
            <a:r>
              <a:rPr lang="en-US" dirty="0" err="1"/>
              <a:t>t_i</a:t>
            </a:r>
            <a:r>
              <a:rPr lang="en-US" dirty="0" smtClean="0"/>
              <a:t>), is </a:t>
            </a:r>
            <a:r>
              <a:rPr lang="en-US" dirty="0"/>
              <a:t>constructed from the intrinsic value S(</a:t>
            </a:r>
            <a:r>
              <a:rPr lang="en-US" dirty="0" err="1"/>
              <a:t>t_i</a:t>
            </a:r>
            <a:r>
              <a:rPr lang="en-US" dirty="0"/>
              <a:t>) </a:t>
            </a:r>
            <a:r>
              <a:rPr lang="en-US" dirty="0" smtClean="0"/>
              <a:t>by incorporating </a:t>
            </a:r>
            <a:r>
              <a:rPr lang="en-US" dirty="0"/>
              <a:t>the three kinds of noise.</a:t>
            </a:r>
          </a:p>
          <a:p>
            <a:r>
              <a:rPr lang="en-US" dirty="0"/>
              <a:t/>
            </a:r>
            <a:br>
              <a:rPr lang="en-US" dirty="0"/>
            </a:br>
            <a:endParaRPr lang="en-US" dirty="0"/>
          </a:p>
          <a:p>
            <a:r>
              <a:rPr lang="en-US" dirty="0"/>
              <a:t>Step 1. Incorporate price discreteness by rounding </a:t>
            </a:r>
            <a:r>
              <a:rPr lang="en-US" dirty="0" smtClean="0"/>
              <a:t>off </a:t>
            </a:r>
            <a:r>
              <a:rPr lang="en-US" dirty="0" err="1" smtClean="0"/>
              <a:t>S_t</a:t>
            </a:r>
            <a:r>
              <a:rPr lang="en-US" dirty="0" smtClean="0"/>
              <a:t> </a:t>
            </a:r>
            <a:r>
              <a:rPr lang="en-US" dirty="0"/>
              <a:t>to its closest tick: Round[S(</a:t>
            </a:r>
            <a:r>
              <a:rPr lang="en-US" dirty="0" err="1"/>
              <a:t>t_i</a:t>
            </a:r>
            <a:r>
              <a:rPr lang="en-US" dirty="0"/>
              <a:t>), 1/M], where M is tick size.</a:t>
            </a:r>
          </a:p>
          <a:p>
            <a:r>
              <a:rPr lang="en-US" dirty="0"/>
              <a:t/>
            </a:r>
            <a:br>
              <a:rPr lang="en-US" dirty="0"/>
            </a:br>
            <a:endParaRPr lang="en-US" dirty="0"/>
          </a:p>
          <a:p>
            <a:r>
              <a:rPr lang="en-US" dirty="0"/>
              <a:t>Step 2. Incorporate non-clustering noise by </a:t>
            </a:r>
            <a:r>
              <a:rPr lang="en-US" dirty="0" smtClean="0"/>
              <a:t>adding </a:t>
            </a:r>
            <a:r>
              <a:rPr lang="en-US" dirty="0" err="1" smtClean="0"/>
              <a:t>V_i</a:t>
            </a:r>
            <a:r>
              <a:rPr lang="en-US" dirty="0"/>
              <a:t>: Y'(</a:t>
            </a:r>
            <a:r>
              <a:rPr lang="en-US" dirty="0" err="1"/>
              <a:t>t_i</a:t>
            </a:r>
            <a:r>
              <a:rPr lang="en-US" dirty="0"/>
              <a:t>) = Round[S(</a:t>
            </a:r>
            <a:r>
              <a:rPr lang="en-US" dirty="0" err="1"/>
              <a:t>t_i</a:t>
            </a:r>
            <a:r>
              <a:rPr lang="en-US" dirty="0"/>
              <a:t>)+ </a:t>
            </a:r>
            <a:r>
              <a:rPr lang="en-US" dirty="0" err="1"/>
              <a:t>V_i</a:t>
            </a:r>
            <a:r>
              <a:rPr lang="en-US" dirty="0"/>
              <a:t>, 1/M], </a:t>
            </a:r>
            <a:r>
              <a:rPr lang="en-US" dirty="0" smtClean="0"/>
              <a:t>where V </a:t>
            </a:r>
            <a:r>
              <a:rPr lang="en-US" dirty="0"/>
              <a:t>is </a:t>
            </a:r>
            <a:r>
              <a:rPr lang="en-US" dirty="0" smtClean="0"/>
              <a:t>an </a:t>
            </a:r>
            <a:r>
              <a:rPr lang="en-US" dirty="0" err="1"/>
              <a:t>i.i.d</a:t>
            </a:r>
            <a:r>
              <a:rPr lang="en-US" dirty="0"/>
              <a:t>. random </a:t>
            </a:r>
            <a:endParaRPr lang="en-US" dirty="0" smtClean="0"/>
          </a:p>
          <a:p>
            <a:r>
              <a:rPr lang="en-US" dirty="0" smtClean="0"/>
              <a:t>variable </a:t>
            </a:r>
            <a:r>
              <a:rPr lang="en-US" dirty="0"/>
              <a:t>and independent of </a:t>
            </a:r>
            <a:r>
              <a:rPr lang="en-US" dirty="0" smtClean="0"/>
              <a:t>the intrinsic </a:t>
            </a:r>
            <a:r>
              <a:rPr lang="en-US" dirty="0"/>
              <a:t>value S(t).</a:t>
            </a:r>
          </a:p>
          <a:p>
            <a:r>
              <a:rPr lang="en-US" dirty="0"/>
              <a:t/>
            </a:r>
            <a:br>
              <a:rPr lang="en-US" dirty="0"/>
            </a:br>
            <a:endParaRPr lang="en-US" dirty="0"/>
          </a:p>
          <a:p>
            <a:r>
              <a:rPr lang="en-US" dirty="0"/>
              <a:t>A good candidate is the doubly geometric </a:t>
            </a:r>
            <a:r>
              <a:rPr lang="en-US" dirty="0" smtClean="0"/>
              <a:t>distribution with </a:t>
            </a:r>
            <a:r>
              <a:rPr lang="en-US" dirty="0"/>
              <a:t>parameter rho and M = 100.</a:t>
            </a:r>
          </a:p>
          <a:p>
            <a:r>
              <a:rPr lang="en-US" dirty="0"/>
              <a:t/>
            </a:r>
            <a:br>
              <a:rPr lang="en-US" dirty="0"/>
            </a:br>
            <a:endParaRPr lang="en-US" dirty="0"/>
          </a:p>
          <a:p>
            <a:r>
              <a:rPr lang="en-US" dirty="0"/>
              <a:t>Step 3. Incorporate clustering noise by </a:t>
            </a:r>
            <a:r>
              <a:rPr lang="en-US" dirty="0" smtClean="0"/>
              <a:t>biasing Y</a:t>
            </a:r>
            <a:r>
              <a:rPr lang="en-US" dirty="0"/>
              <a:t>'(</a:t>
            </a:r>
            <a:r>
              <a:rPr lang="en-US" dirty="0" err="1"/>
              <a:t>t_i</a:t>
            </a:r>
            <a:r>
              <a:rPr lang="en-US" dirty="0"/>
              <a:t>). The biasing function b</a:t>
            </a:r>
            <a:r>
              <a:rPr lang="en-US" dirty="0" smtClean="0"/>
              <a:t>(.) moves </a:t>
            </a:r>
            <a:r>
              <a:rPr lang="en-US" dirty="0"/>
              <a:t>Y'(</a:t>
            </a:r>
            <a:r>
              <a:rPr lang="en-US" dirty="0" err="1"/>
              <a:t>t_i</a:t>
            </a:r>
            <a:r>
              <a:rPr lang="en-US" dirty="0"/>
              <a:t>) to some close ticks according to</a:t>
            </a:r>
          </a:p>
          <a:p>
            <a:r>
              <a:rPr lang="en-US" dirty="0"/>
              <a:t>certain probability defined by parameters alpha, beta.</a:t>
            </a:r>
          </a:p>
        </p:txBody>
      </p:sp>
    </p:spTree>
    <p:extLst>
      <p:ext uri="{BB962C8B-B14F-4D97-AF65-F5344CB8AC3E}">
        <p14:creationId xmlns:p14="http://schemas.microsoft.com/office/powerpoint/2010/main" val="110513551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1791" y="291548"/>
            <a:ext cx="11723466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Results</a:t>
            </a:r>
          </a:p>
          <a:p>
            <a:r>
              <a:rPr lang="en-US" dirty="0"/>
              <a:t/>
            </a:r>
            <a:br>
              <a:rPr lang="en-US" dirty="0"/>
            </a:br>
            <a:endParaRPr lang="en-US" dirty="0"/>
          </a:p>
          <a:p>
            <a:r>
              <a:rPr lang="en-US" dirty="0"/>
              <a:t>In the first quarter, starting July 1, 2015, we  worked on </a:t>
            </a:r>
            <a:r>
              <a:rPr lang="en-US" dirty="0" smtClean="0"/>
              <a:t>collecting results </a:t>
            </a:r>
            <a:r>
              <a:rPr lang="en-US" dirty="0"/>
              <a:t>by applying the code developed in </a:t>
            </a:r>
            <a:r>
              <a:rPr lang="en-US" dirty="0" smtClean="0"/>
              <a:t>the last </a:t>
            </a:r>
            <a:r>
              <a:rPr lang="en-US" dirty="0"/>
              <a:t>ECSS </a:t>
            </a:r>
            <a:endParaRPr lang="en-US" dirty="0" smtClean="0"/>
          </a:p>
          <a:p>
            <a:r>
              <a:rPr lang="en-US" dirty="0" smtClean="0"/>
              <a:t>allocation </a:t>
            </a:r>
            <a:r>
              <a:rPr lang="en-US" dirty="0"/>
              <a:t>to the real market data.</a:t>
            </a:r>
          </a:p>
          <a:p>
            <a:r>
              <a:rPr lang="en-US" dirty="0"/>
              <a:t/>
            </a:r>
            <a:br>
              <a:rPr lang="en-US" dirty="0"/>
            </a:br>
            <a:endParaRPr lang="en-US" dirty="0"/>
          </a:p>
          <a:p>
            <a:r>
              <a:rPr lang="en-US" dirty="0"/>
              <a:t>The raw data require some </a:t>
            </a:r>
            <a:r>
              <a:rPr lang="en-US" dirty="0" smtClean="0"/>
              <a:t>pre-processing, including </a:t>
            </a:r>
            <a:r>
              <a:rPr lang="en-US" dirty="0"/>
              <a:t>trimming the 15 minutes at </a:t>
            </a:r>
            <a:r>
              <a:rPr lang="en-US" dirty="0" smtClean="0"/>
              <a:t>the beginning </a:t>
            </a:r>
            <a:r>
              <a:rPr lang="en-US" dirty="0"/>
              <a:t>and before the end of each </a:t>
            </a:r>
            <a:endParaRPr lang="en-US" dirty="0" smtClean="0"/>
          </a:p>
          <a:p>
            <a:r>
              <a:rPr lang="en-US" dirty="0" smtClean="0"/>
              <a:t>trading day</a:t>
            </a:r>
            <a:r>
              <a:rPr lang="en-US" dirty="0"/>
              <a:t>; removing outlier points; rounding </a:t>
            </a:r>
            <a:r>
              <a:rPr lang="en-US" dirty="0" smtClean="0"/>
              <a:t>trading intervals</a:t>
            </a:r>
            <a:r>
              <a:rPr lang="en-US" dirty="0"/>
              <a:t>, etc. Also, since the runtime </a:t>
            </a:r>
            <a:r>
              <a:rPr lang="en-US" dirty="0" smtClean="0"/>
              <a:t>surpasses the wall time </a:t>
            </a:r>
            <a:r>
              <a:rPr lang="en-US" dirty="0"/>
              <a:t>limit, </a:t>
            </a:r>
            <a:endParaRPr lang="en-US" dirty="0" smtClean="0"/>
          </a:p>
          <a:p>
            <a:r>
              <a:rPr lang="en-US" dirty="0" smtClean="0"/>
              <a:t>we </a:t>
            </a:r>
            <a:r>
              <a:rPr lang="en-US" dirty="0"/>
              <a:t>implemented </a:t>
            </a:r>
            <a:r>
              <a:rPr lang="en-US" dirty="0" smtClean="0"/>
              <a:t>a checkpoint </a:t>
            </a:r>
            <a:r>
              <a:rPr lang="en-US" dirty="0"/>
              <a:t>mechanism for the MPI-CUDA code.</a:t>
            </a:r>
          </a:p>
        </p:txBody>
      </p:sp>
    </p:spTree>
    <p:extLst>
      <p:ext uri="{BB962C8B-B14F-4D97-AF65-F5344CB8AC3E}">
        <p14:creationId xmlns:p14="http://schemas.microsoft.com/office/powerpoint/2010/main" val="42647047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1791" y="291548"/>
            <a:ext cx="11592469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Results</a:t>
            </a:r>
          </a:p>
          <a:p>
            <a:r>
              <a:rPr lang="en-US" dirty="0"/>
              <a:t/>
            </a:r>
            <a:br>
              <a:rPr lang="en-US" dirty="0"/>
            </a:br>
            <a:endParaRPr lang="en-US" dirty="0"/>
          </a:p>
          <a:p>
            <a:r>
              <a:rPr lang="en-US" dirty="0"/>
              <a:t>In the second quarter, we continued to collect </a:t>
            </a:r>
            <a:r>
              <a:rPr lang="en-US" dirty="0" smtClean="0"/>
              <a:t>results for </a:t>
            </a:r>
            <a:r>
              <a:rPr lang="en-US" dirty="0"/>
              <a:t>stock market data, and results for GBM </a:t>
            </a:r>
            <a:r>
              <a:rPr lang="en-US" dirty="0" smtClean="0"/>
              <a:t>model looked </a:t>
            </a:r>
            <a:r>
              <a:rPr lang="en-US" dirty="0"/>
              <a:t>promising.</a:t>
            </a:r>
          </a:p>
          <a:p>
            <a:r>
              <a:rPr lang="en-US" dirty="0"/>
              <a:t/>
            </a:r>
            <a:br>
              <a:rPr lang="en-US" dirty="0"/>
            </a:br>
            <a:endParaRPr lang="en-US" dirty="0"/>
          </a:p>
          <a:p>
            <a:r>
              <a:rPr lang="en-US" dirty="0"/>
              <a:t>We have email exchanges and </a:t>
            </a:r>
            <a:r>
              <a:rPr lang="en-US" dirty="0" smtClean="0"/>
              <a:t>conference call </a:t>
            </a:r>
            <a:r>
              <a:rPr lang="en-US" dirty="0"/>
              <a:t>with PI to discuss the details of the new </a:t>
            </a:r>
            <a:r>
              <a:rPr lang="en-US" dirty="0" smtClean="0"/>
              <a:t>algorithm—particle filtering </a:t>
            </a:r>
            <a:r>
              <a:rPr lang="en-US" dirty="0"/>
              <a:t>via </a:t>
            </a:r>
            <a:endParaRPr lang="en-US" dirty="0" smtClean="0"/>
          </a:p>
          <a:p>
            <a:r>
              <a:rPr lang="en-US" dirty="0" smtClean="0"/>
              <a:t>simulations</a:t>
            </a:r>
            <a:r>
              <a:rPr lang="en-US" dirty="0"/>
              <a:t>.</a:t>
            </a:r>
          </a:p>
          <a:p>
            <a:r>
              <a:rPr lang="en-US" dirty="0"/>
              <a:t/>
            </a:r>
            <a:br>
              <a:rPr lang="en-US" dirty="0"/>
            </a:br>
            <a:endParaRPr lang="en-US" dirty="0"/>
          </a:p>
          <a:p>
            <a:r>
              <a:rPr lang="en-US" dirty="0"/>
              <a:t>As the first step, for the new </a:t>
            </a:r>
            <a:r>
              <a:rPr lang="en-US" dirty="0" smtClean="0"/>
              <a:t>algorithm—particle filtering </a:t>
            </a:r>
            <a:r>
              <a:rPr lang="en-US" dirty="0"/>
              <a:t>via simulations, we </a:t>
            </a:r>
            <a:r>
              <a:rPr lang="en-US" dirty="0" smtClean="0"/>
              <a:t>implemented the </a:t>
            </a:r>
            <a:r>
              <a:rPr lang="en-US" dirty="0"/>
              <a:t>FORTRAN code on CPU for </a:t>
            </a:r>
            <a:endParaRPr lang="en-US" dirty="0" smtClean="0"/>
          </a:p>
          <a:p>
            <a:r>
              <a:rPr lang="en-US" dirty="0" smtClean="0"/>
              <a:t>GBM </a:t>
            </a:r>
            <a:r>
              <a:rPr lang="en-US" dirty="0"/>
              <a:t>model </a:t>
            </a:r>
            <a:r>
              <a:rPr lang="en-US" dirty="0" smtClean="0"/>
              <a:t>with particle </a:t>
            </a:r>
            <a:r>
              <a:rPr lang="en-US" dirty="0"/>
              <a:t>filtering, and the pseudo-code for </a:t>
            </a:r>
            <a:r>
              <a:rPr lang="en-US" dirty="0" smtClean="0"/>
              <a:t>possible GPU </a:t>
            </a:r>
            <a:r>
              <a:rPr lang="en-US" dirty="0"/>
              <a:t>implementation for </a:t>
            </a:r>
            <a:r>
              <a:rPr lang="en-US" dirty="0" err="1"/>
              <a:t>Heston</a:t>
            </a:r>
            <a:r>
              <a:rPr lang="en-US" dirty="0"/>
              <a:t> model.</a:t>
            </a:r>
          </a:p>
        </p:txBody>
      </p:sp>
    </p:spTree>
    <p:extLst>
      <p:ext uri="{BB962C8B-B14F-4D97-AF65-F5344CB8AC3E}">
        <p14:creationId xmlns:p14="http://schemas.microsoft.com/office/powerpoint/2010/main" val="153632647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1791" y="291548"/>
            <a:ext cx="11636071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Results</a:t>
            </a:r>
          </a:p>
          <a:p>
            <a:r>
              <a:rPr lang="en-US" dirty="0"/>
              <a:t/>
            </a:r>
            <a:br>
              <a:rPr lang="en-US" dirty="0"/>
            </a:br>
            <a:endParaRPr lang="en-US" dirty="0"/>
          </a:p>
          <a:p>
            <a:r>
              <a:rPr lang="en-US" dirty="0"/>
              <a:t>In the third quarter, we worked </a:t>
            </a:r>
            <a:r>
              <a:rPr lang="en-US" dirty="0" smtClean="0"/>
              <a:t>with PI </a:t>
            </a:r>
            <a:r>
              <a:rPr lang="en-US" dirty="0"/>
              <a:t>to validate the new code for GBM </a:t>
            </a:r>
            <a:r>
              <a:rPr lang="en-US" dirty="0" smtClean="0"/>
              <a:t>model. After </a:t>
            </a:r>
            <a:r>
              <a:rPr lang="en-US" dirty="0"/>
              <a:t>some changes in the details of the</a:t>
            </a:r>
          </a:p>
          <a:p>
            <a:r>
              <a:rPr lang="en-US" dirty="0"/>
              <a:t>implementation of the algorithm, PI </a:t>
            </a:r>
            <a:r>
              <a:rPr lang="en-US" dirty="0" smtClean="0"/>
              <a:t>confirmed that </a:t>
            </a:r>
            <a:r>
              <a:rPr lang="en-US" dirty="0"/>
              <a:t>the new method seemed to work </a:t>
            </a:r>
            <a:r>
              <a:rPr lang="en-US" dirty="0" smtClean="0"/>
              <a:t>correctly. Based </a:t>
            </a:r>
            <a:r>
              <a:rPr lang="en-US" dirty="0"/>
              <a:t>the pseudo code of </a:t>
            </a:r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/>
              <a:t>new </a:t>
            </a:r>
            <a:r>
              <a:rPr lang="en-US" dirty="0" smtClean="0"/>
              <a:t>algorithm and </a:t>
            </a:r>
            <a:r>
              <a:rPr lang="en-US" dirty="0"/>
              <a:t>the CUDA code developed in the last allocation,  </a:t>
            </a:r>
            <a:r>
              <a:rPr lang="en-US" dirty="0" smtClean="0"/>
              <a:t>we wrote </a:t>
            </a:r>
            <a:r>
              <a:rPr lang="en-US" dirty="0"/>
              <a:t>the first version of the multi-GPU code </a:t>
            </a:r>
            <a:endParaRPr lang="en-US" dirty="0" smtClean="0"/>
          </a:p>
          <a:p>
            <a:r>
              <a:rPr lang="en-US" dirty="0" smtClean="0"/>
              <a:t>for </a:t>
            </a:r>
            <a:r>
              <a:rPr lang="en-US" dirty="0" err="1" smtClean="0"/>
              <a:t>Heston</a:t>
            </a:r>
            <a:r>
              <a:rPr lang="en-US" dirty="0" smtClean="0"/>
              <a:t> model </a:t>
            </a:r>
            <a:r>
              <a:rPr lang="en-US" dirty="0"/>
              <a:t>with particle filtering method, which runs </a:t>
            </a:r>
            <a:r>
              <a:rPr lang="en-US" dirty="0" smtClean="0"/>
              <a:t>properly but </a:t>
            </a:r>
            <a:r>
              <a:rPr lang="en-US" dirty="0"/>
              <a:t>requires further testing.</a:t>
            </a:r>
          </a:p>
        </p:txBody>
      </p:sp>
    </p:spTree>
    <p:extLst>
      <p:ext uri="{BB962C8B-B14F-4D97-AF65-F5344CB8AC3E}">
        <p14:creationId xmlns:p14="http://schemas.microsoft.com/office/powerpoint/2010/main" val="184324467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1791" y="291548"/>
            <a:ext cx="11724235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Results</a:t>
            </a:r>
          </a:p>
          <a:p>
            <a:r>
              <a:rPr lang="en-US" dirty="0"/>
              <a:t/>
            </a:r>
            <a:br>
              <a:rPr lang="en-US" dirty="0"/>
            </a:br>
            <a:endParaRPr lang="en-US" dirty="0"/>
          </a:p>
          <a:p>
            <a:r>
              <a:rPr lang="en-US" dirty="0"/>
              <a:t>In the fourth quarter, we have completed the code </a:t>
            </a:r>
            <a:r>
              <a:rPr lang="en-US" dirty="0" smtClean="0"/>
              <a:t>development for </a:t>
            </a:r>
            <a:r>
              <a:rPr lang="en-US" dirty="0"/>
              <a:t>the particle-filtering algorithm on multi-GPU. The new </a:t>
            </a:r>
            <a:endParaRPr lang="en-US" dirty="0" smtClean="0"/>
          </a:p>
          <a:p>
            <a:r>
              <a:rPr lang="en-US" dirty="0" smtClean="0"/>
              <a:t>algorithm outperforms </a:t>
            </a:r>
            <a:r>
              <a:rPr lang="en-US" dirty="0"/>
              <a:t>the old one by several times. We have tested the </a:t>
            </a:r>
            <a:r>
              <a:rPr lang="en-US" dirty="0" smtClean="0"/>
              <a:t>simulated data </a:t>
            </a:r>
            <a:r>
              <a:rPr lang="en-US" dirty="0"/>
              <a:t>for both algorithms, and sent the </a:t>
            </a:r>
            <a:endParaRPr lang="en-US" dirty="0" smtClean="0"/>
          </a:p>
          <a:p>
            <a:r>
              <a:rPr lang="en-US" dirty="0" smtClean="0"/>
              <a:t>results </a:t>
            </a:r>
            <a:r>
              <a:rPr lang="en-US" dirty="0"/>
              <a:t>to PI. It seems the code </a:t>
            </a:r>
            <a:r>
              <a:rPr lang="en-US" dirty="0" smtClean="0"/>
              <a:t>is working </a:t>
            </a:r>
            <a:r>
              <a:rPr lang="en-US" dirty="0"/>
              <a:t>as expected</a:t>
            </a:r>
            <a:r>
              <a:rPr lang="en-US" dirty="0" smtClean="0"/>
              <a:t>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159432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1791" y="291548"/>
            <a:ext cx="11758988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Technical Details</a:t>
            </a:r>
          </a:p>
          <a:p>
            <a:endParaRPr lang="en-US" dirty="0"/>
          </a:p>
          <a:p>
            <a:r>
              <a:rPr lang="en-US" dirty="0"/>
              <a:t>Unlike the PDE solver we implemented in the previous allocation, the particle filtering is a Monte Carlo method that </a:t>
            </a:r>
            <a:endParaRPr lang="en-US" dirty="0" smtClean="0"/>
          </a:p>
          <a:p>
            <a:r>
              <a:rPr lang="en-US" dirty="0" smtClean="0"/>
              <a:t>utilizes </a:t>
            </a:r>
            <a:r>
              <a:rPr lang="en-US" dirty="0"/>
              <a:t>random number generator to simulate multiple paths for each parameter set and weights them based on likelihood </a:t>
            </a:r>
            <a:endParaRPr lang="en-US" dirty="0" smtClean="0"/>
          </a:p>
          <a:p>
            <a:r>
              <a:rPr lang="en-US" dirty="0" smtClean="0"/>
              <a:t>for </a:t>
            </a:r>
            <a:r>
              <a:rPr lang="en-US" dirty="0"/>
              <a:t>the parameter. We use CURAND library to generate hundreds of thousands of random number simultaneously, </a:t>
            </a:r>
            <a:endParaRPr lang="en-US" dirty="0" smtClean="0"/>
          </a:p>
          <a:p>
            <a:r>
              <a:rPr lang="en-US" dirty="0" smtClean="0"/>
              <a:t>and </a:t>
            </a:r>
            <a:r>
              <a:rPr lang="en-US" dirty="0"/>
              <a:t>each is used to simulate a new path and calculate the corresponding probability.  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9387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1791" y="291548"/>
            <a:ext cx="11084829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The particle Markov Chain </a:t>
            </a:r>
            <a:r>
              <a:rPr lang="en-US" dirty="0" smtClean="0"/>
              <a:t>Monte </a:t>
            </a:r>
            <a:r>
              <a:rPr lang="en-US" dirty="0"/>
              <a:t>Carlo (PMCMC) [Jian-hui (James) </a:t>
            </a:r>
            <a:r>
              <a:rPr lang="en-US" dirty="0" smtClean="0"/>
              <a:t>HUANG]method </a:t>
            </a:r>
            <a:r>
              <a:rPr lang="en-US" dirty="0"/>
              <a:t>is applied to </a:t>
            </a:r>
            <a:endParaRPr lang="en-US" dirty="0" smtClean="0"/>
          </a:p>
          <a:p>
            <a:r>
              <a:rPr lang="en-US" dirty="0" smtClean="0"/>
              <a:t>estimate </a:t>
            </a:r>
            <a:r>
              <a:rPr lang="en-US" dirty="0"/>
              <a:t>ultra-high </a:t>
            </a:r>
            <a:r>
              <a:rPr lang="en-US" dirty="0" smtClean="0"/>
              <a:t>frequency </a:t>
            </a:r>
            <a:r>
              <a:rPr lang="en-US" dirty="0"/>
              <a:t>data models in which the underlying </a:t>
            </a:r>
            <a:r>
              <a:rPr lang="en-US" dirty="0" smtClean="0"/>
              <a:t>intrinsic </a:t>
            </a:r>
            <a:r>
              <a:rPr lang="en-US" dirty="0"/>
              <a:t>value process follows: </a:t>
            </a:r>
            <a:endParaRPr lang="en-US" dirty="0" smtClean="0"/>
          </a:p>
          <a:p>
            <a:endParaRPr lang="en-US" dirty="0"/>
          </a:p>
          <a:p>
            <a:pPr marL="342900" indent="-342900">
              <a:buAutoNum type="arabicParenR"/>
            </a:pPr>
            <a:r>
              <a:rPr lang="en-US" dirty="0" smtClean="0"/>
              <a:t>geometric</a:t>
            </a:r>
            <a:r>
              <a:rPr lang="en-US" dirty="0"/>
              <a:t> </a:t>
            </a:r>
            <a:r>
              <a:rPr lang="en-US" dirty="0" smtClean="0"/>
              <a:t>Brownian </a:t>
            </a:r>
            <a:r>
              <a:rPr lang="en-US" dirty="0"/>
              <a:t>motion (GBM), and </a:t>
            </a:r>
            <a:endParaRPr lang="en-US" dirty="0" smtClean="0"/>
          </a:p>
          <a:p>
            <a:pPr marL="342900" indent="-342900">
              <a:buAutoNum type="arabicParenR"/>
            </a:pPr>
            <a:r>
              <a:rPr lang="en-US" dirty="0" smtClean="0"/>
              <a:t>2</a:t>
            </a:r>
            <a:r>
              <a:rPr lang="en-US" dirty="0"/>
              <a:t>) </a:t>
            </a:r>
            <a:r>
              <a:rPr lang="en-US" dirty="0" err="1"/>
              <a:t>Heston</a:t>
            </a:r>
            <a:r>
              <a:rPr lang="en-US" dirty="0"/>
              <a:t> </a:t>
            </a:r>
            <a:r>
              <a:rPr lang="en-US" dirty="0" smtClean="0"/>
              <a:t>Stochastic</a:t>
            </a:r>
            <a:r>
              <a:rPr lang="en-US" dirty="0"/>
              <a:t> </a:t>
            </a:r>
            <a:r>
              <a:rPr lang="en-US" dirty="0" smtClean="0"/>
              <a:t>Volatility </a:t>
            </a:r>
            <a:r>
              <a:rPr lang="en-US" dirty="0"/>
              <a:t>(HSV), under 1/8 and 1/100 </a:t>
            </a:r>
            <a:r>
              <a:rPr lang="en-US" dirty="0" smtClean="0"/>
              <a:t>tick </a:t>
            </a:r>
            <a:r>
              <a:rPr lang="en-US" dirty="0"/>
              <a:t>size rules. </a:t>
            </a:r>
          </a:p>
          <a:p>
            <a:r>
              <a:rPr lang="en-US" dirty="0"/>
              <a:t/>
            </a:r>
            <a:br>
              <a:rPr lang="en-US" dirty="0"/>
            </a:br>
            <a:endParaRPr lang="en-US" dirty="0"/>
          </a:p>
          <a:p>
            <a:r>
              <a:rPr lang="en-US" dirty="0"/>
              <a:t>Numerical studies through simulation and real data </a:t>
            </a:r>
            <a:r>
              <a:rPr lang="en-US" dirty="0" smtClean="0"/>
              <a:t>show </a:t>
            </a:r>
            <a:r>
              <a:rPr lang="en-US" dirty="0"/>
              <a:t>that PMCMC method is able to yield </a:t>
            </a:r>
            <a:r>
              <a:rPr lang="en-US" dirty="0" smtClean="0"/>
              <a:t>reasonable </a:t>
            </a:r>
            <a:r>
              <a:rPr lang="en-US" dirty="0"/>
              <a:t>estimates </a:t>
            </a:r>
            <a:endParaRPr lang="en-US" dirty="0" smtClean="0"/>
          </a:p>
          <a:p>
            <a:r>
              <a:rPr lang="en-US" dirty="0" smtClean="0"/>
              <a:t>for </a:t>
            </a:r>
            <a:r>
              <a:rPr lang="en-US" dirty="0"/>
              <a:t>model parameters.</a:t>
            </a:r>
          </a:p>
        </p:txBody>
      </p:sp>
    </p:spTree>
    <p:extLst>
      <p:ext uri="{BB962C8B-B14F-4D97-AF65-F5344CB8AC3E}">
        <p14:creationId xmlns:p14="http://schemas.microsoft.com/office/powerpoint/2010/main" val="5594279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1791" y="291548"/>
            <a:ext cx="7298280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We have two models for streaming financial ultra-high frequency data.</a:t>
            </a:r>
          </a:p>
          <a:p>
            <a:r>
              <a:rPr lang="en-US" dirty="0"/>
              <a:t/>
            </a:r>
            <a:br>
              <a:rPr lang="en-US" dirty="0"/>
            </a:br>
            <a:endParaRPr lang="en-US" dirty="0"/>
          </a:p>
          <a:p>
            <a:r>
              <a:rPr lang="en-US" dirty="0"/>
              <a:t>For each model, there are unknown parameters.</a:t>
            </a:r>
          </a:p>
          <a:p>
            <a:r>
              <a:rPr lang="en-US" dirty="0"/>
              <a:t/>
            </a:r>
            <a:br>
              <a:rPr lang="en-US" dirty="0"/>
            </a:br>
            <a:endParaRPr lang="en-US" dirty="0"/>
          </a:p>
          <a:p>
            <a:r>
              <a:rPr lang="en-US" dirty="0"/>
              <a:t>For each model, we have two methods for estimating unknown parameters.</a:t>
            </a:r>
          </a:p>
          <a:p>
            <a:r>
              <a:rPr lang="en-US" dirty="0"/>
              <a:t/>
            </a:r>
            <a:br>
              <a:rPr lang="en-US" dirty="0"/>
            </a:br>
            <a:endParaRPr lang="en-US" dirty="0"/>
          </a:p>
          <a:p>
            <a:r>
              <a:rPr lang="en-US" dirty="0"/>
              <a:t>We evaluate at 1/8 and 1/100 tick mark size.</a:t>
            </a:r>
          </a:p>
          <a:p>
            <a:r>
              <a:rPr lang="en-US" dirty="0"/>
              <a:t/>
            </a:r>
            <a:br>
              <a:rPr lang="en-US" dirty="0"/>
            </a:br>
            <a:endParaRPr lang="en-US" dirty="0"/>
          </a:p>
          <a:p>
            <a:r>
              <a:rPr lang="en-US" dirty="0"/>
              <a:t>For each solution, there are three versions:</a:t>
            </a:r>
          </a:p>
          <a:p>
            <a:r>
              <a:rPr lang="en-US" dirty="0"/>
              <a:t>1) Fortran</a:t>
            </a:r>
          </a:p>
          <a:p>
            <a:r>
              <a:rPr lang="en-US" dirty="0"/>
              <a:t>2) Fortran, accelerated using single GPU</a:t>
            </a:r>
          </a:p>
          <a:p>
            <a:r>
              <a:rPr lang="en-US" dirty="0"/>
              <a:t>3) Fortran, accelerated using multiple GPUs</a:t>
            </a:r>
          </a:p>
        </p:txBody>
      </p:sp>
    </p:spTree>
    <p:extLst>
      <p:ext uri="{BB962C8B-B14F-4D97-AF65-F5344CB8AC3E}">
        <p14:creationId xmlns:p14="http://schemas.microsoft.com/office/powerpoint/2010/main" val="6222667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1791" y="291548"/>
            <a:ext cx="7241213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We have two models for streaming financial ultra-high frequency data.</a:t>
            </a:r>
          </a:p>
          <a:p>
            <a:r>
              <a:rPr lang="en-US" dirty="0"/>
              <a:t/>
            </a:r>
            <a:br>
              <a:rPr lang="en-US" dirty="0"/>
            </a:br>
            <a:endParaRPr lang="en-US" dirty="0"/>
          </a:p>
          <a:p>
            <a:r>
              <a:rPr lang="en-US" dirty="0"/>
              <a:t>  1) Geometric Brownian Motion (GBM),</a:t>
            </a:r>
          </a:p>
          <a:p>
            <a:r>
              <a:rPr lang="en-US" dirty="0"/>
              <a:t/>
            </a:r>
            <a:br>
              <a:rPr lang="en-US" dirty="0"/>
            </a:br>
            <a:endParaRPr lang="en-US" dirty="0"/>
          </a:p>
          <a:p>
            <a:r>
              <a:rPr lang="en-US" dirty="0"/>
              <a:t>  2) </a:t>
            </a:r>
            <a:r>
              <a:rPr lang="en-US" dirty="0" err="1"/>
              <a:t>Heston</a:t>
            </a:r>
            <a:r>
              <a:rPr lang="en-US" dirty="0"/>
              <a:t> </a:t>
            </a:r>
            <a:r>
              <a:rPr lang="en-US" dirty="0" smtClean="0"/>
              <a:t>Stochastic </a:t>
            </a:r>
            <a:r>
              <a:rPr lang="en-US" dirty="0"/>
              <a:t>Volatility (HSV).</a:t>
            </a:r>
          </a:p>
          <a:p>
            <a:r>
              <a:rPr lang="en-US" dirty="0"/>
              <a:t/>
            </a:r>
            <a:br>
              <a:rPr lang="en-US" dirty="0"/>
            </a:br>
            <a:endParaRPr lang="en-US" dirty="0"/>
          </a:p>
          <a:p>
            <a:r>
              <a:rPr lang="en-US" dirty="0"/>
              <a:t>  The models consider the explicit structure of market microstructure noise.</a:t>
            </a:r>
          </a:p>
          <a:p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6206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1791" y="291548"/>
            <a:ext cx="679513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We have two models for streaming financial ultra-high frequency data.</a:t>
            </a:r>
          </a:p>
          <a:p>
            <a:r>
              <a:rPr lang="en-US" dirty="0"/>
              <a:t/>
            </a:r>
            <a:br>
              <a:rPr lang="en-US" dirty="0"/>
            </a:br>
            <a:endParaRPr lang="en-US" dirty="0"/>
          </a:p>
          <a:p>
            <a:r>
              <a:rPr lang="en-US" dirty="0"/>
              <a:t>  1) Geometric Brownian Motion (GBM</a:t>
            </a:r>
            <a:r>
              <a:rPr lang="en-US" dirty="0" smtClean="0"/>
              <a:t>),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0700" y="2489200"/>
            <a:ext cx="8597900" cy="187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01264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1791" y="291548"/>
            <a:ext cx="679513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We have two models for streaming financial ultra-high frequency data.</a:t>
            </a:r>
          </a:p>
          <a:p>
            <a:r>
              <a:rPr lang="en-US" dirty="0"/>
              <a:t/>
            </a:r>
            <a:br>
              <a:rPr lang="en-US" dirty="0"/>
            </a:br>
            <a:endParaRPr lang="en-US" dirty="0"/>
          </a:p>
          <a:p>
            <a:r>
              <a:rPr lang="en-US" dirty="0"/>
              <a:t>  2) </a:t>
            </a:r>
            <a:r>
              <a:rPr lang="en-US" dirty="0" err="1"/>
              <a:t>Heston</a:t>
            </a:r>
            <a:r>
              <a:rPr lang="en-US" dirty="0"/>
              <a:t> </a:t>
            </a:r>
            <a:r>
              <a:rPr lang="en-US" dirty="0" smtClean="0"/>
              <a:t>Stochastic </a:t>
            </a:r>
            <a:r>
              <a:rPr lang="en-US" dirty="0"/>
              <a:t>Volatility (HSV).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1752600"/>
            <a:ext cx="10058400" cy="27469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06849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1791" y="291548"/>
            <a:ext cx="7298280" cy="39703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We have two models for streaming financial ultra-high frequency data.</a:t>
            </a:r>
          </a:p>
          <a:p>
            <a:r>
              <a:rPr lang="en-US" dirty="0"/>
              <a:t/>
            </a:r>
            <a:br>
              <a:rPr lang="en-US" dirty="0"/>
            </a:br>
            <a:endParaRPr lang="en-US" dirty="0"/>
          </a:p>
          <a:p>
            <a:r>
              <a:rPr lang="en-US" dirty="0"/>
              <a:t>For each model, we have two methods for estimating unknown parameters.</a:t>
            </a:r>
          </a:p>
          <a:p>
            <a:r>
              <a:rPr lang="en-US" dirty="0"/>
              <a:t/>
            </a:r>
            <a:br>
              <a:rPr lang="en-US" dirty="0"/>
            </a:br>
            <a:endParaRPr lang="en-US" dirty="0"/>
          </a:p>
          <a:p>
            <a:r>
              <a:rPr lang="en-US" dirty="0"/>
              <a:t>  1) Bayesian filtering estimation method. The method is a recursive</a:t>
            </a:r>
          </a:p>
          <a:p>
            <a:r>
              <a:rPr lang="en-US" dirty="0"/>
              <a:t>  algorithm relying on the Markov chain approximation method to compute</a:t>
            </a:r>
          </a:p>
          <a:p>
            <a:r>
              <a:rPr lang="en-US" dirty="0"/>
              <a:t>  the approximate posterior and then the Bayes estimator</a:t>
            </a:r>
          </a:p>
          <a:p>
            <a:r>
              <a:rPr lang="en-US" dirty="0"/>
              <a:t/>
            </a:r>
            <a:br>
              <a:rPr lang="en-US" dirty="0"/>
            </a:br>
            <a:endParaRPr lang="en-US" dirty="0"/>
          </a:p>
          <a:p>
            <a:r>
              <a:rPr lang="en-US" dirty="0"/>
              <a:t>  2) Particle Markov Chain Monte Carlo (PMCMC)</a:t>
            </a:r>
          </a:p>
          <a:p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8931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1791" y="291548"/>
            <a:ext cx="10548080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The model is based on the intuition that trading price should arise from an intrinsic price process in </a:t>
            </a:r>
          </a:p>
          <a:p>
            <a:r>
              <a:rPr lang="en-US" dirty="0"/>
              <a:t>combination with market noise from trading activities at trading times. The model consists of </a:t>
            </a:r>
          </a:p>
          <a:p>
            <a:r>
              <a:rPr lang="en-US" dirty="0"/>
              <a:t>three parts: trading time series, Microstructure noise in observed price and the unobservable intrinsic process.</a:t>
            </a:r>
          </a:p>
          <a:p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82084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1791" y="291548"/>
            <a:ext cx="6496907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Trading Times</a:t>
            </a:r>
          </a:p>
          <a:p>
            <a:r>
              <a:rPr lang="en-US" dirty="0"/>
              <a:t/>
            </a:r>
            <a:br>
              <a:rPr lang="en-US" dirty="0"/>
            </a:br>
            <a:endParaRPr lang="en-US" dirty="0"/>
          </a:p>
          <a:p>
            <a:r>
              <a:rPr lang="en-US" dirty="0"/>
              <a:t>Trading time series {</a:t>
            </a:r>
            <a:r>
              <a:rPr lang="en-US" dirty="0" err="1"/>
              <a:t>t_i</a:t>
            </a:r>
            <a:r>
              <a:rPr lang="en-US" dirty="0"/>
              <a:t> : </a:t>
            </a:r>
            <a:r>
              <a:rPr lang="en-US" dirty="0" err="1"/>
              <a:t>i</a:t>
            </a:r>
            <a:r>
              <a:rPr lang="en-US" dirty="0"/>
              <a:t> ≥ 1} are modeled as a </a:t>
            </a:r>
            <a:r>
              <a:rPr lang="en-US" dirty="0" smtClean="0"/>
              <a:t>doubly-stochastic</a:t>
            </a:r>
          </a:p>
          <a:p>
            <a:r>
              <a:rPr lang="en-US" dirty="0" smtClean="0"/>
              <a:t>Poisson </a:t>
            </a:r>
            <a:r>
              <a:rPr lang="en-US" dirty="0"/>
              <a:t>process including a Poisson process with constant intensity.</a:t>
            </a:r>
          </a:p>
          <a:p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25953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49</TotalTime>
  <Words>173</Words>
  <Application>Microsoft Macintosh PowerPoint</Application>
  <PresentationFormat>Widescreen</PresentationFormat>
  <Paragraphs>126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0" baseType="lpstr">
      <vt:lpstr>Calibri</vt:lpstr>
      <vt:lpstr>Calibri Light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15.0029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Horton, Mitchel Dewayne</dc:creator>
  <cp:lastModifiedBy>Horton, Mitchel Dewayne</cp:lastModifiedBy>
  <cp:revision>13</cp:revision>
  <dcterms:created xsi:type="dcterms:W3CDTF">2017-04-18T13:25:08Z</dcterms:created>
  <dcterms:modified xsi:type="dcterms:W3CDTF">2017-04-18T14:14:54Z</dcterms:modified>
</cp:coreProperties>
</file>