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7" r:id="rId2"/>
  </p:sldIdLst>
  <p:sldSz cx="9144000" cy="5715000" type="screen16x1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CC1E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577" autoAdjust="0"/>
    <p:restoredTop sz="94660"/>
  </p:normalViewPr>
  <p:slideViewPr>
    <p:cSldViewPr snapToGrid="0" snapToObjects="1">
      <p:cViewPr>
        <p:scale>
          <a:sx n="62" d="100"/>
          <a:sy n="62" d="100"/>
        </p:scale>
        <p:origin x="-1350" y="-1176"/>
      </p:cViewPr>
      <p:guideLst>
        <p:guide orient="horz" pos="1800"/>
        <p:guide pos="2880"/>
      </p:guideLst>
    </p:cSldViewPr>
  </p:slideViewPr>
  <p:notesTextViewPr>
    <p:cViewPr>
      <p:scale>
        <a:sx n="200" d="100"/>
        <a:sy n="2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B3A36B-22EE-421E-A7B1-0B81C7822A3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685800"/>
            <a:ext cx="5486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81E730C-9D79-4710-9404-E35311F03D6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689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1E730C-9D79-4710-9404-E35311F03D6C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75355"/>
            <a:ext cx="7772400" cy="122502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238500"/>
            <a:ext cx="6400800" cy="14605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54928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06264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28865"/>
            <a:ext cx="2057400" cy="487627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28865"/>
            <a:ext cx="6019800" cy="487627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78203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89001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672417"/>
            <a:ext cx="7772400" cy="1135063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422261"/>
            <a:ext cx="7772400" cy="125015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3020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333500"/>
            <a:ext cx="4038600" cy="377163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33500"/>
            <a:ext cx="4038600" cy="377163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45911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79261"/>
            <a:ext cx="4040188" cy="53313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812396"/>
            <a:ext cx="4040188" cy="32927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279261"/>
            <a:ext cx="4041775" cy="53313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812396"/>
            <a:ext cx="4041775" cy="32927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58329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3838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2033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27542"/>
            <a:ext cx="3008313" cy="9683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27542"/>
            <a:ext cx="5111750" cy="487759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195917"/>
            <a:ext cx="3008313" cy="390921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8454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000500"/>
            <a:ext cx="5486400" cy="47228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510646"/>
            <a:ext cx="5486400" cy="34290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472782"/>
            <a:ext cx="5486400" cy="6707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11221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28865"/>
            <a:ext cx="8229600" cy="952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33500"/>
            <a:ext cx="8229600" cy="377163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296959"/>
            <a:ext cx="2133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FCB8C4-A35A-184C-A4F1-EE236C46B87F}" type="datetimeFigureOut">
              <a:rPr lang="en-US" smtClean="0"/>
              <a:pPr/>
              <a:t>3/23/2015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296959"/>
            <a:ext cx="2895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296959"/>
            <a:ext cx="2133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0A8083-890D-5642-9EA3-4489251F546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68810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XSEDE_camp_champs_map.jp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715000"/>
          </a:xfrm>
          <a:prstGeom prst="rect">
            <a:avLst/>
          </a:prstGeom>
        </p:spPr>
      </p:pic>
      <p:sp>
        <p:nvSpPr>
          <p:cNvPr id="6" name="AutoShape 8"/>
          <p:cNvSpPr>
            <a:spLocks noChangeArrowheads="1"/>
          </p:cNvSpPr>
          <p:nvPr/>
        </p:nvSpPr>
        <p:spPr bwMode="auto">
          <a:xfrm>
            <a:off x="1227585" y="21588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7" name="AutoShape 9"/>
          <p:cNvSpPr>
            <a:spLocks noChangeArrowheads="1"/>
          </p:cNvSpPr>
          <p:nvPr/>
        </p:nvSpPr>
        <p:spPr bwMode="auto">
          <a:xfrm>
            <a:off x="1041591" y="7086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8" name="AutoShape 10"/>
          <p:cNvSpPr>
            <a:spLocks noChangeArrowheads="1"/>
          </p:cNvSpPr>
          <p:nvPr/>
        </p:nvSpPr>
        <p:spPr bwMode="auto">
          <a:xfrm>
            <a:off x="2438531" y="513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9" name="AutoShape 14"/>
          <p:cNvSpPr>
            <a:spLocks noChangeArrowheads="1"/>
          </p:cNvSpPr>
          <p:nvPr/>
        </p:nvSpPr>
        <p:spPr bwMode="auto">
          <a:xfrm>
            <a:off x="2468192" y="25510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0" name="AutoShape 63"/>
          <p:cNvSpPr>
            <a:spLocks noChangeArrowheads="1"/>
          </p:cNvSpPr>
          <p:nvPr/>
        </p:nvSpPr>
        <p:spPr bwMode="auto">
          <a:xfrm>
            <a:off x="2239592" y="23674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1" name="AutoShape 5"/>
          <p:cNvSpPr>
            <a:spLocks noChangeArrowheads="1"/>
          </p:cNvSpPr>
          <p:nvPr/>
        </p:nvSpPr>
        <p:spPr bwMode="auto">
          <a:xfrm>
            <a:off x="2241129" y="9810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2" name="AutoShape 5"/>
          <p:cNvSpPr>
            <a:spLocks noChangeArrowheads="1"/>
          </p:cNvSpPr>
          <p:nvPr/>
        </p:nvSpPr>
        <p:spPr bwMode="auto">
          <a:xfrm>
            <a:off x="2311129" y="24667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3" name="AutoShape 5"/>
          <p:cNvSpPr>
            <a:spLocks noChangeArrowheads="1"/>
          </p:cNvSpPr>
          <p:nvPr/>
        </p:nvSpPr>
        <p:spPr bwMode="auto">
          <a:xfrm>
            <a:off x="2405429" y="23874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4" name="AutoShape 5"/>
          <p:cNvSpPr>
            <a:spLocks noChangeArrowheads="1"/>
          </p:cNvSpPr>
          <p:nvPr/>
        </p:nvSpPr>
        <p:spPr bwMode="auto">
          <a:xfrm>
            <a:off x="2027529" y="1864200"/>
            <a:ext cx="228600" cy="228600"/>
          </a:xfrm>
          <a:prstGeom prst="star5">
            <a:avLst>
              <a:gd name="adj" fmla="val 20671"/>
              <a:gd name="hf" fmla="val 105146"/>
              <a:gd name="vf" fmla="val 110557"/>
            </a:avLst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5" name="AutoShape 60"/>
          <p:cNvSpPr>
            <a:spLocks noChangeArrowheads="1"/>
          </p:cNvSpPr>
          <p:nvPr/>
        </p:nvSpPr>
        <p:spPr bwMode="auto">
          <a:xfrm>
            <a:off x="3431526" y="4888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6" name="AutoShape 60"/>
          <p:cNvSpPr>
            <a:spLocks noChangeArrowheads="1"/>
          </p:cNvSpPr>
          <p:nvPr/>
        </p:nvSpPr>
        <p:spPr bwMode="auto">
          <a:xfrm>
            <a:off x="4198526" y="15844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" name="AutoShape 60"/>
          <p:cNvSpPr>
            <a:spLocks noChangeArrowheads="1"/>
          </p:cNvSpPr>
          <p:nvPr/>
        </p:nvSpPr>
        <p:spPr bwMode="auto">
          <a:xfrm>
            <a:off x="3467724" y="13077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" name="AutoShape 60"/>
          <p:cNvSpPr>
            <a:spLocks noChangeArrowheads="1"/>
          </p:cNvSpPr>
          <p:nvPr/>
        </p:nvSpPr>
        <p:spPr bwMode="auto">
          <a:xfrm>
            <a:off x="3356524" y="16175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9" name="AutoShape 60"/>
          <p:cNvSpPr>
            <a:spLocks noChangeArrowheads="1"/>
          </p:cNvSpPr>
          <p:nvPr/>
        </p:nvSpPr>
        <p:spPr bwMode="auto">
          <a:xfrm>
            <a:off x="3660126" y="8229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0" name="AutoShape 60"/>
          <p:cNvSpPr>
            <a:spLocks noChangeArrowheads="1"/>
          </p:cNvSpPr>
          <p:nvPr/>
        </p:nvSpPr>
        <p:spPr bwMode="auto">
          <a:xfrm>
            <a:off x="3452724" y="14651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1" name="AutoShape 60"/>
          <p:cNvSpPr>
            <a:spLocks noChangeArrowheads="1"/>
          </p:cNvSpPr>
          <p:nvPr/>
        </p:nvSpPr>
        <p:spPr bwMode="auto">
          <a:xfrm>
            <a:off x="2438531" y="17268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3" name="AutoShape 11"/>
          <p:cNvSpPr>
            <a:spLocks noChangeArrowheads="1"/>
          </p:cNvSpPr>
          <p:nvPr/>
        </p:nvSpPr>
        <p:spPr bwMode="auto">
          <a:xfrm>
            <a:off x="3361524" y="3019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4" name="AutoShape 5"/>
          <p:cNvSpPr>
            <a:spLocks noChangeArrowheads="1"/>
          </p:cNvSpPr>
          <p:nvPr/>
        </p:nvSpPr>
        <p:spPr bwMode="auto">
          <a:xfrm>
            <a:off x="3285324" y="28524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5" name="AutoShape 12"/>
          <p:cNvSpPr>
            <a:spLocks noChangeArrowheads="1"/>
          </p:cNvSpPr>
          <p:nvPr/>
        </p:nvSpPr>
        <p:spPr bwMode="auto">
          <a:xfrm>
            <a:off x="3805624" y="2551000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6" name="AutoShape 13"/>
          <p:cNvSpPr>
            <a:spLocks noChangeArrowheads="1"/>
          </p:cNvSpPr>
          <p:nvPr/>
        </p:nvSpPr>
        <p:spPr bwMode="auto">
          <a:xfrm>
            <a:off x="3894924" y="2645300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8" name="AutoShape 5"/>
          <p:cNvSpPr>
            <a:spLocks noChangeArrowheads="1"/>
          </p:cNvSpPr>
          <p:nvPr/>
        </p:nvSpPr>
        <p:spPr bwMode="auto">
          <a:xfrm>
            <a:off x="4267538" y="18461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9" name="AutoShape 5"/>
          <p:cNvSpPr>
            <a:spLocks noChangeArrowheads="1"/>
          </p:cNvSpPr>
          <p:nvPr/>
        </p:nvSpPr>
        <p:spPr bwMode="auto">
          <a:xfrm>
            <a:off x="4252538" y="2087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31" name="AutoShape 43"/>
          <p:cNvSpPr>
            <a:spLocks noChangeArrowheads="1"/>
          </p:cNvSpPr>
          <p:nvPr/>
        </p:nvSpPr>
        <p:spPr bwMode="auto">
          <a:xfrm>
            <a:off x="4099226" y="3243400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32" name="AutoShape 24"/>
          <p:cNvSpPr>
            <a:spLocks noChangeArrowheads="1"/>
          </p:cNvSpPr>
          <p:nvPr/>
        </p:nvSpPr>
        <p:spPr bwMode="auto">
          <a:xfrm>
            <a:off x="5156471" y="25674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33" name="AutoShape 60"/>
          <p:cNvSpPr>
            <a:spLocks noChangeArrowheads="1"/>
          </p:cNvSpPr>
          <p:nvPr/>
        </p:nvSpPr>
        <p:spPr bwMode="auto">
          <a:xfrm>
            <a:off x="5054253" y="27198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34" name="AutoShape 60"/>
          <p:cNvSpPr>
            <a:spLocks noChangeArrowheads="1"/>
          </p:cNvSpPr>
          <p:nvPr/>
        </p:nvSpPr>
        <p:spPr bwMode="auto">
          <a:xfrm>
            <a:off x="5312853" y="11734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35" name="AutoShape 62"/>
          <p:cNvSpPr>
            <a:spLocks noChangeArrowheads="1"/>
          </p:cNvSpPr>
          <p:nvPr/>
        </p:nvSpPr>
        <p:spPr bwMode="auto">
          <a:xfrm>
            <a:off x="5531453" y="1919700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solidFill>
                <a:schemeClr val="accent2"/>
              </a:solidFill>
              <a:cs typeface="+mn-cs"/>
            </a:endParaRPr>
          </a:p>
        </p:txBody>
      </p:sp>
      <p:sp>
        <p:nvSpPr>
          <p:cNvPr id="36" name="AutoShape 60"/>
          <p:cNvSpPr>
            <a:spLocks noChangeArrowheads="1"/>
          </p:cNvSpPr>
          <p:nvPr/>
        </p:nvSpPr>
        <p:spPr bwMode="auto">
          <a:xfrm>
            <a:off x="5440567" y="20797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37" name="AutoShape 60"/>
          <p:cNvSpPr>
            <a:spLocks noChangeArrowheads="1"/>
          </p:cNvSpPr>
          <p:nvPr/>
        </p:nvSpPr>
        <p:spPr bwMode="auto">
          <a:xfrm>
            <a:off x="5282853" y="17368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38" name="AutoShape 60"/>
          <p:cNvSpPr>
            <a:spLocks noChangeArrowheads="1"/>
          </p:cNvSpPr>
          <p:nvPr/>
        </p:nvSpPr>
        <p:spPr bwMode="auto">
          <a:xfrm>
            <a:off x="5247853" y="7624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39" name="AutoShape 60"/>
          <p:cNvSpPr>
            <a:spLocks noChangeArrowheads="1"/>
          </p:cNvSpPr>
          <p:nvPr/>
        </p:nvSpPr>
        <p:spPr bwMode="auto">
          <a:xfrm>
            <a:off x="5257853" y="5943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40" name="AutoShape 60"/>
          <p:cNvSpPr>
            <a:spLocks noChangeArrowheads="1"/>
          </p:cNvSpPr>
          <p:nvPr/>
        </p:nvSpPr>
        <p:spPr bwMode="auto">
          <a:xfrm>
            <a:off x="5265771" y="20695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41" name="AutoShape 62"/>
          <p:cNvSpPr>
            <a:spLocks noChangeArrowheads="1"/>
          </p:cNvSpPr>
          <p:nvPr/>
        </p:nvSpPr>
        <p:spPr bwMode="auto">
          <a:xfrm>
            <a:off x="5064253" y="2628800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solidFill>
                <a:schemeClr val="accent2"/>
              </a:solidFill>
              <a:cs typeface="+mn-cs"/>
            </a:endParaRPr>
          </a:p>
        </p:txBody>
      </p:sp>
      <p:sp>
        <p:nvSpPr>
          <p:cNvPr id="42" name="AutoShape 5"/>
          <p:cNvSpPr>
            <a:spLocks noChangeArrowheads="1"/>
          </p:cNvSpPr>
          <p:nvPr/>
        </p:nvSpPr>
        <p:spPr bwMode="auto">
          <a:xfrm>
            <a:off x="5912401" y="1036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43" name="AutoShape 5"/>
          <p:cNvSpPr>
            <a:spLocks noChangeArrowheads="1"/>
          </p:cNvSpPr>
          <p:nvPr/>
        </p:nvSpPr>
        <p:spPr bwMode="auto">
          <a:xfrm>
            <a:off x="5663696" y="10289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44" name="AutoShape 5"/>
          <p:cNvSpPr>
            <a:spLocks noChangeArrowheads="1"/>
          </p:cNvSpPr>
          <p:nvPr/>
        </p:nvSpPr>
        <p:spPr bwMode="auto">
          <a:xfrm>
            <a:off x="6352700" y="736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45" name="AutoShape 66"/>
          <p:cNvSpPr>
            <a:spLocks noChangeArrowheads="1"/>
          </p:cNvSpPr>
          <p:nvPr/>
        </p:nvSpPr>
        <p:spPr bwMode="auto">
          <a:xfrm>
            <a:off x="5290900" y="3316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46" name="AutoShape 5"/>
          <p:cNvSpPr>
            <a:spLocks noChangeArrowheads="1"/>
          </p:cNvSpPr>
          <p:nvPr/>
        </p:nvSpPr>
        <p:spPr bwMode="auto">
          <a:xfrm>
            <a:off x="5275900" y="35651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47" name="AutoShape 5"/>
          <p:cNvSpPr>
            <a:spLocks noChangeArrowheads="1"/>
          </p:cNvSpPr>
          <p:nvPr/>
        </p:nvSpPr>
        <p:spPr bwMode="auto">
          <a:xfrm>
            <a:off x="5290900" y="31391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48" name="AutoShape 5"/>
          <p:cNvSpPr>
            <a:spLocks noChangeArrowheads="1"/>
          </p:cNvSpPr>
          <p:nvPr/>
        </p:nvSpPr>
        <p:spPr bwMode="auto">
          <a:xfrm>
            <a:off x="5382100" y="32453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0" name="AutoShape 58"/>
          <p:cNvSpPr>
            <a:spLocks noChangeArrowheads="1"/>
          </p:cNvSpPr>
          <p:nvPr/>
        </p:nvSpPr>
        <p:spPr bwMode="auto">
          <a:xfrm>
            <a:off x="5168553" y="3981800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51" name="AutoShape 5"/>
          <p:cNvSpPr>
            <a:spLocks noChangeArrowheads="1"/>
          </p:cNvSpPr>
          <p:nvPr/>
        </p:nvSpPr>
        <p:spPr bwMode="auto">
          <a:xfrm>
            <a:off x="5688801" y="2097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2" name="AutoShape 60"/>
          <p:cNvSpPr>
            <a:spLocks noChangeArrowheads="1"/>
          </p:cNvSpPr>
          <p:nvPr/>
        </p:nvSpPr>
        <p:spPr bwMode="auto">
          <a:xfrm>
            <a:off x="5962401" y="16256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3" name="AutoShape 5"/>
          <p:cNvSpPr>
            <a:spLocks noChangeArrowheads="1"/>
          </p:cNvSpPr>
          <p:nvPr/>
        </p:nvSpPr>
        <p:spPr bwMode="auto">
          <a:xfrm>
            <a:off x="5698801" y="1859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4" name="AutoShape 23"/>
          <p:cNvSpPr>
            <a:spLocks noChangeArrowheads="1"/>
          </p:cNvSpPr>
          <p:nvPr/>
        </p:nvSpPr>
        <p:spPr bwMode="auto">
          <a:xfrm>
            <a:off x="6388100" y="1648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5" name="AutoShape 29"/>
          <p:cNvSpPr>
            <a:spLocks noChangeArrowheads="1"/>
          </p:cNvSpPr>
          <p:nvPr/>
        </p:nvSpPr>
        <p:spPr bwMode="auto">
          <a:xfrm>
            <a:off x="6285950" y="2135225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6" name="AutoShape 37"/>
          <p:cNvSpPr>
            <a:spLocks noChangeArrowheads="1"/>
          </p:cNvSpPr>
          <p:nvPr/>
        </p:nvSpPr>
        <p:spPr bwMode="auto">
          <a:xfrm>
            <a:off x="6379450" y="189345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7" name="AutoShape 59"/>
          <p:cNvSpPr>
            <a:spLocks noChangeArrowheads="1"/>
          </p:cNvSpPr>
          <p:nvPr/>
        </p:nvSpPr>
        <p:spPr bwMode="auto">
          <a:xfrm>
            <a:off x="6405800" y="13187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8" name="AutoShape 68"/>
          <p:cNvSpPr>
            <a:spLocks noChangeArrowheads="1"/>
          </p:cNvSpPr>
          <p:nvPr/>
        </p:nvSpPr>
        <p:spPr bwMode="auto">
          <a:xfrm>
            <a:off x="6324600" y="1227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9" name="AutoShape 5"/>
          <p:cNvSpPr>
            <a:spLocks noChangeArrowheads="1"/>
          </p:cNvSpPr>
          <p:nvPr/>
        </p:nvSpPr>
        <p:spPr bwMode="auto">
          <a:xfrm>
            <a:off x="6400800" y="155865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60" name="AutoShape 5"/>
          <p:cNvSpPr>
            <a:spLocks noChangeArrowheads="1"/>
          </p:cNvSpPr>
          <p:nvPr/>
        </p:nvSpPr>
        <p:spPr bwMode="auto">
          <a:xfrm>
            <a:off x="6400800" y="1478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61" name="AutoShape 33"/>
          <p:cNvSpPr>
            <a:spLocks noChangeArrowheads="1"/>
          </p:cNvSpPr>
          <p:nvPr/>
        </p:nvSpPr>
        <p:spPr bwMode="auto">
          <a:xfrm>
            <a:off x="5747659" y="26007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62" name="AutoShape 34"/>
          <p:cNvSpPr>
            <a:spLocks noChangeArrowheads="1"/>
          </p:cNvSpPr>
          <p:nvPr/>
        </p:nvSpPr>
        <p:spPr bwMode="auto">
          <a:xfrm>
            <a:off x="5920059" y="28493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63" name="AutoShape 64"/>
          <p:cNvSpPr>
            <a:spLocks noChangeArrowheads="1"/>
          </p:cNvSpPr>
          <p:nvPr/>
        </p:nvSpPr>
        <p:spPr bwMode="auto">
          <a:xfrm>
            <a:off x="5823859" y="28393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64" name="AutoShape 62"/>
          <p:cNvSpPr>
            <a:spLocks noChangeArrowheads="1"/>
          </p:cNvSpPr>
          <p:nvPr/>
        </p:nvSpPr>
        <p:spPr bwMode="auto">
          <a:xfrm>
            <a:off x="5991259" y="2950500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solidFill>
                <a:schemeClr val="accent2"/>
              </a:solidFill>
              <a:cs typeface="+mn-cs"/>
            </a:endParaRPr>
          </a:p>
        </p:txBody>
      </p:sp>
      <p:sp>
        <p:nvSpPr>
          <p:cNvPr id="128" name="AutoShape 15"/>
          <p:cNvSpPr>
            <a:spLocks noChangeArrowheads="1"/>
          </p:cNvSpPr>
          <p:nvPr/>
        </p:nvSpPr>
        <p:spPr bwMode="auto">
          <a:xfrm>
            <a:off x="6749900" y="31686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29" name="AutoShape 20"/>
          <p:cNvSpPr>
            <a:spLocks noChangeArrowheads="1"/>
          </p:cNvSpPr>
          <p:nvPr/>
        </p:nvSpPr>
        <p:spPr bwMode="auto">
          <a:xfrm>
            <a:off x="5703801" y="3516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0" name="AutoShape 22"/>
          <p:cNvSpPr>
            <a:spLocks noChangeArrowheads="1"/>
          </p:cNvSpPr>
          <p:nvPr/>
        </p:nvSpPr>
        <p:spPr bwMode="auto">
          <a:xfrm>
            <a:off x="6410100" y="29789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1" name="AutoShape 27"/>
          <p:cNvSpPr>
            <a:spLocks noChangeArrowheads="1"/>
          </p:cNvSpPr>
          <p:nvPr/>
        </p:nvSpPr>
        <p:spPr bwMode="auto">
          <a:xfrm>
            <a:off x="5524396" y="3668400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2" name="AutoShape 30"/>
          <p:cNvSpPr>
            <a:spLocks noChangeArrowheads="1"/>
          </p:cNvSpPr>
          <p:nvPr/>
        </p:nvSpPr>
        <p:spPr bwMode="auto">
          <a:xfrm>
            <a:off x="6219078" y="3554100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3" name="AutoShape 31"/>
          <p:cNvSpPr>
            <a:spLocks noChangeArrowheads="1"/>
          </p:cNvSpPr>
          <p:nvPr/>
        </p:nvSpPr>
        <p:spPr bwMode="auto">
          <a:xfrm>
            <a:off x="6383039" y="37320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4" name="AutoShape 32"/>
          <p:cNvSpPr>
            <a:spLocks noChangeArrowheads="1"/>
          </p:cNvSpPr>
          <p:nvPr/>
        </p:nvSpPr>
        <p:spPr bwMode="auto">
          <a:xfrm>
            <a:off x="6668700" y="29962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5" name="AutoShape 35"/>
          <p:cNvSpPr>
            <a:spLocks noChangeArrowheads="1"/>
          </p:cNvSpPr>
          <p:nvPr/>
        </p:nvSpPr>
        <p:spPr bwMode="auto">
          <a:xfrm>
            <a:off x="5529396" y="3579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6" name="AutoShape 36"/>
          <p:cNvSpPr>
            <a:spLocks noChangeArrowheads="1"/>
          </p:cNvSpPr>
          <p:nvPr/>
        </p:nvSpPr>
        <p:spPr bwMode="auto">
          <a:xfrm>
            <a:off x="5704633" y="3693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7" name="AutoShape 39"/>
          <p:cNvSpPr>
            <a:spLocks noChangeArrowheads="1"/>
          </p:cNvSpPr>
          <p:nvPr/>
        </p:nvSpPr>
        <p:spPr bwMode="auto">
          <a:xfrm>
            <a:off x="6131681" y="36208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8" name="AutoShape 41"/>
          <p:cNvSpPr>
            <a:spLocks noChangeArrowheads="1"/>
          </p:cNvSpPr>
          <p:nvPr/>
        </p:nvSpPr>
        <p:spPr bwMode="auto">
          <a:xfrm>
            <a:off x="6200300" y="37251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39" name="AutoShape 61"/>
          <p:cNvSpPr>
            <a:spLocks noChangeArrowheads="1"/>
          </p:cNvSpPr>
          <p:nvPr/>
        </p:nvSpPr>
        <p:spPr bwMode="auto">
          <a:xfrm>
            <a:off x="7170900" y="3437200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40" name="AutoShape 61"/>
          <p:cNvSpPr>
            <a:spLocks noChangeArrowheads="1"/>
          </p:cNvSpPr>
          <p:nvPr/>
        </p:nvSpPr>
        <p:spPr bwMode="auto">
          <a:xfrm>
            <a:off x="5608359" y="3690100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41" name="AutoShape 5"/>
          <p:cNvSpPr>
            <a:spLocks noChangeArrowheads="1"/>
          </p:cNvSpPr>
          <p:nvPr/>
        </p:nvSpPr>
        <p:spPr bwMode="auto">
          <a:xfrm>
            <a:off x="7424500" y="35534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42" name="AutoShape 60"/>
          <p:cNvSpPr>
            <a:spLocks noChangeArrowheads="1"/>
          </p:cNvSpPr>
          <p:nvPr/>
        </p:nvSpPr>
        <p:spPr bwMode="auto">
          <a:xfrm>
            <a:off x="6132460" y="34570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43" name="AutoShape 62"/>
          <p:cNvSpPr>
            <a:spLocks noChangeArrowheads="1"/>
          </p:cNvSpPr>
          <p:nvPr/>
        </p:nvSpPr>
        <p:spPr bwMode="auto">
          <a:xfrm>
            <a:off x="8512155" y="4619205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333399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44" name="AutoShape 61"/>
          <p:cNvSpPr>
            <a:spLocks noChangeArrowheads="1"/>
          </p:cNvSpPr>
          <p:nvPr/>
        </p:nvSpPr>
        <p:spPr bwMode="auto">
          <a:xfrm>
            <a:off x="7092800" y="2953600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45" name="AutoShape 60"/>
          <p:cNvSpPr>
            <a:spLocks noChangeArrowheads="1"/>
          </p:cNvSpPr>
          <p:nvPr/>
        </p:nvSpPr>
        <p:spPr bwMode="auto">
          <a:xfrm>
            <a:off x="5892900" y="33722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46" name="AutoShape 5"/>
          <p:cNvSpPr>
            <a:spLocks noChangeArrowheads="1"/>
          </p:cNvSpPr>
          <p:nvPr/>
        </p:nvSpPr>
        <p:spPr bwMode="auto">
          <a:xfrm>
            <a:off x="7586900" y="3735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47" name="AutoShape 5"/>
          <p:cNvSpPr>
            <a:spLocks noChangeArrowheads="1"/>
          </p:cNvSpPr>
          <p:nvPr/>
        </p:nvSpPr>
        <p:spPr bwMode="auto">
          <a:xfrm>
            <a:off x="7262100" y="3457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48" name="AutoShape 61"/>
          <p:cNvSpPr>
            <a:spLocks noChangeArrowheads="1"/>
          </p:cNvSpPr>
          <p:nvPr/>
        </p:nvSpPr>
        <p:spPr bwMode="auto">
          <a:xfrm>
            <a:off x="7835501" y="4086100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59" name="AutoShape 18"/>
          <p:cNvSpPr>
            <a:spLocks noChangeArrowheads="1"/>
          </p:cNvSpPr>
          <p:nvPr/>
        </p:nvSpPr>
        <p:spPr bwMode="auto">
          <a:xfrm>
            <a:off x="7290200" y="26963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0" name="AutoShape 44"/>
          <p:cNvSpPr>
            <a:spLocks noChangeArrowheads="1"/>
          </p:cNvSpPr>
          <p:nvPr/>
        </p:nvSpPr>
        <p:spPr bwMode="auto">
          <a:xfrm>
            <a:off x="7477125" y="2297125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1" name="AutoShape 5"/>
          <p:cNvSpPr>
            <a:spLocks noChangeArrowheads="1"/>
          </p:cNvSpPr>
          <p:nvPr/>
        </p:nvSpPr>
        <p:spPr bwMode="auto">
          <a:xfrm>
            <a:off x="7806525" y="24877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2" name="AutoShape 60"/>
          <p:cNvSpPr>
            <a:spLocks noChangeArrowheads="1"/>
          </p:cNvSpPr>
          <p:nvPr/>
        </p:nvSpPr>
        <p:spPr bwMode="auto">
          <a:xfrm>
            <a:off x="7538800" y="27875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3" name="AutoShape 60"/>
          <p:cNvSpPr>
            <a:spLocks noChangeArrowheads="1"/>
          </p:cNvSpPr>
          <p:nvPr/>
        </p:nvSpPr>
        <p:spPr bwMode="auto">
          <a:xfrm>
            <a:off x="7716200" y="28987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4" name="AutoShape 60"/>
          <p:cNvSpPr>
            <a:spLocks noChangeArrowheads="1"/>
          </p:cNvSpPr>
          <p:nvPr/>
        </p:nvSpPr>
        <p:spPr bwMode="auto">
          <a:xfrm>
            <a:off x="6955400" y="25139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5" name="AutoShape 60"/>
          <p:cNvSpPr>
            <a:spLocks noChangeArrowheads="1"/>
          </p:cNvSpPr>
          <p:nvPr/>
        </p:nvSpPr>
        <p:spPr bwMode="auto">
          <a:xfrm>
            <a:off x="7620000" y="28819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6" name="AutoShape 60"/>
          <p:cNvSpPr>
            <a:spLocks noChangeArrowheads="1"/>
          </p:cNvSpPr>
          <p:nvPr/>
        </p:nvSpPr>
        <p:spPr bwMode="auto">
          <a:xfrm>
            <a:off x="7625000" y="27960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7" name="AutoShape 62"/>
          <p:cNvSpPr>
            <a:spLocks noChangeArrowheads="1"/>
          </p:cNvSpPr>
          <p:nvPr/>
        </p:nvSpPr>
        <p:spPr bwMode="auto">
          <a:xfrm>
            <a:off x="6696800" y="2493900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rgbClr val="333399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8" name="AutoShape 61"/>
          <p:cNvSpPr>
            <a:spLocks noChangeArrowheads="1"/>
          </p:cNvSpPr>
          <p:nvPr/>
        </p:nvSpPr>
        <p:spPr bwMode="auto">
          <a:xfrm>
            <a:off x="7721200" y="2467700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69" name="AutoShape 40"/>
          <p:cNvSpPr>
            <a:spLocks noChangeArrowheads="1"/>
          </p:cNvSpPr>
          <p:nvPr/>
        </p:nvSpPr>
        <p:spPr bwMode="auto">
          <a:xfrm>
            <a:off x="6922300" y="13463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0" name="AutoShape 5"/>
          <p:cNvSpPr>
            <a:spLocks noChangeArrowheads="1"/>
          </p:cNvSpPr>
          <p:nvPr/>
        </p:nvSpPr>
        <p:spPr bwMode="auto">
          <a:xfrm>
            <a:off x="6836100" y="12601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1" name="AutoShape 5"/>
          <p:cNvSpPr>
            <a:spLocks noChangeArrowheads="1"/>
          </p:cNvSpPr>
          <p:nvPr/>
        </p:nvSpPr>
        <p:spPr bwMode="auto">
          <a:xfrm>
            <a:off x="7508305" y="1550625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2" name="AutoShape 17"/>
          <p:cNvSpPr>
            <a:spLocks noChangeArrowheads="1"/>
          </p:cNvSpPr>
          <p:nvPr/>
        </p:nvSpPr>
        <p:spPr bwMode="auto">
          <a:xfrm>
            <a:off x="7160330" y="161135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3" name="AutoShape 19"/>
          <p:cNvSpPr>
            <a:spLocks noChangeArrowheads="1"/>
          </p:cNvSpPr>
          <p:nvPr/>
        </p:nvSpPr>
        <p:spPr bwMode="auto">
          <a:xfrm>
            <a:off x="6804180" y="1922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4" name="AutoShape 26"/>
          <p:cNvSpPr>
            <a:spLocks noChangeArrowheads="1"/>
          </p:cNvSpPr>
          <p:nvPr/>
        </p:nvSpPr>
        <p:spPr bwMode="auto">
          <a:xfrm>
            <a:off x="6641305" y="17374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5" name="AutoShape 38"/>
          <p:cNvSpPr>
            <a:spLocks noChangeArrowheads="1"/>
          </p:cNvSpPr>
          <p:nvPr/>
        </p:nvSpPr>
        <p:spPr bwMode="auto">
          <a:xfrm>
            <a:off x="6884905" y="21734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6" name="AutoShape 42"/>
          <p:cNvSpPr>
            <a:spLocks noChangeArrowheads="1"/>
          </p:cNvSpPr>
          <p:nvPr/>
        </p:nvSpPr>
        <p:spPr bwMode="auto">
          <a:xfrm>
            <a:off x="7503305" y="16350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7" name="AutoShape 5"/>
          <p:cNvSpPr>
            <a:spLocks noChangeArrowheads="1"/>
          </p:cNvSpPr>
          <p:nvPr/>
        </p:nvSpPr>
        <p:spPr bwMode="auto">
          <a:xfrm>
            <a:off x="6737505" y="1666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8" name="AutoShape 60"/>
          <p:cNvSpPr>
            <a:spLocks noChangeArrowheads="1"/>
          </p:cNvSpPr>
          <p:nvPr/>
        </p:nvSpPr>
        <p:spPr bwMode="auto">
          <a:xfrm>
            <a:off x="7219705" y="20210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79" name="AutoShape 60"/>
          <p:cNvSpPr>
            <a:spLocks noChangeArrowheads="1"/>
          </p:cNvSpPr>
          <p:nvPr/>
        </p:nvSpPr>
        <p:spPr bwMode="auto">
          <a:xfrm>
            <a:off x="7493305" y="179875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0" name="AutoShape 60"/>
          <p:cNvSpPr>
            <a:spLocks noChangeArrowheads="1"/>
          </p:cNvSpPr>
          <p:nvPr/>
        </p:nvSpPr>
        <p:spPr bwMode="auto">
          <a:xfrm>
            <a:off x="7310905" y="20310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1" name="AutoShape 60"/>
          <p:cNvSpPr>
            <a:spLocks noChangeArrowheads="1"/>
          </p:cNvSpPr>
          <p:nvPr/>
        </p:nvSpPr>
        <p:spPr bwMode="auto">
          <a:xfrm>
            <a:off x="7402105" y="20410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2" name="AutoShape 60"/>
          <p:cNvSpPr>
            <a:spLocks noChangeArrowheads="1"/>
          </p:cNvSpPr>
          <p:nvPr/>
        </p:nvSpPr>
        <p:spPr bwMode="auto">
          <a:xfrm>
            <a:off x="6702505" y="22346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3" name="AutoShape 60"/>
          <p:cNvSpPr>
            <a:spLocks noChangeArrowheads="1"/>
          </p:cNvSpPr>
          <p:nvPr/>
        </p:nvSpPr>
        <p:spPr bwMode="auto">
          <a:xfrm>
            <a:off x="6793705" y="22496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4" name="AutoShape 5"/>
          <p:cNvSpPr>
            <a:spLocks noChangeArrowheads="1"/>
          </p:cNvSpPr>
          <p:nvPr/>
        </p:nvSpPr>
        <p:spPr bwMode="auto">
          <a:xfrm>
            <a:off x="7067305" y="18536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5" name="AutoShape 5"/>
          <p:cNvSpPr>
            <a:spLocks noChangeArrowheads="1"/>
          </p:cNvSpPr>
          <p:nvPr/>
        </p:nvSpPr>
        <p:spPr bwMode="auto">
          <a:xfrm>
            <a:off x="7412105" y="16250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6" name="AutoShape 5"/>
          <p:cNvSpPr>
            <a:spLocks noChangeArrowheads="1"/>
          </p:cNvSpPr>
          <p:nvPr/>
        </p:nvSpPr>
        <p:spPr bwMode="auto">
          <a:xfrm>
            <a:off x="6715680" y="199735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22" name="AutoShape 16"/>
          <p:cNvSpPr>
            <a:spLocks noChangeArrowheads="1"/>
          </p:cNvSpPr>
          <p:nvPr/>
        </p:nvSpPr>
        <p:spPr bwMode="auto">
          <a:xfrm>
            <a:off x="7989543" y="2330158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23" name="AutoShape 21"/>
          <p:cNvSpPr>
            <a:spLocks noChangeArrowheads="1"/>
          </p:cNvSpPr>
          <p:nvPr/>
        </p:nvSpPr>
        <p:spPr bwMode="auto">
          <a:xfrm>
            <a:off x="7851589" y="1483493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24" name="AutoShape 25"/>
          <p:cNvSpPr>
            <a:spLocks noChangeArrowheads="1"/>
          </p:cNvSpPr>
          <p:nvPr/>
        </p:nvSpPr>
        <p:spPr bwMode="auto">
          <a:xfrm>
            <a:off x="7760361" y="1562286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25" name="AutoShape 28"/>
          <p:cNvSpPr>
            <a:spLocks noChangeArrowheads="1"/>
          </p:cNvSpPr>
          <p:nvPr/>
        </p:nvSpPr>
        <p:spPr bwMode="auto">
          <a:xfrm>
            <a:off x="8200044" y="1597528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26" name="AutoShape 45"/>
          <p:cNvSpPr>
            <a:spLocks noChangeArrowheads="1"/>
          </p:cNvSpPr>
          <p:nvPr/>
        </p:nvSpPr>
        <p:spPr bwMode="auto">
          <a:xfrm>
            <a:off x="8368901" y="1355064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27" name="AutoShape 55"/>
          <p:cNvSpPr>
            <a:spLocks noChangeArrowheads="1"/>
          </p:cNvSpPr>
          <p:nvPr/>
        </p:nvSpPr>
        <p:spPr bwMode="auto">
          <a:xfrm>
            <a:off x="7927789" y="1821524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28" name="AutoShape 57"/>
          <p:cNvSpPr>
            <a:spLocks noChangeArrowheads="1"/>
          </p:cNvSpPr>
          <p:nvPr/>
        </p:nvSpPr>
        <p:spPr bwMode="auto">
          <a:xfrm>
            <a:off x="7743322" y="1979692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29" name="AutoShape 67"/>
          <p:cNvSpPr>
            <a:spLocks noChangeArrowheads="1"/>
          </p:cNvSpPr>
          <p:nvPr/>
        </p:nvSpPr>
        <p:spPr bwMode="auto">
          <a:xfrm>
            <a:off x="7910168" y="2067163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0" name="AutoShape 69"/>
          <p:cNvSpPr>
            <a:spLocks noChangeArrowheads="1"/>
          </p:cNvSpPr>
          <p:nvPr/>
        </p:nvSpPr>
        <p:spPr bwMode="auto">
          <a:xfrm>
            <a:off x="7943451" y="133485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1" name="AutoShape 5"/>
          <p:cNvSpPr>
            <a:spLocks noChangeArrowheads="1"/>
          </p:cNvSpPr>
          <p:nvPr/>
        </p:nvSpPr>
        <p:spPr bwMode="auto">
          <a:xfrm>
            <a:off x="7987901" y="1950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2" name="AutoShape 5"/>
          <p:cNvSpPr>
            <a:spLocks noChangeArrowheads="1"/>
          </p:cNvSpPr>
          <p:nvPr/>
        </p:nvSpPr>
        <p:spPr bwMode="auto">
          <a:xfrm>
            <a:off x="7776698" y="1150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3" name="AutoShape 5"/>
          <p:cNvSpPr>
            <a:spLocks noChangeArrowheads="1"/>
          </p:cNvSpPr>
          <p:nvPr/>
        </p:nvSpPr>
        <p:spPr bwMode="auto">
          <a:xfrm>
            <a:off x="8198880" y="1426925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4" name="AutoShape 5"/>
          <p:cNvSpPr>
            <a:spLocks noChangeArrowheads="1"/>
          </p:cNvSpPr>
          <p:nvPr/>
        </p:nvSpPr>
        <p:spPr bwMode="auto">
          <a:xfrm>
            <a:off x="8017006" y="1668542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5" name="AutoShape 61"/>
          <p:cNvSpPr>
            <a:spLocks noChangeArrowheads="1"/>
          </p:cNvSpPr>
          <p:nvPr/>
        </p:nvSpPr>
        <p:spPr bwMode="auto">
          <a:xfrm>
            <a:off x="8026001" y="1997643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6" name="AutoShape 5"/>
          <p:cNvSpPr>
            <a:spLocks noChangeArrowheads="1"/>
          </p:cNvSpPr>
          <p:nvPr/>
        </p:nvSpPr>
        <p:spPr bwMode="auto">
          <a:xfrm>
            <a:off x="8471400" y="11126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7" name="AutoShape 5"/>
          <p:cNvSpPr>
            <a:spLocks noChangeArrowheads="1"/>
          </p:cNvSpPr>
          <p:nvPr/>
        </p:nvSpPr>
        <p:spPr bwMode="auto">
          <a:xfrm>
            <a:off x="8121516" y="14936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8" name="AutoShape 5"/>
          <p:cNvSpPr>
            <a:spLocks noChangeArrowheads="1"/>
          </p:cNvSpPr>
          <p:nvPr/>
        </p:nvSpPr>
        <p:spPr bwMode="auto">
          <a:xfrm>
            <a:off x="8188773" y="1680928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39" name="AutoShape 60"/>
          <p:cNvSpPr>
            <a:spLocks noChangeArrowheads="1"/>
          </p:cNvSpPr>
          <p:nvPr/>
        </p:nvSpPr>
        <p:spPr bwMode="auto">
          <a:xfrm>
            <a:off x="8216501" y="928133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0" name="AutoShape 60"/>
          <p:cNvSpPr>
            <a:spLocks noChangeArrowheads="1"/>
          </p:cNvSpPr>
          <p:nvPr/>
        </p:nvSpPr>
        <p:spPr bwMode="auto">
          <a:xfrm>
            <a:off x="8100668" y="1838563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1" name="AutoShape 5"/>
          <p:cNvSpPr>
            <a:spLocks noChangeArrowheads="1"/>
          </p:cNvSpPr>
          <p:nvPr/>
        </p:nvSpPr>
        <p:spPr bwMode="auto">
          <a:xfrm>
            <a:off x="8048226" y="14936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2" name="AutoShape 5"/>
          <p:cNvSpPr>
            <a:spLocks noChangeArrowheads="1"/>
          </p:cNvSpPr>
          <p:nvPr/>
        </p:nvSpPr>
        <p:spPr bwMode="auto">
          <a:xfrm>
            <a:off x="7915988" y="1897142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3" name="AutoShape 60"/>
          <p:cNvSpPr>
            <a:spLocks noChangeArrowheads="1"/>
          </p:cNvSpPr>
          <p:nvPr/>
        </p:nvSpPr>
        <p:spPr bwMode="auto">
          <a:xfrm>
            <a:off x="8476321" y="946336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4" name="AutoShape 5"/>
          <p:cNvSpPr>
            <a:spLocks noChangeArrowheads="1"/>
          </p:cNvSpPr>
          <p:nvPr/>
        </p:nvSpPr>
        <p:spPr bwMode="auto">
          <a:xfrm>
            <a:off x="8030288" y="14936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5" name="AutoShape 60"/>
          <p:cNvSpPr>
            <a:spLocks noChangeArrowheads="1"/>
          </p:cNvSpPr>
          <p:nvPr/>
        </p:nvSpPr>
        <p:spPr bwMode="auto">
          <a:xfrm>
            <a:off x="8463886" y="1276853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6" name="AutoShape 5"/>
          <p:cNvSpPr>
            <a:spLocks noChangeArrowheads="1"/>
          </p:cNvSpPr>
          <p:nvPr/>
        </p:nvSpPr>
        <p:spPr bwMode="auto">
          <a:xfrm>
            <a:off x="7856007" y="1242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7" name="AutoShape 61"/>
          <p:cNvSpPr>
            <a:spLocks noChangeArrowheads="1"/>
          </p:cNvSpPr>
          <p:nvPr/>
        </p:nvSpPr>
        <p:spPr bwMode="auto">
          <a:xfrm>
            <a:off x="7997639" y="2163312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8" name="AutoShape 5"/>
          <p:cNvSpPr>
            <a:spLocks noChangeArrowheads="1"/>
          </p:cNvSpPr>
          <p:nvPr/>
        </p:nvSpPr>
        <p:spPr bwMode="auto">
          <a:xfrm>
            <a:off x="7936700" y="1583664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49" name="AutoShape 5"/>
          <p:cNvSpPr>
            <a:spLocks noChangeArrowheads="1"/>
          </p:cNvSpPr>
          <p:nvPr/>
        </p:nvSpPr>
        <p:spPr bwMode="auto">
          <a:xfrm>
            <a:off x="7992598" y="2084385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50" name="AutoShape 5"/>
          <p:cNvSpPr>
            <a:spLocks noChangeArrowheads="1"/>
          </p:cNvSpPr>
          <p:nvPr/>
        </p:nvSpPr>
        <p:spPr bwMode="auto">
          <a:xfrm>
            <a:off x="8551357" y="11126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51" name="AutoShape 5"/>
          <p:cNvSpPr>
            <a:spLocks noChangeArrowheads="1"/>
          </p:cNvSpPr>
          <p:nvPr/>
        </p:nvSpPr>
        <p:spPr bwMode="auto">
          <a:xfrm>
            <a:off x="7840318" y="1973342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52" name="AutoShape 5"/>
          <p:cNvSpPr>
            <a:spLocks noChangeArrowheads="1"/>
          </p:cNvSpPr>
          <p:nvPr/>
        </p:nvSpPr>
        <p:spPr bwMode="auto">
          <a:xfrm>
            <a:off x="8035125" y="1906625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53" name="AutoShape 5"/>
          <p:cNvSpPr>
            <a:spLocks noChangeArrowheads="1"/>
          </p:cNvSpPr>
          <p:nvPr/>
        </p:nvSpPr>
        <p:spPr bwMode="auto">
          <a:xfrm>
            <a:off x="7978376" y="197655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54" name="AutoShape 5"/>
          <p:cNvSpPr>
            <a:spLocks noChangeArrowheads="1"/>
          </p:cNvSpPr>
          <p:nvPr/>
        </p:nvSpPr>
        <p:spPr bwMode="auto">
          <a:xfrm>
            <a:off x="8646342" y="1127628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55" name="AutoShape 5"/>
          <p:cNvSpPr>
            <a:spLocks noChangeArrowheads="1"/>
          </p:cNvSpPr>
          <p:nvPr/>
        </p:nvSpPr>
        <p:spPr bwMode="auto">
          <a:xfrm>
            <a:off x="8283176" y="12650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56" name="AutoShape 5"/>
          <p:cNvSpPr>
            <a:spLocks noChangeArrowheads="1"/>
          </p:cNvSpPr>
          <p:nvPr/>
        </p:nvSpPr>
        <p:spPr bwMode="auto">
          <a:xfrm>
            <a:off x="7847832" y="165235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60" name="TextBox 259"/>
          <p:cNvSpPr txBox="1"/>
          <p:nvPr/>
        </p:nvSpPr>
        <p:spPr>
          <a:xfrm>
            <a:off x="6931287" y="5255946"/>
            <a:ext cx="151676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800" dirty="0" smtClean="0">
                <a:solidFill>
                  <a:schemeClr val="bg1"/>
                </a:solidFill>
                <a:latin typeface="Arial"/>
                <a:cs typeface="Arial"/>
              </a:rPr>
              <a:t>Revised  February 11, 2015</a:t>
            </a:r>
          </a:p>
        </p:txBody>
      </p:sp>
      <p:sp>
        <p:nvSpPr>
          <p:cNvPr id="261" name="Text Box 46"/>
          <p:cNvSpPr txBox="1">
            <a:spLocks noChangeArrowheads="1"/>
          </p:cNvSpPr>
          <p:nvPr/>
        </p:nvSpPr>
        <p:spPr bwMode="auto">
          <a:xfrm>
            <a:off x="680293" y="4186148"/>
            <a:ext cx="4331629" cy="13044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400" b="1" dirty="0" smtClean="0">
                <a:solidFill>
                  <a:schemeClr val="bg1"/>
                </a:solidFill>
                <a:latin typeface="Arial"/>
                <a:cs typeface="Arial"/>
              </a:rPr>
              <a:t>Campus Champion Institutions</a:t>
            </a:r>
          </a:p>
          <a:p>
            <a:pPr>
              <a:lnSpc>
                <a:spcPct val="80000"/>
              </a:lnSpc>
              <a:spcBef>
                <a:spcPct val="50000"/>
              </a:spcBef>
            </a:pPr>
            <a:r>
              <a:rPr lang="en-US" sz="1000" dirty="0" smtClean="0">
                <a:solidFill>
                  <a:schemeClr val="bg1"/>
                </a:solidFill>
                <a:latin typeface="Arial"/>
                <a:cs typeface="Arial"/>
              </a:rPr>
              <a:t>Standard – 104</a:t>
            </a:r>
          </a:p>
          <a:p>
            <a:pPr>
              <a:lnSpc>
                <a:spcPct val="80000"/>
              </a:lnSpc>
              <a:spcBef>
                <a:spcPct val="50000"/>
              </a:spcBef>
            </a:pPr>
            <a:r>
              <a:rPr lang="en-US" sz="1000" dirty="0" err="1" smtClean="0">
                <a:solidFill>
                  <a:schemeClr val="bg1"/>
                </a:solidFill>
                <a:latin typeface="Arial"/>
                <a:cs typeface="Arial"/>
              </a:rPr>
              <a:t>EPSCoR</a:t>
            </a:r>
            <a:r>
              <a:rPr lang="en-US" sz="1000" dirty="0" smtClean="0">
                <a:solidFill>
                  <a:schemeClr val="bg1"/>
                </a:solidFill>
                <a:latin typeface="Arial"/>
                <a:cs typeface="Arial"/>
              </a:rPr>
              <a:t> States – 59</a:t>
            </a:r>
          </a:p>
          <a:p>
            <a:pPr>
              <a:lnSpc>
                <a:spcPct val="80000"/>
              </a:lnSpc>
              <a:spcBef>
                <a:spcPct val="50000"/>
              </a:spcBef>
            </a:pPr>
            <a:r>
              <a:rPr lang="en-US" sz="1000" dirty="0" smtClean="0">
                <a:solidFill>
                  <a:schemeClr val="bg1"/>
                </a:solidFill>
                <a:latin typeface="Arial"/>
                <a:cs typeface="Arial"/>
              </a:rPr>
              <a:t>Minority Serving Institutions – 12</a:t>
            </a:r>
          </a:p>
          <a:p>
            <a:pPr>
              <a:lnSpc>
                <a:spcPct val="80000"/>
              </a:lnSpc>
              <a:spcBef>
                <a:spcPct val="50000"/>
              </a:spcBef>
            </a:pPr>
            <a:r>
              <a:rPr lang="en-US" sz="1000" dirty="0" err="1" smtClean="0">
                <a:solidFill>
                  <a:schemeClr val="bg1"/>
                </a:solidFill>
                <a:latin typeface="Arial"/>
                <a:cs typeface="Arial"/>
              </a:rPr>
              <a:t>EPSCoR</a:t>
            </a:r>
            <a:r>
              <a:rPr lang="en-US" sz="1000" dirty="0" smtClean="0">
                <a:solidFill>
                  <a:schemeClr val="bg1"/>
                </a:solidFill>
                <a:latin typeface="Arial"/>
                <a:cs typeface="Arial"/>
              </a:rPr>
              <a:t> States and Minority Serving Institutions – 10</a:t>
            </a:r>
          </a:p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000" b="1" dirty="0" smtClean="0">
                <a:solidFill>
                  <a:schemeClr val="bg1"/>
                </a:solidFill>
                <a:latin typeface="Arial"/>
                <a:cs typeface="Arial"/>
              </a:rPr>
              <a:t>Total Campus Champion Institutions – 185</a:t>
            </a:r>
            <a:endParaRPr lang="en-US" sz="1000" b="1" dirty="0">
              <a:solidFill>
                <a:schemeClr val="bg1"/>
              </a:solidFill>
              <a:latin typeface="Arial"/>
              <a:cs typeface="Arial"/>
            </a:endParaRPr>
          </a:p>
        </p:txBody>
      </p:sp>
      <p:sp>
        <p:nvSpPr>
          <p:cNvPr id="262" name="AutoShape 60"/>
          <p:cNvSpPr>
            <a:spLocks noChangeArrowheads="1"/>
          </p:cNvSpPr>
          <p:nvPr/>
        </p:nvSpPr>
        <p:spPr bwMode="auto">
          <a:xfrm>
            <a:off x="550333" y="4631206"/>
            <a:ext cx="167593" cy="176738"/>
          </a:xfrm>
          <a:prstGeom prst="star5">
            <a:avLst/>
          </a:prstGeom>
          <a:solidFill>
            <a:srgbClr val="6600CC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63" name="AutoShape 61"/>
          <p:cNvSpPr>
            <a:spLocks noChangeArrowheads="1"/>
          </p:cNvSpPr>
          <p:nvPr/>
        </p:nvSpPr>
        <p:spPr bwMode="auto">
          <a:xfrm>
            <a:off x="550333" y="4831566"/>
            <a:ext cx="167593" cy="176738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defTabSz="914400"/>
            <a:endParaRPr lang="en-US" kern="0">
              <a:solidFill>
                <a:sysClr val="windowText" lastClr="000000"/>
              </a:solidFill>
            </a:endParaRPr>
          </a:p>
        </p:txBody>
      </p:sp>
      <p:sp>
        <p:nvSpPr>
          <p:cNvPr id="264" name="AutoShape 62"/>
          <p:cNvSpPr>
            <a:spLocks noChangeArrowheads="1"/>
          </p:cNvSpPr>
          <p:nvPr/>
        </p:nvSpPr>
        <p:spPr bwMode="auto">
          <a:xfrm>
            <a:off x="550333" y="5027460"/>
            <a:ext cx="167593" cy="176738"/>
          </a:xfrm>
          <a:prstGeom prst="star5">
            <a:avLst/>
          </a:prstGeom>
          <a:solidFill>
            <a:srgbClr val="31753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>
              <a:solidFill>
                <a:schemeClr val="accent2"/>
              </a:solidFill>
              <a:cs typeface="+mn-cs"/>
            </a:endParaRPr>
          </a:p>
        </p:txBody>
      </p:sp>
      <p:sp>
        <p:nvSpPr>
          <p:cNvPr id="265" name="AutoShape 5"/>
          <p:cNvSpPr>
            <a:spLocks noChangeArrowheads="1"/>
          </p:cNvSpPr>
          <p:nvPr/>
        </p:nvSpPr>
        <p:spPr bwMode="auto">
          <a:xfrm>
            <a:off x="550333" y="4434836"/>
            <a:ext cx="167593" cy="176738"/>
          </a:xfrm>
          <a:prstGeom prst="star5">
            <a:avLst/>
          </a:prstGeom>
          <a:solidFill>
            <a:srgbClr val="E90D1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49" name="AutoShape 5"/>
          <p:cNvSpPr>
            <a:spLocks noChangeArrowheads="1"/>
          </p:cNvSpPr>
          <p:nvPr/>
        </p:nvSpPr>
        <p:spPr bwMode="auto">
          <a:xfrm>
            <a:off x="5688801" y="3620800"/>
            <a:ext cx="167593" cy="176738"/>
          </a:xfrm>
          <a:prstGeom prst="star5">
            <a:avLst/>
          </a:prstGeom>
          <a:solidFill>
            <a:srgbClr val="E90D1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51" name="AutoShape 61"/>
          <p:cNvSpPr>
            <a:spLocks noChangeArrowheads="1"/>
          </p:cNvSpPr>
          <p:nvPr/>
        </p:nvSpPr>
        <p:spPr bwMode="auto">
          <a:xfrm>
            <a:off x="7195900" y="2938650"/>
            <a:ext cx="228600" cy="228600"/>
          </a:xfrm>
          <a:prstGeom prst="star5">
            <a:avLst/>
          </a:prstGeom>
          <a:solidFill>
            <a:srgbClr val="99CC0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52" name="AutoShape 5"/>
          <p:cNvSpPr>
            <a:spLocks noChangeArrowheads="1"/>
          </p:cNvSpPr>
          <p:nvPr/>
        </p:nvSpPr>
        <p:spPr bwMode="auto">
          <a:xfrm>
            <a:off x="7857622" y="1854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53" name="AutoShape 60"/>
          <p:cNvSpPr>
            <a:spLocks noChangeArrowheads="1"/>
          </p:cNvSpPr>
          <p:nvPr/>
        </p:nvSpPr>
        <p:spPr bwMode="auto">
          <a:xfrm>
            <a:off x="5435253" y="1697964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54" name="AutoShape 5"/>
          <p:cNvSpPr>
            <a:spLocks noChangeArrowheads="1"/>
          </p:cNvSpPr>
          <p:nvPr/>
        </p:nvSpPr>
        <p:spPr bwMode="auto">
          <a:xfrm>
            <a:off x="2355429" y="6481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56" name="AutoShape 5"/>
          <p:cNvSpPr>
            <a:spLocks noChangeArrowheads="1"/>
          </p:cNvSpPr>
          <p:nvPr/>
        </p:nvSpPr>
        <p:spPr bwMode="auto">
          <a:xfrm>
            <a:off x="2209931" y="1970085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58" name="AutoShape 5"/>
          <p:cNvSpPr>
            <a:spLocks noChangeArrowheads="1"/>
          </p:cNvSpPr>
          <p:nvPr/>
        </p:nvSpPr>
        <p:spPr bwMode="auto">
          <a:xfrm>
            <a:off x="7170900" y="1697964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7" name="AutoShape 5"/>
          <p:cNvSpPr>
            <a:spLocks noChangeArrowheads="1"/>
          </p:cNvSpPr>
          <p:nvPr/>
        </p:nvSpPr>
        <p:spPr bwMode="auto">
          <a:xfrm>
            <a:off x="7801688" y="1826128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55" name="AutoShape 60"/>
          <p:cNvSpPr>
            <a:spLocks noChangeArrowheads="1"/>
          </p:cNvSpPr>
          <p:nvPr/>
        </p:nvSpPr>
        <p:spPr bwMode="auto">
          <a:xfrm>
            <a:off x="4009224" y="31436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57" name="AutoShape 11"/>
          <p:cNvSpPr>
            <a:spLocks noChangeArrowheads="1"/>
          </p:cNvSpPr>
          <p:nvPr/>
        </p:nvSpPr>
        <p:spPr bwMode="auto">
          <a:xfrm>
            <a:off x="5608359" y="3600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89" name="AutoShape 5"/>
          <p:cNvSpPr>
            <a:spLocks noChangeArrowheads="1"/>
          </p:cNvSpPr>
          <p:nvPr/>
        </p:nvSpPr>
        <p:spPr bwMode="auto">
          <a:xfrm>
            <a:off x="7175900" y="2890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90" name="AutoShape 33"/>
          <p:cNvSpPr>
            <a:spLocks noChangeArrowheads="1"/>
          </p:cNvSpPr>
          <p:nvPr/>
        </p:nvSpPr>
        <p:spPr bwMode="auto">
          <a:xfrm>
            <a:off x="6131681" y="26107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91" name="AutoShape 5"/>
          <p:cNvSpPr>
            <a:spLocks noChangeArrowheads="1"/>
          </p:cNvSpPr>
          <p:nvPr/>
        </p:nvSpPr>
        <p:spPr bwMode="auto">
          <a:xfrm>
            <a:off x="7113505" y="3019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92" name="AutoShape 15"/>
          <p:cNvSpPr>
            <a:spLocks noChangeArrowheads="1"/>
          </p:cNvSpPr>
          <p:nvPr/>
        </p:nvSpPr>
        <p:spPr bwMode="auto">
          <a:xfrm>
            <a:off x="7630705" y="29667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93" name="AutoShape 60"/>
          <p:cNvSpPr>
            <a:spLocks noChangeArrowheads="1"/>
          </p:cNvSpPr>
          <p:nvPr/>
        </p:nvSpPr>
        <p:spPr bwMode="auto">
          <a:xfrm>
            <a:off x="5920059" y="31953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94" name="AutoShape 5"/>
          <p:cNvSpPr>
            <a:spLocks noChangeArrowheads="1"/>
          </p:cNvSpPr>
          <p:nvPr/>
        </p:nvSpPr>
        <p:spPr bwMode="auto">
          <a:xfrm>
            <a:off x="5933233" y="21794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96" name="AutoShape 5"/>
          <p:cNvSpPr>
            <a:spLocks noChangeArrowheads="1"/>
          </p:cNvSpPr>
          <p:nvPr/>
        </p:nvSpPr>
        <p:spPr bwMode="auto">
          <a:xfrm>
            <a:off x="8704921" y="1126464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97" name="AutoShape 5"/>
          <p:cNvSpPr>
            <a:spLocks noChangeArrowheads="1"/>
          </p:cNvSpPr>
          <p:nvPr/>
        </p:nvSpPr>
        <p:spPr bwMode="auto">
          <a:xfrm>
            <a:off x="8779957" y="1113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88" name="AutoShape 60"/>
          <p:cNvSpPr>
            <a:spLocks noChangeArrowheads="1"/>
          </p:cNvSpPr>
          <p:nvPr/>
        </p:nvSpPr>
        <p:spPr bwMode="auto">
          <a:xfrm>
            <a:off x="6623205" y="25139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95" name="AutoShape 5"/>
          <p:cNvSpPr>
            <a:spLocks noChangeArrowheads="1"/>
          </p:cNvSpPr>
          <p:nvPr/>
        </p:nvSpPr>
        <p:spPr bwMode="auto">
          <a:xfrm>
            <a:off x="7788406" y="3888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198" name="AutoShape 11"/>
          <p:cNvSpPr>
            <a:spLocks noChangeArrowheads="1"/>
          </p:cNvSpPr>
          <p:nvPr/>
        </p:nvSpPr>
        <p:spPr bwMode="auto">
          <a:xfrm>
            <a:off x="7425205" y="31273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199" name="AutoShape 11"/>
          <p:cNvSpPr>
            <a:spLocks noChangeArrowheads="1"/>
          </p:cNvSpPr>
          <p:nvPr/>
        </p:nvSpPr>
        <p:spPr bwMode="auto">
          <a:xfrm>
            <a:off x="7310905" y="1648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00" name="AutoShape 15"/>
          <p:cNvSpPr>
            <a:spLocks noChangeArrowheads="1"/>
          </p:cNvSpPr>
          <p:nvPr/>
        </p:nvSpPr>
        <p:spPr bwMode="auto">
          <a:xfrm>
            <a:off x="6944280" y="26817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01" name="AutoShape 31"/>
          <p:cNvSpPr>
            <a:spLocks noChangeArrowheads="1"/>
          </p:cNvSpPr>
          <p:nvPr/>
        </p:nvSpPr>
        <p:spPr bwMode="auto">
          <a:xfrm>
            <a:off x="5733801" y="15207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02" name="AutoShape 62"/>
          <p:cNvSpPr>
            <a:spLocks noChangeArrowheads="1"/>
          </p:cNvSpPr>
          <p:nvPr/>
        </p:nvSpPr>
        <p:spPr bwMode="auto">
          <a:xfrm>
            <a:off x="8293136" y="4593805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333399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03" name="AutoShape 5"/>
          <p:cNvSpPr>
            <a:spLocks noChangeArrowheads="1"/>
          </p:cNvSpPr>
          <p:nvPr/>
        </p:nvSpPr>
        <p:spPr bwMode="auto">
          <a:xfrm>
            <a:off x="8347000" y="1236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04" name="AutoShape 11"/>
          <p:cNvSpPr>
            <a:spLocks noChangeArrowheads="1"/>
          </p:cNvSpPr>
          <p:nvPr/>
        </p:nvSpPr>
        <p:spPr bwMode="auto">
          <a:xfrm>
            <a:off x="4252538" y="1952863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05" name="AutoShape 5"/>
          <p:cNvSpPr>
            <a:spLocks noChangeArrowheads="1"/>
          </p:cNvSpPr>
          <p:nvPr/>
        </p:nvSpPr>
        <p:spPr bwMode="auto">
          <a:xfrm>
            <a:off x="5206653" y="32579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06" name="AutoShape 5"/>
          <p:cNvSpPr>
            <a:spLocks noChangeArrowheads="1"/>
          </p:cNvSpPr>
          <p:nvPr/>
        </p:nvSpPr>
        <p:spPr bwMode="auto">
          <a:xfrm>
            <a:off x="7207100" y="30130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07" name="AutoShape 22"/>
          <p:cNvSpPr>
            <a:spLocks noChangeArrowheads="1"/>
          </p:cNvSpPr>
          <p:nvPr/>
        </p:nvSpPr>
        <p:spPr bwMode="auto">
          <a:xfrm>
            <a:off x="6575580" y="25674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08" name="AutoShape 60"/>
          <p:cNvSpPr>
            <a:spLocks noChangeArrowheads="1"/>
          </p:cNvSpPr>
          <p:nvPr/>
        </p:nvSpPr>
        <p:spPr bwMode="auto">
          <a:xfrm>
            <a:off x="3361524" y="13508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09" name="AutoShape 5"/>
          <p:cNvSpPr>
            <a:spLocks noChangeArrowheads="1"/>
          </p:cNvSpPr>
          <p:nvPr/>
        </p:nvSpPr>
        <p:spPr bwMode="auto">
          <a:xfrm>
            <a:off x="8532042" y="122055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10" name="AutoShape 14"/>
          <p:cNvSpPr>
            <a:spLocks noChangeArrowheads="1"/>
          </p:cNvSpPr>
          <p:nvPr/>
        </p:nvSpPr>
        <p:spPr bwMode="auto">
          <a:xfrm>
            <a:off x="2584029" y="27596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11" name="AutoShape 5"/>
          <p:cNvSpPr>
            <a:spLocks noChangeArrowheads="1"/>
          </p:cNvSpPr>
          <p:nvPr/>
        </p:nvSpPr>
        <p:spPr bwMode="auto">
          <a:xfrm>
            <a:off x="2469729" y="3745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12" name="AutoShape 44"/>
          <p:cNvSpPr>
            <a:spLocks noChangeArrowheads="1"/>
          </p:cNvSpPr>
          <p:nvPr/>
        </p:nvSpPr>
        <p:spPr bwMode="auto">
          <a:xfrm>
            <a:off x="7630705" y="24367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13" name="AutoShape 60"/>
          <p:cNvSpPr>
            <a:spLocks noChangeArrowheads="1"/>
          </p:cNvSpPr>
          <p:nvPr/>
        </p:nvSpPr>
        <p:spPr bwMode="auto">
          <a:xfrm>
            <a:off x="5156471" y="23224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14" name="AutoShape 31"/>
          <p:cNvSpPr>
            <a:spLocks noChangeArrowheads="1"/>
          </p:cNvSpPr>
          <p:nvPr/>
        </p:nvSpPr>
        <p:spPr bwMode="auto">
          <a:xfrm>
            <a:off x="6726800" y="23534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15" name="AutoShape 14"/>
          <p:cNvSpPr>
            <a:spLocks noChangeArrowheads="1"/>
          </p:cNvSpPr>
          <p:nvPr/>
        </p:nvSpPr>
        <p:spPr bwMode="auto">
          <a:xfrm>
            <a:off x="2438531" y="24667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16" name="AutoShape 5"/>
          <p:cNvSpPr>
            <a:spLocks noChangeArrowheads="1"/>
          </p:cNvSpPr>
          <p:nvPr/>
        </p:nvSpPr>
        <p:spPr bwMode="auto">
          <a:xfrm>
            <a:off x="7763998" y="1726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17" name="AutoShape 5"/>
          <p:cNvSpPr>
            <a:spLocks noChangeArrowheads="1"/>
          </p:cNvSpPr>
          <p:nvPr/>
        </p:nvSpPr>
        <p:spPr bwMode="auto">
          <a:xfrm>
            <a:off x="6667420" y="1944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18" name="AutoShape 60"/>
          <p:cNvSpPr>
            <a:spLocks noChangeArrowheads="1"/>
          </p:cNvSpPr>
          <p:nvPr/>
        </p:nvSpPr>
        <p:spPr bwMode="auto">
          <a:xfrm>
            <a:off x="2964118" y="1117700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19" name="AutoShape 13"/>
          <p:cNvSpPr>
            <a:spLocks noChangeArrowheads="1"/>
          </p:cNvSpPr>
          <p:nvPr/>
        </p:nvSpPr>
        <p:spPr bwMode="auto">
          <a:xfrm>
            <a:off x="6333378" y="3167250"/>
            <a:ext cx="228600" cy="228600"/>
          </a:xfrm>
          <a:prstGeom prst="star5">
            <a:avLst/>
          </a:prstGeom>
          <a:solidFill>
            <a:srgbClr val="31753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20" name="AutoShape 14"/>
          <p:cNvSpPr>
            <a:spLocks noChangeArrowheads="1"/>
          </p:cNvSpPr>
          <p:nvPr/>
        </p:nvSpPr>
        <p:spPr bwMode="auto">
          <a:xfrm>
            <a:off x="3285324" y="271005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21" name="AutoShape 14"/>
          <p:cNvSpPr>
            <a:spLocks noChangeArrowheads="1"/>
          </p:cNvSpPr>
          <p:nvPr/>
        </p:nvSpPr>
        <p:spPr bwMode="auto">
          <a:xfrm>
            <a:off x="2355429" y="24531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57" name="AutoShape 14"/>
          <p:cNvSpPr>
            <a:spLocks noChangeArrowheads="1"/>
          </p:cNvSpPr>
          <p:nvPr/>
        </p:nvSpPr>
        <p:spPr bwMode="auto">
          <a:xfrm>
            <a:off x="8521736" y="11432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59" name="AutoShape 5"/>
          <p:cNvSpPr>
            <a:spLocks noChangeArrowheads="1"/>
          </p:cNvSpPr>
          <p:nvPr/>
        </p:nvSpPr>
        <p:spPr bwMode="auto">
          <a:xfrm>
            <a:off x="7872068" y="26817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66" name="AutoShape 60"/>
          <p:cNvSpPr>
            <a:spLocks noChangeArrowheads="1"/>
          </p:cNvSpPr>
          <p:nvPr/>
        </p:nvSpPr>
        <p:spPr bwMode="auto">
          <a:xfrm>
            <a:off x="5290900" y="1426925"/>
            <a:ext cx="228600" cy="228600"/>
          </a:xfrm>
          <a:prstGeom prst="star5">
            <a:avLst/>
          </a:prstGeom>
          <a:solidFill>
            <a:srgbClr val="6600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58" name="AutoShape 5"/>
          <p:cNvSpPr>
            <a:spLocks noChangeArrowheads="1"/>
          </p:cNvSpPr>
          <p:nvPr/>
        </p:nvSpPr>
        <p:spPr bwMode="auto">
          <a:xfrm>
            <a:off x="8138768" y="1350800"/>
            <a:ext cx="228600" cy="228600"/>
          </a:xfrm>
          <a:prstGeom prst="star5">
            <a:avLst/>
          </a:prstGeom>
          <a:solidFill>
            <a:srgbClr val="E90D1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cs"/>
            </a:endParaRPr>
          </a:p>
        </p:txBody>
      </p:sp>
      <p:sp>
        <p:nvSpPr>
          <p:cNvPr id="267" name="AutoShape 5"/>
          <p:cNvSpPr>
            <a:spLocks noChangeArrowheads="1"/>
          </p:cNvSpPr>
          <p:nvPr/>
        </p:nvSpPr>
        <p:spPr bwMode="auto">
          <a:xfrm>
            <a:off x="2065629" y="1886077"/>
            <a:ext cx="228600" cy="228600"/>
          </a:xfrm>
          <a:prstGeom prst="star5">
            <a:avLst>
              <a:gd name="adj" fmla="val 20671"/>
              <a:gd name="hf" fmla="val 105146"/>
              <a:gd name="vf" fmla="val 110557"/>
            </a:avLst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268" name="AutoShape 14"/>
          <p:cNvSpPr>
            <a:spLocks noChangeArrowheads="1"/>
          </p:cNvSpPr>
          <p:nvPr/>
        </p:nvSpPr>
        <p:spPr bwMode="auto">
          <a:xfrm>
            <a:off x="2355615" y="2531000"/>
            <a:ext cx="228600" cy="228600"/>
          </a:xfrm>
          <a:prstGeom prst="star5">
            <a:avLst>
              <a:gd name="adj" fmla="val 20671"/>
              <a:gd name="hf" fmla="val 105146"/>
              <a:gd name="vf" fmla="val 110557"/>
            </a:avLst>
          </a:prstGeom>
          <a:solidFill>
            <a:srgbClr val="E90D1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6343530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777</TotalTime>
  <Words>35</Words>
  <Application>Microsoft Office PowerPoint</Application>
  <PresentationFormat>On-screen Show (16:10)</PresentationFormat>
  <Paragraphs>8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NCSA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 Duensing</dc:creator>
  <cp:lastModifiedBy>BigPlayKay</cp:lastModifiedBy>
  <cp:revision>59</cp:revision>
  <dcterms:created xsi:type="dcterms:W3CDTF">2013-04-23T14:15:15Z</dcterms:created>
  <dcterms:modified xsi:type="dcterms:W3CDTF">2015-03-23T19:31:07Z</dcterms:modified>
</cp:coreProperties>
</file>

<file path=docProps/thumbnail.jpeg>
</file>