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1"/>
  </p:notesMasterIdLst>
  <p:sldIdLst>
    <p:sldId id="256" r:id="rId2"/>
    <p:sldId id="277" r:id="rId3"/>
    <p:sldId id="257" r:id="rId4"/>
    <p:sldId id="275" r:id="rId5"/>
    <p:sldId id="280" r:id="rId6"/>
    <p:sldId id="271" r:id="rId7"/>
    <p:sldId id="279" r:id="rId8"/>
    <p:sldId id="269" r:id="rId9"/>
    <p:sldId id="270" r:id="rId10"/>
    <p:sldId id="258" r:id="rId11"/>
    <p:sldId id="259" r:id="rId12"/>
    <p:sldId id="263" r:id="rId13"/>
    <p:sldId id="272" r:id="rId14"/>
    <p:sldId id="273" r:id="rId15"/>
    <p:sldId id="274" r:id="rId16"/>
    <p:sldId id="261" r:id="rId17"/>
    <p:sldId id="278" r:id="rId18"/>
    <p:sldId id="262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66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6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Workbook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BPTI TIP4PEW NVT 18226 atoms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v>PMEaMD</c:v>
          </c:tx>
          <c:spPr>
            <a:ln>
              <a:solidFill>
                <a:srgbClr val="FF0000"/>
              </a:solidFill>
            </a:ln>
          </c:spPr>
          <c:cat>
            <c:numRef>
              <c:f>Sheet1!$L$40:$L$48</c:f>
              <c:numCache>
                <c:formatCode>General</c:formatCode>
                <c:ptCount val="9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</c:numCache>
            </c:numRef>
          </c:cat>
          <c:val>
            <c:numRef>
              <c:f>Sheet1!$N$27:$N$35</c:f>
              <c:numCache>
                <c:formatCode>General</c:formatCode>
                <c:ptCount val="9"/>
                <c:pt idx="0">
                  <c:v>0</c:v>
                </c:pt>
                <c:pt idx="1">
                  <c:v>6.1276595744680886</c:v>
                </c:pt>
                <c:pt idx="2">
                  <c:v>10.409638554216871</c:v>
                </c:pt>
                <c:pt idx="3">
                  <c:v>13.090909090909101</c:v>
                </c:pt>
                <c:pt idx="4">
                  <c:v>15.428571428571431</c:v>
                </c:pt>
                <c:pt idx="5">
                  <c:v>16.61538461538461</c:v>
                </c:pt>
                <c:pt idx="6">
                  <c:v>17.632653061224499</c:v>
                </c:pt>
                <c:pt idx="7">
                  <c:v>17.632653061224499</c:v>
                </c:pt>
                <c:pt idx="8">
                  <c:v>18.78</c:v>
                </c:pt>
              </c:numCache>
            </c:numRef>
          </c:val>
          <c:smooth val="0"/>
        </c:ser>
        <c:ser>
          <c:idx val="2"/>
          <c:order val="1"/>
          <c:tx>
            <c:v>sander aMD</c:v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cat>
            <c:numRef>
              <c:f>Sheet1!$L$40:$L$48</c:f>
              <c:numCache>
                <c:formatCode>General</c:formatCode>
                <c:ptCount val="9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</c:numCache>
            </c:numRef>
          </c:cat>
          <c:val>
            <c:numRef>
              <c:f>Sheet1!$M$27:$M$35</c:f>
              <c:numCache>
                <c:formatCode>General</c:formatCode>
                <c:ptCount val="9"/>
                <c:pt idx="0">
                  <c:v>0</c:v>
                </c:pt>
                <c:pt idx="1">
                  <c:v>1.9882179675994109</c:v>
                </c:pt>
                <c:pt idx="2">
                  <c:v>2.2102839600920952</c:v>
                </c:pt>
                <c:pt idx="3">
                  <c:v>2.455103432598317</c:v>
                </c:pt>
                <c:pt idx="4">
                  <c:v>2.6556016597510368</c:v>
                </c:pt>
                <c:pt idx="5">
                  <c:v>2.639538080835854</c:v>
                </c:pt>
                <c:pt idx="6">
                  <c:v>2.6166752475847241</c:v>
                </c:pt>
                <c:pt idx="7">
                  <c:v>2.504130075645596</c:v>
                </c:pt>
                <c:pt idx="8">
                  <c:v>2.4</c:v>
                </c:pt>
              </c:numCache>
            </c:numRef>
          </c:val>
          <c:smooth val="0"/>
        </c:ser>
        <c:ser>
          <c:idx val="0"/>
          <c:order val="2"/>
          <c:tx>
            <c:v>GTX 580 PMEaMD</c:v>
          </c:tx>
          <c:spPr>
            <a:ln>
              <a:noFill/>
            </a:ln>
          </c:spPr>
          <c:marker>
            <c:symbol val="square"/>
            <c:size val="12"/>
            <c:spPr>
              <a:solidFill>
                <a:srgbClr val="FFFF00"/>
              </a:solidFill>
            </c:spPr>
          </c:marker>
          <c:cat>
            <c:numRef>
              <c:f>Sheet1!$L$40:$L$48</c:f>
              <c:numCache>
                <c:formatCode>General</c:formatCode>
                <c:ptCount val="9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</c:numCache>
            </c:numRef>
          </c:cat>
          <c:val>
            <c:numLit>
              <c:formatCode>General</c:formatCode>
              <c:ptCount val="1"/>
              <c:pt idx="0">
                <c:v>33.07</c:v>
              </c:pt>
            </c:numLit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9575552"/>
        <c:axId val="112764800"/>
      </c:lineChart>
      <c:catAx>
        <c:axId val="1095755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Number of Processors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2764800"/>
        <c:crosses val="autoZero"/>
        <c:auto val="1"/>
        <c:lblAlgn val="ctr"/>
        <c:lblOffset val="100"/>
        <c:noMultiLvlLbl val="0"/>
      </c:catAx>
      <c:valAx>
        <c:axId val="11276480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ns/day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095755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BPTI</a:t>
            </a:r>
            <a:r>
              <a:rPr lang="en-US" baseline="0" dirty="0"/>
              <a:t> </a:t>
            </a:r>
            <a:r>
              <a:rPr lang="en-US" baseline="0" dirty="0" smtClean="0"/>
              <a:t>TIP3P NVT 18226 atoms</a:t>
            </a:r>
            <a:endParaRPr lang="en-US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v>PMEaMD</c:v>
          </c:tx>
          <c:spPr>
            <a:ln>
              <a:solidFill>
                <a:srgbClr val="FF0000"/>
              </a:solidFill>
            </a:ln>
          </c:spPr>
          <c:marker>
            <c:symbol val="square"/>
            <c:size val="9"/>
            <c:spPr>
              <a:solidFill>
                <a:srgbClr val="FF6666"/>
              </a:solidFill>
            </c:spPr>
          </c:marker>
          <c:cat>
            <c:numRef>
              <c:f>Sheet1!$L$40:$L$52</c:f>
              <c:numCache>
                <c:formatCode>General</c:formatCode>
                <c:ptCount val="13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  <c:pt idx="9">
                  <c:v>108</c:v>
                </c:pt>
                <c:pt idx="10">
                  <c:v>120</c:v>
                </c:pt>
                <c:pt idx="11">
                  <c:v>132</c:v>
                </c:pt>
                <c:pt idx="12">
                  <c:v>144</c:v>
                </c:pt>
              </c:numCache>
            </c:numRef>
          </c:cat>
          <c:val>
            <c:numRef>
              <c:f>Sheet1!$N$40:$N$48</c:f>
              <c:numCache>
                <c:formatCode>General</c:formatCode>
                <c:ptCount val="9"/>
                <c:pt idx="0">
                  <c:v>0</c:v>
                </c:pt>
                <c:pt idx="1">
                  <c:v>9.3913043478260878</c:v>
                </c:pt>
                <c:pt idx="2">
                  <c:v>15.428571428571431</c:v>
                </c:pt>
                <c:pt idx="3">
                  <c:v>18.782608695652179</c:v>
                </c:pt>
                <c:pt idx="4">
                  <c:v>21.6</c:v>
                </c:pt>
                <c:pt idx="5">
                  <c:v>22.736842105263161</c:v>
                </c:pt>
                <c:pt idx="6">
                  <c:v>22.736842105263161</c:v>
                </c:pt>
                <c:pt idx="7">
                  <c:v>22.15384615384615</c:v>
                </c:pt>
                <c:pt idx="8">
                  <c:v>24</c:v>
                </c:pt>
              </c:numCache>
            </c:numRef>
          </c:val>
          <c:smooth val="0"/>
        </c:ser>
        <c:ser>
          <c:idx val="2"/>
          <c:order val="1"/>
          <c:tx>
            <c:v>sander aMD</c:v>
          </c:tx>
          <c:spPr>
            <a:ln>
              <a:solidFill>
                <a:schemeClr val="bg1"/>
              </a:solidFill>
            </a:ln>
          </c:spPr>
          <c:marker>
            <c:symbol val="triangle"/>
            <c:size val="9"/>
            <c:spPr>
              <a:solidFill>
                <a:srgbClr val="CCFF66"/>
              </a:solidFill>
            </c:spPr>
          </c:marker>
          <c:cat>
            <c:numRef>
              <c:f>Sheet1!$L$40:$L$52</c:f>
              <c:numCache>
                <c:formatCode>General</c:formatCode>
                <c:ptCount val="13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  <c:pt idx="9">
                  <c:v>108</c:v>
                </c:pt>
                <c:pt idx="10">
                  <c:v>120</c:v>
                </c:pt>
                <c:pt idx="11">
                  <c:v>132</c:v>
                </c:pt>
                <c:pt idx="12">
                  <c:v>144</c:v>
                </c:pt>
              </c:numCache>
            </c:numRef>
          </c:cat>
          <c:val>
            <c:numRef>
              <c:f>Sheet1!$M$40:$M$48</c:f>
              <c:numCache>
                <c:formatCode>General</c:formatCode>
                <c:ptCount val="9"/>
                <c:pt idx="0">
                  <c:v>0</c:v>
                </c:pt>
                <c:pt idx="1">
                  <c:v>1.9882179675994109</c:v>
                </c:pt>
                <c:pt idx="2">
                  <c:v>2.2102839600920952</c:v>
                </c:pt>
                <c:pt idx="3">
                  <c:v>2.455103432598317</c:v>
                </c:pt>
                <c:pt idx="4">
                  <c:v>2.6556016597510368</c:v>
                </c:pt>
                <c:pt idx="5">
                  <c:v>2.639538080835854</c:v>
                </c:pt>
                <c:pt idx="6">
                  <c:v>2.6166752475847241</c:v>
                </c:pt>
                <c:pt idx="7">
                  <c:v>2.504130075645596</c:v>
                </c:pt>
                <c:pt idx="8">
                  <c:v>2.4</c:v>
                </c:pt>
              </c:numCache>
            </c:numRef>
          </c:val>
          <c:smooth val="0"/>
        </c:ser>
        <c:ser>
          <c:idx val="3"/>
          <c:order val="2"/>
          <c:tx>
            <c:v>NAMD aMD</c:v>
          </c:tx>
          <c:spPr>
            <a:ln>
              <a:solidFill>
                <a:srgbClr val="0000FF"/>
              </a:solidFill>
            </a:ln>
          </c:spPr>
          <c:cat>
            <c:numRef>
              <c:f>Sheet1!$L$40:$L$52</c:f>
              <c:numCache>
                <c:formatCode>General</c:formatCode>
                <c:ptCount val="13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  <c:pt idx="9">
                  <c:v>108</c:v>
                </c:pt>
                <c:pt idx="10">
                  <c:v>120</c:v>
                </c:pt>
                <c:pt idx="11">
                  <c:v>132</c:v>
                </c:pt>
                <c:pt idx="12">
                  <c:v>144</c:v>
                </c:pt>
              </c:numCache>
            </c:numRef>
          </c:cat>
          <c:val>
            <c:numRef>
              <c:f>Sheet1!$O$40:$O$52</c:f>
              <c:numCache>
                <c:formatCode>General</c:formatCode>
                <c:ptCount val="13"/>
                <c:pt idx="0">
                  <c:v>0</c:v>
                </c:pt>
                <c:pt idx="1">
                  <c:v>8.3076923076923066</c:v>
                </c:pt>
                <c:pt idx="2">
                  <c:v>12.99248120300752</c:v>
                </c:pt>
                <c:pt idx="3">
                  <c:v>16.098378982671889</c:v>
                </c:pt>
                <c:pt idx="4">
                  <c:v>24.296962879640041</c:v>
                </c:pt>
                <c:pt idx="5">
                  <c:v>28.993288590604021</c:v>
                </c:pt>
                <c:pt idx="6">
                  <c:v>31.893687707641199</c:v>
                </c:pt>
                <c:pt idx="7">
                  <c:v>35.411287347842112</c:v>
                </c:pt>
                <c:pt idx="8">
                  <c:v>34.029145332808199</c:v>
                </c:pt>
                <c:pt idx="9">
                  <c:v>35.265306122448983</c:v>
                </c:pt>
                <c:pt idx="10">
                  <c:v>37.081545064377693</c:v>
                </c:pt>
                <c:pt idx="11">
                  <c:v>39.201451905626143</c:v>
                </c:pt>
                <c:pt idx="12">
                  <c:v>36.610169491525419</c:v>
                </c:pt>
              </c:numCache>
            </c:numRef>
          </c:val>
          <c:smooth val="0"/>
        </c:ser>
        <c:ser>
          <c:idx val="0"/>
          <c:order val="3"/>
          <c:tx>
            <c:v>GTX580 aMD</c:v>
          </c:tx>
          <c:spPr>
            <a:ln>
              <a:noFill/>
            </a:ln>
          </c:spPr>
          <c:marker>
            <c:symbol val="square"/>
            <c:size val="12"/>
            <c:spPr>
              <a:solidFill>
                <a:srgbClr val="FFFF00"/>
              </a:solidFill>
            </c:spPr>
          </c:marker>
          <c:cat>
            <c:numRef>
              <c:f>Sheet1!$L$40:$L$52</c:f>
              <c:numCache>
                <c:formatCode>General</c:formatCode>
                <c:ptCount val="13"/>
                <c:pt idx="0">
                  <c:v>1</c:v>
                </c:pt>
                <c:pt idx="1">
                  <c:v>12</c:v>
                </c:pt>
                <c:pt idx="2">
                  <c:v>24</c:v>
                </c:pt>
                <c:pt idx="3">
                  <c:v>36</c:v>
                </c:pt>
                <c:pt idx="4">
                  <c:v>48</c:v>
                </c:pt>
                <c:pt idx="5">
                  <c:v>60</c:v>
                </c:pt>
                <c:pt idx="6">
                  <c:v>72</c:v>
                </c:pt>
                <c:pt idx="7">
                  <c:v>84</c:v>
                </c:pt>
                <c:pt idx="8">
                  <c:v>96</c:v>
                </c:pt>
                <c:pt idx="9">
                  <c:v>108</c:v>
                </c:pt>
                <c:pt idx="10">
                  <c:v>120</c:v>
                </c:pt>
                <c:pt idx="11">
                  <c:v>132</c:v>
                </c:pt>
                <c:pt idx="12">
                  <c:v>144</c:v>
                </c:pt>
              </c:numCache>
            </c:numRef>
          </c:cat>
          <c:val>
            <c:numRef>
              <c:f>Sheet1!$P$40</c:f>
              <c:numCache>
                <c:formatCode>General</c:formatCode>
                <c:ptCount val="1"/>
                <c:pt idx="0">
                  <c:v>41.3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181056"/>
        <c:axId val="113183360"/>
      </c:lineChart>
      <c:catAx>
        <c:axId val="1131810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Number</a:t>
                </a:r>
                <a:r>
                  <a:rPr lang="en-US" baseline="0"/>
                  <a:t> of Processors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3183360"/>
        <c:crosses val="autoZero"/>
        <c:auto val="1"/>
        <c:lblAlgn val="ctr"/>
        <c:lblOffset val="100"/>
        <c:noMultiLvlLbl val="0"/>
      </c:catAx>
      <c:valAx>
        <c:axId val="11318336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ns/day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13181056"/>
        <c:crosses val="autoZero"/>
        <c:crossBetween val="between"/>
      </c:valAx>
    </c:plotArea>
    <c:legend>
      <c:legendPos val="r"/>
      <c:layout/>
      <c:overlay val="0"/>
      <c:spPr>
        <a:noFill/>
      </c:sp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F5A05-CDCF-D546-9D09-0E6A5218D5F6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F16A8-5178-DC49-915C-CAB85FED6A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39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9DE736B-0263-40C0-8359-A508A39583B3}" type="slidenum">
              <a:rPr lang="en-US"/>
              <a:pPr/>
              <a:t>5</a:t>
            </a:fld>
            <a:endParaRPr lang="en-US"/>
          </a:p>
        </p:txBody>
      </p:sp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1210236" y="694171"/>
            <a:ext cx="4437529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18434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686361" y="4342535"/>
            <a:ext cx="5472673" cy="410007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Ensemble</a:t>
            </a:r>
            <a:r>
              <a:rPr lang="en-US" baseline="0" dirty="0" smtClean="0"/>
              <a:t> average value of any observable can be computed on the modified potential according to the following equation</a:t>
            </a:r>
          </a:p>
          <a:p>
            <a:r>
              <a:rPr lang="en-US" baseline="0" dirty="0" smtClean="0"/>
              <a:t>Substituting for V star we can reweight the phase space of the modified potential by multiplying each configuration by the strength</a:t>
            </a:r>
          </a:p>
          <a:p>
            <a:r>
              <a:rPr lang="en-US" baseline="0" dirty="0" smtClean="0"/>
              <a:t>Of the bias at each position obtaining an ensemble average of the observable on the true underlying potential.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93D0D-B39F-0F4D-B775-DB54990869E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164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CDDC61D-2983-4134-913F-C39BD0928E6B}" type="slidenum">
              <a:rPr lang="en-US"/>
              <a:pPr/>
              <a:t>7</a:t>
            </a:fld>
            <a:endParaRPr lang="en-US"/>
          </a:p>
        </p:txBody>
      </p:sp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1210236" y="694171"/>
            <a:ext cx="4437529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20482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686361" y="4342535"/>
            <a:ext cx="5472673" cy="410007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to say here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3F16A8-5178-DC49-915C-CAB85FED6A0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982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24487C-568F-4FE4-8761-2307744C25A9}" type="slidenum">
              <a:rPr lang="en-US"/>
              <a:pPr/>
              <a:t>17</a:t>
            </a:fld>
            <a:endParaRPr lang="en-US"/>
          </a:p>
        </p:txBody>
      </p:sp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1210236" y="694171"/>
            <a:ext cx="4437529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27650" name="Rectangle 2"/>
          <p:cNvSpPr txBox="1">
            <a:spLocks noChangeArrowheads="1"/>
          </p:cNvSpPr>
          <p:nvPr>
            <p:ph type="body"/>
          </p:nvPr>
        </p:nvSpPr>
        <p:spPr bwMode="auto">
          <a:xfrm>
            <a:off x="686361" y="4342535"/>
            <a:ext cx="5472673" cy="410007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8"/>
            <a:ext cx="8212320" cy="112907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6480" y="1604328"/>
            <a:ext cx="8212320" cy="452207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>
          <a:xfrm>
            <a:off x="456480" y="6247376"/>
            <a:ext cx="2113920" cy="45652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>
          <a:xfrm>
            <a:off x="3127680" y="6247376"/>
            <a:ext cx="2882880" cy="45652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>
          <a:xfrm>
            <a:off x="6556320" y="6247376"/>
            <a:ext cx="2113920" cy="456528"/>
          </a:xfrm>
        </p:spPr>
        <p:txBody>
          <a:bodyPr/>
          <a:lstStyle>
            <a:lvl1pPr>
              <a:defRPr/>
            </a:lvl1pPr>
          </a:lstStyle>
          <a:p>
            <a:fld id="{1406DDB4-1D2D-43A0-AE39-249993B6AF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31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8"/>
            <a:ext cx="8212320" cy="112907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6480" y="1604328"/>
            <a:ext cx="4036320" cy="452207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31040" y="1604328"/>
            <a:ext cx="4037760" cy="4522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>
          <a:xfrm>
            <a:off x="456480" y="6247376"/>
            <a:ext cx="2113920" cy="45652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>
          <a:xfrm>
            <a:off x="3127680" y="6247376"/>
            <a:ext cx="2882880" cy="456528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>
          <a:xfrm>
            <a:off x="6556320" y="6247376"/>
            <a:ext cx="2113920" cy="456528"/>
          </a:xfrm>
        </p:spPr>
        <p:txBody>
          <a:bodyPr/>
          <a:lstStyle>
            <a:lvl1pPr>
              <a:defRPr/>
            </a:lvl1pPr>
          </a:lstStyle>
          <a:p>
            <a:fld id="{8FC51501-0F92-4911-AC9F-3CBBA9456D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6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0BA1CFD-BFF0-48BC-9BA5-4974D7A6AB15}" type="datetimeFigureOut">
              <a:rPr lang="en-US" smtClean="0"/>
              <a:t>2/13/2012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12AA694-00EB-4F4B-AABB-6F50FB1789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emf"/><Relationship Id="rId7" Type="http://schemas.openxmlformats.org/officeDocument/2006/relationships/image" Target="../media/image37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ultiscalelab.org/acemd" TargetMode="External"/><Relationship Id="rId7" Type="http://schemas.openxmlformats.org/officeDocument/2006/relationships/image" Target="../media/image12.png"/><Relationship Id="rId2" Type="http://schemas.openxmlformats.org/officeDocument/2006/relationships/hyperlink" Target="http://ambermd.org/gpu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www.ks.uiuc.edu/Research/gpu/" TargetMode="External"/><Relationship Id="rId4" Type="http://schemas.openxmlformats.org/officeDocument/2006/relationships/hyperlink" Target="https://simtk.org/home/openm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020071"/>
            <a:ext cx="7315200" cy="1091578"/>
          </a:xfrm>
        </p:spPr>
        <p:txBody>
          <a:bodyPr>
            <a:normAutofit fontScale="90000"/>
          </a:bodyPr>
          <a:lstStyle/>
          <a:p>
            <a:r>
              <a:rPr lang="en-US" sz="2600" dirty="0"/>
              <a:t>Investigating large scale protein domain motions with GPU Accelerated AMD simulations: Sampling for the 99%.</a:t>
            </a:r>
            <a:endParaRPr lang="en-US" sz="2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Ross C. Walker </a:t>
            </a:r>
            <a:endParaRPr lang="en-US" dirty="0" smtClean="0"/>
          </a:p>
          <a:p>
            <a:r>
              <a:rPr lang="en-US" dirty="0" smtClean="0"/>
              <a:t>San Diego Supercomputer Center</a:t>
            </a:r>
            <a:endParaRPr lang="en-US" dirty="0" smtClean="0"/>
          </a:p>
          <a:p>
            <a:r>
              <a:rPr lang="en-US" dirty="0" smtClean="0"/>
              <a:t>February</a:t>
            </a:r>
            <a:r>
              <a:rPr lang="en-US" dirty="0" smtClean="0"/>
              <a:t> 14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 smtClean="0"/>
              <a:t>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17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6526"/>
            <a:ext cx="7315200" cy="5675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Benchmark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633" y="1605417"/>
            <a:ext cx="4806829" cy="165892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1-millisecond BPTI brute force </a:t>
            </a:r>
            <a:r>
              <a:rPr lang="en-US" dirty="0"/>
              <a:t>MD Anton s</a:t>
            </a:r>
            <a:r>
              <a:rPr lang="en-US" dirty="0" smtClean="0"/>
              <a:t>imulation</a:t>
            </a:r>
          </a:p>
          <a:p>
            <a:r>
              <a:rPr lang="en-US" dirty="0" smtClean="0"/>
              <a:t>Long lived conformations were observed ranging from 6 to 26 micro seconds</a:t>
            </a:r>
          </a:p>
          <a:p>
            <a:r>
              <a:rPr lang="en-US" dirty="0" smtClean="0"/>
              <a:t>Representative PDB Structures from Kinetic Clustering</a:t>
            </a:r>
          </a:p>
          <a:p>
            <a:pPr lvl="1"/>
            <a:r>
              <a:rPr lang="en-US" dirty="0" smtClean="0"/>
              <a:t>1 Extracted at time 0.13562525 </a:t>
            </a:r>
            <a:r>
              <a:rPr lang="en-US" dirty="0" err="1" smtClean="0"/>
              <a:t>ms</a:t>
            </a:r>
            <a:r>
              <a:rPr lang="en-US" dirty="0" smtClean="0"/>
              <a:t> RED CLUSTER</a:t>
            </a:r>
          </a:p>
          <a:p>
            <a:pPr lvl="1"/>
            <a:r>
              <a:rPr lang="en-US" dirty="0" smtClean="0"/>
              <a:t>2 Extracted at time 0.93412525 </a:t>
            </a:r>
            <a:r>
              <a:rPr lang="en-US" dirty="0" err="1" smtClean="0"/>
              <a:t>ms</a:t>
            </a:r>
            <a:r>
              <a:rPr lang="en-US" dirty="0" smtClean="0"/>
              <a:t> BLUE CLUSTER</a:t>
            </a:r>
          </a:p>
          <a:p>
            <a:pPr lvl="1"/>
            <a:r>
              <a:rPr lang="en-US" dirty="0" smtClean="0"/>
              <a:t>3 Extracted at time 0.82912525 </a:t>
            </a:r>
            <a:r>
              <a:rPr lang="en-US" dirty="0" err="1" smtClean="0"/>
              <a:t>ms</a:t>
            </a:r>
            <a:r>
              <a:rPr lang="en-US" dirty="0" smtClean="0"/>
              <a:t> GREEN CLUSTER</a:t>
            </a:r>
          </a:p>
          <a:p>
            <a:pPr lvl="1"/>
            <a:r>
              <a:rPr lang="en-US" dirty="0" smtClean="0"/>
              <a:t>4 Extracted at time 0.43162525 </a:t>
            </a:r>
            <a:r>
              <a:rPr lang="en-US" dirty="0" err="1" smtClean="0"/>
              <a:t>ms</a:t>
            </a:r>
            <a:r>
              <a:rPr lang="en-US" dirty="0" smtClean="0"/>
              <a:t> PURPLE CLUSTER</a:t>
            </a:r>
          </a:p>
          <a:p>
            <a:pPr lvl="1"/>
            <a:r>
              <a:rPr lang="en-US" dirty="0" smtClean="0"/>
              <a:t>5 Extracted at time 0.66225025 </a:t>
            </a:r>
            <a:r>
              <a:rPr lang="en-US" dirty="0" err="1" smtClean="0"/>
              <a:t>ms</a:t>
            </a:r>
            <a:r>
              <a:rPr lang="en-US" dirty="0" smtClean="0"/>
              <a:t> BLACK CLUSTER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70029" y="5913573"/>
            <a:ext cx="6730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Shaw, D.E., et </a:t>
            </a:r>
            <a:r>
              <a:rPr lang="en-US" i="1" dirty="0" smtClean="0"/>
              <a:t>al. </a:t>
            </a:r>
            <a:r>
              <a:rPr lang="en-US" dirty="0" smtClean="0"/>
              <a:t>Atomic-Level Characterization of the Structural Dynamics of Proteins. Science 2010.</a:t>
            </a:r>
            <a:endParaRPr lang="en-US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462" y="1560085"/>
            <a:ext cx="3518538" cy="2610528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94" y="3299133"/>
            <a:ext cx="4555433" cy="1742959"/>
          </a:xfrm>
          <a:prstGeom prst="rect">
            <a:avLst/>
          </a:prstGeom>
        </p:spPr>
      </p:pic>
      <p:pic>
        <p:nvPicPr>
          <p:cNvPr id="9" name="Picture 8" descr="vmdsceneXRAY-trimmed.eps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167" y="1560085"/>
            <a:ext cx="2601639" cy="431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33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7061"/>
            <a:ext cx="7315200" cy="703066"/>
          </a:xfrm>
        </p:spPr>
        <p:txBody>
          <a:bodyPr/>
          <a:lstStyle/>
          <a:p>
            <a:r>
              <a:rPr lang="en-US" dirty="0" err="1" smtClean="0"/>
              <a:t>aMD</a:t>
            </a:r>
            <a:r>
              <a:rPr lang="en-US" dirty="0" smtClean="0"/>
              <a:t> Simulation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21542"/>
            <a:ext cx="7315200" cy="3054262"/>
          </a:xfrm>
        </p:spPr>
        <p:txBody>
          <a:bodyPr/>
          <a:lstStyle/>
          <a:p>
            <a:r>
              <a:rPr lang="en-US" dirty="0" smtClean="0"/>
              <a:t>System was setup as closely to that of Shaw’s</a:t>
            </a:r>
          </a:p>
          <a:p>
            <a:r>
              <a:rPr lang="en-US" dirty="0" smtClean="0"/>
              <a:t>Same number atoms and box size</a:t>
            </a:r>
          </a:p>
          <a:p>
            <a:r>
              <a:rPr lang="en-US" dirty="0" smtClean="0"/>
              <a:t>Same force field Parm99SB-ILDN</a:t>
            </a:r>
          </a:p>
          <a:p>
            <a:r>
              <a:rPr lang="en-US" dirty="0" smtClean="0"/>
              <a:t>Same water model TIP4PEW</a:t>
            </a:r>
          </a:p>
          <a:p>
            <a:r>
              <a:rPr lang="en-US" dirty="0" smtClean="0"/>
              <a:t>10ns of MD was run to determine average dihedral and total energy this MD run was extended to 200ns as a reference</a:t>
            </a:r>
          </a:p>
          <a:p>
            <a:r>
              <a:rPr lang="en-US" dirty="0" smtClean="0"/>
              <a:t>Acceleration levels for the GPU </a:t>
            </a:r>
            <a:r>
              <a:rPr lang="en-US" dirty="0" err="1" smtClean="0"/>
              <a:t>aMD</a:t>
            </a:r>
            <a:r>
              <a:rPr lang="en-US" dirty="0" smtClean="0"/>
              <a:t> run were chosen based on earlier work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5111683"/>
            <a:ext cx="7315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Grant, B.J., </a:t>
            </a:r>
            <a:r>
              <a:rPr lang="en-US" sz="1000" dirty="0" err="1"/>
              <a:t>Gorfe</a:t>
            </a:r>
            <a:r>
              <a:rPr lang="en-US" sz="1000" dirty="0"/>
              <a:t>, A.A., and </a:t>
            </a:r>
            <a:r>
              <a:rPr lang="en-US" sz="1000" dirty="0" err="1"/>
              <a:t>McCammon</a:t>
            </a:r>
            <a:r>
              <a:rPr lang="en-US" sz="1000" dirty="0"/>
              <a:t>, J.A. , </a:t>
            </a:r>
            <a:r>
              <a:rPr lang="en-US" sz="1000" i="1" dirty="0" err="1"/>
              <a:t>Ras</a:t>
            </a:r>
            <a:r>
              <a:rPr lang="en-US" sz="1000" i="1" dirty="0"/>
              <a:t> conformational switching: simulating nucleotide-dependent conformational transitions with accelerated molecular dynamics.</a:t>
            </a:r>
            <a:r>
              <a:rPr lang="en-US" sz="1000" dirty="0"/>
              <a:t> </a:t>
            </a:r>
            <a:r>
              <a:rPr lang="en-US" sz="1000" dirty="0" err="1"/>
              <a:t>PLoS</a:t>
            </a:r>
            <a:r>
              <a:rPr lang="en-US" sz="1000" dirty="0"/>
              <a:t> computational biology, 2009. </a:t>
            </a:r>
          </a:p>
          <a:p>
            <a:r>
              <a:rPr lang="en-US" sz="1000" dirty="0"/>
              <a:t>de Oliveira, C.A.F., et al., </a:t>
            </a:r>
            <a:r>
              <a:rPr lang="en-US" sz="1000" i="1" dirty="0"/>
              <a:t>Large-Scale Conformational Changes of </a:t>
            </a:r>
            <a:r>
              <a:rPr lang="en-US" sz="1000" i="1" dirty="0" err="1"/>
              <a:t>Trypanosoma</a:t>
            </a:r>
            <a:r>
              <a:rPr lang="en-US" sz="1000" i="1" dirty="0"/>
              <a:t> </a:t>
            </a:r>
            <a:r>
              <a:rPr lang="en-US" sz="1000" i="1" dirty="0" err="1"/>
              <a:t>cruzi</a:t>
            </a:r>
            <a:r>
              <a:rPr lang="en-US" sz="1000" i="1" dirty="0"/>
              <a:t> </a:t>
            </a:r>
            <a:r>
              <a:rPr lang="en-US" sz="1000" i="1" dirty="0" err="1"/>
              <a:t>Proline</a:t>
            </a:r>
            <a:r>
              <a:rPr lang="en-US" sz="1000" i="1" dirty="0"/>
              <a:t> </a:t>
            </a:r>
            <a:r>
              <a:rPr lang="en-US" sz="1000" i="1" dirty="0" err="1"/>
              <a:t>Racemase</a:t>
            </a:r>
            <a:r>
              <a:rPr lang="en-US" sz="1000" i="1" dirty="0"/>
              <a:t> Predicted by Accelerated Molecular Dynamics Simulation.</a:t>
            </a:r>
            <a:r>
              <a:rPr lang="en-US" sz="1000" dirty="0"/>
              <a:t> </a:t>
            </a:r>
            <a:r>
              <a:rPr lang="en-US" sz="1000" dirty="0" err="1"/>
              <a:t>PLoS</a:t>
            </a:r>
            <a:r>
              <a:rPr lang="en-US" sz="1000" dirty="0"/>
              <a:t> computational biology, 2011.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3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68460"/>
            <a:ext cx="7315200" cy="6928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RMSD to “Long Lived” States</a:t>
            </a:r>
            <a:endParaRPr lang="en-US" dirty="0"/>
          </a:p>
        </p:txBody>
      </p:sp>
      <p:pic>
        <p:nvPicPr>
          <p:cNvPr id="7" name="Picture 6" descr="rmsdC11-trimmed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575" y="1475817"/>
            <a:ext cx="6146299" cy="47025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701" y="1161325"/>
            <a:ext cx="668855" cy="11973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919" y="1882536"/>
            <a:ext cx="684481" cy="12337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507" y="2782007"/>
            <a:ext cx="691049" cy="12422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919" y="3435309"/>
            <a:ext cx="684481" cy="12834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5507" y="4334513"/>
            <a:ext cx="668855" cy="1210309"/>
          </a:xfrm>
          <a:prstGeom prst="rect">
            <a:avLst/>
          </a:prstGeom>
        </p:spPr>
      </p:pic>
      <p:pic>
        <p:nvPicPr>
          <p:cNvPr id="15" name="Picture 14" descr="vmdsceneXRAY-trimmed.eps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9" y="5149411"/>
            <a:ext cx="684481" cy="113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4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90619"/>
            <a:ext cx="7315200" cy="879478"/>
          </a:xfrm>
        </p:spPr>
        <p:txBody>
          <a:bodyPr/>
          <a:lstStyle/>
          <a:p>
            <a:r>
              <a:rPr lang="en-US" dirty="0" smtClean="0"/>
              <a:t>Pairwise RMSD Matrix Analysis</a:t>
            </a:r>
            <a:endParaRPr lang="en-US" dirty="0"/>
          </a:p>
        </p:txBody>
      </p:sp>
      <p:pic>
        <p:nvPicPr>
          <p:cNvPr id="4" name="Picture 3" descr="BPTI-SI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33" y="2605517"/>
            <a:ext cx="6610111" cy="3983107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14400" y="1511617"/>
            <a:ext cx="7315200" cy="100992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Concatenate X-</a:t>
            </a:r>
            <a:r>
              <a:rPr lang="en-US" dirty="0" err="1" smtClean="0"/>
              <a:t>RAY,Shaw</a:t>
            </a:r>
            <a:r>
              <a:rPr lang="en-US" dirty="0" smtClean="0"/>
              <a:t> Structure,200ns MD, and 200ns </a:t>
            </a:r>
            <a:r>
              <a:rPr lang="en-US" dirty="0" err="1" smtClean="0"/>
              <a:t>aMD</a:t>
            </a:r>
            <a:r>
              <a:rPr lang="en-US" dirty="0" smtClean="0"/>
              <a:t> </a:t>
            </a:r>
          </a:p>
          <a:p>
            <a:r>
              <a:rPr lang="en-US" dirty="0" smtClean="0"/>
              <a:t>Compute Pairwise RMSD for every frame </a:t>
            </a:r>
          </a:p>
          <a:p>
            <a:r>
              <a:rPr lang="en-US" dirty="0" smtClean="0"/>
              <a:t>Cluster and visualize with </a:t>
            </a:r>
            <a:r>
              <a:rPr lang="en-US" dirty="0" err="1" smtClean="0"/>
              <a:t>Cytoscape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34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weightedPCAC11PC1PC2-trimmed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12" y="2572721"/>
            <a:ext cx="5139603" cy="41814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0035"/>
            <a:ext cx="7315200" cy="718668"/>
          </a:xfrm>
        </p:spPr>
        <p:txBody>
          <a:bodyPr/>
          <a:lstStyle/>
          <a:p>
            <a:r>
              <a:rPr lang="en-US" dirty="0" smtClean="0"/>
              <a:t>Principal Component Analysis</a:t>
            </a:r>
            <a:endParaRPr lang="en-US" dirty="0"/>
          </a:p>
        </p:txBody>
      </p:sp>
      <p:pic>
        <p:nvPicPr>
          <p:cNvPr id="4" name="Picture 3" descr="pcaC11densityPC1PC2-trimmed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460" y="2998687"/>
            <a:ext cx="4350913" cy="3435526"/>
          </a:xfrm>
          <a:prstGeom prst="rect">
            <a:avLst/>
          </a:prstGeom>
        </p:spPr>
      </p:pic>
      <p:pic>
        <p:nvPicPr>
          <p:cNvPr id="5" name="Picture 4" descr="pcaC11scatterPC1PC2-trimmed.eps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21" y="3009183"/>
            <a:ext cx="4403610" cy="3425030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14400" y="1721542"/>
            <a:ext cx="7315200" cy="1091458"/>
          </a:xfrm>
        </p:spPr>
        <p:txBody>
          <a:bodyPr>
            <a:normAutofit/>
          </a:bodyPr>
          <a:lstStyle/>
          <a:p>
            <a:r>
              <a:rPr lang="en-US" dirty="0" smtClean="0"/>
              <a:t>Build PC space based on the 200ns </a:t>
            </a:r>
            <a:r>
              <a:rPr lang="en-US" dirty="0" err="1" smtClean="0"/>
              <a:t>aMD</a:t>
            </a:r>
            <a:r>
              <a:rPr lang="en-US" dirty="0" smtClean="0"/>
              <a:t> simulation</a:t>
            </a:r>
          </a:p>
          <a:p>
            <a:r>
              <a:rPr lang="en-US" dirty="0" smtClean="0"/>
              <a:t>Project X-ray, Shaw structures, and 200ns MD</a:t>
            </a:r>
          </a:p>
        </p:txBody>
      </p:sp>
    </p:spTree>
    <p:extLst>
      <p:ext uri="{BB962C8B-B14F-4D97-AF65-F5344CB8AC3E}">
        <p14:creationId xmlns:p14="http://schemas.microsoft.com/office/powerpoint/2010/main" val="362700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weightChiPlotReweighted-trimmed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48" y="1260953"/>
            <a:ext cx="4387021" cy="38357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4545"/>
            <a:ext cx="7315200" cy="6324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CYS 14 </a:t>
            </a:r>
            <a:r>
              <a:rPr lang="en-US" dirty="0" err="1" smtClean="0"/>
              <a:t>Cys</a:t>
            </a:r>
            <a:r>
              <a:rPr lang="en-US" dirty="0" smtClean="0"/>
              <a:t> 38 Chi 1 Analysis</a:t>
            </a:r>
            <a:endParaRPr lang="en-US" dirty="0"/>
          </a:p>
        </p:txBody>
      </p:sp>
      <p:pic>
        <p:nvPicPr>
          <p:cNvPr id="4" name="Picture 3" descr="chianglesAMDC11-trimmed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138" y="1582516"/>
            <a:ext cx="4364389" cy="3425932"/>
          </a:xfrm>
          <a:prstGeom prst="rect">
            <a:avLst/>
          </a:prstGeom>
        </p:spPr>
      </p:pic>
      <p:pic>
        <p:nvPicPr>
          <p:cNvPr id="7" name="Picture 6" descr="chianglesMD-trimmed.eps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5" y="1582516"/>
            <a:ext cx="4338219" cy="34005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9142" y="5168447"/>
            <a:ext cx="6490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Grey, M.J, et </a:t>
            </a:r>
            <a:r>
              <a:rPr lang="en-US" sz="1200" i="1" dirty="0" smtClean="0"/>
              <a:t>al.</a:t>
            </a:r>
            <a:r>
              <a:rPr lang="en-US" sz="1200" dirty="0" smtClean="0"/>
              <a:t> Disulfide Bond Isomerization in Basic Pancreatic Trypsin Inhibitor: Multisite Chemical Exchange Quantified by CPMG Relaxation Dispersion and Chemical Shift Modeling. JACS, 2003. </a:t>
            </a:r>
          </a:p>
          <a:p>
            <a:r>
              <a:rPr lang="en-US" sz="1200" dirty="0" err="1" smtClean="0"/>
              <a:t>Xue</a:t>
            </a:r>
            <a:r>
              <a:rPr lang="en-US" sz="1200" dirty="0" smtClean="0"/>
              <a:t>, Yi, et al. </a:t>
            </a:r>
            <a:r>
              <a:rPr lang="en-US" sz="1200" dirty="0" err="1" smtClean="0"/>
              <a:t>μs</a:t>
            </a:r>
            <a:r>
              <a:rPr lang="en-US" sz="1200" dirty="0" smtClean="0"/>
              <a:t> </a:t>
            </a:r>
            <a:r>
              <a:rPr lang="en-US" sz="1200" dirty="0"/>
              <a:t>time-scale conformational exchange in proteins: using long MD trajectory to simulate NMR relaxation dispersion </a:t>
            </a:r>
            <a:r>
              <a:rPr lang="en-US" sz="1200" dirty="0" smtClean="0"/>
              <a:t>data. JACS, 2011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4441" y="1582516"/>
            <a:ext cx="5702460" cy="331696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202" y="1437988"/>
            <a:ext cx="6595432" cy="357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8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460" y="1298358"/>
            <a:ext cx="5125722" cy="42913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0040"/>
            <a:ext cx="6965815" cy="708667"/>
          </a:xfrm>
        </p:spPr>
        <p:txBody>
          <a:bodyPr/>
          <a:lstStyle/>
          <a:p>
            <a:r>
              <a:rPr lang="en-US" dirty="0" smtClean="0"/>
              <a:t>Identification Stable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710416"/>
            <a:ext cx="7315200" cy="598944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en-US" dirty="0" err="1" smtClean="0"/>
              <a:t>Wriggers</a:t>
            </a:r>
            <a:r>
              <a:rPr lang="en-US" dirty="0" smtClean="0"/>
              <a:t>. W. et </a:t>
            </a:r>
            <a:r>
              <a:rPr lang="en-US" i="1" dirty="0" smtClean="0"/>
              <a:t>al. “</a:t>
            </a:r>
            <a:r>
              <a:rPr lang="en-US" dirty="0" smtClean="0"/>
              <a:t>Automated Event Detection and Activity Monitoring in Long Molecular Dynamics Simulations”, J. Chem. Theory </a:t>
            </a:r>
            <a:r>
              <a:rPr lang="en-US" dirty="0" err="1" smtClean="0"/>
              <a:t>Comput</a:t>
            </a:r>
            <a:r>
              <a:rPr lang="en-US" dirty="0" smtClean="0"/>
              <a:t>. 2009, 5, 2595-2605.</a:t>
            </a:r>
            <a:endParaRPr lang="en-US" dirty="0"/>
          </a:p>
        </p:txBody>
      </p:sp>
      <p:pic>
        <p:nvPicPr>
          <p:cNvPr id="5" name="Picture 4" descr="timescapesAMDwithbasinpts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955" y="2730199"/>
            <a:ext cx="3801395" cy="2859531"/>
          </a:xfrm>
          <a:prstGeom prst="rect">
            <a:avLst/>
          </a:prstGeom>
        </p:spPr>
      </p:pic>
      <p:pic>
        <p:nvPicPr>
          <p:cNvPr id="6" name="Picture 5" descr="vmdsceneBasin1-trimmed.eps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47" y="1435905"/>
            <a:ext cx="813245" cy="1281974"/>
          </a:xfrm>
          <a:prstGeom prst="rect">
            <a:avLst/>
          </a:prstGeom>
        </p:spPr>
      </p:pic>
      <p:pic>
        <p:nvPicPr>
          <p:cNvPr id="7" name="Picture 6" descr="vmdsceneBasin2-trimmed.eps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955" y="1435905"/>
            <a:ext cx="726697" cy="1294294"/>
          </a:xfrm>
          <a:prstGeom prst="rect">
            <a:avLst/>
          </a:prstGeom>
        </p:spPr>
      </p:pic>
      <p:pic>
        <p:nvPicPr>
          <p:cNvPr id="8" name="Picture 7" descr="vmdsceneBasin3-trimmed.eps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680" y="1435905"/>
            <a:ext cx="786727" cy="1294294"/>
          </a:xfrm>
          <a:prstGeom prst="rect">
            <a:avLst/>
          </a:prstGeom>
        </p:spPr>
      </p:pic>
      <p:pic>
        <p:nvPicPr>
          <p:cNvPr id="9" name="Picture 8" descr="vmdsceneBasin4-trimmed.eps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468" y="1445906"/>
            <a:ext cx="863275" cy="1281974"/>
          </a:xfrm>
          <a:prstGeom prst="rect">
            <a:avLst/>
          </a:prstGeom>
        </p:spPr>
      </p:pic>
      <p:pic>
        <p:nvPicPr>
          <p:cNvPr id="10" name="Picture 9" descr="vmdsceneBasin7-trimmed.eps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864" y="1445905"/>
            <a:ext cx="746541" cy="1271973"/>
          </a:xfrm>
          <a:prstGeom prst="rect">
            <a:avLst/>
          </a:prstGeom>
        </p:spPr>
      </p:pic>
      <p:pic>
        <p:nvPicPr>
          <p:cNvPr id="11" name="Picture 10" descr="vmdsceneXRAY-trimmed.eps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30" y="3272818"/>
            <a:ext cx="1398531" cy="2316912"/>
          </a:xfrm>
          <a:prstGeom prst="rect">
            <a:avLst/>
          </a:prstGeom>
        </p:spPr>
      </p:pic>
      <p:pic>
        <p:nvPicPr>
          <p:cNvPr id="12" name="Picture 11" descr="vmdsceneBasin5-trimmed.eps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843" y="2811009"/>
            <a:ext cx="1047582" cy="1679851"/>
          </a:xfrm>
          <a:prstGeom prst="rect">
            <a:avLst/>
          </a:prstGeom>
        </p:spPr>
      </p:pic>
      <p:pic>
        <p:nvPicPr>
          <p:cNvPr id="13" name="Picture 12" descr="vmdsceneBasin6-trimmed.eps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546" y="1435905"/>
            <a:ext cx="978879" cy="128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5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6481" y="256347"/>
            <a:ext cx="8222400" cy="1175163"/>
          </a:xfrm>
          <a:ln/>
        </p:spPr>
        <p:txBody>
          <a:bodyPr tIns="35268"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/>
              <a:t>Anton      vs     Amber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0" y="1736823"/>
            <a:ext cx="3525120" cy="261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360" y="1866436"/>
            <a:ext cx="2911680" cy="2531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14721" y="4562399"/>
            <a:ext cx="4053600" cy="2281199"/>
          </a:xfrm>
          <a:ln/>
        </p:spPr>
        <p:txBody>
          <a:bodyPr/>
          <a:lstStyle/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Cost: several million dollars</a:t>
            </a:r>
          </a:p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Energy consumption ~116.5KW</a:t>
            </a:r>
          </a:p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Team: 100 people involved</a:t>
            </a:r>
          </a:p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Code hardwired to the hardware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798080" y="4562399"/>
            <a:ext cx="3911040" cy="1774266"/>
          </a:xfrm>
          <a:ln/>
        </p:spPr>
        <p:txBody>
          <a:bodyPr/>
          <a:lstStyle/>
          <a:p>
            <a:pPr marL="302404" indent="-302404">
              <a:buSzPct val="45000"/>
              <a:buNone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Cost: 30,000</a:t>
            </a:r>
          </a:p>
          <a:p>
            <a:pPr marL="302404" indent="-302404">
              <a:buSzPct val="45000"/>
              <a:buNone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Energy consumption: ~4.5 KW</a:t>
            </a:r>
          </a:p>
          <a:p>
            <a:pPr marL="302404" indent="-302404">
              <a:buSzPct val="45000"/>
              <a:buNone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Team: about 8 people involved</a:t>
            </a:r>
          </a:p>
          <a:p>
            <a:pPr marL="302404" indent="-302404">
              <a:buSzPct val="45000"/>
              <a:buNone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Flexible code </a:t>
            </a:r>
          </a:p>
        </p:txBody>
      </p:sp>
    </p:spTree>
    <p:extLst>
      <p:ext uri="{BB962C8B-B14F-4D97-AF65-F5344CB8AC3E}">
        <p14:creationId xmlns:p14="http://schemas.microsoft.com/office/powerpoint/2010/main" val="1923352511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6302"/>
            <a:ext cx="7315200" cy="5890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914400" y="2769833"/>
            <a:ext cx="7315200" cy="3539527"/>
          </a:xfrm>
        </p:spPr>
        <p:txBody>
          <a:bodyPr/>
          <a:lstStyle/>
          <a:p>
            <a:r>
              <a:rPr lang="en-US" dirty="0" err="1" smtClean="0"/>
              <a:t>aMD</a:t>
            </a:r>
            <a:r>
              <a:rPr lang="en-US" dirty="0" smtClean="0"/>
              <a:t> has been successfully ported to the GPU</a:t>
            </a:r>
          </a:p>
          <a:p>
            <a:pPr lvl="1"/>
            <a:r>
              <a:rPr lang="en-US" dirty="0" smtClean="0"/>
              <a:t>To obtain the speed of one GPU 144 processors was needed</a:t>
            </a:r>
          </a:p>
          <a:p>
            <a:r>
              <a:rPr lang="en-US" dirty="0" smtClean="0"/>
              <a:t>Sampled the phase space explored by the 1-millisecond DE Shaw simulation</a:t>
            </a:r>
          </a:p>
          <a:p>
            <a:pPr lvl="1"/>
            <a:r>
              <a:rPr lang="en-US" dirty="0" smtClean="0"/>
              <a:t>RMSD improvement compared to similar length MD simulation</a:t>
            </a:r>
          </a:p>
          <a:p>
            <a:pPr lvl="1"/>
            <a:r>
              <a:rPr lang="en-US" dirty="0" smtClean="0"/>
              <a:t>“Long lived” waters were observed in the basins</a:t>
            </a:r>
          </a:p>
          <a:p>
            <a:pPr lvl="1"/>
            <a:r>
              <a:rPr lang="en-US" dirty="0" smtClean="0"/>
              <a:t>All Chi1 states were sampled</a:t>
            </a:r>
          </a:p>
          <a:p>
            <a:pPr marL="4572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7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6302"/>
            <a:ext cx="6694667" cy="59779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Acknowledgments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20206"/>
            <a:ext cx="7315200" cy="3539527"/>
          </a:xfrm>
        </p:spPr>
        <p:txBody>
          <a:bodyPr/>
          <a:lstStyle/>
          <a:p>
            <a:r>
              <a:rPr lang="en-US" dirty="0" smtClean="0"/>
              <a:t>Romelia Salomon-Ferrer (SDSC)</a:t>
            </a:r>
          </a:p>
          <a:p>
            <a:r>
              <a:rPr lang="en-US" dirty="0" smtClean="0"/>
              <a:t>Levi Pierce (UCSD)</a:t>
            </a:r>
          </a:p>
          <a:p>
            <a:r>
              <a:rPr lang="en-US" dirty="0" smtClean="0"/>
              <a:t>Adrian Roitberg (UFL)</a:t>
            </a:r>
          </a:p>
          <a:p>
            <a:r>
              <a:rPr lang="en-US" dirty="0" smtClean="0"/>
              <a:t>Andrew McCammon (UCSD)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483" y="3779016"/>
            <a:ext cx="2422525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204" y="3929035"/>
            <a:ext cx="158115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6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Combination of Multiple Projects – Too much for a single project!</a:t>
            </a:r>
          </a:p>
          <a:p>
            <a:pPr marL="4572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ECSS Project with Prof. Adrian Roitberg, UFL.</a:t>
            </a:r>
          </a:p>
          <a:p>
            <a:pPr marL="32004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Collaborative Project with Prof. Andrew McCammon, UCSD</a:t>
            </a:r>
          </a:p>
          <a:p>
            <a:pPr lvl="2"/>
            <a:r>
              <a:rPr lang="en-US" dirty="0" smtClean="0"/>
              <a:t>Levi Pierce, Graduate Student McCammon Lab.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NSF SI2-SSE to RCW and UC Lab to RCW</a:t>
            </a:r>
          </a:p>
          <a:p>
            <a:pPr lvl="2"/>
            <a:r>
              <a:rPr lang="en-US" dirty="0" smtClean="0"/>
              <a:t>Romelia Salomon, Postdoc, Walker Lab, SDSC.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65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47195"/>
            <a:ext cx="7315200" cy="6442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Outline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8307"/>
            <a:ext cx="7315200" cy="3539527"/>
          </a:xfrm>
        </p:spPr>
        <p:txBody>
          <a:bodyPr/>
          <a:lstStyle/>
          <a:p>
            <a:r>
              <a:rPr lang="en-US" dirty="0" smtClean="0"/>
              <a:t>Enhanced </a:t>
            </a:r>
            <a:r>
              <a:rPr lang="en-US" dirty="0" smtClean="0"/>
              <a:t>Sampling</a:t>
            </a:r>
          </a:p>
          <a:p>
            <a:pPr lvl="1"/>
            <a:r>
              <a:rPr lang="en-US" dirty="0" smtClean="0"/>
              <a:t>AMD = Accelerated Molecular Dynamics</a:t>
            </a:r>
            <a:endParaRPr lang="en-US" dirty="0" smtClean="0"/>
          </a:p>
          <a:p>
            <a:r>
              <a:rPr lang="en-US" dirty="0" smtClean="0"/>
              <a:t>MD on the GPU</a:t>
            </a:r>
          </a:p>
          <a:p>
            <a:r>
              <a:rPr lang="en-US" dirty="0" smtClean="0"/>
              <a:t>Combining enhanced sampling with the power of the GPU</a:t>
            </a:r>
          </a:p>
          <a:p>
            <a:r>
              <a:rPr lang="en-US" dirty="0" smtClean="0"/>
              <a:t>Scaling of the new code</a:t>
            </a:r>
          </a:p>
          <a:p>
            <a:r>
              <a:rPr lang="en-US" dirty="0" smtClean="0"/>
              <a:t>Application to </a:t>
            </a:r>
            <a:r>
              <a:rPr lang="en-US" dirty="0" smtClean="0"/>
              <a:t>BPTI</a:t>
            </a: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48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2598"/>
            <a:ext cx="7315200" cy="675036"/>
          </a:xfrm>
        </p:spPr>
        <p:txBody>
          <a:bodyPr>
            <a:normAutofit/>
          </a:bodyPr>
          <a:lstStyle/>
          <a:p>
            <a:r>
              <a:rPr lang="en-US" sz="3000" dirty="0" smtClean="0"/>
              <a:t>Why do we need enhanced sampling?</a:t>
            </a:r>
            <a:endParaRPr lang="en-US" sz="3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608" y="1986235"/>
            <a:ext cx="5531005" cy="365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3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6481" y="256347"/>
            <a:ext cx="8222400" cy="1175163"/>
          </a:xfrm>
          <a:ln/>
        </p:spPr>
        <p:txBody>
          <a:bodyPr tIns="35268"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/>
              <a:t>Motivation: Rare events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320" y="1659055"/>
            <a:ext cx="4011840" cy="83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40" y="2739168"/>
            <a:ext cx="2790720" cy="327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561920" y="2903345"/>
            <a:ext cx="4011840" cy="3954655"/>
          </a:xfrm>
          <a:ln/>
        </p:spPr>
        <p:txBody>
          <a:bodyPr/>
          <a:lstStyle/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 Many processes in nature involve transition through rare events: reactions, conformational changes.</a:t>
            </a:r>
          </a:p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 Low probability, therefore, long simulation times</a:t>
            </a:r>
          </a:p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 Most time is spent in vibrations in stable basins</a:t>
            </a:r>
          </a:p>
          <a:p>
            <a:pPr marL="302404" indent="-302404">
              <a:buSzPct val="45000"/>
              <a:buFont typeface="Wingdings" charset="2"/>
              <a:buChar char=""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r>
              <a:rPr lang="en-US"/>
              <a:t>Need more (GPUs, Anton, MPI, etc) and more efficient sampling (Metadynamics, AMD, replica exchange, etc)</a:t>
            </a:r>
          </a:p>
          <a:p>
            <a:pPr marL="302404" indent="-302404">
              <a:buClrTx/>
              <a:buSzPct val="45000"/>
              <a:buNone/>
              <a:tabLst>
                <a:tab pos="302404" algn="l"/>
                <a:tab pos="404646" algn="l"/>
                <a:tab pos="819373" algn="l"/>
                <a:tab pos="1234099" algn="l"/>
                <a:tab pos="1648825" algn="l"/>
                <a:tab pos="2063551" algn="l"/>
                <a:tab pos="2478277" algn="l"/>
                <a:tab pos="2893003" algn="l"/>
                <a:tab pos="3307729" algn="l"/>
                <a:tab pos="3722455" algn="l"/>
                <a:tab pos="4137182" algn="l"/>
                <a:tab pos="4551908" algn="l"/>
                <a:tab pos="4966634" algn="l"/>
                <a:tab pos="5381360" algn="l"/>
                <a:tab pos="5796086" algn="l"/>
                <a:tab pos="6210812" algn="l"/>
                <a:tab pos="6625538" algn="l"/>
                <a:tab pos="7040264" algn="l"/>
                <a:tab pos="7454990" algn="l"/>
                <a:tab pos="7869717" algn="l"/>
                <a:tab pos="8284443" algn="l"/>
              </a:tabLs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20951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534"/>
            <a:ext cx="7315200" cy="650632"/>
          </a:xfrm>
        </p:spPr>
        <p:txBody>
          <a:bodyPr>
            <a:normAutofit fontScale="90000"/>
          </a:bodyPr>
          <a:lstStyle/>
          <a:p>
            <a:r>
              <a:rPr lang="en-US" dirty="0"/>
              <a:t>Accelerated Molecular Dynamics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65" y="1032043"/>
            <a:ext cx="6719294" cy="42965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750" y="1201082"/>
            <a:ext cx="3334292" cy="6678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775" y="1754384"/>
            <a:ext cx="2183348" cy="6315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2338" y="3176149"/>
            <a:ext cx="2249079" cy="7304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9319" y="3948263"/>
            <a:ext cx="3475938" cy="77674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481" y="5203190"/>
            <a:ext cx="9028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Hamelberg</a:t>
            </a:r>
            <a:r>
              <a:rPr lang="en-US" sz="1000" dirty="0"/>
              <a:t>, D., </a:t>
            </a:r>
            <a:r>
              <a:rPr lang="en-US" sz="1000" dirty="0" err="1"/>
              <a:t>Mongan</a:t>
            </a:r>
            <a:r>
              <a:rPr lang="en-US" sz="1000" dirty="0"/>
              <a:t>, J., </a:t>
            </a:r>
            <a:r>
              <a:rPr lang="en-US" sz="1000" dirty="0" err="1"/>
              <a:t>McCammon</a:t>
            </a:r>
            <a:r>
              <a:rPr lang="en-US" sz="1000" dirty="0"/>
              <a:t>, J.A., </a:t>
            </a:r>
            <a:r>
              <a:rPr lang="en-US" sz="1000" i="1" dirty="0"/>
              <a:t>Accelerated molecular dynamics: A promising and efficient simulation method for biomolecules. </a:t>
            </a:r>
            <a:r>
              <a:rPr lang="en-US" sz="1000" dirty="0"/>
              <a:t>Journal of Chemical Physics, June 2004</a:t>
            </a:r>
            <a:r>
              <a:rPr lang="en-US" sz="1000" dirty="0" smtClean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480" y="5515175"/>
            <a:ext cx="90283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de Oliveira C.A.F., </a:t>
            </a:r>
            <a:r>
              <a:rPr lang="en-US" sz="1000" dirty="0" err="1"/>
              <a:t>Hamelberg</a:t>
            </a:r>
            <a:r>
              <a:rPr lang="en-US" sz="1000" dirty="0"/>
              <a:t>, D.,  </a:t>
            </a:r>
            <a:r>
              <a:rPr lang="en-US" sz="1000" dirty="0" err="1"/>
              <a:t>McCammon</a:t>
            </a:r>
            <a:r>
              <a:rPr lang="en-US" sz="1000" dirty="0"/>
              <a:t>, J.A., On the Application of Accelerated Molecular Dynamics to Liquid Water Simulations.  J. Phys. Chem. B 2006.</a:t>
            </a:r>
          </a:p>
          <a:p>
            <a:r>
              <a:rPr lang="en-US" sz="1000" dirty="0" err="1"/>
              <a:t>Hamelberg</a:t>
            </a:r>
            <a:r>
              <a:rPr lang="en-US" sz="1000" dirty="0"/>
              <a:t>, D., de Oliveira C.A.F., </a:t>
            </a:r>
            <a:r>
              <a:rPr lang="en-US" sz="1000" dirty="0" err="1"/>
              <a:t>McCammon</a:t>
            </a:r>
            <a:r>
              <a:rPr lang="en-US" sz="1000" dirty="0"/>
              <a:t> J.A. , </a:t>
            </a:r>
            <a:r>
              <a:rPr lang="en-US" sz="1000" i="1" dirty="0"/>
              <a:t>Sampling of slow diffusive conformational transitions with accelerated molecular dynamics.</a:t>
            </a:r>
            <a:r>
              <a:rPr lang="en-US" sz="1000" dirty="0"/>
              <a:t> The Journal of chemical physics, 2007. </a:t>
            </a:r>
          </a:p>
          <a:p>
            <a:endParaRPr 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7480" y="6153666"/>
            <a:ext cx="90283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Grant, B.J., </a:t>
            </a:r>
            <a:r>
              <a:rPr lang="en-US" sz="1000" dirty="0" err="1"/>
              <a:t>Gorfe</a:t>
            </a:r>
            <a:r>
              <a:rPr lang="en-US" sz="1000" dirty="0"/>
              <a:t>, A.A., and </a:t>
            </a:r>
            <a:r>
              <a:rPr lang="en-US" sz="1000" dirty="0" err="1"/>
              <a:t>McCammon</a:t>
            </a:r>
            <a:r>
              <a:rPr lang="en-US" sz="1000" dirty="0"/>
              <a:t>, J.A. , </a:t>
            </a:r>
            <a:r>
              <a:rPr lang="en-US" sz="1000" i="1" dirty="0" err="1"/>
              <a:t>Ras</a:t>
            </a:r>
            <a:r>
              <a:rPr lang="en-US" sz="1000" i="1" dirty="0"/>
              <a:t> conformational switching: simulating nucleotide-dependent conformational transitions with accelerated molecular dynamics.</a:t>
            </a:r>
            <a:r>
              <a:rPr lang="en-US" sz="1000" dirty="0"/>
              <a:t> </a:t>
            </a:r>
            <a:r>
              <a:rPr lang="en-US" sz="1000" dirty="0" err="1"/>
              <a:t>PLoS</a:t>
            </a:r>
            <a:r>
              <a:rPr lang="en-US" sz="1000" dirty="0"/>
              <a:t> computational biology, 2009. </a:t>
            </a:r>
          </a:p>
          <a:p>
            <a:r>
              <a:rPr lang="en-US" sz="1000" dirty="0"/>
              <a:t>de Oliveira, C.A.F., et al., </a:t>
            </a:r>
            <a:r>
              <a:rPr lang="en-US" sz="1000" i="1" dirty="0"/>
              <a:t>Large-Scale Conformational Changes of </a:t>
            </a:r>
            <a:r>
              <a:rPr lang="en-US" sz="1000" i="1" dirty="0" err="1"/>
              <a:t>Trypanosoma</a:t>
            </a:r>
            <a:r>
              <a:rPr lang="en-US" sz="1000" i="1" dirty="0"/>
              <a:t> </a:t>
            </a:r>
            <a:r>
              <a:rPr lang="en-US" sz="1000" i="1" dirty="0" err="1"/>
              <a:t>cruzi</a:t>
            </a:r>
            <a:r>
              <a:rPr lang="en-US" sz="1000" i="1" dirty="0"/>
              <a:t> </a:t>
            </a:r>
            <a:r>
              <a:rPr lang="en-US" sz="1000" i="1" dirty="0" err="1"/>
              <a:t>Proline</a:t>
            </a:r>
            <a:r>
              <a:rPr lang="en-US" sz="1000" i="1" dirty="0"/>
              <a:t> </a:t>
            </a:r>
            <a:r>
              <a:rPr lang="en-US" sz="1000" i="1" dirty="0" err="1"/>
              <a:t>Racemase</a:t>
            </a:r>
            <a:r>
              <a:rPr lang="en-US" sz="1000" i="1" dirty="0"/>
              <a:t> Predicted by Accelerated Molecular Dynamics Simulation.</a:t>
            </a:r>
            <a:r>
              <a:rPr lang="en-US" sz="1000" dirty="0"/>
              <a:t> </a:t>
            </a:r>
            <a:r>
              <a:rPr lang="en-US" sz="1000" dirty="0" err="1"/>
              <a:t>PLoS</a:t>
            </a:r>
            <a:r>
              <a:rPr lang="en-US" sz="1000" dirty="0"/>
              <a:t> computational biology, 2011. </a:t>
            </a:r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16161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6480" y="256347"/>
            <a:ext cx="8225280" cy="1178044"/>
          </a:xfrm>
          <a:ln/>
        </p:spPr>
        <p:txBody>
          <a:bodyPr tIns="35268"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/>
              <a:t>AMD effect on the Potential</a:t>
            </a: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829440" y="1659054"/>
            <a:ext cx="7672320" cy="4562399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Ctr="1"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US">
              <a:solidFill>
                <a:srgbClr val="000000"/>
              </a:solidFill>
              <a:ea typeface="DejaVu Sans" charset="0"/>
              <a:cs typeface="DejaVu Sans" charset="0"/>
            </a:endParaRPr>
          </a:p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endParaRPr lang="en-US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459882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5248"/>
            <a:ext cx="7315200" cy="766435"/>
          </a:xfrm>
        </p:spPr>
        <p:txBody>
          <a:bodyPr/>
          <a:lstStyle/>
          <a:p>
            <a:r>
              <a:rPr lang="en-US" dirty="0" smtClean="0"/>
              <a:t>Computation on the GPU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60540"/>
            <a:ext cx="3453038" cy="2886044"/>
          </a:xfrm>
        </p:spPr>
        <p:txBody>
          <a:bodyPr>
            <a:normAutofit/>
          </a:bodyPr>
          <a:lstStyle/>
          <a:p>
            <a:r>
              <a:rPr lang="en-US" sz="1600" dirty="0" smtClean="0"/>
              <a:t>AMBER (PMEMD) </a:t>
            </a:r>
            <a:r>
              <a:rPr lang="en-US" sz="1600" dirty="0">
                <a:hlinkClick r:id="rId2"/>
              </a:rPr>
              <a:t>http://ambermd.org/gpus</a:t>
            </a:r>
            <a:r>
              <a:rPr lang="en-US" sz="1600" dirty="0" smtClean="0">
                <a:hlinkClick r:id="rId2"/>
              </a:rPr>
              <a:t>/</a:t>
            </a:r>
            <a:endParaRPr lang="en-US" sz="1600" dirty="0" smtClean="0"/>
          </a:p>
          <a:p>
            <a:r>
              <a:rPr lang="en-US" sz="1600" dirty="0" smtClean="0"/>
              <a:t>ACEMD                                </a:t>
            </a: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err="1">
                <a:hlinkClick r:id="rId3"/>
              </a:rPr>
              <a:t>multiscalelab.org</a:t>
            </a:r>
            <a:r>
              <a:rPr lang="en-US" sz="1600" dirty="0">
                <a:hlinkClick r:id="rId3"/>
              </a:rPr>
              <a:t>/</a:t>
            </a:r>
            <a:r>
              <a:rPr lang="en-US" sz="1600" dirty="0" err="1">
                <a:hlinkClick r:id="rId3"/>
              </a:rPr>
              <a:t>acemd</a:t>
            </a:r>
            <a:endParaRPr lang="en-US" sz="1600" dirty="0" smtClean="0"/>
          </a:p>
          <a:p>
            <a:r>
              <a:rPr lang="en-US" sz="1600" dirty="0"/>
              <a:t>OPENMM  </a:t>
            </a:r>
            <a:r>
              <a:rPr lang="en-US" sz="1600" dirty="0" smtClean="0"/>
              <a:t>                         </a:t>
            </a:r>
            <a:r>
              <a:rPr lang="en-US" sz="1600" dirty="0" smtClean="0">
                <a:hlinkClick r:id="rId4"/>
              </a:rPr>
              <a:t>https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err="1">
                <a:hlinkClick r:id="rId4"/>
              </a:rPr>
              <a:t>simtk.org</a:t>
            </a:r>
            <a:r>
              <a:rPr lang="en-US" sz="1600" dirty="0">
                <a:hlinkClick r:id="rId4"/>
              </a:rPr>
              <a:t>/home/</a:t>
            </a:r>
            <a:r>
              <a:rPr lang="en-US" sz="1600" dirty="0" err="1">
                <a:hlinkClick r:id="rId4"/>
              </a:rPr>
              <a:t>openmm</a:t>
            </a:r>
            <a:endParaRPr lang="en-US" sz="1600" dirty="0" smtClean="0"/>
          </a:p>
          <a:p>
            <a:r>
              <a:rPr lang="en-US" sz="1600" dirty="0" smtClean="0"/>
              <a:t>NAMD</a:t>
            </a:r>
            <a:br>
              <a:rPr lang="en-US" sz="1600" dirty="0" smtClean="0"/>
            </a:br>
            <a:r>
              <a:rPr lang="en-US" sz="1600" dirty="0" smtClean="0">
                <a:hlinkClick r:id="rId5"/>
              </a:rPr>
              <a:t>http</a:t>
            </a:r>
            <a:r>
              <a:rPr lang="en-US" sz="1600" dirty="0">
                <a:hlinkClick r:id="rId5"/>
              </a:rPr>
              <a:t>://www.ks.uiuc.edu/Research/gpu/</a:t>
            </a:r>
            <a:endParaRPr lang="en-US" sz="1600" dirty="0"/>
          </a:p>
        </p:txBody>
      </p:sp>
      <p:pic>
        <p:nvPicPr>
          <p:cNvPr id="4" name="Picture 3" descr="dhfr_npt_plot_2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260" y="1460540"/>
            <a:ext cx="4552388" cy="53251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706" y="4114537"/>
            <a:ext cx="3716731" cy="257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8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4884"/>
            <a:ext cx="7315200" cy="6524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Implementing </a:t>
            </a:r>
            <a:r>
              <a:rPr lang="en-US" dirty="0" err="1" smtClean="0"/>
              <a:t>aMD</a:t>
            </a:r>
            <a:r>
              <a:rPr lang="en-US" dirty="0" smtClean="0"/>
              <a:t> on the GPU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253" y="1688981"/>
            <a:ext cx="4092874" cy="3539527"/>
          </a:xfrm>
        </p:spPr>
        <p:txBody>
          <a:bodyPr>
            <a:normAutofit/>
          </a:bodyPr>
          <a:lstStyle/>
          <a:p>
            <a:r>
              <a:rPr lang="en-US" dirty="0" smtClean="0"/>
              <a:t>Ported sander </a:t>
            </a:r>
            <a:r>
              <a:rPr lang="en-US" dirty="0" err="1" smtClean="0"/>
              <a:t>aMD</a:t>
            </a:r>
            <a:r>
              <a:rPr lang="en-US" dirty="0" smtClean="0"/>
              <a:t> to PMEMD</a:t>
            </a:r>
          </a:p>
          <a:p>
            <a:pPr lvl="1"/>
            <a:r>
              <a:rPr lang="en-US" dirty="0" smtClean="0"/>
              <a:t>Good performance improvement </a:t>
            </a:r>
            <a:r>
              <a:rPr lang="en-US" dirty="0" err="1" smtClean="0"/>
              <a:t>vs</a:t>
            </a:r>
            <a:r>
              <a:rPr lang="en-US" dirty="0" smtClean="0"/>
              <a:t> sander </a:t>
            </a:r>
            <a:r>
              <a:rPr lang="en-US" dirty="0" err="1" smtClean="0"/>
              <a:t>aMD</a:t>
            </a:r>
            <a:endParaRPr lang="en-US" dirty="0" smtClean="0"/>
          </a:p>
          <a:p>
            <a:pPr lvl="1"/>
            <a:r>
              <a:rPr lang="en-US" dirty="0" smtClean="0"/>
              <a:t>Scaling on the cluster </a:t>
            </a:r>
            <a:r>
              <a:rPr lang="en-US" dirty="0" err="1" smtClean="0"/>
              <a:t>vs</a:t>
            </a:r>
            <a:r>
              <a:rPr lang="en-US" dirty="0" smtClean="0"/>
              <a:t> NAMD AMD</a:t>
            </a:r>
          </a:p>
          <a:p>
            <a:r>
              <a:rPr lang="en-US" dirty="0" smtClean="0"/>
              <a:t>Ross Walker + Romelia Salomon programmed </a:t>
            </a:r>
            <a:r>
              <a:rPr lang="en-US" dirty="0" smtClean="0"/>
              <a:t>the method into the GPU code</a:t>
            </a:r>
          </a:p>
          <a:p>
            <a:pPr lvl="1"/>
            <a:r>
              <a:rPr lang="en-US" dirty="0" smtClean="0"/>
              <a:t>GTX 580 43.2 ns/day MD</a:t>
            </a:r>
          </a:p>
          <a:p>
            <a:pPr lvl="1"/>
            <a:r>
              <a:rPr lang="en-US" dirty="0" smtClean="0"/>
              <a:t>GTX 580 41.3 ns/day </a:t>
            </a:r>
            <a:r>
              <a:rPr lang="en-US" dirty="0" err="1" smtClean="0"/>
              <a:t>aMD</a:t>
            </a:r>
            <a:endParaRPr lang="en-US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859149"/>
              </p:ext>
            </p:extLst>
          </p:nvPr>
        </p:nvGraphicFramePr>
        <p:xfrm>
          <a:off x="4541673" y="3985522"/>
          <a:ext cx="4100278" cy="2518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Chart 14" title="BPTI TIP3P 18,340 atoms NV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4495562"/>
              </p:ext>
            </p:extLst>
          </p:nvPr>
        </p:nvGraphicFramePr>
        <p:xfrm>
          <a:off x="4541673" y="1688981"/>
          <a:ext cx="4333879" cy="2446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90502" y="5728404"/>
            <a:ext cx="4315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Wang, Y., et al., </a:t>
            </a:r>
            <a:r>
              <a:rPr lang="en-US" sz="1200" i="1" dirty="0"/>
              <a:t>Implementation of Accelerated Molecular Dynamics in NAMD.</a:t>
            </a:r>
            <a:r>
              <a:rPr lang="en-US" sz="1200" dirty="0"/>
              <a:t> Computational science &amp; discovery, 2011. </a:t>
            </a:r>
            <a:r>
              <a:rPr lang="en-US" sz="1200" b="1" dirty="0"/>
              <a:t>4</a:t>
            </a:r>
            <a:r>
              <a:rPr lang="en-US" sz="1200" dirty="0"/>
              <a:t>(1).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3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Perspective.thmx</Template>
  <TotalTime>9580</TotalTime>
  <Words>1009</Words>
  <Application>Microsoft Office PowerPoint</Application>
  <PresentationFormat>On-screen Show (4:3)</PresentationFormat>
  <Paragraphs>115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Perspective</vt:lpstr>
      <vt:lpstr>Investigating large scale protein domain motions with GPU Accelerated AMD simulations: Sampling for the 99%.</vt:lpstr>
      <vt:lpstr>Project Background</vt:lpstr>
      <vt:lpstr>Outline </vt:lpstr>
      <vt:lpstr>Why do we need enhanced sampling?</vt:lpstr>
      <vt:lpstr>Motivation: Rare events</vt:lpstr>
      <vt:lpstr>Accelerated Molecular Dynamics</vt:lpstr>
      <vt:lpstr>AMD effect on the Potential</vt:lpstr>
      <vt:lpstr>Computation on the GPU</vt:lpstr>
      <vt:lpstr>Implementing aMD on the GPU</vt:lpstr>
      <vt:lpstr>The Benchmark</vt:lpstr>
      <vt:lpstr>aMD Simulation Protocol</vt:lpstr>
      <vt:lpstr>RMSD to “Long Lived” States</vt:lpstr>
      <vt:lpstr>Pairwise RMSD Matrix Analysis</vt:lpstr>
      <vt:lpstr>Principal Component Analysis</vt:lpstr>
      <vt:lpstr>CYS 14 Cys 38 Chi 1 Analysis</vt:lpstr>
      <vt:lpstr>Identification Stable States</vt:lpstr>
      <vt:lpstr>Anton      vs     Amber </vt:lpstr>
      <vt:lpstr>Conclusions</vt:lpstr>
      <vt:lpstr>Acknowledgments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Accessing Millisecond Time Scales with PMEaMD on the GPU</dc:title>
  <dc:creator>Levi Pierce</dc:creator>
  <cp:lastModifiedBy>rcw</cp:lastModifiedBy>
  <cp:revision>69</cp:revision>
  <dcterms:created xsi:type="dcterms:W3CDTF">2012-01-13T19:42:31Z</dcterms:created>
  <dcterms:modified xsi:type="dcterms:W3CDTF">2012-02-13T23:59:46Z</dcterms:modified>
</cp:coreProperties>
</file>