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9"/>
  </p:notesMasterIdLst>
  <p:handoutMasterIdLst>
    <p:handoutMasterId r:id="rId30"/>
  </p:handoutMasterIdLst>
  <p:sldIdLst>
    <p:sldId id="268" r:id="rId2"/>
    <p:sldId id="337" r:id="rId3"/>
    <p:sldId id="339" r:id="rId4"/>
    <p:sldId id="338" r:id="rId5"/>
    <p:sldId id="340" r:id="rId6"/>
    <p:sldId id="343" r:id="rId7"/>
    <p:sldId id="344" r:id="rId8"/>
    <p:sldId id="341" r:id="rId9"/>
    <p:sldId id="342" r:id="rId10"/>
    <p:sldId id="345" r:id="rId11"/>
    <p:sldId id="365" r:id="rId12"/>
    <p:sldId id="366" r:id="rId13"/>
    <p:sldId id="367" r:id="rId14"/>
    <p:sldId id="346" r:id="rId15"/>
    <p:sldId id="377" r:id="rId16"/>
    <p:sldId id="363" r:id="rId17"/>
    <p:sldId id="364" r:id="rId18"/>
    <p:sldId id="351" r:id="rId19"/>
    <p:sldId id="376" r:id="rId20"/>
    <p:sldId id="349" r:id="rId21"/>
    <p:sldId id="368" r:id="rId22"/>
    <p:sldId id="369" r:id="rId23"/>
    <p:sldId id="370" r:id="rId24"/>
    <p:sldId id="372" r:id="rId25"/>
    <p:sldId id="371" r:id="rId26"/>
    <p:sldId id="373" r:id="rId27"/>
    <p:sldId id="374" r:id="rId28"/>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athleen Saint" initials="KS" lastIdx="1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87777"/>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86796" autoAdjust="0"/>
  </p:normalViewPr>
  <p:slideViewPr>
    <p:cSldViewPr snapToObjects="1">
      <p:cViewPr varScale="1">
        <p:scale>
          <a:sx n="64" d="100"/>
          <a:sy n="64" d="100"/>
        </p:scale>
        <p:origin x="-1566"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Objects="1">
      <p:cViewPr varScale="1">
        <p:scale>
          <a:sx n="60" d="100"/>
          <a:sy n="60" d="100"/>
        </p:scale>
        <p:origin x="-2478" y="-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8B5D93F8-9EEE-4245-A802-FE816E9D9388}" type="datetime1">
              <a:rPr lang="en-US"/>
              <a:pPr/>
              <a:t>8/20/2012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B60C92AF-D469-4067-BF17-71F8A7ABF8A8}"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charset="0"/>
                <a:cs typeface="ＭＳ Ｐゴシック" charset="-128"/>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356BBE8D-A01D-487C-88E6-1D8697AC60E8}" type="datetime1">
              <a:rPr lang="en-US"/>
              <a:pPr/>
              <a:t>8/20/2012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charset="0"/>
                <a:cs typeface="ＭＳ Ｐゴシック" charset="-128"/>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A5B015C5-770F-4D26-8889-83D6F94B98CB}" type="slidenum">
              <a:rPr lang="en-US"/>
              <a:pPr/>
              <a:t>‹#›</a:t>
            </a:fld>
            <a:endParaRPr 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107"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07"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07"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07"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07"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5B015C5-770F-4D26-8889-83D6F94B98CB}"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5B015C5-770F-4D26-8889-83D6F94B98CB}"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5B015C5-770F-4D26-8889-83D6F94B98CB}"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The</a:t>
            </a:r>
            <a:r>
              <a:rPr lang="en-US" baseline="0" smtClean="0"/>
              <a:t> software on the Client/Windows PC comes in 3 parts: First is the SWAT2005 hydrological model (which has an OpenMI wrapper).  Second, is the CAM/ESMF OpenMI Wrapper (which wraps the interface to the ESMF Web Services).  And finally, the OpenMI Configuration Editor, which is used to link and drive the model run.</a:t>
            </a:r>
            <a:endParaRPr lang="en-US"/>
          </a:p>
        </p:txBody>
      </p:sp>
      <p:sp>
        <p:nvSpPr>
          <p:cNvPr id="4" name="Slide Number Placeholder 3"/>
          <p:cNvSpPr>
            <a:spLocks noGrp="1"/>
          </p:cNvSpPr>
          <p:nvPr>
            <p:ph type="sldNum" sz="quarter" idx="10"/>
          </p:nvPr>
        </p:nvSpPr>
        <p:spPr/>
        <p:txBody>
          <a:bodyPr/>
          <a:lstStyle/>
          <a:p>
            <a:fld id="{A5B015C5-770F-4D26-8889-83D6F94B98CB}"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5B015C5-770F-4D26-8889-83D6F94B98CB}"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5B015C5-770F-4D26-8889-83D6F94B98CB}"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5B015C5-770F-4D26-8889-83D6F94B98CB}"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a:lstStyle/>
          <a:p>
            <a:endParaRPr lang="en-US" smtClean="0">
              <a:ea typeface="ＭＳ Ｐゴシック" charset="-128"/>
            </a:endParaRPr>
          </a:p>
        </p:txBody>
      </p:sp>
      <p:sp>
        <p:nvSpPr>
          <p:cNvPr id="27652" name="Slide Number Placeholder 3"/>
          <p:cNvSpPr>
            <a:spLocks noGrp="1"/>
          </p:cNvSpPr>
          <p:nvPr>
            <p:ph type="sldNum" sz="quarter" idx="5"/>
          </p:nvPr>
        </p:nvSpPr>
        <p:spPr bwMode="auto">
          <a:noFill/>
          <a:ln>
            <a:miter lim="800000"/>
            <a:headEnd/>
            <a:tailEnd/>
          </a:ln>
        </p:spPr>
        <p:txBody>
          <a:bodyPr/>
          <a:lstStyle/>
          <a:p>
            <a:fld id="{5CE8AB60-E197-446E-AAC2-02B831C538FA}" type="slidenum">
              <a:rPr lang="en-US"/>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5B015C5-770F-4D26-8889-83D6F94B98CB}"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endParaRPr lang="en-US" baseline="0" smtClean="0"/>
          </a:p>
        </p:txBody>
      </p:sp>
      <p:sp>
        <p:nvSpPr>
          <p:cNvPr id="4" name="Slide Number Placeholder 3"/>
          <p:cNvSpPr>
            <a:spLocks noGrp="1"/>
          </p:cNvSpPr>
          <p:nvPr>
            <p:ph type="sldNum" sz="quarter" idx="10"/>
          </p:nvPr>
        </p:nvSpPr>
        <p:spPr/>
        <p:txBody>
          <a:bodyPr/>
          <a:lstStyle/>
          <a:p>
            <a:fld id="{A5B015C5-770F-4D26-8889-83D6F94B98CB}"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charset="0"/>
              <a:buNone/>
            </a:pPr>
            <a:endParaRPr lang="en-US"/>
          </a:p>
        </p:txBody>
      </p:sp>
      <p:sp>
        <p:nvSpPr>
          <p:cNvPr id="4" name="Slide Number Placeholder 3"/>
          <p:cNvSpPr>
            <a:spLocks noGrp="1"/>
          </p:cNvSpPr>
          <p:nvPr>
            <p:ph type="sldNum" sz="quarter" idx="10"/>
          </p:nvPr>
        </p:nvSpPr>
        <p:spPr/>
        <p:txBody>
          <a:bodyPr/>
          <a:lstStyle/>
          <a:p>
            <a:fld id="{A5B015C5-770F-4D26-8889-83D6F94B98CB}"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endParaRPr lang="en-US" smtClean="0"/>
          </a:p>
        </p:txBody>
      </p:sp>
      <p:sp>
        <p:nvSpPr>
          <p:cNvPr id="4" name="Slide Number Placeholder 3"/>
          <p:cNvSpPr>
            <a:spLocks noGrp="1"/>
          </p:cNvSpPr>
          <p:nvPr>
            <p:ph type="sldNum" sz="quarter" idx="10"/>
          </p:nvPr>
        </p:nvSpPr>
        <p:spPr/>
        <p:txBody>
          <a:bodyPr/>
          <a:lstStyle/>
          <a:p>
            <a:fld id="{A5B015C5-770F-4D26-8889-83D6F94B98CB}"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5B015C5-770F-4D26-8889-83D6F94B98CB}" type="slidenum">
              <a:rPr lang="en-US" smtClean="0"/>
              <a:pPr/>
              <a:t>20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5B015C5-770F-4D26-8889-83D6F94B98CB}"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5B015C5-770F-4D26-8889-83D6F94B98CB}"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smtClean="0"/>
          </a:p>
        </p:txBody>
      </p:sp>
      <p:sp>
        <p:nvSpPr>
          <p:cNvPr id="4" name="Slide Number Placeholder 3"/>
          <p:cNvSpPr>
            <a:spLocks noGrp="1"/>
          </p:cNvSpPr>
          <p:nvPr>
            <p:ph type="sldNum" sz="quarter" idx="10"/>
          </p:nvPr>
        </p:nvSpPr>
        <p:spPr/>
        <p:txBody>
          <a:bodyPr/>
          <a:lstStyle/>
          <a:p>
            <a:fld id="{A5B015C5-770F-4D26-8889-83D6F94B98CB}"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mtClean="0"/>
          </a:p>
        </p:txBody>
      </p:sp>
      <p:sp>
        <p:nvSpPr>
          <p:cNvPr id="4" name="Slide Number Placeholder 3"/>
          <p:cNvSpPr>
            <a:spLocks noGrp="1"/>
          </p:cNvSpPr>
          <p:nvPr>
            <p:ph type="sldNum" sz="quarter" idx="10"/>
          </p:nvPr>
        </p:nvSpPr>
        <p:spPr/>
        <p:txBody>
          <a:bodyPr/>
          <a:lstStyle/>
          <a:p>
            <a:fld id="{A5B015C5-770F-4D26-8889-83D6F94B98CB}"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5B015C5-770F-4D26-8889-83D6F94B98CB}"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5B015C5-770F-4D26-8889-83D6F94B98CB}"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5B015C5-770F-4D26-8889-83D6F94B98CB}"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1395412"/>
            <a:ext cx="79248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676400" y="3886200"/>
            <a:ext cx="6858000" cy="1219200"/>
          </a:xfrm>
        </p:spPr>
        <p:txBody>
          <a:bodyPr/>
          <a:lstStyle>
            <a:lvl1pPr marL="0" indent="0" algn="ctr">
              <a:buNone/>
              <a:defRPr>
                <a:solidFill>
                  <a:srgbClr val="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fld id="{BD971D90-2568-434E-B709-C9EE16F24B72}" type="datetime1">
              <a:rPr lang="en-US"/>
              <a:pPr/>
              <a:t>8/20/2012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2613D876-EE4D-4BA1-A8D5-6060AF2FDD77}"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4C20BCF1-5637-4837-B21A-1AA4D5FDBFC5}" type="datetime1">
              <a:rPr lang="en-US"/>
              <a:pPr/>
              <a:t>8/20/2012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C1ED8B82-90B9-470A-812E-54343110B116}"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EFF6CCC9-7255-4A37-8993-AC548577F56A}" type="datetime1">
              <a:rPr lang="en-US"/>
              <a:pPr/>
              <a:t>8/20/2012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AFC3209B-8456-4F2C-BECE-9245626A07AF}"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D57104F8-75B4-4163-A4D9-313766B2850E}" type="datetime1">
              <a:rPr lang="en-US"/>
              <a:pPr/>
              <a:t>8/20/2012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918A24AE-869E-46F9-8F82-5BEBA97A5982}"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3CC70ADC-B1E8-4739-8394-A0892969E2D3}" type="datetime1">
              <a:rPr lang="en-US"/>
              <a:pPr/>
              <a:t>8/20/2012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B78B8585-A74D-46A4-9188-1BDF43DAA0D9}"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fld id="{DE63FD1D-6E0A-4B92-8126-A20EDB0962A7}" type="datetime1">
              <a:rPr lang="en-US"/>
              <a:pPr/>
              <a:t>8/20/2012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F0C80F71-1210-4B24-A2E5-696434C51744}"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EC21618B-C11D-4A9A-8106-22280C24878B}" type="datetime1">
              <a:rPr lang="en-US"/>
              <a:pPr/>
              <a:t>8/20/2012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700771DD-2384-4CEF-86D9-D7984E7E9FF3}"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183DC7EB-404F-4D24-8EA1-5E6339F3FFF3}" type="datetime1">
              <a:rPr lang="en-US"/>
              <a:pPr/>
              <a:t>8/20/2012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BF6DAA75-CE61-41B3-B029-B08F5043740A}"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2EC051B6-65ED-4AB0-8932-3523DC1D5F85}" type="datetime1">
              <a:rPr lang="en-US"/>
              <a:pPr/>
              <a:t>8/20/2012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244322BA-D213-4F3F-8791-746C8CBB95D6}"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4F0D6924-69F2-4D71-92AC-5FD7362978ED}" type="datetime1">
              <a:rPr lang="en-US"/>
              <a:pPr/>
              <a:t>8/20/2012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FD80A163-4519-4FC1-8CC7-9B9FEA1EFF2F}"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890DEB0B-CD6E-4E69-9F6B-2E74FF7DB458}" type="datetime1">
              <a:rPr lang="en-US"/>
              <a:pPr/>
              <a:t>8/20/2012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784BBB64-C6A0-42F0-AACB-A33A4D1E7017}"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a:spLocks noChangeArrowheads="1"/>
          </p:cNvSpPr>
          <p:nvPr userDrawn="1"/>
        </p:nvSpPr>
        <p:spPr bwMode="auto">
          <a:xfrm>
            <a:off x="0" y="0"/>
            <a:ext cx="914400" cy="6858000"/>
          </a:xfrm>
          <a:prstGeom prst="rect">
            <a:avLst/>
          </a:prstGeom>
          <a:solidFill>
            <a:srgbClr val="387777"/>
          </a:solidFill>
          <a:ln w="25400">
            <a:noFill/>
            <a:miter lim="800000"/>
            <a:headEnd/>
            <a:tailEnd/>
          </a:ln>
        </p:spPr>
        <p:txBody>
          <a:bodyPr anchor="ctr"/>
          <a:lstStyle/>
          <a:p>
            <a:pPr algn="ctr">
              <a:defRPr/>
            </a:pPr>
            <a:endParaRPr lang="en-US">
              <a:solidFill>
                <a:srgbClr val="FFFFFF"/>
              </a:solidFill>
              <a:latin typeface="Calibri" charset="0"/>
              <a:cs typeface="ＭＳ Ｐゴシック" charset="-128"/>
            </a:endParaRPr>
          </a:p>
        </p:txBody>
      </p:sp>
      <p:sp>
        <p:nvSpPr>
          <p:cNvPr id="1027" name="Title Placeholder 1"/>
          <p:cNvSpPr>
            <a:spLocks noGrp="1"/>
          </p:cNvSpPr>
          <p:nvPr>
            <p:ph type="title"/>
          </p:nvPr>
        </p:nvSpPr>
        <p:spPr bwMode="auto">
          <a:xfrm>
            <a:off x="3657600" y="304800"/>
            <a:ext cx="5029200" cy="6397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 name="Rectangle 9"/>
          <p:cNvSpPr/>
          <p:nvPr userDrawn="1"/>
        </p:nvSpPr>
        <p:spPr>
          <a:xfrm>
            <a:off x="457200" y="274638"/>
            <a:ext cx="2667000" cy="73183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ea typeface="ＭＳ Ｐゴシック" charset="-128"/>
              <a:cs typeface="ＭＳ Ｐゴシック" charset="-128"/>
            </a:endParaRPr>
          </a:p>
        </p:txBody>
      </p:sp>
      <p:sp>
        <p:nvSpPr>
          <p:cNvPr id="1029" name="Text Placeholder 2"/>
          <p:cNvSpPr>
            <a:spLocks noGrp="1"/>
          </p:cNvSpPr>
          <p:nvPr>
            <p:ph type="body" idx="1"/>
          </p:nvPr>
        </p:nvSpPr>
        <p:spPr bwMode="auto">
          <a:xfrm>
            <a:off x="1066800" y="1600200"/>
            <a:ext cx="7924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1066800" y="6356350"/>
            <a:ext cx="15240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charset="0"/>
              </a:defRPr>
            </a:lvl1pPr>
          </a:lstStyle>
          <a:p>
            <a:fld id="{66262288-1E1F-4C9B-A369-2C53C92B9E6B}" type="datetime1">
              <a:rPr lang="en-US"/>
              <a:pPr/>
              <a:t>8/20/2012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charset="0"/>
                <a:cs typeface="ＭＳ Ｐゴシック" charset="-128"/>
              </a:defRPr>
            </a:lvl1pPr>
          </a:lstStyle>
          <a:p>
            <a:pPr>
              <a:defRPr/>
            </a:pPr>
            <a:endParaRPr lang="en-US"/>
          </a:p>
        </p:txBody>
      </p:sp>
      <p:sp>
        <p:nvSpPr>
          <p:cNvPr id="6" name="Slide Number Placeholder 5"/>
          <p:cNvSpPr>
            <a:spLocks noGrp="1"/>
          </p:cNvSpPr>
          <p:nvPr>
            <p:ph type="sldNum" sz="quarter" idx="4"/>
          </p:nvPr>
        </p:nvSpPr>
        <p:spPr>
          <a:xfrm>
            <a:off x="6553200" y="6356350"/>
            <a:ext cx="24384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defRPr>
            </a:lvl1pPr>
          </a:lstStyle>
          <a:p>
            <a:fld id="{4D9DBA99-6D73-4F02-AFDE-687A1C1B0265}" type="slidenum">
              <a:rPr lang="en-US"/>
              <a:pPr/>
              <a:t>‹#›</a:t>
            </a:fld>
            <a:endParaRPr lang="en-US"/>
          </a:p>
        </p:txBody>
      </p:sp>
      <p:pic>
        <p:nvPicPr>
          <p:cNvPr id="1033" name="Picture 10"/>
          <p:cNvPicPr>
            <a:picLocks noChangeAspect="1"/>
          </p:cNvPicPr>
          <p:nvPr/>
        </p:nvPicPr>
        <p:blipFill>
          <a:blip r:embed="rId13"/>
          <a:srcRect/>
          <a:stretch>
            <a:fillRect/>
          </a:stretch>
        </p:blipFill>
        <p:spPr bwMode="auto">
          <a:xfrm>
            <a:off x="457200" y="0"/>
            <a:ext cx="2540000" cy="13716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defRPr sz="3600" kern="1200">
          <a:solidFill>
            <a:schemeClr val="tx1"/>
          </a:solidFill>
          <a:latin typeface="+mn-lt"/>
          <a:ea typeface="ＭＳ Ｐゴシック" pitchFamily="-107" charset="-128"/>
          <a:cs typeface="ＭＳ Ｐゴシック" charset="-128"/>
        </a:defRPr>
      </a:lvl1pPr>
      <a:lvl2pPr algn="ctr" defTabSz="457200" rtl="0" eaLnBrk="0" fontAlgn="base" hangingPunct="0">
        <a:spcBef>
          <a:spcPct val="0"/>
        </a:spcBef>
        <a:spcAft>
          <a:spcPct val="0"/>
        </a:spcAft>
        <a:defRPr sz="3600">
          <a:solidFill>
            <a:schemeClr val="tx1"/>
          </a:solidFill>
          <a:latin typeface="Calibri" pitchFamily="-107" charset="0"/>
          <a:ea typeface="ＭＳ Ｐゴシック" pitchFamily="-107" charset="-128"/>
          <a:cs typeface="ＭＳ Ｐゴシック" charset="-128"/>
        </a:defRPr>
      </a:lvl2pPr>
      <a:lvl3pPr algn="ctr" defTabSz="457200" rtl="0" eaLnBrk="0" fontAlgn="base" hangingPunct="0">
        <a:spcBef>
          <a:spcPct val="0"/>
        </a:spcBef>
        <a:spcAft>
          <a:spcPct val="0"/>
        </a:spcAft>
        <a:defRPr sz="3600">
          <a:solidFill>
            <a:schemeClr val="tx1"/>
          </a:solidFill>
          <a:latin typeface="Calibri" pitchFamily="-107" charset="0"/>
          <a:ea typeface="ＭＳ Ｐゴシック" pitchFamily="-107" charset="-128"/>
          <a:cs typeface="ＭＳ Ｐゴシック" charset="-128"/>
        </a:defRPr>
      </a:lvl3pPr>
      <a:lvl4pPr algn="ctr" defTabSz="457200" rtl="0" eaLnBrk="0" fontAlgn="base" hangingPunct="0">
        <a:spcBef>
          <a:spcPct val="0"/>
        </a:spcBef>
        <a:spcAft>
          <a:spcPct val="0"/>
        </a:spcAft>
        <a:defRPr sz="3600">
          <a:solidFill>
            <a:schemeClr val="tx1"/>
          </a:solidFill>
          <a:latin typeface="Calibri" pitchFamily="-107" charset="0"/>
          <a:ea typeface="ＭＳ Ｐゴシック" pitchFamily="-107" charset="-128"/>
          <a:cs typeface="ＭＳ Ｐゴシック" charset="-128"/>
        </a:defRPr>
      </a:lvl4pPr>
      <a:lvl5pPr algn="ctr" defTabSz="457200" rtl="0" eaLnBrk="0" fontAlgn="base" hangingPunct="0">
        <a:spcBef>
          <a:spcPct val="0"/>
        </a:spcBef>
        <a:spcAft>
          <a:spcPct val="0"/>
        </a:spcAft>
        <a:defRPr sz="3600">
          <a:solidFill>
            <a:schemeClr val="tx1"/>
          </a:solidFill>
          <a:latin typeface="Calibri" pitchFamily="-107" charset="0"/>
          <a:ea typeface="ＭＳ Ｐゴシック" pitchFamily="-107" charset="-128"/>
          <a:cs typeface="ＭＳ Ｐゴシック" charset="-128"/>
        </a:defRPr>
      </a:lvl5pPr>
      <a:lvl6pPr marL="457200" algn="ctr" defTabSz="457200" rtl="0" fontAlgn="base">
        <a:spcBef>
          <a:spcPct val="0"/>
        </a:spcBef>
        <a:spcAft>
          <a:spcPct val="0"/>
        </a:spcAft>
        <a:defRPr sz="3600">
          <a:solidFill>
            <a:schemeClr val="tx1"/>
          </a:solidFill>
          <a:latin typeface="Calibri" pitchFamily="-107" charset="0"/>
          <a:ea typeface="ＭＳ Ｐゴシック" pitchFamily="-107" charset="-128"/>
        </a:defRPr>
      </a:lvl6pPr>
      <a:lvl7pPr marL="914400" algn="ctr" defTabSz="457200" rtl="0" fontAlgn="base">
        <a:spcBef>
          <a:spcPct val="0"/>
        </a:spcBef>
        <a:spcAft>
          <a:spcPct val="0"/>
        </a:spcAft>
        <a:defRPr sz="3600">
          <a:solidFill>
            <a:schemeClr val="tx1"/>
          </a:solidFill>
          <a:latin typeface="Calibri" pitchFamily="-107" charset="0"/>
          <a:ea typeface="ＭＳ Ｐゴシック" pitchFamily="-107" charset="-128"/>
        </a:defRPr>
      </a:lvl7pPr>
      <a:lvl8pPr marL="1371600" algn="ctr" defTabSz="457200" rtl="0" fontAlgn="base">
        <a:spcBef>
          <a:spcPct val="0"/>
        </a:spcBef>
        <a:spcAft>
          <a:spcPct val="0"/>
        </a:spcAft>
        <a:defRPr sz="3600">
          <a:solidFill>
            <a:schemeClr val="tx1"/>
          </a:solidFill>
          <a:latin typeface="Calibri" pitchFamily="-107" charset="0"/>
          <a:ea typeface="ＭＳ Ｐゴシック" pitchFamily="-107" charset="-128"/>
        </a:defRPr>
      </a:lvl8pPr>
      <a:lvl9pPr marL="1828800" algn="ctr" defTabSz="457200" rtl="0" fontAlgn="base">
        <a:spcBef>
          <a:spcPct val="0"/>
        </a:spcBef>
        <a:spcAft>
          <a:spcPct val="0"/>
        </a:spcAft>
        <a:defRPr sz="3600">
          <a:solidFill>
            <a:schemeClr val="tx1"/>
          </a:solidFill>
          <a:latin typeface="Calibri" pitchFamily="-107" charset="0"/>
          <a:ea typeface="ＭＳ Ｐゴシック" pitchFamily="-107" charset="-128"/>
        </a:defRPr>
      </a:lvl9pPr>
    </p:titleStyle>
    <p:bodyStyle>
      <a:lvl1pPr marL="342900" indent="-3429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107" charset="-128"/>
          <a:cs typeface="ＭＳ Ｐゴシック" charset="-128"/>
        </a:defRPr>
      </a:lvl1pPr>
      <a:lvl2pPr marL="742950" indent="-28575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07" charset="-128"/>
          <a:cs typeface="+mn-cs"/>
        </a:defRPr>
      </a:lvl2pPr>
      <a:lvl3pPr marL="1143000" indent="-228600" algn="l" defTabSz="457200" rtl="0" eaLnBrk="0" fontAlgn="base" hangingPunct="0">
        <a:spcBef>
          <a:spcPct val="20000"/>
        </a:spcBef>
        <a:spcAft>
          <a:spcPct val="0"/>
        </a:spcAft>
        <a:buFont typeface="Arial" charset="0"/>
        <a:buChar char="•"/>
        <a:defRPr kern="1200">
          <a:solidFill>
            <a:schemeClr val="tx1"/>
          </a:solidFill>
          <a:latin typeface="+mn-lt"/>
          <a:ea typeface="ＭＳ Ｐゴシック" pitchFamily="-107" charset="-128"/>
          <a:cs typeface="+mn-cs"/>
        </a:defRPr>
      </a:lvl3pPr>
      <a:lvl4pPr marL="1600200" indent="-228600" algn="l" defTabSz="457200" rtl="0" eaLnBrk="0" fontAlgn="base" hangingPunct="0">
        <a:spcBef>
          <a:spcPct val="20000"/>
        </a:spcBef>
        <a:spcAft>
          <a:spcPct val="0"/>
        </a:spcAft>
        <a:buFont typeface="Arial" charset="0"/>
        <a:buChar char="–"/>
        <a:defRPr sz="1600" kern="1200">
          <a:solidFill>
            <a:schemeClr val="tx1"/>
          </a:solidFill>
          <a:latin typeface="+mn-lt"/>
          <a:ea typeface="ＭＳ Ｐゴシック" pitchFamily="-107" charset="-128"/>
          <a:cs typeface="+mn-cs"/>
        </a:defRPr>
      </a:lvl4pPr>
      <a:lvl5pPr marL="2057400" indent="-228600" algn="l" defTabSz="457200" rtl="0" eaLnBrk="0" fontAlgn="base" hangingPunct="0">
        <a:spcBef>
          <a:spcPct val="20000"/>
        </a:spcBef>
        <a:spcAft>
          <a:spcPct val="0"/>
        </a:spcAft>
        <a:buFont typeface="Arial" charset="0"/>
        <a:buChar char="»"/>
        <a:defRPr sz="1400" kern="1200">
          <a:solidFill>
            <a:schemeClr val="tx1"/>
          </a:solidFill>
          <a:latin typeface="+mn-lt"/>
          <a:ea typeface="ＭＳ Ｐゴシック" pitchFamily="-107"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5"/>
          <p:cNvSpPr>
            <a:spLocks noGrp="1"/>
          </p:cNvSpPr>
          <p:nvPr>
            <p:ph type="ctrTitle"/>
          </p:nvPr>
        </p:nvSpPr>
        <p:spPr>
          <a:xfrm>
            <a:off x="1066800" y="1447800"/>
            <a:ext cx="7924800" cy="4038600"/>
          </a:xfrm>
        </p:spPr>
        <p:txBody>
          <a:bodyPr/>
          <a:lstStyle/>
          <a:p>
            <a:pPr eaLnBrk="1" hangingPunct="1"/>
            <a:r>
              <a:rPr lang="en-US" b="1" smtClean="0">
                <a:ea typeface="ＭＳ Ｐゴシック" charset="-128"/>
              </a:rPr>
              <a:t>Coupling Climate and Hydrological Models</a:t>
            </a:r>
            <a:r>
              <a:rPr lang="en-US" smtClean="0">
                <a:ea typeface="ＭＳ Ｐゴシック" charset="-128"/>
              </a:rPr>
              <a:t/>
            </a:r>
            <a:br>
              <a:rPr lang="en-US" smtClean="0">
                <a:ea typeface="ＭＳ Ｐゴシック" charset="-128"/>
              </a:rPr>
            </a:br>
            <a:r>
              <a:rPr lang="en-US" smtClean="0">
                <a:ea typeface="ＭＳ Ｐゴシック" charset="-128"/>
              </a:rPr>
              <a:t/>
            </a:r>
            <a:br>
              <a:rPr lang="en-US" smtClean="0">
                <a:ea typeface="ＭＳ Ｐゴシック" charset="-128"/>
              </a:rPr>
            </a:br>
            <a:r>
              <a:rPr lang="en-US" sz="2400" smtClean="0">
                <a:ea typeface="ＭＳ Ｐゴシック" charset="-128"/>
              </a:rPr>
              <a:t>Interoperability Through Web Services</a:t>
            </a:r>
            <a:br>
              <a:rPr lang="en-US" sz="2400" smtClean="0">
                <a:ea typeface="ＭＳ Ｐゴシック" charset="-128"/>
              </a:rPr>
            </a:br>
            <a:r>
              <a:rPr lang="en-US" sz="2400" smtClean="0">
                <a:ea typeface="ＭＳ Ｐゴシック" charset="-128"/>
              </a:rPr>
              <a:t/>
            </a:r>
            <a:br>
              <a:rPr lang="en-US" sz="2400" smtClean="0">
                <a:ea typeface="ＭＳ Ｐゴシック" charset="-128"/>
              </a:rPr>
            </a:br>
            <a:r>
              <a:rPr lang="en-US" sz="2400" smtClean="0">
                <a:ea typeface="ＭＳ Ｐゴシック" charset="-128"/>
              </a:rPr>
              <a:t/>
            </a:r>
            <a:br>
              <a:rPr lang="en-US" sz="2400" smtClean="0">
                <a:ea typeface="ＭＳ Ｐゴシック" charset="-128"/>
              </a:rPr>
            </a:br>
            <a:endParaRPr lang="en-US" sz="2400" smtClean="0">
              <a:ea typeface="ＭＳ Ｐゴシック" charset="-128"/>
            </a:endParaRPr>
          </a:p>
        </p:txBody>
      </p:sp>
      <p:pic>
        <p:nvPicPr>
          <p:cNvPr id="15363" name="Picture 8"/>
          <p:cNvPicPr>
            <a:picLocks noChangeAspect="1" noChangeArrowheads="1"/>
          </p:cNvPicPr>
          <p:nvPr/>
        </p:nvPicPr>
        <p:blipFill>
          <a:blip r:embed="rId3"/>
          <a:srcRect/>
          <a:stretch>
            <a:fillRect/>
          </a:stretch>
        </p:blipFill>
        <p:spPr bwMode="auto">
          <a:xfrm>
            <a:off x="1331913" y="5638800"/>
            <a:ext cx="1066800" cy="1066800"/>
          </a:xfrm>
          <a:prstGeom prst="rect">
            <a:avLst/>
          </a:prstGeom>
          <a:noFill/>
          <a:ln w="9525">
            <a:noFill/>
            <a:miter lim="800000"/>
            <a:headEnd/>
            <a:tailEnd/>
          </a:ln>
        </p:spPr>
      </p:pic>
      <p:pic>
        <p:nvPicPr>
          <p:cNvPr id="15364" name="Picture 15"/>
          <p:cNvPicPr>
            <a:picLocks noChangeAspect="1" noChangeArrowheads="1"/>
          </p:cNvPicPr>
          <p:nvPr/>
        </p:nvPicPr>
        <p:blipFill>
          <a:blip r:embed="rId4"/>
          <a:srcRect/>
          <a:stretch>
            <a:fillRect/>
          </a:stretch>
        </p:blipFill>
        <p:spPr bwMode="auto">
          <a:xfrm>
            <a:off x="2551113" y="5638800"/>
            <a:ext cx="1047750" cy="1047750"/>
          </a:xfrm>
          <a:prstGeom prst="rect">
            <a:avLst/>
          </a:prstGeom>
          <a:noFill/>
          <a:ln w="9525">
            <a:noFill/>
            <a:miter lim="800000"/>
            <a:headEnd/>
            <a:tailEnd/>
          </a:ln>
        </p:spPr>
      </p:pic>
      <p:pic>
        <p:nvPicPr>
          <p:cNvPr id="15365" name="Picture 17"/>
          <p:cNvPicPr>
            <a:picLocks noChangeAspect="1" noChangeArrowheads="1"/>
          </p:cNvPicPr>
          <p:nvPr/>
        </p:nvPicPr>
        <p:blipFill>
          <a:blip r:embed="rId5"/>
          <a:srcRect/>
          <a:stretch>
            <a:fillRect/>
          </a:stretch>
        </p:blipFill>
        <p:spPr bwMode="auto">
          <a:xfrm>
            <a:off x="3732213" y="5600700"/>
            <a:ext cx="1104900" cy="1104900"/>
          </a:xfrm>
          <a:prstGeom prst="rect">
            <a:avLst/>
          </a:prstGeom>
          <a:noFill/>
          <a:ln w="9525">
            <a:noFill/>
            <a:miter lim="800000"/>
            <a:headEnd/>
            <a:tailEnd/>
          </a:ln>
        </p:spPr>
      </p:pic>
      <p:pic>
        <p:nvPicPr>
          <p:cNvPr id="15366" name="Picture 18"/>
          <p:cNvPicPr>
            <a:picLocks noChangeAspect="1" noChangeArrowheads="1"/>
          </p:cNvPicPr>
          <p:nvPr/>
        </p:nvPicPr>
        <p:blipFill>
          <a:blip r:embed="rId6"/>
          <a:srcRect/>
          <a:stretch>
            <a:fillRect/>
          </a:stretch>
        </p:blipFill>
        <p:spPr bwMode="auto">
          <a:xfrm>
            <a:off x="4913313" y="5562600"/>
            <a:ext cx="1162050" cy="1104900"/>
          </a:xfrm>
          <a:prstGeom prst="rect">
            <a:avLst/>
          </a:prstGeom>
          <a:noFill/>
          <a:ln w="9525">
            <a:noFill/>
            <a:miter lim="800000"/>
            <a:headEnd/>
            <a:tailEnd/>
          </a:ln>
        </p:spPr>
      </p:pic>
      <p:pic>
        <p:nvPicPr>
          <p:cNvPr id="15367" name="Picture 19"/>
          <p:cNvPicPr>
            <a:picLocks noChangeAspect="1" noChangeArrowheads="1"/>
          </p:cNvPicPr>
          <p:nvPr/>
        </p:nvPicPr>
        <p:blipFill>
          <a:blip r:embed="rId7"/>
          <a:srcRect/>
          <a:stretch>
            <a:fillRect/>
          </a:stretch>
        </p:blipFill>
        <p:spPr bwMode="auto">
          <a:xfrm>
            <a:off x="6227763" y="5505450"/>
            <a:ext cx="1200150" cy="1200150"/>
          </a:xfrm>
          <a:prstGeom prst="rect">
            <a:avLst/>
          </a:prstGeom>
          <a:noFill/>
          <a:ln w="9525">
            <a:noFill/>
            <a:miter lim="800000"/>
            <a:headEnd/>
            <a:tailEnd/>
          </a:ln>
        </p:spPr>
      </p:pic>
      <p:pic>
        <p:nvPicPr>
          <p:cNvPr id="15368" name="Content Placeholder 6" descr="verc_rose.png"/>
          <p:cNvPicPr>
            <a:picLocks noChangeAspect="1"/>
          </p:cNvPicPr>
          <p:nvPr/>
        </p:nvPicPr>
        <p:blipFill>
          <a:blip r:embed="rId8"/>
          <a:srcRect/>
          <a:stretch>
            <a:fillRect/>
          </a:stretch>
        </p:blipFill>
        <p:spPr bwMode="auto">
          <a:xfrm>
            <a:off x="7504113" y="5505450"/>
            <a:ext cx="1163637" cy="11572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3657600" y="152400"/>
            <a:ext cx="5029200" cy="639763"/>
          </a:xfrm>
        </p:spPr>
        <p:txBody>
          <a:bodyPr/>
          <a:lstStyle/>
          <a:p>
            <a:r>
              <a:rPr lang="en-US" smtClean="0">
                <a:ea typeface="ＭＳ Ｐゴシック" charset="-128"/>
              </a:rPr>
              <a:t>The system driver</a:t>
            </a:r>
          </a:p>
        </p:txBody>
      </p:sp>
      <p:sp>
        <p:nvSpPr>
          <p:cNvPr id="24579" name="Content Placeholder 2"/>
          <p:cNvSpPr>
            <a:spLocks noGrp="1"/>
          </p:cNvSpPr>
          <p:nvPr>
            <p:ph idx="1"/>
          </p:nvPr>
        </p:nvSpPr>
        <p:spPr>
          <a:xfrm>
            <a:off x="1066800" y="2971800"/>
            <a:ext cx="7924800" cy="3733800"/>
          </a:xfrm>
        </p:spPr>
        <p:txBody>
          <a:bodyPr/>
          <a:lstStyle/>
          <a:p>
            <a:r>
              <a:rPr lang="en-US" smtClean="0">
                <a:ea typeface="ＭＳ Ｐゴシック" charset="-128"/>
              </a:rPr>
              <a:t>Controls the application flow</a:t>
            </a:r>
          </a:p>
          <a:p>
            <a:r>
              <a:rPr lang="en-US" smtClean="0">
                <a:ea typeface="ＭＳ Ｐゴシック" charset="-128"/>
              </a:rPr>
              <a:t>Implemented using OpenMI’s Configuration Editor</a:t>
            </a:r>
          </a:p>
          <a:p>
            <a:r>
              <a:rPr lang="en-US" smtClean="0">
                <a:ea typeface="ＭＳ Ｐゴシック" charset="-128"/>
              </a:rPr>
              <a:t>Convenient tool for the testing of the OpenMI implementations and model interactions</a:t>
            </a:r>
          </a:p>
        </p:txBody>
      </p:sp>
      <p:pic>
        <p:nvPicPr>
          <p:cNvPr id="24580" name="Picture 3"/>
          <p:cNvPicPr>
            <a:picLocks noChangeAspect="1"/>
          </p:cNvPicPr>
          <p:nvPr/>
        </p:nvPicPr>
        <p:blipFill>
          <a:blip r:embed="rId3"/>
          <a:srcRect/>
          <a:stretch>
            <a:fillRect/>
          </a:stretch>
        </p:blipFill>
        <p:spPr bwMode="auto">
          <a:xfrm>
            <a:off x="5003800" y="838200"/>
            <a:ext cx="2540000" cy="1752600"/>
          </a:xfrm>
          <a:prstGeom prst="rect">
            <a:avLst/>
          </a:prstGeom>
          <a:noFill/>
          <a:ln w="9525">
            <a:noFill/>
            <a:miter lim="800000"/>
            <a:headEnd/>
            <a:tailEnd/>
          </a:ln>
          <a:effectLst>
            <a:outerShdw blurRad="50800" dist="38100" dir="2700000" algn="tl" rotWithShape="0">
              <a:prstClr val="black">
                <a:alpha val="40000"/>
              </a:prstClr>
            </a:outerShdw>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Hardware Architecture</a:t>
            </a:r>
            <a:endParaRPr lang="en-US"/>
          </a:p>
        </p:txBody>
      </p:sp>
      <p:grpSp>
        <p:nvGrpSpPr>
          <p:cNvPr id="5" name="Group 25"/>
          <p:cNvGrpSpPr/>
          <p:nvPr/>
        </p:nvGrpSpPr>
        <p:grpSpPr>
          <a:xfrm>
            <a:off x="1263831" y="1896836"/>
            <a:ext cx="2020661" cy="1953305"/>
            <a:chOff x="381000" y="1295400"/>
            <a:chExt cx="2286000" cy="2209800"/>
          </a:xfrm>
        </p:grpSpPr>
        <p:sp>
          <p:nvSpPr>
            <p:cNvPr id="25" name="Rectangle 24"/>
            <p:cNvSpPr/>
            <p:nvPr/>
          </p:nvSpPr>
          <p:spPr>
            <a:xfrm>
              <a:off x="381000" y="1295400"/>
              <a:ext cx="2286000" cy="2209800"/>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mtClean="0">
                  <a:solidFill>
                    <a:schemeClr val="tx1"/>
                  </a:solidFill>
                </a:rPr>
                <a:t>Personal Computer</a:t>
              </a:r>
            </a:p>
            <a:p>
              <a:r>
                <a:rPr lang="en-US" smtClean="0">
                  <a:solidFill>
                    <a:schemeClr val="tx1"/>
                  </a:solidFill>
                </a:rPr>
                <a:t>(Windows)</a:t>
              </a:r>
              <a:endParaRPr lang="en-US">
                <a:solidFill>
                  <a:schemeClr val="tx1"/>
                </a:solidFill>
              </a:endParaRPr>
            </a:p>
          </p:txBody>
        </p:sp>
        <p:pic>
          <p:nvPicPr>
            <p:cNvPr id="26" name="Picture 2" descr="C:\Users\Kathy\AppData\Local\Microsoft\Windows\Temporary Internet Files\Content.IE5\1K54NL1N\MC900441338[1].png"/>
            <p:cNvPicPr>
              <a:picLocks noChangeAspect="1" noChangeArrowheads="1"/>
            </p:cNvPicPr>
            <p:nvPr/>
          </p:nvPicPr>
          <p:blipFill>
            <a:blip r:embed="rId3"/>
            <a:srcRect/>
            <a:stretch>
              <a:fillRect/>
            </a:stretch>
          </p:blipFill>
          <p:spPr bwMode="auto">
            <a:xfrm>
              <a:off x="1066800" y="1981200"/>
              <a:ext cx="1447800" cy="1447800"/>
            </a:xfrm>
            <a:prstGeom prst="rect">
              <a:avLst/>
            </a:prstGeom>
            <a:noFill/>
          </p:spPr>
        </p:pic>
      </p:grpSp>
      <p:sp>
        <p:nvSpPr>
          <p:cNvPr id="8" name="Rectangle 7"/>
          <p:cNvSpPr/>
          <p:nvPr/>
        </p:nvSpPr>
        <p:spPr>
          <a:xfrm>
            <a:off x="3958045" y="3324769"/>
            <a:ext cx="4849586" cy="3152231"/>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r"/>
            <a:r>
              <a:rPr lang="en-US" smtClean="0">
                <a:solidFill>
                  <a:schemeClr val="tx1"/>
                </a:solidFill>
              </a:rPr>
              <a:t>High Performance Computer </a:t>
            </a:r>
            <a:endParaRPr lang="en-US">
              <a:solidFill>
                <a:schemeClr val="tx1"/>
              </a:solidFill>
            </a:endParaRPr>
          </a:p>
        </p:txBody>
      </p:sp>
      <p:pic>
        <p:nvPicPr>
          <p:cNvPr id="9" name="Picture 5"/>
          <p:cNvPicPr>
            <a:picLocks noChangeAspect="1" noChangeArrowheads="1"/>
          </p:cNvPicPr>
          <p:nvPr/>
        </p:nvPicPr>
        <p:blipFill>
          <a:blip r:embed="rId4"/>
          <a:srcRect/>
          <a:stretch>
            <a:fillRect/>
          </a:stretch>
        </p:blipFill>
        <p:spPr bwMode="auto">
          <a:xfrm>
            <a:off x="6443458" y="3782786"/>
            <a:ext cx="2222727" cy="666818"/>
          </a:xfrm>
          <a:prstGeom prst="rect">
            <a:avLst/>
          </a:prstGeom>
          <a:noFill/>
          <a:ln w="9525">
            <a:solidFill>
              <a:schemeClr val="tx1"/>
            </a:solidFill>
            <a:miter lim="800000"/>
            <a:headEnd/>
            <a:tailEnd/>
          </a:ln>
          <a:effectLst>
            <a:outerShdw blurRad="50800" dist="38100" dir="2700000" algn="tl" rotWithShape="0">
              <a:prstClr val="black">
                <a:alpha val="40000"/>
              </a:prstClr>
            </a:outerShdw>
          </a:effectLst>
        </p:spPr>
      </p:pic>
      <p:grpSp>
        <p:nvGrpSpPr>
          <p:cNvPr id="10" name="Group 10"/>
          <p:cNvGrpSpPr/>
          <p:nvPr/>
        </p:nvGrpSpPr>
        <p:grpSpPr>
          <a:xfrm>
            <a:off x="4139904" y="3506628"/>
            <a:ext cx="1454876" cy="1030537"/>
            <a:chOff x="4419600" y="3352800"/>
            <a:chExt cx="1828800" cy="1295400"/>
          </a:xfrm>
        </p:grpSpPr>
        <p:sp>
          <p:nvSpPr>
            <p:cNvPr id="23" name="Rounded Rectangle 9"/>
            <p:cNvSpPr/>
            <p:nvPr/>
          </p:nvSpPr>
          <p:spPr>
            <a:xfrm>
              <a:off x="4419600" y="3352800"/>
              <a:ext cx="1828800" cy="1295400"/>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smtClean="0">
                  <a:solidFill>
                    <a:schemeClr val="tx1"/>
                  </a:solidFill>
                </a:rPr>
                <a:t>Virtual</a:t>
              </a:r>
            </a:p>
            <a:p>
              <a:r>
                <a:rPr lang="en-US" sz="1600" smtClean="0">
                  <a:solidFill>
                    <a:schemeClr val="tx1"/>
                  </a:solidFill>
                </a:rPr>
                <a:t>Linux</a:t>
              </a:r>
            </a:p>
            <a:p>
              <a:r>
                <a:rPr lang="en-US" sz="1600" smtClean="0">
                  <a:solidFill>
                    <a:schemeClr val="tx1"/>
                  </a:solidFill>
                </a:rPr>
                <a:t>Server</a:t>
              </a:r>
              <a:endParaRPr lang="en-US" sz="1600">
                <a:solidFill>
                  <a:schemeClr val="tx1"/>
                </a:solidFill>
              </a:endParaRPr>
            </a:p>
          </p:txBody>
        </p:sp>
        <p:pic>
          <p:nvPicPr>
            <p:cNvPr id="24" name="Picture 6"/>
            <p:cNvPicPr>
              <a:picLocks noChangeAspect="1" noChangeArrowheads="1"/>
            </p:cNvPicPr>
            <p:nvPr/>
          </p:nvPicPr>
          <p:blipFill>
            <a:blip r:embed="rId5" cstate="print"/>
            <a:srcRect/>
            <a:stretch>
              <a:fillRect/>
            </a:stretch>
          </p:blipFill>
          <p:spPr bwMode="auto">
            <a:xfrm>
              <a:off x="5410200" y="3810000"/>
              <a:ext cx="609600" cy="630621"/>
            </a:xfrm>
            <a:prstGeom prst="rect">
              <a:avLst/>
            </a:prstGeom>
            <a:noFill/>
            <a:ln w="9525">
              <a:noFill/>
              <a:miter lim="800000"/>
              <a:headEnd/>
              <a:tailEnd/>
            </a:ln>
            <a:effectLst/>
          </p:spPr>
        </p:pic>
      </p:grpSp>
      <p:grpSp>
        <p:nvGrpSpPr>
          <p:cNvPr id="11" name="Group 14"/>
          <p:cNvGrpSpPr/>
          <p:nvPr/>
        </p:nvGrpSpPr>
        <p:grpSpPr>
          <a:xfrm>
            <a:off x="4382384" y="5022124"/>
            <a:ext cx="1757975" cy="1333636"/>
            <a:chOff x="3124200" y="4495800"/>
            <a:chExt cx="2209800" cy="1676400"/>
          </a:xfrm>
        </p:grpSpPr>
        <p:sp>
          <p:nvSpPr>
            <p:cNvPr id="19" name="Rounded Rectangle 18"/>
            <p:cNvSpPr/>
            <p:nvPr/>
          </p:nvSpPr>
          <p:spPr>
            <a:xfrm>
              <a:off x="3429000" y="4800600"/>
              <a:ext cx="1905000" cy="1371600"/>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lang="en-US">
                <a:solidFill>
                  <a:schemeClr val="tx1"/>
                </a:solidFill>
              </a:endParaRPr>
            </a:p>
          </p:txBody>
        </p:sp>
        <p:sp>
          <p:nvSpPr>
            <p:cNvPr id="20" name="Rounded Rectangle 19"/>
            <p:cNvSpPr/>
            <p:nvPr/>
          </p:nvSpPr>
          <p:spPr>
            <a:xfrm>
              <a:off x="3276600" y="4648200"/>
              <a:ext cx="1905000" cy="1371600"/>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lang="en-US">
                <a:solidFill>
                  <a:schemeClr val="tx1"/>
                </a:solidFill>
              </a:endParaRPr>
            </a:p>
          </p:txBody>
        </p:sp>
        <p:sp>
          <p:nvSpPr>
            <p:cNvPr id="21" name="Rounded Rectangle 20"/>
            <p:cNvSpPr/>
            <p:nvPr/>
          </p:nvSpPr>
          <p:spPr>
            <a:xfrm>
              <a:off x="3124200" y="4495800"/>
              <a:ext cx="1905000" cy="1371600"/>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smtClean="0">
                  <a:solidFill>
                    <a:schemeClr val="tx1"/>
                  </a:solidFill>
                </a:rPr>
                <a:t>Login Nodes</a:t>
              </a:r>
            </a:p>
            <a:p>
              <a:r>
                <a:rPr lang="en-US" sz="1600" smtClean="0">
                  <a:solidFill>
                    <a:schemeClr val="tx1"/>
                  </a:solidFill>
                </a:rPr>
                <a:t>(kraken)</a:t>
              </a:r>
              <a:endParaRPr lang="en-US" sz="1600">
                <a:solidFill>
                  <a:schemeClr val="tx1"/>
                </a:solidFill>
              </a:endParaRPr>
            </a:p>
          </p:txBody>
        </p:sp>
        <p:pic>
          <p:nvPicPr>
            <p:cNvPr id="22" name="Picture 3"/>
            <p:cNvPicPr>
              <a:picLocks noChangeAspect="1" noChangeArrowheads="1"/>
            </p:cNvPicPr>
            <p:nvPr/>
          </p:nvPicPr>
          <p:blipFill>
            <a:blip r:embed="rId6" cstate="print"/>
            <a:srcRect/>
            <a:stretch>
              <a:fillRect/>
            </a:stretch>
          </p:blipFill>
          <p:spPr bwMode="auto">
            <a:xfrm>
              <a:off x="3505200" y="5257800"/>
              <a:ext cx="1335816" cy="488450"/>
            </a:xfrm>
            <a:prstGeom prst="rect">
              <a:avLst/>
            </a:prstGeom>
            <a:noFill/>
            <a:ln w="9525">
              <a:solidFill>
                <a:schemeClr val="tx1"/>
              </a:solidFill>
              <a:miter lim="800000"/>
              <a:headEnd/>
              <a:tailEnd/>
            </a:ln>
            <a:effectLst>
              <a:outerShdw blurRad="50800" dist="38100" dir="2700000" algn="tl" rotWithShape="0">
                <a:prstClr val="black">
                  <a:alpha val="40000"/>
                </a:prstClr>
              </a:outerShdw>
            </a:effectLst>
          </p:spPr>
        </p:pic>
      </p:grpSp>
      <p:grpSp>
        <p:nvGrpSpPr>
          <p:cNvPr id="12" name="Group 15"/>
          <p:cNvGrpSpPr/>
          <p:nvPr/>
        </p:nvGrpSpPr>
        <p:grpSpPr>
          <a:xfrm>
            <a:off x="6625319" y="5022124"/>
            <a:ext cx="1826917" cy="1333636"/>
            <a:chOff x="3124200" y="4495800"/>
            <a:chExt cx="2209800" cy="1676400"/>
          </a:xfrm>
        </p:grpSpPr>
        <p:sp>
          <p:nvSpPr>
            <p:cNvPr id="15" name="Rounded Rectangle 14"/>
            <p:cNvSpPr/>
            <p:nvPr/>
          </p:nvSpPr>
          <p:spPr>
            <a:xfrm>
              <a:off x="3429000" y="4800600"/>
              <a:ext cx="1905000" cy="1371600"/>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lang="en-US">
                <a:solidFill>
                  <a:schemeClr val="tx1"/>
                </a:solidFill>
              </a:endParaRPr>
            </a:p>
          </p:txBody>
        </p:sp>
        <p:sp>
          <p:nvSpPr>
            <p:cNvPr id="16" name="Rounded Rectangle 15"/>
            <p:cNvSpPr/>
            <p:nvPr/>
          </p:nvSpPr>
          <p:spPr>
            <a:xfrm>
              <a:off x="3276600" y="4648200"/>
              <a:ext cx="1905000" cy="1371600"/>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lang="en-US">
                <a:solidFill>
                  <a:schemeClr val="tx1"/>
                </a:solidFill>
              </a:endParaRPr>
            </a:p>
          </p:txBody>
        </p:sp>
        <p:sp>
          <p:nvSpPr>
            <p:cNvPr id="17" name="Rounded Rectangle 16"/>
            <p:cNvSpPr/>
            <p:nvPr/>
          </p:nvSpPr>
          <p:spPr>
            <a:xfrm>
              <a:off x="3124200" y="4495800"/>
              <a:ext cx="1905000" cy="1371600"/>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smtClean="0">
                  <a:solidFill>
                    <a:schemeClr val="tx1"/>
                  </a:solidFill>
                </a:rPr>
                <a:t>Compute Nodes (kraken)</a:t>
              </a:r>
              <a:endParaRPr lang="en-US" sz="1600">
                <a:solidFill>
                  <a:schemeClr val="tx1"/>
                </a:solidFill>
              </a:endParaRPr>
            </a:p>
          </p:txBody>
        </p:sp>
        <p:pic>
          <p:nvPicPr>
            <p:cNvPr id="18" name="Picture 3"/>
            <p:cNvPicPr>
              <a:picLocks noChangeAspect="1" noChangeArrowheads="1"/>
            </p:cNvPicPr>
            <p:nvPr/>
          </p:nvPicPr>
          <p:blipFill>
            <a:blip r:embed="rId6" cstate="print"/>
            <a:srcRect/>
            <a:stretch>
              <a:fillRect/>
            </a:stretch>
          </p:blipFill>
          <p:spPr bwMode="auto">
            <a:xfrm>
              <a:off x="3505200" y="5257800"/>
              <a:ext cx="1335816" cy="488450"/>
            </a:xfrm>
            <a:prstGeom prst="rect">
              <a:avLst/>
            </a:prstGeom>
            <a:noFill/>
            <a:ln w="9525">
              <a:solidFill>
                <a:schemeClr val="tx1"/>
              </a:solidFill>
              <a:miter lim="800000"/>
              <a:headEnd/>
              <a:tailEnd/>
            </a:ln>
            <a:effectLst>
              <a:outerShdw blurRad="50800" dist="38100" dir="2700000" algn="tl" rotWithShape="0">
                <a:prstClr val="black">
                  <a:alpha val="40000"/>
                </a:prstClr>
              </a:outerShdw>
            </a:effectLst>
          </p:spPr>
        </p:pic>
      </p:grpSp>
      <p:sp>
        <p:nvSpPr>
          <p:cNvPr id="13" name="Left-Right Arrow 12"/>
          <p:cNvSpPr/>
          <p:nvPr/>
        </p:nvSpPr>
        <p:spPr>
          <a:xfrm>
            <a:off x="6200979" y="5507083"/>
            <a:ext cx="363719" cy="181859"/>
          </a:xfrm>
          <a:prstGeom prst="leftRightArrow">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Left-Right Arrow 13"/>
          <p:cNvSpPr/>
          <p:nvPr/>
        </p:nvSpPr>
        <p:spPr>
          <a:xfrm rot="5400000">
            <a:off x="4837032" y="4688715"/>
            <a:ext cx="363719" cy="181859"/>
          </a:xfrm>
          <a:prstGeom prst="leftRightArrow">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Left-Up Arrow 6"/>
          <p:cNvSpPr/>
          <p:nvPr/>
        </p:nvSpPr>
        <p:spPr>
          <a:xfrm flipV="1">
            <a:off x="3351847" y="2503034"/>
            <a:ext cx="1683884" cy="740909"/>
          </a:xfrm>
          <a:prstGeom prst="leftUpArrow">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914400" y="3997620"/>
            <a:ext cx="2967444" cy="1077218"/>
          </a:xfrm>
          <a:prstGeom prst="rect">
            <a:avLst/>
          </a:prstGeom>
          <a:noFill/>
        </p:spPr>
        <p:txBody>
          <a:bodyPr wrap="square" rtlCol="0">
            <a:spAutoFit/>
          </a:bodyPr>
          <a:lstStyle/>
          <a:p>
            <a:pPr marL="228600" indent="-228600">
              <a:buFont typeface="Arial" pitchFamily="34" charset="0"/>
              <a:buChar char="•"/>
            </a:pPr>
            <a:r>
              <a:rPr lang="en-US" sz="1600" smtClean="0"/>
              <a:t>The Client contains the OpenMI and SWAT software, which run on a Windows platform.</a:t>
            </a:r>
          </a:p>
        </p:txBody>
      </p:sp>
      <p:sp>
        <p:nvSpPr>
          <p:cNvPr id="28" name="TextBox 27"/>
          <p:cNvSpPr txBox="1"/>
          <p:nvPr/>
        </p:nvSpPr>
        <p:spPr>
          <a:xfrm>
            <a:off x="5035731" y="1554540"/>
            <a:ext cx="4108269" cy="1723549"/>
          </a:xfrm>
          <a:prstGeom prst="rect">
            <a:avLst/>
          </a:prstGeom>
          <a:noFill/>
        </p:spPr>
        <p:txBody>
          <a:bodyPr wrap="square" rtlCol="0">
            <a:spAutoFit/>
          </a:bodyPr>
          <a:lstStyle/>
          <a:p>
            <a:pPr marL="228600" indent="-228600">
              <a:spcAft>
                <a:spcPts val="600"/>
              </a:spcAft>
              <a:buFont typeface="Arial" pitchFamily="34" charset="0"/>
              <a:buChar char="•"/>
            </a:pPr>
            <a:r>
              <a:rPr lang="en-US" sz="1600" smtClean="0"/>
              <a:t>The Atmospheric Model runs on a HPC platform</a:t>
            </a:r>
          </a:p>
          <a:p>
            <a:pPr marL="228600" indent="-228600">
              <a:spcAft>
                <a:spcPts val="600"/>
              </a:spcAft>
              <a:buFont typeface="Arial" pitchFamily="34" charset="0"/>
              <a:buChar char="•"/>
            </a:pPr>
            <a:r>
              <a:rPr lang="en-US" sz="1600" smtClean="0"/>
              <a:t>Access to the HPC Compute Nodes must be through the Login Nodes</a:t>
            </a:r>
          </a:p>
          <a:p>
            <a:pPr marL="228600" indent="-228600">
              <a:spcAft>
                <a:spcPts val="600"/>
              </a:spcAft>
              <a:buFont typeface="Arial" pitchFamily="34" charset="0"/>
              <a:buChar char="•"/>
            </a:pPr>
            <a:r>
              <a:rPr lang="en-US" sz="1600" smtClean="0"/>
              <a:t>Access to the Login Nodes is through the Virtual Server (Web Svcs)</a:t>
            </a:r>
            <a:endParaRPr lang="en-US" sz="16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Software Achitecture</a:t>
            </a:r>
            <a:br>
              <a:rPr lang="en-US" smtClean="0"/>
            </a:br>
            <a:r>
              <a:rPr lang="en-US" smtClean="0"/>
              <a:t>Client</a:t>
            </a:r>
            <a:endParaRPr lang="en-US"/>
          </a:p>
        </p:txBody>
      </p:sp>
      <p:sp>
        <p:nvSpPr>
          <p:cNvPr id="15" name="Rectangle 14"/>
          <p:cNvSpPr/>
          <p:nvPr/>
        </p:nvSpPr>
        <p:spPr>
          <a:xfrm>
            <a:off x="3611096" y="1832862"/>
            <a:ext cx="5181600" cy="3653536"/>
          </a:xfrm>
          <a:prstGeom prst="rect">
            <a:avLst/>
          </a:prstGeom>
        </p:spPr>
        <p:style>
          <a:lnRef idx="1">
            <a:schemeClr val="accent1"/>
          </a:lnRef>
          <a:fillRef idx="2">
            <a:schemeClr val="accent1"/>
          </a:fillRef>
          <a:effectRef idx="1">
            <a:schemeClr val="accent1"/>
          </a:effectRef>
          <a:fontRef idx="minor">
            <a:schemeClr val="dk1"/>
          </a:fontRef>
        </p:style>
        <p:txBody>
          <a:bodyPr rtlCol="0" anchor="t" anchorCtr="0"/>
          <a:lstStyle/>
          <a:p>
            <a:pPr algn="ctr"/>
            <a:r>
              <a:rPr lang="en-US" smtClean="0"/>
              <a:t>Personal Computer (Windows)</a:t>
            </a:r>
            <a:endParaRPr lang="en-US"/>
          </a:p>
        </p:txBody>
      </p:sp>
      <p:sp>
        <p:nvSpPr>
          <p:cNvPr id="16" name="Rounded Rectangle 15"/>
          <p:cNvSpPr/>
          <p:nvPr/>
        </p:nvSpPr>
        <p:spPr>
          <a:xfrm>
            <a:off x="4975972" y="2665684"/>
            <a:ext cx="2299447" cy="67014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OpenMI</a:t>
            </a:r>
          </a:p>
          <a:p>
            <a:pPr algn="ctr"/>
            <a:r>
              <a:rPr lang="en-US" smtClean="0"/>
              <a:t>Configuration Editor</a:t>
            </a:r>
            <a:endParaRPr lang="en-US"/>
          </a:p>
        </p:txBody>
      </p:sp>
      <p:sp>
        <p:nvSpPr>
          <p:cNvPr id="17" name="Rounded Rectangle 16"/>
          <p:cNvSpPr/>
          <p:nvPr/>
        </p:nvSpPr>
        <p:spPr>
          <a:xfrm>
            <a:off x="3915896" y="4439307"/>
            <a:ext cx="1596838" cy="7229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CAM OpenMI Wrapper</a:t>
            </a:r>
            <a:endParaRPr lang="en-US"/>
          </a:p>
        </p:txBody>
      </p:sp>
      <p:sp>
        <p:nvSpPr>
          <p:cNvPr id="18" name="Rounded Rectangle 17"/>
          <p:cNvSpPr/>
          <p:nvPr/>
        </p:nvSpPr>
        <p:spPr>
          <a:xfrm>
            <a:off x="6811496" y="4379307"/>
            <a:ext cx="1596838" cy="61906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SWAT 2005</a:t>
            </a:r>
            <a:endParaRPr lang="en-US"/>
          </a:p>
        </p:txBody>
      </p:sp>
      <p:sp>
        <p:nvSpPr>
          <p:cNvPr id="19" name="Rounded Rectangle 18"/>
          <p:cNvSpPr/>
          <p:nvPr/>
        </p:nvSpPr>
        <p:spPr>
          <a:xfrm>
            <a:off x="7040096" y="3913910"/>
            <a:ext cx="1143000" cy="46539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OpenMI</a:t>
            </a:r>
            <a:endParaRPr lang="en-US"/>
          </a:p>
        </p:txBody>
      </p:sp>
      <p:cxnSp>
        <p:nvCxnSpPr>
          <p:cNvPr id="21" name="Shape 20"/>
          <p:cNvCxnSpPr>
            <a:stCxn id="16" idx="3"/>
            <a:endCxn id="19" idx="0"/>
          </p:cNvCxnSpPr>
          <p:nvPr/>
        </p:nvCxnSpPr>
        <p:spPr>
          <a:xfrm>
            <a:off x="7275419" y="3000756"/>
            <a:ext cx="336177" cy="913154"/>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 name="Shape 22"/>
          <p:cNvCxnSpPr>
            <a:stCxn id="16" idx="1"/>
            <a:endCxn id="17" idx="0"/>
          </p:cNvCxnSpPr>
          <p:nvPr/>
        </p:nvCxnSpPr>
        <p:spPr>
          <a:xfrm rot="10800000" flipV="1">
            <a:off x="4714316" y="3000755"/>
            <a:ext cx="261657" cy="1438551"/>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6" name="Elbow Connector 25"/>
          <p:cNvCxnSpPr>
            <a:stCxn id="17" idx="3"/>
            <a:endCxn id="19" idx="1"/>
          </p:cNvCxnSpPr>
          <p:nvPr/>
        </p:nvCxnSpPr>
        <p:spPr>
          <a:xfrm flipV="1">
            <a:off x="5512734" y="4146608"/>
            <a:ext cx="1527362" cy="654186"/>
          </a:xfrm>
          <a:prstGeom prst="bentConnector3">
            <a:avLst>
              <a:gd name="adj1" fmla="val 50000"/>
            </a:avLst>
          </a:prstGeom>
          <a:ln>
            <a:tailEnd type="arrow"/>
          </a:ln>
        </p:spPr>
        <p:style>
          <a:lnRef idx="2">
            <a:schemeClr val="accent1"/>
          </a:lnRef>
          <a:fillRef idx="0">
            <a:schemeClr val="accent1"/>
          </a:fillRef>
          <a:effectRef idx="1">
            <a:schemeClr val="accent1"/>
          </a:effectRef>
          <a:fontRef idx="minor">
            <a:schemeClr val="tx1"/>
          </a:fontRef>
        </p:style>
      </p:cxnSp>
      <p:sp>
        <p:nvSpPr>
          <p:cNvPr id="27" name="Up-Down Arrow 26"/>
          <p:cNvSpPr/>
          <p:nvPr/>
        </p:nvSpPr>
        <p:spPr>
          <a:xfrm>
            <a:off x="4583486" y="5257798"/>
            <a:ext cx="261657" cy="609600"/>
          </a:xfrm>
          <a:prstGeom prst="upDownArrow">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TextBox 27"/>
          <p:cNvSpPr txBox="1"/>
          <p:nvPr/>
        </p:nvSpPr>
        <p:spPr>
          <a:xfrm>
            <a:off x="3767444" y="6063732"/>
            <a:ext cx="2155398" cy="369332"/>
          </a:xfrm>
          <a:prstGeom prst="rect">
            <a:avLst/>
          </a:prstGeom>
          <a:noFill/>
        </p:spPr>
        <p:txBody>
          <a:bodyPr wrap="none" rtlCol="0">
            <a:spAutoFit/>
          </a:bodyPr>
          <a:lstStyle/>
          <a:p>
            <a:r>
              <a:rPr lang="en-US" smtClean="0"/>
              <a:t>… to Web Services</a:t>
            </a:r>
            <a:endParaRPr lang="en-US"/>
          </a:p>
        </p:txBody>
      </p:sp>
      <p:sp>
        <p:nvSpPr>
          <p:cNvPr id="13" name="TextBox 12"/>
          <p:cNvSpPr txBox="1"/>
          <p:nvPr/>
        </p:nvSpPr>
        <p:spPr>
          <a:xfrm>
            <a:off x="990600" y="1832862"/>
            <a:ext cx="2620496" cy="3939540"/>
          </a:xfrm>
          <a:prstGeom prst="rect">
            <a:avLst/>
          </a:prstGeom>
          <a:noFill/>
        </p:spPr>
        <p:txBody>
          <a:bodyPr wrap="square" rtlCol="0">
            <a:spAutoFit/>
          </a:bodyPr>
          <a:lstStyle/>
          <a:p>
            <a:pPr marL="228600" indent="-228600">
              <a:spcBef>
                <a:spcPts val="0"/>
              </a:spcBef>
              <a:spcAft>
                <a:spcPts val="600"/>
              </a:spcAft>
              <a:buFont typeface="Arial" pitchFamily="34" charset="0"/>
              <a:buChar char="•"/>
            </a:pPr>
            <a:r>
              <a:rPr lang="en-US" sz="1600" smtClean="0"/>
              <a:t>Configuration Editor is the driver… it is used to link the models and trigger the start of the run.</a:t>
            </a:r>
          </a:p>
          <a:p>
            <a:pPr marL="228600" indent="-228600">
              <a:spcBef>
                <a:spcPts val="0"/>
              </a:spcBef>
              <a:spcAft>
                <a:spcPts val="600"/>
              </a:spcAft>
              <a:buFont typeface="Arial" pitchFamily="34" charset="0"/>
              <a:buChar char="•"/>
            </a:pPr>
            <a:r>
              <a:rPr lang="en-US" sz="1600" smtClean="0"/>
              <a:t>Hydrological model (SWAT 2005) is a modified version to work with OpenMI</a:t>
            </a:r>
          </a:p>
          <a:p>
            <a:pPr marL="228600" indent="-228600">
              <a:spcBef>
                <a:spcPts val="0"/>
              </a:spcBef>
              <a:spcAft>
                <a:spcPts val="600"/>
              </a:spcAft>
              <a:buFont typeface="Arial" pitchFamily="34" charset="0"/>
              <a:buChar char="•"/>
            </a:pPr>
            <a:r>
              <a:rPr lang="en-US" sz="1600" smtClean="0"/>
              <a:t>Access to Atmospheric model (CAM) is done through “wrapper” code that accesses ESMF Web Services via an OpenMI interface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Software Architecture</a:t>
            </a:r>
            <a:br>
              <a:rPr lang="en-US" smtClean="0"/>
            </a:br>
            <a:r>
              <a:rPr lang="en-US" smtClean="0"/>
              <a:t>Server</a:t>
            </a:r>
            <a:endParaRPr lang="en-US"/>
          </a:p>
        </p:txBody>
      </p:sp>
      <p:sp>
        <p:nvSpPr>
          <p:cNvPr id="31" name="Rectangle 30"/>
          <p:cNvSpPr/>
          <p:nvPr/>
        </p:nvSpPr>
        <p:spPr>
          <a:xfrm>
            <a:off x="1143000" y="1832864"/>
            <a:ext cx="2667560" cy="1490381"/>
          </a:xfrm>
          <a:prstGeom prst="rect">
            <a:avLst/>
          </a:prstGeom>
        </p:spPr>
        <p:style>
          <a:lnRef idx="1">
            <a:schemeClr val="accent1"/>
          </a:lnRef>
          <a:fillRef idx="2">
            <a:schemeClr val="accent1"/>
          </a:fillRef>
          <a:effectRef idx="1">
            <a:schemeClr val="accent1"/>
          </a:effectRef>
          <a:fontRef idx="minor">
            <a:schemeClr val="dk1"/>
          </a:fontRef>
        </p:style>
        <p:txBody>
          <a:bodyPr rtlCol="0" anchor="b"/>
          <a:lstStyle/>
          <a:p>
            <a:pPr algn="ctr"/>
            <a:r>
              <a:rPr lang="en-US" smtClean="0"/>
              <a:t>Linux Server (Web Svr)</a:t>
            </a:r>
            <a:endParaRPr lang="en-US"/>
          </a:p>
        </p:txBody>
      </p:sp>
      <p:sp>
        <p:nvSpPr>
          <p:cNvPr id="15" name="Rounded Rectangle 14"/>
          <p:cNvSpPr/>
          <p:nvPr/>
        </p:nvSpPr>
        <p:spPr>
          <a:xfrm>
            <a:off x="1322294" y="2063705"/>
            <a:ext cx="2299447" cy="38324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Tomcat/Axis2</a:t>
            </a:r>
            <a:endParaRPr lang="en-US"/>
          </a:p>
        </p:txBody>
      </p:sp>
      <p:sp>
        <p:nvSpPr>
          <p:cNvPr id="16" name="Rounded Rectangle 15"/>
          <p:cNvSpPr/>
          <p:nvPr/>
        </p:nvSpPr>
        <p:spPr>
          <a:xfrm>
            <a:off x="1641662" y="2446946"/>
            <a:ext cx="1596838" cy="38324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SOAP Svcs</a:t>
            </a:r>
            <a:endParaRPr lang="en-US"/>
          </a:p>
        </p:txBody>
      </p:sp>
      <p:sp>
        <p:nvSpPr>
          <p:cNvPr id="79" name="Rectangle 78"/>
          <p:cNvSpPr/>
          <p:nvPr/>
        </p:nvSpPr>
        <p:spPr>
          <a:xfrm>
            <a:off x="4816848" y="1852753"/>
            <a:ext cx="3832411" cy="2590801"/>
          </a:xfrm>
          <a:prstGeom prst="rect">
            <a:avLst/>
          </a:prstGeom>
        </p:spPr>
        <p:style>
          <a:lnRef idx="1">
            <a:schemeClr val="accent1"/>
          </a:lnRef>
          <a:fillRef idx="2">
            <a:schemeClr val="accent1"/>
          </a:fillRef>
          <a:effectRef idx="1">
            <a:schemeClr val="accent1"/>
          </a:effectRef>
          <a:fontRef idx="minor">
            <a:schemeClr val="dk1"/>
          </a:fontRef>
        </p:style>
        <p:txBody>
          <a:bodyPr rtlCol="0" anchor="t" anchorCtr="0"/>
          <a:lstStyle/>
          <a:p>
            <a:pPr algn="ctr"/>
            <a:endParaRPr lang="en-US"/>
          </a:p>
        </p:txBody>
      </p:sp>
      <p:sp>
        <p:nvSpPr>
          <p:cNvPr id="77" name="Rectangle 76"/>
          <p:cNvSpPr/>
          <p:nvPr/>
        </p:nvSpPr>
        <p:spPr>
          <a:xfrm>
            <a:off x="4664448" y="1700353"/>
            <a:ext cx="3832411" cy="2590801"/>
          </a:xfrm>
          <a:prstGeom prst="rect">
            <a:avLst/>
          </a:prstGeom>
        </p:spPr>
        <p:style>
          <a:lnRef idx="1">
            <a:schemeClr val="accent1"/>
          </a:lnRef>
          <a:fillRef idx="2">
            <a:schemeClr val="accent1"/>
          </a:fillRef>
          <a:effectRef idx="1">
            <a:schemeClr val="accent1"/>
          </a:effectRef>
          <a:fontRef idx="minor">
            <a:schemeClr val="dk1"/>
          </a:fontRef>
        </p:style>
        <p:txBody>
          <a:bodyPr rtlCol="0" anchor="t" anchorCtr="0"/>
          <a:lstStyle/>
          <a:p>
            <a:pPr algn="ctr"/>
            <a:endParaRPr lang="en-US"/>
          </a:p>
        </p:txBody>
      </p:sp>
      <p:sp>
        <p:nvSpPr>
          <p:cNvPr id="4" name="Rectangle 3"/>
          <p:cNvSpPr/>
          <p:nvPr/>
        </p:nvSpPr>
        <p:spPr>
          <a:xfrm>
            <a:off x="4512048" y="1547953"/>
            <a:ext cx="3832411" cy="2590801"/>
          </a:xfrm>
          <a:prstGeom prst="rect">
            <a:avLst/>
          </a:prstGeom>
        </p:spPr>
        <p:style>
          <a:lnRef idx="1">
            <a:schemeClr val="accent1"/>
          </a:lnRef>
          <a:fillRef idx="2">
            <a:schemeClr val="accent1"/>
          </a:fillRef>
          <a:effectRef idx="1">
            <a:schemeClr val="accent1"/>
          </a:effectRef>
          <a:fontRef idx="minor">
            <a:schemeClr val="dk1"/>
          </a:fontRef>
        </p:style>
        <p:txBody>
          <a:bodyPr rtlCol="0" anchor="t" anchorCtr="0"/>
          <a:lstStyle/>
          <a:p>
            <a:pPr algn="ctr"/>
            <a:r>
              <a:rPr lang="en-US" smtClean="0"/>
              <a:t>HPC Login Nodes</a:t>
            </a:r>
            <a:endParaRPr lang="en-US"/>
          </a:p>
        </p:txBody>
      </p:sp>
      <p:grpSp>
        <p:nvGrpSpPr>
          <p:cNvPr id="5" name="Group 4"/>
          <p:cNvGrpSpPr/>
          <p:nvPr/>
        </p:nvGrpSpPr>
        <p:grpSpPr>
          <a:xfrm>
            <a:off x="4512048" y="4638342"/>
            <a:ext cx="4343400" cy="1991058"/>
            <a:chOff x="1447800" y="3581400"/>
            <a:chExt cx="3886200" cy="2438400"/>
          </a:xfrm>
        </p:grpSpPr>
        <p:sp>
          <p:nvSpPr>
            <p:cNvPr id="6" name="Rectangle 5"/>
            <p:cNvSpPr/>
            <p:nvPr/>
          </p:nvSpPr>
          <p:spPr>
            <a:xfrm>
              <a:off x="1752600" y="3886200"/>
              <a:ext cx="3581400" cy="2133600"/>
            </a:xfrm>
            <a:prstGeom prst="rect">
              <a:avLst/>
            </a:prstGeom>
          </p:spPr>
          <p:style>
            <a:lnRef idx="1">
              <a:schemeClr val="accent1"/>
            </a:lnRef>
            <a:fillRef idx="2">
              <a:schemeClr val="accent1"/>
            </a:fillRef>
            <a:effectRef idx="1">
              <a:schemeClr val="accent1"/>
            </a:effectRef>
            <a:fontRef idx="minor">
              <a:schemeClr val="dk1"/>
            </a:fontRef>
          </p:style>
          <p:txBody>
            <a:bodyPr rtlCol="0" anchor="b"/>
            <a:lstStyle/>
            <a:p>
              <a:pPr algn="ctr"/>
              <a:endParaRPr lang="en-US"/>
            </a:p>
          </p:txBody>
        </p:sp>
        <p:sp>
          <p:nvSpPr>
            <p:cNvPr id="7" name="Rectangle 6"/>
            <p:cNvSpPr/>
            <p:nvPr/>
          </p:nvSpPr>
          <p:spPr>
            <a:xfrm>
              <a:off x="1600200" y="3733800"/>
              <a:ext cx="3581400" cy="2133600"/>
            </a:xfrm>
            <a:prstGeom prst="rect">
              <a:avLst/>
            </a:prstGeom>
          </p:spPr>
          <p:style>
            <a:lnRef idx="1">
              <a:schemeClr val="accent1"/>
            </a:lnRef>
            <a:fillRef idx="2">
              <a:schemeClr val="accent1"/>
            </a:fillRef>
            <a:effectRef idx="1">
              <a:schemeClr val="accent1"/>
            </a:effectRef>
            <a:fontRef idx="minor">
              <a:schemeClr val="dk1"/>
            </a:fontRef>
          </p:style>
          <p:txBody>
            <a:bodyPr rtlCol="0" anchor="b"/>
            <a:lstStyle/>
            <a:p>
              <a:pPr algn="ctr"/>
              <a:endParaRPr lang="en-US"/>
            </a:p>
          </p:txBody>
        </p:sp>
        <p:sp>
          <p:nvSpPr>
            <p:cNvPr id="8" name="Rectangle 7"/>
            <p:cNvSpPr/>
            <p:nvPr/>
          </p:nvSpPr>
          <p:spPr>
            <a:xfrm>
              <a:off x="1447800" y="3581400"/>
              <a:ext cx="3581400" cy="2133600"/>
            </a:xfrm>
            <a:prstGeom prst="rect">
              <a:avLst/>
            </a:prstGeom>
          </p:spPr>
          <p:style>
            <a:lnRef idx="1">
              <a:schemeClr val="accent1"/>
            </a:lnRef>
            <a:fillRef idx="2">
              <a:schemeClr val="accent1"/>
            </a:fillRef>
            <a:effectRef idx="1">
              <a:schemeClr val="accent1"/>
            </a:effectRef>
            <a:fontRef idx="minor">
              <a:schemeClr val="dk1"/>
            </a:fontRef>
          </p:style>
          <p:txBody>
            <a:bodyPr rtlCol="0" anchor="b"/>
            <a:lstStyle/>
            <a:p>
              <a:pPr algn="ctr"/>
              <a:r>
                <a:rPr lang="en-US" smtClean="0"/>
                <a:t>HPC Compute Nodes</a:t>
              </a:r>
              <a:endParaRPr lang="en-US"/>
            </a:p>
          </p:txBody>
        </p:sp>
      </p:grpSp>
      <p:sp>
        <p:nvSpPr>
          <p:cNvPr id="9" name="Rounded Rectangle 8"/>
          <p:cNvSpPr/>
          <p:nvPr/>
        </p:nvSpPr>
        <p:spPr>
          <a:xfrm>
            <a:off x="4703673" y="3300555"/>
            <a:ext cx="1085850" cy="6387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smtClean="0"/>
              <a:t>Job</a:t>
            </a:r>
          </a:p>
          <a:p>
            <a:pPr algn="ctr"/>
            <a:r>
              <a:rPr lang="en-US" sz="1600" smtClean="0"/>
              <a:t>Scheduler</a:t>
            </a:r>
            <a:endParaRPr lang="en-US" sz="1600"/>
          </a:p>
        </p:txBody>
      </p:sp>
      <p:sp>
        <p:nvSpPr>
          <p:cNvPr id="10" name="Rounded Rectangle 9"/>
          <p:cNvSpPr/>
          <p:nvPr/>
        </p:nvSpPr>
        <p:spPr>
          <a:xfrm>
            <a:off x="5917266" y="4840942"/>
            <a:ext cx="766482" cy="6387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smtClean="0"/>
              <a:t>Comp</a:t>
            </a:r>
          </a:p>
          <a:p>
            <a:pPr algn="ctr"/>
            <a:r>
              <a:rPr lang="en-US" sz="1600" smtClean="0"/>
              <a:t>Svc</a:t>
            </a:r>
            <a:endParaRPr lang="en-US" sz="1600"/>
          </a:p>
        </p:txBody>
      </p:sp>
      <p:sp>
        <p:nvSpPr>
          <p:cNvPr id="11" name="Rounded Rectangle 10"/>
          <p:cNvSpPr/>
          <p:nvPr/>
        </p:nvSpPr>
        <p:spPr>
          <a:xfrm>
            <a:off x="6747622" y="4840942"/>
            <a:ext cx="766482" cy="6387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smtClean="0"/>
              <a:t>Comp</a:t>
            </a:r>
          </a:p>
          <a:p>
            <a:pPr algn="ctr"/>
            <a:r>
              <a:rPr lang="en-US" sz="1600" smtClean="0"/>
              <a:t>Svc</a:t>
            </a:r>
            <a:endParaRPr lang="en-US" sz="1600"/>
          </a:p>
        </p:txBody>
      </p:sp>
      <p:sp>
        <p:nvSpPr>
          <p:cNvPr id="12" name="Rounded Rectangle 11"/>
          <p:cNvSpPr/>
          <p:nvPr/>
        </p:nvSpPr>
        <p:spPr>
          <a:xfrm>
            <a:off x="7577977" y="4840942"/>
            <a:ext cx="766482" cy="6387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smtClean="0"/>
              <a:t>Comp</a:t>
            </a:r>
          </a:p>
          <a:p>
            <a:pPr algn="ctr"/>
            <a:r>
              <a:rPr lang="en-US" sz="1600" smtClean="0"/>
              <a:t>Svc</a:t>
            </a:r>
            <a:endParaRPr lang="en-US" sz="1600"/>
          </a:p>
        </p:txBody>
      </p:sp>
      <p:sp>
        <p:nvSpPr>
          <p:cNvPr id="17" name="Rounded Rectangle 16"/>
          <p:cNvSpPr/>
          <p:nvPr/>
        </p:nvSpPr>
        <p:spPr>
          <a:xfrm>
            <a:off x="5917266" y="5479678"/>
            <a:ext cx="766482" cy="38324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CAM</a:t>
            </a:r>
            <a:endParaRPr lang="en-US"/>
          </a:p>
        </p:txBody>
      </p:sp>
      <p:sp>
        <p:nvSpPr>
          <p:cNvPr id="18" name="Rounded Rectangle 17"/>
          <p:cNvSpPr/>
          <p:nvPr/>
        </p:nvSpPr>
        <p:spPr>
          <a:xfrm>
            <a:off x="6747622" y="5479678"/>
            <a:ext cx="766482" cy="38324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CAM</a:t>
            </a:r>
            <a:endParaRPr lang="en-US"/>
          </a:p>
        </p:txBody>
      </p:sp>
      <p:sp>
        <p:nvSpPr>
          <p:cNvPr id="19" name="Rounded Rectangle 18"/>
          <p:cNvSpPr/>
          <p:nvPr/>
        </p:nvSpPr>
        <p:spPr>
          <a:xfrm>
            <a:off x="7577977" y="5479678"/>
            <a:ext cx="766482" cy="38324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CAM</a:t>
            </a:r>
            <a:endParaRPr lang="en-US"/>
          </a:p>
        </p:txBody>
      </p:sp>
      <p:sp>
        <p:nvSpPr>
          <p:cNvPr id="20" name="Bent-Up Arrow 19"/>
          <p:cNvSpPr/>
          <p:nvPr/>
        </p:nvSpPr>
        <p:spPr>
          <a:xfrm rot="5400000">
            <a:off x="4831627" y="4445583"/>
            <a:ext cx="1340922" cy="574862"/>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a:off x="4863353" y="2112311"/>
            <a:ext cx="1852332" cy="76648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Process</a:t>
            </a:r>
          </a:p>
          <a:p>
            <a:pPr algn="ctr"/>
            <a:r>
              <a:rPr lang="en-US" smtClean="0"/>
              <a:t>Controller</a:t>
            </a:r>
            <a:endParaRPr lang="en-US"/>
          </a:p>
        </p:txBody>
      </p:sp>
      <p:sp>
        <p:nvSpPr>
          <p:cNvPr id="14" name="Rounded Rectangle 13"/>
          <p:cNvSpPr/>
          <p:nvPr/>
        </p:nvSpPr>
        <p:spPr>
          <a:xfrm>
            <a:off x="6971179" y="2240058"/>
            <a:ext cx="1085850" cy="5109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Registrar</a:t>
            </a:r>
            <a:endParaRPr lang="en-US"/>
          </a:p>
        </p:txBody>
      </p:sp>
      <p:cxnSp>
        <p:nvCxnSpPr>
          <p:cNvPr id="21" name="Straight Arrow Connector 20"/>
          <p:cNvCxnSpPr>
            <a:stCxn id="13" idx="3"/>
            <a:endCxn id="14" idx="1"/>
          </p:cNvCxnSpPr>
          <p:nvPr/>
        </p:nvCxnSpPr>
        <p:spPr>
          <a:xfrm>
            <a:off x="6715685" y="2495552"/>
            <a:ext cx="255494" cy="1331"/>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13" idx="2"/>
            <a:endCxn id="9" idx="0"/>
          </p:cNvCxnSpPr>
          <p:nvPr/>
        </p:nvCxnSpPr>
        <p:spPr>
          <a:xfrm rot="5400000">
            <a:off x="5307178" y="2818214"/>
            <a:ext cx="421762" cy="54292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13" idx="2"/>
          </p:cNvCxnSpPr>
          <p:nvPr/>
        </p:nvCxnSpPr>
        <p:spPr>
          <a:xfrm rot="16200000" flipH="1">
            <a:off x="5063938" y="3604373"/>
            <a:ext cx="1962148" cy="510987"/>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13" idx="2"/>
          </p:cNvCxnSpPr>
          <p:nvPr/>
        </p:nvCxnSpPr>
        <p:spPr>
          <a:xfrm rot="16200000" flipH="1">
            <a:off x="5479116" y="3189195"/>
            <a:ext cx="1962148" cy="1341343"/>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13" idx="2"/>
            <a:endCxn id="12" idx="0"/>
          </p:cNvCxnSpPr>
          <p:nvPr/>
        </p:nvCxnSpPr>
        <p:spPr>
          <a:xfrm rot="16200000" flipH="1">
            <a:off x="5894294" y="2774017"/>
            <a:ext cx="1962149" cy="2171699"/>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10" idx="0"/>
            <a:endCxn id="14" idx="2"/>
          </p:cNvCxnSpPr>
          <p:nvPr/>
        </p:nvCxnSpPr>
        <p:spPr>
          <a:xfrm rot="5400000" flipH="1" flipV="1">
            <a:off x="5862357" y="3189196"/>
            <a:ext cx="2089896" cy="121359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11" idx="0"/>
            <a:endCxn id="14" idx="2"/>
          </p:cNvCxnSpPr>
          <p:nvPr/>
        </p:nvCxnSpPr>
        <p:spPr>
          <a:xfrm rot="5400000" flipH="1" flipV="1">
            <a:off x="6277535" y="3604374"/>
            <a:ext cx="2089896" cy="38324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12" idx="0"/>
            <a:endCxn id="14" idx="2"/>
          </p:cNvCxnSpPr>
          <p:nvPr/>
        </p:nvCxnSpPr>
        <p:spPr>
          <a:xfrm rot="16200000" flipV="1">
            <a:off x="6692713" y="3572437"/>
            <a:ext cx="2089896" cy="4471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a:stCxn id="16" idx="3"/>
            <a:endCxn id="13" idx="1"/>
          </p:cNvCxnSpPr>
          <p:nvPr/>
        </p:nvCxnSpPr>
        <p:spPr>
          <a:xfrm flipV="1">
            <a:off x="3238500" y="2495552"/>
            <a:ext cx="1624853" cy="143015"/>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a:off x="914400" y="3409896"/>
            <a:ext cx="3521448" cy="3200876"/>
          </a:xfrm>
          <a:prstGeom prst="rect">
            <a:avLst/>
          </a:prstGeom>
          <a:noFill/>
        </p:spPr>
        <p:txBody>
          <a:bodyPr wrap="square" rtlCol="0">
            <a:spAutoFit/>
          </a:bodyPr>
          <a:lstStyle/>
          <a:p>
            <a:pPr marL="228600" indent="-228600">
              <a:spcAft>
                <a:spcPts val="600"/>
              </a:spcAft>
              <a:buFont typeface="Arial" pitchFamily="34" charset="0"/>
              <a:buChar char="•"/>
            </a:pPr>
            <a:r>
              <a:rPr lang="en-US" sz="1600" smtClean="0"/>
              <a:t>In some HPC systems, access to nodes can be restrictive.  In XSEDE, only the Login Nodes can communicate with the Compute Nodes.</a:t>
            </a:r>
          </a:p>
          <a:p>
            <a:pPr marL="228600" indent="-228600">
              <a:spcAft>
                <a:spcPts val="600"/>
              </a:spcAft>
              <a:buFont typeface="Arial" pitchFamily="34" charset="0"/>
              <a:buChar char="•"/>
            </a:pPr>
            <a:r>
              <a:rPr lang="en-US" sz="1600" smtClean="0"/>
              <a:t>Access to/from external systems can be controlled via “gateway” systems using Web Services.</a:t>
            </a:r>
          </a:p>
          <a:p>
            <a:pPr marL="228600" indent="-228600">
              <a:spcAft>
                <a:spcPts val="600"/>
              </a:spcAft>
              <a:buFont typeface="Arial" pitchFamily="34" charset="0"/>
              <a:buChar char="•"/>
            </a:pPr>
            <a:r>
              <a:rPr lang="en-US" sz="1600" smtClean="0"/>
              <a:t>Running applications (such as CAM Component Svc) on Compute Nodes must be handled by a Job Scheduler.</a:t>
            </a:r>
            <a:endParaRPr lang="en-US" sz="16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smtClean="0">
                <a:ea typeface="ＭＳ Ｐゴシック" charset="-128"/>
              </a:rPr>
              <a:t>Logical </a:t>
            </a:r>
            <a:r>
              <a:rPr lang="en-US" smtClean="0">
                <a:ea typeface="ＭＳ Ｐゴシック" charset="-128"/>
              </a:rPr>
              <a:t>Workflow</a:t>
            </a:r>
            <a:br>
              <a:rPr lang="en-US" smtClean="0">
                <a:ea typeface="ＭＳ Ｐゴシック" charset="-128"/>
              </a:rPr>
            </a:br>
            <a:r>
              <a:rPr lang="en-US" smtClean="0">
                <a:ea typeface="ＭＳ Ｐゴシック" charset="-128"/>
              </a:rPr>
              <a:t>One-Way Coupling</a:t>
            </a:r>
            <a:endParaRPr lang="en-US" smtClean="0">
              <a:ea typeface="ＭＳ Ｐゴシック" charset="-128"/>
            </a:endParaRPr>
          </a:p>
        </p:txBody>
      </p:sp>
      <p:grpSp>
        <p:nvGrpSpPr>
          <p:cNvPr id="128" name="Group 127"/>
          <p:cNvGrpSpPr/>
          <p:nvPr/>
        </p:nvGrpSpPr>
        <p:grpSpPr>
          <a:xfrm>
            <a:off x="974301" y="1713486"/>
            <a:ext cx="7889854" cy="4797623"/>
            <a:chOff x="747996" y="1541464"/>
            <a:chExt cx="8396004" cy="5105400"/>
          </a:xfrm>
        </p:grpSpPr>
        <p:sp>
          <p:nvSpPr>
            <p:cNvPr id="52" name="TextBox 8"/>
            <p:cNvSpPr txBox="1"/>
            <p:nvPr/>
          </p:nvSpPr>
          <p:spPr>
            <a:xfrm>
              <a:off x="747996" y="1541464"/>
              <a:ext cx="633507"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smtClean="0"/>
                <a:t>Driver</a:t>
              </a:r>
              <a:endParaRPr lang="en-US" sz="1400"/>
            </a:p>
          </p:txBody>
        </p:sp>
        <p:sp>
          <p:nvSpPr>
            <p:cNvPr id="53" name="TextBox 9"/>
            <p:cNvSpPr txBox="1"/>
            <p:nvPr/>
          </p:nvSpPr>
          <p:spPr>
            <a:xfrm>
              <a:off x="2209604" y="1541464"/>
              <a:ext cx="1250312"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smtClean="0"/>
                <a:t>SWAT/</a:t>
              </a:r>
              <a:r>
                <a:rPr lang="en-US" sz="1400" err="1" smtClean="0"/>
                <a:t>OpenMI</a:t>
              </a:r>
              <a:endParaRPr lang="en-US" sz="1400"/>
            </a:p>
          </p:txBody>
        </p:sp>
        <p:sp>
          <p:nvSpPr>
            <p:cNvPr id="54" name="TextBox 10"/>
            <p:cNvSpPr txBox="1"/>
            <p:nvPr/>
          </p:nvSpPr>
          <p:spPr>
            <a:xfrm>
              <a:off x="3654535" y="1541464"/>
              <a:ext cx="1864613"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smtClean="0"/>
                <a:t>ATM/</a:t>
              </a:r>
              <a:r>
                <a:rPr lang="en-US" sz="1400" err="1" smtClean="0"/>
                <a:t>OpenMI</a:t>
              </a:r>
              <a:r>
                <a:rPr lang="en-US" sz="1400" smtClean="0"/>
                <a:t> Wrapper</a:t>
              </a:r>
              <a:endParaRPr lang="en-US" sz="1400"/>
            </a:p>
          </p:txBody>
        </p:sp>
        <p:sp>
          <p:nvSpPr>
            <p:cNvPr id="55" name="TextBox 11"/>
            <p:cNvSpPr txBox="1"/>
            <p:nvPr/>
          </p:nvSpPr>
          <p:spPr>
            <a:xfrm>
              <a:off x="5620900" y="1541464"/>
              <a:ext cx="1600881"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smtClean="0"/>
                <a:t>ESMF Web Services</a:t>
              </a:r>
              <a:endParaRPr lang="en-US" sz="1400"/>
            </a:p>
          </p:txBody>
        </p:sp>
        <p:sp>
          <p:nvSpPr>
            <p:cNvPr id="56" name="TextBox 12"/>
            <p:cNvSpPr txBox="1"/>
            <p:nvPr/>
          </p:nvSpPr>
          <p:spPr>
            <a:xfrm>
              <a:off x="7655066" y="1541464"/>
              <a:ext cx="1488934"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smtClean="0"/>
                <a:t>ESMF Component</a:t>
              </a:r>
              <a:endParaRPr lang="en-US" sz="1400"/>
            </a:p>
          </p:txBody>
        </p:sp>
        <p:sp>
          <p:nvSpPr>
            <p:cNvPr id="57" name="Can 56"/>
            <p:cNvSpPr/>
            <p:nvPr/>
          </p:nvSpPr>
          <p:spPr>
            <a:xfrm>
              <a:off x="990600" y="1998664"/>
              <a:ext cx="152400" cy="4648200"/>
            </a:xfrm>
            <a:prstGeom prst="can">
              <a:avLst/>
            </a:prstGeom>
            <a:solidFill>
              <a:srgbClr val="D9D9D9"/>
            </a:solidFill>
            <a:ln w="12700" cap="flat"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400"/>
            </a:p>
          </p:txBody>
        </p:sp>
        <p:sp>
          <p:nvSpPr>
            <p:cNvPr id="58" name="Can 57"/>
            <p:cNvSpPr/>
            <p:nvPr/>
          </p:nvSpPr>
          <p:spPr>
            <a:xfrm>
              <a:off x="2743200" y="1998664"/>
              <a:ext cx="152400" cy="4648200"/>
            </a:xfrm>
            <a:prstGeom prst="can">
              <a:avLst/>
            </a:prstGeom>
            <a:solidFill>
              <a:srgbClr val="D9D9D9"/>
            </a:solidFill>
            <a:ln w="12700" cap="flat"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400"/>
            </a:p>
          </p:txBody>
        </p:sp>
        <p:sp>
          <p:nvSpPr>
            <p:cNvPr id="59" name="Can 58"/>
            <p:cNvSpPr/>
            <p:nvPr/>
          </p:nvSpPr>
          <p:spPr>
            <a:xfrm>
              <a:off x="4495800" y="1998664"/>
              <a:ext cx="152400" cy="4648200"/>
            </a:xfrm>
            <a:prstGeom prst="can">
              <a:avLst/>
            </a:prstGeom>
            <a:solidFill>
              <a:srgbClr val="D9D9D9"/>
            </a:solidFill>
            <a:ln w="12700" cap="flat"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400"/>
            </a:p>
          </p:txBody>
        </p:sp>
        <p:sp>
          <p:nvSpPr>
            <p:cNvPr id="60" name="Can 59"/>
            <p:cNvSpPr/>
            <p:nvPr/>
          </p:nvSpPr>
          <p:spPr>
            <a:xfrm>
              <a:off x="6324600" y="1998664"/>
              <a:ext cx="152400" cy="4648200"/>
            </a:xfrm>
            <a:prstGeom prst="can">
              <a:avLst/>
            </a:prstGeom>
            <a:solidFill>
              <a:srgbClr val="D9D9D9"/>
            </a:solidFill>
            <a:ln w="12700" cap="flat"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400"/>
            </a:p>
          </p:txBody>
        </p:sp>
        <p:sp>
          <p:nvSpPr>
            <p:cNvPr id="80" name="Can 79"/>
            <p:cNvSpPr/>
            <p:nvPr/>
          </p:nvSpPr>
          <p:spPr>
            <a:xfrm>
              <a:off x="8458200" y="1998664"/>
              <a:ext cx="152400" cy="4648200"/>
            </a:xfrm>
            <a:prstGeom prst="can">
              <a:avLst/>
            </a:prstGeom>
            <a:solidFill>
              <a:srgbClr val="D9D9D9"/>
            </a:solidFill>
            <a:ln w="12700" cap="flat"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400"/>
            </a:p>
          </p:txBody>
        </p:sp>
        <p:cxnSp>
          <p:nvCxnSpPr>
            <p:cNvPr id="81" name="Straight Arrow Connector 80"/>
            <p:cNvCxnSpPr/>
            <p:nvPr/>
          </p:nvCxnSpPr>
          <p:spPr>
            <a:xfrm>
              <a:off x="1143000" y="2227264"/>
              <a:ext cx="16002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2" name="Straight Arrow Connector 81"/>
            <p:cNvCxnSpPr/>
            <p:nvPr/>
          </p:nvCxnSpPr>
          <p:spPr>
            <a:xfrm>
              <a:off x="1143000" y="2608264"/>
              <a:ext cx="33528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8" name="Straight Arrow Connector 87"/>
            <p:cNvCxnSpPr/>
            <p:nvPr/>
          </p:nvCxnSpPr>
          <p:spPr>
            <a:xfrm>
              <a:off x="4648200" y="2760664"/>
              <a:ext cx="16764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9" name="Straight Arrow Connector 88"/>
            <p:cNvCxnSpPr/>
            <p:nvPr/>
          </p:nvCxnSpPr>
          <p:spPr>
            <a:xfrm>
              <a:off x="1143000" y="3141664"/>
              <a:ext cx="16002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0" name="Straight Arrow Connector 89"/>
            <p:cNvCxnSpPr/>
            <p:nvPr/>
          </p:nvCxnSpPr>
          <p:spPr>
            <a:xfrm>
              <a:off x="1143000" y="3446464"/>
              <a:ext cx="33528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1" name="Straight Arrow Connector 90"/>
            <p:cNvCxnSpPr/>
            <p:nvPr/>
          </p:nvCxnSpPr>
          <p:spPr>
            <a:xfrm>
              <a:off x="4648200" y="3522664"/>
              <a:ext cx="16764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2" name="Straight Arrow Connector 91"/>
            <p:cNvCxnSpPr/>
            <p:nvPr/>
          </p:nvCxnSpPr>
          <p:spPr>
            <a:xfrm>
              <a:off x="6477000" y="3598864"/>
              <a:ext cx="19812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3" name="Straight Arrow Connector 92"/>
            <p:cNvCxnSpPr/>
            <p:nvPr/>
          </p:nvCxnSpPr>
          <p:spPr>
            <a:xfrm>
              <a:off x="4648200" y="4254502"/>
              <a:ext cx="16764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4" name="Straight Arrow Connector 93"/>
            <p:cNvCxnSpPr/>
            <p:nvPr/>
          </p:nvCxnSpPr>
          <p:spPr>
            <a:xfrm>
              <a:off x="6477000" y="4330702"/>
              <a:ext cx="19812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5" name="Straight Arrow Connector 94"/>
            <p:cNvCxnSpPr/>
            <p:nvPr/>
          </p:nvCxnSpPr>
          <p:spPr>
            <a:xfrm>
              <a:off x="4634205" y="5702302"/>
              <a:ext cx="16764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6" name="Straight Arrow Connector 95"/>
            <p:cNvCxnSpPr/>
            <p:nvPr/>
          </p:nvCxnSpPr>
          <p:spPr>
            <a:xfrm>
              <a:off x="6463005" y="5778502"/>
              <a:ext cx="19812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7" name="Straight Arrow Connector 96"/>
            <p:cNvCxnSpPr/>
            <p:nvPr/>
          </p:nvCxnSpPr>
          <p:spPr>
            <a:xfrm>
              <a:off x="4648200" y="4635502"/>
              <a:ext cx="16764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8" name="Straight Arrow Connector 97"/>
            <p:cNvCxnSpPr/>
            <p:nvPr/>
          </p:nvCxnSpPr>
          <p:spPr>
            <a:xfrm>
              <a:off x="1143000" y="4025902"/>
              <a:ext cx="16002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9" name="Straight Arrow Connector 98"/>
            <p:cNvCxnSpPr/>
            <p:nvPr/>
          </p:nvCxnSpPr>
          <p:spPr>
            <a:xfrm>
              <a:off x="2895600" y="4102102"/>
              <a:ext cx="16002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0" name="Straight Arrow Connector 99"/>
            <p:cNvCxnSpPr/>
            <p:nvPr/>
          </p:nvCxnSpPr>
          <p:spPr>
            <a:xfrm>
              <a:off x="1143000" y="5222083"/>
              <a:ext cx="16002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1" name="Straight Arrow Connector 100"/>
            <p:cNvCxnSpPr/>
            <p:nvPr/>
          </p:nvCxnSpPr>
          <p:spPr>
            <a:xfrm>
              <a:off x="1143000" y="5526883"/>
              <a:ext cx="33528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2" name="Straight Arrow Connector 101"/>
            <p:cNvCxnSpPr/>
            <p:nvPr/>
          </p:nvCxnSpPr>
          <p:spPr>
            <a:xfrm>
              <a:off x="1143000" y="6113464"/>
              <a:ext cx="16002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3" name="Straight Arrow Connector 102"/>
            <p:cNvCxnSpPr/>
            <p:nvPr/>
          </p:nvCxnSpPr>
          <p:spPr>
            <a:xfrm>
              <a:off x="1143000" y="6418264"/>
              <a:ext cx="33528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4" name="Straight Arrow Connector 103"/>
            <p:cNvCxnSpPr/>
            <p:nvPr/>
          </p:nvCxnSpPr>
          <p:spPr>
            <a:xfrm>
              <a:off x="4648200" y="6494464"/>
              <a:ext cx="16764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5" name="TextBox 73"/>
            <p:cNvSpPr txBox="1"/>
            <p:nvPr/>
          </p:nvSpPr>
          <p:spPr>
            <a:xfrm>
              <a:off x="1143000" y="1922464"/>
              <a:ext cx="790075"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smtClean="0"/>
                <a:t>Initialize</a:t>
              </a:r>
              <a:endParaRPr lang="en-US" sz="1400"/>
            </a:p>
          </p:txBody>
        </p:sp>
        <p:sp>
          <p:nvSpPr>
            <p:cNvPr id="106" name="TextBox 74"/>
            <p:cNvSpPr txBox="1"/>
            <p:nvPr/>
          </p:nvSpPr>
          <p:spPr>
            <a:xfrm>
              <a:off x="1143000" y="2303464"/>
              <a:ext cx="790075"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smtClean="0"/>
                <a:t>Initialize</a:t>
              </a:r>
              <a:endParaRPr lang="en-US" sz="1400"/>
            </a:p>
          </p:txBody>
        </p:sp>
        <p:sp>
          <p:nvSpPr>
            <p:cNvPr id="107" name="TextBox 75"/>
            <p:cNvSpPr txBox="1"/>
            <p:nvPr/>
          </p:nvSpPr>
          <p:spPr>
            <a:xfrm>
              <a:off x="1143000" y="2836864"/>
              <a:ext cx="761747"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smtClean="0"/>
                <a:t>Prepare</a:t>
              </a:r>
              <a:endParaRPr lang="en-US" sz="1400"/>
            </a:p>
          </p:txBody>
        </p:sp>
        <p:sp>
          <p:nvSpPr>
            <p:cNvPr id="108" name="TextBox 76"/>
            <p:cNvSpPr txBox="1"/>
            <p:nvPr/>
          </p:nvSpPr>
          <p:spPr>
            <a:xfrm>
              <a:off x="1143000" y="3141664"/>
              <a:ext cx="761747"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smtClean="0"/>
                <a:t>Prepare</a:t>
              </a:r>
              <a:endParaRPr lang="en-US" sz="1400"/>
            </a:p>
          </p:txBody>
        </p:sp>
        <p:sp>
          <p:nvSpPr>
            <p:cNvPr id="109" name="TextBox 77"/>
            <p:cNvSpPr txBox="1"/>
            <p:nvPr/>
          </p:nvSpPr>
          <p:spPr>
            <a:xfrm>
              <a:off x="1143000" y="3721102"/>
              <a:ext cx="923907"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smtClean="0"/>
                <a:t>GetValues</a:t>
              </a:r>
              <a:endParaRPr lang="en-US" sz="1400"/>
            </a:p>
          </p:txBody>
        </p:sp>
        <p:sp>
          <p:nvSpPr>
            <p:cNvPr id="110" name="TextBox 78"/>
            <p:cNvSpPr txBox="1"/>
            <p:nvPr/>
          </p:nvSpPr>
          <p:spPr>
            <a:xfrm>
              <a:off x="1143000" y="4917283"/>
              <a:ext cx="608435"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smtClean="0"/>
                <a:t>Finish</a:t>
              </a:r>
              <a:endParaRPr lang="en-US" sz="1400"/>
            </a:p>
          </p:txBody>
        </p:sp>
        <p:sp>
          <p:nvSpPr>
            <p:cNvPr id="111" name="TextBox 79"/>
            <p:cNvSpPr txBox="1"/>
            <p:nvPr/>
          </p:nvSpPr>
          <p:spPr>
            <a:xfrm>
              <a:off x="1143000" y="5222083"/>
              <a:ext cx="608435"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smtClean="0"/>
                <a:t>Finish</a:t>
              </a:r>
              <a:endParaRPr lang="en-US" sz="1400"/>
            </a:p>
          </p:txBody>
        </p:sp>
        <p:sp>
          <p:nvSpPr>
            <p:cNvPr id="112" name="TextBox 80"/>
            <p:cNvSpPr txBox="1"/>
            <p:nvPr/>
          </p:nvSpPr>
          <p:spPr>
            <a:xfrm>
              <a:off x="1143000" y="5808664"/>
              <a:ext cx="761747"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smtClean="0"/>
                <a:t>Dispose</a:t>
              </a:r>
              <a:endParaRPr lang="en-US" sz="1400"/>
            </a:p>
          </p:txBody>
        </p:sp>
        <p:sp>
          <p:nvSpPr>
            <p:cNvPr id="113" name="TextBox 81"/>
            <p:cNvSpPr txBox="1"/>
            <p:nvPr/>
          </p:nvSpPr>
          <p:spPr>
            <a:xfrm>
              <a:off x="1143000" y="6113464"/>
              <a:ext cx="761747"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smtClean="0"/>
                <a:t>Dispose</a:t>
              </a:r>
              <a:endParaRPr lang="en-US" sz="1400"/>
            </a:p>
          </p:txBody>
        </p:sp>
        <p:sp>
          <p:nvSpPr>
            <p:cNvPr id="114" name="TextBox 82"/>
            <p:cNvSpPr txBox="1"/>
            <p:nvPr/>
          </p:nvSpPr>
          <p:spPr>
            <a:xfrm>
              <a:off x="4648200" y="2455864"/>
              <a:ext cx="937614"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smtClean="0"/>
                <a:t>NewClient</a:t>
              </a:r>
              <a:endParaRPr lang="en-US" sz="1400"/>
            </a:p>
          </p:txBody>
        </p:sp>
        <p:sp>
          <p:nvSpPr>
            <p:cNvPr id="115" name="TextBox 83"/>
            <p:cNvSpPr txBox="1"/>
            <p:nvPr/>
          </p:nvSpPr>
          <p:spPr>
            <a:xfrm>
              <a:off x="4648200" y="3217864"/>
              <a:ext cx="790075"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smtClean="0"/>
                <a:t>Initialize</a:t>
              </a:r>
              <a:endParaRPr lang="en-US" sz="1400"/>
            </a:p>
          </p:txBody>
        </p:sp>
        <p:sp>
          <p:nvSpPr>
            <p:cNvPr id="116" name="TextBox 84"/>
            <p:cNvSpPr txBox="1"/>
            <p:nvPr/>
          </p:nvSpPr>
          <p:spPr>
            <a:xfrm>
              <a:off x="4648200" y="3949702"/>
              <a:ext cx="1145763"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smtClean="0"/>
                <a:t>RunTimestep</a:t>
              </a:r>
              <a:endParaRPr lang="en-US" sz="1400"/>
            </a:p>
          </p:txBody>
        </p:sp>
        <p:sp>
          <p:nvSpPr>
            <p:cNvPr id="117" name="TextBox 85"/>
            <p:cNvSpPr txBox="1"/>
            <p:nvPr/>
          </p:nvSpPr>
          <p:spPr>
            <a:xfrm>
              <a:off x="4634205" y="5397502"/>
              <a:ext cx="727307"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smtClean="0"/>
                <a:t>Finalize</a:t>
              </a:r>
              <a:endParaRPr lang="en-US" sz="1400"/>
            </a:p>
          </p:txBody>
        </p:sp>
        <p:sp>
          <p:nvSpPr>
            <p:cNvPr id="118" name="TextBox 86"/>
            <p:cNvSpPr txBox="1"/>
            <p:nvPr/>
          </p:nvSpPr>
          <p:spPr>
            <a:xfrm>
              <a:off x="4648200" y="4330702"/>
              <a:ext cx="788999"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smtClean="0"/>
                <a:t>GetData</a:t>
              </a:r>
              <a:endParaRPr lang="en-US" sz="1400"/>
            </a:p>
          </p:txBody>
        </p:sp>
        <p:sp>
          <p:nvSpPr>
            <p:cNvPr id="119" name="TextBox 88"/>
            <p:cNvSpPr txBox="1"/>
            <p:nvPr/>
          </p:nvSpPr>
          <p:spPr>
            <a:xfrm>
              <a:off x="4648200" y="6189664"/>
              <a:ext cx="881246"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err="1" smtClean="0"/>
                <a:t>EndClient</a:t>
              </a:r>
              <a:endParaRPr lang="en-US" sz="1400"/>
            </a:p>
          </p:txBody>
        </p:sp>
        <p:sp>
          <p:nvSpPr>
            <p:cNvPr id="120" name="TextBox 89"/>
            <p:cNvSpPr txBox="1"/>
            <p:nvPr/>
          </p:nvSpPr>
          <p:spPr>
            <a:xfrm>
              <a:off x="2895600" y="3797302"/>
              <a:ext cx="919380"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err="1" smtClean="0"/>
                <a:t>GetValues</a:t>
              </a:r>
              <a:endParaRPr lang="en-US" sz="1400"/>
            </a:p>
          </p:txBody>
        </p:sp>
        <p:sp>
          <p:nvSpPr>
            <p:cNvPr id="121" name="TextBox 90"/>
            <p:cNvSpPr txBox="1"/>
            <p:nvPr/>
          </p:nvSpPr>
          <p:spPr>
            <a:xfrm>
              <a:off x="6414795" y="3291087"/>
              <a:ext cx="2023423"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err="1" smtClean="0"/>
                <a:t>ESMF_GridCompInitialize</a:t>
              </a:r>
              <a:endParaRPr lang="en-US" sz="1400"/>
            </a:p>
          </p:txBody>
        </p:sp>
        <p:sp>
          <p:nvSpPr>
            <p:cNvPr id="122" name="TextBox 91"/>
            <p:cNvSpPr txBox="1"/>
            <p:nvPr/>
          </p:nvSpPr>
          <p:spPr>
            <a:xfrm>
              <a:off x="6414795" y="4022925"/>
              <a:ext cx="1704150"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err="1" smtClean="0"/>
                <a:t>ESMF_GridCompRun</a:t>
              </a:r>
              <a:endParaRPr lang="en-US" sz="1400"/>
            </a:p>
          </p:txBody>
        </p:sp>
        <p:sp>
          <p:nvSpPr>
            <p:cNvPr id="123" name="TextBox 92"/>
            <p:cNvSpPr txBox="1"/>
            <p:nvPr/>
          </p:nvSpPr>
          <p:spPr>
            <a:xfrm>
              <a:off x="6400800" y="5473702"/>
              <a:ext cx="1967205"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err="1" smtClean="0"/>
                <a:t>ESMF_GridCompFinalize</a:t>
              </a:r>
              <a:endParaRPr lang="en-US" sz="1400"/>
            </a:p>
          </p:txBody>
        </p:sp>
        <p:cxnSp>
          <p:nvCxnSpPr>
            <p:cNvPr id="124" name="Straight Arrow Connector 123"/>
            <p:cNvCxnSpPr/>
            <p:nvPr/>
          </p:nvCxnSpPr>
          <p:spPr>
            <a:xfrm rot="10800000">
              <a:off x="2895600" y="4711702"/>
              <a:ext cx="16002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5" name="TextBox 89"/>
            <p:cNvSpPr txBox="1"/>
            <p:nvPr/>
          </p:nvSpPr>
          <p:spPr>
            <a:xfrm>
              <a:off x="2895600" y="4406902"/>
              <a:ext cx="821315"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smtClean="0"/>
                <a:t>ValueSet</a:t>
              </a:r>
              <a:endParaRPr lang="en-US" sz="1400"/>
            </a:p>
          </p:txBody>
        </p:sp>
        <p:cxnSp>
          <p:nvCxnSpPr>
            <p:cNvPr id="126" name="Straight Arrow Connector 125"/>
            <p:cNvCxnSpPr/>
            <p:nvPr/>
          </p:nvCxnSpPr>
          <p:spPr>
            <a:xfrm rot="10800000">
              <a:off x="1143000" y="4787902"/>
              <a:ext cx="16002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7" name="TextBox 89"/>
            <p:cNvSpPr txBox="1"/>
            <p:nvPr/>
          </p:nvSpPr>
          <p:spPr>
            <a:xfrm>
              <a:off x="1143000" y="4483102"/>
              <a:ext cx="821315"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smtClean="0"/>
                <a:t>ValueSet</a:t>
              </a:r>
              <a:endParaRPr lang="en-US" sz="1400"/>
            </a:p>
          </p:txBody>
        </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Logical Workflow</a:t>
            </a:r>
            <a:br>
              <a:rPr lang="en-US" smtClean="0"/>
            </a:br>
            <a:r>
              <a:rPr lang="en-US" smtClean="0"/>
              <a:t>Two-Way Coupling</a:t>
            </a:r>
            <a:endParaRPr lang="en-US"/>
          </a:p>
        </p:txBody>
      </p:sp>
      <p:grpSp>
        <p:nvGrpSpPr>
          <p:cNvPr id="64" name="Group 63"/>
          <p:cNvGrpSpPr/>
          <p:nvPr/>
        </p:nvGrpSpPr>
        <p:grpSpPr>
          <a:xfrm>
            <a:off x="993190" y="1546730"/>
            <a:ext cx="8000999" cy="5207362"/>
            <a:chOff x="366996" y="381000"/>
            <a:chExt cx="8396004" cy="6096000"/>
          </a:xfrm>
        </p:grpSpPr>
        <p:sp>
          <p:nvSpPr>
            <p:cNvPr id="4" name="TextBox 8"/>
            <p:cNvSpPr txBox="1"/>
            <p:nvPr/>
          </p:nvSpPr>
          <p:spPr>
            <a:xfrm>
              <a:off x="366996" y="381000"/>
              <a:ext cx="633507"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smtClean="0"/>
                <a:t>Driver</a:t>
              </a:r>
              <a:endParaRPr lang="en-US" sz="1400"/>
            </a:p>
          </p:txBody>
        </p:sp>
        <p:sp>
          <p:nvSpPr>
            <p:cNvPr id="5" name="TextBox 9"/>
            <p:cNvSpPr txBox="1"/>
            <p:nvPr/>
          </p:nvSpPr>
          <p:spPr>
            <a:xfrm>
              <a:off x="1828604" y="381000"/>
              <a:ext cx="1250312"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smtClean="0"/>
                <a:t>SWAT/</a:t>
              </a:r>
              <a:r>
                <a:rPr lang="en-US" sz="1400" err="1" smtClean="0"/>
                <a:t>OpenMI</a:t>
              </a:r>
              <a:endParaRPr lang="en-US" sz="1400"/>
            </a:p>
          </p:txBody>
        </p:sp>
        <p:sp>
          <p:nvSpPr>
            <p:cNvPr id="6" name="TextBox 10"/>
            <p:cNvSpPr txBox="1"/>
            <p:nvPr/>
          </p:nvSpPr>
          <p:spPr>
            <a:xfrm>
              <a:off x="3273535" y="381000"/>
              <a:ext cx="1864613"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smtClean="0"/>
                <a:t>ATM/</a:t>
              </a:r>
              <a:r>
                <a:rPr lang="en-US" sz="1400" err="1" smtClean="0"/>
                <a:t>OpenMI</a:t>
              </a:r>
              <a:r>
                <a:rPr lang="en-US" sz="1400" smtClean="0"/>
                <a:t> Wrapper</a:t>
              </a:r>
              <a:endParaRPr lang="en-US" sz="1400"/>
            </a:p>
          </p:txBody>
        </p:sp>
        <p:sp>
          <p:nvSpPr>
            <p:cNvPr id="7" name="TextBox 11"/>
            <p:cNvSpPr txBox="1"/>
            <p:nvPr/>
          </p:nvSpPr>
          <p:spPr>
            <a:xfrm>
              <a:off x="5239900" y="381000"/>
              <a:ext cx="1600881"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smtClean="0"/>
                <a:t>ESMF Web Services</a:t>
              </a:r>
              <a:endParaRPr lang="en-US" sz="1400"/>
            </a:p>
          </p:txBody>
        </p:sp>
        <p:sp>
          <p:nvSpPr>
            <p:cNvPr id="8" name="TextBox 12"/>
            <p:cNvSpPr txBox="1"/>
            <p:nvPr/>
          </p:nvSpPr>
          <p:spPr>
            <a:xfrm>
              <a:off x="7274066" y="381000"/>
              <a:ext cx="1488934"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smtClean="0"/>
                <a:t>ESMF Component</a:t>
              </a:r>
              <a:endParaRPr lang="en-US" sz="1400"/>
            </a:p>
          </p:txBody>
        </p:sp>
        <p:sp>
          <p:nvSpPr>
            <p:cNvPr id="9" name="Can 8"/>
            <p:cNvSpPr/>
            <p:nvPr/>
          </p:nvSpPr>
          <p:spPr>
            <a:xfrm>
              <a:off x="609600" y="838200"/>
              <a:ext cx="152400" cy="5638800"/>
            </a:xfrm>
            <a:prstGeom prst="can">
              <a:avLst/>
            </a:prstGeom>
            <a:solidFill>
              <a:srgbClr val="D9D9D9"/>
            </a:solidFill>
            <a:ln w="12700" cap="flat"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400"/>
            </a:p>
          </p:txBody>
        </p:sp>
        <p:sp>
          <p:nvSpPr>
            <p:cNvPr id="10" name="Can 9"/>
            <p:cNvSpPr/>
            <p:nvPr/>
          </p:nvSpPr>
          <p:spPr>
            <a:xfrm>
              <a:off x="2362200" y="838200"/>
              <a:ext cx="152400" cy="5638800"/>
            </a:xfrm>
            <a:prstGeom prst="can">
              <a:avLst/>
            </a:prstGeom>
            <a:solidFill>
              <a:srgbClr val="D9D9D9"/>
            </a:solidFill>
            <a:ln w="12700" cap="flat"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400"/>
            </a:p>
          </p:txBody>
        </p:sp>
        <p:sp>
          <p:nvSpPr>
            <p:cNvPr id="11" name="Can 10"/>
            <p:cNvSpPr/>
            <p:nvPr/>
          </p:nvSpPr>
          <p:spPr>
            <a:xfrm>
              <a:off x="4114800" y="838200"/>
              <a:ext cx="152400" cy="5638800"/>
            </a:xfrm>
            <a:prstGeom prst="can">
              <a:avLst/>
            </a:prstGeom>
            <a:solidFill>
              <a:srgbClr val="D9D9D9"/>
            </a:solidFill>
            <a:ln w="12700" cap="flat"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400"/>
            </a:p>
          </p:txBody>
        </p:sp>
        <p:sp>
          <p:nvSpPr>
            <p:cNvPr id="12" name="Can 11"/>
            <p:cNvSpPr/>
            <p:nvPr/>
          </p:nvSpPr>
          <p:spPr>
            <a:xfrm>
              <a:off x="5943600" y="838200"/>
              <a:ext cx="152400" cy="5638800"/>
            </a:xfrm>
            <a:prstGeom prst="can">
              <a:avLst/>
            </a:prstGeom>
            <a:solidFill>
              <a:srgbClr val="D9D9D9"/>
            </a:solidFill>
            <a:ln w="12700" cap="flat"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400"/>
            </a:p>
          </p:txBody>
        </p:sp>
        <p:sp>
          <p:nvSpPr>
            <p:cNvPr id="13" name="Can 12"/>
            <p:cNvSpPr/>
            <p:nvPr/>
          </p:nvSpPr>
          <p:spPr>
            <a:xfrm>
              <a:off x="8077200" y="838200"/>
              <a:ext cx="152400" cy="5638800"/>
            </a:xfrm>
            <a:prstGeom prst="can">
              <a:avLst/>
            </a:prstGeom>
            <a:solidFill>
              <a:srgbClr val="D9D9D9"/>
            </a:solidFill>
            <a:ln w="12700" cap="flat"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400"/>
            </a:p>
          </p:txBody>
        </p:sp>
        <p:cxnSp>
          <p:nvCxnSpPr>
            <p:cNvPr id="14" name="Straight Arrow Connector 13"/>
            <p:cNvCxnSpPr/>
            <p:nvPr/>
          </p:nvCxnSpPr>
          <p:spPr>
            <a:xfrm>
              <a:off x="762000" y="1066800"/>
              <a:ext cx="16002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762000" y="1371600"/>
              <a:ext cx="33528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4267200" y="1524000"/>
              <a:ext cx="16764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762000" y="1828800"/>
              <a:ext cx="16002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762000" y="2133600"/>
              <a:ext cx="33528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4267200" y="2209800"/>
              <a:ext cx="16764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6096000" y="2286000"/>
              <a:ext cx="19812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4267200" y="4191000"/>
              <a:ext cx="16764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6096000" y="4267200"/>
              <a:ext cx="19812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4253205" y="5562600"/>
              <a:ext cx="16764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6082005" y="5638800"/>
              <a:ext cx="19812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4267200" y="4495800"/>
              <a:ext cx="16764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762000" y="2590800"/>
              <a:ext cx="16002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2514600" y="2667000"/>
              <a:ext cx="16002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762000" y="5082381"/>
              <a:ext cx="16002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762000" y="5387181"/>
              <a:ext cx="33528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762000" y="5973762"/>
              <a:ext cx="16002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762000" y="6278562"/>
              <a:ext cx="33528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4267200" y="6354762"/>
              <a:ext cx="16764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3" name="TextBox 73"/>
            <p:cNvSpPr txBox="1"/>
            <p:nvPr/>
          </p:nvSpPr>
          <p:spPr>
            <a:xfrm>
              <a:off x="762000" y="762000"/>
              <a:ext cx="790075"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smtClean="0"/>
                <a:t>Initialize</a:t>
              </a:r>
              <a:endParaRPr lang="en-US" sz="1400"/>
            </a:p>
          </p:txBody>
        </p:sp>
        <p:sp>
          <p:nvSpPr>
            <p:cNvPr id="34" name="TextBox 74"/>
            <p:cNvSpPr txBox="1"/>
            <p:nvPr/>
          </p:nvSpPr>
          <p:spPr>
            <a:xfrm>
              <a:off x="762000" y="1066800"/>
              <a:ext cx="790075"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smtClean="0"/>
                <a:t>Initialize</a:t>
              </a:r>
              <a:endParaRPr lang="en-US" sz="1400"/>
            </a:p>
          </p:txBody>
        </p:sp>
        <p:sp>
          <p:nvSpPr>
            <p:cNvPr id="35" name="TextBox 75"/>
            <p:cNvSpPr txBox="1"/>
            <p:nvPr/>
          </p:nvSpPr>
          <p:spPr>
            <a:xfrm>
              <a:off x="762000" y="1524000"/>
              <a:ext cx="761747"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smtClean="0"/>
                <a:t>Prepare</a:t>
              </a:r>
              <a:endParaRPr lang="en-US" sz="1400"/>
            </a:p>
          </p:txBody>
        </p:sp>
        <p:sp>
          <p:nvSpPr>
            <p:cNvPr id="36" name="TextBox 76"/>
            <p:cNvSpPr txBox="1"/>
            <p:nvPr/>
          </p:nvSpPr>
          <p:spPr>
            <a:xfrm>
              <a:off x="762000" y="1828800"/>
              <a:ext cx="761747"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smtClean="0"/>
                <a:t>Prepare</a:t>
              </a:r>
              <a:endParaRPr lang="en-US" sz="1400"/>
            </a:p>
          </p:txBody>
        </p:sp>
        <p:sp>
          <p:nvSpPr>
            <p:cNvPr id="37" name="TextBox 77"/>
            <p:cNvSpPr txBox="1"/>
            <p:nvPr/>
          </p:nvSpPr>
          <p:spPr>
            <a:xfrm>
              <a:off x="762000" y="2286000"/>
              <a:ext cx="923907"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smtClean="0"/>
                <a:t>GetValues</a:t>
              </a:r>
              <a:endParaRPr lang="en-US" sz="1400"/>
            </a:p>
          </p:txBody>
        </p:sp>
        <p:sp>
          <p:nvSpPr>
            <p:cNvPr id="38" name="TextBox 78"/>
            <p:cNvSpPr txBox="1"/>
            <p:nvPr/>
          </p:nvSpPr>
          <p:spPr>
            <a:xfrm>
              <a:off x="762000" y="4777581"/>
              <a:ext cx="608435"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smtClean="0"/>
                <a:t>Finish</a:t>
              </a:r>
              <a:endParaRPr lang="en-US" sz="1400"/>
            </a:p>
          </p:txBody>
        </p:sp>
        <p:sp>
          <p:nvSpPr>
            <p:cNvPr id="39" name="TextBox 79"/>
            <p:cNvSpPr txBox="1"/>
            <p:nvPr/>
          </p:nvSpPr>
          <p:spPr>
            <a:xfrm>
              <a:off x="762000" y="5082381"/>
              <a:ext cx="608435"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smtClean="0"/>
                <a:t>Finish</a:t>
              </a:r>
              <a:endParaRPr lang="en-US" sz="1400"/>
            </a:p>
          </p:txBody>
        </p:sp>
        <p:sp>
          <p:nvSpPr>
            <p:cNvPr id="40" name="TextBox 80"/>
            <p:cNvSpPr txBox="1"/>
            <p:nvPr/>
          </p:nvSpPr>
          <p:spPr>
            <a:xfrm>
              <a:off x="762000" y="5668962"/>
              <a:ext cx="761747"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smtClean="0"/>
                <a:t>Dispose</a:t>
              </a:r>
              <a:endParaRPr lang="en-US" sz="1400"/>
            </a:p>
          </p:txBody>
        </p:sp>
        <p:sp>
          <p:nvSpPr>
            <p:cNvPr id="41" name="TextBox 81"/>
            <p:cNvSpPr txBox="1"/>
            <p:nvPr/>
          </p:nvSpPr>
          <p:spPr>
            <a:xfrm>
              <a:off x="762000" y="5973762"/>
              <a:ext cx="761747"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smtClean="0"/>
                <a:t>Dispose</a:t>
              </a:r>
              <a:endParaRPr lang="en-US" sz="1400"/>
            </a:p>
          </p:txBody>
        </p:sp>
        <p:sp>
          <p:nvSpPr>
            <p:cNvPr id="42" name="TextBox 82"/>
            <p:cNvSpPr txBox="1"/>
            <p:nvPr/>
          </p:nvSpPr>
          <p:spPr>
            <a:xfrm>
              <a:off x="4267200" y="1219200"/>
              <a:ext cx="937614"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smtClean="0"/>
                <a:t>NewClient</a:t>
              </a:r>
              <a:endParaRPr lang="en-US" sz="1400"/>
            </a:p>
          </p:txBody>
        </p:sp>
        <p:sp>
          <p:nvSpPr>
            <p:cNvPr id="43" name="TextBox 83"/>
            <p:cNvSpPr txBox="1"/>
            <p:nvPr/>
          </p:nvSpPr>
          <p:spPr>
            <a:xfrm>
              <a:off x="4267200" y="1905000"/>
              <a:ext cx="790075"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smtClean="0"/>
                <a:t>Initialize</a:t>
              </a:r>
              <a:endParaRPr lang="en-US" sz="1400"/>
            </a:p>
          </p:txBody>
        </p:sp>
        <p:sp>
          <p:nvSpPr>
            <p:cNvPr id="44" name="TextBox 84"/>
            <p:cNvSpPr txBox="1"/>
            <p:nvPr/>
          </p:nvSpPr>
          <p:spPr>
            <a:xfrm>
              <a:off x="4267200" y="3886200"/>
              <a:ext cx="1145763"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smtClean="0"/>
                <a:t>RunTimestep</a:t>
              </a:r>
              <a:endParaRPr lang="en-US" sz="1400"/>
            </a:p>
          </p:txBody>
        </p:sp>
        <p:sp>
          <p:nvSpPr>
            <p:cNvPr id="45" name="TextBox 85"/>
            <p:cNvSpPr txBox="1"/>
            <p:nvPr/>
          </p:nvSpPr>
          <p:spPr>
            <a:xfrm>
              <a:off x="4253205" y="5257800"/>
              <a:ext cx="727307"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smtClean="0"/>
                <a:t>Finalize</a:t>
              </a:r>
              <a:endParaRPr lang="en-US" sz="1400"/>
            </a:p>
          </p:txBody>
        </p:sp>
        <p:sp>
          <p:nvSpPr>
            <p:cNvPr id="46" name="TextBox 86"/>
            <p:cNvSpPr txBox="1"/>
            <p:nvPr/>
          </p:nvSpPr>
          <p:spPr>
            <a:xfrm>
              <a:off x="4267200" y="4191000"/>
              <a:ext cx="788999"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smtClean="0"/>
                <a:t>GetData</a:t>
              </a:r>
              <a:endParaRPr lang="en-US" sz="1400"/>
            </a:p>
          </p:txBody>
        </p:sp>
        <p:sp>
          <p:nvSpPr>
            <p:cNvPr id="47" name="TextBox 88"/>
            <p:cNvSpPr txBox="1"/>
            <p:nvPr/>
          </p:nvSpPr>
          <p:spPr>
            <a:xfrm>
              <a:off x="4267200" y="6049962"/>
              <a:ext cx="881246"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err="1" smtClean="0"/>
                <a:t>EndClient</a:t>
              </a:r>
              <a:endParaRPr lang="en-US" sz="1400"/>
            </a:p>
          </p:txBody>
        </p:sp>
        <p:sp>
          <p:nvSpPr>
            <p:cNvPr id="48" name="TextBox 89"/>
            <p:cNvSpPr txBox="1"/>
            <p:nvPr/>
          </p:nvSpPr>
          <p:spPr>
            <a:xfrm>
              <a:off x="2514600" y="2362200"/>
              <a:ext cx="919380"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err="1" smtClean="0"/>
                <a:t>GetValues</a:t>
              </a:r>
              <a:endParaRPr lang="en-US" sz="1400"/>
            </a:p>
          </p:txBody>
        </p:sp>
        <p:sp>
          <p:nvSpPr>
            <p:cNvPr id="49" name="TextBox 90"/>
            <p:cNvSpPr txBox="1"/>
            <p:nvPr/>
          </p:nvSpPr>
          <p:spPr>
            <a:xfrm>
              <a:off x="6033795" y="1978223"/>
              <a:ext cx="2023423"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err="1" smtClean="0"/>
                <a:t>ESMF_GridCompInitialize</a:t>
              </a:r>
              <a:endParaRPr lang="en-US" sz="1400"/>
            </a:p>
          </p:txBody>
        </p:sp>
        <p:sp>
          <p:nvSpPr>
            <p:cNvPr id="50" name="TextBox 91"/>
            <p:cNvSpPr txBox="1"/>
            <p:nvPr/>
          </p:nvSpPr>
          <p:spPr>
            <a:xfrm>
              <a:off x="6033795" y="3959423"/>
              <a:ext cx="1704150"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err="1" smtClean="0"/>
                <a:t>ESMF_GridCompRun</a:t>
              </a:r>
              <a:endParaRPr lang="en-US" sz="1400"/>
            </a:p>
          </p:txBody>
        </p:sp>
        <p:sp>
          <p:nvSpPr>
            <p:cNvPr id="51" name="TextBox 92"/>
            <p:cNvSpPr txBox="1"/>
            <p:nvPr/>
          </p:nvSpPr>
          <p:spPr>
            <a:xfrm>
              <a:off x="6019800" y="5334000"/>
              <a:ext cx="1967205"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err="1" smtClean="0"/>
                <a:t>ESMF_GridCompFinalize</a:t>
              </a:r>
              <a:endParaRPr lang="en-US" sz="1400"/>
            </a:p>
          </p:txBody>
        </p:sp>
        <p:cxnSp>
          <p:nvCxnSpPr>
            <p:cNvPr id="52" name="Straight Arrow Connector 51"/>
            <p:cNvCxnSpPr/>
            <p:nvPr/>
          </p:nvCxnSpPr>
          <p:spPr>
            <a:xfrm rot="10800000">
              <a:off x="2514600" y="3048000"/>
              <a:ext cx="16002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3" name="TextBox 89"/>
            <p:cNvSpPr txBox="1"/>
            <p:nvPr/>
          </p:nvSpPr>
          <p:spPr>
            <a:xfrm>
              <a:off x="2514600" y="2743200"/>
              <a:ext cx="919380"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err="1" smtClean="0"/>
                <a:t>GetValues</a:t>
              </a:r>
              <a:endParaRPr lang="en-US" sz="1400"/>
            </a:p>
          </p:txBody>
        </p:sp>
        <p:cxnSp>
          <p:nvCxnSpPr>
            <p:cNvPr id="54" name="Straight Connector 53"/>
            <p:cNvCxnSpPr/>
            <p:nvPr/>
          </p:nvCxnSpPr>
          <p:spPr>
            <a:xfrm>
              <a:off x="2514600" y="3429000"/>
              <a:ext cx="3048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5400000">
              <a:off x="2704306" y="3543300"/>
              <a:ext cx="229394" cy="7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rot="10800000">
              <a:off x="2514600" y="3657600"/>
              <a:ext cx="3048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7" name="TextBox 89"/>
            <p:cNvSpPr txBox="1"/>
            <p:nvPr/>
          </p:nvSpPr>
          <p:spPr>
            <a:xfrm>
              <a:off x="2514600" y="3124200"/>
              <a:ext cx="1022716"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smtClean="0"/>
                <a:t>Extrapolate</a:t>
              </a:r>
              <a:endParaRPr lang="en-US" sz="1400"/>
            </a:p>
          </p:txBody>
        </p:sp>
        <p:cxnSp>
          <p:nvCxnSpPr>
            <p:cNvPr id="58" name="Straight Arrow Connector 57"/>
            <p:cNvCxnSpPr/>
            <p:nvPr/>
          </p:nvCxnSpPr>
          <p:spPr>
            <a:xfrm>
              <a:off x="2514600" y="4038600"/>
              <a:ext cx="16002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9" name="TextBox 89"/>
            <p:cNvSpPr txBox="1"/>
            <p:nvPr/>
          </p:nvSpPr>
          <p:spPr>
            <a:xfrm>
              <a:off x="2514600" y="3733800"/>
              <a:ext cx="821315"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smtClean="0"/>
                <a:t>ValueSet</a:t>
              </a:r>
              <a:endParaRPr lang="en-US" sz="1400"/>
            </a:p>
          </p:txBody>
        </p:sp>
        <p:cxnSp>
          <p:nvCxnSpPr>
            <p:cNvPr id="60" name="Straight Arrow Connector 59"/>
            <p:cNvCxnSpPr/>
            <p:nvPr/>
          </p:nvCxnSpPr>
          <p:spPr>
            <a:xfrm rot="10800000">
              <a:off x="2514600" y="4572000"/>
              <a:ext cx="16002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1" name="TextBox 89"/>
            <p:cNvSpPr txBox="1"/>
            <p:nvPr/>
          </p:nvSpPr>
          <p:spPr>
            <a:xfrm>
              <a:off x="2514600" y="4267200"/>
              <a:ext cx="821315"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smtClean="0"/>
                <a:t>ValueSet</a:t>
              </a:r>
              <a:endParaRPr lang="en-US" sz="1400"/>
            </a:p>
          </p:txBody>
        </p:sp>
        <p:cxnSp>
          <p:nvCxnSpPr>
            <p:cNvPr id="62" name="Straight Arrow Connector 61"/>
            <p:cNvCxnSpPr/>
            <p:nvPr/>
          </p:nvCxnSpPr>
          <p:spPr>
            <a:xfrm rot="10800000">
              <a:off x="762000" y="4648200"/>
              <a:ext cx="16002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3" name="TextBox 89"/>
            <p:cNvSpPr txBox="1"/>
            <p:nvPr/>
          </p:nvSpPr>
          <p:spPr>
            <a:xfrm>
              <a:off x="762000" y="4343400"/>
              <a:ext cx="821315"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smtClean="0"/>
                <a:t>ValueSet</a:t>
              </a:r>
              <a:endParaRPr lang="en-US" sz="1400"/>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smtClean="0">
                <a:ea typeface="ＭＳ Ｐゴシック" charset="-128"/>
              </a:rPr>
              <a:t>Data Flow</a:t>
            </a:r>
            <a:br>
              <a:rPr lang="en-US" smtClean="0">
                <a:ea typeface="ＭＳ Ｐゴシック" charset="-128"/>
              </a:rPr>
            </a:br>
            <a:r>
              <a:rPr lang="en-US" smtClean="0">
                <a:ea typeface="ＭＳ Ｐゴシック" charset="-128"/>
              </a:rPr>
              <a:t>One-Way Coupling</a:t>
            </a:r>
          </a:p>
        </p:txBody>
      </p:sp>
      <p:sp>
        <p:nvSpPr>
          <p:cNvPr id="4" name="Rounded Rectangle 3"/>
          <p:cNvSpPr/>
          <p:nvPr/>
        </p:nvSpPr>
        <p:spPr bwMode="auto">
          <a:xfrm>
            <a:off x="1184277" y="3054351"/>
            <a:ext cx="1806575" cy="1558925"/>
          </a:xfrm>
          <a:prstGeom prst="roundRect">
            <a:avLst/>
          </a:prstGeom>
          <a:solidFill>
            <a:srgbClr val="D9D9D9"/>
          </a:solidFill>
          <a:ln w="12700" cap="flat" cmpd="sng" algn="ctr">
            <a:solidFill>
              <a:srgbClr val="000000"/>
            </a:solidFill>
            <a:round/>
            <a:headEnd w="med" len="med"/>
            <a:tailEnd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4400"/>
            <a:r>
              <a:rPr lang="en-US" sz="1400">
                <a:solidFill>
                  <a:srgbClr val="000000"/>
                </a:solidFill>
                <a:ea typeface="ＭＳ Ｐゴシック" charset="-128"/>
              </a:rPr>
              <a:t>ESMF Component/CAM</a:t>
            </a:r>
          </a:p>
        </p:txBody>
      </p:sp>
      <p:sp>
        <p:nvSpPr>
          <p:cNvPr id="5" name="Rectangle 4"/>
          <p:cNvSpPr>
            <a:spLocks noChangeArrowheads="1"/>
          </p:cNvSpPr>
          <p:nvPr/>
        </p:nvSpPr>
        <p:spPr bwMode="auto">
          <a:xfrm>
            <a:off x="1614329" y="3788249"/>
            <a:ext cx="963316" cy="550099"/>
          </a:xfrm>
          <a:prstGeom prst="rect">
            <a:avLst/>
          </a:prstGeom>
          <a:gradFill rotWithShape="1">
            <a:gsLst>
              <a:gs pos="0">
                <a:srgbClr val="FFE5E5"/>
              </a:gs>
              <a:gs pos="64999">
                <a:srgbClr val="FFBEBD"/>
              </a:gs>
              <a:gs pos="100000">
                <a:srgbClr val="FFA2A1"/>
              </a:gs>
            </a:gsLst>
            <a:lin ang="5400000" scaled="1"/>
          </a:gradFill>
          <a:ln w="9525">
            <a:solidFill>
              <a:srgbClr val="BE4B48"/>
            </a:solidFill>
            <a:miter lim="800000"/>
            <a:headEnd/>
            <a:tailEnd/>
          </a:ln>
          <a:effectLst>
            <a:outerShdw dist="20000" dir="5400000" rotWithShape="0">
              <a:srgbClr val="808080">
                <a:alpha val="37999"/>
              </a:srgbClr>
            </a:outerShdw>
          </a:effectLst>
        </p:spPr>
        <p:txBody>
          <a:bodyPr anchor="ctr"/>
          <a:lstStyle/>
          <a:p>
            <a:pPr algn="ctr" defTabSz="914400"/>
            <a:r>
              <a:rPr lang="en-US" sz="1200">
                <a:solidFill>
                  <a:srgbClr val="000000"/>
                </a:solidFill>
                <a:latin typeface="Calibri" charset="0"/>
              </a:rPr>
              <a:t>ESMF State</a:t>
            </a:r>
          </a:p>
        </p:txBody>
      </p:sp>
      <p:grpSp>
        <p:nvGrpSpPr>
          <p:cNvPr id="2" name="Group 7"/>
          <p:cNvGrpSpPr/>
          <p:nvPr/>
        </p:nvGrpSpPr>
        <p:grpSpPr bwMode="auto">
          <a:xfrm>
            <a:off x="4280651" y="3971615"/>
            <a:ext cx="1892229" cy="1558614"/>
            <a:chOff x="5562600" y="2179320"/>
            <a:chExt cx="1676400" cy="1554480"/>
          </a:xfrm>
          <a:solidFill>
            <a:srgbClr val="D9D9D9"/>
          </a:solidFill>
        </p:grpSpPr>
        <p:sp>
          <p:nvSpPr>
            <p:cNvPr id="20" name="Rounded Rectangle 19"/>
            <p:cNvSpPr/>
            <p:nvPr/>
          </p:nvSpPr>
          <p:spPr>
            <a:xfrm>
              <a:off x="5562600" y="2179320"/>
              <a:ext cx="1676400" cy="1554480"/>
            </a:xfrm>
            <a:prstGeom prst="roundRect">
              <a:avLst/>
            </a:prstGeom>
            <a:grpFill/>
            <a:ln w="12700" cap="flat" cmpd="sng" algn="ctr">
              <a:solidFill>
                <a:srgbClr val="000000"/>
              </a:solidFill>
              <a:round/>
              <a:headEnd w="med" len="med"/>
              <a:tailEnd w="med" len="med"/>
            </a:ln>
          </p:spPr>
          <p:style>
            <a:lnRef idx="2">
              <a:schemeClr val="accent1">
                <a:shade val="50000"/>
              </a:schemeClr>
            </a:lnRef>
            <a:fillRef idx="1">
              <a:schemeClr val="accent1"/>
            </a:fillRef>
            <a:effectRef idx="0">
              <a:schemeClr val="accent1"/>
            </a:effectRef>
            <a:fontRef idx="minor">
              <a:schemeClr val="lt1"/>
            </a:fontRef>
          </p:style>
          <p:txBody>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sz="1400" smtClean="0">
                  <a:solidFill>
                    <a:srgbClr val="000000"/>
                  </a:solidFill>
                </a:rPr>
                <a:t>CAM/OpenMI</a:t>
              </a:r>
              <a:endParaRPr lang="en-US" sz="1400" dirty="0" smtClean="0">
                <a:solidFill>
                  <a:srgbClr val="000000"/>
                </a:solidFill>
              </a:endParaRPr>
            </a:p>
            <a:p>
              <a:pPr algn="ctr">
                <a:defRPr/>
              </a:pPr>
              <a:r>
                <a:rPr lang="en-US" sz="1400" dirty="0" smtClean="0">
                  <a:solidFill>
                    <a:srgbClr val="000000"/>
                  </a:solidFill>
                </a:rPr>
                <a:t>Wrapper</a:t>
              </a:r>
              <a:endParaRPr lang="en-US" sz="1400" dirty="0">
                <a:solidFill>
                  <a:srgbClr val="000000"/>
                </a:solidFill>
              </a:endParaRPr>
            </a:p>
          </p:txBody>
        </p:sp>
        <p:sp>
          <p:nvSpPr>
            <p:cNvPr id="21" name="Rectangle 20"/>
            <p:cNvSpPr/>
            <p:nvPr/>
          </p:nvSpPr>
          <p:spPr>
            <a:xfrm>
              <a:off x="5824914" y="2971800"/>
              <a:ext cx="1210733" cy="533400"/>
            </a:xfrm>
            <a:prstGeom prst="rect">
              <a:avLst/>
            </a:prstGeom>
            <a:ln>
              <a:headEnd w="med" len="med"/>
              <a:tailEnd w="med" len="med"/>
            </a:ln>
          </p:spPr>
          <p:style>
            <a:lnRef idx="1">
              <a:schemeClr val="accent1"/>
            </a:lnRef>
            <a:fillRef idx="2">
              <a:schemeClr val="accent1"/>
            </a:fillRef>
            <a:effectRef idx="1">
              <a:schemeClr val="accent1"/>
            </a:effectRef>
            <a:fontRef idx="minor">
              <a:schemeClr val="dk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sz="1200" dirty="0" smtClean="0">
                  <a:solidFill>
                    <a:srgbClr val="000000"/>
                  </a:solidFill>
                </a:rPr>
                <a:t>Output</a:t>
              </a:r>
            </a:p>
            <a:p>
              <a:pPr algn="ctr">
                <a:defRPr/>
              </a:pPr>
              <a:r>
                <a:rPr lang="en-US" sz="1200" dirty="0" smtClean="0">
                  <a:solidFill>
                    <a:srgbClr val="000000"/>
                  </a:solidFill>
                </a:rPr>
                <a:t>Exchange Item</a:t>
              </a:r>
              <a:endParaRPr lang="en-US" sz="1200" dirty="0">
                <a:solidFill>
                  <a:srgbClr val="000000"/>
                </a:solidFill>
              </a:endParaRPr>
            </a:p>
          </p:txBody>
        </p:sp>
      </p:grpSp>
      <p:grpSp>
        <p:nvGrpSpPr>
          <p:cNvPr id="3" name="Group 12"/>
          <p:cNvGrpSpPr/>
          <p:nvPr/>
        </p:nvGrpSpPr>
        <p:grpSpPr bwMode="auto">
          <a:xfrm>
            <a:off x="7032984" y="3146468"/>
            <a:ext cx="1806218" cy="1466931"/>
            <a:chOff x="5334000" y="3864429"/>
            <a:chExt cx="1905000" cy="1393371"/>
          </a:xfrm>
          <a:solidFill>
            <a:srgbClr val="D9D9D9"/>
          </a:solidFill>
        </p:grpSpPr>
        <p:sp>
          <p:nvSpPr>
            <p:cNvPr id="18" name="Rounded Rectangle 17"/>
            <p:cNvSpPr/>
            <p:nvPr/>
          </p:nvSpPr>
          <p:spPr>
            <a:xfrm>
              <a:off x="5334000" y="3864429"/>
              <a:ext cx="1905000" cy="1393371"/>
            </a:xfrm>
            <a:prstGeom prst="roundRect">
              <a:avLst/>
            </a:prstGeom>
            <a:grpFill/>
            <a:ln w="12700" cap="flat" cmpd="sng" algn="ctr">
              <a:solidFill>
                <a:srgbClr val="000000"/>
              </a:solidFill>
              <a:round/>
              <a:headEnd w="med" len="med"/>
              <a:tailEnd w="med" len="med"/>
            </a:ln>
          </p:spPr>
          <p:style>
            <a:lnRef idx="2">
              <a:schemeClr val="accent1">
                <a:shade val="50000"/>
              </a:schemeClr>
            </a:lnRef>
            <a:fillRef idx="1">
              <a:schemeClr val="accent1"/>
            </a:fillRef>
            <a:effectRef idx="0">
              <a:schemeClr val="accent1"/>
            </a:effectRef>
            <a:fontRef idx="minor">
              <a:schemeClr val="lt1"/>
            </a:fontRef>
          </p:style>
          <p:txBody>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sz="1400" dirty="0" smtClean="0">
                  <a:solidFill>
                    <a:srgbClr val="000000"/>
                  </a:solidFill>
                </a:rPr>
                <a:t>SWAT/</a:t>
              </a:r>
              <a:r>
                <a:rPr lang="en-US" sz="1400" dirty="0" err="1" smtClean="0">
                  <a:solidFill>
                    <a:srgbClr val="000000"/>
                  </a:solidFill>
                </a:rPr>
                <a:t>OpenMI</a:t>
              </a:r>
              <a:endParaRPr lang="en-US" sz="1400" dirty="0" smtClean="0">
                <a:solidFill>
                  <a:srgbClr val="000000"/>
                </a:solidFill>
              </a:endParaRPr>
            </a:p>
          </p:txBody>
        </p:sp>
        <p:sp>
          <p:nvSpPr>
            <p:cNvPr id="19" name="Rectangle 18"/>
            <p:cNvSpPr/>
            <p:nvPr/>
          </p:nvSpPr>
          <p:spPr>
            <a:xfrm>
              <a:off x="5606143" y="4386943"/>
              <a:ext cx="1360713" cy="533400"/>
            </a:xfrm>
            <a:prstGeom prst="rect">
              <a:avLst/>
            </a:prstGeom>
            <a:ln>
              <a:headEnd w="med" len="med"/>
              <a:tailEnd w="med" len="med"/>
            </a:ln>
          </p:spPr>
          <p:style>
            <a:lnRef idx="1">
              <a:schemeClr val="accent4"/>
            </a:lnRef>
            <a:fillRef idx="2">
              <a:schemeClr val="accent4"/>
            </a:fillRef>
            <a:effectRef idx="1">
              <a:schemeClr val="accent4"/>
            </a:effectRef>
            <a:fontRef idx="minor">
              <a:schemeClr val="dk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sz="1200" dirty="0" smtClean="0">
                  <a:solidFill>
                    <a:srgbClr val="000000"/>
                  </a:solidFill>
                </a:rPr>
                <a:t>Input</a:t>
              </a:r>
            </a:p>
            <a:p>
              <a:pPr algn="ctr">
                <a:defRPr/>
              </a:pPr>
              <a:r>
                <a:rPr lang="en-US" sz="1200" dirty="0" smtClean="0">
                  <a:solidFill>
                    <a:srgbClr val="000000"/>
                  </a:solidFill>
                </a:rPr>
                <a:t>Exchange Item</a:t>
              </a:r>
              <a:endParaRPr lang="en-US" sz="1200" dirty="0">
                <a:solidFill>
                  <a:srgbClr val="000000"/>
                </a:solidFill>
              </a:endParaRPr>
            </a:p>
          </p:txBody>
        </p:sp>
      </p:grpSp>
      <p:sp>
        <p:nvSpPr>
          <p:cNvPr id="14" name="Bent Arrow 13"/>
          <p:cNvSpPr/>
          <p:nvPr/>
        </p:nvSpPr>
        <p:spPr bwMode="auto">
          <a:xfrm rot="16200000" flipV="1">
            <a:off x="6663533" y="3675856"/>
            <a:ext cx="825500" cy="2151063"/>
          </a:xfrm>
          <a:prstGeom prst="bentArrow">
            <a:avLst>
              <a:gd name="adj1" fmla="val 25000"/>
              <a:gd name="adj2" fmla="val 24623"/>
              <a:gd name="adj3" fmla="val 25000"/>
              <a:gd name="adj4" fmla="val 43750"/>
            </a:avLst>
          </a:prstGeom>
          <a:ln>
            <a:headEnd w="med" len="med"/>
            <a:tailEnd w="med" len="med"/>
          </a:ln>
        </p:spPr>
        <p:style>
          <a:lnRef idx="1">
            <a:schemeClr val="accent1"/>
          </a:lnRef>
          <a:fillRef idx="3">
            <a:schemeClr val="accent1"/>
          </a:fillRef>
          <a:effectRef idx="2">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US">
              <a:solidFill>
                <a:srgbClr val="000000"/>
              </a:solidFill>
            </a:endParaRPr>
          </a:p>
        </p:txBody>
      </p:sp>
      <p:sp>
        <p:nvSpPr>
          <p:cNvPr id="26642" name="TextBox 14"/>
          <p:cNvSpPr txBox="1">
            <a:spLocks noChangeArrowheads="1"/>
          </p:cNvSpPr>
          <p:nvPr/>
        </p:nvSpPr>
        <p:spPr bwMode="auto">
          <a:xfrm>
            <a:off x="6629402" y="2513013"/>
            <a:ext cx="1376166" cy="307787"/>
          </a:xfrm>
          <a:prstGeom prst="rect">
            <a:avLst/>
          </a:prstGeom>
          <a:solidFill>
            <a:srgbClr val="FFFFFF"/>
          </a:solidFill>
          <a:ln w="12700">
            <a:solidFill>
              <a:srgbClr val="FFFFFF"/>
            </a:solidFill>
            <a:round/>
            <a:headEnd/>
            <a:tailEnd/>
          </a:ln>
        </p:spPr>
        <p:txBody>
          <a:bodyPr>
            <a:spAutoFit/>
          </a:bodyPr>
          <a:lstStyle/>
          <a:p>
            <a:pPr defTabSz="914400"/>
            <a:r>
              <a:rPr lang="en-US" sz="1400">
                <a:solidFill>
                  <a:srgbClr val="000000"/>
                </a:solidFill>
                <a:latin typeface="Calibri" charset="0"/>
              </a:rPr>
              <a:t>GetValues</a:t>
            </a:r>
          </a:p>
        </p:txBody>
      </p:sp>
      <p:cxnSp>
        <p:nvCxnSpPr>
          <p:cNvPr id="16" name="Elbow Connector 15"/>
          <p:cNvCxnSpPr>
            <a:cxnSpLocks noChangeShapeType="1"/>
          </p:cNvCxnSpPr>
          <p:nvPr/>
        </p:nvCxnSpPr>
        <p:spPr bwMode="auto">
          <a:xfrm rot="16200000" flipH="1" flipV="1">
            <a:off x="6168855" y="2204377"/>
            <a:ext cx="825149" cy="2709327"/>
          </a:xfrm>
          <a:prstGeom prst="bentConnector3">
            <a:avLst>
              <a:gd name="adj1" fmla="val -33333"/>
            </a:avLst>
          </a:prstGeom>
          <a:noFill/>
          <a:ln w="19050">
            <a:solidFill>
              <a:schemeClr val="tx1"/>
            </a:solidFill>
            <a:prstDash val="dash"/>
            <a:round/>
            <a:headEnd/>
            <a:tailEnd type="arrow" w="med" len="med"/>
          </a:ln>
          <a:effectLst>
            <a:outerShdw dist="20000" dir="5400000" rotWithShape="0">
              <a:srgbClr val="808080">
                <a:alpha val="37999"/>
              </a:srgbClr>
            </a:outerShdw>
          </a:effectLst>
        </p:spPr>
      </p:cxnSp>
      <p:cxnSp>
        <p:nvCxnSpPr>
          <p:cNvPr id="24" name="Straight Connector 23"/>
          <p:cNvCxnSpPr/>
          <p:nvPr/>
        </p:nvCxnSpPr>
        <p:spPr>
          <a:xfrm rot="5400000">
            <a:off x="1883880" y="3754921"/>
            <a:ext cx="3549031" cy="1589"/>
          </a:xfrm>
          <a:prstGeom prst="line">
            <a:avLst/>
          </a:prstGeom>
          <a:ln w="1905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6629" name="TextBox 25"/>
          <p:cNvSpPr txBox="1">
            <a:spLocks noChangeArrowheads="1"/>
          </p:cNvSpPr>
          <p:nvPr/>
        </p:nvSpPr>
        <p:spPr bwMode="auto">
          <a:xfrm>
            <a:off x="3962400" y="2143126"/>
            <a:ext cx="4876800" cy="369887"/>
          </a:xfrm>
          <a:prstGeom prst="rect">
            <a:avLst/>
          </a:prstGeom>
          <a:noFill/>
          <a:ln w="9525">
            <a:noFill/>
            <a:miter lim="800000"/>
            <a:headEnd/>
            <a:tailEnd/>
          </a:ln>
        </p:spPr>
        <p:txBody>
          <a:bodyPr wrap="square">
            <a:spAutoFit/>
          </a:bodyPr>
          <a:lstStyle/>
          <a:p>
            <a:pPr algn="ctr"/>
            <a:r>
              <a:rPr lang="en-US" b="1"/>
              <a:t>Personal Computer</a:t>
            </a:r>
          </a:p>
        </p:txBody>
      </p:sp>
      <p:sp>
        <p:nvSpPr>
          <p:cNvPr id="26630" name="TextBox 26"/>
          <p:cNvSpPr txBox="1">
            <a:spLocks noChangeArrowheads="1"/>
          </p:cNvSpPr>
          <p:nvPr/>
        </p:nvSpPr>
        <p:spPr bwMode="auto">
          <a:xfrm>
            <a:off x="838200" y="2143126"/>
            <a:ext cx="2819400" cy="646331"/>
          </a:xfrm>
          <a:prstGeom prst="rect">
            <a:avLst/>
          </a:prstGeom>
          <a:noFill/>
          <a:ln w="9525">
            <a:noFill/>
            <a:miter lim="800000"/>
            <a:headEnd/>
            <a:tailEnd/>
          </a:ln>
        </p:spPr>
        <p:txBody>
          <a:bodyPr wrap="square">
            <a:spAutoFit/>
          </a:bodyPr>
          <a:lstStyle/>
          <a:p>
            <a:pPr algn="ctr"/>
            <a:r>
              <a:rPr lang="en-US" b="1"/>
              <a:t>High </a:t>
            </a:r>
            <a:r>
              <a:rPr lang="en-US" b="1" smtClean="0"/>
              <a:t>Performance</a:t>
            </a:r>
          </a:p>
          <a:p>
            <a:pPr algn="ctr"/>
            <a:r>
              <a:rPr lang="en-US" b="1" smtClean="0"/>
              <a:t>Computer</a:t>
            </a:r>
            <a:endParaRPr lang="en-US" b="1"/>
          </a:p>
        </p:txBody>
      </p:sp>
      <p:sp>
        <p:nvSpPr>
          <p:cNvPr id="26" name="Right Arrow 25"/>
          <p:cNvSpPr/>
          <p:nvPr/>
        </p:nvSpPr>
        <p:spPr>
          <a:xfrm rot="1321160">
            <a:off x="2644708" y="4429909"/>
            <a:ext cx="1930372" cy="366733"/>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9" name="Elbow Connector 28"/>
          <p:cNvCxnSpPr/>
          <p:nvPr/>
        </p:nvCxnSpPr>
        <p:spPr>
          <a:xfrm rot="10800000">
            <a:off x="2990853" y="3427413"/>
            <a:ext cx="1633841" cy="544202"/>
          </a:xfrm>
          <a:prstGeom prst="bentConnector3">
            <a:avLst>
              <a:gd name="adj1" fmla="val -1790"/>
            </a:avLst>
          </a:prstGeom>
          <a:ln>
            <a:prstDash val="dash"/>
            <a:tailEnd type="arrow"/>
          </a:ln>
        </p:spPr>
        <p:style>
          <a:lnRef idx="1">
            <a:schemeClr val="dk1"/>
          </a:lnRef>
          <a:fillRef idx="0">
            <a:schemeClr val="dk1"/>
          </a:fillRef>
          <a:effectRef idx="0">
            <a:schemeClr val="dk1"/>
          </a:effectRef>
          <a:fontRef idx="minor">
            <a:schemeClr val="tx1"/>
          </a:fontRef>
        </p:style>
      </p:cxnSp>
      <p:sp>
        <p:nvSpPr>
          <p:cNvPr id="31" name="TextBox 14"/>
          <p:cNvSpPr txBox="1">
            <a:spLocks noChangeArrowheads="1"/>
          </p:cNvSpPr>
          <p:nvPr/>
        </p:nvSpPr>
        <p:spPr bwMode="auto">
          <a:xfrm>
            <a:off x="3735391" y="3101005"/>
            <a:ext cx="1370011" cy="307777"/>
          </a:xfrm>
          <a:prstGeom prst="rect">
            <a:avLst/>
          </a:prstGeom>
          <a:solidFill>
            <a:srgbClr val="FFFFFF"/>
          </a:solidFill>
          <a:ln w="12700">
            <a:solidFill>
              <a:srgbClr val="FFFFFF"/>
            </a:solidFill>
            <a:round/>
            <a:headEnd/>
            <a:tailEnd/>
          </a:ln>
        </p:spPr>
        <p:txBody>
          <a:bodyPr wrap="square">
            <a:spAutoFit/>
          </a:bodyPr>
          <a:lstStyle/>
          <a:p>
            <a:pPr defTabSz="914400"/>
            <a:r>
              <a:rPr lang="en-US" sz="1400" smtClean="0">
                <a:solidFill>
                  <a:srgbClr val="000000"/>
                </a:solidFill>
                <a:latin typeface="Calibri" charset="0"/>
              </a:rPr>
              <a:t>GetDataValues</a:t>
            </a:r>
            <a:endParaRPr lang="en-US" sz="1400">
              <a:solidFill>
                <a:srgbClr val="000000"/>
              </a:solidFill>
              <a:latin typeface="Calibri" charset="0"/>
            </a:endParaRPr>
          </a:p>
        </p:txBody>
      </p:sp>
      <p:sp>
        <p:nvSpPr>
          <p:cNvPr id="23" name="TextBox 22"/>
          <p:cNvSpPr txBox="1"/>
          <p:nvPr/>
        </p:nvSpPr>
        <p:spPr>
          <a:xfrm>
            <a:off x="1125540" y="5715000"/>
            <a:ext cx="7959723" cy="954107"/>
          </a:xfrm>
          <a:prstGeom prst="rect">
            <a:avLst/>
          </a:prstGeom>
          <a:noFill/>
        </p:spPr>
        <p:txBody>
          <a:bodyPr wrap="square" rtlCol="0">
            <a:spAutoFit/>
          </a:bodyPr>
          <a:lstStyle/>
          <a:p>
            <a:pPr marL="182880" indent="-182880">
              <a:buFont typeface="Arial" pitchFamily="34" charset="0"/>
              <a:buChar char="•"/>
            </a:pPr>
            <a:r>
              <a:rPr lang="en-US" sz="1400" smtClean="0"/>
              <a:t>The data is pulled from the CAM Component to SWAT via the wrapper , initiated by the OpenMI GetValues call; this call is made once per timestep.</a:t>
            </a:r>
          </a:p>
          <a:p>
            <a:pPr marL="182880" indent="-182880">
              <a:buFont typeface="Arial" pitchFamily="34" charset="0"/>
              <a:buChar char="•"/>
            </a:pPr>
            <a:r>
              <a:rPr lang="en-US" sz="1400" smtClean="0"/>
              <a:t>Data is exchanged between CAM and SWAT using the OpenMI Exchange Item structures that handle the translation from grid to point values</a:t>
            </a:r>
            <a:endParaRPr lang="en-US" sz="140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Data Flow</a:t>
            </a:r>
            <a:br>
              <a:rPr lang="en-US" smtClean="0"/>
            </a:br>
            <a:r>
              <a:rPr lang="en-US" smtClean="0"/>
              <a:t>Two-Way Coupling</a:t>
            </a:r>
            <a:endParaRPr lang="en-US"/>
          </a:p>
        </p:txBody>
      </p:sp>
      <p:grpSp>
        <p:nvGrpSpPr>
          <p:cNvPr id="29" name="Group 28"/>
          <p:cNvGrpSpPr/>
          <p:nvPr/>
        </p:nvGrpSpPr>
        <p:grpSpPr>
          <a:xfrm>
            <a:off x="1708264" y="1565033"/>
            <a:ext cx="7243566" cy="4266896"/>
            <a:chOff x="602673" y="1624435"/>
            <a:chExt cx="8180030" cy="4818530"/>
          </a:xfrm>
        </p:grpSpPr>
        <p:sp>
          <p:nvSpPr>
            <p:cNvPr id="4" name="Rounded Rectangle 3"/>
            <p:cNvSpPr/>
            <p:nvPr/>
          </p:nvSpPr>
          <p:spPr bwMode="auto">
            <a:xfrm>
              <a:off x="1109085" y="2323759"/>
              <a:ext cx="1806575" cy="2362200"/>
            </a:xfrm>
            <a:prstGeom prst="roundRect">
              <a:avLst/>
            </a:prstGeom>
            <a:solidFill>
              <a:srgbClr val="D9D9D9"/>
            </a:solidFill>
            <a:ln w="12700" cap="flat" cmpd="sng" algn="ctr">
              <a:solidFill>
                <a:srgbClr val="000000"/>
              </a:solidFill>
              <a:round/>
              <a:headEnd w="med" len="med"/>
              <a:tailEnd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4400"/>
              <a:r>
                <a:rPr lang="en-US" sz="1400">
                  <a:solidFill>
                    <a:srgbClr val="000000"/>
                  </a:solidFill>
                  <a:ea typeface="ＭＳ Ｐゴシック" charset="-128"/>
                </a:rPr>
                <a:t>ESMF </a:t>
              </a:r>
              <a:r>
                <a:rPr lang="en-US" sz="1200">
                  <a:solidFill>
                    <a:srgbClr val="000000"/>
                  </a:solidFill>
                  <a:ea typeface="ＭＳ Ｐゴシック" charset="-128"/>
                </a:rPr>
                <a:t>Component/CAM</a:t>
              </a:r>
              <a:endParaRPr lang="en-US" sz="1400">
                <a:solidFill>
                  <a:srgbClr val="000000"/>
                </a:solidFill>
                <a:ea typeface="ＭＳ Ｐゴシック" charset="-128"/>
              </a:endParaRPr>
            </a:p>
          </p:txBody>
        </p:sp>
        <p:sp>
          <p:nvSpPr>
            <p:cNvPr id="5" name="Rectangle 4"/>
            <p:cNvSpPr>
              <a:spLocks noChangeArrowheads="1"/>
            </p:cNvSpPr>
            <p:nvPr/>
          </p:nvSpPr>
          <p:spPr bwMode="auto">
            <a:xfrm>
              <a:off x="1539137" y="3057657"/>
              <a:ext cx="963316" cy="550099"/>
            </a:xfrm>
            <a:prstGeom prst="rect">
              <a:avLst/>
            </a:prstGeom>
            <a:gradFill rotWithShape="1">
              <a:gsLst>
                <a:gs pos="0">
                  <a:srgbClr val="FFE5E5"/>
                </a:gs>
                <a:gs pos="64999">
                  <a:srgbClr val="FFBEBD"/>
                </a:gs>
                <a:gs pos="100000">
                  <a:srgbClr val="FFA2A1"/>
                </a:gs>
              </a:gsLst>
              <a:lin ang="5400000" scaled="1"/>
            </a:gradFill>
            <a:ln w="9525">
              <a:solidFill>
                <a:srgbClr val="BE4B48"/>
              </a:solidFill>
              <a:miter lim="800000"/>
              <a:headEnd/>
              <a:tailEnd/>
            </a:ln>
            <a:effectLst>
              <a:outerShdw dist="20000" dir="5400000" rotWithShape="0">
                <a:srgbClr val="808080">
                  <a:alpha val="37999"/>
                </a:srgbClr>
              </a:outerShdw>
            </a:effectLst>
          </p:spPr>
          <p:txBody>
            <a:bodyPr anchor="ctr"/>
            <a:lstStyle/>
            <a:p>
              <a:pPr algn="ctr" defTabSz="914400"/>
              <a:r>
                <a:rPr lang="en-US" sz="1200">
                  <a:solidFill>
                    <a:srgbClr val="000000"/>
                  </a:solidFill>
                  <a:latin typeface="Calibri" charset="0"/>
                </a:rPr>
                <a:t>ESMF </a:t>
              </a:r>
              <a:r>
                <a:rPr lang="en-US" sz="1200" smtClean="0">
                  <a:solidFill>
                    <a:srgbClr val="000000"/>
                  </a:solidFill>
                  <a:latin typeface="Calibri" charset="0"/>
                </a:rPr>
                <a:t>Export State</a:t>
              </a:r>
              <a:endParaRPr lang="en-US" sz="1200">
                <a:solidFill>
                  <a:srgbClr val="000000"/>
                </a:solidFill>
                <a:latin typeface="Calibri" charset="0"/>
              </a:endParaRPr>
            </a:p>
          </p:txBody>
        </p:sp>
        <p:sp>
          <p:nvSpPr>
            <p:cNvPr id="6" name="Rounded Rectangle 5"/>
            <p:cNvSpPr/>
            <p:nvPr/>
          </p:nvSpPr>
          <p:spPr bwMode="auto">
            <a:xfrm>
              <a:off x="4205459" y="3241023"/>
              <a:ext cx="1892229" cy="2740336"/>
            </a:xfrm>
            <a:prstGeom prst="roundRect">
              <a:avLst/>
            </a:prstGeom>
            <a:solidFill>
              <a:srgbClr val="D9D9D9"/>
            </a:solidFill>
            <a:ln w="12700" cap="flat" cmpd="sng" algn="ctr">
              <a:solidFill>
                <a:srgbClr val="000000"/>
              </a:solidFill>
              <a:round/>
              <a:headEnd w="med" len="med"/>
              <a:tailEnd w="med" len="med"/>
            </a:ln>
          </p:spPr>
          <p:style>
            <a:lnRef idx="2">
              <a:schemeClr val="accent1">
                <a:shade val="50000"/>
              </a:schemeClr>
            </a:lnRef>
            <a:fillRef idx="1">
              <a:schemeClr val="accent1"/>
            </a:fillRef>
            <a:effectRef idx="0">
              <a:schemeClr val="accent1"/>
            </a:effectRef>
            <a:fontRef idx="minor">
              <a:schemeClr val="lt1"/>
            </a:fontRef>
          </p:style>
          <p:txBody>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sz="1400" smtClean="0">
                  <a:solidFill>
                    <a:srgbClr val="000000"/>
                  </a:solidFill>
                </a:rPr>
                <a:t>CAM/OpenMI</a:t>
              </a:r>
            </a:p>
            <a:p>
              <a:pPr algn="ctr">
                <a:defRPr/>
              </a:pPr>
              <a:r>
                <a:rPr lang="en-US" sz="1400" smtClean="0">
                  <a:solidFill>
                    <a:srgbClr val="000000"/>
                  </a:solidFill>
                </a:rPr>
                <a:t>Wrapper</a:t>
              </a:r>
              <a:endParaRPr lang="en-US" sz="1400">
                <a:solidFill>
                  <a:srgbClr val="000000"/>
                </a:solidFill>
              </a:endParaRPr>
            </a:p>
          </p:txBody>
        </p:sp>
        <p:sp>
          <p:nvSpPr>
            <p:cNvPr id="7" name="Rectangle 6"/>
            <p:cNvSpPr/>
            <p:nvPr/>
          </p:nvSpPr>
          <p:spPr bwMode="auto">
            <a:xfrm>
              <a:off x="4501545" y="4035611"/>
              <a:ext cx="1366609" cy="534819"/>
            </a:xfrm>
            <a:prstGeom prst="rect">
              <a:avLst/>
            </a:prstGeom>
            <a:ln>
              <a:headEnd w="med" len="med"/>
              <a:tailEnd w="med" len="med"/>
            </a:ln>
          </p:spPr>
          <p:style>
            <a:lnRef idx="1">
              <a:schemeClr val="accent1"/>
            </a:lnRef>
            <a:fillRef idx="2">
              <a:schemeClr val="accent1"/>
            </a:fillRef>
            <a:effectRef idx="1">
              <a:schemeClr val="accent1"/>
            </a:effectRef>
            <a:fontRef idx="minor">
              <a:schemeClr val="dk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sz="1200" smtClean="0">
                  <a:solidFill>
                    <a:srgbClr val="000000"/>
                  </a:solidFill>
                </a:rPr>
                <a:t>Output</a:t>
              </a:r>
            </a:p>
            <a:p>
              <a:pPr algn="ctr">
                <a:defRPr/>
              </a:pPr>
              <a:r>
                <a:rPr lang="en-US" sz="1200" smtClean="0">
                  <a:solidFill>
                    <a:srgbClr val="000000"/>
                  </a:solidFill>
                </a:rPr>
                <a:t>Exchange Item</a:t>
              </a:r>
              <a:endParaRPr lang="en-US" sz="1200">
                <a:solidFill>
                  <a:srgbClr val="000000"/>
                </a:solidFill>
              </a:endParaRPr>
            </a:p>
          </p:txBody>
        </p:sp>
        <p:sp>
          <p:nvSpPr>
            <p:cNvPr id="8" name="TextBox 7"/>
            <p:cNvSpPr txBox="1"/>
            <p:nvPr/>
          </p:nvSpPr>
          <p:spPr bwMode="auto">
            <a:xfrm>
              <a:off x="6613750" y="4432905"/>
              <a:ext cx="773250" cy="307787"/>
            </a:xfrm>
            <a:prstGeom prst="rect">
              <a:avLst/>
            </a:prstGeom>
            <a:solidFill>
              <a:srgbClr val="FFFFFF"/>
            </a:solidFill>
            <a:ln w="12700" cap="flat" cmpd="sng" algn="ctr">
              <a:solidFill>
                <a:srgbClr val="FFFFFF"/>
              </a:solidFill>
              <a:round/>
              <a:headEnd w="med" len="med"/>
              <a:tailEnd w="med" len="med"/>
            </a:ln>
          </p:spPr>
          <p:txBody>
            <a:bodyP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sz="1400" smtClean="0">
                  <a:noFill/>
                </a:rPr>
                <a:t>Import</a:t>
              </a:r>
              <a:endParaRPr lang="en-US" sz="1400">
                <a:noFill/>
              </a:endParaRPr>
            </a:p>
          </p:txBody>
        </p:sp>
        <p:sp>
          <p:nvSpPr>
            <p:cNvPr id="9" name="Rounded Rectangle 8"/>
            <p:cNvSpPr/>
            <p:nvPr/>
          </p:nvSpPr>
          <p:spPr bwMode="auto">
            <a:xfrm>
              <a:off x="6976485" y="2857159"/>
              <a:ext cx="1806218" cy="3581400"/>
            </a:xfrm>
            <a:prstGeom prst="roundRect">
              <a:avLst/>
            </a:prstGeom>
            <a:solidFill>
              <a:srgbClr val="D9D9D9"/>
            </a:solidFill>
            <a:ln w="12700" cap="flat" cmpd="sng" algn="ctr">
              <a:solidFill>
                <a:srgbClr val="000000"/>
              </a:solidFill>
              <a:round/>
              <a:headEnd w="med" len="med"/>
              <a:tailEnd w="med" len="med"/>
            </a:ln>
          </p:spPr>
          <p:style>
            <a:lnRef idx="2">
              <a:schemeClr val="accent1">
                <a:shade val="50000"/>
              </a:schemeClr>
            </a:lnRef>
            <a:fillRef idx="1">
              <a:schemeClr val="accent1"/>
            </a:fillRef>
            <a:effectRef idx="0">
              <a:schemeClr val="accent1"/>
            </a:effectRef>
            <a:fontRef idx="minor">
              <a:schemeClr val="lt1"/>
            </a:fontRef>
          </p:style>
          <p:txBody>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sz="1400" smtClean="0">
                  <a:solidFill>
                    <a:srgbClr val="000000"/>
                  </a:solidFill>
                </a:rPr>
                <a:t>SWAT/</a:t>
              </a:r>
              <a:r>
                <a:rPr lang="en-US" sz="1400" err="1" smtClean="0">
                  <a:solidFill>
                    <a:srgbClr val="000000"/>
                  </a:solidFill>
                </a:rPr>
                <a:t>OpenMI</a:t>
              </a:r>
              <a:endParaRPr lang="en-US" sz="1400" smtClean="0">
                <a:solidFill>
                  <a:srgbClr val="000000"/>
                </a:solidFill>
              </a:endParaRPr>
            </a:p>
          </p:txBody>
        </p:sp>
        <p:sp>
          <p:nvSpPr>
            <p:cNvPr id="10" name="Rectangle 9"/>
            <p:cNvSpPr/>
            <p:nvPr/>
          </p:nvSpPr>
          <p:spPr bwMode="auto">
            <a:xfrm>
              <a:off x="7234516" y="3254858"/>
              <a:ext cx="1290154" cy="561560"/>
            </a:xfrm>
            <a:prstGeom prst="rect">
              <a:avLst/>
            </a:prstGeom>
            <a:ln>
              <a:headEnd w="med" len="med"/>
              <a:tailEnd w="med" len="med"/>
            </a:ln>
          </p:spPr>
          <p:style>
            <a:lnRef idx="1">
              <a:schemeClr val="accent4"/>
            </a:lnRef>
            <a:fillRef idx="2">
              <a:schemeClr val="accent4"/>
            </a:fillRef>
            <a:effectRef idx="1">
              <a:schemeClr val="accent4"/>
            </a:effectRef>
            <a:fontRef idx="minor">
              <a:schemeClr val="dk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sz="1200" smtClean="0">
                  <a:solidFill>
                    <a:srgbClr val="000000"/>
                  </a:solidFill>
                </a:rPr>
                <a:t>Input</a:t>
              </a:r>
            </a:p>
            <a:p>
              <a:pPr algn="ctr">
                <a:defRPr/>
              </a:pPr>
              <a:r>
                <a:rPr lang="en-US" sz="1200" smtClean="0">
                  <a:solidFill>
                    <a:srgbClr val="000000"/>
                  </a:solidFill>
                </a:rPr>
                <a:t>Exchange Item</a:t>
              </a:r>
              <a:endParaRPr lang="en-US" sz="1200">
                <a:solidFill>
                  <a:srgbClr val="000000"/>
                </a:solidFill>
              </a:endParaRPr>
            </a:p>
          </p:txBody>
        </p:sp>
        <p:sp>
          <p:nvSpPr>
            <p:cNvPr id="11" name="Bent Arrow 10"/>
            <p:cNvSpPr/>
            <p:nvPr/>
          </p:nvSpPr>
          <p:spPr bwMode="auto">
            <a:xfrm rot="16200000" flipV="1">
              <a:off x="6708197" y="3065120"/>
              <a:ext cx="585786" cy="2151063"/>
            </a:xfrm>
            <a:prstGeom prst="bentArrow">
              <a:avLst>
                <a:gd name="adj1" fmla="val 25000"/>
                <a:gd name="adj2" fmla="val 24623"/>
                <a:gd name="adj3" fmla="val 25000"/>
                <a:gd name="adj4" fmla="val 43750"/>
              </a:avLst>
            </a:prstGeom>
            <a:ln>
              <a:headEnd w="med" len="med"/>
              <a:tailEnd w="med" len="med"/>
            </a:ln>
          </p:spPr>
          <p:style>
            <a:lnRef idx="1">
              <a:schemeClr val="accent1"/>
            </a:lnRef>
            <a:fillRef idx="3">
              <a:schemeClr val="accent1"/>
            </a:fillRef>
            <a:effectRef idx="2">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US">
                <a:solidFill>
                  <a:srgbClr val="000000"/>
                </a:solidFill>
              </a:endParaRPr>
            </a:p>
          </p:txBody>
        </p:sp>
        <p:sp>
          <p:nvSpPr>
            <p:cNvPr id="12" name="TextBox 14"/>
            <p:cNvSpPr txBox="1">
              <a:spLocks noChangeArrowheads="1"/>
            </p:cNvSpPr>
            <p:nvPr/>
          </p:nvSpPr>
          <p:spPr bwMode="auto">
            <a:xfrm>
              <a:off x="6976485" y="2116872"/>
              <a:ext cx="1376166" cy="307787"/>
            </a:xfrm>
            <a:prstGeom prst="rect">
              <a:avLst/>
            </a:prstGeom>
            <a:solidFill>
              <a:srgbClr val="FFFFFF"/>
            </a:solidFill>
            <a:ln w="12700">
              <a:solidFill>
                <a:srgbClr val="FFFFFF"/>
              </a:solidFill>
              <a:round/>
              <a:headEnd/>
              <a:tailEnd/>
            </a:ln>
          </p:spPr>
          <p:txBody>
            <a:bodyPr>
              <a:spAutoFit/>
            </a:bodyPr>
            <a:lstStyle/>
            <a:p>
              <a:pPr defTabSz="914400"/>
              <a:r>
                <a:rPr lang="en-US" sz="1400">
                  <a:solidFill>
                    <a:srgbClr val="000000"/>
                  </a:solidFill>
                  <a:latin typeface="Calibri" charset="0"/>
                </a:rPr>
                <a:t>GetValues</a:t>
              </a:r>
            </a:p>
          </p:txBody>
        </p:sp>
        <p:cxnSp>
          <p:nvCxnSpPr>
            <p:cNvPr id="13" name="Elbow Connector 14"/>
            <p:cNvCxnSpPr>
              <a:cxnSpLocks noChangeShapeType="1"/>
              <a:stCxn id="9" idx="0"/>
            </p:cNvCxnSpPr>
            <p:nvPr/>
          </p:nvCxnSpPr>
          <p:spPr bwMode="auto">
            <a:xfrm rot="16200000" flipH="1" flipV="1">
              <a:off x="6323653" y="1685081"/>
              <a:ext cx="383864" cy="2728019"/>
            </a:xfrm>
            <a:prstGeom prst="bentConnector4">
              <a:avLst>
                <a:gd name="adj1" fmla="val -104260"/>
                <a:gd name="adj2" fmla="val 100071"/>
              </a:avLst>
            </a:prstGeom>
            <a:noFill/>
            <a:ln w="19050">
              <a:solidFill>
                <a:schemeClr val="tx1"/>
              </a:solidFill>
              <a:prstDash val="dash"/>
              <a:round/>
              <a:headEnd/>
              <a:tailEnd type="arrow" w="med" len="med"/>
            </a:ln>
            <a:effectLst>
              <a:outerShdw dist="20000" dir="5400000" rotWithShape="0">
                <a:srgbClr val="808080">
                  <a:alpha val="37999"/>
                </a:srgbClr>
              </a:outerShdw>
            </a:effectLst>
          </p:spPr>
        </p:cxnSp>
        <p:sp>
          <p:nvSpPr>
            <p:cNvPr id="14" name="TextBox 25"/>
            <p:cNvSpPr txBox="1">
              <a:spLocks noChangeArrowheads="1"/>
            </p:cNvSpPr>
            <p:nvPr/>
          </p:nvSpPr>
          <p:spPr bwMode="auto">
            <a:xfrm>
              <a:off x="4168196" y="1624435"/>
              <a:ext cx="4584699" cy="369887"/>
            </a:xfrm>
            <a:prstGeom prst="rect">
              <a:avLst/>
            </a:prstGeom>
            <a:noFill/>
            <a:ln w="9525">
              <a:noFill/>
              <a:miter lim="800000"/>
              <a:headEnd/>
              <a:tailEnd/>
            </a:ln>
          </p:spPr>
          <p:txBody>
            <a:bodyPr wrap="square">
              <a:spAutoFit/>
            </a:bodyPr>
            <a:lstStyle/>
            <a:p>
              <a:pPr algn="ctr"/>
              <a:r>
                <a:rPr lang="en-US" b="1"/>
                <a:t>Personal Computer</a:t>
              </a:r>
            </a:p>
          </p:txBody>
        </p:sp>
        <p:sp>
          <p:nvSpPr>
            <p:cNvPr id="15" name="TextBox 26"/>
            <p:cNvSpPr txBox="1">
              <a:spLocks noChangeArrowheads="1"/>
            </p:cNvSpPr>
            <p:nvPr/>
          </p:nvSpPr>
          <p:spPr bwMode="auto">
            <a:xfrm>
              <a:off x="602673" y="1624435"/>
              <a:ext cx="2819400" cy="646331"/>
            </a:xfrm>
            <a:prstGeom prst="rect">
              <a:avLst/>
            </a:prstGeom>
            <a:noFill/>
            <a:ln w="9525">
              <a:noFill/>
              <a:miter lim="800000"/>
              <a:headEnd/>
              <a:tailEnd/>
            </a:ln>
          </p:spPr>
          <p:txBody>
            <a:bodyPr wrap="square">
              <a:spAutoFit/>
            </a:bodyPr>
            <a:lstStyle/>
            <a:p>
              <a:pPr algn="ctr"/>
              <a:r>
                <a:rPr lang="en-US" b="1"/>
                <a:t>High </a:t>
              </a:r>
              <a:r>
                <a:rPr lang="en-US" b="1" smtClean="0"/>
                <a:t>Performance</a:t>
              </a:r>
            </a:p>
            <a:p>
              <a:pPr algn="ctr"/>
              <a:r>
                <a:rPr lang="en-US" b="1" smtClean="0"/>
                <a:t>Computer</a:t>
              </a:r>
              <a:endParaRPr lang="en-US" b="1"/>
            </a:p>
          </p:txBody>
        </p:sp>
        <p:sp>
          <p:nvSpPr>
            <p:cNvPr id="16" name="Right Arrow 15"/>
            <p:cNvSpPr/>
            <p:nvPr/>
          </p:nvSpPr>
          <p:spPr>
            <a:xfrm rot="1321160">
              <a:off x="2569516" y="3699317"/>
              <a:ext cx="1930372" cy="366733"/>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7" name="Elbow Connector 16"/>
            <p:cNvCxnSpPr/>
            <p:nvPr/>
          </p:nvCxnSpPr>
          <p:spPr>
            <a:xfrm rot="10800000">
              <a:off x="2915661" y="2696821"/>
              <a:ext cx="1633841" cy="544202"/>
            </a:xfrm>
            <a:prstGeom prst="bentConnector3">
              <a:avLst>
                <a:gd name="adj1" fmla="val -1790"/>
              </a:avLst>
            </a:prstGeom>
            <a:ln>
              <a:prstDash val="dash"/>
              <a:tailEnd type="arrow"/>
            </a:ln>
          </p:spPr>
          <p:style>
            <a:lnRef idx="1">
              <a:schemeClr val="dk1"/>
            </a:lnRef>
            <a:fillRef idx="0">
              <a:schemeClr val="dk1"/>
            </a:fillRef>
            <a:effectRef idx="0">
              <a:schemeClr val="dk1"/>
            </a:effectRef>
            <a:fontRef idx="minor">
              <a:schemeClr val="tx1"/>
            </a:fontRef>
          </p:style>
        </p:cxnSp>
        <p:sp>
          <p:nvSpPr>
            <p:cNvPr id="18" name="TextBox 14"/>
            <p:cNvSpPr txBox="1">
              <a:spLocks noChangeArrowheads="1"/>
            </p:cNvSpPr>
            <p:nvPr/>
          </p:nvSpPr>
          <p:spPr bwMode="auto">
            <a:xfrm>
              <a:off x="3393496" y="2370413"/>
              <a:ext cx="1636714" cy="347567"/>
            </a:xfrm>
            <a:prstGeom prst="rect">
              <a:avLst/>
            </a:prstGeom>
            <a:solidFill>
              <a:srgbClr val="FFFFFF"/>
            </a:solidFill>
            <a:ln w="12700">
              <a:solidFill>
                <a:srgbClr val="FFFFFF"/>
              </a:solidFill>
              <a:round/>
              <a:headEnd/>
              <a:tailEnd/>
            </a:ln>
          </p:spPr>
          <p:txBody>
            <a:bodyPr wrap="square">
              <a:spAutoFit/>
            </a:bodyPr>
            <a:lstStyle/>
            <a:p>
              <a:pPr defTabSz="914400"/>
              <a:r>
                <a:rPr lang="en-US" sz="1400" smtClean="0">
                  <a:solidFill>
                    <a:srgbClr val="000000"/>
                  </a:solidFill>
                  <a:latin typeface="Calibri" charset="0"/>
                </a:rPr>
                <a:t>GetDataValues</a:t>
              </a:r>
              <a:endParaRPr lang="en-US" sz="1400">
                <a:solidFill>
                  <a:srgbClr val="000000"/>
                </a:solidFill>
                <a:latin typeface="Calibri" charset="0"/>
              </a:endParaRPr>
            </a:p>
          </p:txBody>
        </p:sp>
        <p:sp>
          <p:nvSpPr>
            <p:cNvPr id="19" name="Rectangle 18"/>
            <p:cNvSpPr/>
            <p:nvPr/>
          </p:nvSpPr>
          <p:spPr bwMode="auto">
            <a:xfrm>
              <a:off x="7205085" y="5600359"/>
              <a:ext cx="1366609" cy="534819"/>
            </a:xfrm>
            <a:prstGeom prst="rect">
              <a:avLst/>
            </a:prstGeom>
            <a:ln>
              <a:headEnd w="med" len="med"/>
              <a:tailEnd w="med" len="med"/>
            </a:ln>
          </p:spPr>
          <p:style>
            <a:lnRef idx="1">
              <a:schemeClr val="accent1"/>
            </a:lnRef>
            <a:fillRef idx="2">
              <a:schemeClr val="accent1"/>
            </a:fillRef>
            <a:effectRef idx="1">
              <a:schemeClr val="accent1"/>
            </a:effectRef>
            <a:fontRef idx="minor">
              <a:schemeClr val="dk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sz="1200" smtClean="0">
                  <a:solidFill>
                    <a:srgbClr val="000000"/>
                  </a:solidFill>
                </a:rPr>
                <a:t>Output</a:t>
              </a:r>
            </a:p>
            <a:p>
              <a:pPr algn="ctr">
                <a:defRPr/>
              </a:pPr>
              <a:r>
                <a:rPr lang="en-US" sz="1200" smtClean="0">
                  <a:solidFill>
                    <a:srgbClr val="000000"/>
                  </a:solidFill>
                </a:rPr>
                <a:t>Exchange Item</a:t>
              </a:r>
              <a:endParaRPr lang="en-US" sz="1200">
                <a:solidFill>
                  <a:srgbClr val="000000"/>
                </a:solidFill>
              </a:endParaRPr>
            </a:p>
          </p:txBody>
        </p:sp>
        <p:sp>
          <p:nvSpPr>
            <p:cNvPr id="20" name="Rectangle 19"/>
            <p:cNvSpPr/>
            <p:nvPr/>
          </p:nvSpPr>
          <p:spPr bwMode="auto">
            <a:xfrm>
              <a:off x="4538085" y="4762159"/>
              <a:ext cx="1290154" cy="561560"/>
            </a:xfrm>
            <a:prstGeom prst="rect">
              <a:avLst/>
            </a:prstGeom>
            <a:ln>
              <a:headEnd w="med" len="med"/>
              <a:tailEnd w="med" len="med"/>
            </a:ln>
          </p:spPr>
          <p:style>
            <a:lnRef idx="1">
              <a:schemeClr val="accent4"/>
            </a:lnRef>
            <a:fillRef idx="2">
              <a:schemeClr val="accent4"/>
            </a:fillRef>
            <a:effectRef idx="1">
              <a:schemeClr val="accent4"/>
            </a:effectRef>
            <a:fontRef idx="minor">
              <a:schemeClr val="dk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sz="1200" smtClean="0">
                  <a:solidFill>
                    <a:srgbClr val="000000"/>
                  </a:solidFill>
                </a:rPr>
                <a:t>Input</a:t>
              </a:r>
            </a:p>
            <a:p>
              <a:pPr algn="ctr">
                <a:defRPr/>
              </a:pPr>
              <a:r>
                <a:rPr lang="en-US" sz="1200" smtClean="0">
                  <a:solidFill>
                    <a:srgbClr val="000000"/>
                  </a:solidFill>
                </a:rPr>
                <a:t>Exchange Item</a:t>
              </a:r>
              <a:endParaRPr lang="en-US" sz="1200">
                <a:solidFill>
                  <a:srgbClr val="000000"/>
                </a:solidFill>
              </a:endParaRPr>
            </a:p>
          </p:txBody>
        </p:sp>
        <p:sp>
          <p:nvSpPr>
            <p:cNvPr id="21" name="Bent Arrow 20"/>
            <p:cNvSpPr/>
            <p:nvPr/>
          </p:nvSpPr>
          <p:spPr bwMode="auto">
            <a:xfrm flipH="1">
              <a:off x="5909685" y="4914559"/>
              <a:ext cx="2133600" cy="609600"/>
            </a:xfrm>
            <a:prstGeom prst="bentArrow">
              <a:avLst>
                <a:gd name="adj1" fmla="val 25000"/>
                <a:gd name="adj2" fmla="val 24623"/>
                <a:gd name="adj3" fmla="val 25000"/>
                <a:gd name="adj4" fmla="val 43750"/>
              </a:avLst>
            </a:prstGeom>
            <a:ln>
              <a:headEnd w="med" len="med"/>
              <a:tailEnd w="med" len="med"/>
            </a:ln>
          </p:spPr>
          <p:style>
            <a:lnRef idx="1">
              <a:schemeClr val="accent1"/>
            </a:lnRef>
            <a:fillRef idx="3">
              <a:schemeClr val="accent1"/>
            </a:fillRef>
            <a:effectRef idx="2">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US">
                <a:solidFill>
                  <a:srgbClr val="000000"/>
                </a:solidFill>
              </a:endParaRPr>
            </a:p>
          </p:txBody>
        </p:sp>
        <p:cxnSp>
          <p:nvCxnSpPr>
            <p:cNvPr id="22" name="Elbow Connector 21"/>
            <p:cNvCxnSpPr>
              <a:stCxn id="6" idx="2"/>
              <a:endCxn id="9" idx="2"/>
            </p:cNvCxnSpPr>
            <p:nvPr/>
          </p:nvCxnSpPr>
          <p:spPr>
            <a:xfrm rot="16200000" flipH="1">
              <a:off x="6286984" y="4845949"/>
              <a:ext cx="457200" cy="2728020"/>
            </a:xfrm>
            <a:prstGeom prst="bentConnector3">
              <a:avLst>
                <a:gd name="adj1" fmla="val 139248"/>
              </a:avLst>
            </a:prstGeom>
            <a:ln>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23" name="TextBox 14"/>
            <p:cNvSpPr txBox="1">
              <a:spLocks noChangeArrowheads="1"/>
            </p:cNvSpPr>
            <p:nvPr/>
          </p:nvSpPr>
          <p:spPr bwMode="auto">
            <a:xfrm>
              <a:off x="5151575" y="6135178"/>
              <a:ext cx="1376166" cy="307787"/>
            </a:xfrm>
            <a:prstGeom prst="rect">
              <a:avLst/>
            </a:prstGeom>
            <a:noFill/>
            <a:ln w="12700">
              <a:noFill/>
              <a:round/>
              <a:headEnd/>
              <a:tailEnd/>
            </a:ln>
          </p:spPr>
          <p:txBody>
            <a:bodyPr>
              <a:spAutoFit/>
            </a:bodyPr>
            <a:lstStyle/>
            <a:p>
              <a:pPr defTabSz="914400"/>
              <a:r>
                <a:rPr lang="en-US" sz="1400">
                  <a:solidFill>
                    <a:srgbClr val="000000"/>
                  </a:solidFill>
                  <a:latin typeface="Calibri" charset="0"/>
                </a:rPr>
                <a:t>GetValues</a:t>
              </a:r>
            </a:p>
          </p:txBody>
        </p:sp>
        <p:cxnSp>
          <p:nvCxnSpPr>
            <p:cNvPr id="24" name="Shape 43"/>
            <p:cNvCxnSpPr/>
            <p:nvPr/>
          </p:nvCxnSpPr>
          <p:spPr>
            <a:xfrm rot="10800000">
              <a:off x="2023485" y="4685959"/>
              <a:ext cx="2144712" cy="879478"/>
            </a:xfrm>
            <a:prstGeom prst="bentConnector3">
              <a:avLst>
                <a:gd name="adj1" fmla="val 99741"/>
              </a:avLst>
            </a:prstGeom>
            <a:ln>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25" name="TextBox 14"/>
            <p:cNvSpPr txBox="1">
              <a:spLocks noChangeArrowheads="1"/>
            </p:cNvSpPr>
            <p:nvPr/>
          </p:nvSpPr>
          <p:spPr bwMode="auto">
            <a:xfrm>
              <a:off x="2023485" y="5219359"/>
              <a:ext cx="1370011" cy="307777"/>
            </a:xfrm>
            <a:prstGeom prst="rect">
              <a:avLst/>
            </a:prstGeom>
            <a:noFill/>
            <a:ln w="12700">
              <a:noFill/>
              <a:round/>
              <a:headEnd/>
              <a:tailEnd/>
            </a:ln>
          </p:spPr>
          <p:txBody>
            <a:bodyPr wrap="square">
              <a:spAutoFit/>
            </a:bodyPr>
            <a:lstStyle/>
            <a:p>
              <a:pPr defTabSz="914400"/>
              <a:r>
                <a:rPr lang="en-US" sz="1400" smtClean="0">
                  <a:solidFill>
                    <a:srgbClr val="000000"/>
                  </a:solidFill>
                  <a:latin typeface="Calibri" charset="0"/>
                </a:rPr>
                <a:t>SetInputData</a:t>
              </a:r>
              <a:endParaRPr lang="en-US" sz="1400">
                <a:solidFill>
                  <a:srgbClr val="000000"/>
                </a:solidFill>
                <a:latin typeface="Calibri" charset="0"/>
              </a:endParaRPr>
            </a:p>
          </p:txBody>
        </p:sp>
        <p:sp>
          <p:nvSpPr>
            <p:cNvPr id="26" name="Rectangle 25"/>
            <p:cNvSpPr>
              <a:spLocks noChangeArrowheads="1"/>
            </p:cNvSpPr>
            <p:nvPr/>
          </p:nvSpPr>
          <p:spPr bwMode="auto">
            <a:xfrm>
              <a:off x="1566285" y="3923959"/>
              <a:ext cx="963316" cy="550099"/>
            </a:xfrm>
            <a:prstGeom prst="rect">
              <a:avLst/>
            </a:prstGeom>
            <a:gradFill rotWithShape="1">
              <a:gsLst>
                <a:gs pos="0">
                  <a:srgbClr val="FFE5E5"/>
                </a:gs>
                <a:gs pos="64999">
                  <a:srgbClr val="FFBEBD"/>
                </a:gs>
                <a:gs pos="100000">
                  <a:srgbClr val="FFA2A1"/>
                </a:gs>
              </a:gsLst>
              <a:lin ang="5400000" scaled="1"/>
            </a:gradFill>
            <a:ln w="9525">
              <a:solidFill>
                <a:srgbClr val="BE4B48"/>
              </a:solidFill>
              <a:miter lim="800000"/>
              <a:headEnd/>
              <a:tailEnd/>
            </a:ln>
            <a:effectLst>
              <a:outerShdw dist="20000" dir="5400000" rotWithShape="0">
                <a:srgbClr val="808080">
                  <a:alpha val="37999"/>
                </a:srgbClr>
              </a:outerShdw>
            </a:effectLst>
          </p:spPr>
          <p:txBody>
            <a:bodyPr anchor="ctr"/>
            <a:lstStyle/>
            <a:p>
              <a:pPr algn="ctr" defTabSz="914400"/>
              <a:r>
                <a:rPr lang="en-US" sz="1200">
                  <a:solidFill>
                    <a:srgbClr val="000000"/>
                  </a:solidFill>
                  <a:latin typeface="Calibri" charset="0"/>
                </a:rPr>
                <a:t>ESMF </a:t>
              </a:r>
              <a:r>
                <a:rPr lang="en-US" sz="1200" smtClean="0">
                  <a:solidFill>
                    <a:srgbClr val="000000"/>
                  </a:solidFill>
                  <a:latin typeface="Calibri" charset="0"/>
                </a:rPr>
                <a:t>Import State</a:t>
              </a:r>
              <a:endParaRPr lang="en-US" sz="1200">
                <a:solidFill>
                  <a:srgbClr val="000000"/>
                </a:solidFill>
                <a:latin typeface="Calibri" charset="0"/>
              </a:endParaRPr>
            </a:p>
          </p:txBody>
        </p:sp>
        <p:sp>
          <p:nvSpPr>
            <p:cNvPr id="27" name="Right Arrow 26"/>
            <p:cNvSpPr/>
            <p:nvPr/>
          </p:nvSpPr>
          <p:spPr>
            <a:xfrm rot="1321160" flipH="1" flipV="1">
              <a:off x="2555229" y="4424852"/>
              <a:ext cx="1930372" cy="366733"/>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8" name="TextBox 27"/>
          <p:cNvSpPr txBox="1"/>
          <p:nvPr/>
        </p:nvSpPr>
        <p:spPr>
          <a:xfrm>
            <a:off x="914400" y="5423168"/>
            <a:ext cx="4714529" cy="1384995"/>
          </a:xfrm>
          <a:prstGeom prst="rect">
            <a:avLst/>
          </a:prstGeom>
          <a:noFill/>
        </p:spPr>
        <p:txBody>
          <a:bodyPr wrap="square" rtlCol="0">
            <a:spAutoFit/>
          </a:bodyPr>
          <a:lstStyle/>
          <a:p>
            <a:pPr marL="182880" indent="-182880">
              <a:buFont typeface="Arial" pitchFamily="34" charset="0"/>
              <a:buChar char="•"/>
            </a:pPr>
            <a:r>
              <a:rPr lang="en-US" sz="1400" smtClean="0"/>
              <a:t>In two-way coupling, each model pulls the data from the other model using the OpenMI GetValues method.  Extrapolation is used on the first timestep to break the deadlock between the two model requests.</a:t>
            </a:r>
          </a:p>
          <a:p>
            <a:pPr marL="182880" indent="-182880">
              <a:buFont typeface="Arial" pitchFamily="34" charset="0"/>
              <a:buChar char="•"/>
            </a:pPr>
            <a:r>
              <a:rPr lang="en-US" sz="1400" smtClean="0"/>
              <a:t>OpenMI Input and Output Exchanges items are again used to exchange and translate the data.</a:t>
            </a:r>
            <a:endParaRPr lang="en-US" sz="14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Model Configurations</a:t>
            </a:r>
            <a:endParaRPr lang="en-US"/>
          </a:p>
        </p:txBody>
      </p:sp>
      <p:sp>
        <p:nvSpPr>
          <p:cNvPr id="3" name="Content Placeholder 2"/>
          <p:cNvSpPr>
            <a:spLocks noGrp="1"/>
          </p:cNvSpPr>
          <p:nvPr>
            <p:ph idx="1"/>
          </p:nvPr>
        </p:nvSpPr>
        <p:spPr>
          <a:xfrm>
            <a:off x="5029200" y="1600200"/>
            <a:ext cx="3962400" cy="4525963"/>
          </a:xfrm>
        </p:spPr>
        <p:txBody>
          <a:bodyPr/>
          <a:lstStyle/>
          <a:p>
            <a:r>
              <a:rPr lang="en-US" sz="1800" smtClean="0"/>
              <a:t>SWAT</a:t>
            </a:r>
          </a:p>
          <a:p>
            <a:pPr lvl="1"/>
            <a:r>
              <a:rPr lang="en-US" sz="1600" smtClean="0"/>
              <a:t>Hydrology science information provided by Jon Goodall of University of S. Carolina</a:t>
            </a:r>
          </a:p>
          <a:p>
            <a:pPr lvl="1"/>
            <a:r>
              <a:rPr lang="en-US" sz="1600" smtClean="0"/>
              <a:t>Lake Fork Watershed (TX) </a:t>
            </a:r>
          </a:p>
          <a:p>
            <a:pPr lvl="1"/>
            <a:r>
              <a:rPr lang="en-US" sz="1600" smtClean="0"/>
              <a:t>Watershed Area: 486.830 km2</a:t>
            </a:r>
          </a:p>
          <a:p>
            <a:pPr lvl="1"/>
            <a:r>
              <a:rPr lang="en-US" sz="1600" smtClean="0"/>
              <a:t>Model run: 2 years, 1977 – 1978</a:t>
            </a:r>
          </a:p>
          <a:p>
            <a:pPr lvl="1"/>
            <a:r>
              <a:rPr lang="en-US" sz="1600" smtClean="0"/>
              <a:t>Timestep = 1 day</a:t>
            </a:r>
          </a:p>
          <a:p>
            <a:pPr lvl="1"/>
            <a:r>
              <a:rPr lang="en-US" sz="1600" smtClean="0"/>
              <a:t>Weather Stations:</a:t>
            </a:r>
            <a:endParaRPr lang="en-US" sz="1400" smtClean="0"/>
          </a:p>
          <a:p>
            <a:pPr lvl="2"/>
            <a:r>
              <a:rPr lang="en-US" sz="1400" smtClean="0"/>
              <a:t>wea62 (33.03 N, 95.92 W)</a:t>
            </a:r>
          </a:p>
          <a:p>
            <a:pPr lvl="2"/>
            <a:r>
              <a:rPr lang="en-US" sz="1400" smtClean="0"/>
              <a:t>wea43 (33.25 N, 95.78 W)</a:t>
            </a:r>
          </a:p>
        </p:txBody>
      </p:sp>
      <p:sp>
        <p:nvSpPr>
          <p:cNvPr id="4" name="Content Placeholder 2"/>
          <p:cNvSpPr txBox="1">
            <a:spLocks/>
          </p:cNvSpPr>
          <p:nvPr/>
        </p:nvSpPr>
        <p:spPr bwMode="auto">
          <a:xfrm>
            <a:off x="1066800" y="1600200"/>
            <a:ext cx="3657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457200" rtl="0" eaLnBrk="0" fontAlgn="base" latinLnBrk="0" hangingPunct="0">
              <a:lnSpc>
                <a:spcPct val="100000"/>
              </a:lnSpc>
              <a:spcBef>
                <a:spcPct val="20000"/>
              </a:spcBef>
              <a:spcAft>
                <a:spcPct val="0"/>
              </a:spcAft>
              <a:buClrTx/>
              <a:buSzTx/>
              <a:buFont typeface="Arial" charset="0"/>
              <a:buChar char="•"/>
              <a:tabLst/>
              <a:defRPr/>
            </a:pPr>
            <a:r>
              <a:rPr kumimoji="0" lang="en-US" b="0" i="0" u="none" strike="noStrike" kern="1200" cap="none" spc="0" normalizeH="0" baseline="0" noProof="0" smtClean="0">
                <a:ln>
                  <a:noFill/>
                </a:ln>
                <a:solidFill>
                  <a:schemeClr val="tx1"/>
                </a:solidFill>
                <a:effectLst/>
                <a:uLnTx/>
                <a:uFillTx/>
                <a:latin typeface="+mn-lt"/>
                <a:ea typeface="ＭＳ Ｐゴシック" pitchFamily="-107" charset="-128"/>
                <a:cs typeface="ＭＳ Ｐゴシック" charset="-128"/>
              </a:rPr>
              <a:t>CAM</a:t>
            </a:r>
          </a:p>
          <a:p>
            <a:pPr marL="742950" marR="0" lvl="1" indent="-285750" algn="l" defTabSz="457200" rtl="0" eaLnBrk="0" fontAlgn="base" latinLnBrk="0" hangingPunct="0">
              <a:lnSpc>
                <a:spcPct val="100000"/>
              </a:lnSpc>
              <a:spcBef>
                <a:spcPct val="20000"/>
              </a:spcBef>
              <a:spcAft>
                <a:spcPct val="0"/>
              </a:spcAft>
              <a:buClrTx/>
              <a:buSzTx/>
              <a:buFont typeface="Arial" charset="0"/>
              <a:buChar char="–"/>
              <a:tabLst/>
              <a:defRPr/>
            </a:pPr>
            <a:r>
              <a:rPr kumimoji="0" lang="en-US" sz="1600" b="0" i="0" u="none" strike="noStrike" kern="1200" cap="none" spc="0" normalizeH="0" baseline="0" noProof="0" smtClean="0">
                <a:ln>
                  <a:noFill/>
                </a:ln>
                <a:solidFill>
                  <a:schemeClr val="tx1"/>
                </a:solidFill>
                <a:effectLst/>
                <a:uLnTx/>
                <a:uFillTx/>
                <a:latin typeface="+mn-lt"/>
                <a:ea typeface="ＭＳ Ｐゴシック" pitchFamily="-107" charset="-128"/>
                <a:cs typeface="+mn-cs"/>
              </a:rPr>
              <a:t>Global Atmospheric Model</a:t>
            </a:r>
          </a:p>
          <a:p>
            <a:pPr marL="742950" marR="0" lvl="1" indent="-285750" algn="l" defTabSz="457200" rtl="0" eaLnBrk="0" fontAlgn="base" latinLnBrk="0" hangingPunct="0">
              <a:lnSpc>
                <a:spcPct val="100000"/>
              </a:lnSpc>
              <a:spcBef>
                <a:spcPct val="20000"/>
              </a:spcBef>
              <a:spcAft>
                <a:spcPct val="0"/>
              </a:spcAft>
              <a:buClrTx/>
              <a:buSzTx/>
              <a:buFont typeface="Arial" charset="0"/>
              <a:buChar char="–"/>
              <a:tabLst/>
              <a:defRPr/>
            </a:pPr>
            <a:r>
              <a:rPr lang="en-US" sz="1600" smtClean="0">
                <a:latin typeface="+mn-lt"/>
                <a:ea typeface="ＭＳ Ｐゴシック" pitchFamily="-107" charset="-128"/>
              </a:rPr>
              <a:t>Model run: </a:t>
            </a:r>
            <a:r>
              <a:rPr kumimoji="0" lang="en-US" sz="1600" b="0" i="0" u="none" strike="noStrike" kern="1200" cap="none" spc="0" normalizeH="0" baseline="0" noProof="0" smtClean="0">
                <a:ln>
                  <a:noFill/>
                </a:ln>
                <a:solidFill>
                  <a:schemeClr val="tx1"/>
                </a:solidFill>
                <a:effectLst/>
                <a:uLnTx/>
                <a:uFillTx/>
                <a:latin typeface="+mn-lt"/>
                <a:ea typeface="ＭＳ Ｐゴシック" pitchFamily="-107" charset="-128"/>
                <a:cs typeface="+mn-cs"/>
              </a:rPr>
              <a:t>1 day</a:t>
            </a:r>
          </a:p>
          <a:p>
            <a:pPr marL="742950" marR="0" lvl="1" indent="-285750" algn="l" defTabSz="457200" rtl="0" eaLnBrk="0" fontAlgn="base" latinLnBrk="0" hangingPunct="0">
              <a:lnSpc>
                <a:spcPct val="100000"/>
              </a:lnSpc>
              <a:spcBef>
                <a:spcPct val="20000"/>
              </a:spcBef>
              <a:spcAft>
                <a:spcPct val="0"/>
              </a:spcAft>
              <a:buClrTx/>
              <a:buSzTx/>
              <a:buFont typeface="Arial" charset="0"/>
              <a:buChar char="–"/>
              <a:tabLst/>
              <a:defRPr/>
            </a:pPr>
            <a:r>
              <a:rPr kumimoji="0" lang="en-US" sz="1600" b="0" i="0" u="none" strike="noStrike" kern="1200" cap="none" spc="0" normalizeH="0" baseline="0" noProof="0" smtClean="0">
                <a:ln>
                  <a:noFill/>
                </a:ln>
                <a:solidFill>
                  <a:schemeClr val="tx1"/>
                </a:solidFill>
                <a:effectLst/>
                <a:uLnTx/>
                <a:uFillTx/>
                <a:latin typeface="+mn-lt"/>
                <a:ea typeface="ＭＳ Ｐゴシック" pitchFamily="-107" charset="-128"/>
                <a:cs typeface="+mn-cs"/>
              </a:rPr>
              <a:t>Timestep: 1800 sec </a:t>
            </a:r>
          </a:p>
          <a:p>
            <a:pPr marL="742950" marR="0" lvl="1" indent="-285750" algn="l" defTabSz="457200" rtl="0" eaLnBrk="0" fontAlgn="base" latinLnBrk="0" hangingPunct="0">
              <a:lnSpc>
                <a:spcPct val="100000"/>
              </a:lnSpc>
              <a:spcBef>
                <a:spcPct val="20000"/>
              </a:spcBef>
              <a:spcAft>
                <a:spcPct val="0"/>
              </a:spcAft>
              <a:buClrTx/>
              <a:buSzTx/>
              <a:buFont typeface="Arial" charset="0"/>
              <a:buChar char="–"/>
              <a:tabLst/>
              <a:defRPr/>
            </a:pPr>
            <a:r>
              <a:rPr lang="en-US" sz="1600" smtClean="0">
                <a:latin typeface="+mn-lt"/>
                <a:ea typeface="ＭＳ Ｐゴシック" pitchFamily="-107" charset="-128"/>
              </a:rPr>
              <a:t>Dynamical Core: finite volume</a:t>
            </a:r>
          </a:p>
          <a:p>
            <a:pPr marL="742950" marR="0" lvl="1" indent="-285750" algn="l" defTabSz="457200" rtl="0" eaLnBrk="0" fontAlgn="base" latinLnBrk="0" hangingPunct="0">
              <a:lnSpc>
                <a:spcPct val="100000"/>
              </a:lnSpc>
              <a:spcBef>
                <a:spcPct val="20000"/>
              </a:spcBef>
              <a:spcAft>
                <a:spcPct val="0"/>
              </a:spcAft>
              <a:buClrTx/>
              <a:buSzTx/>
              <a:buFont typeface="Arial" charset="0"/>
              <a:buChar char="–"/>
              <a:tabLst/>
              <a:defRPr/>
            </a:pPr>
            <a:r>
              <a:rPr kumimoji="0" lang="en-US" sz="1600" b="0" i="0" u="none" strike="noStrike" kern="1200" cap="none" spc="0" normalizeH="0" baseline="0" noProof="0" smtClean="0">
                <a:ln>
                  <a:noFill/>
                </a:ln>
                <a:solidFill>
                  <a:schemeClr val="tx1"/>
                </a:solidFill>
                <a:effectLst/>
                <a:uLnTx/>
                <a:uFillTx/>
                <a:latin typeface="+mn-lt"/>
                <a:ea typeface="ＭＳ Ｐゴシック" pitchFamily="-107" charset="-128"/>
                <a:cs typeface="+mn-cs"/>
              </a:rPr>
              <a:t>Horizontal Grid: 10x15</a:t>
            </a:r>
          </a:p>
          <a:p>
            <a:pPr marL="742950" marR="0" lvl="1" indent="-285750" algn="l" defTabSz="457200" rtl="0" eaLnBrk="0" fontAlgn="base" latinLnBrk="0" hangingPunct="0">
              <a:lnSpc>
                <a:spcPct val="100000"/>
              </a:lnSpc>
              <a:spcBef>
                <a:spcPct val="20000"/>
              </a:spcBef>
              <a:spcAft>
                <a:spcPct val="0"/>
              </a:spcAft>
              <a:buClrTx/>
              <a:buSzTx/>
              <a:buFont typeface="Arial" charset="0"/>
              <a:buChar char="–"/>
              <a:tabLst/>
              <a:defRPr/>
            </a:pPr>
            <a:r>
              <a:rPr kumimoji="0" lang="en-US" sz="1600" b="0" i="0" u="none" strike="noStrike" kern="1200" cap="none" spc="0" normalizeH="0" baseline="0" noProof="0" smtClean="0">
                <a:ln>
                  <a:noFill/>
                </a:ln>
                <a:solidFill>
                  <a:schemeClr val="tx1"/>
                </a:solidFill>
                <a:effectLst/>
                <a:uLnTx/>
                <a:uFillTx/>
                <a:latin typeface="+mn-lt"/>
                <a:ea typeface="ＭＳ Ｐゴシック" pitchFamily="-107" charset="-128"/>
                <a:cs typeface="+mn-cs"/>
              </a:rPr>
              <a:t>Export data variables:</a:t>
            </a:r>
          </a:p>
          <a:p>
            <a:pPr marL="1200150" lvl="2" indent="-285750" eaLnBrk="0" hangingPunct="0">
              <a:spcBef>
                <a:spcPct val="20000"/>
              </a:spcBef>
              <a:buFont typeface="Arial" pitchFamily="34" charset="0"/>
              <a:buChar char="•"/>
              <a:defRPr/>
            </a:pPr>
            <a:r>
              <a:rPr lang="en-US" sz="1600" smtClean="0">
                <a:latin typeface="+mn-lt"/>
                <a:ea typeface="ＭＳ Ｐゴシック" pitchFamily="-107" charset="-128"/>
              </a:rPr>
              <a:t>surface air temperature</a:t>
            </a:r>
          </a:p>
          <a:p>
            <a:pPr marL="1200150" lvl="2" indent="-285750" eaLnBrk="0" hangingPunct="0">
              <a:spcBef>
                <a:spcPct val="20000"/>
              </a:spcBef>
              <a:buFont typeface="Arial" pitchFamily="34" charset="0"/>
              <a:buChar char="•"/>
              <a:defRPr/>
            </a:pPr>
            <a:r>
              <a:rPr kumimoji="0" lang="en-US" sz="1600" b="0" i="0" u="none" strike="noStrike" kern="1200" cap="none" spc="0" normalizeH="0" baseline="0" noProof="0" smtClean="0">
                <a:ln>
                  <a:noFill/>
                </a:ln>
                <a:solidFill>
                  <a:schemeClr val="tx1"/>
                </a:solidFill>
                <a:effectLst/>
                <a:uLnTx/>
                <a:uFillTx/>
                <a:latin typeface="+mn-lt"/>
                <a:ea typeface="ＭＳ Ｐゴシック" pitchFamily="-107" charset="-128"/>
                <a:cs typeface="+mn-cs"/>
              </a:rPr>
              <a:t>precipitation</a:t>
            </a:r>
          </a:p>
          <a:p>
            <a:pPr marL="1200150" lvl="2" indent="-285750" eaLnBrk="0" hangingPunct="0">
              <a:spcBef>
                <a:spcPct val="20000"/>
              </a:spcBef>
              <a:buFont typeface="Arial" pitchFamily="34" charset="0"/>
              <a:buChar char="•"/>
              <a:defRPr/>
            </a:pPr>
            <a:r>
              <a:rPr lang="en-US" sz="1600" smtClean="0">
                <a:latin typeface="+mn-lt"/>
                <a:ea typeface="ＭＳ Ｐゴシック" pitchFamily="-107" charset="-128"/>
              </a:rPr>
              <a:t>wind speed</a:t>
            </a:r>
          </a:p>
          <a:p>
            <a:pPr marL="1200150" lvl="2" indent="-285750" eaLnBrk="0" hangingPunct="0">
              <a:spcBef>
                <a:spcPct val="20000"/>
              </a:spcBef>
              <a:buFont typeface="Arial" pitchFamily="34" charset="0"/>
              <a:buChar char="•"/>
              <a:defRPr/>
            </a:pPr>
            <a:r>
              <a:rPr kumimoji="0" lang="en-US" sz="1600" b="0" i="0" u="none" strike="noStrike" kern="1200" cap="none" spc="0" normalizeH="0" baseline="0" noProof="0" smtClean="0">
                <a:ln>
                  <a:noFill/>
                </a:ln>
                <a:solidFill>
                  <a:schemeClr val="tx1"/>
                </a:solidFill>
                <a:effectLst/>
                <a:uLnTx/>
                <a:uFillTx/>
                <a:latin typeface="+mn-lt"/>
                <a:ea typeface="ＭＳ Ｐゴシック" pitchFamily="-107" charset="-128"/>
                <a:cs typeface="+mn-cs"/>
              </a:rPr>
              <a:t>relative humidity</a:t>
            </a:r>
          </a:p>
          <a:p>
            <a:pPr marL="1200150" lvl="2" indent="-285750" eaLnBrk="0" hangingPunct="0">
              <a:spcBef>
                <a:spcPct val="20000"/>
              </a:spcBef>
              <a:buFont typeface="Arial" pitchFamily="34" charset="0"/>
              <a:buChar char="•"/>
              <a:defRPr/>
            </a:pPr>
            <a:r>
              <a:rPr lang="en-US" sz="1600" smtClean="0">
                <a:latin typeface="+mn-lt"/>
                <a:ea typeface="ＭＳ Ｐゴシック" pitchFamily="-107" charset="-128"/>
              </a:rPr>
              <a:t>solar radiation</a:t>
            </a:r>
            <a:endParaRPr kumimoji="0" lang="en-US" sz="1600" b="0" i="0" u="none" strike="noStrike" kern="1200" cap="none" spc="0" normalizeH="0" baseline="0" noProof="0" smtClean="0">
              <a:ln>
                <a:noFill/>
              </a:ln>
              <a:solidFill>
                <a:schemeClr val="tx1"/>
              </a:solidFill>
              <a:effectLst/>
              <a:uLnTx/>
              <a:uFillTx/>
              <a:latin typeface="+mn-lt"/>
              <a:ea typeface="ＭＳ Ｐゴシック" pitchFamily="-107" charset="-128"/>
              <a:cs typeface="+mn-cs"/>
            </a:endParaRPr>
          </a:p>
          <a:p>
            <a:pPr lvl="2"/>
            <a:endParaRPr lang="en-US" sz="1600" smtClean="0"/>
          </a:p>
          <a:p>
            <a:pPr marL="1200150" lvl="2" indent="-285750" eaLnBrk="0" hangingPunct="0">
              <a:spcBef>
                <a:spcPct val="20000"/>
              </a:spcBef>
              <a:buFont typeface="Arial" charset="0"/>
              <a:buChar char="–"/>
            </a:pPr>
            <a:endParaRPr kumimoji="0" lang="en-US" sz="1600" b="0" i="0" u="none" strike="noStrike" kern="1200" cap="none" spc="0" normalizeH="0" baseline="0" noProof="0" smtClean="0">
              <a:ln>
                <a:noFill/>
              </a:ln>
              <a:solidFill>
                <a:schemeClr val="tx1"/>
              </a:solidFill>
              <a:effectLst/>
              <a:uLnTx/>
              <a:uFillTx/>
              <a:latin typeface="+mn-lt"/>
              <a:ea typeface="ＭＳ Ｐゴシック" pitchFamily="-107" charset="-128"/>
              <a:cs typeface="+mn-cs"/>
            </a:endParaRPr>
          </a:p>
          <a:p>
            <a:pPr marL="1200150" lvl="2" indent="-285750" eaLnBrk="0" hangingPunct="0">
              <a:spcBef>
                <a:spcPct val="20000"/>
              </a:spcBef>
              <a:buFont typeface="Arial" charset="0"/>
              <a:buChar char="–"/>
            </a:pPr>
            <a:endParaRPr kumimoji="0" lang="en-US" sz="1600" b="0" i="0" u="none" strike="noStrike" kern="1200" cap="none" spc="0" normalizeH="0" baseline="0" noProof="0" smtClean="0">
              <a:ln>
                <a:noFill/>
              </a:ln>
              <a:solidFill>
                <a:schemeClr val="tx1"/>
              </a:solidFill>
              <a:effectLst/>
              <a:uLnTx/>
              <a:uFillTx/>
              <a:latin typeface="+mn-lt"/>
              <a:ea typeface="ＭＳ Ｐゴシック" pitchFamily="-107" charset="-128"/>
              <a:cs typeface="+mn-cs"/>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Scaling Analysis</a:t>
            </a:r>
            <a:endParaRPr lang="en-US"/>
          </a:p>
        </p:txBody>
      </p:sp>
      <p:sp>
        <p:nvSpPr>
          <p:cNvPr id="3" name="Content Placeholder 2"/>
          <p:cNvSpPr>
            <a:spLocks noGrp="1"/>
          </p:cNvSpPr>
          <p:nvPr>
            <p:ph idx="1"/>
          </p:nvPr>
        </p:nvSpPr>
        <p:spPr>
          <a:xfrm>
            <a:off x="838200" y="1752600"/>
            <a:ext cx="2667000" cy="4676775"/>
          </a:xfrm>
        </p:spPr>
        <p:txBody>
          <a:bodyPr/>
          <a:lstStyle/>
          <a:p>
            <a:pPr marL="228600" indent="-228600"/>
            <a:r>
              <a:rPr lang="en-US" sz="2000" smtClean="0"/>
              <a:t>4 areas of increasing size</a:t>
            </a:r>
          </a:p>
          <a:p>
            <a:pPr marL="228600" indent="-228600"/>
            <a:r>
              <a:rPr lang="en-US" sz="2000" smtClean="0"/>
              <a:t>3 variations of CAM resolution (.25, .5, and 1 degree)</a:t>
            </a:r>
          </a:p>
          <a:p>
            <a:pPr marL="228600" indent="-228600"/>
            <a:r>
              <a:rPr lang="en-US" sz="2000" smtClean="0"/>
              <a:t>CAM almost always gating factor in run times</a:t>
            </a:r>
          </a:p>
          <a:p>
            <a:pPr marL="228600" indent="-228600"/>
            <a:r>
              <a:rPr lang="en-US" sz="2000" smtClean="0"/>
              <a:t>Data transfer rates minimal</a:t>
            </a:r>
          </a:p>
          <a:p>
            <a:pPr marL="457200" lvl="1"/>
            <a:r>
              <a:rPr lang="en-US" sz="1800" smtClean="0"/>
              <a:t>5 data values CAM to SWAT</a:t>
            </a:r>
          </a:p>
          <a:p>
            <a:pPr marL="457200" lvl="1"/>
            <a:r>
              <a:rPr lang="en-US" sz="1800" smtClean="0"/>
              <a:t>1 data value SWAT to CAM</a:t>
            </a:r>
          </a:p>
          <a:p>
            <a:endParaRPr lang="en-US" sz="2000"/>
          </a:p>
        </p:txBody>
      </p:sp>
      <p:pic>
        <p:nvPicPr>
          <p:cNvPr id="1026" name="Picture 2"/>
          <p:cNvPicPr>
            <a:picLocks noChangeAspect="1" noChangeArrowheads="1"/>
          </p:cNvPicPr>
          <p:nvPr/>
        </p:nvPicPr>
        <p:blipFill>
          <a:blip r:embed="rId3"/>
          <a:srcRect/>
          <a:stretch>
            <a:fillRect/>
          </a:stretch>
        </p:blipFill>
        <p:spPr bwMode="auto">
          <a:xfrm>
            <a:off x="3352800" y="1378698"/>
            <a:ext cx="5715000" cy="505067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smtClean="0">
                <a:ea typeface="ＭＳ Ｐゴシック" charset="-128"/>
              </a:rPr>
              <a:t>Outline</a:t>
            </a:r>
          </a:p>
        </p:txBody>
      </p:sp>
      <p:sp>
        <p:nvSpPr>
          <p:cNvPr id="16387" name="Content Placeholder 2"/>
          <p:cNvSpPr>
            <a:spLocks noGrp="1"/>
          </p:cNvSpPr>
          <p:nvPr>
            <p:ph idx="1"/>
          </p:nvPr>
        </p:nvSpPr>
        <p:spPr>
          <a:xfrm>
            <a:off x="1558925" y="2057400"/>
            <a:ext cx="3581400" cy="4267200"/>
          </a:xfrm>
        </p:spPr>
        <p:txBody>
          <a:bodyPr/>
          <a:lstStyle/>
          <a:p>
            <a:r>
              <a:rPr lang="en-US" smtClean="0">
                <a:ea typeface="ＭＳ Ｐゴシック" charset="-128"/>
              </a:rPr>
              <a:t>Project Objective</a:t>
            </a:r>
          </a:p>
          <a:p>
            <a:r>
              <a:rPr lang="en-US" smtClean="0">
                <a:ea typeface="ＭＳ Ｐゴシック" charset="-128"/>
              </a:rPr>
              <a:t>Motivation</a:t>
            </a:r>
          </a:p>
          <a:p>
            <a:r>
              <a:rPr lang="en-US" smtClean="0">
                <a:ea typeface="ＭＳ Ｐゴシック" charset="-128"/>
              </a:rPr>
              <a:t>System Description</a:t>
            </a:r>
          </a:p>
          <a:p>
            <a:pPr lvl="1"/>
            <a:r>
              <a:rPr lang="en-US" smtClean="0">
                <a:ea typeface="ＭＳ Ｐゴシック" charset="-128"/>
              </a:rPr>
              <a:t>Components</a:t>
            </a:r>
          </a:p>
          <a:p>
            <a:pPr lvl="1"/>
            <a:r>
              <a:rPr lang="en-US" smtClean="0">
                <a:ea typeface="ＭＳ Ｐゴシック" charset="-128"/>
              </a:rPr>
              <a:t>Frameworks</a:t>
            </a:r>
          </a:p>
          <a:p>
            <a:pPr lvl="1"/>
            <a:r>
              <a:rPr lang="en-US" smtClean="0">
                <a:ea typeface="ＭＳ Ｐゴシック" charset="-128"/>
              </a:rPr>
              <a:t>System Driver</a:t>
            </a:r>
          </a:p>
          <a:p>
            <a:r>
              <a:rPr lang="en-US" smtClean="0">
                <a:ea typeface="ＭＳ Ｐゴシック" charset="-128"/>
              </a:rPr>
              <a:t>Logical Workflow</a:t>
            </a:r>
          </a:p>
          <a:p>
            <a:r>
              <a:rPr lang="en-US" smtClean="0">
                <a:ea typeface="ＭＳ Ｐゴシック" charset="-128"/>
              </a:rPr>
              <a:t>Data Flow</a:t>
            </a:r>
          </a:p>
          <a:p>
            <a:r>
              <a:rPr lang="en-US" smtClean="0">
                <a:ea typeface="ＭＳ Ｐゴシック" charset="-128"/>
              </a:rPr>
              <a:t>Architecture</a:t>
            </a:r>
          </a:p>
          <a:p>
            <a:r>
              <a:rPr lang="en-US" smtClean="0">
                <a:ea typeface="ＭＳ Ｐゴシック" charset="-128"/>
              </a:rPr>
              <a:t>Future Directions</a:t>
            </a:r>
          </a:p>
        </p:txBody>
      </p:sp>
      <p:pic>
        <p:nvPicPr>
          <p:cNvPr id="5" name="Picture 4" descr="IMG_7778.jpg"/>
          <p:cNvPicPr>
            <a:picLocks noChangeAspect="1"/>
          </p:cNvPicPr>
          <p:nvPr/>
        </p:nvPicPr>
        <p:blipFill>
          <a:blip r:embed="rId3"/>
          <a:stretch>
            <a:fillRect/>
          </a:stretch>
        </p:blipFill>
        <p:spPr>
          <a:xfrm>
            <a:off x="5597525" y="1752600"/>
            <a:ext cx="2860675" cy="4297728"/>
          </a:xfrm>
          <a:prstGeom prst="rect">
            <a:avLst/>
          </a:prstGeom>
          <a:effectLst>
            <a:outerShdw blurRad="50800" dist="38100" dir="2700000" algn="tl" rotWithShape="0">
              <a:prstClr val="black">
                <a:alpha val="40000"/>
              </a:prstClr>
            </a:outerShdw>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smtClean="0">
                <a:ea typeface="ＭＳ Ｐゴシック" charset="-128"/>
              </a:rPr>
              <a:t>Future Tasks</a:t>
            </a:r>
          </a:p>
        </p:txBody>
      </p:sp>
      <p:sp>
        <p:nvSpPr>
          <p:cNvPr id="29699" name="Content Placeholder 2"/>
          <p:cNvSpPr>
            <a:spLocks noGrp="1"/>
          </p:cNvSpPr>
          <p:nvPr>
            <p:ph idx="1"/>
          </p:nvPr>
        </p:nvSpPr>
        <p:spPr/>
        <p:txBody>
          <a:bodyPr/>
          <a:lstStyle/>
          <a:p>
            <a:r>
              <a:rPr lang="en-US" smtClean="0">
                <a:ea typeface="ＭＳ Ｐゴシック" charset="-128"/>
              </a:rPr>
              <a:t>Additional </a:t>
            </a:r>
            <a:r>
              <a:rPr lang="en-US" smtClean="0">
                <a:ea typeface="ＭＳ Ｐゴシック" charset="-128"/>
              </a:rPr>
              <a:t>SWAT configurations for larger scales</a:t>
            </a:r>
          </a:p>
          <a:p>
            <a:r>
              <a:rPr lang="en-US" smtClean="0">
                <a:ea typeface="ＭＳ Ｐゴシック" charset="-128"/>
              </a:rPr>
              <a:t>Possible integration with other models </a:t>
            </a:r>
          </a:p>
          <a:p>
            <a:pPr lvl="1"/>
            <a:r>
              <a:rPr lang="en-US" smtClean="0">
                <a:ea typeface="ＭＳ Ｐゴシック" charset="-128"/>
              </a:rPr>
              <a:t>Currently working on replacement of CAM with WRF</a:t>
            </a:r>
          </a:p>
          <a:p>
            <a:r>
              <a:rPr lang="en-US" smtClean="0">
                <a:ea typeface="ＭＳ Ｐゴシック" charset="-128"/>
              </a:rPr>
              <a:t>Abstraction of data exchange within the ESMF wrapper code to accommodate configuration of different variables for different model implementations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Logical Flow - Startup</a:t>
            </a:r>
            <a:endParaRPr lang="en-US"/>
          </a:p>
        </p:txBody>
      </p:sp>
      <p:sp>
        <p:nvSpPr>
          <p:cNvPr id="4" name="Rectangle 3"/>
          <p:cNvSpPr/>
          <p:nvPr/>
        </p:nvSpPr>
        <p:spPr>
          <a:xfrm>
            <a:off x="1119416" y="1593898"/>
            <a:ext cx="3050031" cy="2150571"/>
          </a:xfrm>
          <a:prstGeom prst="rect">
            <a:avLst/>
          </a:prstGeom>
        </p:spPr>
        <p:style>
          <a:lnRef idx="1">
            <a:schemeClr val="accent1"/>
          </a:lnRef>
          <a:fillRef idx="2">
            <a:schemeClr val="accent1"/>
          </a:fillRef>
          <a:effectRef idx="1">
            <a:schemeClr val="accent1"/>
          </a:effectRef>
          <a:fontRef idx="minor">
            <a:schemeClr val="dk1"/>
          </a:fontRef>
        </p:style>
        <p:txBody>
          <a:bodyPr rtlCol="0" anchor="t" anchorCtr="0"/>
          <a:lstStyle/>
          <a:p>
            <a:pPr algn="ctr"/>
            <a:r>
              <a:rPr lang="en-US" sz="1600" smtClean="0"/>
              <a:t>Personal Computer (Windows)</a:t>
            </a:r>
            <a:endParaRPr lang="en-US" sz="1600"/>
          </a:p>
        </p:txBody>
      </p:sp>
      <p:sp>
        <p:nvSpPr>
          <p:cNvPr id="5" name="Rounded Rectangle 4"/>
          <p:cNvSpPr/>
          <p:nvPr/>
        </p:nvSpPr>
        <p:spPr>
          <a:xfrm>
            <a:off x="1894188" y="1968969"/>
            <a:ext cx="1353516" cy="3944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smtClean="0"/>
              <a:t>Config Editor</a:t>
            </a:r>
            <a:endParaRPr lang="en-US" sz="1600"/>
          </a:p>
        </p:txBody>
      </p:sp>
      <p:sp>
        <p:nvSpPr>
          <p:cNvPr id="6" name="Rounded Rectangle 5"/>
          <p:cNvSpPr/>
          <p:nvPr/>
        </p:nvSpPr>
        <p:spPr>
          <a:xfrm>
            <a:off x="1329196" y="3043661"/>
            <a:ext cx="939943" cy="4255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t>CAM Wrapper</a:t>
            </a:r>
            <a:endParaRPr lang="en-US" sz="1400"/>
          </a:p>
        </p:txBody>
      </p:sp>
      <p:sp>
        <p:nvSpPr>
          <p:cNvPr id="7" name="Rounded Rectangle 6"/>
          <p:cNvSpPr/>
          <p:nvPr/>
        </p:nvSpPr>
        <p:spPr>
          <a:xfrm>
            <a:off x="3114134" y="2892045"/>
            <a:ext cx="939941" cy="36439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smtClean="0"/>
              <a:t>SWAT 2005</a:t>
            </a:r>
            <a:endParaRPr lang="en-US" sz="1200"/>
          </a:p>
        </p:txBody>
      </p:sp>
      <p:sp>
        <p:nvSpPr>
          <p:cNvPr id="8" name="Rounded Rectangle 7"/>
          <p:cNvSpPr/>
          <p:nvPr/>
        </p:nvSpPr>
        <p:spPr>
          <a:xfrm>
            <a:off x="3247704" y="2618101"/>
            <a:ext cx="672801" cy="2739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smtClean="0"/>
              <a:t>OpenMI</a:t>
            </a:r>
            <a:endParaRPr lang="en-US"/>
          </a:p>
        </p:txBody>
      </p:sp>
      <p:cxnSp>
        <p:nvCxnSpPr>
          <p:cNvPr id="9" name="Shape 8"/>
          <p:cNvCxnSpPr>
            <a:stCxn id="5" idx="3"/>
            <a:endCxn id="8" idx="0"/>
          </p:cNvCxnSpPr>
          <p:nvPr/>
        </p:nvCxnSpPr>
        <p:spPr>
          <a:xfrm>
            <a:off x="3247704" y="2166201"/>
            <a:ext cx="336401" cy="451900"/>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 name="Shape 9"/>
          <p:cNvCxnSpPr>
            <a:stCxn id="5" idx="1"/>
            <a:endCxn id="6" idx="0"/>
          </p:cNvCxnSpPr>
          <p:nvPr/>
        </p:nvCxnSpPr>
        <p:spPr>
          <a:xfrm rot="10800000" flipV="1">
            <a:off x="1799168" y="2166201"/>
            <a:ext cx="95020" cy="877460"/>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Elbow Connector 10"/>
          <p:cNvCxnSpPr>
            <a:stCxn id="6" idx="3"/>
            <a:endCxn id="8" idx="1"/>
          </p:cNvCxnSpPr>
          <p:nvPr/>
        </p:nvCxnSpPr>
        <p:spPr>
          <a:xfrm flipV="1">
            <a:off x="2269139" y="2755073"/>
            <a:ext cx="978565" cy="501369"/>
          </a:xfrm>
          <a:prstGeom prst="bentConnector3">
            <a:avLst>
              <a:gd name="adj1" fmla="val 50000"/>
            </a:avLst>
          </a:prstGeom>
          <a:ln>
            <a:headEnd type="arrow" w="med" len="med"/>
            <a:tailEnd type="arrow" w="med" len="med"/>
          </a:ln>
        </p:spPr>
        <p:style>
          <a:lnRef idx="2">
            <a:schemeClr val="accent1"/>
          </a:lnRef>
          <a:fillRef idx="0">
            <a:schemeClr val="accent1"/>
          </a:fillRef>
          <a:effectRef idx="1">
            <a:schemeClr val="accent1"/>
          </a:effectRef>
          <a:fontRef idx="minor">
            <a:schemeClr val="tx1"/>
          </a:fontRef>
        </p:style>
      </p:cxnSp>
      <p:sp>
        <p:nvSpPr>
          <p:cNvPr id="19" name="Rectangle 18"/>
          <p:cNvSpPr/>
          <p:nvPr/>
        </p:nvSpPr>
        <p:spPr>
          <a:xfrm>
            <a:off x="2209801" y="4286358"/>
            <a:ext cx="1828800" cy="961769"/>
          </a:xfrm>
          <a:prstGeom prst="rect">
            <a:avLst/>
          </a:prstGeom>
        </p:spPr>
        <p:style>
          <a:lnRef idx="1">
            <a:schemeClr val="accent1"/>
          </a:lnRef>
          <a:fillRef idx="2">
            <a:schemeClr val="accent1"/>
          </a:fillRef>
          <a:effectRef idx="1">
            <a:schemeClr val="accent1"/>
          </a:effectRef>
          <a:fontRef idx="minor">
            <a:schemeClr val="dk1"/>
          </a:fontRef>
        </p:style>
        <p:txBody>
          <a:bodyPr rtlCol="0" anchor="b"/>
          <a:lstStyle/>
          <a:p>
            <a:pPr algn="ctr"/>
            <a:r>
              <a:rPr lang="en-US" sz="1600" smtClean="0"/>
              <a:t>Linux Server</a:t>
            </a:r>
            <a:endParaRPr lang="en-US" sz="1600"/>
          </a:p>
        </p:txBody>
      </p:sp>
      <p:sp>
        <p:nvSpPr>
          <p:cNvPr id="20" name="Rounded Rectangle 19"/>
          <p:cNvSpPr/>
          <p:nvPr/>
        </p:nvSpPr>
        <p:spPr>
          <a:xfrm>
            <a:off x="2389096" y="4517199"/>
            <a:ext cx="1116106" cy="38324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t>Web Svcs</a:t>
            </a:r>
            <a:endParaRPr lang="en-US" sz="1400"/>
          </a:p>
        </p:txBody>
      </p:sp>
      <p:grpSp>
        <p:nvGrpSpPr>
          <p:cNvPr id="92" name="Group 91"/>
          <p:cNvGrpSpPr/>
          <p:nvPr/>
        </p:nvGrpSpPr>
        <p:grpSpPr>
          <a:xfrm>
            <a:off x="5161046" y="2019081"/>
            <a:ext cx="3806165" cy="2393236"/>
            <a:chOff x="5161046" y="2019081"/>
            <a:chExt cx="3806165" cy="2393236"/>
          </a:xfrm>
        </p:grpSpPr>
        <p:sp>
          <p:nvSpPr>
            <p:cNvPr id="22" name="Rectangle 21"/>
            <p:cNvSpPr/>
            <p:nvPr/>
          </p:nvSpPr>
          <p:spPr>
            <a:xfrm>
              <a:off x="5441457" y="2271000"/>
              <a:ext cx="3525754" cy="2141317"/>
            </a:xfrm>
            <a:prstGeom prst="rect">
              <a:avLst/>
            </a:prstGeom>
          </p:spPr>
          <p:style>
            <a:lnRef idx="1">
              <a:schemeClr val="accent1"/>
            </a:lnRef>
            <a:fillRef idx="2">
              <a:schemeClr val="accent1"/>
            </a:fillRef>
            <a:effectRef idx="1">
              <a:schemeClr val="accent1"/>
            </a:effectRef>
            <a:fontRef idx="minor">
              <a:schemeClr val="dk1"/>
            </a:fontRef>
          </p:style>
          <p:txBody>
            <a:bodyPr rtlCol="0" anchor="t" anchorCtr="0"/>
            <a:lstStyle/>
            <a:p>
              <a:pPr algn="ctr"/>
              <a:endParaRPr lang="en-US" sz="1600"/>
            </a:p>
          </p:txBody>
        </p:sp>
        <p:sp>
          <p:nvSpPr>
            <p:cNvPr id="23" name="Rectangle 22"/>
            <p:cNvSpPr/>
            <p:nvPr/>
          </p:nvSpPr>
          <p:spPr>
            <a:xfrm>
              <a:off x="5301251" y="2145041"/>
              <a:ext cx="3525754" cy="2141317"/>
            </a:xfrm>
            <a:prstGeom prst="rect">
              <a:avLst/>
            </a:prstGeom>
          </p:spPr>
          <p:style>
            <a:lnRef idx="1">
              <a:schemeClr val="accent1"/>
            </a:lnRef>
            <a:fillRef idx="2">
              <a:schemeClr val="accent1"/>
            </a:fillRef>
            <a:effectRef idx="1">
              <a:schemeClr val="accent1"/>
            </a:effectRef>
            <a:fontRef idx="minor">
              <a:schemeClr val="dk1"/>
            </a:fontRef>
          </p:style>
          <p:txBody>
            <a:bodyPr rtlCol="0" anchor="t" anchorCtr="0"/>
            <a:lstStyle/>
            <a:p>
              <a:pPr algn="ctr"/>
              <a:endParaRPr lang="en-US" sz="1600"/>
            </a:p>
          </p:txBody>
        </p:sp>
        <p:sp>
          <p:nvSpPr>
            <p:cNvPr id="24" name="Rectangle 23"/>
            <p:cNvSpPr/>
            <p:nvPr/>
          </p:nvSpPr>
          <p:spPr>
            <a:xfrm>
              <a:off x="5161046" y="2019081"/>
              <a:ext cx="3525754" cy="2141317"/>
            </a:xfrm>
            <a:prstGeom prst="rect">
              <a:avLst/>
            </a:prstGeom>
          </p:spPr>
          <p:style>
            <a:lnRef idx="1">
              <a:schemeClr val="accent1"/>
            </a:lnRef>
            <a:fillRef idx="2">
              <a:schemeClr val="accent1"/>
            </a:fillRef>
            <a:effectRef idx="1">
              <a:schemeClr val="accent1"/>
            </a:effectRef>
            <a:fontRef idx="minor">
              <a:schemeClr val="dk1"/>
            </a:fontRef>
          </p:style>
          <p:txBody>
            <a:bodyPr rtlCol="0" anchor="t" anchorCtr="0"/>
            <a:lstStyle/>
            <a:p>
              <a:pPr algn="ctr"/>
              <a:r>
                <a:rPr lang="en-US" sz="1600" smtClean="0"/>
                <a:t>HPC Login Nodes</a:t>
              </a:r>
              <a:endParaRPr lang="en-US" sz="1600"/>
            </a:p>
          </p:txBody>
        </p:sp>
      </p:grpSp>
      <p:sp>
        <p:nvSpPr>
          <p:cNvPr id="25" name="Rounded Rectangle 24"/>
          <p:cNvSpPr/>
          <p:nvPr/>
        </p:nvSpPr>
        <p:spPr>
          <a:xfrm>
            <a:off x="5301251" y="3539239"/>
            <a:ext cx="1253672" cy="5279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t>Job</a:t>
            </a:r>
          </a:p>
          <a:p>
            <a:pPr algn="ctr"/>
            <a:r>
              <a:rPr lang="en-US" sz="1400" smtClean="0"/>
              <a:t>Scheduler</a:t>
            </a:r>
            <a:endParaRPr lang="en-US" sz="1400"/>
          </a:p>
        </p:txBody>
      </p:sp>
      <p:sp>
        <p:nvSpPr>
          <p:cNvPr id="26" name="Rounded Rectangle 25"/>
          <p:cNvSpPr/>
          <p:nvPr/>
        </p:nvSpPr>
        <p:spPr>
          <a:xfrm>
            <a:off x="5441457" y="2488013"/>
            <a:ext cx="1203812" cy="53341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smtClean="0"/>
              <a:t>Process</a:t>
            </a:r>
          </a:p>
          <a:p>
            <a:pPr algn="ctr"/>
            <a:r>
              <a:rPr lang="en-US" sz="1600" smtClean="0"/>
              <a:t>Controller</a:t>
            </a:r>
            <a:endParaRPr lang="en-US" sz="1600"/>
          </a:p>
        </p:txBody>
      </p:sp>
      <p:sp>
        <p:nvSpPr>
          <p:cNvPr id="27" name="Rounded Rectangle 26"/>
          <p:cNvSpPr/>
          <p:nvPr/>
        </p:nvSpPr>
        <p:spPr>
          <a:xfrm>
            <a:off x="7500076" y="2810259"/>
            <a:ext cx="1118403" cy="4223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t>Registrar</a:t>
            </a:r>
            <a:endParaRPr lang="en-US"/>
          </a:p>
        </p:txBody>
      </p:sp>
      <p:grpSp>
        <p:nvGrpSpPr>
          <p:cNvPr id="93" name="Group 92"/>
          <p:cNvGrpSpPr/>
          <p:nvPr/>
        </p:nvGrpSpPr>
        <p:grpSpPr>
          <a:xfrm>
            <a:off x="6632835" y="4907018"/>
            <a:ext cx="2171700" cy="1742176"/>
            <a:chOff x="6632835" y="4907018"/>
            <a:chExt cx="2171700" cy="1742176"/>
          </a:xfrm>
        </p:grpSpPr>
        <p:sp>
          <p:nvSpPr>
            <p:cNvPr id="35" name="Rectangle 34"/>
            <p:cNvSpPr/>
            <p:nvPr/>
          </p:nvSpPr>
          <p:spPr>
            <a:xfrm>
              <a:off x="6803164" y="5124790"/>
              <a:ext cx="2001371" cy="1524404"/>
            </a:xfrm>
            <a:prstGeom prst="rect">
              <a:avLst/>
            </a:prstGeom>
          </p:spPr>
          <p:style>
            <a:lnRef idx="1">
              <a:schemeClr val="accent1"/>
            </a:lnRef>
            <a:fillRef idx="2">
              <a:schemeClr val="accent1"/>
            </a:fillRef>
            <a:effectRef idx="1">
              <a:schemeClr val="accent1"/>
            </a:effectRef>
            <a:fontRef idx="minor">
              <a:schemeClr val="dk1"/>
            </a:fontRef>
          </p:style>
          <p:txBody>
            <a:bodyPr rtlCol="0" anchor="b"/>
            <a:lstStyle/>
            <a:p>
              <a:pPr algn="ctr"/>
              <a:endParaRPr lang="en-US" sz="1600"/>
            </a:p>
          </p:txBody>
        </p:sp>
        <p:sp>
          <p:nvSpPr>
            <p:cNvPr id="36" name="Rectangle 35"/>
            <p:cNvSpPr/>
            <p:nvPr/>
          </p:nvSpPr>
          <p:spPr>
            <a:xfrm>
              <a:off x="6718000" y="5015904"/>
              <a:ext cx="2001371" cy="1524404"/>
            </a:xfrm>
            <a:prstGeom prst="rect">
              <a:avLst/>
            </a:prstGeom>
          </p:spPr>
          <p:style>
            <a:lnRef idx="1">
              <a:schemeClr val="accent1"/>
            </a:lnRef>
            <a:fillRef idx="2">
              <a:schemeClr val="accent1"/>
            </a:fillRef>
            <a:effectRef idx="1">
              <a:schemeClr val="accent1"/>
            </a:effectRef>
            <a:fontRef idx="minor">
              <a:schemeClr val="dk1"/>
            </a:fontRef>
          </p:style>
          <p:txBody>
            <a:bodyPr rtlCol="0" anchor="b"/>
            <a:lstStyle/>
            <a:p>
              <a:pPr algn="ctr"/>
              <a:endParaRPr lang="en-US" sz="1600"/>
            </a:p>
          </p:txBody>
        </p:sp>
        <p:sp>
          <p:nvSpPr>
            <p:cNvPr id="37" name="Rectangle 36"/>
            <p:cNvSpPr/>
            <p:nvPr/>
          </p:nvSpPr>
          <p:spPr>
            <a:xfrm>
              <a:off x="6632835" y="4907018"/>
              <a:ext cx="2001371" cy="1524404"/>
            </a:xfrm>
            <a:prstGeom prst="rect">
              <a:avLst/>
            </a:prstGeom>
          </p:spPr>
          <p:style>
            <a:lnRef idx="1">
              <a:schemeClr val="accent1"/>
            </a:lnRef>
            <a:fillRef idx="2">
              <a:schemeClr val="accent1"/>
            </a:fillRef>
            <a:effectRef idx="1">
              <a:schemeClr val="accent1"/>
            </a:effectRef>
            <a:fontRef idx="minor">
              <a:schemeClr val="dk1"/>
            </a:fontRef>
          </p:style>
          <p:txBody>
            <a:bodyPr rtlCol="0" anchor="b"/>
            <a:lstStyle/>
            <a:p>
              <a:r>
                <a:rPr lang="en-US" sz="1600" smtClean="0"/>
                <a:t>HPC </a:t>
              </a:r>
            </a:p>
            <a:p>
              <a:r>
                <a:rPr lang="en-US" sz="1600" smtClean="0"/>
                <a:t>Compute Nodes</a:t>
              </a:r>
              <a:endParaRPr lang="en-US" sz="1600"/>
            </a:p>
          </p:txBody>
        </p:sp>
      </p:grpSp>
      <p:grpSp>
        <p:nvGrpSpPr>
          <p:cNvPr id="44" name="Group 43"/>
          <p:cNvGrpSpPr/>
          <p:nvPr/>
        </p:nvGrpSpPr>
        <p:grpSpPr>
          <a:xfrm>
            <a:off x="7718989" y="5015904"/>
            <a:ext cx="680580" cy="907441"/>
            <a:chOff x="2300619" y="4475866"/>
            <a:chExt cx="766482" cy="1021977"/>
          </a:xfrm>
        </p:grpSpPr>
        <p:sp>
          <p:nvSpPr>
            <p:cNvPr id="38" name="Rounded Rectangle 37"/>
            <p:cNvSpPr/>
            <p:nvPr/>
          </p:nvSpPr>
          <p:spPr>
            <a:xfrm>
              <a:off x="2300619" y="4475866"/>
              <a:ext cx="766482" cy="6387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t>Comp</a:t>
              </a:r>
            </a:p>
            <a:p>
              <a:pPr algn="ctr"/>
              <a:r>
                <a:rPr lang="en-US" sz="1400" smtClean="0"/>
                <a:t>Svc</a:t>
              </a:r>
              <a:endParaRPr lang="en-US" sz="1400"/>
            </a:p>
          </p:txBody>
        </p:sp>
        <p:sp>
          <p:nvSpPr>
            <p:cNvPr id="41" name="Rounded Rectangle 40"/>
            <p:cNvSpPr/>
            <p:nvPr/>
          </p:nvSpPr>
          <p:spPr>
            <a:xfrm>
              <a:off x="2300619" y="5114602"/>
              <a:ext cx="766482" cy="38324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smtClean="0"/>
                <a:t>CAM</a:t>
              </a:r>
              <a:endParaRPr lang="en-US" sz="1600"/>
            </a:p>
          </p:txBody>
        </p:sp>
      </p:grpSp>
      <p:sp>
        <p:nvSpPr>
          <p:cNvPr id="70" name="Oval 69"/>
          <p:cNvSpPr/>
          <p:nvPr/>
        </p:nvSpPr>
        <p:spPr>
          <a:xfrm>
            <a:off x="1447800" y="2161609"/>
            <a:ext cx="228600" cy="232418"/>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smtClean="0">
                <a:solidFill>
                  <a:schemeClr val="tx1"/>
                </a:solidFill>
              </a:rPr>
              <a:t>1</a:t>
            </a:r>
            <a:endParaRPr lang="en-US" sz="1400">
              <a:solidFill>
                <a:schemeClr val="tx1"/>
              </a:solidFill>
            </a:endParaRPr>
          </a:p>
        </p:txBody>
      </p:sp>
      <p:sp>
        <p:nvSpPr>
          <p:cNvPr id="71" name="Oval 70"/>
          <p:cNvSpPr/>
          <p:nvPr/>
        </p:nvSpPr>
        <p:spPr>
          <a:xfrm>
            <a:off x="3657600" y="1982622"/>
            <a:ext cx="228600" cy="232418"/>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smtClean="0">
                <a:solidFill>
                  <a:schemeClr val="tx1"/>
                </a:solidFill>
              </a:rPr>
              <a:t>1</a:t>
            </a:r>
            <a:endParaRPr lang="en-US" sz="1400">
              <a:solidFill>
                <a:schemeClr val="tx1"/>
              </a:solidFill>
            </a:endParaRPr>
          </a:p>
        </p:txBody>
      </p:sp>
      <p:cxnSp>
        <p:nvCxnSpPr>
          <p:cNvPr id="73" name="Straight Arrow Connector 72"/>
          <p:cNvCxnSpPr>
            <a:endCxn id="20" idx="0"/>
          </p:cNvCxnSpPr>
          <p:nvPr/>
        </p:nvCxnSpPr>
        <p:spPr>
          <a:xfrm>
            <a:off x="1799168" y="3469223"/>
            <a:ext cx="1147981" cy="1047976"/>
          </a:xfrm>
          <a:prstGeom prst="straightConnector1">
            <a:avLst/>
          </a:prstGeom>
          <a:ln>
            <a:headEnd type="arrow"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75" name="Elbow Connector 74"/>
          <p:cNvCxnSpPr>
            <a:stCxn id="20" idx="3"/>
            <a:endCxn id="26" idx="1"/>
          </p:cNvCxnSpPr>
          <p:nvPr/>
        </p:nvCxnSpPr>
        <p:spPr>
          <a:xfrm flipV="1">
            <a:off x="3505202" y="2754721"/>
            <a:ext cx="1936255" cy="1954099"/>
          </a:xfrm>
          <a:prstGeom prst="bentConnector3">
            <a:avLst>
              <a:gd name="adj1" fmla="val 59140"/>
            </a:avLst>
          </a:prstGeom>
          <a:ln>
            <a:headEnd type="arrow"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78" name="Straight Arrow Connector 77"/>
          <p:cNvCxnSpPr>
            <a:stCxn id="26" idx="2"/>
            <a:endCxn id="38" idx="0"/>
          </p:cNvCxnSpPr>
          <p:nvPr/>
        </p:nvCxnSpPr>
        <p:spPr>
          <a:xfrm rot="16200000" flipH="1">
            <a:off x="6054083" y="3010708"/>
            <a:ext cx="1994476" cy="2015916"/>
          </a:xfrm>
          <a:prstGeom prst="straightConnector1">
            <a:avLst/>
          </a:prstGeom>
          <a:ln>
            <a:headEnd type="arrow"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80" name="Straight Arrow Connector 79"/>
          <p:cNvCxnSpPr>
            <a:stCxn id="38" idx="0"/>
            <a:endCxn id="27" idx="2"/>
          </p:cNvCxnSpPr>
          <p:nvPr/>
        </p:nvCxnSpPr>
        <p:spPr>
          <a:xfrm rot="16200000" flipV="1">
            <a:off x="7167624" y="4124248"/>
            <a:ext cx="1783310"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2" name="Straight Arrow Connector 81"/>
          <p:cNvCxnSpPr>
            <a:stCxn id="26" idx="3"/>
            <a:endCxn id="27" idx="1"/>
          </p:cNvCxnSpPr>
          <p:nvPr/>
        </p:nvCxnSpPr>
        <p:spPr>
          <a:xfrm>
            <a:off x="6645269" y="2754721"/>
            <a:ext cx="854807" cy="266706"/>
          </a:xfrm>
          <a:prstGeom prst="straightConnector1">
            <a:avLst/>
          </a:prstGeom>
          <a:ln>
            <a:headEnd type="arrow"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84" name="Straight Arrow Connector 83"/>
          <p:cNvCxnSpPr>
            <a:stCxn id="26" idx="2"/>
            <a:endCxn id="25" idx="0"/>
          </p:cNvCxnSpPr>
          <p:nvPr/>
        </p:nvCxnSpPr>
        <p:spPr>
          <a:xfrm rot="5400000">
            <a:off x="5726820" y="3222695"/>
            <a:ext cx="517811" cy="11527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85" name="Bent-Up Arrow 84"/>
          <p:cNvSpPr/>
          <p:nvPr/>
        </p:nvSpPr>
        <p:spPr>
          <a:xfrm rot="5400000">
            <a:off x="6043620" y="4044864"/>
            <a:ext cx="1340922" cy="1571989"/>
          </a:xfrm>
          <a:prstGeom prst="bentUpArrow">
            <a:avLst>
              <a:gd name="adj1" fmla="val 10702"/>
              <a:gd name="adj2" fmla="val 12352"/>
              <a:gd name="adj3" fmla="val 1510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Oval 85"/>
          <p:cNvSpPr/>
          <p:nvPr/>
        </p:nvSpPr>
        <p:spPr>
          <a:xfrm>
            <a:off x="1981201" y="3906926"/>
            <a:ext cx="228600" cy="232418"/>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smtClean="0">
                <a:solidFill>
                  <a:schemeClr val="tx1"/>
                </a:solidFill>
              </a:rPr>
              <a:t>2</a:t>
            </a:r>
            <a:endParaRPr lang="en-US" sz="1400">
              <a:solidFill>
                <a:schemeClr val="tx1"/>
              </a:solidFill>
            </a:endParaRPr>
          </a:p>
        </p:txBody>
      </p:sp>
      <p:sp>
        <p:nvSpPr>
          <p:cNvPr id="87" name="Oval 86"/>
          <p:cNvSpPr/>
          <p:nvPr/>
        </p:nvSpPr>
        <p:spPr>
          <a:xfrm>
            <a:off x="4648200" y="2403988"/>
            <a:ext cx="228600" cy="232418"/>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smtClean="0">
                <a:solidFill>
                  <a:schemeClr val="tx1"/>
                </a:solidFill>
              </a:rPr>
              <a:t>3</a:t>
            </a:r>
            <a:endParaRPr lang="en-US" sz="1400">
              <a:solidFill>
                <a:schemeClr val="tx1"/>
              </a:solidFill>
            </a:endParaRPr>
          </a:p>
        </p:txBody>
      </p:sp>
      <p:sp>
        <p:nvSpPr>
          <p:cNvPr id="88" name="Oval 87"/>
          <p:cNvSpPr/>
          <p:nvPr/>
        </p:nvSpPr>
        <p:spPr>
          <a:xfrm>
            <a:off x="5699486" y="3116384"/>
            <a:ext cx="228600" cy="232418"/>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smtClean="0">
                <a:solidFill>
                  <a:schemeClr val="tx1"/>
                </a:solidFill>
              </a:rPr>
              <a:t>4</a:t>
            </a:r>
            <a:endParaRPr lang="en-US" sz="1400">
              <a:solidFill>
                <a:schemeClr val="tx1"/>
              </a:solidFill>
            </a:endParaRPr>
          </a:p>
        </p:txBody>
      </p:sp>
      <p:sp>
        <p:nvSpPr>
          <p:cNvPr id="89" name="Oval 88"/>
          <p:cNvSpPr/>
          <p:nvPr/>
        </p:nvSpPr>
        <p:spPr>
          <a:xfrm>
            <a:off x="7010400" y="2550791"/>
            <a:ext cx="228600" cy="232418"/>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smtClean="0">
                <a:solidFill>
                  <a:schemeClr val="tx1"/>
                </a:solidFill>
              </a:rPr>
              <a:t>5</a:t>
            </a:r>
            <a:endParaRPr lang="en-US" sz="1400">
              <a:solidFill>
                <a:schemeClr val="tx1"/>
              </a:solidFill>
            </a:endParaRPr>
          </a:p>
        </p:txBody>
      </p:sp>
      <p:sp>
        <p:nvSpPr>
          <p:cNvPr id="90" name="Oval 89"/>
          <p:cNvSpPr/>
          <p:nvPr/>
        </p:nvSpPr>
        <p:spPr>
          <a:xfrm>
            <a:off x="5585185" y="4790809"/>
            <a:ext cx="228600" cy="232418"/>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smtClean="0">
                <a:solidFill>
                  <a:schemeClr val="tx1"/>
                </a:solidFill>
              </a:rPr>
              <a:t>6</a:t>
            </a:r>
            <a:endParaRPr lang="en-US" sz="1400">
              <a:solidFill>
                <a:schemeClr val="tx1"/>
              </a:solidFill>
            </a:endParaRPr>
          </a:p>
        </p:txBody>
      </p:sp>
      <p:sp>
        <p:nvSpPr>
          <p:cNvPr id="91" name="Oval 90"/>
          <p:cNvSpPr/>
          <p:nvPr/>
        </p:nvSpPr>
        <p:spPr>
          <a:xfrm>
            <a:off x="8170969" y="3785024"/>
            <a:ext cx="228600" cy="232418"/>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smtClean="0">
                <a:solidFill>
                  <a:schemeClr val="tx1"/>
                </a:solidFill>
              </a:rPr>
              <a:t>7</a:t>
            </a:r>
            <a:endParaRPr lang="en-US" sz="1400">
              <a:solidFill>
                <a:schemeClr val="tx1"/>
              </a:solidFill>
            </a:endParaRPr>
          </a:p>
        </p:txBody>
      </p:sp>
      <p:grpSp>
        <p:nvGrpSpPr>
          <p:cNvPr id="100" name="Group 99"/>
          <p:cNvGrpSpPr/>
          <p:nvPr/>
        </p:nvGrpSpPr>
        <p:grpSpPr>
          <a:xfrm>
            <a:off x="940710" y="5738677"/>
            <a:ext cx="4364915" cy="954108"/>
            <a:chOff x="940710" y="5738677"/>
            <a:chExt cx="4364915" cy="954108"/>
          </a:xfrm>
        </p:grpSpPr>
        <p:sp>
          <p:nvSpPr>
            <p:cNvPr id="96" name="Rectangle 95"/>
            <p:cNvSpPr/>
            <p:nvPr/>
          </p:nvSpPr>
          <p:spPr>
            <a:xfrm>
              <a:off x="940710" y="5738677"/>
              <a:ext cx="4364915" cy="954107"/>
            </a:xfrm>
            <a:prstGeom prst="rect">
              <a:avLst/>
            </a:prstGeom>
            <a:solidFill>
              <a:schemeClr val="bg1">
                <a:lumMod val="85000"/>
              </a:schemeClr>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4" name="TextBox 93"/>
            <p:cNvSpPr txBox="1"/>
            <p:nvPr/>
          </p:nvSpPr>
          <p:spPr>
            <a:xfrm>
              <a:off x="940711" y="5738678"/>
              <a:ext cx="1650090" cy="954107"/>
            </a:xfrm>
            <a:prstGeom prst="rect">
              <a:avLst/>
            </a:prstGeom>
            <a:noFill/>
          </p:spPr>
          <p:txBody>
            <a:bodyPr wrap="square" rtlCol="0">
              <a:spAutoFit/>
            </a:bodyPr>
            <a:lstStyle/>
            <a:p>
              <a:pPr marL="342900" indent="-342900">
                <a:buAutoNum type="arabicPeriod"/>
              </a:pPr>
              <a:r>
                <a:rPr lang="en-US" sz="1400" smtClean="0"/>
                <a:t>Initialize</a:t>
              </a:r>
            </a:p>
            <a:p>
              <a:pPr marL="342900" indent="-342900">
                <a:buAutoNum type="arabicPeriod"/>
              </a:pPr>
              <a:r>
                <a:rPr lang="en-US" sz="1400" smtClean="0"/>
                <a:t>New Client</a:t>
              </a:r>
            </a:p>
            <a:p>
              <a:pPr marL="342900" indent="-342900">
                <a:buAutoNum type="arabicPeriod"/>
              </a:pPr>
              <a:r>
                <a:rPr lang="en-US" sz="1400" smtClean="0"/>
                <a:t>New Client</a:t>
              </a:r>
            </a:p>
            <a:p>
              <a:pPr marL="342900" indent="-342900">
                <a:buAutoNum type="arabicPeriod"/>
              </a:pPr>
              <a:r>
                <a:rPr lang="en-US" sz="1400" smtClean="0"/>
                <a:t>Submit Job</a:t>
              </a:r>
              <a:endParaRPr lang="en-US" sz="1400"/>
            </a:p>
          </p:txBody>
        </p:sp>
        <p:sp>
          <p:nvSpPr>
            <p:cNvPr id="95" name="TextBox 94"/>
            <p:cNvSpPr txBox="1"/>
            <p:nvPr/>
          </p:nvSpPr>
          <p:spPr>
            <a:xfrm>
              <a:off x="2590800" y="5738678"/>
              <a:ext cx="2714825" cy="738664"/>
            </a:xfrm>
            <a:prstGeom prst="rect">
              <a:avLst/>
            </a:prstGeom>
            <a:noFill/>
          </p:spPr>
          <p:txBody>
            <a:bodyPr wrap="square" rtlCol="0">
              <a:spAutoFit/>
            </a:bodyPr>
            <a:lstStyle/>
            <a:p>
              <a:pPr marL="342900" indent="-342900">
                <a:buAutoNum type="arabicPeriod" startAt="5"/>
              </a:pPr>
              <a:r>
                <a:rPr lang="en-US" sz="1400" smtClean="0"/>
                <a:t>Status = SUBMITTED</a:t>
              </a:r>
            </a:p>
            <a:p>
              <a:pPr marL="342900" indent="-342900">
                <a:buAutoNum type="arabicPeriod" startAt="5"/>
              </a:pPr>
              <a:r>
                <a:rPr lang="en-US" sz="1400" smtClean="0"/>
                <a:t>Instantiate Job (Comp Svc)</a:t>
              </a:r>
            </a:p>
            <a:p>
              <a:pPr marL="342900" indent="-342900">
                <a:buAutoNum type="arabicPeriod" startAt="5"/>
              </a:pPr>
              <a:r>
                <a:rPr lang="en-US" sz="1400" smtClean="0"/>
                <a:t>Status = READY</a:t>
              </a:r>
              <a:endParaRPr lang="en-US" sz="1400"/>
            </a:p>
          </p:txBody>
        </p:sp>
      </p:grpSp>
      <p:sp>
        <p:nvSpPr>
          <p:cNvPr id="46" name="TextBox 45"/>
          <p:cNvSpPr txBox="1"/>
          <p:nvPr/>
        </p:nvSpPr>
        <p:spPr>
          <a:xfrm>
            <a:off x="4289110" y="944563"/>
            <a:ext cx="4854890" cy="954107"/>
          </a:xfrm>
          <a:prstGeom prst="rect">
            <a:avLst/>
          </a:prstGeom>
          <a:noFill/>
        </p:spPr>
        <p:txBody>
          <a:bodyPr wrap="square" rtlCol="0">
            <a:spAutoFit/>
          </a:bodyPr>
          <a:lstStyle/>
          <a:p>
            <a:r>
              <a:rPr lang="en-US" sz="1400" smtClean="0"/>
              <a:t>When loading models into the Configuration Editor, each model is initialized.  For CAM, this involves starting a “New Client” in the Process Controller, which submits a new CAM Component Service using the Job Scheduler.  </a:t>
            </a:r>
            <a:endParaRPr lang="en-US" sz="140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Logical Flow - Status</a:t>
            </a:r>
            <a:endParaRPr lang="en-US"/>
          </a:p>
        </p:txBody>
      </p:sp>
      <p:sp>
        <p:nvSpPr>
          <p:cNvPr id="4" name="Rectangle 3"/>
          <p:cNvSpPr/>
          <p:nvPr/>
        </p:nvSpPr>
        <p:spPr>
          <a:xfrm>
            <a:off x="1119416" y="1593898"/>
            <a:ext cx="3050031" cy="2150571"/>
          </a:xfrm>
          <a:prstGeom prst="rect">
            <a:avLst/>
          </a:prstGeom>
        </p:spPr>
        <p:style>
          <a:lnRef idx="1">
            <a:schemeClr val="accent1"/>
          </a:lnRef>
          <a:fillRef idx="2">
            <a:schemeClr val="accent1"/>
          </a:fillRef>
          <a:effectRef idx="1">
            <a:schemeClr val="accent1"/>
          </a:effectRef>
          <a:fontRef idx="minor">
            <a:schemeClr val="dk1"/>
          </a:fontRef>
        </p:style>
        <p:txBody>
          <a:bodyPr rtlCol="0" anchor="t" anchorCtr="0"/>
          <a:lstStyle/>
          <a:p>
            <a:pPr algn="ctr"/>
            <a:r>
              <a:rPr lang="en-US" sz="1600" smtClean="0"/>
              <a:t>Personal Computer (Windows)</a:t>
            </a:r>
            <a:endParaRPr lang="en-US" sz="1600"/>
          </a:p>
        </p:txBody>
      </p:sp>
      <p:sp>
        <p:nvSpPr>
          <p:cNvPr id="5" name="Rounded Rectangle 4"/>
          <p:cNvSpPr/>
          <p:nvPr/>
        </p:nvSpPr>
        <p:spPr>
          <a:xfrm>
            <a:off x="1894188" y="1968969"/>
            <a:ext cx="1353516" cy="3944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smtClean="0"/>
              <a:t>Config Editor</a:t>
            </a:r>
            <a:endParaRPr lang="en-US" sz="1600"/>
          </a:p>
        </p:txBody>
      </p:sp>
      <p:sp>
        <p:nvSpPr>
          <p:cNvPr id="6" name="Rounded Rectangle 5"/>
          <p:cNvSpPr/>
          <p:nvPr/>
        </p:nvSpPr>
        <p:spPr>
          <a:xfrm>
            <a:off x="1329196" y="3043661"/>
            <a:ext cx="939943" cy="4255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t>CAM Wrapper</a:t>
            </a:r>
            <a:endParaRPr lang="en-US" sz="1400"/>
          </a:p>
        </p:txBody>
      </p:sp>
      <p:sp>
        <p:nvSpPr>
          <p:cNvPr id="7" name="Rounded Rectangle 6"/>
          <p:cNvSpPr/>
          <p:nvPr/>
        </p:nvSpPr>
        <p:spPr>
          <a:xfrm>
            <a:off x="3114134" y="2892045"/>
            <a:ext cx="939941" cy="36439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smtClean="0"/>
              <a:t>SWAT 2005</a:t>
            </a:r>
            <a:endParaRPr lang="en-US" sz="1200"/>
          </a:p>
        </p:txBody>
      </p:sp>
      <p:sp>
        <p:nvSpPr>
          <p:cNvPr id="8" name="Rounded Rectangle 7"/>
          <p:cNvSpPr/>
          <p:nvPr/>
        </p:nvSpPr>
        <p:spPr>
          <a:xfrm>
            <a:off x="3247704" y="2618101"/>
            <a:ext cx="672801" cy="2739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smtClean="0"/>
              <a:t>OpenMI</a:t>
            </a:r>
            <a:endParaRPr lang="en-US"/>
          </a:p>
        </p:txBody>
      </p:sp>
      <p:cxnSp>
        <p:nvCxnSpPr>
          <p:cNvPr id="9" name="Shape 8"/>
          <p:cNvCxnSpPr>
            <a:stCxn id="5" idx="3"/>
            <a:endCxn id="8" idx="0"/>
          </p:cNvCxnSpPr>
          <p:nvPr/>
        </p:nvCxnSpPr>
        <p:spPr>
          <a:xfrm>
            <a:off x="3247704" y="2166201"/>
            <a:ext cx="336401" cy="451900"/>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 name="Shape 9"/>
          <p:cNvCxnSpPr>
            <a:stCxn id="5" idx="1"/>
            <a:endCxn id="6" idx="0"/>
          </p:cNvCxnSpPr>
          <p:nvPr/>
        </p:nvCxnSpPr>
        <p:spPr>
          <a:xfrm rot="10800000" flipV="1">
            <a:off x="1799168" y="2166201"/>
            <a:ext cx="95020" cy="877460"/>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Elbow Connector 10"/>
          <p:cNvCxnSpPr>
            <a:stCxn id="6" idx="3"/>
            <a:endCxn id="8" idx="1"/>
          </p:cNvCxnSpPr>
          <p:nvPr/>
        </p:nvCxnSpPr>
        <p:spPr>
          <a:xfrm flipV="1">
            <a:off x="2269139" y="2755073"/>
            <a:ext cx="978565" cy="501369"/>
          </a:xfrm>
          <a:prstGeom prst="bentConnector3">
            <a:avLst>
              <a:gd name="adj1" fmla="val 50000"/>
            </a:avLst>
          </a:prstGeom>
          <a:ln>
            <a:headEnd type="arrow" w="med" len="med"/>
            <a:tailEnd type="arrow" w="med" len="med"/>
          </a:ln>
        </p:spPr>
        <p:style>
          <a:lnRef idx="2">
            <a:schemeClr val="accent1"/>
          </a:lnRef>
          <a:fillRef idx="0">
            <a:schemeClr val="accent1"/>
          </a:fillRef>
          <a:effectRef idx="1">
            <a:schemeClr val="accent1"/>
          </a:effectRef>
          <a:fontRef idx="minor">
            <a:schemeClr val="tx1"/>
          </a:fontRef>
        </p:style>
      </p:cxnSp>
      <p:sp>
        <p:nvSpPr>
          <p:cNvPr id="12" name="Rectangle 11"/>
          <p:cNvSpPr/>
          <p:nvPr/>
        </p:nvSpPr>
        <p:spPr>
          <a:xfrm>
            <a:off x="2209801" y="4286358"/>
            <a:ext cx="1828800" cy="961769"/>
          </a:xfrm>
          <a:prstGeom prst="rect">
            <a:avLst/>
          </a:prstGeom>
        </p:spPr>
        <p:style>
          <a:lnRef idx="1">
            <a:schemeClr val="accent1"/>
          </a:lnRef>
          <a:fillRef idx="2">
            <a:schemeClr val="accent1"/>
          </a:fillRef>
          <a:effectRef idx="1">
            <a:schemeClr val="accent1"/>
          </a:effectRef>
          <a:fontRef idx="minor">
            <a:schemeClr val="dk1"/>
          </a:fontRef>
        </p:style>
        <p:txBody>
          <a:bodyPr rtlCol="0" anchor="b"/>
          <a:lstStyle/>
          <a:p>
            <a:pPr algn="ctr"/>
            <a:r>
              <a:rPr lang="en-US" sz="1600" smtClean="0"/>
              <a:t>Linux Server</a:t>
            </a:r>
            <a:endParaRPr lang="en-US" sz="1600"/>
          </a:p>
        </p:txBody>
      </p:sp>
      <p:sp>
        <p:nvSpPr>
          <p:cNvPr id="13" name="Rounded Rectangle 12"/>
          <p:cNvSpPr/>
          <p:nvPr/>
        </p:nvSpPr>
        <p:spPr>
          <a:xfrm>
            <a:off x="2389096" y="4517199"/>
            <a:ext cx="1116106" cy="38324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t>Web Svcs</a:t>
            </a:r>
            <a:endParaRPr lang="en-US" sz="1400"/>
          </a:p>
        </p:txBody>
      </p:sp>
      <p:grpSp>
        <p:nvGrpSpPr>
          <p:cNvPr id="14" name="Group 13"/>
          <p:cNvGrpSpPr/>
          <p:nvPr/>
        </p:nvGrpSpPr>
        <p:grpSpPr>
          <a:xfrm>
            <a:off x="5161046" y="2019081"/>
            <a:ext cx="3806165" cy="2393236"/>
            <a:chOff x="5161046" y="2019081"/>
            <a:chExt cx="3806165" cy="2393236"/>
          </a:xfrm>
        </p:grpSpPr>
        <p:sp>
          <p:nvSpPr>
            <p:cNvPr id="15" name="Rectangle 14"/>
            <p:cNvSpPr/>
            <p:nvPr/>
          </p:nvSpPr>
          <p:spPr>
            <a:xfrm>
              <a:off x="5441457" y="2271000"/>
              <a:ext cx="3525754" cy="2141317"/>
            </a:xfrm>
            <a:prstGeom prst="rect">
              <a:avLst/>
            </a:prstGeom>
          </p:spPr>
          <p:style>
            <a:lnRef idx="1">
              <a:schemeClr val="accent1"/>
            </a:lnRef>
            <a:fillRef idx="2">
              <a:schemeClr val="accent1"/>
            </a:fillRef>
            <a:effectRef idx="1">
              <a:schemeClr val="accent1"/>
            </a:effectRef>
            <a:fontRef idx="minor">
              <a:schemeClr val="dk1"/>
            </a:fontRef>
          </p:style>
          <p:txBody>
            <a:bodyPr rtlCol="0" anchor="t" anchorCtr="0"/>
            <a:lstStyle/>
            <a:p>
              <a:pPr algn="ctr"/>
              <a:endParaRPr lang="en-US" sz="1600"/>
            </a:p>
          </p:txBody>
        </p:sp>
        <p:sp>
          <p:nvSpPr>
            <p:cNvPr id="16" name="Rectangle 15"/>
            <p:cNvSpPr/>
            <p:nvPr/>
          </p:nvSpPr>
          <p:spPr>
            <a:xfrm>
              <a:off x="5301251" y="2145041"/>
              <a:ext cx="3525754" cy="2141317"/>
            </a:xfrm>
            <a:prstGeom prst="rect">
              <a:avLst/>
            </a:prstGeom>
          </p:spPr>
          <p:style>
            <a:lnRef idx="1">
              <a:schemeClr val="accent1"/>
            </a:lnRef>
            <a:fillRef idx="2">
              <a:schemeClr val="accent1"/>
            </a:fillRef>
            <a:effectRef idx="1">
              <a:schemeClr val="accent1"/>
            </a:effectRef>
            <a:fontRef idx="minor">
              <a:schemeClr val="dk1"/>
            </a:fontRef>
          </p:style>
          <p:txBody>
            <a:bodyPr rtlCol="0" anchor="t" anchorCtr="0"/>
            <a:lstStyle/>
            <a:p>
              <a:pPr algn="ctr"/>
              <a:endParaRPr lang="en-US" sz="1600"/>
            </a:p>
          </p:txBody>
        </p:sp>
        <p:sp>
          <p:nvSpPr>
            <p:cNvPr id="17" name="Rectangle 16"/>
            <p:cNvSpPr/>
            <p:nvPr/>
          </p:nvSpPr>
          <p:spPr>
            <a:xfrm>
              <a:off x="5161046" y="2019081"/>
              <a:ext cx="3525754" cy="2141317"/>
            </a:xfrm>
            <a:prstGeom prst="rect">
              <a:avLst/>
            </a:prstGeom>
          </p:spPr>
          <p:style>
            <a:lnRef idx="1">
              <a:schemeClr val="accent1"/>
            </a:lnRef>
            <a:fillRef idx="2">
              <a:schemeClr val="accent1"/>
            </a:fillRef>
            <a:effectRef idx="1">
              <a:schemeClr val="accent1"/>
            </a:effectRef>
            <a:fontRef idx="minor">
              <a:schemeClr val="dk1"/>
            </a:fontRef>
          </p:style>
          <p:txBody>
            <a:bodyPr rtlCol="0" anchor="t" anchorCtr="0"/>
            <a:lstStyle/>
            <a:p>
              <a:pPr algn="ctr"/>
              <a:r>
                <a:rPr lang="en-US" sz="1600" smtClean="0"/>
                <a:t>HPC Login Nodes</a:t>
              </a:r>
              <a:endParaRPr lang="en-US" sz="1600"/>
            </a:p>
          </p:txBody>
        </p:sp>
      </p:grpSp>
      <p:sp>
        <p:nvSpPr>
          <p:cNvPr id="18" name="Rounded Rectangle 17"/>
          <p:cNvSpPr/>
          <p:nvPr/>
        </p:nvSpPr>
        <p:spPr>
          <a:xfrm>
            <a:off x="5301251" y="3539239"/>
            <a:ext cx="1253672" cy="5279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t>Job</a:t>
            </a:r>
          </a:p>
          <a:p>
            <a:pPr algn="ctr"/>
            <a:r>
              <a:rPr lang="en-US" sz="1400" smtClean="0"/>
              <a:t>Scheduler</a:t>
            </a:r>
            <a:endParaRPr lang="en-US" sz="1400"/>
          </a:p>
        </p:txBody>
      </p:sp>
      <p:sp>
        <p:nvSpPr>
          <p:cNvPr id="19" name="Rounded Rectangle 18"/>
          <p:cNvSpPr/>
          <p:nvPr/>
        </p:nvSpPr>
        <p:spPr>
          <a:xfrm>
            <a:off x="5441457" y="2488013"/>
            <a:ext cx="1203812" cy="53341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smtClean="0"/>
              <a:t>Process</a:t>
            </a:r>
          </a:p>
          <a:p>
            <a:pPr algn="ctr"/>
            <a:r>
              <a:rPr lang="en-US" sz="1600" smtClean="0"/>
              <a:t>Controller</a:t>
            </a:r>
            <a:endParaRPr lang="en-US" sz="1600"/>
          </a:p>
        </p:txBody>
      </p:sp>
      <p:sp>
        <p:nvSpPr>
          <p:cNvPr id="20" name="Rounded Rectangle 19"/>
          <p:cNvSpPr/>
          <p:nvPr/>
        </p:nvSpPr>
        <p:spPr>
          <a:xfrm>
            <a:off x="7500076" y="2810259"/>
            <a:ext cx="1118403" cy="4223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t>Registrar</a:t>
            </a:r>
            <a:endParaRPr lang="en-US"/>
          </a:p>
        </p:txBody>
      </p:sp>
      <p:grpSp>
        <p:nvGrpSpPr>
          <p:cNvPr id="21" name="Group 20"/>
          <p:cNvGrpSpPr/>
          <p:nvPr/>
        </p:nvGrpSpPr>
        <p:grpSpPr>
          <a:xfrm>
            <a:off x="6632835" y="4907018"/>
            <a:ext cx="2171700" cy="1742176"/>
            <a:chOff x="6632835" y="4907018"/>
            <a:chExt cx="2171700" cy="1742176"/>
          </a:xfrm>
        </p:grpSpPr>
        <p:sp>
          <p:nvSpPr>
            <p:cNvPr id="22" name="Rectangle 21"/>
            <p:cNvSpPr/>
            <p:nvPr/>
          </p:nvSpPr>
          <p:spPr>
            <a:xfrm>
              <a:off x="6803164" y="5124790"/>
              <a:ext cx="2001371" cy="1524404"/>
            </a:xfrm>
            <a:prstGeom prst="rect">
              <a:avLst/>
            </a:prstGeom>
          </p:spPr>
          <p:style>
            <a:lnRef idx="1">
              <a:schemeClr val="accent1"/>
            </a:lnRef>
            <a:fillRef idx="2">
              <a:schemeClr val="accent1"/>
            </a:fillRef>
            <a:effectRef idx="1">
              <a:schemeClr val="accent1"/>
            </a:effectRef>
            <a:fontRef idx="minor">
              <a:schemeClr val="dk1"/>
            </a:fontRef>
          </p:style>
          <p:txBody>
            <a:bodyPr rtlCol="0" anchor="b"/>
            <a:lstStyle/>
            <a:p>
              <a:pPr algn="ctr"/>
              <a:endParaRPr lang="en-US" sz="1600"/>
            </a:p>
          </p:txBody>
        </p:sp>
        <p:sp>
          <p:nvSpPr>
            <p:cNvPr id="23" name="Rectangle 22"/>
            <p:cNvSpPr/>
            <p:nvPr/>
          </p:nvSpPr>
          <p:spPr>
            <a:xfrm>
              <a:off x="6718000" y="5015904"/>
              <a:ext cx="2001371" cy="1524404"/>
            </a:xfrm>
            <a:prstGeom prst="rect">
              <a:avLst/>
            </a:prstGeom>
          </p:spPr>
          <p:style>
            <a:lnRef idx="1">
              <a:schemeClr val="accent1"/>
            </a:lnRef>
            <a:fillRef idx="2">
              <a:schemeClr val="accent1"/>
            </a:fillRef>
            <a:effectRef idx="1">
              <a:schemeClr val="accent1"/>
            </a:effectRef>
            <a:fontRef idx="minor">
              <a:schemeClr val="dk1"/>
            </a:fontRef>
          </p:style>
          <p:txBody>
            <a:bodyPr rtlCol="0" anchor="b"/>
            <a:lstStyle/>
            <a:p>
              <a:pPr algn="ctr"/>
              <a:endParaRPr lang="en-US" sz="1600"/>
            </a:p>
          </p:txBody>
        </p:sp>
        <p:sp>
          <p:nvSpPr>
            <p:cNvPr id="24" name="Rectangle 23"/>
            <p:cNvSpPr/>
            <p:nvPr/>
          </p:nvSpPr>
          <p:spPr>
            <a:xfrm>
              <a:off x="6632835" y="4907018"/>
              <a:ext cx="2001371" cy="1524404"/>
            </a:xfrm>
            <a:prstGeom prst="rect">
              <a:avLst/>
            </a:prstGeom>
          </p:spPr>
          <p:style>
            <a:lnRef idx="1">
              <a:schemeClr val="accent1"/>
            </a:lnRef>
            <a:fillRef idx="2">
              <a:schemeClr val="accent1"/>
            </a:fillRef>
            <a:effectRef idx="1">
              <a:schemeClr val="accent1"/>
            </a:effectRef>
            <a:fontRef idx="minor">
              <a:schemeClr val="dk1"/>
            </a:fontRef>
          </p:style>
          <p:txBody>
            <a:bodyPr rtlCol="0" anchor="b"/>
            <a:lstStyle/>
            <a:p>
              <a:r>
                <a:rPr lang="en-US" sz="1600" smtClean="0"/>
                <a:t>HPC </a:t>
              </a:r>
            </a:p>
            <a:p>
              <a:r>
                <a:rPr lang="en-US" sz="1600" smtClean="0"/>
                <a:t>Compute Nodes</a:t>
              </a:r>
              <a:endParaRPr lang="en-US" sz="1600"/>
            </a:p>
          </p:txBody>
        </p:sp>
      </p:grpSp>
      <p:grpSp>
        <p:nvGrpSpPr>
          <p:cNvPr id="25" name="Group 24"/>
          <p:cNvGrpSpPr/>
          <p:nvPr/>
        </p:nvGrpSpPr>
        <p:grpSpPr>
          <a:xfrm>
            <a:off x="7718989" y="5015904"/>
            <a:ext cx="680580" cy="907441"/>
            <a:chOff x="2300619" y="4475866"/>
            <a:chExt cx="766482" cy="1021977"/>
          </a:xfrm>
        </p:grpSpPr>
        <p:sp>
          <p:nvSpPr>
            <p:cNvPr id="26" name="Rounded Rectangle 25"/>
            <p:cNvSpPr/>
            <p:nvPr/>
          </p:nvSpPr>
          <p:spPr>
            <a:xfrm>
              <a:off x="2300619" y="4475866"/>
              <a:ext cx="766482" cy="6387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t>Comp</a:t>
              </a:r>
            </a:p>
            <a:p>
              <a:pPr algn="ctr"/>
              <a:r>
                <a:rPr lang="en-US" sz="1400" smtClean="0"/>
                <a:t>Svc</a:t>
              </a:r>
              <a:endParaRPr lang="en-US" sz="1400"/>
            </a:p>
          </p:txBody>
        </p:sp>
        <p:sp>
          <p:nvSpPr>
            <p:cNvPr id="27" name="Rounded Rectangle 26"/>
            <p:cNvSpPr/>
            <p:nvPr/>
          </p:nvSpPr>
          <p:spPr>
            <a:xfrm>
              <a:off x="2300619" y="5114602"/>
              <a:ext cx="766482" cy="38324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smtClean="0"/>
                <a:t>CAM</a:t>
              </a:r>
              <a:endParaRPr lang="en-US" sz="1600"/>
            </a:p>
          </p:txBody>
        </p:sp>
      </p:grpSp>
      <p:cxnSp>
        <p:nvCxnSpPr>
          <p:cNvPr id="30" name="Straight Arrow Connector 29"/>
          <p:cNvCxnSpPr>
            <a:endCxn id="13" idx="0"/>
          </p:cNvCxnSpPr>
          <p:nvPr/>
        </p:nvCxnSpPr>
        <p:spPr>
          <a:xfrm>
            <a:off x="1799168" y="3469223"/>
            <a:ext cx="1147981" cy="1047976"/>
          </a:xfrm>
          <a:prstGeom prst="straightConnector1">
            <a:avLst/>
          </a:prstGeom>
          <a:ln>
            <a:headEnd type="arrow"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31" name="Elbow Connector 30"/>
          <p:cNvCxnSpPr>
            <a:stCxn id="13" idx="3"/>
            <a:endCxn id="19" idx="1"/>
          </p:cNvCxnSpPr>
          <p:nvPr/>
        </p:nvCxnSpPr>
        <p:spPr>
          <a:xfrm flipV="1">
            <a:off x="3505202" y="2754721"/>
            <a:ext cx="1936255" cy="1954099"/>
          </a:xfrm>
          <a:prstGeom prst="bentConnector3">
            <a:avLst>
              <a:gd name="adj1" fmla="val 59140"/>
            </a:avLst>
          </a:prstGeom>
          <a:ln>
            <a:headEnd type="arrow"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a:stCxn id="19" idx="2"/>
            <a:endCxn id="26" idx="0"/>
          </p:cNvCxnSpPr>
          <p:nvPr/>
        </p:nvCxnSpPr>
        <p:spPr>
          <a:xfrm rot="16200000" flipH="1">
            <a:off x="6054083" y="3010708"/>
            <a:ext cx="1994476" cy="2015916"/>
          </a:xfrm>
          <a:prstGeom prst="straightConnector1">
            <a:avLst/>
          </a:prstGeom>
          <a:ln>
            <a:headEnd type="arrow"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a:stCxn id="26" idx="0"/>
            <a:endCxn id="20" idx="2"/>
          </p:cNvCxnSpPr>
          <p:nvPr/>
        </p:nvCxnSpPr>
        <p:spPr>
          <a:xfrm rot="16200000" flipV="1">
            <a:off x="7167624" y="4124248"/>
            <a:ext cx="1783310"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4" name="Straight Arrow Connector 33"/>
          <p:cNvCxnSpPr>
            <a:stCxn id="19" idx="3"/>
            <a:endCxn id="20" idx="1"/>
          </p:cNvCxnSpPr>
          <p:nvPr/>
        </p:nvCxnSpPr>
        <p:spPr>
          <a:xfrm>
            <a:off x="6645269" y="2754721"/>
            <a:ext cx="854807" cy="266706"/>
          </a:xfrm>
          <a:prstGeom prst="straightConnector1">
            <a:avLst/>
          </a:prstGeom>
          <a:ln>
            <a:headEnd type="arrow"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35" name="Straight Arrow Connector 34"/>
          <p:cNvCxnSpPr>
            <a:stCxn id="19" idx="2"/>
            <a:endCxn id="18" idx="0"/>
          </p:cNvCxnSpPr>
          <p:nvPr/>
        </p:nvCxnSpPr>
        <p:spPr>
          <a:xfrm rot="5400000">
            <a:off x="5726820" y="3222695"/>
            <a:ext cx="517811" cy="11527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6" name="Bent-Up Arrow 35"/>
          <p:cNvSpPr/>
          <p:nvPr/>
        </p:nvSpPr>
        <p:spPr>
          <a:xfrm rot="5400000">
            <a:off x="6043620" y="4044864"/>
            <a:ext cx="1340922" cy="1571989"/>
          </a:xfrm>
          <a:prstGeom prst="bentUpArrow">
            <a:avLst>
              <a:gd name="adj1" fmla="val 10702"/>
              <a:gd name="adj2" fmla="val 12352"/>
              <a:gd name="adj3" fmla="val 1510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1981201" y="3906926"/>
            <a:ext cx="228600" cy="232418"/>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smtClean="0">
                <a:solidFill>
                  <a:schemeClr val="tx1"/>
                </a:solidFill>
              </a:rPr>
              <a:t>1</a:t>
            </a:r>
            <a:endParaRPr lang="en-US" sz="1400">
              <a:solidFill>
                <a:schemeClr val="tx1"/>
              </a:solidFill>
            </a:endParaRPr>
          </a:p>
        </p:txBody>
      </p:sp>
      <p:sp>
        <p:nvSpPr>
          <p:cNvPr id="38" name="Oval 37"/>
          <p:cNvSpPr/>
          <p:nvPr/>
        </p:nvSpPr>
        <p:spPr>
          <a:xfrm>
            <a:off x="4648200" y="2403988"/>
            <a:ext cx="228600" cy="232418"/>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smtClean="0">
                <a:solidFill>
                  <a:schemeClr val="tx1"/>
                </a:solidFill>
              </a:rPr>
              <a:t>2</a:t>
            </a:r>
            <a:endParaRPr lang="en-US" sz="1400">
              <a:solidFill>
                <a:schemeClr val="tx1"/>
              </a:solidFill>
            </a:endParaRPr>
          </a:p>
        </p:txBody>
      </p:sp>
      <p:sp>
        <p:nvSpPr>
          <p:cNvPr id="40" name="Oval 39"/>
          <p:cNvSpPr/>
          <p:nvPr/>
        </p:nvSpPr>
        <p:spPr>
          <a:xfrm>
            <a:off x="7010400" y="2550791"/>
            <a:ext cx="228600" cy="232418"/>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smtClean="0">
                <a:solidFill>
                  <a:schemeClr val="tx1"/>
                </a:solidFill>
              </a:rPr>
              <a:t>3</a:t>
            </a:r>
            <a:endParaRPr lang="en-US" sz="1400">
              <a:solidFill>
                <a:schemeClr val="tx1"/>
              </a:solidFill>
            </a:endParaRPr>
          </a:p>
        </p:txBody>
      </p:sp>
      <p:grpSp>
        <p:nvGrpSpPr>
          <p:cNvPr id="43" name="Group 42"/>
          <p:cNvGrpSpPr/>
          <p:nvPr/>
        </p:nvGrpSpPr>
        <p:grpSpPr>
          <a:xfrm>
            <a:off x="940710" y="5738677"/>
            <a:ext cx="4364915" cy="954107"/>
            <a:chOff x="940710" y="5738677"/>
            <a:chExt cx="4364915" cy="954107"/>
          </a:xfrm>
        </p:grpSpPr>
        <p:sp>
          <p:nvSpPr>
            <p:cNvPr id="44" name="Rectangle 43"/>
            <p:cNvSpPr/>
            <p:nvPr/>
          </p:nvSpPr>
          <p:spPr>
            <a:xfrm>
              <a:off x="940710" y="5738677"/>
              <a:ext cx="4364915" cy="954107"/>
            </a:xfrm>
            <a:prstGeom prst="rect">
              <a:avLst/>
            </a:prstGeom>
            <a:solidFill>
              <a:schemeClr val="bg1">
                <a:lumMod val="85000"/>
              </a:schemeClr>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TextBox 44"/>
            <p:cNvSpPr txBox="1"/>
            <p:nvPr/>
          </p:nvSpPr>
          <p:spPr>
            <a:xfrm>
              <a:off x="940711" y="5738678"/>
              <a:ext cx="1650090" cy="738664"/>
            </a:xfrm>
            <a:prstGeom prst="rect">
              <a:avLst/>
            </a:prstGeom>
            <a:noFill/>
          </p:spPr>
          <p:txBody>
            <a:bodyPr wrap="square" rtlCol="0">
              <a:spAutoFit/>
            </a:bodyPr>
            <a:lstStyle/>
            <a:p>
              <a:pPr marL="342900" indent="-342900">
                <a:buAutoNum type="arabicPeriod"/>
              </a:pPr>
              <a:r>
                <a:rPr lang="en-US" sz="1400" smtClean="0"/>
                <a:t>Get Status</a:t>
              </a:r>
            </a:p>
            <a:p>
              <a:pPr marL="342900" indent="-342900">
                <a:buAutoNum type="arabicPeriod"/>
              </a:pPr>
              <a:r>
                <a:rPr lang="en-US" sz="1400" smtClean="0"/>
                <a:t>Get Status</a:t>
              </a:r>
            </a:p>
            <a:p>
              <a:pPr marL="342900" indent="-342900">
                <a:buAutoNum type="arabicPeriod"/>
              </a:pPr>
              <a:r>
                <a:rPr lang="en-US" sz="1400" smtClean="0"/>
                <a:t>Get State</a:t>
              </a:r>
            </a:p>
          </p:txBody>
        </p:sp>
      </p:grpSp>
      <p:sp>
        <p:nvSpPr>
          <p:cNvPr id="41" name="TextBox 40"/>
          <p:cNvSpPr txBox="1"/>
          <p:nvPr/>
        </p:nvSpPr>
        <p:spPr>
          <a:xfrm>
            <a:off x="4289110" y="944563"/>
            <a:ext cx="4854890" cy="738664"/>
          </a:xfrm>
          <a:prstGeom prst="rect">
            <a:avLst/>
          </a:prstGeom>
          <a:noFill/>
        </p:spPr>
        <p:txBody>
          <a:bodyPr wrap="square" rtlCol="0">
            <a:spAutoFit/>
          </a:bodyPr>
          <a:lstStyle/>
          <a:p>
            <a:r>
              <a:rPr lang="en-US" sz="1400" smtClean="0"/>
              <a:t>The status of the CAM Component Service is checked often throughout the workflow.  The status is stored in the Registrar, so it can be retrieved via the Process Controller.</a:t>
            </a:r>
            <a:endParaRPr lang="en-US" sz="140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Logical Flow - Initialize</a:t>
            </a:r>
            <a:endParaRPr lang="en-US"/>
          </a:p>
        </p:txBody>
      </p:sp>
      <p:sp>
        <p:nvSpPr>
          <p:cNvPr id="4" name="Rectangle 3"/>
          <p:cNvSpPr/>
          <p:nvPr/>
        </p:nvSpPr>
        <p:spPr>
          <a:xfrm>
            <a:off x="1119416" y="1593898"/>
            <a:ext cx="3050031" cy="2150571"/>
          </a:xfrm>
          <a:prstGeom prst="rect">
            <a:avLst/>
          </a:prstGeom>
        </p:spPr>
        <p:style>
          <a:lnRef idx="1">
            <a:schemeClr val="accent1"/>
          </a:lnRef>
          <a:fillRef idx="2">
            <a:schemeClr val="accent1"/>
          </a:fillRef>
          <a:effectRef idx="1">
            <a:schemeClr val="accent1"/>
          </a:effectRef>
          <a:fontRef idx="minor">
            <a:schemeClr val="dk1"/>
          </a:fontRef>
        </p:style>
        <p:txBody>
          <a:bodyPr rtlCol="0" anchor="t" anchorCtr="0"/>
          <a:lstStyle/>
          <a:p>
            <a:pPr algn="ctr"/>
            <a:r>
              <a:rPr lang="en-US" sz="1600" smtClean="0"/>
              <a:t>Personal Computer (Windows)</a:t>
            </a:r>
            <a:endParaRPr lang="en-US" sz="1600"/>
          </a:p>
        </p:txBody>
      </p:sp>
      <p:sp>
        <p:nvSpPr>
          <p:cNvPr id="5" name="Rounded Rectangle 4"/>
          <p:cNvSpPr/>
          <p:nvPr/>
        </p:nvSpPr>
        <p:spPr>
          <a:xfrm>
            <a:off x="1894188" y="1968969"/>
            <a:ext cx="1353516" cy="3944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smtClean="0"/>
              <a:t>Config Editor</a:t>
            </a:r>
            <a:endParaRPr lang="en-US" sz="1600"/>
          </a:p>
        </p:txBody>
      </p:sp>
      <p:sp>
        <p:nvSpPr>
          <p:cNvPr id="6" name="Rounded Rectangle 5"/>
          <p:cNvSpPr/>
          <p:nvPr/>
        </p:nvSpPr>
        <p:spPr>
          <a:xfrm>
            <a:off x="1329196" y="3043661"/>
            <a:ext cx="939943" cy="4255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t>CAM Wrapper</a:t>
            </a:r>
            <a:endParaRPr lang="en-US" sz="1400"/>
          </a:p>
        </p:txBody>
      </p:sp>
      <p:sp>
        <p:nvSpPr>
          <p:cNvPr id="7" name="Rounded Rectangle 6"/>
          <p:cNvSpPr/>
          <p:nvPr/>
        </p:nvSpPr>
        <p:spPr>
          <a:xfrm>
            <a:off x="3114134" y="2892045"/>
            <a:ext cx="939941" cy="36439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smtClean="0"/>
              <a:t>SWAT 2005</a:t>
            </a:r>
            <a:endParaRPr lang="en-US" sz="1200"/>
          </a:p>
        </p:txBody>
      </p:sp>
      <p:sp>
        <p:nvSpPr>
          <p:cNvPr id="8" name="Rounded Rectangle 7"/>
          <p:cNvSpPr/>
          <p:nvPr/>
        </p:nvSpPr>
        <p:spPr>
          <a:xfrm>
            <a:off x="3247704" y="2618101"/>
            <a:ext cx="672801" cy="2739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smtClean="0"/>
              <a:t>OpenMI</a:t>
            </a:r>
            <a:endParaRPr lang="en-US"/>
          </a:p>
        </p:txBody>
      </p:sp>
      <p:cxnSp>
        <p:nvCxnSpPr>
          <p:cNvPr id="9" name="Shape 8"/>
          <p:cNvCxnSpPr>
            <a:stCxn id="5" idx="3"/>
            <a:endCxn id="8" idx="0"/>
          </p:cNvCxnSpPr>
          <p:nvPr/>
        </p:nvCxnSpPr>
        <p:spPr>
          <a:xfrm>
            <a:off x="3247704" y="2166201"/>
            <a:ext cx="336401" cy="451900"/>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 name="Shape 9"/>
          <p:cNvCxnSpPr>
            <a:stCxn id="5" idx="1"/>
            <a:endCxn id="6" idx="0"/>
          </p:cNvCxnSpPr>
          <p:nvPr/>
        </p:nvCxnSpPr>
        <p:spPr>
          <a:xfrm rot="10800000" flipV="1">
            <a:off x="1799168" y="2166201"/>
            <a:ext cx="95020" cy="877460"/>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Elbow Connector 10"/>
          <p:cNvCxnSpPr>
            <a:stCxn id="6" idx="3"/>
            <a:endCxn id="8" idx="1"/>
          </p:cNvCxnSpPr>
          <p:nvPr/>
        </p:nvCxnSpPr>
        <p:spPr>
          <a:xfrm flipV="1">
            <a:off x="2269139" y="2755073"/>
            <a:ext cx="978565" cy="501369"/>
          </a:xfrm>
          <a:prstGeom prst="bentConnector3">
            <a:avLst>
              <a:gd name="adj1" fmla="val 50000"/>
            </a:avLst>
          </a:prstGeom>
          <a:ln>
            <a:headEnd type="arrow" w="med" len="med"/>
            <a:tailEnd type="arrow" w="med" len="med"/>
          </a:ln>
        </p:spPr>
        <p:style>
          <a:lnRef idx="2">
            <a:schemeClr val="accent1"/>
          </a:lnRef>
          <a:fillRef idx="0">
            <a:schemeClr val="accent1"/>
          </a:fillRef>
          <a:effectRef idx="1">
            <a:schemeClr val="accent1"/>
          </a:effectRef>
          <a:fontRef idx="minor">
            <a:schemeClr val="tx1"/>
          </a:fontRef>
        </p:style>
      </p:cxnSp>
      <p:sp>
        <p:nvSpPr>
          <p:cNvPr id="12" name="Rectangle 11"/>
          <p:cNvSpPr/>
          <p:nvPr/>
        </p:nvSpPr>
        <p:spPr>
          <a:xfrm>
            <a:off x="2209801" y="4286358"/>
            <a:ext cx="1828800" cy="961769"/>
          </a:xfrm>
          <a:prstGeom prst="rect">
            <a:avLst/>
          </a:prstGeom>
        </p:spPr>
        <p:style>
          <a:lnRef idx="1">
            <a:schemeClr val="accent1"/>
          </a:lnRef>
          <a:fillRef idx="2">
            <a:schemeClr val="accent1"/>
          </a:fillRef>
          <a:effectRef idx="1">
            <a:schemeClr val="accent1"/>
          </a:effectRef>
          <a:fontRef idx="minor">
            <a:schemeClr val="dk1"/>
          </a:fontRef>
        </p:style>
        <p:txBody>
          <a:bodyPr rtlCol="0" anchor="b"/>
          <a:lstStyle/>
          <a:p>
            <a:pPr algn="ctr"/>
            <a:r>
              <a:rPr lang="en-US" sz="1600" smtClean="0"/>
              <a:t>Linux Server</a:t>
            </a:r>
            <a:endParaRPr lang="en-US" sz="1600"/>
          </a:p>
        </p:txBody>
      </p:sp>
      <p:sp>
        <p:nvSpPr>
          <p:cNvPr id="13" name="Rounded Rectangle 12"/>
          <p:cNvSpPr/>
          <p:nvPr/>
        </p:nvSpPr>
        <p:spPr>
          <a:xfrm>
            <a:off x="2389096" y="4517199"/>
            <a:ext cx="1116106" cy="38324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t>Web Svcs</a:t>
            </a:r>
            <a:endParaRPr lang="en-US" sz="1400"/>
          </a:p>
        </p:txBody>
      </p:sp>
      <p:grpSp>
        <p:nvGrpSpPr>
          <p:cNvPr id="14" name="Group 13"/>
          <p:cNvGrpSpPr/>
          <p:nvPr/>
        </p:nvGrpSpPr>
        <p:grpSpPr>
          <a:xfrm>
            <a:off x="5161046" y="2019081"/>
            <a:ext cx="3806165" cy="2393236"/>
            <a:chOff x="5161046" y="2019081"/>
            <a:chExt cx="3806165" cy="2393236"/>
          </a:xfrm>
        </p:grpSpPr>
        <p:sp>
          <p:nvSpPr>
            <p:cNvPr id="15" name="Rectangle 14"/>
            <p:cNvSpPr/>
            <p:nvPr/>
          </p:nvSpPr>
          <p:spPr>
            <a:xfrm>
              <a:off x="5441457" y="2271000"/>
              <a:ext cx="3525754" cy="2141317"/>
            </a:xfrm>
            <a:prstGeom prst="rect">
              <a:avLst/>
            </a:prstGeom>
          </p:spPr>
          <p:style>
            <a:lnRef idx="1">
              <a:schemeClr val="accent1"/>
            </a:lnRef>
            <a:fillRef idx="2">
              <a:schemeClr val="accent1"/>
            </a:fillRef>
            <a:effectRef idx="1">
              <a:schemeClr val="accent1"/>
            </a:effectRef>
            <a:fontRef idx="minor">
              <a:schemeClr val="dk1"/>
            </a:fontRef>
          </p:style>
          <p:txBody>
            <a:bodyPr rtlCol="0" anchor="t" anchorCtr="0"/>
            <a:lstStyle/>
            <a:p>
              <a:pPr algn="ctr"/>
              <a:endParaRPr lang="en-US" sz="1600"/>
            </a:p>
          </p:txBody>
        </p:sp>
        <p:sp>
          <p:nvSpPr>
            <p:cNvPr id="16" name="Rectangle 15"/>
            <p:cNvSpPr/>
            <p:nvPr/>
          </p:nvSpPr>
          <p:spPr>
            <a:xfrm>
              <a:off x="5301251" y="2145041"/>
              <a:ext cx="3525754" cy="2141317"/>
            </a:xfrm>
            <a:prstGeom prst="rect">
              <a:avLst/>
            </a:prstGeom>
          </p:spPr>
          <p:style>
            <a:lnRef idx="1">
              <a:schemeClr val="accent1"/>
            </a:lnRef>
            <a:fillRef idx="2">
              <a:schemeClr val="accent1"/>
            </a:fillRef>
            <a:effectRef idx="1">
              <a:schemeClr val="accent1"/>
            </a:effectRef>
            <a:fontRef idx="minor">
              <a:schemeClr val="dk1"/>
            </a:fontRef>
          </p:style>
          <p:txBody>
            <a:bodyPr rtlCol="0" anchor="t" anchorCtr="0"/>
            <a:lstStyle/>
            <a:p>
              <a:pPr algn="ctr"/>
              <a:endParaRPr lang="en-US" sz="1600"/>
            </a:p>
          </p:txBody>
        </p:sp>
        <p:sp>
          <p:nvSpPr>
            <p:cNvPr id="17" name="Rectangle 16"/>
            <p:cNvSpPr/>
            <p:nvPr/>
          </p:nvSpPr>
          <p:spPr>
            <a:xfrm>
              <a:off x="5161046" y="2019081"/>
              <a:ext cx="3525754" cy="2141317"/>
            </a:xfrm>
            <a:prstGeom prst="rect">
              <a:avLst/>
            </a:prstGeom>
          </p:spPr>
          <p:style>
            <a:lnRef idx="1">
              <a:schemeClr val="accent1"/>
            </a:lnRef>
            <a:fillRef idx="2">
              <a:schemeClr val="accent1"/>
            </a:fillRef>
            <a:effectRef idx="1">
              <a:schemeClr val="accent1"/>
            </a:effectRef>
            <a:fontRef idx="minor">
              <a:schemeClr val="dk1"/>
            </a:fontRef>
          </p:style>
          <p:txBody>
            <a:bodyPr rtlCol="0" anchor="t" anchorCtr="0"/>
            <a:lstStyle/>
            <a:p>
              <a:pPr algn="ctr"/>
              <a:r>
                <a:rPr lang="en-US" sz="1600" smtClean="0"/>
                <a:t>HPC Login Nodes</a:t>
              </a:r>
              <a:endParaRPr lang="en-US" sz="1600"/>
            </a:p>
          </p:txBody>
        </p:sp>
      </p:grpSp>
      <p:sp>
        <p:nvSpPr>
          <p:cNvPr id="18" name="Rounded Rectangle 17"/>
          <p:cNvSpPr/>
          <p:nvPr/>
        </p:nvSpPr>
        <p:spPr>
          <a:xfrm>
            <a:off x="5301251" y="3539239"/>
            <a:ext cx="1253672" cy="5279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t>Job</a:t>
            </a:r>
          </a:p>
          <a:p>
            <a:pPr algn="ctr"/>
            <a:r>
              <a:rPr lang="en-US" sz="1400" smtClean="0"/>
              <a:t>Scheduler</a:t>
            </a:r>
            <a:endParaRPr lang="en-US" sz="1400"/>
          </a:p>
        </p:txBody>
      </p:sp>
      <p:sp>
        <p:nvSpPr>
          <p:cNvPr id="19" name="Rounded Rectangle 18"/>
          <p:cNvSpPr/>
          <p:nvPr/>
        </p:nvSpPr>
        <p:spPr>
          <a:xfrm>
            <a:off x="5441457" y="2488013"/>
            <a:ext cx="1203812" cy="53341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smtClean="0"/>
              <a:t>Process</a:t>
            </a:r>
          </a:p>
          <a:p>
            <a:pPr algn="ctr"/>
            <a:r>
              <a:rPr lang="en-US" sz="1600" smtClean="0"/>
              <a:t>Controller</a:t>
            </a:r>
            <a:endParaRPr lang="en-US" sz="1600"/>
          </a:p>
        </p:txBody>
      </p:sp>
      <p:sp>
        <p:nvSpPr>
          <p:cNvPr id="20" name="Rounded Rectangle 19"/>
          <p:cNvSpPr/>
          <p:nvPr/>
        </p:nvSpPr>
        <p:spPr>
          <a:xfrm>
            <a:off x="7500076" y="2810259"/>
            <a:ext cx="1118403" cy="4223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t>Registrar</a:t>
            </a:r>
            <a:endParaRPr lang="en-US"/>
          </a:p>
        </p:txBody>
      </p:sp>
      <p:grpSp>
        <p:nvGrpSpPr>
          <p:cNvPr id="21" name="Group 20"/>
          <p:cNvGrpSpPr/>
          <p:nvPr/>
        </p:nvGrpSpPr>
        <p:grpSpPr>
          <a:xfrm>
            <a:off x="6632835" y="4907018"/>
            <a:ext cx="2171700" cy="1742176"/>
            <a:chOff x="6632835" y="4907018"/>
            <a:chExt cx="2171700" cy="1742176"/>
          </a:xfrm>
        </p:grpSpPr>
        <p:sp>
          <p:nvSpPr>
            <p:cNvPr id="22" name="Rectangle 21"/>
            <p:cNvSpPr/>
            <p:nvPr/>
          </p:nvSpPr>
          <p:spPr>
            <a:xfrm>
              <a:off x="6803164" y="5124790"/>
              <a:ext cx="2001371" cy="1524404"/>
            </a:xfrm>
            <a:prstGeom prst="rect">
              <a:avLst/>
            </a:prstGeom>
          </p:spPr>
          <p:style>
            <a:lnRef idx="1">
              <a:schemeClr val="accent1"/>
            </a:lnRef>
            <a:fillRef idx="2">
              <a:schemeClr val="accent1"/>
            </a:fillRef>
            <a:effectRef idx="1">
              <a:schemeClr val="accent1"/>
            </a:effectRef>
            <a:fontRef idx="minor">
              <a:schemeClr val="dk1"/>
            </a:fontRef>
          </p:style>
          <p:txBody>
            <a:bodyPr rtlCol="0" anchor="b"/>
            <a:lstStyle/>
            <a:p>
              <a:pPr algn="ctr"/>
              <a:endParaRPr lang="en-US" sz="1600"/>
            </a:p>
          </p:txBody>
        </p:sp>
        <p:sp>
          <p:nvSpPr>
            <p:cNvPr id="23" name="Rectangle 22"/>
            <p:cNvSpPr/>
            <p:nvPr/>
          </p:nvSpPr>
          <p:spPr>
            <a:xfrm>
              <a:off x="6718000" y="5015904"/>
              <a:ext cx="2001371" cy="1524404"/>
            </a:xfrm>
            <a:prstGeom prst="rect">
              <a:avLst/>
            </a:prstGeom>
          </p:spPr>
          <p:style>
            <a:lnRef idx="1">
              <a:schemeClr val="accent1"/>
            </a:lnRef>
            <a:fillRef idx="2">
              <a:schemeClr val="accent1"/>
            </a:fillRef>
            <a:effectRef idx="1">
              <a:schemeClr val="accent1"/>
            </a:effectRef>
            <a:fontRef idx="minor">
              <a:schemeClr val="dk1"/>
            </a:fontRef>
          </p:style>
          <p:txBody>
            <a:bodyPr rtlCol="0" anchor="b"/>
            <a:lstStyle/>
            <a:p>
              <a:pPr algn="ctr"/>
              <a:endParaRPr lang="en-US" sz="1600"/>
            </a:p>
          </p:txBody>
        </p:sp>
        <p:sp>
          <p:nvSpPr>
            <p:cNvPr id="24" name="Rectangle 23"/>
            <p:cNvSpPr/>
            <p:nvPr/>
          </p:nvSpPr>
          <p:spPr>
            <a:xfrm>
              <a:off x="6632835" y="4907018"/>
              <a:ext cx="2001371" cy="1524404"/>
            </a:xfrm>
            <a:prstGeom prst="rect">
              <a:avLst/>
            </a:prstGeom>
          </p:spPr>
          <p:style>
            <a:lnRef idx="1">
              <a:schemeClr val="accent1"/>
            </a:lnRef>
            <a:fillRef idx="2">
              <a:schemeClr val="accent1"/>
            </a:fillRef>
            <a:effectRef idx="1">
              <a:schemeClr val="accent1"/>
            </a:effectRef>
            <a:fontRef idx="minor">
              <a:schemeClr val="dk1"/>
            </a:fontRef>
          </p:style>
          <p:txBody>
            <a:bodyPr rtlCol="0" anchor="b"/>
            <a:lstStyle/>
            <a:p>
              <a:r>
                <a:rPr lang="en-US" sz="1600" smtClean="0"/>
                <a:t>HPC </a:t>
              </a:r>
            </a:p>
            <a:p>
              <a:r>
                <a:rPr lang="en-US" sz="1600" smtClean="0"/>
                <a:t>Compute Nodes</a:t>
              </a:r>
              <a:endParaRPr lang="en-US" sz="1600"/>
            </a:p>
          </p:txBody>
        </p:sp>
      </p:grpSp>
      <p:grpSp>
        <p:nvGrpSpPr>
          <p:cNvPr id="25" name="Group 24"/>
          <p:cNvGrpSpPr/>
          <p:nvPr/>
        </p:nvGrpSpPr>
        <p:grpSpPr>
          <a:xfrm>
            <a:off x="7718989" y="5015904"/>
            <a:ext cx="680580" cy="907441"/>
            <a:chOff x="2300619" y="4475866"/>
            <a:chExt cx="766482" cy="1021977"/>
          </a:xfrm>
        </p:grpSpPr>
        <p:sp>
          <p:nvSpPr>
            <p:cNvPr id="26" name="Rounded Rectangle 25"/>
            <p:cNvSpPr/>
            <p:nvPr/>
          </p:nvSpPr>
          <p:spPr>
            <a:xfrm>
              <a:off x="2300619" y="4475866"/>
              <a:ext cx="766482" cy="6387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t>Comp</a:t>
              </a:r>
            </a:p>
            <a:p>
              <a:pPr algn="ctr"/>
              <a:r>
                <a:rPr lang="en-US" sz="1400" smtClean="0"/>
                <a:t>Svc</a:t>
              </a:r>
              <a:endParaRPr lang="en-US" sz="1400"/>
            </a:p>
          </p:txBody>
        </p:sp>
        <p:sp>
          <p:nvSpPr>
            <p:cNvPr id="27" name="Rounded Rectangle 26"/>
            <p:cNvSpPr/>
            <p:nvPr/>
          </p:nvSpPr>
          <p:spPr>
            <a:xfrm>
              <a:off x="2300619" y="5114602"/>
              <a:ext cx="766482" cy="38324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smtClean="0"/>
                <a:t>CAM</a:t>
              </a:r>
              <a:endParaRPr lang="en-US" sz="1600"/>
            </a:p>
          </p:txBody>
        </p:sp>
      </p:grpSp>
      <p:sp>
        <p:nvSpPr>
          <p:cNvPr id="28" name="Oval 27"/>
          <p:cNvSpPr/>
          <p:nvPr/>
        </p:nvSpPr>
        <p:spPr>
          <a:xfrm>
            <a:off x="1447800" y="2161609"/>
            <a:ext cx="228600" cy="232418"/>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smtClean="0">
                <a:solidFill>
                  <a:schemeClr val="tx1"/>
                </a:solidFill>
              </a:rPr>
              <a:t>1</a:t>
            </a:r>
            <a:endParaRPr lang="en-US" sz="1400">
              <a:solidFill>
                <a:schemeClr val="tx1"/>
              </a:solidFill>
            </a:endParaRPr>
          </a:p>
        </p:txBody>
      </p:sp>
      <p:sp>
        <p:nvSpPr>
          <p:cNvPr id="29" name="Oval 28"/>
          <p:cNvSpPr/>
          <p:nvPr/>
        </p:nvSpPr>
        <p:spPr>
          <a:xfrm>
            <a:off x="3657600" y="1982622"/>
            <a:ext cx="228600" cy="232418"/>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smtClean="0">
                <a:solidFill>
                  <a:schemeClr val="tx1"/>
                </a:solidFill>
              </a:rPr>
              <a:t>1</a:t>
            </a:r>
            <a:endParaRPr lang="en-US" sz="1400">
              <a:solidFill>
                <a:schemeClr val="tx1"/>
              </a:solidFill>
            </a:endParaRPr>
          </a:p>
        </p:txBody>
      </p:sp>
      <p:cxnSp>
        <p:nvCxnSpPr>
          <p:cNvPr id="30" name="Straight Arrow Connector 29"/>
          <p:cNvCxnSpPr>
            <a:endCxn id="13" idx="0"/>
          </p:cNvCxnSpPr>
          <p:nvPr/>
        </p:nvCxnSpPr>
        <p:spPr>
          <a:xfrm>
            <a:off x="1799168" y="3469223"/>
            <a:ext cx="1147981" cy="1047976"/>
          </a:xfrm>
          <a:prstGeom prst="straightConnector1">
            <a:avLst/>
          </a:prstGeom>
          <a:ln>
            <a:headEnd type="arrow"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31" name="Elbow Connector 30"/>
          <p:cNvCxnSpPr>
            <a:stCxn id="13" idx="3"/>
            <a:endCxn id="19" idx="1"/>
          </p:cNvCxnSpPr>
          <p:nvPr/>
        </p:nvCxnSpPr>
        <p:spPr>
          <a:xfrm flipV="1">
            <a:off x="3505202" y="2754721"/>
            <a:ext cx="1936255" cy="1954099"/>
          </a:xfrm>
          <a:prstGeom prst="bentConnector3">
            <a:avLst>
              <a:gd name="adj1" fmla="val 59140"/>
            </a:avLst>
          </a:prstGeom>
          <a:ln>
            <a:headEnd type="arrow"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a:stCxn id="19" idx="2"/>
            <a:endCxn id="26" idx="0"/>
          </p:cNvCxnSpPr>
          <p:nvPr/>
        </p:nvCxnSpPr>
        <p:spPr>
          <a:xfrm rot="16200000" flipH="1">
            <a:off x="6054083" y="3010708"/>
            <a:ext cx="1994476" cy="2015916"/>
          </a:xfrm>
          <a:prstGeom prst="straightConnector1">
            <a:avLst/>
          </a:prstGeom>
          <a:ln>
            <a:headEnd type="arrow"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a:stCxn id="26" idx="0"/>
            <a:endCxn id="20" idx="2"/>
          </p:cNvCxnSpPr>
          <p:nvPr/>
        </p:nvCxnSpPr>
        <p:spPr>
          <a:xfrm rot="16200000" flipV="1">
            <a:off x="7167624" y="4124248"/>
            <a:ext cx="1783310"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4" name="Straight Arrow Connector 33"/>
          <p:cNvCxnSpPr>
            <a:stCxn id="19" idx="3"/>
            <a:endCxn id="20" idx="1"/>
          </p:cNvCxnSpPr>
          <p:nvPr/>
        </p:nvCxnSpPr>
        <p:spPr>
          <a:xfrm>
            <a:off x="6645269" y="2754721"/>
            <a:ext cx="854807" cy="266706"/>
          </a:xfrm>
          <a:prstGeom prst="straightConnector1">
            <a:avLst/>
          </a:prstGeom>
          <a:ln>
            <a:headEnd type="arrow"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35" name="Straight Arrow Connector 34"/>
          <p:cNvCxnSpPr>
            <a:stCxn id="19" idx="2"/>
            <a:endCxn id="18" idx="0"/>
          </p:cNvCxnSpPr>
          <p:nvPr/>
        </p:nvCxnSpPr>
        <p:spPr>
          <a:xfrm rot="5400000">
            <a:off x="5726820" y="3222695"/>
            <a:ext cx="517811" cy="11527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6" name="Bent-Up Arrow 35"/>
          <p:cNvSpPr/>
          <p:nvPr/>
        </p:nvSpPr>
        <p:spPr>
          <a:xfrm rot="5400000">
            <a:off x="6043620" y="4044864"/>
            <a:ext cx="1340922" cy="1571989"/>
          </a:xfrm>
          <a:prstGeom prst="bentUpArrow">
            <a:avLst>
              <a:gd name="adj1" fmla="val 10702"/>
              <a:gd name="adj2" fmla="val 12352"/>
              <a:gd name="adj3" fmla="val 1510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1981201" y="3906926"/>
            <a:ext cx="228600" cy="232418"/>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smtClean="0">
                <a:solidFill>
                  <a:schemeClr val="tx1"/>
                </a:solidFill>
              </a:rPr>
              <a:t>2</a:t>
            </a:r>
            <a:endParaRPr lang="en-US" sz="1400">
              <a:solidFill>
                <a:schemeClr val="tx1"/>
              </a:solidFill>
            </a:endParaRPr>
          </a:p>
        </p:txBody>
      </p:sp>
      <p:sp>
        <p:nvSpPr>
          <p:cNvPr id="38" name="Oval 37"/>
          <p:cNvSpPr/>
          <p:nvPr/>
        </p:nvSpPr>
        <p:spPr>
          <a:xfrm>
            <a:off x="4648200" y="2403988"/>
            <a:ext cx="228600" cy="232418"/>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smtClean="0">
                <a:solidFill>
                  <a:schemeClr val="tx1"/>
                </a:solidFill>
              </a:rPr>
              <a:t>3</a:t>
            </a:r>
            <a:endParaRPr lang="en-US" sz="1400">
              <a:solidFill>
                <a:schemeClr val="tx1"/>
              </a:solidFill>
            </a:endParaRPr>
          </a:p>
        </p:txBody>
      </p:sp>
      <p:sp>
        <p:nvSpPr>
          <p:cNvPr id="39" name="Oval 38"/>
          <p:cNvSpPr/>
          <p:nvPr/>
        </p:nvSpPr>
        <p:spPr>
          <a:xfrm>
            <a:off x="6896100" y="3539239"/>
            <a:ext cx="228600" cy="232418"/>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smtClean="0">
                <a:solidFill>
                  <a:schemeClr val="tx1"/>
                </a:solidFill>
              </a:rPr>
              <a:t>4</a:t>
            </a:r>
            <a:endParaRPr lang="en-US" sz="1400">
              <a:solidFill>
                <a:schemeClr val="tx1"/>
              </a:solidFill>
            </a:endParaRPr>
          </a:p>
        </p:txBody>
      </p:sp>
      <p:sp>
        <p:nvSpPr>
          <p:cNvPr id="40" name="Oval 39"/>
          <p:cNvSpPr/>
          <p:nvPr/>
        </p:nvSpPr>
        <p:spPr>
          <a:xfrm>
            <a:off x="8170969" y="3512051"/>
            <a:ext cx="228600" cy="232418"/>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smtClean="0">
                <a:solidFill>
                  <a:schemeClr val="tx1"/>
                </a:solidFill>
              </a:rPr>
              <a:t>5</a:t>
            </a:r>
            <a:endParaRPr lang="en-US" sz="1400">
              <a:solidFill>
                <a:schemeClr val="tx1"/>
              </a:solidFill>
            </a:endParaRPr>
          </a:p>
        </p:txBody>
      </p:sp>
      <p:sp>
        <p:nvSpPr>
          <p:cNvPr id="41" name="Oval 40"/>
          <p:cNvSpPr/>
          <p:nvPr/>
        </p:nvSpPr>
        <p:spPr>
          <a:xfrm>
            <a:off x="8170969" y="3834741"/>
            <a:ext cx="228600" cy="232418"/>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smtClean="0">
                <a:solidFill>
                  <a:schemeClr val="tx1"/>
                </a:solidFill>
              </a:rPr>
              <a:t>6</a:t>
            </a:r>
            <a:endParaRPr lang="en-US" sz="1400">
              <a:solidFill>
                <a:schemeClr val="tx1"/>
              </a:solidFill>
            </a:endParaRPr>
          </a:p>
        </p:txBody>
      </p:sp>
      <p:grpSp>
        <p:nvGrpSpPr>
          <p:cNvPr id="43" name="Group 42"/>
          <p:cNvGrpSpPr/>
          <p:nvPr/>
        </p:nvGrpSpPr>
        <p:grpSpPr>
          <a:xfrm>
            <a:off x="940710" y="5738677"/>
            <a:ext cx="4364915" cy="954108"/>
            <a:chOff x="940710" y="5738677"/>
            <a:chExt cx="4364915" cy="954108"/>
          </a:xfrm>
        </p:grpSpPr>
        <p:sp>
          <p:nvSpPr>
            <p:cNvPr id="44" name="Rectangle 43"/>
            <p:cNvSpPr/>
            <p:nvPr/>
          </p:nvSpPr>
          <p:spPr>
            <a:xfrm>
              <a:off x="940710" y="5738677"/>
              <a:ext cx="4364915" cy="954107"/>
            </a:xfrm>
            <a:prstGeom prst="rect">
              <a:avLst/>
            </a:prstGeom>
            <a:solidFill>
              <a:schemeClr val="bg1">
                <a:lumMod val="85000"/>
              </a:schemeClr>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TextBox 44"/>
            <p:cNvSpPr txBox="1"/>
            <p:nvPr/>
          </p:nvSpPr>
          <p:spPr>
            <a:xfrm>
              <a:off x="940711" y="5738678"/>
              <a:ext cx="1650090" cy="954107"/>
            </a:xfrm>
            <a:prstGeom prst="rect">
              <a:avLst/>
            </a:prstGeom>
            <a:noFill/>
          </p:spPr>
          <p:txBody>
            <a:bodyPr wrap="square" rtlCol="0">
              <a:spAutoFit/>
            </a:bodyPr>
            <a:lstStyle/>
            <a:p>
              <a:pPr marL="342900" indent="-342900">
                <a:buAutoNum type="arabicPeriod"/>
              </a:pPr>
              <a:r>
                <a:rPr lang="en-US" sz="1400" smtClean="0"/>
                <a:t>Prepare</a:t>
              </a:r>
            </a:p>
            <a:p>
              <a:pPr marL="342900" indent="-342900">
                <a:buAutoNum type="arabicPeriod"/>
              </a:pPr>
              <a:r>
                <a:rPr lang="en-US" sz="1400" smtClean="0"/>
                <a:t>Initialize</a:t>
              </a:r>
            </a:p>
            <a:p>
              <a:pPr marL="342900" indent="-342900">
                <a:buAutoNum type="arabicPeriod"/>
              </a:pPr>
              <a:r>
                <a:rPr lang="en-US" sz="1400" smtClean="0"/>
                <a:t>Initialize</a:t>
              </a:r>
            </a:p>
            <a:p>
              <a:pPr marL="342900" indent="-342900">
                <a:buAutoNum type="arabicPeriod"/>
              </a:pPr>
              <a:r>
                <a:rPr lang="en-US" sz="1400" smtClean="0"/>
                <a:t>Initialize</a:t>
              </a:r>
              <a:endParaRPr lang="en-US" sz="1400"/>
            </a:p>
          </p:txBody>
        </p:sp>
        <p:sp>
          <p:nvSpPr>
            <p:cNvPr id="46" name="TextBox 45"/>
            <p:cNvSpPr txBox="1"/>
            <p:nvPr/>
          </p:nvSpPr>
          <p:spPr>
            <a:xfrm>
              <a:off x="2590800" y="5738678"/>
              <a:ext cx="2714825" cy="523220"/>
            </a:xfrm>
            <a:prstGeom prst="rect">
              <a:avLst/>
            </a:prstGeom>
            <a:noFill/>
          </p:spPr>
          <p:txBody>
            <a:bodyPr wrap="square" rtlCol="0">
              <a:spAutoFit/>
            </a:bodyPr>
            <a:lstStyle/>
            <a:p>
              <a:pPr marL="342900" indent="-342900">
                <a:buAutoNum type="arabicPeriod" startAt="5"/>
              </a:pPr>
              <a:r>
                <a:rPr lang="en-US" sz="1400" smtClean="0"/>
                <a:t>Status = INITIALIZING</a:t>
              </a:r>
            </a:p>
            <a:p>
              <a:pPr marL="342900" indent="-342900">
                <a:buAutoNum type="arabicPeriod" startAt="5"/>
              </a:pPr>
              <a:r>
                <a:rPr lang="en-US" sz="1400" smtClean="0"/>
                <a:t>Status = INIT_DONE</a:t>
              </a:r>
              <a:endParaRPr lang="en-US" sz="1400"/>
            </a:p>
          </p:txBody>
        </p:sp>
      </p:grpSp>
      <p:sp>
        <p:nvSpPr>
          <p:cNvPr id="47" name="TextBox 46"/>
          <p:cNvSpPr txBox="1"/>
          <p:nvPr/>
        </p:nvSpPr>
        <p:spPr>
          <a:xfrm>
            <a:off x="4289110" y="838200"/>
            <a:ext cx="4854890" cy="1169551"/>
          </a:xfrm>
          <a:prstGeom prst="rect">
            <a:avLst/>
          </a:prstGeom>
          <a:noFill/>
        </p:spPr>
        <p:txBody>
          <a:bodyPr wrap="square" rtlCol="0">
            <a:spAutoFit/>
          </a:bodyPr>
          <a:lstStyle/>
          <a:p>
            <a:r>
              <a:rPr lang="en-US" sz="1400" smtClean="0"/>
              <a:t>Before the models can be run, they need to be initialized. For CAM, the Initialize call is sent to the CAM Component  Service via Web Services and the Process Controller.  The CAM Component Svc updates it’s status in the Registrar prior to and after Initialization.</a:t>
            </a:r>
            <a:endParaRPr lang="en-US" sz="140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47149" y="304800"/>
            <a:ext cx="5739651" cy="639763"/>
          </a:xfrm>
        </p:spPr>
        <p:txBody>
          <a:bodyPr/>
          <a:lstStyle/>
          <a:p>
            <a:r>
              <a:rPr lang="en-US" smtClean="0"/>
              <a:t>Logical Flow – Timestep (Run)</a:t>
            </a:r>
            <a:endParaRPr lang="en-US"/>
          </a:p>
        </p:txBody>
      </p:sp>
      <p:sp>
        <p:nvSpPr>
          <p:cNvPr id="4" name="Rectangle 3"/>
          <p:cNvSpPr/>
          <p:nvPr/>
        </p:nvSpPr>
        <p:spPr>
          <a:xfrm>
            <a:off x="1119416" y="1593898"/>
            <a:ext cx="3050031" cy="2150571"/>
          </a:xfrm>
          <a:prstGeom prst="rect">
            <a:avLst/>
          </a:prstGeom>
        </p:spPr>
        <p:style>
          <a:lnRef idx="1">
            <a:schemeClr val="accent1"/>
          </a:lnRef>
          <a:fillRef idx="2">
            <a:schemeClr val="accent1"/>
          </a:fillRef>
          <a:effectRef idx="1">
            <a:schemeClr val="accent1"/>
          </a:effectRef>
          <a:fontRef idx="minor">
            <a:schemeClr val="dk1"/>
          </a:fontRef>
        </p:style>
        <p:txBody>
          <a:bodyPr rtlCol="0" anchor="t" anchorCtr="0"/>
          <a:lstStyle/>
          <a:p>
            <a:pPr algn="ctr"/>
            <a:r>
              <a:rPr lang="en-US" sz="1600" smtClean="0"/>
              <a:t>Personal Computer (Windows)</a:t>
            </a:r>
            <a:endParaRPr lang="en-US" sz="1600"/>
          </a:p>
        </p:txBody>
      </p:sp>
      <p:sp>
        <p:nvSpPr>
          <p:cNvPr id="5" name="Rounded Rectangle 4"/>
          <p:cNvSpPr/>
          <p:nvPr/>
        </p:nvSpPr>
        <p:spPr>
          <a:xfrm>
            <a:off x="1894188" y="1968969"/>
            <a:ext cx="1353516" cy="3944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smtClean="0"/>
              <a:t>Config Editor</a:t>
            </a:r>
            <a:endParaRPr lang="en-US" sz="1600"/>
          </a:p>
        </p:txBody>
      </p:sp>
      <p:sp>
        <p:nvSpPr>
          <p:cNvPr id="6" name="Rounded Rectangle 5"/>
          <p:cNvSpPr/>
          <p:nvPr/>
        </p:nvSpPr>
        <p:spPr>
          <a:xfrm>
            <a:off x="1329196" y="3043661"/>
            <a:ext cx="939943" cy="4255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t>CAM Wrapper</a:t>
            </a:r>
            <a:endParaRPr lang="en-US" sz="1400"/>
          </a:p>
        </p:txBody>
      </p:sp>
      <p:sp>
        <p:nvSpPr>
          <p:cNvPr id="7" name="Rounded Rectangle 6"/>
          <p:cNvSpPr/>
          <p:nvPr/>
        </p:nvSpPr>
        <p:spPr>
          <a:xfrm>
            <a:off x="3114134" y="2892045"/>
            <a:ext cx="939941" cy="36439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smtClean="0"/>
              <a:t>SWAT 2005</a:t>
            </a:r>
            <a:endParaRPr lang="en-US" sz="1200"/>
          </a:p>
        </p:txBody>
      </p:sp>
      <p:sp>
        <p:nvSpPr>
          <p:cNvPr id="8" name="Rounded Rectangle 7"/>
          <p:cNvSpPr/>
          <p:nvPr/>
        </p:nvSpPr>
        <p:spPr>
          <a:xfrm>
            <a:off x="3247704" y="2618101"/>
            <a:ext cx="672801" cy="2739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smtClean="0"/>
              <a:t>OpenMI</a:t>
            </a:r>
            <a:endParaRPr lang="en-US"/>
          </a:p>
        </p:txBody>
      </p:sp>
      <p:cxnSp>
        <p:nvCxnSpPr>
          <p:cNvPr id="9" name="Shape 8"/>
          <p:cNvCxnSpPr>
            <a:stCxn id="5" idx="3"/>
            <a:endCxn id="8" idx="0"/>
          </p:cNvCxnSpPr>
          <p:nvPr/>
        </p:nvCxnSpPr>
        <p:spPr>
          <a:xfrm>
            <a:off x="3247704" y="2166201"/>
            <a:ext cx="336401" cy="451900"/>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 name="Shape 9"/>
          <p:cNvCxnSpPr>
            <a:stCxn id="5" idx="1"/>
            <a:endCxn id="6" idx="0"/>
          </p:cNvCxnSpPr>
          <p:nvPr/>
        </p:nvCxnSpPr>
        <p:spPr>
          <a:xfrm rot="10800000" flipV="1">
            <a:off x="1799168" y="2166201"/>
            <a:ext cx="95020" cy="877460"/>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Elbow Connector 10"/>
          <p:cNvCxnSpPr>
            <a:stCxn id="6" idx="3"/>
            <a:endCxn id="8" idx="1"/>
          </p:cNvCxnSpPr>
          <p:nvPr/>
        </p:nvCxnSpPr>
        <p:spPr>
          <a:xfrm flipV="1">
            <a:off x="2269139" y="2755073"/>
            <a:ext cx="978565" cy="501369"/>
          </a:xfrm>
          <a:prstGeom prst="bentConnector3">
            <a:avLst>
              <a:gd name="adj1" fmla="val 50000"/>
            </a:avLst>
          </a:prstGeom>
          <a:ln>
            <a:headEnd type="arrow" w="med" len="med"/>
            <a:tailEnd type="arrow" w="med" len="med"/>
          </a:ln>
        </p:spPr>
        <p:style>
          <a:lnRef idx="2">
            <a:schemeClr val="accent1"/>
          </a:lnRef>
          <a:fillRef idx="0">
            <a:schemeClr val="accent1"/>
          </a:fillRef>
          <a:effectRef idx="1">
            <a:schemeClr val="accent1"/>
          </a:effectRef>
          <a:fontRef idx="minor">
            <a:schemeClr val="tx1"/>
          </a:fontRef>
        </p:style>
      </p:cxnSp>
      <p:sp>
        <p:nvSpPr>
          <p:cNvPr id="12" name="Rectangle 11"/>
          <p:cNvSpPr/>
          <p:nvPr/>
        </p:nvSpPr>
        <p:spPr>
          <a:xfrm>
            <a:off x="2209801" y="4286358"/>
            <a:ext cx="1828800" cy="961769"/>
          </a:xfrm>
          <a:prstGeom prst="rect">
            <a:avLst/>
          </a:prstGeom>
        </p:spPr>
        <p:style>
          <a:lnRef idx="1">
            <a:schemeClr val="accent1"/>
          </a:lnRef>
          <a:fillRef idx="2">
            <a:schemeClr val="accent1"/>
          </a:fillRef>
          <a:effectRef idx="1">
            <a:schemeClr val="accent1"/>
          </a:effectRef>
          <a:fontRef idx="minor">
            <a:schemeClr val="dk1"/>
          </a:fontRef>
        </p:style>
        <p:txBody>
          <a:bodyPr rtlCol="0" anchor="b"/>
          <a:lstStyle/>
          <a:p>
            <a:pPr algn="ctr"/>
            <a:r>
              <a:rPr lang="en-US" sz="1600" smtClean="0"/>
              <a:t>Linux Server</a:t>
            </a:r>
            <a:endParaRPr lang="en-US" sz="1600"/>
          </a:p>
        </p:txBody>
      </p:sp>
      <p:sp>
        <p:nvSpPr>
          <p:cNvPr id="13" name="Rounded Rectangle 12"/>
          <p:cNvSpPr/>
          <p:nvPr/>
        </p:nvSpPr>
        <p:spPr>
          <a:xfrm>
            <a:off x="2389096" y="4517199"/>
            <a:ext cx="1116106" cy="38324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t>Web Svcs</a:t>
            </a:r>
            <a:endParaRPr lang="en-US" sz="1400"/>
          </a:p>
        </p:txBody>
      </p:sp>
      <p:grpSp>
        <p:nvGrpSpPr>
          <p:cNvPr id="14" name="Group 13"/>
          <p:cNvGrpSpPr/>
          <p:nvPr/>
        </p:nvGrpSpPr>
        <p:grpSpPr>
          <a:xfrm>
            <a:off x="5161046" y="2019081"/>
            <a:ext cx="3806165" cy="2393236"/>
            <a:chOff x="5161046" y="2019081"/>
            <a:chExt cx="3806165" cy="2393236"/>
          </a:xfrm>
        </p:grpSpPr>
        <p:sp>
          <p:nvSpPr>
            <p:cNvPr id="15" name="Rectangle 14"/>
            <p:cNvSpPr/>
            <p:nvPr/>
          </p:nvSpPr>
          <p:spPr>
            <a:xfrm>
              <a:off x="5441457" y="2271000"/>
              <a:ext cx="3525754" cy="2141317"/>
            </a:xfrm>
            <a:prstGeom prst="rect">
              <a:avLst/>
            </a:prstGeom>
          </p:spPr>
          <p:style>
            <a:lnRef idx="1">
              <a:schemeClr val="accent1"/>
            </a:lnRef>
            <a:fillRef idx="2">
              <a:schemeClr val="accent1"/>
            </a:fillRef>
            <a:effectRef idx="1">
              <a:schemeClr val="accent1"/>
            </a:effectRef>
            <a:fontRef idx="minor">
              <a:schemeClr val="dk1"/>
            </a:fontRef>
          </p:style>
          <p:txBody>
            <a:bodyPr rtlCol="0" anchor="t" anchorCtr="0"/>
            <a:lstStyle/>
            <a:p>
              <a:pPr algn="ctr"/>
              <a:endParaRPr lang="en-US" sz="1600"/>
            </a:p>
          </p:txBody>
        </p:sp>
        <p:sp>
          <p:nvSpPr>
            <p:cNvPr id="16" name="Rectangle 15"/>
            <p:cNvSpPr/>
            <p:nvPr/>
          </p:nvSpPr>
          <p:spPr>
            <a:xfrm>
              <a:off x="5301251" y="2145041"/>
              <a:ext cx="3525754" cy="2141317"/>
            </a:xfrm>
            <a:prstGeom prst="rect">
              <a:avLst/>
            </a:prstGeom>
          </p:spPr>
          <p:style>
            <a:lnRef idx="1">
              <a:schemeClr val="accent1"/>
            </a:lnRef>
            <a:fillRef idx="2">
              <a:schemeClr val="accent1"/>
            </a:fillRef>
            <a:effectRef idx="1">
              <a:schemeClr val="accent1"/>
            </a:effectRef>
            <a:fontRef idx="minor">
              <a:schemeClr val="dk1"/>
            </a:fontRef>
          </p:style>
          <p:txBody>
            <a:bodyPr rtlCol="0" anchor="t" anchorCtr="0"/>
            <a:lstStyle/>
            <a:p>
              <a:pPr algn="ctr"/>
              <a:endParaRPr lang="en-US" sz="1600"/>
            </a:p>
          </p:txBody>
        </p:sp>
        <p:sp>
          <p:nvSpPr>
            <p:cNvPr id="17" name="Rectangle 16"/>
            <p:cNvSpPr/>
            <p:nvPr/>
          </p:nvSpPr>
          <p:spPr>
            <a:xfrm>
              <a:off x="5161046" y="2019081"/>
              <a:ext cx="3525754" cy="2141317"/>
            </a:xfrm>
            <a:prstGeom prst="rect">
              <a:avLst/>
            </a:prstGeom>
          </p:spPr>
          <p:style>
            <a:lnRef idx="1">
              <a:schemeClr val="accent1"/>
            </a:lnRef>
            <a:fillRef idx="2">
              <a:schemeClr val="accent1"/>
            </a:fillRef>
            <a:effectRef idx="1">
              <a:schemeClr val="accent1"/>
            </a:effectRef>
            <a:fontRef idx="minor">
              <a:schemeClr val="dk1"/>
            </a:fontRef>
          </p:style>
          <p:txBody>
            <a:bodyPr rtlCol="0" anchor="t" anchorCtr="0"/>
            <a:lstStyle/>
            <a:p>
              <a:pPr algn="ctr"/>
              <a:r>
                <a:rPr lang="en-US" sz="1600" smtClean="0"/>
                <a:t>HPC Login Nodes</a:t>
              </a:r>
              <a:endParaRPr lang="en-US" sz="1600"/>
            </a:p>
          </p:txBody>
        </p:sp>
      </p:grpSp>
      <p:sp>
        <p:nvSpPr>
          <p:cNvPr id="18" name="Rounded Rectangle 17"/>
          <p:cNvSpPr/>
          <p:nvPr/>
        </p:nvSpPr>
        <p:spPr>
          <a:xfrm>
            <a:off x="5301251" y="3539239"/>
            <a:ext cx="1253672" cy="5279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t>Job</a:t>
            </a:r>
          </a:p>
          <a:p>
            <a:pPr algn="ctr"/>
            <a:r>
              <a:rPr lang="en-US" sz="1400" smtClean="0"/>
              <a:t>Scheduler</a:t>
            </a:r>
            <a:endParaRPr lang="en-US" sz="1400"/>
          </a:p>
        </p:txBody>
      </p:sp>
      <p:sp>
        <p:nvSpPr>
          <p:cNvPr id="19" name="Rounded Rectangle 18"/>
          <p:cNvSpPr/>
          <p:nvPr/>
        </p:nvSpPr>
        <p:spPr>
          <a:xfrm>
            <a:off x="5441457" y="2488013"/>
            <a:ext cx="1203812" cy="53341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smtClean="0"/>
              <a:t>Process</a:t>
            </a:r>
          </a:p>
          <a:p>
            <a:pPr algn="ctr"/>
            <a:r>
              <a:rPr lang="en-US" sz="1600" smtClean="0"/>
              <a:t>Controller</a:t>
            </a:r>
            <a:endParaRPr lang="en-US" sz="1600"/>
          </a:p>
        </p:txBody>
      </p:sp>
      <p:sp>
        <p:nvSpPr>
          <p:cNvPr id="20" name="Rounded Rectangle 19"/>
          <p:cNvSpPr/>
          <p:nvPr/>
        </p:nvSpPr>
        <p:spPr>
          <a:xfrm>
            <a:off x="7500076" y="2810259"/>
            <a:ext cx="1118403" cy="4223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t>Registrar</a:t>
            </a:r>
            <a:endParaRPr lang="en-US"/>
          </a:p>
        </p:txBody>
      </p:sp>
      <p:grpSp>
        <p:nvGrpSpPr>
          <p:cNvPr id="21" name="Group 20"/>
          <p:cNvGrpSpPr/>
          <p:nvPr/>
        </p:nvGrpSpPr>
        <p:grpSpPr>
          <a:xfrm>
            <a:off x="6632835" y="4907018"/>
            <a:ext cx="2171700" cy="1742176"/>
            <a:chOff x="6632835" y="4907018"/>
            <a:chExt cx="2171700" cy="1742176"/>
          </a:xfrm>
        </p:grpSpPr>
        <p:sp>
          <p:nvSpPr>
            <p:cNvPr id="22" name="Rectangle 21"/>
            <p:cNvSpPr/>
            <p:nvPr/>
          </p:nvSpPr>
          <p:spPr>
            <a:xfrm>
              <a:off x="6803164" y="5124790"/>
              <a:ext cx="2001371" cy="1524404"/>
            </a:xfrm>
            <a:prstGeom prst="rect">
              <a:avLst/>
            </a:prstGeom>
          </p:spPr>
          <p:style>
            <a:lnRef idx="1">
              <a:schemeClr val="accent1"/>
            </a:lnRef>
            <a:fillRef idx="2">
              <a:schemeClr val="accent1"/>
            </a:fillRef>
            <a:effectRef idx="1">
              <a:schemeClr val="accent1"/>
            </a:effectRef>
            <a:fontRef idx="minor">
              <a:schemeClr val="dk1"/>
            </a:fontRef>
          </p:style>
          <p:txBody>
            <a:bodyPr rtlCol="0" anchor="b"/>
            <a:lstStyle/>
            <a:p>
              <a:pPr algn="ctr"/>
              <a:endParaRPr lang="en-US" sz="1600"/>
            </a:p>
          </p:txBody>
        </p:sp>
        <p:sp>
          <p:nvSpPr>
            <p:cNvPr id="23" name="Rectangle 22"/>
            <p:cNvSpPr/>
            <p:nvPr/>
          </p:nvSpPr>
          <p:spPr>
            <a:xfrm>
              <a:off x="6718000" y="5015904"/>
              <a:ext cx="2001371" cy="1524404"/>
            </a:xfrm>
            <a:prstGeom prst="rect">
              <a:avLst/>
            </a:prstGeom>
          </p:spPr>
          <p:style>
            <a:lnRef idx="1">
              <a:schemeClr val="accent1"/>
            </a:lnRef>
            <a:fillRef idx="2">
              <a:schemeClr val="accent1"/>
            </a:fillRef>
            <a:effectRef idx="1">
              <a:schemeClr val="accent1"/>
            </a:effectRef>
            <a:fontRef idx="minor">
              <a:schemeClr val="dk1"/>
            </a:fontRef>
          </p:style>
          <p:txBody>
            <a:bodyPr rtlCol="0" anchor="b"/>
            <a:lstStyle/>
            <a:p>
              <a:pPr algn="ctr"/>
              <a:endParaRPr lang="en-US" sz="1600"/>
            </a:p>
          </p:txBody>
        </p:sp>
        <p:sp>
          <p:nvSpPr>
            <p:cNvPr id="24" name="Rectangle 23"/>
            <p:cNvSpPr/>
            <p:nvPr/>
          </p:nvSpPr>
          <p:spPr>
            <a:xfrm>
              <a:off x="6632835" y="4907018"/>
              <a:ext cx="2001371" cy="1524404"/>
            </a:xfrm>
            <a:prstGeom prst="rect">
              <a:avLst/>
            </a:prstGeom>
          </p:spPr>
          <p:style>
            <a:lnRef idx="1">
              <a:schemeClr val="accent1"/>
            </a:lnRef>
            <a:fillRef idx="2">
              <a:schemeClr val="accent1"/>
            </a:fillRef>
            <a:effectRef idx="1">
              <a:schemeClr val="accent1"/>
            </a:effectRef>
            <a:fontRef idx="minor">
              <a:schemeClr val="dk1"/>
            </a:fontRef>
          </p:style>
          <p:txBody>
            <a:bodyPr rtlCol="0" anchor="b"/>
            <a:lstStyle/>
            <a:p>
              <a:r>
                <a:rPr lang="en-US" sz="1600" smtClean="0"/>
                <a:t>HPC </a:t>
              </a:r>
            </a:p>
            <a:p>
              <a:r>
                <a:rPr lang="en-US" sz="1600" smtClean="0"/>
                <a:t>Compute Nodes</a:t>
              </a:r>
              <a:endParaRPr lang="en-US" sz="1600"/>
            </a:p>
          </p:txBody>
        </p:sp>
      </p:grpSp>
      <p:grpSp>
        <p:nvGrpSpPr>
          <p:cNvPr id="25" name="Group 24"/>
          <p:cNvGrpSpPr/>
          <p:nvPr/>
        </p:nvGrpSpPr>
        <p:grpSpPr>
          <a:xfrm>
            <a:off x="7718989" y="5015904"/>
            <a:ext cx="680580" cy="907441"/>
            <a:chOff x="2300619" y="4475866"/>
            <a:chExt cx="766482" cy="1021977"/>
          </a:xfrm>
        </p:grpSpPr>
        <p:sp>
          <p:nvSpPr>
            <p:cNvPr id="26" name="Rounded Rectangle 25"/>
            <p:cNvSpPr/>
            <p:nvPr/>
          </p:nvSpPr>
          <p:spPr>
            <a:xfrm>
              <a:off x="2300619" y="4475866"/>
              <a:ext cx="766482" cy="6387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t>Comp</a:t>
              </a:r>
            </a:p>
            <a:p>
              <a:pPr algn="ctr"/>
              <a:r>
                <a:rPr lang="en-US" sz="1400" smtClean="0"/>
                <a:t>Svc</a:t>
              </a:r>
              <a:endParaRPr lang="en-US" sz="1400"/>
            </a:p>
          </p:txBody>
        </p:sp>
        <p:sp>
          <p:nvSpPr>
            <p:cNvPr id="27" name="Rounded Rectangle 26"/>
            <p:cNvSpPr/>
            <p:nvPr/>
          </p:nvSpPr>
          <p:spPr>
            <a:xfrm>
              <a:off x="2300619" y="5114602"/>
              <a:ext cx="766482" cy="38324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smtClean="0"/>
                <a:t>CAM</a:t>
              </a:r>
              <a:endParaRPr lang="en-US" sz="1600"/>
            </a:p>
          </p:txBody>
        </p:sp>
      </p:grpSp>
      <p:sp>
        <p:nvSpPr>
          <p:cNvPr id="28" name="Oval 27"/>
          <p:cNvSpPr/>
          <p:nvPr/>
        </p:nvSpPr>
        <p:spPr>
          <a:xfrm>
            <a:off x="2476500" y="2754721"/>
            <a:ext cx="228600" cy="232418"/>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smtClean="0">
                <a:solidFill>
                  <a:schemeClr val="tx1"/>
                </a:solidFill>
              </a:rPr>
              <a:t>2</a:t>
            </a:r>
            <a:endParaRPr lang="en-US" sz="1400">
              <a:solidFill>
                <a:schemeClr val="tx1"/>
              </a:solidFill>
            </a:endParaRPr>
          </a:p>
        </p:txBody>
      </p:sp>
      <p:sp>
        <p:nvSpPr>
          <p:cNvPr id="29" name="Oval 28"/>
          <p:cNvSpPr/>
          <p:nvPr/>
        </p:nvSpPr>
        <p:spPr>
          <a:xfrm>
            <a:off x="3657600" y="1982622"/>
            <a:ext cx="228600" cy="232418"/>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smtClean="0">
                <a:solidFill>
                  <a:schemeClr val="tx1"/>
                </a:solidFill>
              </a:rPr>
              <a:t>1</a:t>
            </a:r>
            <a:endParaRPr lang="en-US" sz="1400">
              <a:solidFill>
                <a:schemeClr val="tx1"/>
              </a:solidFill>
            </a:endParaRPr>
          </a:p>
        </p:txBody>
      </p:sp>
      <p:cxnSp>
        <p:nvCxnSpPr>
          <p:cNvPr id="30" name="Straight Arrow Connector 29"/>
          <p:cNvCxnSpPr>
            <a:endCxn id="13" idx="0"/>
          </p:cNvCxnSpPr>
          <p:nvPr/>
        </p:nvCxnSpPr>
        <p:spPr>
          <a:xfrm>
            <a:off x="1799168" y="3469223"/>
            <a:ext cx="1147981" cy="1047976"/>
          </a:xfrm>
          <a:prstGeom prst="straightConnector1">
            <a:avLst/>
          </a:prstGeom>
          <a:ln>
            <a:headEnd type="arrow"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31" name="Elbow Connector 30"/>
          <p:cNvCxnSpPr>
            <a:stCxn id="13" idx="3"/>
            <a:endCxn id="19" idx="1"/>
          </p:cNvCxnSpPr>
          <p:nvPr/>
        </p:nvCxnSpPr>
        <p:spPr>
          <a:xfrm flipV="1">
            <a:off x="3505202" y="2754721"/>
            <a:ext cx="1936255" cy="1954099"/>
          </a:xfrm>
          <a:prstGeom prst="bentConnector3">
            <a:avLst>
              <a:gd name="adj1" fmla="val 59140"/>
            </a:avLst>
          </a:prstGeom>
          <a:ln>
            <a:headEnd type="arrow"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a:stCxn id="19" idx="2"/>
            <a:endCxn id="26" idx="0"/>
          </p:cNvCxnSpPr>
          <p:nvPr/>
        </p:nvCxnSpPr>
        <p:spPr>
          <a:xfrm rot="16200000" flipH="1">
            <a:off x="6054083" y="3010708"/>
            <a:ext cx="1994476" cy="2015916"/>
          </a:xfrm>
          <a:prstGeom prst="straightConnector1">
            <a:avLst/>
          </a:prstGeom>
          <a:ln>
            <a:headEnd type="arrow"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a:stCxn id="26" idx="0"/>
            <a:endCxn id="20" idx="2"/>
          </p:cNvCxnSpPr>
          <p:nvPr/>
        </p:nvCxnSpPr>
        <p:spPr>
          <a:xfrm rot="16200000" flipV="1">
            <a:off x="7167624" y="4124248"/>
            <a:ext cx="1783310"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4" name="Straight Arrow Connector 33"/>
          <p:cNvCxnSpPr>
            <a:stCxn id="19" idx="3"/>
            <a:endCxn id="20" idx="1"/>
          </p:cNvCxnSpPr>
          <p:nvPr/>
        </p:nvCxnSpPr>
        <p:spPr>
          <a:xfrm>
            <a:off x="6645269" y="2754721"/>
            <a:ext cx="854807" cy="266706"/>
          </a:xfrm>
          <a:prstGeom prst="straightConnector1">
            <a:avLst/>
          </a:prstGeom>
          <a:ln>
            <a:headEnd type="arrow"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35" name="Straight Arrow Connector 34"/>
          <p:cNvCxnSpPr>
            <a:stCxn id="19" idx="2"/>
            <a:endCxn id="18" idx="0"/>
          </p:cNvCxnSpPr>
          <p:nvPr/>
        </p:nvCxnSpPr>
        <p:spPr>
          <a:xfrm rot="5400000">
            <a:off x="5726820" y="3222695"/>
            <a:ext cx="517811" cy="11527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6" name="Bent-Up Arrow 35"/>
          <p:cNvSpPr/>
          <p:nvPr/>
        </p:nvSpPr>
        <p:spPr>
          <a:xfrm rot="5400000">
            <a:off x="6043620" y="4044864"/>
            <a:ext cx="1340922" cy="1571989"/>
          </a:xfrm>
          <a:prstGeom prst="bentUpArrow">
            <a:avLst>
              <a:gd name="adj1" fmla="val 10702"/>
              <a:gd name="adj2" fmla="val 12352"/>
              <a:gd name="adj3" fmla="val 1510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1981201" y="3906926"/>
            <a:ext cx="228600" cy="232418"/>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smtClean="0">
                <a:solidFill>
                  <a:schemeClr val="tx1"/>
                </a:solidFill>
              </a:rPr>
              <a:t>3</a:t>
            </a:r>
            <a:endParaRPr lang="en-US" sz="1400">
              <a:solidFill>
                <a:schemeClr val="tx1"/>
              </a:solidFill>
            </a:endParaRPr>
          </a:p>
        </p:txBody>
      </p:sp>
      <p:sp>
        <p:nvSpPr>
          <p:cNvPr id="38" name="Oval 37"/>
          <p:cNvSpPr/>
          <p:nvPr/>
        </p:nvSpPr>
        <p:spPr>
          <a:xfrm>
            <a:off x="4648200" y="2403988"/>
            <a:ext cx="228600" cy="232418"/>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smtClean="0">
                <a:solidFill>
                  <a:schemeClr val="tx1"/>
                </a:solidFill>
              </a:rPr>
              <a:t>4</a:t>
            </a:r>
            <a:endParaRPr lang="en-US" sz="1400">
              <a:solidFill>
                <a:schemeClr val="tx1"/>
              </a:solidFill>
            </a:endParaRPr>
          </a:p>
        </p:txBody>
      </p:sp>
      <p:sp>
        <p:nvSpPr>
          <p:cNvPr id="39" name="Oval 38"/>
          <p:cNvSpPr/>
          <p:nvPr/>
        </p:nvSpPr>
        <p:spPr>
          <a:xfrm>
            <a:off x="8490771" y="5248127"/>
            <a:ext cx="228600" cy="232418"/>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smtClean="0">
                <a:solidFill>
                  <a:schemeClr val="tx1"/>
                </a:solidFill>
              </a:rPr>
              <a:t>7</a:t>
            </a:r>
            <a:endParaRPr lang="en-US" sz="1400">
              <a:solidFill>
                <a:schemeClr val="tx1"/>
              </a:solidFill>
            </a:endParaRPr>
          </a:p>
        </p:txBody>
      </p:sp>
      <p:sp>
        <p:nvSpPr>
          <p:cNvPr id="40" name="Oval 39"/>
          <p:cNvSpPr/>
          <p:nvPr/>
        </p:nvSpPr>
        <p:spPr>
          <a:xfrm>
            <a:off x="6896100" y="3539239"/>
            <a:ext cx="228600" cy="232418"/>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smtClean="0">
                <a:solidFill>
                  <a:schemeClr val="tx1"/>
                </a:solidFill>
              </a:rPr>
              <a:t>5</a:t>
            </a:r>
            <a:endParaRPr lang="en-US" sz="1400">
              <a:solidFill>
                <a:schemeClr val="tx1"/>
              </a:solidFill>
            </a:endParaRPr>
          </a:p>
        </p:txBody>
      </p:sp>
      <p:sp>
        <p:nvSpPr>
          <p:cNvPr id="41" name="Oval 40"/>
          <p:cNvSpPr/>
          <p:nvPr/>
        </p:nvSpPr>
        <p:spPr>
          <a:xfrm>
            <a:off x="8170969" y="3512051"/>
            <a:ext cx="228600" cy="232418"/>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smtClean="0">
                <a:solidFill>
                  <a:schemeClr val="tx1"/>
                </a:solidFill>
              </a:rPr>
              <a:t>6</a:t>
            </a:r>
            <a:endParaRPr lang="en-US" sz="1400">
              <a:solidFill>
                <a:schemeClr val="tx1"/>
              </a:solidFill>
            </a:endParaRPr>
          </a:p>
        </p:txBody>
      </p:sp>
      <p:sp>
        <p:nvSpPr>
          <p:cNvPr id="42" name="Oval 41"/>
          <p:cNvSpPr/>
          <p:nvPr/>
        </p:nvSpPr>
        <p:spPr>
          <a:xfrm>
            <a:off x="8170969" y="3785024"/>
            <a:ext cx="228600" cy="232418"/>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smtClean="0">
                <a:solidFill>
                  <a:schemeClr val="tx1"/>
                </a:solidFill>
              </a:rPr>
              <a:t>8</a:t>
            </a:r>
            <a:endParaRPr lang="en-US" sz="1400">
              <a:solidFill>
                <a:schemeClr val="tx1"/>
              </a:solidFill>
            </a:endParaRPr>
          </a:p>
        </p:txBody>
      </p:sp>
      <p:grpSp>
        <p:nvGrpSpPr>
          <p:cNvPr id="43" name="Group 42"/>
          <p:cNvGrpSpPr/>
          <p:nvPr/>
        </p:nvGrpSpPr>
        <p:grpSpPr>
          <a:xfrm>
            <a:off x="940710" y="5738677"/>
            <a:ext cx="4500747" cy="954108"/>
            <a:chOff x="940710" y="5738677"/>
            <a:chExt cx="4500747" cy="954108"/>
          </a:xfrm>
        </p:grpSpPr>
        <p:sp>
          <p:nvSpPr>
            <p:cNvPr id="44" name="Rectangle 43"/>
            <p:cNvSpPr/>
            <p:nvPr/>
          </p:nvSpPr>
          <p:spPr>
            <a:xfrm>
              <a:off x="940710" y="5738677"/>
              <a:ext cx="4364915" cy="954107"/>
            </a:xfrm>
            <a:prstGeom prst="rect">
              <a:avLst/>
            </a:prstGeom>
            <a:solidFill>
              <a:schemeClr val="bg1">
                <a:lumMod val="85000"/>
              </a:schemeClr>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TextBox 44"/>
            <p:cNvSpPr txBox="1"/>
            <p:nvPr/>
          </p:nvSpPr>
          <p:spPr>
            <a:xfrm>
              <a:off x="940711" y="5738678"/>
              <a:ext cx="1650090" cy="954107"/>
            </a:xfrm>
            <a:prstGeom prst="rect">
              <a:avLst/>
            </a:prstGeom>
            <a:noFill/>
          </p:spPr>
          <p:txBody>
            <a:bodyPr wrap="square" rtlCol="0">
              <a:spAutoFit/>
            </a:bodyPr>
            <a:lstStyle/>
            <a:p>
              <a:pPr marL="342900" indent="-342900">
                <a:buAutoNum type="arabicPeriod"/>
              </a:pPr>
              <a:r>
                <a:rPr lang="en-US" sz="1400" smtClean="0"/>
                <a:t>Get Values</a:t>
              </a:r>
            </a:p>
            <a:p>
              <a:pPr marL="342900" indent="-342900">
                <a:buAutoNum type="arabicPeriod"/>
              </a:pPr>
              <a:r>
                <a:rPr lang="en-US" sz="1400" smtClean="0"/>
                <a:t>Get Values</a:t>
              </a:r>
            </a:p>
            <a:p>
              <a:pPr marL="342900" indent="-342900">
                <a:buAutoNum type="arabicPeriod"/>
              </a:pPr>
              <a:r>
                <a:rPr lang="en-US" sz="1400" smtClean="0"/>
                <a:t>Run Timestep</a:t>
              </a:r>
            </a:p>
            <a:p>
              <a:pPr marL="342900" indent="-342900">
                <a:buAutoNum type="arabicPeriod"/>
              </a:pPr>
              <a:r>
                <a:rPr lang="en-US" sz="1400" smtClean="0"/>
                <a:t>Run Timestep</a:t>
              </a:r>
              <a:endParaRPr lang="en-US" sz="1400"/>
            </a:p>
          </p:txBody>
        </p:sp>
        <p:sp>
          <p:nvSpPr>
            <p:cNvPr id="46" name="TextBox 45"/>
            <p:cNvSpPr txBox="1"/>
            <p:nvPr/>
          </p:nvSpPr>
          <p:spPr>
            <a:xfrm>
              <a:off x="2590800" y="5738678"/>
              <a:ext cx="2850657" cy="954107"/>
            </a:xfrm>
            <a:prstGeom prst="rect">
              <a:avLst/>
            </a:prstGeom>
            <a:noFill/>
          </p:spPr>
          <p:txBody>
            <a:bodyPr wrap="square" rtlCol="0">
              <a:spAutoFit/>
            </a:bodyPr>
            <a:lstStyle/>
            <a:p>
              <a:pPr marL="342900" indent="-342900">
                <a:buAutoNum type="arabicPeriod" startAt="5"/>
              </a:pPr>
              <a:r>
                <a:rPr lang="en-US" sz="1400" smtClean="0"/>
                <a:t>Run Timestep</a:t>
              </a:r>
            </a:p>
            <a:p>
              <a:pPr marL="342900" indent="-342900">
                <a:buAutoNum type="arabicPeriod" startAt="5"/>
              </a:pPr>
              <a:r>
                <a:rPr lang="en-US" sz="1400" smtClean="0"/>
                <a:t>Status = RUNNING</a:t>
              </a:r>
            </a:p>
            <a:p>
              <a:pPr marL="342900" indent="-342900">
                <a:buAutoNum type="arabicPeriod" startAt="5"/>
              </a:pPr>
              <a:r>
                <a:rPr lang="en-US" sz="1400" smtClean="0"/>
                <a:t>Set Output Data</a:t>
              </a:r>
            </a:p>
            <a:p>
              <a:pPr marL="342900" indent="-342900">
                <a:buAutoNum type="arabicPeriod" startAt="5"/>
              </a:pPr>
              <a:r>
                <a:rPr lang="en-US" sz="1400" smtClean="0"/>
                <a:t>Status = TIMESTEP_DONE</a:t>
              </a:r>
              <a:endParaRPr lang="en-US" sz="1400"/>
            </a:p>
          </p:txBody>
        </p:sp>
      </p:grpSp>
      <p:sp>
        <p:nvSpPr>
          <p:cNvPr id="47" name="TextBox 46"/>
          <p:cNvSpPr txBox="1"/>
          <p:nvPr/>
        </p:nvSpPr>
        <p:spPr>
          <a:xfrm>
            <a:off x="4289110" y="838200"/>
            <a:ext cx="4854890" cy="1169551"/>
          </a:xfrm>
          <a:prstGeom prst="rect">
            <a:avLst/>
          </a:prstGeom>
          <a:noFill/>
        </p:spPr>
        <p:txBody>
          <a:bodyPr wrap="square" rtlCol="0">
            <a:spAutoFit/>
          </a:bodyPr>
          <a:lstStyle/>
          <a:p>
            <a:r>
              <a:rPr lang="en-US" sz="1400" smtClean="0"/>
              <a:t>For each Timestep in SWAT, the trigger to run a timestep in CAM is a Get Values request in the OpenMI Interface.  The Run Timestep request is passed to the CAM Component Service and the Component Service sets the output data making it available for later retrieval (see Get Data).</a:t>
            </a:r>
            <a:endParaRPr lang="en-US" sz="140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47148" y="304800"/>
            <a:ext cx="6196852" cy="639763"/>
          </a:xfrm>
        </p:spPr>
        <p:txBody>
          <a:bodyPr/>
          <a:lstStyle/>
          <a:p>
            <a:r>
              <a:rPr lang="en-US" sz="3200" smtClean="0"/>
              <a:t>Logical Flow – Timestep (Get Data)</a:t>
            </a:r>
            <a:endParaRPr lang="en-US" sz="3200"/>
          </a:p>
        </p:txBody>
      </p:sp>
      <p:sp>
        <p:nvSpPr>
          <p:cNvPr id="4" name="Rectangle 3"/>
          <p:cNvSpPr/>
          <p:nvPr/>
        </p:nvSpPr>
        <p:spPr>
          <a:xfrm>
            <a:off x="1119416" y="1593898"/>
            <a:ext cx="3050031" cy="2150571"/>
          </a:xfrm>
          <a:prstGeom prst="rect">
            <a:avLst/>
          </a:prstGeom>
        </p:spPr>
        <p:style>
          <a:lnRef idx="1">
            <a:schemeClr val="accent1"/>
          </a:lnRef>
          <a:fillRef idx="2">
            <a:schemeClr val="accent1"/>
          </a:fillRef>
          <a:effectRef idx="1">
            <a:schemeClr val="accent1"/>
          </a:effectRef>
          <a:fontRef idx="minor">
            <a:schemeClr val="dk1"/>
          </a:fontRef>
        </p:style>
        <p:txBody>
          <a:bodyPr rtlCol="0" anchor="t" anchorCtr="0"/>
          <a:lstStyle/>
          <a:p>
            <a:pPr algn="ctr"/>
            <a:r>
              <a:rPr lang="en-US" sz="1600" smtClean="0"/>
              <a:t>Personal Computer (Windows)</a:t>
            </a:r>
            <a:endParaRPr lang="en-US" sz="1600"/>
          </a:p>
        </p:txBody>
      </p:sp>
      <p:sp>
        <p:nvSpPr>
          <p:cNvPr id="5" name="Rounded Rectangle 4"/>
          <p:cNvSpPr/>
          <p:nvPr/>
        </p:nvSpPr>
        <p:spPr>
          <a:xfrm>
            <a:off x="1894188" y="1968969"/>
            <a:ext cx="1353516" cy="3944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smtClean="0"/>
              <a:t>Config Editor</a:t>
            </a:r>
            <a:endParaRPr lang="en-US" sz="1600"/>
          </a:p>
        </p:txBody>
      </p:sp>
      <p:sp>
        <p:nvSpPr>
          <p:cNvPr id="6" name="Rounded Rectangle 5"/>
          <p:cNvSpPr/>
          <p:nvPr/>
        </p:nvSpPr>
        <p:spPr>
          <a:xfrm>
            <a:off x="1329196" y="3043661"/>
            <a:ext cx="939943" cy="4255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t>CAM Wrapper</a:t>
            </a:r>
            <a:endParaRPr lang="en-US" sz="1400"/>
          </a:p>
        </p:txBody>
      </p:sp>
      <p:sp>
        <p:nvSpPr>
          <p:cNvPr id="7" name="Rounded Rectangle 6"/>
          <p:cNvSpPr/>
          <p:nvPr/>
        </p:nvSpPr>
        <p:spPr>
          <a:xfrm>
            <a:off x="3114134" y="2892045"/>
            <a:ext cx="939941" cy="36439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smtClean="0"/>
              <a:t>SWAT 2005</a:t>
            </a:r>
            <a:endParaRPr lang="en-US" sz="1200"/>
          </a:p>
        </p:txBody>
      </p:sp>
      <p:sp>
        <p:nvSpPr>
          <p:cNvPr id="8" name="Rounded Rectangle 7"/>
          <p:cNvSpPr/>
          <p:nvPr/>
        </p:nvSpPr>
        <p:spPr>
          <a:xfrm>
            <a:off x="3247704" y="2618101"/>
            <a:ext cx="672801" cy="2739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smtClean="0"/>
              <a:t>OpenMI</a:t>
            </a:r>
            <a:endParaRPr lang="en-US"/>
          </a:p>
        </p:txBody>
      </p:sp>
      <p:cxnSp>
        <p:nvCxnSpPr>
          <p:cNvPr id="9" name="Shape 8"/>
          <p:cNvCxnSpPr>
            <a:stCxn id="5" idx="3"/>
            <a:endCxn id="8" idx="0"/>
          </p:cNvCxnSpPr>
          <p:nvPr/>
        </p:nvCxnSpPr>
        <p:spPr>
          <a:xfrm>
            <a:off x="3247704" y="2166201"/>
            <a:ext cx="336401" cy="451900"/>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 name="Shape 9"/>
          <p:cNvCxnSpPr>
            <a:stCxn id="5" idx="1"/>
            <a:endCxn id="6" idx="0"/>
          </p:cNvCxnSpPr>
          <p:nvPr/>
        </p:nvCxnSpPr>
        <p:spPr>
          <a:xfrm rot="10800000" flipV="1">
            <a:off x="1799168" y="2166201"/>
            <a:ext cx="95020" cy="877460"/>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Elbow Connector 10"/>
          <p:cNvCxnSpPr>
            <a:stCxn id="6" idx="3"/>
            <a:endCxn id="8" idx="1"/>
          </p:cNvCxnSpPr>
          <p:nvPr/>
        </p:nvCxnSpPr>
        <p:spPr>
          <a:xfrm flipV="1">
            <a:off x="2269139" y="2755073"/>
            <a:ext cx="978565" cy="501369"/>
          </a:xfrm>
          <a:prstGeom prst="bentConnector3">
            <a:avLst>
              <a:gd name="adj1" fmla="val 50000"/>
            </a:avLst>
          </a:prstGeom>
          <a:ln>
            <a:headEnd type="arrow" w="med" len="med"/>
            <a:tailEnd type="arrow" w="med" len="med"/>
          </a:ln>
        </p:spPr>
        <p:style>
          <a:lnRef idx="2">
            <a:schemeClr val="accent1"/>
          </a:lnRef>
          <a:fillRef idx="0">
            <a:schemeClr val="accent1"/>
          </a:fillRef>
          <a:effectRef idx="1">
            <a:schemeClr val="accent1"/>
          </a:effectRef>
          <a:fontRef idx="minor">
            <a:schemeClr val="tx1"/>
          </a:fontRef>
        </p:style>
      </p:cxnSp>
      <p:sp>
        <p:nvSpPr>
          <p:cNvPr id="12" name="Rectangle 11"/>
          <p:cNvSpPr/>
          <p:nvPr/>
        </p:nvSpPr>
        <p:spPr>
          <a:xfrm>
            <a:off x="2209801" y="4286358"/>
            <a:ext cx="1828800" cy="961769"/>
          </a:xfrm>
          <a:prstGeom prst="rect">
            <a:avLst/>
          </a:prstGeom>
        </p:spPr>
        <p:style>
          <a:lnRef idx="1">
            <a:schemeClr val="accent1"/>
          </a:lnRef>
          <a:fillRef idx="2">
            <a:schemeClr val="accent1"/>
          </a:fillRef>
          <a:effectRef idx="1">
            <a:schemeClr val="accent1"/>
          </a:effectRef>
          <a:fontRef idx="minor">
            <a:schemeClr val="dk1"/>
          </a:fontRef>
        </p:style>
        <p:txBody>
          <a:bodyPr rtlCol="0" anchor="b"/>
          <a:lstStyle/>
          <a:p>
            <a:pPr algn="ctr"/>
            <a:r>
              <a:rPr lang="en-US" sz="1600" smtClean="0"/>
              <a:t>Linux Server</a:t>
            </a:r>
            <a:endParaRPr lang="en-US" sz="1600"/>
          </a:p>
        </p:txBody>
      </p:sp>
      <p:sp>
        <p:nvSpPr>
          <p:cNvPr id="13" name="Rounded Rectangle 12"/>
          <p:cNvSpPr/>
          <p:nvPr/>
        </p:nvSpPr>
        <p:spPr>
          <a:xfrm>
            <a:off x="2389096" y="4517199"/>
            <a:ext cx="1116106" cy="38324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t>Web Svcs</a:t>
            </a:r>
            <a:endParaRPr lang="en-US" sz="1400"/>
          </a:p>
        </p:txBody>
      </p:sp>
      <p:grpSp>
        <p:nvGrpSpPr>
          <p:cNvPr id="14" name="Group 13"/>
          <p:cNvGrpSpPr/>
          <p:nvPr/>
        </p:nvGrpSpPr>
        <p:grpSpPr>
          <a:xfrm>
            <a:off x="5161046" y="2019081"/>
            <a:ext cx="3806165" cy="2393236"/>
            <a:chOff x="5161046" y="2019081"/>
            <a:chExt cx="3806165" cy="2393236"/>
          </a:xfrm>
        </p:grpSpPr>
        <p:sp>
          <p:nvSpPr>
            <p:cNvPr id="15" name="Rectangle 14"/>
            <p:cNvSpPr/>
            <p:nvPr/>
          </p:nvSpPr>
          <p:spPr>
            <a:xfrm>
              <a:off x="5441457" y="2271000"/>
              <a:ext cx="3525754" cy="2141317"/>
            </a:xfrm>
            <a:prstGeom prst="rect">
              <a:avLst/>
            </a:prstGeom>
          </p:spPr>
          <p:style>
            <a:lnRef idx="1">
              <a:schemeClr val="accent1"/>
            </a:lnRef>
            <a:fillRef idx="2">
              <a:schemeClr val="accent1"/>
            </a:fillRef>
            <a:effectRef idx="1">
              <a:schemeClr val="accent1"/>
            </a:effectRef>
            <a:fontRef idx="minor">
              <a:schemeClr val="dk1"/>
            </a:fontRef>
          </p:style>
          <p:txBody>
            <a:bodyPr rtlCol="0" anchor="t" anchorCtr="0"/>
            <a:lstStyle/>
            <a:p>
              <a:pPr algn="ctr"/>
              <a:endParaRPr lang="en-US" sz="1600"/>
            </a:p>
          </p:txBody>
        </p:sp>
        <p:sp>
          <p:nvSpPr>
            <p:cNvPr id="16" name="Rectangle 15"/>
            <p:cNvSpPr/>
            <p:nvPr/>
          </p:nvSpPr>
          <p:spPr>
            <a:xfrm>
              <a:off x="5301251" y="2145041"/>
              <a:ext cx="3525754" cy="2141317"/>
            </a:xfrm>
            <a:prstGeom prst="rect">
              <a:avLst/>
            </a:prstGeom>
          </p:spPr>
          <p:style>
            <a:lnRef idx="1">
              <a:schemeClr val="accent1"/>
            </a:lnRef>
            <a:fillRef idx="2">
              <a:schemeClr val="accent1"/>
            </a:fillRef>
            <a:effectRef idx="1">
              <a:schemeClr val="accent1"/>
            </a:effectRef>
            <a:fontRef idx="minor">
              <a:schemeClr val="dk1"/>
            </a:fontRef>
          </p:style>
          <p:txBody>
            <a:bodyPr rtlCol="0" anchor="t" anchorCtr="0"/>
            <a:lstStyle/>
            <a:p>
              <a:pPr algn="ctr"/>
              <a:endParaRPr lang="en-US" sz="1600"/>
            </a:p>
          </p:txBody>
        </p:sp>
        <p:sp>
          <p:nvSpPr>
            <p:cNvPr id="17" name="Rectangle 16"/>
            <p:cNvSpPr/>
            <p:nvPr/>
          </p:nvSpPr>
          <p:spPr>
            <a:xfrm>
              <a:off x="5161046" y="2019081"/>
              <a:ext cx="3525754" cy="2141317"/>
            </a:xfrm>
            <a:prstGeom prst="rect">
              <a:avLst/>
            </a:prstGeom>
          </p:spPr>
          <p:style>
            <a:lnRef idx="1">
              <a:schemeClr val="accent1"/>
            </a:lnRef>
            <a:fillRef idx="2">
              <a:schemeClr val="accent1"/>
            </a:fillRef>
            <a:effectRef idx="1">
              <a:schemeClr val="accent1"/>
            </a:effectRef>
            <a:fontRef idx="minor">
              <a:schemeClr val="dk1"/>
            </a:fontRef>
          </p:style>
          <p:txBody>
            <a:bodyPr rtlCol="0" anchor="t" anchorCtr="0"/>
            <a:lstStyle/>
            <a:p>
              <a:pPr algn="ctr"/>
              <a:r>
                <a:rPr lang="en-US" sz="1600" smtClean="0"/>
                <a:t>HPC Login Nodes</a:t>
              </a:r>
              <a:endParaRPr lang="en-US" sz="1600"/>
            </a:p>
          </p:txBody>
        </p:sp>
      </p:grpSp>
      <p:sp>
        <p:nvSpPr>
          <p:cNvPr id="18" name="Rounded Rectangle 17"/>
          <p:cNvSpPr/>
          <p:nvPr/>
        </p:nvSpPr>
        <p:spPr>
          <a:xfrm>
            <a:off x="5301251" y="3539239"/>
            <a:ext cx="1253672" cy="5279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t>Job</a:t>
            </a:r>
          </a:p>
          <a:p>
            <a:pPr algn="ctr"/>
            <a:r>
              <a:rPr lang="en-US" sz="1400" smtClean="0"/>
              <a:t>Scheduler</a:t>
            </a:r>
            <a:endParaRPr lang="en-US" sz="1400"/>
          </a:p>
        </p:txBody>
      </p:sp>
      <p:sp>
        <p:nvSpPr>
          <p:cNvPr id="19" name="Rounded Rectangle 18"/>
          <p:cNvSpPr/>
          <p:nvPr/>
        </p:nvSpPr>
        <p:spPr>
          <a:xfrm>
            <a:off x="5441457" y="2488013"/>
            <a:ext cx="1203812" cy="53341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smtClean="0"/>
              <a:t>Process</a:t>
            </a:r>
          </a:p>
          <a:p>
            <a:pPr algn="ctr"/>
            <a:r>
              <a:rPr lang="en-US" sz="1600" smtClean="0"/>
              <a:t>Controller</a:t>
            </a:r>
            <a:endParaRPr lang="en-US" sz="1600"/>
          </a:p>
        </p:txBody>
      </p:sp>
      <p:sp>
        <p:nvSpPr>
          <p:cNvPr id="20" name="Rounded Rectangle 19"/>
          <p:cNvSpPr/>
          <p:nvPr/>
        </p:nvSpPr>
        <p:spPr>
          <a:xfrm>
            <a:off x="7500076" y="2810259"/>
            <a:ext cx="1118403" cy="4223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t>Registrar</a:t>
            </a:r>
            <a:endParaRPr lang="en-US"/>
          </a:p>
        </p:txBody>
      </p:sp>
      <p:grpSp>
        <p:nvGrpSpPr>
          <p:cNvPr id="21" name="Group 20"/>
          <p:cNvGrpSpPr/>
          <p:nvPr/>
        </p:nvGrpSpPr>
        <p:grpSpPr>
          <a:xfrm>
            <a:off x="6632835" y="4907018"/>
            <a:ext cx="2171700" cy="1742176"/>
            <a:chOff x="6632835" y="4907018"/>
            <a:chExt cx="2171700" cy="1742176"/>
          </a:xfrm>
        </p:grpSpPr>
        <p:sp>
          <p:nvSpPr>
            <p:cNvPr id="22" name="Rectangle 21"/>
            <p:cNvSpPr/>
            <p:nvPr/>
          </p:nvSpPr>
          <p:spPr>
            <a:xfrm>
              <a:off x="6803164" y="5124790"/>
              <a:ext cx="2001371" cy="1524404"/>
            </a:xfrm>
            <a:prstGeom prst="rect">
              <a:avLst/>
            </a:prstGeom>
          </p:spPr>
          <p:style>
            <a:lnRef idx="1">
              <a:schemeClr val="accent1"/>
            </a:lnRef>
            <a:fillRef idx="2">
              <a:schemeClr val="accent1"/>
            </a:fillRef>
            <a:effectRef idx="1">
              <a:schemeClr val="accent1"/>
            </a:effectRef>
            <a:fontRef idx="minor">
              <a:schemeClr val="dk1"/>
            </a:fontRef>
          </p:style>
          <p:txBody>
            <a:bodyPr rtlCol="0" anchor="b"/>
            <a:lstStyle/>
            <a:p>
              <a:pPr algn="ctr"/>
              <a:endParaRPr lang="en-US" sz="1600"/>
            </a:p>
          </p:txBody>
        </p:sp>
        <p:sp>
          <p:nvSpPr>
            <p:cNvPr id="23" name="Rectangle 22"/>
            <p:cNvSpPr/>
            <p:nvPr/>
          </p:nvSpPr>
          <p:spPr>
            <a:xfrm>
              <a:off x="6718000" y="5015904"/>
              <a:ext cx="2001371" cy="1524404"/>
            </a:xfrm>
            <a:prstGeom prst="rect">
              <a:avLst/>
            </a:prstGeom>
          </p:spPr>
          <p:style>
            <a:lnRef idx="1">
              <a:schemeClr val="accent1"/>
            </a:lnRef>
            <a:fillRef idx="2">
              <a:schemeClr val="accent1"/>
            </a:fillRef>
            <a:effectRef idx="1">
              <a:schemeClr val="accent1"/>
            </a:effectRef>
            <a:fontRef idx="minor">
              <a:schemeClr val="dk1"/>
            </a:fontRef>
          </p:style>
          <p:txBody>
            <a:bodyPr rtlCol="0" anchor="b"/>
            <a:lstStyle/>
            <a:p>
              <a:pPr algn="ctr"/>
              <a:endParaRPr lang="en-US" sz="1600"/>
            </a:p>
          </p:txBody>
        </p:sp>
        <p:sp>
          <p:nvSpPr>
            <p:cNvPr id="24" name="Rectangle 23"/>
            <p:cNvSpPr/>
            <p:nvPr/>
          </p:nvSpPr>
          <p:spPr>
            <a:xfrm>
              <a:off x="6632835" y="4907018"/>
              <a:ext cx="2001371" cy="1524404"/>
            </a:xfrm>
            <a:prstGeom prst="rect">
              <a:avLst/>
            </a:prstGeom>
          </p:spPr>
          <p:style>
            <a:lnRef idx="1">
              <a:schemeClr val="accent1"/>
            </a:lnRef>
            <a:fillRef idx="2">
              <a:schemeClr val="accent1"/>
            </a:fillRef>
            <a:effectRef idx="1">
              <a:schemeClr val="accent1"/>
            </a:effectRef>
            <a:fontRef idx="minor">
              <a:schemeClr val="dk1"/>
            </a:fontRef>
          </p:style>
          <p:txBody>
            <a:bodyPr rtlCol="0" anchor="b"/>
            <a:lstStyle/>
            <a:p>
              <a:r>
                <a:rPr lang="en-US" sz="1600" smtClean="0"/>
                <a:t>HPC </a:t>
              </a:r>
            </a:p>
            <a:p>
              <a:r>
                <a:rPr lang="en-US" sz="1600" smtClean="0"/>
                <a:t>Compute Nodes</a:t>
              </a:r>
              <a:endParaRPr lang="en-US" sz="1600"/>
            </a:p>
          </p:txBody>
        </p:sp>
      </p:grpSp>
      <p:grpSp>
        <p:nvGrpSpPr>
          <p:cNvPr id="25" name="Group 24"/>
          <p:cNvGrpSpPr/>
          <p:nvPr/>
        </p:nvGrpSpPr>
        <p:grpSpPr>
          <a:xfrm>
            <a:off x="7718989" y="5015904"/>
            <a:ext cx="680580" cy="907441"/>
            <a:chOff x="2300619" y="4475866"/>
            <a:chExt cx="766482" cy="1021977"/>
          </a:xfrm>
        </p:grpSpPr>
        <p:sp>
          <p:nvSpPr>
            <p:cNvPr id="26" name="Rounded Rectangle 25"/>
            <p:cNvSpPr/>
            <p:nvPr/>
          </p:nvSpPr>
          <p:spPr>
            <a:xfrm>
              <a:off x="2300619" y="4475866"/>
              <a:ext cx="766482" cy="6387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t>Comp</a:t>
              </a:r>
            </a:p>
            <a:p>
              <a:pPr algn="ctr"/>
              <a:r>
                <a:rPr lang="en-US" sz="1400" smtClean="0"/>
                <a:t>Svc</a:t>
              </a:r>
              <a:endParaRPr lang="en-US" sz="1400"/>
            </a:p>
          </p:txBody>
        </p:sp>
        <p:sp>
          <p:nvSpPr>
            <p:cNvPr id="27" name="Rounded Rectangle 26"/>
            <p:cNvSpPr/>
            <p:nvPr/>
          </p:nvSpPr>
          <p:spPr>
            <a:xfrm>
              <a:off x="2300619" y="5114602"/>
              <a:ext cx="766482" cy="38324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smtClean="0"/>
                <a:t>CAM</a:t>
              </a:r>
              <a:endParaRPr lang="en-US" sz="1600"/>
            </a:p>
          </p:txBody>
        </p:sp>
      </p:grpSp>
      <p:cxnSp>
        <p:nvCxnSpPr>
          <p:cNvPr id="30" name="Straight Arrow Connector 29"/>
          <p:cNvCxnSpPr>
            <a:endCxn id="13" idx="0"/>
          </p:cNvCxnSpPr>
          <p:nvPr/>
        </p:nvCxnSpPr>
        <p:spPr>
          <a:xfrm>
            <a:off x="1799168" y="3469223"/>
            <a:ext cx="1147981" cy="1047976"/>
          </a:xfrm>
          <a:prstGeom prst="straightConnector1">
            <a:avLst/>
          </a:prstGeom>
          <a:ln>
            <a:headEnd type="arrow"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31" name="Elbow Connector 30"/>
          <p:cNvCxnSpPr>
            <a:stCxn id="13" idx="3"/>
            <a:endCxn id="19" idx="1"/>
          </p:cNvCxnSpPr>
          <p:nvPr/>
        </p:nvCxnSpPr>
        <p:spPr>
          <a:xfrm flipV="1">
            <a:off x="3505202" y="2754721"/>
            <a:ext cx="1936255" cy="1954099"/>
          </a:xfrm>
          <a:prstGeom prst="bentConnector3">
            <a:avLst>
              <a:gd name="adj1" fmla="val 59140"/>
            </a:avLst>
          </a:prstGeom>
          <a:ln>
            <a:headEnd type="arrow"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a:stCxn id="19" idx="2"/>
            <a:endCxn id="26" idx="0"/>
          </p:cNvCxnSpPr>
          <p:nvPr/>
        </p:nvCxnSpPr>
        <p:spPr>
          <a:xfrm rot="16200000" flipH="1">
            <a:off x="6054083" y="3010708"/>
            <a:ext cx="1994476" cy="2015916"/>
          </a:xfrm>
          <a:prstGeom prst="straightConnector1">
            <a:avLst/>
          </a:prstGeom>
          <a:ln>
            <a:headEnd type="arrow"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a:stCxn id="26" idx="0"/>
            <a:endCxn id="20" idx="2"/>
          </p:cNvCxnSpPr>
          <p:nvPr/>
        </p:nvCxnSpPr>
        <p:spPr>
          <a:xfrm rot="16200000" flipV="1">
            <a:off x="7167624" y="4124248"/>
            <a:ext cx="1783310"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4" name="Straight Arrow Connector 33"/>
          <p:cNvCxnSpPr>
            <a:stCxn id="19" idx="3"/>
            <a:endCxn id="20" idx="1"/>
          </p:cNvCxnSpPr>
          <p:nvPr/>
        </p:nvCxnSpPr>
        <p:spPr>
          <a:xfrm>
            <a:off x="6645269" y="2754721"/>
            <a:ext cx="854807" cy="266706"/>
          </a:xfrm>
          <a:prstGeom prst="straightConnector1">
            <a:avLst/>
          </a:prstGeom>
          <a:ln>
            <a:headEnd type="arrow"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35" name="Straight Arrow Connector 34"/>
          <p:cNvCxnSpPr>
            <a:stCxn id="19" idx="2"/>
            <a:endCxn id="18" idx="0"/>
          </p:cNvCxnSpPr>
          <p:nvPr/>
        </p:nvCxnSpPr>
        <p:spPr>
          <a:xfrm rot="5400000">
            <a:off x="5726820" y="3222695"/>
            <a:ext cx="517811" cy="11527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6" name="Bent-Up Arrow 35"/>
          <p:cNvSpPr/>
          <p:nvPr/>
        </p:nvSpPr>
        <p:spPr>
          <a:xfrm rot="5400000">
            <a:off x="6043620" y="4044864"/>
            <a:ext cx="1340922" cy="1571989"/>
          </a:xfrm>
          <a:prstGeom prst="bentUpArrow">
            <a:avLst>
              <a:gd name="adj1" fmla="val 10702"/>
              <a:gd name="adj2" fmla="val 12352"/>
              <a:gd name="adj3" fmla="val 1510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1981201" y="3906926"/>
            <a:ext cx="228600" cy="232418"/>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smtClean="0">
                <a:solidFill>
                  <a:schemeClr val="tx1"/>
                </a:solidFill>
              </a:rPr>
              <a:t>1</a:t>
            </a:r>
            <a:endParaRPr lang="en-US" sz="1400">
              <a:solidFill>
                <a:schemeClr val="tx1"/>
              </a:solidFill>
            </a:endParaRPr>
          </a:p>
        </p:txBody>
      </p:sp>
      <p:sp>
        <p:nvSpPr>
          <p:cNvPr id="38" name="Oval 37"/>
          <p:cNvSpPr/>
          <p:nvPr/>
        </p:nvSpPr>
        <p:spPr>
          <a:xfrm>
            <a:off x="4648200" y="2403988"/>
            <a:ext cx="228600" cy="232418"/>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smtClean="0">
                <a:solidFill>
                  <a:schemeClr val="tx1"/>
                </a:solidFill>
              </a:rPr>
              <a:t>2</a:t>
            </a:r>
            <a:endParaRPr lang="en-US" sz="1400">
              <a:solidFill>
                <a:schemeClr val="tx1"/>
              </a:solidFill>
            </a:endParaRPr>
          </a:p>
        </p:txBody>
      </p:sp>
      <p:sp>
        <p:nvSpPr>
          <p:cNvPr id="42" name="Oval 41"/>
          <p:cNvSpPr/>
          <p:nvPr/>
        </p:nvSpPr>
        <p:spPr>
          <a:xfrm>
            <a:off x="6645269" y="3232593"/>
            <a:ext cx="228600" cy="232418"/>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smtClean="0">
                <a:solidFill>
                  <a:schemeClr val="tx1"/>
                </a:solidFill>
              </a:rPr>
              <a:t>3</a:t>
            </a:r>
            <a:endParaRPr lang="en-US" sz="1400">
              <a:solidFill>
                <a:schemeClr val="tx1"/>
              </a:solidFill>
            </a:endParaRPr>
          </a:p>
        </p:txBody>
      </p:sp>
      <p:sp>
        <p:nvSpPr>
          <p:cNvPr id="44" name="Rectangle 43"/>
          <p:cNvSpPr/>
          <p:nvPr/>
        </p:nvSpPr>
        <p:spPr>
          <a:xfrm>
            <a:off x="940710" y="5738677"/>
            <a:ext cx="4364915" cy="954107"/>
          </a:xfrm>
          <a:prstGeom prst="rect">
            <a:avLst/>
          </a:prstGeom>
          <a:solidFill>
            <a:schemeClr val="bg1">
              <a:lumMod val="85000"/>
            </a:schemeClr>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TextBox 44"/>
          <p:cNvSpPr txBox="1"/>
          <p:nvPr/>
        </p:nvSpPr>
        <p:spPr>
          <a:xfrm>
            <a:off x="940710" y="5738678"/>
            <a:ext cx="2006439" cy="954107"/>
          </a:xfrm>
          <a:prstGeom prst="rect">
            <a:avLst/>
          </a:prstGeom>
          <a:noFill/>
        </p:spPr>
        <p:txBody>
          <a:bodyPr wrap="square" rtlCol="0">
            <a:spAutoFit/>
          </a:bodyPr>
          <a:lstStyle/>
          <a:p>
            <a:pPr marL="342900" indent="-342900">
              <a:buAutoNum type="arabicPeriod"/>
            </a:pPr>
            <a:r>
              <a:rPr lang="en-US" sz="1400" smtClean="0"/>
              <a:t>Get Data Desc*</a:t>
            </a:r>
          </a:p>
          <a:p>
            <a:pPr marL="342900" indent="-342900">
              <a:buAutoNum type="arabicPeriod"/>
            </a:pPr>
            <a:r>
              <a:rPr lang="en-US" sz="1400" smtClean="0"/>
              <a:t>Get Data Desc*</a:t>
            </a:r>
          </a:p>
          <a:p>
            <a:pPr marL="342900" indent="-342900">
              <a:buAutoNum type="arabicPeriod"/>
            </a:pPr>
            <a:r>
              <a:rPr lang="en-US" sz="1400" smtClean="0"/>
              <a:t>Get Data Desc*</a:t>
            </a:r>
          </a:p>
          <a:p>
            <a:pPr marL="342900" indent="-342900">
              <a:buAutoNum type="arabicPeriod"/>
            </a:pPr>
            <a:r>
              <a:rPr lang="en-US" sz="1400" smtClean="0"/>
              <a:t>Get Data</a:t>
            </a:r>
            <a:endParaRPr lang="en-US" sz="1400"/>
          </a:p>
        </p:txBody>
      </p:sp>
      <p:sp>
        <p:nvSpPr>
          <p:cNvPr id="46" name="TextBox 45"/>
          <p:cNvSpPr txBox="1"/>
          <p:nvPr/>
        </p:nvSpPr>
        <p:spPr>
          <a:xfrm>
            <a:off x="2947149" y="5738678"/>
            <a:ext cx="2249925" cy="954107"/>
          </a:xfrm>
          <a:prstGeom prst="rect">
            <a:avLst/>
          </a:prstGeom>
          <a:noFill/>
        </p:spPr>
        <p:txBody>
          <a:bodyPr wrap="square" rtlCol="0">
            <a:spAutoFit/>
          </a:bodyPr>
          <a:lstStyle/>
          <a:p>
            <a:pPr marL="342900" indent="-342900">
              <a:buAutoNum type="arabicPeriod" startAt="5"/>
            </a:pPr>
            <a:r>
              <a:rPr lang="en-US" sz="1400" smtClean="0"/>
              <a:t>Get Data</a:t>
            </a:r>
          </a:p>
          <a:p>
            <a:pPr marL="342900" indent="-342900">
              <a:buAutoNum type="arabicPeriod" startAt="5"/>
            </a:pPr>
            <a:r>
              <a:rPr lang="en-US" sz="1400" smtClean="0"/>
              <a:t>Get Data</a:t>
            </a:r>
          </a:p>
          <a:p>
            <a:pPr marL="342900" indent="-342900">
              <a:buAutoNum type="arabicPeriod" startAt="5"/>
            </a:pPr>
            <a:endParaRPr lang="en-US" sz="1400" smtClean="0"/>
          </a:p>
          <a:p>
            <a:pPr marL="342900" indent="-342900"/>
            <a:r>
              <a:rPr lang="en-US" sz="1400" smtClean="0"/>
              <a:t>* one time only</a:t>
            </a:r>
          </a:p>
        </p:txBody>
      </p:sp>
      <p:sp>
        <p:nvSpPr>
          <p:cNvPr id="47" name="Oval 46"/>
          <p:cNvSpPr/>
          <p:nvPr/>
        </p:nvSpPr>
        <p:spPr>
          <a:xfrm>
            <a:off x="2718549" y="3950950"/>
            <a:ext cx="228600" cy="232418"/>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smtClean="0">
                <a:solidFill>
                  <a:schemeClr val="tx1"/>
                </a:solidFill>
              </a:rPr>
              <a:t>4</a:t>
            </a:r>
            <a:endParaRPr lang="en-US" sz="1400">
              <a:solidFill>
                <a:schemeClr val="tx1"/>
              </a:solidFill>
            </a:endParaRPr>
          </a:p>
        </p:txBody>
      </p:sp>
      <p:sp>
        <p:nvSpPr>
          <p:cNvPr id="48" name="Oval 47"/>
          <p:cNvSpPr/>
          <p:nvPr/>
        </p:nvSpPr>
        <p:spPr>
          <a:xfrm>
            <a:off x="4762500" y="2905219"/>
            <a:ext cx="228600" cy="232418"/>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smtClean="0">
                <a:solidFill>
                  <a:schemeClr val="tx1"/>
                </a:solidFill>
              </a:rPr>
              <a:t>5</a:t>
            </a:r>
            <a:endParaRPr lang="en-US" sz="1400">
              <a:solidFill>
                <a:schemeClr val="tx1"/>
              </a:solidFill>
            </a:endParaRPr>
          </a:p>
        </p:txBody>
      </p:sp>
      <p:sp>
        <p:nvSpPr>
          <p:cNvPr id="49" name="Oval 48"/>
          <p:cNvSpPr/>
          <p:nvPr/>
        </p:nvSpPr>
        <p:spPr>
          <a:xfrm>
            <a:off x="6911969" y="3539239"/>
            <a:ext cx="228600" cy="232418"/>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smtClean="0">
                <a:solidFill>
                  <a:schemeClr val="tx1"/>
                </a:solidFill>
              </a:rPr>
              <a:t>6</a:t>
            </a:r>
            <a:endParaRPr lang="en-US" sz="1400">
              <a:solidFill>
                <a:schemeClr val="tx1"/>
              </a:solidFill>
            </a:endParaRPr>
          </a:p>
        </p:txBody>
      </p:sp>
      <p:sp>
        <p:nvSpPr>
          <p:cNvPr id="43" name="TextBox 42"/>
          <p:cNvSpPr txBox="1"/>
          <p:nvPr/>
        </p:nvSpPr>
        <p:spPr>
          <a:xfrm>
            <a:off x="4289110" y="838200"/>
            <a:ext cx="4854890" cy="1169551"/>
          </a:xfrm>
          <a:prstGeom prst="rect">
            <a:avLst/>
          </a:prstGeom>
          <a:noFill/>
        </p:spPr>
        <p:txBody>
          <a:bodyPr wrap="square" rtlCol="0">
            <a:spAutoFit/>
          </a:bodyPr>
          <a:lstStyle/>
          <a:p>
            <a:r>
              <a:rPr lang="en-US" sz="1400" smtClean="0"/>
              <a:t>After each Timestep Run, the output data is then fetched from the CAM Component Service via the Web Services and Process Controller. The first time fetching data, a description of the data structure is requested.  This description is then used for the remaining Timesteps.</a:t>
            </a:r>
            <a:endParaRPr lang="en-US" sz="140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Logical Flow - Finalize</a:t>
            </a:r>
            <a:endParaRPr lang="en-US"/>
          </a:p>
        </p:txBody>
      </p:sp>
      <p:sp>
        <p:nvSpPr>
          <p:cNvPr id="4" name="Rectangle 3"/>
          <p:cNvSpPr/>
          <p:nvPr/>
        </p:nvSpPr>
        <p:spPr>
          <a:xfrm>
            <a:off x="1119416" y="1593898"/>
            <a:ext cx="3050031" cy="2150571"/>
          </a:xfrm>
          <a:prstGeom prst="rect">
            <a:avLst/>
          </a:prstGeom>
        </p:spPr>
        <p:style>
          <a:lnRef idx="1">
            <a:schemeClr val="accent1"/>
          </a:lnRef>
          <a:fillRef idx="2">
            <a:schemeClr val="accent1"/>
          </a:fillRef>
          <a:effectRef idx="1">
            <a:schemeClr val="accent1"/>
          </a:effectRef>
          <a:fontRef idx="minor">
            <a:schemeClr val="dk1"/>
          </a:fontRef>
        </p:style>
        <p:txBody>
          <a:bodyPr rtlCol="0" anchor="t" anchorCtr="0"/>
          <a:lstStyle/>
          <a:p>
            <a:pPr algn="ctr"/>
            <a:r>
              <a:rPr lang="en-US" sz="1600" smtClean="0"/>
              <a:t>Personal Computer (Windows)</a:t>
            </a:r>
            <a:endParaRPr lang="en-US" sz="1600"/>
          </a:p>
        </p:txBody>
      </p:sp>
      <p:sp>
        <p:nvSpPr>
          <p:cNvPr id="5" name="Rounded Rectangle 4"/>
          <p:cNvSpPr/>
          <p:nvPr/>
        </p:nvSpPr>
        <p:spPr>
          <a:xfrm>
            <a:off x="1894188" y="1968969"/>
            <a:ext cx="1353516" cy="3944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smtClean="0"/>
              <a:t>Config Editor</a:t>
            </a:r>
            <a:endParaRPr lang="en-US" sz="1600"/>
          </a:p>
        </p:txBody>
      </p:sp>
      <p:sp>
        <p:nvSpPr>
          <p:cNvPr id="6" name="Rounded Rectangle 5"/>
          <p:cNvSpPr/>
          <p:nvPr/>
        </p:nvSpPr>
        <p:spPr>
          <a:xfrm>
            <a:off x="1329196" y="3043661"/>
            <a:ext cx="939943" cy="4255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t>CAM Wrapper</a:t>
            </a:r>
            <a:endParaRPr lang="en-US" sz="1400"/>
          </a:p>
        </p:txBody>
      </p:sp>
      <p:sp>
        <p:nvSpPr>
          <p:cNvPr id="7" name="Rounded Rectangle 6"/>
          <p:cNvSpPr/>
          <p:nvPr/>
        </p:nvSpPr>
        <p:spPr>
          <a:xfrm>
            <a:off x="3114134" y="2892045"/>
            <a:ext cx="939941" cy="36439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smtClean="0"/>
              <a:t>SWAT 2005</a:t>
            </a:r>
            <a:endParaRPr lang="en-US" sz="1200"/>
          </a:p>
        </p:txBody>
      </p:sp>
      <p:sp>
        <p:nvSpPr>
          <p:cNvPr id="8" name="Rounded Rectangle 7"/>
          <p:cNvSpPr/>
          <p:nvPr/>
        </p:nvSpPr>
        <p:spPr>
          <a:xfrm>
            <a:off x="3247704" y="2618101"/>
            <a:ext cx="672801" cy="2739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smtClean="0"/>
              <a:t>OpenMI</a:t>
            </a:r>
            <a:endParaRPr lang="en-US"/>
          </a:p>
        </p:txBody>
      </p:sp>
      <p:cxnSp>
        <p:nvCxnSpPr>
          <p:cNvPr id="9" name="Shape 8"/>
          <p:cNvCxnSpPr>
            <a:stCxn id="5" idx="3"/>
            <a:endCxn id="8" idx="0"/>
          </p:cNvCxnSpPr>
          <p:nvPr/>
        </p:nvCxnSpPr>
        <p:spPr>
          <a:xfrm>
            <a:off x="3247704" y="2166201"/>
            <a:ext cx="336401" cy="451900"/>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 name="Shape 9"/>
          <p:cNvCxnSpPr>
            <a:stCxn id="5" idx="1"/>
            <a:endCxn id="6" idx="0"/>
          </p:cNvCxnSpPr>
          <p:nvPr/>
        </p:nvCxnSpPr>
        <p:spPr>
          <a:xfrm rot="10800000" flipV="1">
            <a:off x="1799168" y="2166201"/>
            <a:ext cx="95020" cy="877460"/>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Elbow Connector 10"/>
          <p:cNvCxnSpPr>
            <a:stCxn id="6" idx="3"/>
            <a:endCxn id="8" idx="1"/>
          </p:cNvCxnSpPr>
          <p:nvPr/>
        </p:nvCxnSpPr>
        <p:spPr>
          <a:xfrm flipV="1">
            <a:off x="2269139" y="2755073"/>
            <a:ext cx="978565" cy="501369"/>
          </a:xfrm>
          <a:prstGeom prst="bentConnector3">
            <a:avLst>
              <a:gd name="adj1" fmla="val 50000"/>
            </a:avLst>
          </a:prstGeom>
          <a:ln>
            <a:headEnd type="arrow" w="med" len="med"/>
            <a:tailEnd type="arrow" w="med" len="med"/>
          </a:ln>
        </p:spPr>
        <p:style>
          <a:lnRef idx="2">
            <a:schemeClr val="accent1"/>
          </a:lnRef>
          <a:fillRef idx="0">
            <a:schemeClr val="accent1"/>
          </a:fillRef>
          <a:effectRef idx="1">
            <a:schemeClr val="accent1"/>
          </a:effectRef>
          <a:fontRef idx="minor">
            <a:schemeClr val="tx1"/>
          </a:fontRef>
        </p:style>
      </p:cxnSp>
      <p:sp>
        <p:nvSpPr>
          <p:cNvPr id="12" name="Rectangle 11"/>
          <p:cNvSpPr/>
          <p:nvPr/>
        </p:nvSpPr>
        <p:spPr>
          <a:xfrm>
            <a:off x="2209801" y="4286358"/>
            <a:ext cx="1828800" cy="961769"/>
          </a:xfrm>
          <a:prstGeom prst="rect">
            <a:avLst/>
          </a:prstGeom>
        </p:spPr>
        <p:style>
          <a:lnRef idx="1">
            <a:schemeClr val="accent1"/>
          </a:lnRef>
          <a:fillRef idx="2">
            <a:schemeClr val="accent1"/>
          </a:fillRef>
          <a:effectRef idx="1">
            <a:schemeClr val="accent1"/>
          </a:effectRef>
          <a:fontRef idx="minor">
            <a:schemeClr val="dk1"/>
          </a:fontRef>
        </p:style>
        <p:txBody>
          <a:bodyPr rtlCol="0" anchor="b"/>
          <a:lstStyle/>
          <a:p>
            <a:pPr algn="ctr"/>
            <a:r>
              <a:rPr lang="en-US" sz="1600" smtClean="0"/>
              <a:t>Linux Server</a:t>
            </a:r>
            <a:endParaRPr lang="en-US" sz="1600"/>
          </a:p>
        </p:txBody>
      </p:sp>
      <p:sp>
        <p:nvSpPr>
          <p:cNvPr id="13" name="Rounded Rectangle 12"/>
          <p:cNvSpPr/>
          <p:nvPr/>
        </p:nvSpPr>
        <p:spPr>
          <a:xfrm>
            <a:off x="2389096" y="4517199"/>
            <a:ext cx="1116106" cy="38324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t>Web Svcs</a:t>
            </a:r>
            <a:endParaRPr lang="en-US" sz="1400"/>
          </a:p>
        </p:txBody>
      </p:sp>
      <p:grpSp>
        <p:nvGrpSpPr>
          <p:cNvPr id="14" name="Group 13"/>
          <p:cNvGrpSpPr/>
          <p:nvPr/>
        </p:nvGrpSpPr>
        <p:grpSpPr>
          <a:xfrm>
            <a:off x="5161046" y="2019081"/>
            <a:ext cx="3806165" cy="2393236"/>
            <a:chOff x="5161046" y="2019081"/>
            <a:chExt cx="3806165" cy="2393236"/>
          </a:xfrm>
        </p:grpSpPr>
        <p:sp>
          <p:nvSpPr>
            <p:cNvPr id="15" name="Rectangle 14"/>
            <p:cNvSpPr/>
            <p:nvPr/>
          </p:nvSpPr>
          <p:spPr>
            <a:xfrm>
              <a:off x="5441457" y="2271000"/>
              <a:ext cx="3525754" cy="2141317"/>
            </a:xfrm>
            <a:prstGeom prst="rect">
              <a:avLst/>
            </a:prstGeom>
          </p:spPr>
          <p:style>
            <a:lnRef idx="1">
              <a:schemeClr val="accent1"/>
            </a:lnRef>
            <a:fillRef idx="2">
              <a:schemeClr val="accent1"/>
            </a:fillRef>
            <a:effectRef idx="1">
              <a:schemeClr val="accent1"/>
            </a:effectRef>
            <a:fontRef idx="minor">
              <a:schemeClr val="dk1"/>
            </a:fontRef>
          </p:style>
          <p:txBody>
            <a:bodyPr rtlCol="0" anchor="t" anchorCtr="0"/>
            <a:lstStyle/>
            <a:p>
              <a:pPr algn="ctr"/>
              <a:endParaRPr lang="en-US" sz="1600"/>
            </a:p>
          </p:txBody>
        </p:sp>
        <p:sp>
          <p:nvSpPr>
            <p:cNvPr id="16" name="Rectangle 15"/>
            <p:cNvSpPr/>
            <p:nvPr/>
          </p:nvSpPr>
          <p:spPr>
            <a:xfrm>
              <a:off x="5301251" y="2145041"/>
              <a:ext cx="3525754" cy="2141317"/>
            </a:xfrm>
            <a:prstGeom prst="rect">
              <a:avLst/>
            </a:prstGeom>
          </p:spPr>
          <p:style>
            <a:lnRef idx="1">
              <a:schemeClr val="accent1"/>
            </a:lnRef>
            <a:fillRef idx="2">
              <a:schemeClr val="accent1"/>
            </a:fillRef>
            <a:effectRef idx="1">
              <a:schemeClr val="accent1"/>
            </a:effectRef>
            <a:fontRef idx="minor">
              <a:schemeClr val="dk1"/>
            </a:fontRef>
          </p:style>
          <p:txBody>
            <a:bodyPr rtlCol="0" anchor="t" anchorCtr="0"/>
            <a:lstStyle/>
            <a:p>
              <a:pPr algn="ctr"/>
              <a:endParaRPr lang="en-US" sz="1600"/>
            </a:p>
          </p:txBody>
        </p:sp>
        <p:sp>
          <p:nvSpPr>
            <p:cNvPr id="17" name="Rectangle 16"/>
            <p:cNvSpPr/>
            <p:nvPr/>
          </p:nvSpPr>
          <p:spPr>
            <a:xfrm>
              <a:off x="5161046" y="2019081"/>
              <a:ext cx="3525754" cy="2141317"/>
            </a:xfrm>
            <a:prstGeom prst="rect">
              <a:avLst/>
            </a:prstGeom>
          </p:spPr>
          <p:style>
            <a:lnRef idx="1">
              <a:schemeClr val="accent1"/>
            </a:lnRef>
            <a:fillRef idx="2">
              <a:schemeClr val="accent1"/>
            </a:fillRef>
            <a:effectRef idx="1">
              <a:schemeClr val="accent1"/>
            </a:effectRef>
            <a:fontRef idx="minor">
              <a:schemeClr val="dk1"/>
            </a:fontRef>
          </p:style>
          <p:txBody>
            <a:bodyPr rtlCol="0" anchor="t" anchorCtr="0"/>
            <a:lstStyle/>
            <a:p>
              <a:pPr algn="ctr"/>
              <a:r>
                <a:rPr lang="en-US" sz="1600" smtClean="0"/>
                <a:t>HPC Login Nodes</a:t>
              </a:r>
              <a:endParaRPr lang="en-US" sz="1600"/>
            </a:p>
          </p:txBody>
        </p:sp>
      </p:grpSp>
      <p:sp>
        <p:nvSpPr>
          <p:cNvPr id="18" name="Rounded Rectangle 17"/>
          <p:cNvSpPr/>
          <p:nvPr/>
        </p:nvSpPr>
        <p:spPr>
          <a:xfrm>
            <a:off x="5301251" y="3539239"/>
            <a:ext cx="1253672" cy="5279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t>Job</a:t>
            </a:r>
          </a:p>
          <a:p>
            <a:pPr algn="ctr"/>
            <a:r>
              <a:rPr lang="en-US" sz="1400" smtClean="0"/>
              <a:t>Scheduler</a:t>
            </a:r>
            <a:endParaRPr lang="en-US" sz="1400"/>
          </a:p>
        </p:txBody>
      </p:sp>
      <p:sp>
        <p:nvSpPr>
          <p:cNvPr id="19" name="Rounded Rectangle 18"/>
          <p:cNvSpPr/>
          <p:nvPr/>
        </p:nvSpPr>
        <p:spPr>
          <a:xfrm>
            <a:off x="5441457" y="2488013"/>
            <a:ext cx="1203812" cy="53341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smtClean="0"/>
              <a:t>Process</a:t>
            </a:r>
          </a:p>
          <a:p>
            <a:pPr algn="ctr"/>
            <a:r>
              <a:rPr lang="en-US" sz="1600" smtClean="0"/>
              <a:t>Controller</a:t>
            </a:r>
            <a:endParaRPr lang="en-US" sz="1600"/>
          </a:p>
        </p:txBody>
      </p:sp>
      <p:sp>
        <p:nvSpPr>
          <p:cNvPr id="20" name="Rounded Rectangle 19"/>
          <p:cNvSpPr/>
          <p:nvPr/>
        </p:nvSpPr>
        <p:spPr>
          <a:xfrm>
            <a:off x="7500076" y="2810259"/>
            <a:ext cx="1118403" cy="4223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t>Registrar</a:t>
            </a:r>
            <a:endParaRPr lang="en-US"/>
          </a:p>
        </p:txBody>
      </p:sp>
      <p:grpSp>
        <p:nvGrpSpPr>
          <p:cNvPr id="21" name="Group 20"/>
          <p:cNvGrpSpPr/>
          <p:nvPr/>
        </p:nvGrpSpPr>
        <p:grpSpPr>
          <a:xfrm>
            <a:off x="6632835" y="4907018"/>
            <a:ext cx="2171700" cy="1742176"/>
            <a:chOff x="6632835" y="4907018"/>
            <a:chExt cx="2171700" cy="1742176"/>
          </a:xfrm>
        </p:grpSpPr>
        <p:sp>
          <p:nvSpPr>
            <p:cNvPr id="22" name="Rectangle 21"/>
            <p:cNvSpPr/>
            <p:nvPr/>
          </p:nvSpPr>
          <p:spPr>
            <a:xfrm>
              <a:off x="6803164" y="5124790"/>
              <a:ext cx="2001371" cy="1524404"/>
            </a:xfrm>
            <a:prstGeom prst="rect">
              <a:avLst/>
            </a:prstGeom>
          </p:spPr>
          <p:style>
            <a:lnRef idx="1">
              <a:schemeClr val="accent1"/>
            </a:lnRef>
            <a:fillRef idx="2">
              <a:schemeClr val="accent1"/>
            </a:fillRef>
            <a:effectRef idx="1">
              <a:schemeClr val="accent1"/>
            </a:effectRef>
            <a:fontRef idx="minor">
              <a:schemeClr val="dk1"/>
            </a:fontRef>
          </p:style>
          <p:txBody>
            <a:bodyPr rtlCol="0" anchor="b"/>
            <a:lstStyle/>
            <a:p>
              <a:pPr algn="ctr"/>
              <a:endParaRPr lang="en-US" sz="1600"/>
            </a:p>
          </p:txBody>
        </p:sp>
        <p:sp>
          <p:nvSpPr>
            <p:cNvPr id="23" name="Rectangle 22"/>
            <p:cNvSpPr/>
            <p:nvPr/>
          </p:nvSpPr>
          <p:spPr>
            <a:xfrm>
              <a:off x="6718000" y="5015904"/>
              <a:ext cx="2001371" cy="1524404"/>
            </a:xfrm>
            <a:prstGeom prst="rect">
              <a:avLst/>
            </a:prstGeom>
          </p:spPr>
          <p:style>
            <a:lnRef idx="1">
              <a:schemeClr val="accent1"/>
            </a:lnRef>
            <a:fillRef idx="2">
              <a:schemeClr val="accent1"/>
            </a:fillRef>
            <a:effectRef idx="1">
              <a:schemeClr val="accent1"/>
            </a:effectRef>
            <a:fontRef idx="minor">
              <a:schemeClr val="dk1"/>
            </a:fontRef>
          </p:style>
          <p:txBody>
            <a:bodyPr rtlCol="0" anchor="b"/>
            <a:lstStyle/>
            <a:p>
              <a:pPr algn="ctr"/>
              <a:endParaRPr lang="en-US" sz="1600"/>
            </a:p>
          </p:txBody>
        </p:sp>
        <p:sp>
          <p:nvSpPr>
            <p:cNvPr id="24" name="Rectangle 23"/>
            <p:cNvSpPr/>
            <p:nvPr/>
          </p:nvSpPr>
          <p:spPr>
            <a:xfrm>
              <a:off x="6632835" y="4907018"/>
              <a:ext cx="2001371" cy="1524404"/>
            </a:xfrm>
            <a:prstGeom prst="rect">
              <a:avLst/>
            </a:prstGeom>
          </p:spPr>
          <p:style>
            <a:lnRef idx="1">
              <a:schemeClr val="accent1"/>
            </a:lnRef>
            <a:fillRef idx="2">
              <a:schemeClr val="accent1"/>
            </a:fillRef>
            <a:effectRef idx="1">
              <a:schemeClr val="accent1"/>
            </a:effectRef>
            <a:fontRef idx="minor">
              <a:schemeClr val="dk1"/>
            </a:fontRef>
          </p:style>
          <p:txBody>
            <a:bodyPr rtlCol="0" anchor="b"/>
            <a:lstStyle/>
            <a:p>
              <a:r>
                <a:rPr lang="en-US" sz="1600" smtClean="0"/>
                <a:t>HPC </a:t>
              </a:r>
            </a:p>
            <a:p>
              <a:r>
                <a:rPr lang="en-US" sz="1600" smtClean="0"/>
                <a:t>Compute Nodes</a:t>
              </a:r>
              <a:endParaRPr lang="en-US" sz="1600"/>
            </a:p>
          </p:txBody>
        </p:sp>
      </p:grpSp>
      <p:grpSp>
        <p:nvGrpSpPr>
          <p:cNvPr id="25" name="Group 24"/>
          <p:cNvGrpSpPr/>
          <p:nvPr/>
        </p:nvGrpSpPr>
        <p:grpSpPr>
          <a:xfrm>
            <a:off x="7718989" y="5015904"/>
            <a:ext cx="680580" cy="907441"/>
            <a:chOff x="2300619" y="4475866"/>
            <a:chExt cx="766482" cy="1021977"/>
          </a:xfrm>
        </p:grpSpPr>
        <p:sp>
          <p:nvSpPr>
            <p:cNvPr id="26" name="Rounded Rectangle 25"/>
            <p:cNvSpPr/>
            <p:nvPr/>
          </p:nvSpPr>
          <p:spPr>
            <a:xfrm>
              <a:off x="2300619" y="4475866"/>
              <a:ext cx="766482" cy="6387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t>Comp</a:t>
              </a:r>
            </a:p>
            <a:p>
              <a:pPr algn="ctr"/>
              <a:r>
                <a:rPr lang="en-US" sz="1400" smtClean="0"/>
                <a:t>Svc</a:t>
              </a:r>
              <a:endParaRPr lang="en-US" sz="1400"/>
            </a:p>
          </p:txBody>
        </p:sp>
        <p:sp>
          <p:nvSpPr>
            <p:cNvPr id="27" name="Rounded Rectangle 26"/>
            <p:cNvSpPr/>
            <p:nvPr/>
          </p:nvSpPr>
          <p:spPr>
            <a:xfrm>
              <a:off x="2300619" y="5114602"/>
              <a:ext cx="766482" cy="38324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smtClean="0"/>
                <a:t>CAM</a:t>
              </a:r>
              <a:endParaRPr lang="en-US" sz="1600"/>
            </a:p>
          </p:txBody>
        </p:sp>
      </p:grpSp>
      <p:sp>
        <p:nvSpPr>
          <p:cNvPr id="28" name="Oval 27"/>
          <p:cNvSpPr/>
          <p:nvPr/>
        </p:nvSpPr>
        <p:spPr>
          <a:xfrm>
            <a:off x="1447800" y="2161609"/>
            <a:ext cx="228600" cy="232418"/>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smtClean="0">
                <a:solidFill>
                  <a:schemeClr val="tx1"/>
                </a:solidFill>
              </a:rPr>
              <a:t>1</a:t>
            </a:r>
            <a:endParaRPr lang="en-US" sz="1400">
              <a:solidFill>
                <a:schemeClr val="tx1"/>
              </a:solidFill>
            </a:endParaRPr>
          </a:p>
        </p:txBody>
      </p:sp>
      <p:sp>
        <p:nvSpPr>
          <p:cNvPr id="29" name="Oval 28"/>
          <p:cNvSpPr/>
          <p:nvPr/>
        </p:nvSpPr>
        <p:spPr>
          <a:xfrm>
            <a:off x="3657600" y="1982622"/>
            <a:ext cx="228600" cy="232418"/>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smtClean="0">
                <a:solidFill>
                  <a:schemeClr val="tx1"/>
                </a:solidFill>
              </a:rPr>
              <a:t>1</a:t>
            </a:r>
            <a:endParaRPr lang="en-US" sz="1400">
              <a:solidFill>
                <a:schemeClr val="tx1"/>
              </a:solidFill>
            </a:endParaRPr>
          </a:p>
        </p:txBody>
      </p:sp>
      <p:cxnSp>
        <p:nvCxnSpPr>
          <p:cNvPr id="30" name="Straight Arrow Connector 29"/>
          <p:cNvCxnSpPr>
            <a:endCxn id="13" idx="0"/>
          </p:cNvCxnSpPr>
          <p:nvPr/>
        </p:nvCxnSpPr>
        <p:spPr>
          <a:xfrm>
            <a:off x="1799168" y="3469223"/>
            <a:ext cx="1147981" cy="1047976"/>
          </a:xfrm>
          <a:prstGeom prst="straightConnector1">
            <a:avLst/>
          </a:prstGeom>
          <a:ln>
            <a:headEnd type="arrow"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31" name="Elbow Connector 30"/>
          <p:cNvCxnSpPr>
            <a:stCxn id="13" idx="3"/>
            <a:endCxn id="19" idx="1"/>
          </p:cNvCxnSpPr>
          <p:nvPr/>
        </p:nvCxnSpPr>
        <p:spPr>
          <a:xfrm flipV="1">
            <a:off x="3505202" y="2754721"/>
            <a:ext cx="1936255" cy="1954099"/>
          </a:xfrm>
          <a:prstGeom prst="bentConnector3">
            <a:avLst>
              <a:gd name="adj1" fmla="val 59140"/>
            </a:avLst>
          </a:prstGeom>
          <a:ln>
            <a:headEnd type="arrow"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a:stCxn id="19" idx="2"/>
            <a:endCxn id="26" idx="0"/>
          </p:cNvCxnSpPr>
          <p:nvPr/>
        </p:nvCxnSpPr>
        <p:spPr>
          <a:xfrm rot="16200000" flipH="1">
            <a:off x="6054083" y="3010708"/>
            <a:ext cx="1994476" cy="2015916"/>
          </a:xfrm>
          <a:prstGeom prst="straightConnector1">
            <a:avLst/>
          </a:prstGeom>
          <a:ln>
            <a:headEnd type="arrow"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a:stCxn id="26" idx="0"/>
            <a:endCxn id="20" idx="2"/>
          </p:cNvCxnSpPr>
          <p:nvPr/>
        </p:nvCxnSpPr>
        <p:spPr>
          <a:xfrm rot="16200000" flipV="1">
            <a:off x="7167624" y="4124248"/>
            <a:ext cx="1783310"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4" name="Straight Arrow Connector 33"/>
          <p:cNvCxnSpPr>
            <a:stCxn id="19" idx="3"/>
            <a:endCxn id="20" idx="1"/>
          </p:cNvCxnSpPr>
          <p:nvPr/>
        </p:nvCxnSpPr>
        <p:spPr>
          <a:xfrm>
            <a:off x="6645269" y="2754721"/>
            <a:ext cx="854807" cy="266706"/>
          </a:xfrm>
          <a:prstGeom prst="straightConnector1">
            <a:avLst/>
          </a:prstGeom>
          <a:ln>
            <a:headEnd type="arrow"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35" name="Straight Arrow Connector 34"/>
          <p:cNvCxnSpPr>
            <a:stCxn id="19" idx="2"/>
            <a:endCxn id="18" idx="0"/>
          </p:cNvCxnSpPr>
          <p:nvPr/>
        </p:nvCxnSpPr>
        <p:spPr>
          <a:xfrm rot="5400000">
            <a:off x="5726820" y="3222695"/>
            <a:ext cx="517811" cy="11527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6" name="Bent-Up Arrow 35"/>
          <p:cNvSpPr/>
          <p:nvPr/>
        </p:nvSpPr>
        <p:spPr>
          <a:xfrm rot="5400000">
            <a:off x="6043620" y="4044864"/>
            <a:ext cx="1340922" cy="1571989"/>
          </a:xfrm>
          <a:prstGeom prst="bentUpArrow">
            <a:avLst>
              <a:gd name="adj1" fmla="val 10702"/>
              <a:gd name="adj2" fmla="val 12352"/>
              <a:gd name="adj3" fmla="val 1510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1981201" y="3906926"/>
            <a:ext cx="228600" cy="232418"/>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smtClean="0">
                <a:solidFill>
                  <a:schemeClr val="tx1"/>
                </a:solidFill>
              </a:rPr>
              <a:t>2</a:t>
            </a:r>
            <a:endParaRPr lang="en-US" sz="1400">
              <a:solidFill>
                <a:schemeClr val="tx1"/>
              </a:solidFill>
            </a:endParaRPr>
          </a:p>
        </p:txBody>
      </p:sp>
      <p:sp>
        <p:nvSpPr>
          <p:cNvPr id="38" name="Oval 37"/>
          <p:cNvSpPr/>
          <p:nvPr/>
        </p:nvSpPr>
        <p:spPr>
          <a:xfrm>
            <a:off x="4648200" y="2403988"/>
            <a:ext cx="228600" cy="232418"/>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smtClean="0">
                <a:solidFill>
                  <a:schemeClr val="tx1"/>
                </a:solidFill>
              </a:rPr>
              <a:t>3</a:t>
            </a:r>
            <a:endParaRPr lang="en-US" sz="1400">
              <a:solidFill>
                <a:schemeClr val="tx1"/>
              </a:solidFill>
            </a:endParaRPr>
          </a:p>
        </p:txBody>
      </p:sp>
      <p:sp>
        <p:nvSpPr>
          <p:cNvPr id="39" name="Oval 38"/>
          <p:cNvSpPr/>
          <p:nvPr/>
        </p:nvSpPr>
        <p:spPr>
          <a:xfrm>
            <a:off x="6896100" y="3539239"/>
            <a:ext cx="228600" cy="232418"/>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smtClean="0">
                <a:solidFill>
                  <a:schemeClr val="tx1"/>
                </a:solidFill>
              </a:rPr>
              <a:t>4</a:t>
            </a:r>
            <a:endParaRPr lang="en-US" sz="1400">
              <a:solidFill>
                <a:schemeClr val="tx1"/>
              </a:solidFill>
            </a:endParaRPr>
          </a:p>
        </p:txBody>
      </p:sp>
      <p:sp>
        <p:nvSpPr>
          <p:cNvPr id="40" name="Oval 39"/>
          <p:cNvSpPr/>
          <p:nvPr/>
        </p:nvSpPr>
        <p:spPr>
          <a:xfrm>
            <a:off x="8170969" y="3512051"/>
            <a:ext cx="228600" cy="232418"/>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smtClean="0">
                <a:solidFill>
                  <a:schemeClr val="tx1"/>
                </a:solidFill>
              </a:rPr>
              <a:t>5</a:t>
            </a:r>
            <a:endParaRPr lang="en-US" sz="1400">
              <a:solidFill>
                <a:schemeClr val="tx1"/>
              </a:solidFill>
            </a:endParaRPr>
          </a:p>
        </p:txBody>
      </p:sp>
      <p:sp>
        <p:nvSpPr>
          <p:cNvPr id="41" name="Oval 40"/>
          <p:cNvSpPr/>
          <p:nvPr/>
        </p:nvSpPr>
        <p:spPr>
          <a:xfrm>
            <a:off x="8170969" y="3834741"/>
            <a:ext cx="228600" cy="232418"/>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smtClean="0">
                <a:solidFill>
                  <a:schemeClr val="tx1"/>
                </a:solidFill>
              </a:rPr>
              <a:t>6</a:t>
            </a:r>
            <a:endParaRPr lang="en-US" sz="1400">
              <a:solidFill>
                <a:schemeClr val="tx1"/>
              </a:solidFill>
            </a:endParaRPr>
          </a:p>
        </p:txBody>
      </p:sp>
      <p:grpSp>
        <p:nvGrpSpPr>
          <p:cNvPr id="42" name="Group 41"/>
          <p:cNvGrpSpPr/>
          <p:nvPr/>
        </p:nvGrpSpPr>
        <p:grpSpPr>
          <a:xfrm>
            <a:off x="940710" y="5738677"/>
            <a:ext cx="4364915" cy="954108"/>
            <a:chOff x="940710" y="5738677"/>
            <a:chExt cx="4364915" cy="954108"/>
          </a:xfrm>
        </p:grpSpPr>
        <p:sp>
          <p:nvSpPr>
            <p:cNvPr id="43" name="Rectangle 42"/>
            <p:cNvSpPr/>
            <p:nvPr/>
          </p:nvSpPr>
          <p:spPr>
            <a:xfrm>
              <a:off x="940710" y="5738677"/>
              <a:ext cx="4364915" cy="954107"/>
            </a:xfrm>
            <a:prstGeom prst="rect">
              <a:avLst/>
            </a:prstGeom>
            <a:solidFill>
              <a:schemeClr val="bg1">
                <a:lumMod val="85000"/>
              </a:schemeClr>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TextBox 43"/>
            <p:cNvSpPr txBox="1"/>
            <p:nvPr/>
          </p:nvSpPr>
          <p:spPr>
            <a:xfrm>
              <a:off x="940711" y="5738678"/>
              <a:ext cx="1650090" cy="954107"/>
            </a:xfrm>
            <a:prstGeom prst="rect">
              <a:avLst/>
            </a:prstGeom>
            <a:noFill/>
          </p:spPr>
          <p:txBody>
            <a:bodyPr wrap="square" rtlCol="0">
              <a:spAutoFit/>
            </a:bodyPr>
            <a:lstStyle/>
            <a:p>
              <a:pPr marL="342900" indent="-342900">
                <a:buAutoNum type="arabicPeriod"/>
              </a:pPr>
              <a:r>
                <a:rPr lang="en-US" sz="1400" smtClean="0"/>
                <a:t>Finish</a:t>
              </a:r>
            </a:p>
            <a:p>
              <a:pPr marL="342900" indent="-342900">
                <a:buAutoNum type="arabicPeriod"/>
              </a:pPr>
              <a:r>
                <a:rPr lang="en-US" sz="1400" smtClean="0"/>
                <a:t>Finalize</a:t>
              </a:r>
            </a:p>
            <a:p>
              <a:pPr marL="342900" indent="-342900">
                <a:buAutoNum type="arabicPeriod"/>
              </a:pPr>
              <a:r>
                <a:rPr lang="en-US" sz="1400" smtClean="0"/>
                <a:t>Finalize</a:t>
              </a:r>
            </a:p>
            <a:p>
              <a:pPr marL="342900" indent="-342900">
                <a:buAutoNum type="arabicPeriod"/>
              </a:pPr>
              <a:r>
                <a:rPr lang="en-US" sz="1400" smtClean="0"/>
                <a:t>Finalize</a:t>
              </a:r>
              <a:endParaRPr lang="en-US" sz="1400"/>
            </a:p>
          </p:txBody>
        </p:sp>
        <p:sp>
          <p:nvSpPr>
            <p:cNvPr id="45" name="TextBox 44"/>
            <p:cNvSpPr txBox="1"/>
            <p:nvPr/>
          </p:nvSpPr>
          <p:spPr>
            <a:xfrm>
              <a:off x="2590800" y="5738678"/>
              <a:ext cx="2714825" cy="954107"/>
            </a:xfrm>
            <a:prstGeom prst="rect">
              <a:avLst/>
            </a:prstGeom>
            <a:noFill/>
          </p:spPr>
          <p:txBody>
            <a:bodyPr wrap="square" rtlCol="0">
              <a:spAutoFit/>
            </a:bodyPr>
            <a:lstStyle/>
            <a:p>
              <a:pPr marL="342900" indent="-342900">
                <a:buAutoNum type="arabicPeriod" startAt="5"/>
              </a:pPr>
              <a:r>
                <a:rPr lang="en-US" sz="1400" smtClean="0"/>
                <a:t>Status = FINALIZING</a:t>
              </a:r>
            </a:p>
            <a:p>
              <a:pPr marL="342900" indent="-342900">
                <a:buAutoNum type="arabicPeriod" startAt="5"/>
              </a:pPr>
              <a:r>
                <a:rPr lang="en-US" sz="1400" smtClean="0"/>
                <a:t>Status = FINAL_DONE</a:t>
              </a:r>
            </a:p>
            <a:p>
              <a:pPr marL="342900" indent="-342900">
                <a:buAutoNum type="arabicPeriod" startAt="5"/>
              </a:pPr>
              <a:endParaRPr lang="en-US" sz="1400" smtClean="0"/>
            </a:p>
            <a:p>
              <a:pPr marL="342900" indent="-342900"/>
              <a:r>
                <a:rPr lang="en-US" sz="1400" smtClean="0"/>
                <a:t>End Client (Next Slide)</a:t>
              </a:r>
              <a:endParaRPr lang="en-US" sz="1400"/>
            </a:p>
          </p:txBody>
        </p:sp>
      </p:grpSp>
      <p:sp>
        <p:nvSpPr>
          <p:cNvPr id="46" name="TextBox 45"/>
          <p:cNvSpPr txBox="1"/>
          <p:nvPr/>
        </p:nvSpPr>
        <p:spPr>
          <a:xfrm>
            <a:off x="4289110" y="838200"/>
            <a:ext cx="4854890" cy="1169551"/>
          </a:xfrm>
          <a:prstGeom prst="rect">
            <a:avLst/>
          </a:prstGeom>
          <a:noFill/>
        </p:spPr>
        <p:txBody>
          <a:bodyPr wrap="square" rtlCol="0">
            <a:spAutoFit/>
          </a:bodyPr>
          <a:lstStyle/>
          <a:p>
            <a:r>
              <a:rPr lang="en-US" sz="1400" smtClean="0"/>
              <a:t>After all timesteps have completed, the models need to be finalized. For CAM, the Finalize call is sent to the CAM Component  Service via Web Services and the Process Controller.  The CAM Component Svc updates it’s status in the Registrar prior to and after finalization.</a:t>
            </a:r>
            <a:endParaRPr lang="en-US" sz="140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Logical Flow – End Client</a:t>
            </a:r>
            <a:endParaRPr lang="en-US"/>
          </a:p>
        </p:txBody>
      </p:sp>
      <p:sp>
        <p:nvSpPr>
          <p:cNvPr id="4" name="Rectangle 3"/>
          <p:cNvSpPr/>
          <p:nvPr/>
        </p:nvSpPr>
        <p:spPr>
          <a:xfrm>
            <a:off x="1119416" y="1593898"/>
            <a:ext cx="3050031" cy="2150571"/>
          </a:xfrm>
          <a:prstGeom prst="rect">
            <a:avLst/>
          </a:prstGeom>
        </p:spPr>
        <p:style>
          <a:lnRef idx="1">
            <a:schemeClr val="accent1"/>
          </a:lnRef>
          <a:fillRef idx="2">
            <a:schemeClr val="accent1"/>
          </a:fillRef>
          <a:effectRef idx="1">
            <a:schemeClr val="accent1"/>
          </a:effectRef>
          <a:fontRef idx="minor">
            <a:schemeClr val="dk1"/>
          </a:fontRef>
        </p:style>
        <p:txBody>
          <a:bodyPr rtlCol="0" anchor="t" anchorCtr="0"/>
          <a:lstStyle/>
          <a:p>
            <a:pPr algn="ctr"/>
            <a:r>
              <a:rPr lang="en-US" sz="1600" smtClean="0"/>
              <a:t>Personal Computer (Windows)</a:t>
            </a:r>
            <a:endParaRPr lang="en-US" sz="1600"/>
          </a:p>
        </p:txBody>
      </p:sp>
      <p:sp>
        <p:nvSpPr>
          <p:cNvPr id="5" name="Rounded Rectangle 4"/>
          <p:cNvSpPr/>
          <p:nvPr/>
        </p:nvSpPr>
        <p:spPr>
          <a:xfrm>
            <a:off x="1894188" y="1968969"/>
            <a:ext cx="1353516" cy="3944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smtClean="0"/>
              <a:t>Config Editor</a:t>
            </a:r>
            <a:endParaRPr lang="en-US" sz="1600"/>
          </a:p>
        </p:txBody>
      </p:sp>
      <p:sp>
        <p:nvSpPr>
          <p:cNvPr id="6" name="Rounded Rectangle 5"/>
          <p:cNvSpPr/>
          <p:nvPr/>
        </p:nvSpPr>
        <p:spPr>
          <a:xfrm>
            <a:off x="1329196" y="3043661"/>
            <a:ext cx="939943" cy="4255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t>CAM Wrapper</a:t>
            </a:r>
            <a:endParaRPr lang="en-US" sz="1400"/>
          </a:p>
        </p:txBody>
      </p:sp>
      <p:sp>
        <p:nvSpPr>
          <p:cNvPr id="7" name="Rounded Rectangle 6"/>
          <p:cNvSpPr/>
          <p:nvPr/>
        </p:nvSpPr>
        <p:spPr>
          <a:xfrm>
            <a:off x="3114134" y="2892045"/>
            <a:ext cx="939941" cy="36439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smtClean="0"/>
              <a:t>SWAT 2005</a:t>
            </a:r>
            <a:endParaRPr lang="en-US" sz="1200"/>
          </a:p>
        </p:txBody>
      </p:sp>
      <p:sp>
        <p:nvSpPr>
          <p:cNvPr id="8" name="Rounded Rectangle 7"/>
          <p:cNvSpPr/>
          <p:nvPr/>
        </p:nvSpPr>
        <p:spPr>
          <a:xfrm>
            <a:off x="3247704" y="2618101"/>
            <a:ext cx="672801" cy="2739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smtClean="0"/>
              <a:t>OpenMI</a:t>
            </a:r>
            <a:endParaRPr lang="en-US"/>
          </a:p>
        </p:txBody>
      </p:sp>
      <p:cxnSp>
        <p:nvCxnSpPr>
          <p:cNvPr id="9" name="Shape 8"/>
          <p:cNvCxnSpPr>
            <a:stCxn id="5" idx="3"/>
            <a:endCxn id="8" idx="0"/>
          </p:cNvCxnSpPr>
          <p:nvPr/>
        </p:nvCxnSpPr>
        <p:spPr>
          <a:xfrm>
            <a:off x="3247704" y="2166201"/>
            <a:ext cx="336401" cy="451900"/>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 name="Shape 9"/>
          <p:cNvCxnSpPr>
            <a:stCxn id="5" idx="1"/>
            <a:endCxn id="6" idx="0"/>
          </p:cNvCxnSpPr>
          <p:nvPr/>
        </p:nvCxnSpPr>
        <p:spPr>
          <a:xfrm rot="10800000" flipV="1">
            <a:off x="1799168" y="2166201"/>
            <a:ext cx="95020" cy="877460"/>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Elbow Connector 10"/>
          <p:cNvCxnSpPr>
            <a:stCxn id="6" idx="3"/>
            <a:endCxn id="8" idx="1"/>
          </p:cNvCxnSpPr>
          <p:nvPr/>
        </p:nvCxnSpPr>
        <p:spPr>
          <a:xfrm flipV="1">
            <a:off x="2269139" y="2755073"/>
            <a:ext cx="978565" cy="501369"/>
          </a:xfrm>
          <a:prstGeom prst="bentConnector3">
            <a:avLst>
              <a:gd name="adj1" fmla="val 50000"/>
            </a:avLst>
          </a:prstGeom>
          <a:ln>
            <a:headEnd type="arrow" w="med" len="med"/>
            <a:tailEnd type="arrow" w="med" len="med"/>
          </a:ln>
        </p:spPr>
        <p:style>
          <a:lnRef idx="2">
            <a:schemeClr val="accent1"/>
          </a:lnRef>
          <a:fillRef idx="0">
            <a:schemeClr val="accent1"/>
          </a:fillRef>
          <a:effectRef idx="1">
            <a:schemeClr val="accent1"/>
          </a:effectRef>
          <a:fontRef idx="minor">
            <a:schemeClr val="tx1"/>
          </a:fontRef>
        </p:style>
      </p:cxnSp>
      <p:sp>
        <p:nvSpPr>
          <p:cNvPr id="12" name="Rectangle 11"/>
          <p:cNvSpPr/>
          <p:nvPr/>
        </p:nvSpPr>
        <p:spPr>
          <a:xfrm>
            <a:off x="2209801" y="4286358"/>
            <a:ext cx="1828800" cy="961769"/>
          </a:xfrm>
          <a:prstGeom prst="rect">
            <a:avLst/>
          </a:prstGeom>
        </p:spPr>
        <p:style>
          <a:lnRef idx="1">
            <a:schemeClr val="accent1"/>
          </a:lnRef>
          <a:fillRef idx="2">
            <a:schemeClr val="accent1"/>
          </a:fillRef>
          <a:effectRef idx="1">
            <a:schemeClr val="accent1"/>
          </a:effectRef>
          <a:fontRef idx="minor">
            <a:schemeClr val="dk1"/>
          </a:fontRef>
        </p:style>
        <p:txBody>
          <a:bodyPr rtlCol="0" anchor="b"/>
          <a:lstStyle/>
          <a:p>
            <a:pPr algn="ctr"/>
            <a:r>
              <a:rPr lang="en-US" sz="1600" smtClean="0"/>
              <a:t>Linux Server</a:t>
            </a:r>
            <a:endParaRPr lang="en-US" sz="1600"/>
          </a:p>
        </p:txBody>
      </p:sp>
      <p:sp>
        <p:nvSpPr>
          <p:cNvPr id="13" name="Rounded Rectangle 12"/>
          <p:cNvSpPr/>
          <p:nvPr/>
        </p:nvSpPr>
        <p:spPr>
          <a:xfrm>
            <a:off x="2389096" y="4517199"/>
            <a:ext cx="1116106" cy="38324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t>Web Svcs</a:t>
            </a:r>
            <a:endParaRPr lang="en-US" sz="1400"/>
          </a:p>
        </p:txBody>
      </p:sp>
      <p:grpSp>
        <p:nvGrpSpPr>
          <p:cNvPr id="14" name="Group 13"/>
          <p:cNvGrpSpPr/>
          <p:nvPr/>
        </p:nvGrpSpPr>
        <p:grpSpPr>
          <a:xfrm>
            <a:off x="5161046" y="2019081"/>
            <a:ext cx="3806165" cy="2393236"/>
            <a:chOff x="5161046" y="2019081"/>
            <a:chExt cx="3806165" cy="2393236"/>
          </a:xfrm>
        </p:grpSpPr>
        <p:sp>
          <p:nvSpPr>
            <p:cNvPr id="15" name="Rectangle 14"/>
            <p:cNvSpPr/>
            <p:nvPr/>
          </p:nvSpPr>
          <p:spPr>
            <a:xfrm>
              <a:off x="5441457" y="2271000"/>
              <a:ext cx="3525754" cy="2141317"/>
            </a:xfrm>
            <a:prstGeom prst="rect">
              <a:avLst/>
            </a:prstGeom>
          </p:spPr>
          <p:style>
            <a:lnRef idx="1">
              <a:schemeClr val="accent1"/>
            </a:lnRef>
            <a:fillRef idx="2">
              <a:schemeClr val="accent1"/>
            </a:fillRef>
            <a:effectRef idx="1">
              <a:schemeClr val="accent1"/>
            </a:effectRef>
            <a:fontRef idx="minor">
              <a:schemeClr val="dk1"/>
            </a:fontRef>
          </p:style>
          <p:txBody>
            <a:bodyPr rtlCol="0" anchor="t" anchorCtr="0"/>
            <a:lstStyle/>
            <a:p>
              <a:pPr algn="ctr"/>
              <a:endParaRPr lang="en-US" sz="1600"/>
            </a:p>
          </p:txBody>
        </p:sp>
        <p:sp>
          <p:nvSpPr>
            <p:cNvPr id="16" name="Rectangle 15"/>
            <p:cNvSpPr/>
            <p:nvPr/>
          </p:nvSpPr>
          <p:spPr>
            <a:xfrm>
              <a:off x="5301251" y="2145041"/>
              <a:ext cx="3525754" cy="2141317"/>
            </a:xfrm>
            <a:prstGeom prst="rect">
              <a:avLst/>
            </a:prstGeom>
          </p:spPr>
          <p:style>
            <a:lnRef idx="1">
              <a:schemeClr val="accent1"/>
            </a:lnRef>
            <a:fillRef idx="2">
              <a:schemeClr val="accent1"/>
            </a:fillRef>
            <a:effectRef idx="1">
              <a:schemeClr val="accent1"/>
            </a:effectRef>
            <a:fontRef idx="minor">
              <a:schemeClr val="dk1"/>
            </a:fontRef>
          </p:style>
          <p:txBody>
            <a:bodyPr rtlCol="0" anchor="t" anchorCtr="0"/>
            <a:lstStyle/>
            <a:p>
              <a:pPr algn="ctr"/>
              <a:endParaRPr lang="en-US" sz="1600"/>
            </a:p>
          </p:txBody>
        </p:sp>
        <p:sp>
          <p:nvSpPr>
            <p:cNvPr id="17" name="Rectangle 16"/>
            <p:cNvSpPr/>
            <p:nvPr/>
          </p:nvSpPr>
          <p:spPr>
            <a:xfrm>
              <a:off x="5161046" y="2019081"/>
              <a:ext cx="3525754" cy="2141317"/>
            </a:xfrm>
            <a:prstGeom prst="rect">
              <a:avLst/>
            </a:prstGeom>
          </p:spPr>
          <p:style>
            <a:lnRef idx="1">
              <a:schemeClr val="accent1"/>
            </a:lnRef>
            <a:fillRef idx="2">
              <a:schemeClr val="accent1"/>
            </a:fillRef>
            <a:effectRef idx="1">
              <a:schemeClr val="accent1"/>
            </a:effectRef>
            <a:fontRef idx="minor">
              <a:schemeClr val="dk1"/>
            </a:fontRef>
          </p:style>
          <p:txBody>
            <a:bodyPr rtlCol="0" anchor="t" anchorCtr="0"/>
            <a:lstStyle/>
            <a:p>
              <a:pPr algn="ctr"/>
              <a:r>
                <a:rPr lang="en-US" sz="1600" smtClean="0"/>
                <a:t>HPC Login Nodes</a:t>
              </a:r>
              <a:endParaRPr lang="en-US" sz="1600"/>
            </a:p>
          </p:txBody>
        </p:sp>
      </p:grpSp>
      <p:sp>
        <p:nvSpPr>
          <p:cNvPr id="18" name="Rounded Rectangle 17"/>
          <p:cNvSpPr/>
          <p:nvPr/>
        </p:nvSpPr>
        <p:spPr>
          <a:xfrm>
            <a:off x="5301251" y="3539239"/>
            <a:ext cx="1253672" cy="5279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t>Job</a:t>
            </a:r>
          </a:p>
          <a:p>
            <a:pPr algn="ctr"/>
            <a:r>
              <a:rPr lang="en-US" sz="1400" smtClean="0"/>
              <a:t>Scheduler</a:t>
            </a:r>
            <a:endParaRPr lang="en-US" sz="1400"/>
          </a:p>
        </p:txBody>
      </p:sp>
      <p:sp>
        <p:nvSpPr>
          <p:cNvPr id="19" name="Rounded Rectangle 18"/>
          <p:cNvSpPr/>
          <p:nvPr/>
        </p:nvSpPr>
        <p:spPr>
          <a:xfrm>
            <a:off x="5441457" y="2488013"/>
            <a:ext cx="1203812" cy="53341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smtClean="0"/>
              <a:t>Process</a:t>
            </a:r>
          </a:p>
          <a:p>
            <a:pPr algn="ctr"/>
            <a:r>
              <a:rPr lang="en-US" sz="1600" smtClean="0"/>
              <a:t>Controller</a:t>
            </a:r>
            <a:endParaRPr lang="en-US" sz="1600"/>
          </a:p>
        </p:txBody>
      </p:sp>
      <p:sp>
        <p:nvSpPr>
          <p:cNvPr id="20" name="Rounded Rectangle 19"/>
          <p:cNvSpPr/>
          <p:nvPr/>
        </p:nvSpPr>
        <p:spPr>
          <a:xfrm>
            <a:off x="7500076" y="2810259"/>
            <a:ext cx="1118403" cy="4223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t>Registrar</a:t>
            </a:r>
            <a:endParaRPr lang="en-US"/>
          </a:p>
        </p:txBody>
      </p:sp>
      <p:grpSp>
        <p:nvGrpSpPr>
          <p:cNvPr id="21" name="Group 20"/>
          <p:cNvGrpSpPr/>
          <p:nvPr/>
        </p:nvGrpSpPr>
        <p:grpSpPr>
          <a:xfrm>
            <a:off x="6632835" y="4907018"/>
            <a:ext cx="2171700" cy="1742176"/>
            <a:chOff x="6632835" y="4907018"/>
            <a:chExt cx="2171700" cy="1742176"/>
          </a:xfrm>
        </p:grpSpPr>
        <p:sp>
          <p:nvSpPr>
            <p:cNvPr id="22" name="Rectangle 21"/>
            <p:cNvSpPr/>
            <p:nvPr/>
          </p:nvSpPr>
          <p:spPr>
            <a:xfrm>
              <a:off x="6803164" y="5124790"/>
              <a:ext cx="2001371" cy="1524404"/>
            </a:xfrm>
            <a:prstGeom prst="rect">
              <a:avLst/>
            </a:prstGeom>
          </p:spPr>
          <p:style>
            <a:lnRef idx="1">
              <a:schemeClr val="accent1"/>
            </a:lnRef>
            <a:fillRef idx="2">
              <a:schemeClr val="accent1"/>
            </a:fillRef>
            <a:effectRef idx="1">
              <a:schemeClr val="accent1"/>
            </a:effectRef>
            <a:fontRef idx="minor">
              <a:schemeClr val="dk1"/>
            </a:fontRef>
          </p:style>
          <p:txBody>
            <a:bodyPr rtlCol="0" anchor="b"/>
            <a:lstStyle/>
            <a:p>
              <a:pPr algn="ctr"/>
              <a:endParaRPr lang="en-US" sz="1600"/>
            </a:p>
          </p:txBody>
        </p:sp>
        <p:sp>
          <p:nvSpPr>
            <p:cNvPr id="23" name="Rectangle 22"/>
            <p:cNvSpPr/>
            <p:nvPr/>
          </p:nvSpPr>
          <p:spPr>
            <a:xfrm>
              <a:off x="6718000" y="5015904"/>
              <a:ext cx="2001371" cy="1524404"/>
            </a:xfrm>
            <a:prstGeom prst="rect">
              <a:avLst/>
            </a:prstGeom>
          </p:spPr>
          <p:style>
            <a:lnRef idx="1">
              <a:schemeClr val="accent1"/>
            </a:lnRef>
            <a:fillRef idx="2">
              <a:schemeClr val="accent1"/>
            </a:fillRef>
            <a:effectRef idx="1">
              <a:schemeClr val="accent1"/>
            </a:effectRef>
            <a:fontRef idx="minor">
              <a:schemeClr val="dk1"/>
            </a:fontRef>
          </p:style>
          <p:txBody>
            <a:bodyPr rtlCol="0" anchor="b"/>
            <a:lstStyle/>
            <a:p>
              <a:pPr algn="ctr"/>
              <a:endParaRPr lang="en-US" sz="1600"/>
            </a:p>
          </p:txBody>
        </p:sp>
        <p:sp>
          <p:nvSpPr>
            <p:cNvPr id="24" name="Rectangle 23"/>
            <p:cNvSpPr/>
            <p:nvPr/>
          </p:nvSpPr>
          <p:spPr>
            <a:xfrm>
              <a:off x="6632835" y="4907018"/>
              <a:ext cx="2001371" cy="1524404"/>
            </a:xfrm>
            <a:prstGeom prst="rect">
              <a:avLst/>
            </a:prstGeom>
          </p:spPr>
          <p:style>
            <a:lnRef idx="1">
              <a:schemeClr val="accent1"/>
            </a:lnRef>
            <a:fillRef idx="2">
              <a:schemeClr val="accent1"/>
            </a:fillRef>
            <a:effectRef idx="1">
              <a:schemeClr val="accent1"/>
            </a:effectRef>
            <a:fontRef idx="minor">
              <a:schemeClr val="dk1"/>
            </a:fontRef>
          </p:style>
          <p:txBody>
            <a:bodyPr rtlCol="0" anchor="b"/>
            <a:lstStyle/>
            <a:p>
              <a:r>
                <a:rPr lang="en-US" sz="1600" smtClean="0"/>
                <a:t>HPC </a:t>
              </a:r>
            </a:p>
            <a:p>
              <a:r>
                <a:rPr lang="en-US" sz="1600" smtClean="0"/>
                <a:t>Compute Nodes</a:t>
              </a:r>
              <a:endParaRPr lang="en-US" sz="1600"/>
            </a:p>
          </p:txBody>
        </p:sp>
      </p:grpSp>
      <p:grpSp>
        <p:nvGrpSpPr>
          <p:cNvPr id="25" name="Group 24"/>
          <p:cNvGrpSpPr/>
          <p:nvPr/>
        </p:nvGrpSpPr>
        <p:grpSpPr>
          <a:xfrm>
            <a:off x="7718989" y="5015904"/>
            <a:ext cx="680580" cy="907441"/>
            <a:chOff x="2300619" y="4475866"/>
            <a:chExt cx="766482" cy="1021977"/>
          </a:xfrm>
        </p:grpSpPr>
        <p:sp>
          <p:nvSpPr>
            <p:cNvPr id="26" name="Rounded Rectangle 25"/>
            <p:cNvSpPr/>
            <p:nvPr/>
          </p:nvSpPr>
          <p:spPr>
            <a:xfrm>
              <a:off x="2300619" y="4475866"/>
              <a:ext cx="766482" cy="6387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t>Comp</a:t>
              </a:r>
            </a:p>
            <a:p>
              <a:pPr algn="ctr"/>
              <a:r>
                <a:rPr lang="en-US" sz="1400" smtClean="0"/>
                <a:t>Svc</a:t>
              </a:r>
              <a:endParaRPr lang="en-US" sz="1400"/>
            </a:p>
          </p:txBody>
        </p:sp>
        <p:sp>
          <p:nvSpPr>
            <p:cNvPr id="27" name="Rounded Rectangle 26"/>
            <p:cNvSpPr/>
            <p:nvPr/>
          </p:nvSpPr>
          <p:spPr>
            <a:xfrm>
              <a:off x="2300619" y="5114602"/>
              <a:ext cx="766482" cy="38324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smtClean="0"/>
                <a:t>CAM</a:t>
              </a:r>
              <a:endParaRPr lang="en-US" sz="1600"/>
            </a:p>
          </p:txBody>
        </p:sp>
      </p:grpSp>
      <p:cxnSp>
        <p:nvCxnSpPr>
          <p:cNvPr id="30" name="Straight Arrow Connector 29"/>
          <p:cNvCxnSpPr>
            <a:endCxn id="13" idx="0"/>
          </p:cNvCxnSpPr>
          <p:nvPr/>
        </p:nvCxnSpPr>
        <p:spPr>
          <a:xfrm>
            <a:off x="1799168" y="3469223"/>
            <a:ext cx="1147981" cy="1047976"/>
          </a:xfrm>
          <a:prstGeom prst="straightConnector1">
            <a:avLst/>
          </a:prstGeom>
          <a:ln>
            <a:headEnd type="arrow"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31" name="Elbow Connector 30"/>
          <p:cNvCxnSpPr>
            <a:stCxn id="13" idx="3"/>
            <a:endCxn id="19" idx="1"/>
          </p:cNvCxnSpPr>
          <p:nvPr/>
        </p:nvCxnSpPr>
        <p:spPr>
          <a:xfrm flipV="1">
            <a:off x="3505202" y="2754721"/>
            <a:ext cx="1936255" cy="1954099"/>
          </a:xfrm>
          <a:prstGeom prst="bentConnector3">
            <a:avLst>
              <a:gd name="adj1" fmla="val 59140"/>
            </a:avLst>
          </a:prstGeom>
          <a:ln>
            <a:headEnd type="arrow"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a:stCxn id="19" idx="2"/>
            <a:endCxn id="26" idx="0"/>
          </p:cNvCxnSpPr>
          <p:nvPr/>
        </p:nvCxnSpPr>
        <p:spPr>
          <a:xfrm rot="16200000" flipH="1">
            <a:off x="6054083" y="3010708"/>
            <a:ext cx="1994476" cy="2015916"/>
          </a:xfrm>
          <a:prstGeom prst="straightConnector1">
            <a:avLst/>
          </a:prstGeom>
          <a:ln>
            <a:headEnd type="arrow"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a:stCxn id="26" idx="0"/>
            <a:endCxn id="20" idx="2"/>
          </p:cNvCxnSpPr>
          <p:nvPr/>
        </p:nvCxnSpPr>
        <p:spPr>
          <a:xfrm rot="16200000" flipV="1">
            <a:off x="7167624" y="4124248"/>
            <a:ext cx="1783310"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4" name="Straight Arrow Connector 33"/>
          <p:cNvCxnSpPr>
            <a:stCxn id="19" idx="3"/>
            <a:endCxn id="20" idx="1"/>
          </p:cNvCxnSpPr>
          <p:nvPr/>
        </p:nvCxnSpPr>
        <p:spPr>
          <a:xfrm>
            <a:off x="6645269" y="2754721"/>
            <a:ext cx="854807" cy="266706"/>
          </a:xfrm>
          <a:prstGeom prst="straightConnector1">
            <a:avLst/>
          </a:prstGeom>
          <a:ln>
            <a:headEnd type="arrow"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35" name="Straight Arrow Connector 34"/>
          <p:cNvCxnSpPr>
            <a:stCxn id="19" idx="2"/>
            <a:endCxn id="18" idx="0"/>
          </p:cNvCxnSpPr>
          <p:nvPr/>
        </p:nvCxnSpPr>
        <p:spPr>
          <a:xfrm rot="5400000">
            <a:off x="5726820" y="3222695"/>
            <a:ext cx="517811" cy="11527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6" name="Bent-Up Arrow 35"/>
          <p:cNvSpPr/>
          <p:nvPr/>
        </p:nvSpPr>
        <p:spPr>
          <a:xfrm rot="5400000">
            <a:off x="6043620" y="4044864"/>
            <a:ext cx="1340922" cy="1571989"/>
          </a:xfrm>
          <a:prstGeom prst="bentUpArrow">
            <a:avLst>
              <a:gd name="adj1" fmla="val 10702"/>
              <a:gd name="adj2" fmla="val 12352"/>
              <a:gd name="adj3" fmla="val 1510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1981201" y="3906926"/>
            <a:ext cx="228600" cy="232418"/>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smtClean="0">
                <a:solidFill>
                  <a:schemeClr val="tx1"/>
                </a:solidFill>
              </a:rPr>
              <a:t>1</a:t>
            </a:r>
            <a:endParaRPr lang="en-US" sz="1400">
              <a:solidFill>
                <a:schemeClr val="tx1"/>
              </a:solidFill>
            </a:endParaRPr>
          </a:p>
        </p:txBody>
      </p:sp>
      <p:sp>
        <p:nvSpPr>
          <p:cNvPr id="38" name="Oval 37"/>
          <p:cNvSpPr/>
          <p:nvPr/>
        </p:nvSpPr>
        <p:spPr>
          <a:xfrm>
            <a:off x="4648200" y="2403988"/>
            <a:ext cx="228600" cy="232418"/>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smtClean="0">
                <a:solidFill>
                  <a:schemeClr val="tx1"/>
                </a:solidFill>
              </a:rPr>
              <a:t>2</a:t>
            </a:r>
            <a:endParaRPr lang="en-US" sz="1400">
              <a:solidFill>
                <a:schemeClr val="tx1"/>
              </a:solidFill>
            </a:endParaRPr>
          </a:p>
        </p:txBody>
      </p:sp>
      <p:sp>
        <p:nvSpPr>
          <p:cNvPr id="39" name="Oval 38"/>
          <p:cNvSpPr/>
          <p:nvPr/>
        </p:nvSpPr>
        <p:spPr>
          <a:xfrm>
            <a:off x="6896100" y="3539239"/>
            <a:ext cx="228600" cy="232418"/>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smtClean="0">
                <a:solidFill>
                  <a:schemeClr val="tx1"/>
                </a:solidFill>
              </a:rPr>
              <a:t>3</a:t>
            </a:r>
            <a:endParaRPr lang="en-US" sz="1400">
              <a:solidFill>
                <a:schemeClr val="tx1"/>
              </a:solidFill>
            </a:endParaRPr>
          </a:p>
        </p:txBody>
      </p:sp>
      <p:sp>
        <p:nvSpPr>
          <p:cNvPr id="40" name="Oval 39"/>
          <p:cNvSpPr/>
          <p:nvPr/>
        </p:nvSpPr>
        <p:spPr>
          <a:xfrm>
            <a:off x="8490771" y="5268902"/>
            <a:ext cx="228600" cy="232418"/>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smtClean="0">
                <a:solidFill>
                  <a:schemeClr val="tx1"/>
                </a:solidFill>
              </a:rPr>
              <a:t>4</a:t>
            </a:r>
            <a:endParaRPr lang="en-US" sz="1400">
              <a:solidFill>
                <a:schemeClr val="tx1"/>
              </a:solidFill>
            </a:endParaRPr>
          </a:p>
        </p:txBody>
      </p:sp>
      <p:grpSp>
        <p:nvGrpSpPr>
          <p:cNvPr id="42" name="Group 41"/>
          <p:cNvGrpSpPr/>
          <p:nvPr/>
        </p:nvGrpSpPr>
        <p:grpSpPr>
          <a:xfrm>
            <a:off x="940710" y="5738677"/>
            <a:ext cx="4364915" cy="954108"/>
            <a:chOff x="940710" y="5738677"/>
            <a:chExt cx="4364915" cy="954108"/>
          </a:xfrm>
        </p:grpSpPr>
        <p:sp>
          <p:nvSpPr>
            <p:cNvPr id="43" name="Rectangle 42"/>
            <p:cNvSpPr/>
            <p:nvPr/>
          </p:nvSpPr>
          <p:spPr>
            <a:xfrm>
              <a:off x="940710" y="5738677"/>
              <a:ext cx="4364915" cy="954107"/>
            </a:xfrm>
            <a:prstGeom prst="rect">
              <a:avLst/>
            </a:prstGeom>
            <a:solidFill>
              <a:schemeClr val="bg1">
                <a:lumMod val="85000"/>
              </a:schemeClr>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TextBox 43"/>
            <p:cNvSpPr txBox="1"/>
            <p:nvPr/>
          </p:nvSpPr>
          <p:spPr>
            <a:xfrm>
              <a:off x="940710" y="5738678"/>
              <a:ext cx="2173423" cy="954107"/>
            </a:xfrm>
            <a:prstGeom prst="rect">
              <a:avLst/>
            </a:prstGeom>
            <a:noFill/>
          </p:spPr>
          <p:txBody>
            <a:bodyPr wrap="square" rtlCol="0">
              <a:spAutoFit/>
            </a:bodyPr>
            <a:lstStyle/>
            <a:p>
              <a:pPr marL="342900" indent="-342900">
                <a:buAutoNum type="arabicPeriod"/>
              </a:pPr>
              <a:r>
                <a:rPr lang="en-US" sz="1400" smtClean="0"/>
                <a:t>End Client</a:t>
              </a:r>
            </a:p>
            <a:p>
              <a:pPr marL="342900" indent="-342900">
                <a:buAutoNum type="arabicPeriod"/>
              </a:pPr>
              <a:r>
                <a:rPr lang="en-US" sz="1400" smtClean="0"/>
                <a:t>End Client</a:t>
              </a:r>
            </a:p>
            <a:p>
              <a:pPr marL="342900" indent="-342900">
                <a:buAutoNum type="arabicPeriod"/>
              </a:pPr>
              <a:r>
                <a:rPr lang="en-US" sz="1400" smtClean="0"/>
                <a:t>Kill Server</a:t>
              </a:r>
            </a:p>
            <a:p>
              <a:pPr marL="342900" indent="-342900">
                <a:buAutoNum type="arabicPeriod"/>
              </a:pPr>
              <a:r>
                <a:rPr lang="en-US" sz="1400" smtClean="0"/>
                <a:t>Exit Service Loop</a:t>
              </a:r>
              <a:endParaRPr lang="en-US" sz="1400"/>
            </a:p>
          </p:txBody>
        </p:sp>
        <p:sp>
          <p:nvSpPr>
            <p:cNvPr id="45" name="TextBox 44"/>
            <p:cNvSpPr txBox="1"/>
            <p:nvPr/>
          </p:nvSpPr>
          <p:spPr>
            <a:xfrm>
              <a:off x="2590800" y="5738678"/>
              <a:ext cx="2714825" cy="307777"/>
            </a:xfrm>
            <a:prstGeom prst="rect">
              <a:avLst/>
            </a:prstGeom>
            <a:noFill/>
          </p:spPr>
          <p:txBody>
            <a:bodyPr wrap="square" rtlCol="0">
              <a:spAutoFit/>
            </a:bodyPr>
            <a:lstStyle/>
            <a:p>
              <a:pPr marL="342900" indent="-342900">
                <a:buAutoNum type="arabicPeriod" startAt="5"/>
              </a:pPr>
              <a:endParaRPr lang="en-US" sz="1400"/>
            </a:p>
          </p:txBody>
        </p:sp>
      </p:grpSp>
      <p:sp>
        <p:nvSpPr>
          <p:cNvPr id="46" name="TextBox 45"/>
          <p:cNvSpPr txBox="1"/>
          <p:nvPr/>
        </p:nvSpPr>
        <p:spPr>
          <a:xfrm>
            <a:off x="4289110" y="838200"/>
            <a:ext cx="4854890" cy="1169551"/>
          </a:xfrm>
          <a:prstGeom prst="rect">
            <a:avLst/>
          </a:prstGeom>
          <a:noFill/>
        </p:spPr>
        <p:txBody>
          <a:bodyPr wrap="square" rtlCol="0">
            <a:spAutoFit/>
          </a:bodyPr>
          <a:lstStyle/>
          <a:p>
            <a:r>
              <a:rPr lang="en-US" sz="1400" smtClean="0"/>
              <a:t>After the Finalize call, the CAM Component Service is done, so the CAM Wrapper closes it out by calling End Client.  This call results in the CAM Component Service completing it’s loop and exiting as well as the Process Controller removing all references to the client.</a:t>
            </a:r>
            <a:endParaRPr lang="en-US" sz="1400"/>
          </a:p>
        </p:txBody>
      </p:sp>
      <p:sp>
        <p:nvSpPr>
          <p:cNvPr id="47" name="TextBox 46"/>
          <p:cNvSpPr txBox="1"/>
          <p:nvPr/>
        </p:nvSpPr>
        <p:spPr>
          <a:xfrm>
            <a:off x="2947149" y="5738678"/>
            <a:ext cx="2358476" cy="307777"/>
          </a:xfrm>
          <a:prstGeom prst="rect">
            <a:avLst/>
          </a:prstGeom>
          <a:noFill/>
        </p:spPr>
        <p:txBody>
          <a:bodyPr wrap="square" rtlCol="0">
            <a:spAutoFit/>
          </a:bodyPr>
          <a:lstStyle/>
          <a:p>
            <a:pPr marL="342900" indent="-342900">
              <a:buAutoNum type="arabicPeriod" startAt="5"/>
            </a:pPr>
            <a:r>
              <a:rPr lang="en-US" sz="1400" smtClean="0"/>
              <a:t>Status = COMPLETED</a:t>
            </a:r>
          </a:p>
        </p:txBody>
      </p:sp>
      <p:sp>
        <p:nvSpPr>
          <p:cNvPr id="48" name="Oval 47"/>
          <p:cNvSpPr/>
          <p:nvPr/>
        </p:nvSpPr>
        <p:spPr>
          <a:xfrm>
            <a:off x="6934200" y="2522655"/>
            <a:ext cx="228600" cy="232418"/>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smtClean="0">
                <a:solidFill>
                  <a:schemeClr val="tx1"/>
                </a:solidFill>
              </a:rPr>
              <a:t>5</a:t>
            </a:r>
            <a:endParaRPr lang="en-US" sz="1400">
              <a:solidFill>
                <a:schemeClr val="tx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smtClean="0">
                <a:ea typeface="ＭＳ Ｐゴシック" charset="-128"/>
              </a:rPr>
              <a:t>Project Objective</a:t>
            </a:r>
          </a:p>
        </p:txBody>
      </p:sp>
      <p:sp>
        <p:nvSpPr>
          <p:cNvPr id="4" name="TextBox 3"/>
          <p:cNvSpPr txBox="1"/>
          <p:nvPr/>
        </p:nvSpPr>
        <p:spPr>
          <a:xfrm>
            <a:off x="1066800" y="2773363"/>
            <a:ext cx="7924800" cy="1570037"/>
          </a:xfrm>
          <a:prstGeom prst="rect">
            <a:avLst/>
          </a:prstGeom>
          <a:noFill/>
        </p:spPr>
        <p:txBody>
          <a:bodyPr>
            <a:spAutoFit/>
          </a:bodyPr>
          <a:lstStyle/>
          <a:p>
            <a:pPr>
              <a:defRPr/>
            </a:pPr>
            <a:r>
              <a:rPr lang="en-US" sz="2400" dirty="0">
                <a:latin typeface="+mn-lt"/>
                <a:cs typeface="ＭＳ Ｐゴシック" charset="-128"/>
              </a:rPr>
              <a:t>The development of an end-to-end workflow that executes, in a loosely coupled mode, a distributed modeling system comprised of an atmospheric climate model using ESMF and a hydrological model </a:t>
            </a:r>
            <a:r>
              <a:rPr lang="en-US" sz="2400">
                <a:latin typeface="+mn-lt"/>
                <a:cs typeface="ＭＳ Ｐゴシック" charset="-128"/>
              </a:rPr>
              <a:t>using </a:t>
            </a:r>
            <a:r>
              <a:rPr lang="en-US" sz="2400" smtClean="0">
                <a:latin typeface="+mn-lt"/>
                <a:cs typeface="ＭＳ Ｐゴシック" charset="-128"/>
              </a:rPr>
              <a:t>OpenMI</a:t>
            </a:r>
            <a:endParaRPr lang="en-US" sz="2400" dirty="0">
              <a:latin typeface="+mn-lt"/>
              <a:cs typeface="ＭＳ Ｐゴシック" charset="-12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smtClean="0">
                <a:ea typeface="ＭＳ Ｐゴシック" charset="-128"/>
              </a:rPr>
              <a:t>Motivation</a:t>
            </a:r>
          </a:p>
        </p:txBody>
      </p:sp>
      <p:sp>
        <p:nvSpPr>
          <p:cNvPr id="18435" name="Content Placeholder 2"/>
          <p:cNvSpPr>
            <a:spLocks noGrp="1"/>
          </p:cNvSpPr>
          <p:nvPr>
            <p:ph idx="1"/>
          </p:nvPr>
        </p:nvSpPr>
        <p:spPr>
          <a:xfrm>
            <a:off x="1066800" y="2057400"/>
            <a:ext cx="7924800" cy="4267200"/>
          </a:xfrm>
        </p:spPr>
        <p:txBody>
          <a:bodyPr/>
          <a:lstStyle/>
          <a:p>
            <a:r>
              <a:rPr lang="en-US" smtClean="0">
                <a:ea typeface="ＭＳ Ｐゴシック" charset="-128"/>
              </a:rPr>
              <a:t>Hydrological impact studies can be improved when forced with data from climate models </a:t>
            </a:r>
            <a:r>
              <a:rPr lang="en-US" smtClean="0"/>
              <a:t>[Zeng </a:t>
            </a:r>
            <a:r>
              <a:rPr lang="en-US" i="1" smtClean="0"/>
              <a:t>et al.,</a:t>
            </a:r>
            <a:r>
              <a:rPr lang="en-US" smtClean="0"/>
              <a:t> 2003; Yong </a:t>
            </a:r>
            <a:r>
              <a:rPr lang="en-US" i="1" smtClean="0"/>
              <a:t>et al.,</a:t>
            </a:r>
            <a:r>
              <a:rPr lang="en-US" smtClean="0"/>
              <a:t> 2009] </a:t>
            </a:r>
            <a:endParaRPr lang="en-US" smtClean="0">
              <a:ea typeface="ＭＳ Ｐゴシック" charset="-128"/>
            </a:endParaRPr>
          </a:p>
          <a:p>
            <a:r>
              <a:rPr lang="en-US" smtClean="0">
                <a:ea typeface="ＭＳ Ｐゴシック" charset="-128"/>
              </a:rPr>
              <a:t>A technology gap exists:</a:t>
            </a:r>
          </a:p>
          <a:p>
            <a:pPr lvl="1"/>
            <a:r>
              <a:rPr lang="en-US" smtClean="0">
                <a:ea typeface="ＭＳ Ｐゴシック" charset="-128"/>
              </a:rPr>
              <a:t>Many hydrological models run on personal computers</a:t>
            </a:r>
          </a:p>
          <a:p>
            <a:pPr lvl="1"/>
            <a:r>
              <a:rPr lang="en-US" smtClean="0">
                <a:ea typeface="ＭＳ Ｐゴシック" charset="-128"/>
              </a:rPr>
              <a:t>Most climate models run on high performance supercomputers </a:t>
            </a:r>
          </a:p>
          <a:p>
            <a:r>
              <a:rPr lang="en-US" smtClean="0">
                <a:ea typeface="ＭＳ Ｐゴシック" charset="-128"/>
              </a:rPr>
              <a:t>The leveraging of ESMF and OpenMI can mitigate the communication difficulties between these modeling types</a:t>
            </a:r>
          </a:p>
          <a:p>
            <a:pPr lvl="1"/>
            <a:r>
              <a:rPr lang="en-US" smtClean="0">
                <a:ea typeface="ＭＳ Ｐゴシック" charset="-128"/>
              </a:rPr>
              <a:t>ESMF contains web services interfaces that can be used to communicate across a distributed network</a:t>
            </a:r>
          </a:p>
          <a:p>
            <a:pPr lvl="1"/>
            <a:r>
              <a:rPr lang="en-US" smtClean="0">
                <a:ea typeface="ＭＳ Ｐゴシック" charset="-128"/>
              </a:rPr>
              <a:t>Both ESMF and OpenMI are widely used within their respective communities</a:t>
            </a:r>
          </a:p>
          <a:p>
            <a:endParaRPr lang="en-US" smtClean="0">
              <a:ea typeface="ＭＳ Ｐゴシック" charset="-12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smtClean="0">
                <a:ea typeface="ＭＳ Ｐゴシック" charset="-128"/>
              </a:rPr>
              <a:t>System Description</a:t>
            </a:r>
          </a:p>
        </p:txBody>
      </p:sp>
      <p:grpSp>
        <p:nvGrpSpPr>
          <p:cNvPr id="31" name="Group 30"/>
          <p:cNvGrpSpPr/>
          <p:nvPr/>
        </p:nvGrpSpPr>
        <p:grpSpPr>
          <a:xfrm>
            <a:off x="5322739" y="4420912"/>
            <a:ext cx="2197628" cy="1542347"/>
            <a:chOff x="4209617" y="4252084"/>
            <a:chExt cx="2197628" cy="1542347"/>
          </a:xfrm>
        </p:grpSpPr>
        <p:sp>
          <p:nvSpPr>
            <p:cNvPr id="16" name="Rounded Rectangle 15"/>
            <p:cNvSpPr>
              <a:spLocks noChangeArrowheads="1"/>
            </p:cNvSpPr>
            <p:nvPr/>
          </p:nvSpPr>
          <p:spPr bwMode="auto">
            <a:xfrm>
              <a:off x="4209617" y="4252084"/>
              <a:ext cx="2197628" cy="1542347"/>
            </a:xfrm>
            <a:prstGeom prst="roundRect">
              <a:avLst>
                <a:gd name="adj" fmla="val 16667"/>
              </a:avLst>
            </a:prstGeom>
            <a:ln>
              <a:headEnd/>
              <a:tailEnd/>
            </a:ln>
          </p:spPr>
          <p:style>
            <a:lnRef idx="1">
              <a:schemeClr val="dk1"/>
            </a:lnRef>
            <a:fillRef idx="2">
              <a:schemeClr val="dk1"/>
            </a:fillRef>
            <a:effectRef idx="1">
              <a:schemeClr val="dk1"/>
            </a:effectRef>
            <a:fontRef idx="minor">
              <a:schemeClr val="dk1"/>
            </a:fontRef>
          </p:style>
          <p:txBody>
            <a:bodyPr anchor="b"/>
            <a:lstStyle/>
            <a:p>
              <a:pPr algn="ctr" defTabSz="914400"/>
              <a:r>
                <a:rPr lang="en-US" sz="1100">
                  <a:solidFill>
                    <a:srgbClr val="000000"/>
                  </a:solidFill>
                  <a:latin typeface="Calibri" charset="0"/>
                </a:rPr>
                <a:t>High Performance Computer</a:t>
              </a:r>
            </a:p>
          </p:txBody>
        </p:sp>
        <p:grpSp>
          <p:nvGrpSpPr>
            <p:cNvPr id="19469" name="Group 16"/>
            <p:cNvGrpSpPr>
              <a:grpSpLocks/>
            </p:cNvGrpSpPr>
            <p:nvPr/>
          </p:nvGrpSpPr>
          <p:grpSpPr bwMode="auto">
            <a:xfrm>
              <a:off x="4209617" y="4535373"/>
              <a:ext cx="695343" cy="640975"/>
              <a:chOff x="1447800" y="4724400"/>
              <a:chExt cx="1028700" cy="876300"/>
            </a:xfrm>
          </p:grpSpPr>
          <p:pic>
            <p:nvPicPr>
              <p:cNvPr id="19477" name="Picture 24" descr="C:\Users\Kathleen Saint\Pictures\Microsoft Clip Organizer\j0434845.png"/>
              <p:cNvPicPr>
                <a:picLocks noChangeAspect="1" noChangeArrowheads="1"/>
              </p:cNvPicPr>
              <p:nvPr/>
            </p:nvPicPr>
            <p:blipFill>
              <a:blip r:embed="rId3"/>
              <a:srcRect/>
              <a:stretch>
                <a:fillRect/>
              </a:stretch>
            </p:blipFill>
            <p:spPr bwMode="auto">
              <a:xfrm>
                <a:off x="1447800" y="4724400"/>
                <a:ext cx="647700" cy="647700"/>
              </a:xfrm>
              <a:prstGeom prst="rect">
                <a:avLst/>
              </a:prstGeom>
              <a:noFill/>
              <a:ln w="9525">
                <a:noFill/>
                <a:miter lim="800000"/>
                <a:headEnd/>
                <a:tailEnd/>
              </a:ln>
            </p:spPr>
          </p:pic>
          <p:pic>
            <p:nvPicPr>
              <p:cNvPr id="19478" name="Picture 25" descr="C:\Users\Kathleen Saint\Pictures\Microsoft Clip Organizer\j0434845.png"/>
              <p:cNvPicPr>
                <a:picLocks noChangeAspect="1" noChangeArrowheads="1"/>
              </p:cNvPicPr>
              <p:nvPr/>
            </p:nvPicPr>
            <p:blipFill>
              <a:blip r:embed="rId3"/>
              <a:srcRect/>
              <a:stretch>
                <a:fillRect/>
              </a:stretch>
            </p:blipFill>
            <p:spPr bwMode="auto">
              <a:xfrm>
                <a:off x="1828800" y="4800600"/>
                <a:ext cx="647700" cy="647700"/>
              </a:xfrm>
              <a:prstGeom prst="rect">
                <a:avLst/>
              </a:prstGeom>
              <a:noFill/>
              <a:ln w="9525">
                <a:noFill/>
                <a:miter lim="800000"/>
                <a:headEnd/>
                <a:tailEnd/>
              </a:ln>
            </p:spPr>
          </p:pic>
          <p:pic>
            <p:nvPicPr>
              <p:cNvPr id="19479" name="Picture 26" descr="C:\Users\Kathleen Saint\Pictures\Microsoft Clip Organizer\j0434845.png"/>
              <p:cNvPicPr>
                <a:picLocks noChangeAspect="1" noChangeArrowheads="1"/>
              </p:cNvPicPr>
              <p:nvPr/>
            </p:nvPicPr>
            <p:blipFill>
              <a:blip r:embed="rId3"/>
              <a:srcRect/>
              <a:stretch>
                <a:fillRect/>
              </a:stretch>
            </p:blipFill>
            <p:spPr bwMode="auto">
              <a:xfrm>
                <a:off x="1524000" y="4953000"/>
                <a:ext cx="647700" cy="647700"/>
              </a:xfrm>
              <a:prstGeom prst="rect">
                <a:avLst/>
              </a:prstGeom>
              <a:noFill/>
              <a:ln w="9525">
                <a:noFill/>
                <a:miter lim="800000"/>
                <a:headEnd/>
                <a:tailEnd/>
              </a:ln>
            </p:spPr>
          </p:pic>
        </p:grpSp>
        <p:sp>
          <p:nvSpPr>
            <p:cNvPr id="18" name="Rectangle 17"/>
            <p:cNvSpPr/>
            <p:nvPr/>
          </p:nvSpPr>
          <p:spPr>
            <a:xfrm>
              <a:off x="5322739" y="4420912"/>
              <a:ext cx="741127" cy="377717"/>
            </a:xfrm>
            <a:prstGeom prst="rect">
              <a:avLst/>
            </a:prstGeom>
            <a:ln/>
          </p:spPr>
          <p:style>
            <a:lnRef idx="1">
              <a:schemeClr val="accent3"/>
            </a:lnRef>
            <a:fillRef idx="2">
              <a:schemeClr val="accent3"/>
            </a:fillRef>
            <a:effectRef idx="1">
              <a:schemeClr val="accent3"/>
            </a:effectRef>
            <a:fontRef idx="minor">
              <a:schemeClr val="dk1"/>
            </a:fontRef>
          </p:style>
          <p:txBody>
            <a:bodyPr anchor="ctr"/>
            <a:lstStyle/>
            <a:p>
              <a:pPr algn="ctr" defTabSz="914400"/>
              <a:r>
                <a:rPr lang="en-US" sz="800">
                  <a:solidFill>
                    <a:srgbClr val="000000"/>
                  </a:solidFill>
                  <a:ea typeface="ＭＳ Ｐゴシック" charset="-128"/>
                </a:rPr>
                <a:t>ESMF Web Services</a:t>
              </a:r>
            </a:p>
          </p:txBody>
        </p:sp>
        <p:sp>
          <p:nvSpPr>
            <p:cNvPr id="19" name="Rectangle 18"/>
            <p:cNvSpPr/>
            <p:nvPr/>
          </p:nvSpPr>
          <p:spPr>
            <a:xfrm>
              <a:off x="5254063" y="4798630"/>
              <a:ext cx="878479" cy="446394"/>
            </a:xfrm>
            <a:prstGeom prst="rect">
              <a:avLst/>
            </a:prstGeom>
            <a:ln/>
          </p:spPr>
          <p:style>
            <a:lnRef idx="1">
              <a:schemeClr val="accent3"/>
            </a:lnRef>
            <a:fillRef idx="2">
              <a:schemeClr val="accent3"/>
            </a:fillRef>
            <a:effectRef idx="1">
              <a:schemeClr val="accent3"/>
            </a:effectRef>
            <a:fontRef idx="minor">
              <a:schemeClr val="dk1"/>
            </a:fontRef>
          </p:style>
          <p:txBody>
            <a:bodyPr anchor="ctr"/>
            <a:lstStyle/>
            <a:p>
              <a:pPr algn="ctr" defTabSz="914400"/>
              <a:r>
                <a:rPr lang="en-US" sz="1000" smtClean="0">
                  <a:solidFill>
                    <a:srgbClr val="000000"/>
                  </a:solidFill>
                  <a:ea typeface="ＭＳ Ｐゴシック" charset="-128"/>
                </a:rPr>
                <a:t>ESMF CAM</a:t>
              </a:r>
              <a:endParaRPr lang="en-US" sz="1000">
                <a:solidFill>
                  <a:srgbClr val="000000"/>
                </a:solidFill>
                <a:ea typeface="ＭＳ Ｐゴシック" charset="-128"/>
              </a:endParaRPr>
            </a:p>
            <a:p>
              <a:pPr algn="ctr" defTabSz="914400"/>
              <a:r>
                <a:rPr lang="en-US" sz="1000">
                  <a:solidFill>
                    <a:srgbClr val="000000"/>
                  </a:solidFill>
                  <a:ea typeface="ＭＳ Ｐゴシック" charset="-128"/>
                </a:rPr>
                <a:t>Component</a:t>
              </a:r>
            </a:p>
          </p:txBody>
        </p:sp>
      </p:grpSp>
      <p:grpSp>
        <p:nvGrpSpPr>
          <p:cNvPr id="36" name="Group 35"/>
          <p:cNvGrpSpPr/>
          <p:nvPr/>
        </p:nvGrpSpPr>
        <p:grpSpPr>
          <a:xfrm>
            <a:off x="5760548" y="1575322"/>
            <a:ext cx="2592515" cy="2035955"/>
            <a:chOff x="5381400" y="1673876"/>
            <a:chExt cx="2592515" cy="2035955"/>
          </a:xfrm>
        </p:grpSpPr>
        <p:sp>
          <p:nvSpPr>
            <p:cNvPr id="9" name="Rounded Rectangle 8"/>
            <p:cNvSpPr>
              <a:spLocks noChangeArrowheads="1"/>
            </p:cNvSpPr>
            <p:nvPr/>
          </p:nvSpPr>
          <p:spPr bwMode="auto">
            <a:xfrm>
              <a:off x="5381400" y="1673876"/>
              <a:ext cx="2592515" cy="2035955"/>
            </a:xfrm>
            <a:prstGeom prst="roundRect">
              <a:avLst>
                <a:gd name="adj" fmla="val 16667"/>
              </a:avLst>
            </a:prstGeom>
            <a:ln>
              <a:headEnd/>
              <a:tailEnd/>
            </a:ln>
          </p:spPr>
          <p:style>
            <a:lnRef idx="1">
              <a:schemeClr val="dk1"/>
            </a:lnRef>
            <a:fillRef idx="2">
              <a:schemeClr val="dk1"/>
            </a:fillRef>
            <a:effectRef idx="1">
              <a:schemeClr val="dk1"/>
            </a:effectRef>
            <a:fontRef idx="minor">
              <a:schemeClr val="dk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US" sz="1000">
                <a:solidFill>
                  <a:srgbClr val="000000"/>
                </a:solidFill>
              </a:endParaRPr>
            </a:p>
          </p:txBody>
        </p:sp>
        <p:sp>
          <p:nvSpPr>
            <p:cNvPr id="10" name="Rectangle 9"/>
            <p:cNvSpPr/>
            <p:nvPr/>
          </p:nvSpPr>
          <p:spPr>
            <a:xfrm>
              <a:off x="7108312" y="2819906"/>
              <a:ext cx="741127" cy="370564"/>
            </a:xfrm>
            <a:prstGeom prst="rect">
              <a:avLst/>
            </a:prstGeom>
            <a:ln/>
          </p:spPr>
          <p:style>
            <a:lnRef idx="1">
              <a:schemeClr val="accent5"/>
            </a:lnRef>
            <a:fillRef idx="2">
              <a:schemeClr val="accent5"/>
            </a:fillRef>
            <a:effectRef idx="1">
              <a:schemeClr val="accent5"/>
            </a:effectRef>
            <a:fontRef idx="minor">
              <a:schemeClr val="dk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sz="1000" dirty="0" smtClean="0">
                  <a:solidFill>
                    <a:srgbClr val="000000"/>
                  </a:solidFill>
                </a:rPr>
                <a:t>SWAT</a:t>
              </a:r>
            </a:p>
          </p:txBody>
        </p:sp>
        <p:sp>
          <p:nvSpPr>
            <p:cNvPr id="11" name="Rectangle 10"/>
            <p:cNvSpPr/>
            <p:nvPr/>
          </p:nvSpPr>
          <p:spPr>
            <a:xfrm>
              <a:off x="7169835" y="2566663"/>
              <a:ext cx="618083" cy="253243"/>
            </a:xfrm>
            <a:prstGeom prst="rect">
              <a:avLst/>
            </a:prstGeom>
            <a:ln/>
          </p:spPr>
          <p:style>
            <a:lnRef idx="1">
              <a:schemeClr val="accent5"/>
            </a:lnRef>
            <a:fillRef idx="2">
              <a:schemeClr val="accent5"/>
            </a:fillRef>
            <a:effectRef idx="1">
              <a:schemeClr val="accent5"/>
            </a:effectRef>
            <a:fontRef idx="minor">
              <a:schemeClr val="dk1"/>
            </a:fontRef>
          </p:style>
          <p:txBody>
            <a:bodyPr anchor="ctr"/>
            <a:lstStyle/>
            <a:p>
              <a:pPr algn="ctr" defTabSz="914400"/>
              <a:r>
                <a:rPr lang="en-US" sz="1000">
                  <a:solidFill>
                    <a:srgbClr val="000000"/>
                  </a:solidFill>
                  <a:ea typeface="ＭＳ Ｐゴシック" charset="-128"/>
                </a:rPr>
                <a:t>OpenMI</a:t>
              </a:r>
            </a:p>
          </p:txBody>
        </p:sp>
        <p:sp>
          <p:nvSpPr>
            <p:cNvPr id="12" name="Rectangle 11"/>
            <p:cNvSpPr/>
            <p:nvPr/>
          </p:nvSpPr>
          <p:spPr>
            <a:xfrm>
              <a:off x="5567398" y="3047395"/>
              <a:ext cx="1045876" cy="412056"/>
            </a:xfrm>
            <a:prstGeom prst="rect">
              <a:avLst/>
            </a:prstGeom>
            <a:ln/>
          </p:spPr>
          <p:style>
            <a:lnRef idx="1">
              <a:schemeClr val="accent3"/>
            </a:lnRef>
            <a:fillRef idx="2">
              <a:schemeClr val="accent3"/>
            </a:fillRef>
            <a:effectRef idx="1">
              <a:schemeClr val="accent3"/>
            </a:effectRef>
            <a:fontRef idx="minor">
              <a:schemeClr val="dk1"/>
            </a:fontRef>
          </p:style>
          <p:txBody>
            <a:bodyPr anchor="ctr"/>
            <a:lstStyle/>
            <a:p>
              <a:pPr algn="ctr" defTabSz="914400"/>
              <a:r>
                <a:rPr lang="en-US" sz="1000" smtClean="0">
                  <a:solidFill>
                    <a:srgbClr val="000000"/>
                  </a:solidFill>
                  <a:ea typeface="ＭＳ Ｐゴシック" charset="-128"/>
                </a:rPr>
                <a:t>CAM OpenMI </a:t>
              </a:r>
              <a:r>
                <a:rPr lang="en-US" sz="1000">
                  <a:solidFill>
                    <a:srgbClr val="000000"/>
                  </a:solidFill>
                  <a:ea typeface="ＭＳ Ｐゴシック" charset="-128"/>
                </a:rPr>
                <a:t>Wrapper</a:t>
              </a:r>
            </a:p>
          </p:txBody>
        </p:sp>
        <p:sp>
          <p:nvSpPr>
            <p:cNvPr id="13" name="Rounded Rectangle 12"/>
            <p:cNvSpPr/>
            <p:nvPr/>
          </p:nvSpPr>
          <p:spPr>
            <a:xfrm>
              <a:off x="6338570" y="2085932"/>
              <a:ext cx="739697" cy="274704"/>
            </a:xfrm>
            <a:prstGeom prst="roundRect">
              <a:avLst/>
            </a:prstGeom>
            <a:ln/>
          </p:spPr>
          <p:style>
            <a:lnRef idx="1">
              <a:schemeClr val="accent6"/>
            </a:lnRef>
            <a:fillRef idx="2">
              <a:schemeClr val="accent6"/>
            </a:fillRef>
            <a:effectRef idx="1">
              <a:schemeClr val="accent6"/>
            </a:effectRef>
            <a:fontRef idx="minor">
              <a:schemeClr val="dk1"/>
            </a:fontRef>
          </p:style>
          <p:txBody>
            <a:bodyPr anchor="ctr"/>
            <a:lstStyle/>
            <a:p>
              <a:pPr algn="ctr" defTabSz="914400"/>
              <a:r>
                <a:rPr lang="en-US" sz="1000">
                  <a:solidFill>
                    <a:srgbClr val="000000"/>
                  </a:solidFill>
                  <a:ea typeface="ＭＳ Ｐゴシック" charset="-128"/>
                </a:rPr>
                <a:t>Driver</a:t>
              </a:r>
            </a:p>
          </p:txBody>
        </p:sp>
        <p:cxnSp>
          <p:nvCxnSpPr>
            <p:cNvPr id="14" name="Shape 10"/>
            <p:cNvCxnSpPr>
              <a:stCxn id="12" idx="3"/>
              <a:endCxn id="11" idx="1"/>
            </p:cNvCxnSpPr>
            <p:nvPr/>
          </p:nvCxnSpPr>
          <p:spPr>
            <a:xfrm flipV="1">
              <a:off x="6613274" y="2694000"/>
              <a:ext cx="556561" cy="559422"/>
            </a:xfrm>
            <a:prstGeom prst="bentConnector3">
              <a:avLst>
                <a:gd name="adj1" fmla="val 50000"/>
              </a:avLst>
            </a:prstGeom>
            <a:ln w="28575" cap="flat" cmpd="sng" algn="ctr">
              <a:solidFill>
                <a:srgbClr val="000000"/>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5" name="Shape 25"/>
            <p:cNvCxnSpPr>
              <a:stCxn id="13" idx="1"/>
              <a:endCxn id="12" idx="0"/>
            </p:cNvCxnSpPr>
            <p:nvPr/>
          </p:nvCxnSpPr>
          <p:spPr>
            <a:xfrm rot="10800000" flipV="1">
              <a:off x="6089619" y="2223283"/>
              <a:ext cx="248951" cy="824111"/>
            </a:xfrm>
            <a:prstGeom prst="bentConnector2">
              <a:avLst/>
            </a:prstGeom>
            <a:ln w="28575" cap="flat" cmpd="sng" algn="ctr">
              <a:solidFill>
                <a:srgbClr val="000000"/>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9472" name="TextBox 19"/>
            <p:cNvSpPr txBox="1">
              <a:spLocks noChangeArrowheads="1"/>
            </p:cNvSpPr>
            <p:nvPr/>
          </p:nvSpPr>
          <p:spPr bwMode="auto">
            <a:xfrm>
              <a:off x="5789163" y="1742551"/>
              <a:ext cx="1922925" cy="290513"/>
            </a:xfrm>
            <a:prstGeom prst="rect">
              <a:avLst/>
            </a:prstGeom>
            <a:noFill/>
            <a:ln w="9525">
              <a:noFill/>
              <a:miter lim="800000"/>
              <a:headEnd/>
              <a:tailEnd/>
            </a:ln>
          </p:spPr>
          <p:txBody>
            <a:bodyPr>
              <a:spAutoFit/>
            </a:bodyPr>
            <a:lstStyle/>
            <a:p>
              <a:pPr algn="ctr" defTabSz="914400"/>
              <a:r>
                <a:rPr lang="en-US" sz="1100">
                  <a:solidFill>
                    <a:srgbClr val="000000"/>
                  </a:solidFill>
                  <a:latin typeface="Calibri" charset="0"/>
                </a:rPr>
                <a:t>Personal Computer</a:t>
              </a:r>
            </a:p>
          </p:txBody>
        </p:sp>
        <p:cxnSp>
          <p:nvCxnSpPr>
            <p:cNvPr id="21" name="Shape 25"/>
            <p:cNvCxnSpPr>
              <a:stCxn id="13" idx="3"/>
              <a:endCxn id="11" idx="0"/>
            </p:cNvCxnSpPr>
            <p:nvPr/>
          </p:nvCxnSpPr>
          <p:spPr>
            <a:xfrm>
              <a:off x="7078267" y="2223283"/>
              <a:ext cx="400610" cy="343379"/>
            </a:xfrm>
            <a:prstGeom prst="bentConnector2">
              <a:avLst/>
            </a:prstGeom>
            <a:ln w="28575" cap="flat" cmpd="sng" algn="ctr">
              <a:solidFill>
                <a:srgbClr val="000000"/>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cxnSp>
        <p:nvCxnSpPr>
          <p:cNvPr id="22" name="Shape 25"/>
          <p:cNvCxnSpPr>
            <a:stCxn id="12" idx="2"/>
            <a:endCxn id="18" idx="0"/>
          </p:cNvCxnSpPr>
          <p:nvPr/>
        </p:nvCxnSpPr>
        <p:spPr>
          <a:xfrm rot="16200000" flipH="1">
            <a:off x="6023533" y="3806847"/>
            <a:ext cx="1228843" cy="336941"/>
          </a:xfrm>
          <a:prstGeom prst="bentConnector3">
            <a:avLst>
              <a:gd name="adj1" fmla="val 50000"/>
            </a:avLst>
          </a:prstGeom>
          <a:ln w="28575" cap="flat" cmpd="sng" algn="ctr">
            <a:solidFill>
              <a:srgbClr val="000000"/>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938205" y="1575322"/>
            <a:ext cx="4530472" cy="2616101"/>
          </a:xfrm>
          <a:prstGeom prst="rect">
            <a:avLst/>
          </a:prstGeom>
          <a:noFill/>
        </p:spPr>
        <p:txBody>
          <a:bodyPr wrap="square" rtlCol="0">
            <a:spAutoFit/>
          </a:bodyPr>
          <a:lstStyle/>
          <a:p>
            <a:pPr marL="182880" indent="-182880">
              <a:spcAft>
                <a:spcPts val="600"/>
              </a:spcAft>
              <a:buFont typeface="Arial" pitchFamily="34" charset="0"/>
              <a:buChar char="•"/>
            </a:pPr>
            <a:r>
              <a:rPr lang="en-US" smtClean="0"/>
              <a:t>SWAT (hydrology model) runs on PC</a:t>
            </a:r>
          </a:p>
          <a:p>
            <a:pPr marL="182880" indent="-182880">
              <a:spcAft>
                <a:spcPts val="600"/>
              </a:spcAft>
              <a:buFont typeface="Arial" pitchFamily="34" charset="0"/>
              <a:buChar char="•"/>
            </a:pPr>
            <a:r>
              <a:rPr lang="en-US" smtClean="0"/>
              <a:t>CAM (climate model) runs on HPC</a:t>
            </a:r>
          </a:p>
          <a:p>
            <a:pPr marL="182880" indent="-182880">
              <a:spcAft>
                <a:spcPts val="600"/>
              </a:spcAft>
              <a:buFont typeface="Arial" pitchFamily="34" charset="0"/>
              <a:buChar char="•"/>
            </a:pPr>
            <a:r>
              <a:rPr lang="en-US" smtClean="0"/>
              <a:t>Wrappers for both SWAT and CAM provide OpenMI interface to each model</a:t>
            </a:r>
          </a:p>
          <a:p>
            <a:pPr marL="182880" indent="-182880">
              <a:spcAft>
                <a:spcPts val="600"/>
              </a:spcAft>
              <a:buFont typeface="Arial" pitchFamily="34" charset="0"/>
              <a:buChar char="•"/>
            </a:pPr>
            <a:r>
              <a:rPr lang="en-US" smtClean="0"/>
              <a:t>Driver (OpenMI Configuration Editor) uses OpenMI interface to timestep through models via wrappers</a:t>
            </a:r>
          </a:p>
          <a:p>
            <a:pPr marL="182880" indent="-182880">
              <a:spcAft>
                <a:spcPts val="600"/>
              </a:spcAft>
              <a:buFont typeface="Arial" pitchFamily="34" charset="0"/>
              <a:buChar char="•"/>
            </a:pPr>
            <a:endParaRPr lang="en-US" smtClean="0"/>
          </a:p>
        </p:txBody>
      </p:sp>
      <p:sp>
        <p:nvSpPr>
          <p:cNvPr id="34" name="TextBox 33"/>
          <p:cNvSpPr txBox="1"/>
          <p:nvPr/>
        </p:nvSpPr>
        <p:spPr>
          <a:xfrm>
            <a:off x="938205" y="3807529"/>
            <a:ext cx="3172690" cy="1831271"/>
          </a:xfrm>
          <a:prstGeom prst="rect">
            <a:avLst/>
          </a:prstGeom>
          <a:noFill/>
        </p:spPr>
        <p:txBody>
          <a:bodyPr wrap="square" rtlCol="0">
            <a:spAutoFit/>
          </a:bodyPr>
          <a:lstStyle/>
          <a:p>
            <a:pPr marL="182880" indent="-182880">
              <a:spcAft>
                <a:spcPts val="600"/>
              </a:spcAft>
              <a:buFont typeface="Arial" pitchFamily="34" charset="0"/>
              <a:buChar char="•"/>
            </a:pPr>
            <a:r>
              <a:rPr lang="en-US" smtClean="0"/>
              <a:t>Access to CAM across the network provided by ESMF Web Services</a:t>
            </a:r>
          </a:p>
          <a:p>
            <a:pPr marL="182880" indent="-182880">
              <a:spcAft>
                <a:spcPts val="600"/>
              </a:spcAft>
              <a:buFont typeface="Arial" pitchFamily="34" charset="0"/>
              <a:buChar char="•"/>
            </a:pPr>
            <a:r>
              <a:rPr lang="en-US" smtClean="0"/>
              <a:t>CAM output data streamed to CAM wrapper via ESMF Web Services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smtClean="0">
                <a:ea typeface="ＭＳ Ｐゴシック" charset="-128"/>
              </a:rPr>
              <a:t>Components: SWAT</a:t>
            </a:r>
          </a:p>
        </p:txBody>
      </p:sp>
      <p:sp>
        <p:nvSpPr>
          <p:cNvPr id="22531" name="Content Placeholder 2"/>
          <p:cNvSpPr>
            <a:spLocks noGrp="1"/>
          </p:cNvSpPr>
          <p:nvPr>
            <p:ph idx="1"/>
          </p:nvPr>
        </p:nvSpPr>
        <p:spPr>
          <a:xfrm>
            <a:off x="1066800" y="1524000"/>
            <a:ext cx="4267200" cy="5029200"/>
          </a:xfrm>
        </p:spPr>
        <p:txBody>
          <a:bodyPr/>
          <a:lstStyle/>
          <a:p>
            <a:r>
              <a:rPr lang="en-US" smtClean="0">
                <a:ea typeface="ＭＳ Ｐゴシック" charset="-128"/>
              </a:rPr>
              <a:t>The hydrological model chosen for this project is the Soil Water Assessment Tool (SWAT)</a:t>
            </a:r>
          </a:p>
          <a:p>
            <a:r>
              <a:rPr lang="en-US" smtClean="0">
                <a:ea typeface="ＭＳ Ｐゴシック" charset="-128"/>
              </a:rPr>
              <a:t>It is a river basin scale model developed to quantify the impact of land management practices in large, complex watersheds</a:t>
            </a:r>
          </a:p>
          <a:p>
            <a:r>
              <a:rPr lang="en-US" smtClean="0">
                <a:ea typeface="ＭＳ Ｐゴシック" charset="-128"/>
              </a:rPr>
              <a:t>It was chosen for this project because it is widely used, is open source, and runs on a Windows platform</a:t>
            </a:r>
          </a:p>
        </p:txBody>
      </p:sp>
      <p:pic>
        <p:nvPicPr>
          <p:cNvPr id="7" name="Picture 6" descr="small falls along presque Isle River.jpg"/>
          <p:cNvPicPr>
            <a:picLocks noChangeAspect="1"/>
          </p:cNvPicPr>
          <p:nvPr/>
        </p:nvPicPr>
        <p:blipFill>
          <a:blip r:embed="rId3"/>
          <a:stretch>
            <a:fillRect/>
          </a:stretch>
        </p:blipFill>
        <p:spPr>
          <a:xfrm>
            <a:off x="5334000" y="1950522"/>
            <a:ext cx="3022600" cy="2011918"/>
          </a:xfrm>
          <a:prstGeom prst="rect">
            <a:avLst/>
          </a:prstGeom>
          <a:effectLst>
            <a:outerShdw blurRad="50800" dist="38100" dir="2700000" algn="tl" rotWithShape="0">
              <a:prstClr val="black">
                <a:alpha val="40000"/>
              </a:prstClr>
            </a:outerShdw>
          </a:effectLst>
        </p:spPr>
      </p:pic>
      <p:pic>
        <p:nvPicPr>
          <p:cNvPr id="8" name="Picture 7" descr="IMG_9684.jpg"/>
          <p:cNvPicPr>
            <a:picLocks noChangeAspect="1"/>
          </p:cNvPicPr>
          <p:nvPr/>
        </p:nvPicPr>
        <p:blipFill>
          <a:blip r:embed="rId4"/>
          <a:stretch>
            <a:fillRect/>
          </a:stretch>
        </p:blipFill>
        <p:spPr>
          <a:xfrm>
            <a:off x="5867400" y="3657600"/>
            <a:ext cx="1758950" cy="2642554"/>
          </a:xfrm>
          <a:prstGeom prst="rect">
            <a:avLst/>
          </a:prstGeom>
          <a:effectLst>
            <a:outerShdw blurRad="50800" dist="38100" dir="2700000" algn="tl" rotWithShape="0">
              <a:prstClr val="black">
                <a:alpha val="40000"/>
              </a:prstClr>
            </a:outerShdw>
          </a:effectLst>
        </p:spPr>
      </p:pic>
      <p:pic>
        <p:nvPicPr>
          <p:cNvPr id="9" name="Picture 8" descr="IMG_7811.jpg"/>
          <p:cNvPicPr>
            <a:picLocks noChangeAspect="1"/>
          </p:cNvPicPr>
          <p:nvPr/>
        </p:nvPicPr>
        <p:blipFill>
          <a:blip r:embed="rId5"/>
          <a:stretch>
            <a:fillRect/>
          </a:stretch>
        </p:blipFill>
        <p:spPr>
          <a:xfrm>
            <a:off x="7317147" y="3352800"/>
            <a:ext cx="1369653" cy="2057695"/>
          </a:xfrm>
          <a:prstGeom prst="rect">
            <a:avLst/>
          </a:prstGeom>
          <a:effectLst>
            <a:outerShdw blurRad="50800" dist="38100" dir="2700000" algn="tl" rotWithShape="0">
              <a:prstClr val="black">
                <a:alpha val="40000"/>
              </a:prstClr>
            </a:outerShdw>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smtClean="0">
                <a:ea typeface="ＭＳ Ｐゴシック" charset="-128"/>
              </a:rPr>
              <a:t>Components: CAM</a:t>
            </a:r>
          </a:p>
        </p:txBody>
      </p:sp>
      <p:sp>
        <p:nvSpPr>
          <p:cNvPr id="23555" name="Content Placeholder 2"/>
          <p:cNvSpPr>
            <a:spLocks noGrp="1"/>
          </p:cNvSpPr>
          <p:nvPr>
            <p:ph idx="1"/>
          </p:nvPr>
        </p:nvSpPr>
        <p:spPr>
          <a:xfrm>
            <a:off x="914400" y="1524000"/>
            <a:ext cx="7848600" cy="1371600"/>
          </a:xfrm>
        </p:spPr>
        <p:txBody>
          <a:bodyPr/>
          <a:lstStyle/>
          <a:p>
            <a:pPr marL="182880" indent="-182880"/>
            <a:r>
              <a:rPr lang="en-US" smtClean="0">
                <a:ea typeface="ＭＳ Ｐゴシック" charset="-128"/>
              </a:rPr>
              <a:t>The atmospheric model chosen for this system is the Community Atmospheric Model (CAM5), part of the Community Climate System Model (CESM1.0.3)</a:t>
            </a:r>
          </a:p>
        </p:txBody>
      </p:sp>
      <p:sp>
        <p:nvSpPr>
          <p:cNvPr id="5" name="TextBox 4"/>
          <p:cNvSpPr txBox="1"/>
          <p:nvPr/>
        </p:nvSpPr>
        <p:spPr>
          <a:xfrm>
            <a:off x="914400" y="2895600"/>
            <a:ext cx="3505200" cy="2369880"/>
          </a:xfrm>
          <a:prstGeom prst="rect">
            <a:avLst/>
          </a:prstGeom>
          <a:noFill/>
        </p:spPr>
        <p:txBody>
          <a:bodyPr>
            <a:spAutoFit/>
          </a:bodyPr>
          <a:lstStyle/>
          <a:p>
            <a:pPr>
              <a:buFont typeface="Arial" charset="0"/>
              <a:buChar char="•"/>
            </a:pPr>
            <a:r>
              <a:rPr lang="en-US" sz="2400">
                <a:latin typeface="Calibri" charset="0"/>
              </a:rPr>
              <a:t> It was chosen </a:t>
            </a:r>
            <a:r>
              <a:rPr lang="en-US" sz="2400" smtClean="0">
                <a:latin typeface="Calibri" charset="0"/>
              </a:rPr>
              <a:t>because:</a:t>
            </a:r>
          </a:p>
          <a:p>
            <a:pPr marL="640080" lvl="2" indent="-182880">
              <a:buFont typeface="Arial" charset="0"/>
              <a:buChar char="•"/>
            </a:pPr>
            <a:r>
              <a:rPr lang="en-US" sz="2000" smtClean="0">
                <a:latin typeface="Calibri" charset="0"/>
              </a:rPr>
              <a:t>Has ESMF Component Interfaces</a:t>
            </a:r>
          </a:p>
          <a:p>
            <a:pPr marL="640080" lvl="2" indent="-182880">
              <a:buFont typeface="Arial" charset="0"/>
              <a:buChar char="•"/>
            </a:pPr>
            <a:r>
              <a:rPr lang="en-US" sz="2000" smtClean="0">
                <a:latin typeface="Calibri" charset="0"/>
              </a:rPr>
              <a:t>Our </a:t>
            </a:r>
            <a:r>
              <a:rPr lang="en-US" sz="2000">
                <a:latin typeface="Calibri" charset="0"/>
              </a:rPr>
              <a:t>group has an ongoing collaboration with </a:t>
            </a:r>
            <a:r>
              <a:rPr lang="en-US" sz="2000" smtClean="0">
                <a:latin typeface="Calibri" charset="0"/>
              </a:rPr>
              <a:t>CESM</a:t>
            </a:r>
          </a:p>
          <a:p>
            <a:pPr marL="640080" lvl="2" indent="-182880">
              <a:buFont typeface="Arial" charset="0"/>
              <a:buChar char="•"/>
            </a:pPr>
            <a:r>
              <a:rPr lang="en-US" sz="2000" smtClean="0">
                <a:latin typeface="Calibri" charset="0"/>
              </a:rPr>
              <a:t>It is Open Source</a:t>
            </a:r>
          </a:p>
          <a:p>
            <a:pPr marL="182880" lvl="1" indent="-182880">
              <a:buFont typeface="Arial" charset="0"/>
              <a:buChar char="•"/>
            </a:pPr>
            <a:endParaRPr lang="en-US" sz="2400" smtClean="0">
              <a:latin typeface="Calibri" charset="0"/>
            </a:endParaRPr>
          </a:p>
        </p:txBody>
      </p:sp>
      <p:pic>
        <p:nvPicPr>
          <p:cNvPr id="8" name="Picture 7" descr="rays jan 22.jpg"/>
          <p:cNvPicPr>
            <a:picLocks noChangeAspect="1"/>
          </p:cNvPicPr>
          <p:nvPr/>
        </p:nvPicPr>
        <p:blipFill>
          <a:blip r:embed="rId3"/>
          <a:stretch>
            <a:fillRect/>
          </a:stretch>
        </p:blipFill>
        <p:spPr>
          <a:xfrm>
            <a:off x="4343399" y="4297362"/>
            <a:ext cx="4667023" cy="2027238"/>
          </a:xfrm>
          <a:prstGeom prst="rect">
            <a:avLst/>
          </a:prstGeom>
          <a:effectLst>
            <a:outerShdw blurRad="50800" dist="38100" dir="2700000" algn="tl" rotWithShape="0">
              <a:prstClr val="black">
                <a:alpha val="40000"/>
              </a:prstClr>
            </a:outerShdw>
          </a:effectLst>
        </p:spPr>
      </p:pic>
      <p:pic>
        <p:nvPicPr>
          <p:cNvPr id="9" name="Picture 8" descr="clouds jan 22 b.jpg"/>
          <p:cNvPicPr>
            <a:picLocks noChangeAspect="1"/>
          </p:cNvPicPr>
          <p:nvPr/>
        </p:nvPicPr>
        <p:blipFill>
          <a:blip r:embed="rId4"/>
          <a:stretch>
            <a:fillRect/>
          </a:stretch>
        </p:blipFill>
        <p:spPr>
          <a:xfrm>
            <a:off x="4876800" y="3124200"/>
            <a:ext cx="2148116" cy="1429840"/>
          </a:xfrm>
          <a:prstGeom prst="rect">
            <a:avLst/>
          </a:prstGeom>
          <a:effectLst>
            <a:outerShdw blurRad="50800" dist="38100" dir="2700000" algn="tl" rotWithShape="0">
              <a:prstClr val="black">
                <a:alpha val="40000"/>
              </a:prstClr>
            </a:outerShdw>
          </a:effectLst>
        </p:spPr>
      </p:pic>
      <p:pic>
        <p:nvPicPr>
          <p:cNvPr id="10" name="Picture 9" descr="IMG_8514.jpg"/>
          <p:cNvPicPr>
            <a:picLocks noChangeAspect="1"/>
          </p:cNvPicPr>
          <p:nvPr/>
        </p:nvPicPr>
        <p:blipFill>
          <a:blip r:embed="rId5"/>
          <a:stretch>
            <a:fillRect/>
          </a:stretch>
        </p:blipFill>
        <p:spPr>
          <a:xfrm>
            <a:off x="6934200" y="2667000"/>
            <a:ext cx="1656080" cy="2070100"/>
          </a:xfrm>
          <a:prstGeom prst="rect">
            <a:avLst/>
          </a:prstGeom>
          <a:effectLst>
            <a:outerShdw blurRad="50800" dist="38100" dir="2700000" algn="tl" rotWithShape="0">
              <a:prstClr val="black">
                <a:alpha val="40000"/>
              </a:prstClr>
            </a:outerShdw>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sz="3200" smtClean="0">
                <a:ea typeface="ＭＳ Ｐゴシック" charset="-128"/>
              </a:rPr>
              <a:t>Frameworks: Earth System Modeling Framework</a:t>
            </a:r>
          </a:p>
        </p:txBody>
      </p:sp>
      <p:sp>
        <p:nvSpPr>
          <p:cNvPr id="20483" name="Content Placeholder 2"/>
          <p:cNvSpPr>
            <a:spLocks noGrp="1"/>
          </p:cNvSpPr>
          <p:nvPr>
            <p:ph idx="1"/>
          </p:nvPr>
        </p:nvSpPr>
        <p:spPr>
          <a:xfrm>
            <a:off x="1066800" y="1981200"/>
            <a:ext cx="7924800" cy="4343400"/>
          </a:xfrm>
        </p:spPr>
        <p:txBody>
          <a:bodyPr/>
          <a:lstStyle/>
          <a:p>
            <a:r>
              <a:rPr lang="en-US" smtClean="0">
                <a:ea typeface="ＭＳ Ｐゴシック" charset="-128"/>
              </a:rPr>
              <a:t>Is a high-performance, flexible software infrastructure that increases the ease of use, performance portability, interoperability, and reuse of Earth science applications </a:t>
            </a:r>
          </a:p>
          <a:p>
            <a:r>
              <a:rPr lang="en-US" smtClean="0">
                <a:ea typeface="ＭＳ Ｐゴシック" charset="-128"/>
              </a:rPr>
              <a:t>Provides an architecture for composing complex, coupled modeling systems and includes array-based, multi-dimensional data structures</a:t>
            </a:r>
          </a:p>
          <a:p>
            <a:r>
              <a:rPr lang="en-US" smtClean="0">
                <a:ea typeface="ＭＳ Ｐゴシック" charset="-128"/>
              </a:rPr>
              <a:t>Has utilities for developing individual models including utilities to make models self-describing </a:t>
            </a:r>
          </a:p>
          <a:p>
            <a:r>
              <a:rPr lang="en-US" smtClean="0">
                <a:ea typeface="ＭＳ Ｐゴシック" charset="-128"/>
              </a:rPr>
              <a:t>Web services included in the ESMF distribution allow any networked ESMF component to be available as a web service. </a:t>
            </a:r>
          </a:p>
        </p:txBody>
      </p:sp>
      <p:pic>
        <p:nvPicPr>
          <p:cNvPr id="20484" name="Picture 3"/>
          <p:cNvPicPr>
            <a:picLocks noChangeAspect="1"/>
          </p:cNvPicPr>
          <p:nvPr/>
        </p:nvPicPr>
        <p:blipFill>
          <a:blip r:embed="rId3"/>
          <a:srcRect/>
          <a:stretch>
            <a:fillRect/>
          </a:stretch>
        </p:blipFill>
        <p:spPr bwMode="auto">
          <a:xfrm>
            <a:off x="4953000" y="1066800"/>
            <a:ext cx="2540000" cy="83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3657600" y="76200"/>
            <a:ext cx="5029200" cy="639763"/>
          </a:xfrm>
        </p:spPr>
        <p:txBody>
          <a:bodyPr/>
          <a:lstStyle/>
          <a:p>
            <a:r>
              <a:rPr lang="en-US" smtClean="0">
                <a:ea typeface="ＭＳ Ｐゴシック" charset="-128"/>
              </a:rPr>
              <a:t>Frameworks: OpenMI</a:t>
            </a:r>
          </a:p>
        </p:txBody>
      </p:sp>
      <p:sp>
        <p:nvSpPr>
          <p:cNvPr id="21507" name="Content Placeholder 2"/>
          <p:cNvSpPr>
            <a:spLocks noGrp="1"/>
          </p:cNvSpPr>
          <p:nvPr>
            <p:ph idx="1"/>
          </p:nvPr>
        </p:nvSpPr>
        <p:spPr>
          <a:xfrm>
            <a:off x="1066800" y="2514600"/>
            <a:ext cx="7924800" cy="4191000"/>
          </a:xfrm>
        </p:spPr>
        <p:txBody>
          <a:bodyPr/>
          <a:lstStyle/>
          <a:p>
            <a:r>
              <a:rPr lang="en-US" smtClean="0">
                <a:ea typeface="ＭＳ Ｐゴシック" charset="-128"/>
              </a:rPr>
              <a:t>The OpenMI Software Development Kit (SDK) is a software library that provides a standardized interface that focuses on time dependent data transfer</a:t>
            </a:r>
          </a:p>
          <a:p>
            <a:r>
              <a:rPr lang="en-US" smtClean="0">
                <a:ea typeface="ＭＳ Ｐゴシック" charset="-128"/>
              </a:rPr>
              <a:t>Primarily designed to work with systems that run simultaneously, but in a single-threaded environment </a:t>
            </a:r>
            <a:r>
              <a:rPr lang="en-US" smtClean="0"/>
              <a:t>[Gregerson </a:t>
            </a:r>
            <a:r>
              <a:rPr lang="en-US" i="1" smtClean="0"/>
              <a:t>et al.,</a:t>
            </a:r>
            <a:r>
              <a:rPr lang="en-US" smtClean="0"/>
              <a:t> 2007]</a:t>
            </a:r>
            <a:endParaRPr lang="en-US" smtClean="0">
              <a:ea typeface="ＭＳ Ｐゴシック" charset="-128"/>
            </a:endParaRPr>
          </a:p>
          <a:p>
            <a:r>
              <a:rPr lang="en-US" smtClean="0">
                <a:ea typeface="ＭＳ Ｐゴシック" charset="-128"/>
              </a:rPr>
              <a:t>The primary data structure in OpenMI is the ExchangeItem, which comes in the form of an InputExchangeItem and an OutputExchangeItem (single point, single timestep)</a:t>
            </a:r>
          </a:p>
        </p:txBody>
      </p:sp>
      <p:pic>
        <p:nvPicPr>
          <p:cNvPr id="21508" name="Picture 3"/>
          <p:cNvPicPr>
            <a:picLocks noChangeAspect="1"/>
          </p:cNvPicPr>
          <p:nvPr/>
        </p:nvPicPr>
        <p:blipFill>
          <a:blip r:embed="rId3"/>
          <a:srcRect/>
          <a:stretch>
            <a:fillRect/>
          </a:stretch>
        </p:blipFill>
        <p:spPr bwMode="auto">
          <a:xfrm>
            <a:off x="5080000" y="787400"/>
            <a:ext cx="2540000" cy="1651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9318</TotalTime>
  <Words>1975</Words>
  <Application>Microsoft Macintosh PowerPoint</Application>
  <PresentationFormat>On-screen Show (4:3)</PresentationFormat>
  <Paragraphs>493</Paragraphs>
  <Slides>27</Slides>
  <Notes>20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Coupling Climate and Hydrological Models  Interoperability Through Web Services   </vt:lpstr>
      <vt:lpstr>Outline</vt:lpstr>
      <vt:lpstr>Project Objective</vt:lpstr>
      <vt:lpstr>Motivation</vt:lpstr>
      <vt:lpstr>System Description</vt:lpstr>
      <vt:lpstr>Components: SWAT</vt:lpstr>
      <vt:lpstr>Components: CAM</vt:lpstr>
      <vt:lpstr>Frameworks: Earth System Modeling Framework</vt:lpstr>
      <vt:lpstr>Frameworks: OpenMI</vt:lpstr>
      <vt:lpstr>The system driver</vt:lpstr>
      <vt:lpstr>Hardware Architecture</vt:lpstr>
      <vt:lpstr>Software Achitecture Client</vt:lpstr>
      <vt:lpstr>Software Architecture Server</vt:lpstr>
      <vt:lpstr>Logical Workflow One-Way Coupling</vt:lpstr>
      <vt:lpstr>Logical Workflow Two-Way Coupling</vt:lpstr>
      <vt:lpstr>Data Flow One-Way Coupling</vt:lpstr>
      <vt:lpstr>Data Flow Two-Way Coupling</vt:lpstr>
      <vt:lpstr>Model Configurations</vt:lpstr>
      <vt:lpstr>Scaling Analysis</vt:lpstr>
      <vt:lpstr>Future Tasks</vt:lpstr>
      <vt:lpstr>Logical Flow - Startup</vt:lpstr>
      <vt:lpstr>Logical Flow - Status</vt:lpstr>
      <vt:lpstr>Logical Flow - Initialize</vt:lpstr>
      <vt:lpstr>Logical Flow – Timestep (Run)</vt:lpstr>
      <vt:lpstr>Logical Flow – Timestep (Get Data)</vt:lpstr>
      <vt:lpstr>Logical Flow - Finalize</vt:lpstr>
      <vt:lpstr>Logical Flow – End Client</vt:lpstr>
    </vt:vector>
  </TitlesOfParts>
  <Company>ncar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ncar</dc:creator>
  <cp:lastModifiedBy>Kathy</cp:lastModifiedBy>
  <cp:revision>618</cp:revision>
  <dcterms:created xsi:type="dcterms:W3CDTF">2010-06-07T14:19:40Z</dcterms:created>
  <dcterms:modified xsi:type="dcterms:W3CDTF">2012-08-21T01:35:43Z</dcterms:modified>
</cp:coreProperties>
</file>