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  <p:sldMasterId id="2147483664" r:id="rId17"/>
    <p:sldMasterId id="2147483665" r:id="rId18"/>
    <p:sldMasterId id="2147483666" r:id="rId19"/>
    <p:sldMasterId id="2147483667" r:id="rId20"/>
    <p:sldMasterId id="2147483668" r:id="rId21"/>
    <p:sldMasterId id="2147483900" r:id="rId22"/>
    <p:sldMasterId id="2147483912" r:id="rId23"/>
  </p:sldMasterIdLst>
  <p:notesMasterIdLst>
    <p:notesMasterId r:id="rId53"/>
  </p:notesMasterIdLst>
  <p:sldIdLst>
    <p:sldId id="256" r:id="rId24"/>
    <p:sldId id="290" r:id="rId25"/>
    <p:sldId id="286" r:id="rId26"/>
    <p:sldId id="305" r:id="rId27"/>
    <p:sldId id="307" r:id="rId28"/>
    <p:sldId id="302" r:id="rId29"/>
    <p:sldId id="293" r:id="rId30"/>
    <p:sldId id="285" r:id="rId31"/>
    <p:sldId id="260" r:id="rId32"/>
    <p:sldId id="308" r:id="rId33"/>
    <p:sldId id="288" r:id="rId34"/>
    <p:sldId id="312" r:id="rId35"/>
    <p:sldId id="313" r:id="rId36"/>
    <p:sldId id="317" r:id="rId37"/>
    <p:sldId id="319" r:id="rId38"/>
    <p:sldId id="318" r:id="rId39"/>
    <p:sldId id="287" r:id="rId40"/>
    <p:sldId id="289" r:id="rId41"/>
    <p:sldId id="321" r:id="rId42"/>
    <p:sldId id="270" r:id="rId43"/>
    <p:sldId id="276" r:id="rId44"/>
    <p:sldId id="263" r:id="rId45"/>
    <p:sldId id="269" r:id="rId46"/>
    <p:sldId id="335" r:id="rId47"/>
    <p:sldId id="336" r:id="rId48"/>
    <p:sldId id="337" r:id="rId49"/>
    <p:sldId id="338" r:id="rId50"/>
    <p:sldId id="339" r:id="rId51"/>
    <p:sldId id="334" r:id="rId52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176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354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530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706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5884" algn="l" defTabSz="457176" rtl="0" eaLnBrk="1" latinLnBrk="0" hangingPunct="1"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060" algn="l" defTabSz="457176" rtl="0" eaLnBrk="1" latinLnBrk="0" hangingPunct="1"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236" algn="l" defTabSz="457176" rtl="0" eaLnBrk="1" latinLnBrk="0" hangingPunct="1"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413" algn="l" defTabSz="457176" rtl="0" eaLnBrk="1" latinLnBrk="0" hangingPunct="1">
      <a:defRPr sz="43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13" autoAdjust="0"/>
    <p:restoredTop sz="78793" autoAdjust="0"/>
  </p:normalViewPr>
  <p:slideViewPr>
    <p:cSldViewPr>
      <p:cViewPr>
        <p:scale>
          <a:sx n="50" d="100"/>
          <a:sy n="50" d="100"/>
        </p:scale>
        <p:origin x="-1236" y="24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slide" Target="slides/slide27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4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8402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Gill Sans" charset="0"/>
        <a:ea typeface="ＭＳ Ｐゴシック" charset="0"/>
        <a:cs typeface="+mn-cs"/>
      </a:defRPr>
    </a:lvl1pPr>
    <a:lvl2pPr marL="457176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Gill Sans" charset="0"/>
        <a:ea typeface="ＭＳ Ｐゴシック" charset="0"/>
        <a:cs typeface="+mn-cs"/>
      </a:defRPr>
    </a:lvl2pPr>
    <a:lvl3pPr marL="914354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Gill Sans" charset="0"/>
        <a:ea typeface="ＭＳ Ｐゴシック" charset="0"/>
        <a:cs typeface="+mn-cs"/>
      </a:defRPr>
    </a:lvl3pPr>
    <a:lvl4pPr marL="1371530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Gill Sans" charset="0"/>
        <a:ea typeface="ＭＳ Ｐゴシック" charset="0"/>
        <a:cs typeface="+mn-cs"/>
      </a:defRPr>
    </a:lvl4pPr>
    <a:lvl5pPr marL="1828706" algn="l" rtl="0" fontAlgn="base">
      <a:spcBef>
        <a:spcPct val="0"/>
      </a:spcBef>
      <a:spcAft>
        <a:spcPct val="0"/>
      </a:spcAft>
      <a:defRPr sz="1100" kern="1200">
        <a:solidFill>
          <a:schemeClr val="tx1"/>
        </a:solidFill>
        <a:latin typeface="Gill Sans" charset="0"/>
        <a:ea typeface="ＭＳ Ｐゴシック" charset="0"/>
        <a:cs typeface="+mn-cs"/>
      </a:defRPr>
    </a:lvl5pPr>
    <a:lvl6pPr marL="2285884" algn="l" defTabSz="45717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endParaRPr lang="en-US" sz="2200">
              <a:latin typeface="Lucida Grande" charset="0"/>
              <a:cs typeface="Lucida Grande" charset="0"/>
              <a:sym typeface="Lucida Grande" charset="0"/>
            </a:endParaRPr>
          </a:p>
          <a:p>
            <a:endParaRPr lang="en-US" sz="2200">
              <a:latin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r>
              <a:rPr lang="en-US" sz="2200" dirty="0">
                <a:latin typeface="Lucida Grande" charset="0"/>
                <a:cs typeface="Lucida Grande" charset="0"/>
                <a:sym typeface="Lucida Grande" charset="0"/>
              </a:rPr>
              <a:t>Introduce IPCC and CMIP, multi-model </a:t>
            </a:r>
            <a:r>
              <a:rPr lang="en-US" sz="2200" dirty="0" err="1" smtClean="0">
                <a:latin typeface="Lucida Grande" charset="0"/>
                <a:cs typeface="Lucida Grande" charset="0"/>
                <a:sym typeface="Lucida Grande" charset="0"/>
              </a:rPr>
              <a:t>intercomparison</a:t>
            </a:r>
            <a:endParaRPr lang="en-US" sz="2200" dirty="0" smtClean="0">
              <a:latin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05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879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Handoff</a:t>
            </a:r>
            <a:r>
              <a:rPr lang="en-US" baseline="0" dirty="0" smtClean="0"/>
              <a:t> to Don at and of slide for </a:t>
            </a:r>
            <a:r>
              <a:rPr lang="en-US" baseline="0" dirty="0" err="1" smtClean="0"/>
              <a:t>Chron</a:t>
            </a:r>
            <a:r>
              <a:rPr lang="en-US" baseline="0" dirty="0" smtClean="0"/>
              <a:t> portion.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29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</p:spPr>
        <p:txBody>
          <a:bodyPr lIns="89730" tIns="44865" rIns="89730" bIns="44865"/>
          <a:lstStyle/>
          <a:p>
            <a:fld id="{53FEDA6D-A109-48A4-964C-C5C23591701D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37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1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7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0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986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9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6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142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029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481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09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1638301"/>
            <a:ext cx="2616201" cy="452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1638301"/>
            <a:ext cx="7696201" cy="452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2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1" cy="845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54000"/>
            <a:ext cx="8624887" cy="8458200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4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  <a:prstGeom prst="rect">
            <a:avLst/>
          </a:prstGeom>
        </p:spPr>
        <p:txBody>
          <a:bodyPr vert="horz" lIns="91435" tIns="45718" rIns="91435" bIns="45718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41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5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8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0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880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034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713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5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1" cy="832167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390525"/>
            <a:ext cx="8624887" cy="832167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40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23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244475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1" y="2768601"/>
            <a:ext cx="244475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9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3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65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8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595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60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72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1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40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2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7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4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19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814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761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433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97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82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5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3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121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1" y="2768601"/>
            <a:ext cx="19050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1"/>
            <a:ext cx="19050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33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4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5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48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888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132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9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73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217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244475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1" y="2768601"/>
            <a:ext cx="244475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6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6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27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87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208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95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50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8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8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9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53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0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8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1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28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058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887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4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51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59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9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851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1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73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89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15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601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9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6"/>
            <a:ext cx="2925761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8624887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6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9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418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  <a:prstGeom prst="rect">
            <a:avLst/>
          </a:prstGeom>
        </p:spPr>
        <p:txBody>
          <a:bodyPr vert="horz" lIns="91435" tIns="45718" rIns="91435" bIns="45718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746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1270001"/>
            <a:ext cx="5156200" cy="7213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1"/>
            <a:ext cx="5156200" cy="72136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1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67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6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024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609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221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9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6"/>
            <a:ext cx="2925761" cy="8093074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390526"/>
            <a:ext cx="8624887" cy="809307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61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1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2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492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488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2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01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72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630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6"/>
            <a:ext cx="2925761" cy="67913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8624887" cy="6791324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0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8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6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48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30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5029200"/>
            <a:ext cx="5156200" cy="3568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3568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7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4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56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150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98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6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0"/>
            <a:ext cx="2616201" cy="85978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0"/>
            <a:ext cx="7696201" cy="85978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6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26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35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53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1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9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99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42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456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26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3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6"/>
            <a:ext cx="2925761" cy="67913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8624887" cy="6791324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0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40"/>
            <a:ext cx="11054080" cy="2090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0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74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72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290" y="6267593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290" y="4133994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19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5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7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9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1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37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57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82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275842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275842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6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7" indent="0">
              <a:buNone/>
              <a:defRPr sz="2800" b="1"/>
            </a:lvl2pPr>
            <a:lvl3pPr marL="1300393" indent="0">
              <a:buNone/>
              <a:defRPr sz="2600" b="1"/>
            </a:lvl3pPr>
            <a:lvl4pPr marL="1950590" indent="0">
              <a:buNone/>
              <a:defRPr sz="2300" b="1"/>
            </a:lvl4pPr>
            <a:lvl5pPr marL="2600786" indent="0">
              <a:buNone/>
              <a:defRPr sz="2300" b="1"/>
            </a:lvl5pPr>
            <a:lvl6pPr marL="3250983" indent="0">
              <a:buNone/>
              <a:defRPr sz="2300" b="1"/>
            </a:lvl6pPr>
            <a:lvl7pPr marL="3901180" indent="0">
              <a:buNone/>
              <a:defRPr sz="2300" b="1"/>
            </a:lvl7pPr>
            <a:lvl8pPr marL="4551376" indent="0">
              <a:buNone/>
              <a:defRPr sz="2300" b="1"/>
            </a:lvl8pPr>
            <a:lvl9pPr marL="520157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60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197" indent="0">
              <a:buNone/>
              <a:defRPr sz="2800" b="1"/>
            </a:lvl2pPr>
            <a:lvl3pPr marL="1300393" indent="0">
              <a:buNone/>
              <a:defRPr sz="2600" b="1"/>
            </a:lvl3pPr>
            <a:lvl4pPr marL="1950590" indent="0">
              <a:buNone/>
              <a:defRPr sz="2300" b="1"/>
            </a:lvl4pPr>
            <a:lvl5pPr marL="2600786" indent="0">
              <a:buNone/>
              <a:defRPr sz="2300" b="1"/>
            </a:lvl5pPr>
            <a:lvl6pPr marL="3250983" indent="0">
              <a:buNone/>
              <a:defRPr sz="2300" b="1"/>
            </a:lvl6pPr>
            <a:lvl7pPr marL="3901180" indent="0">
              <a:buNone/>
              <a:defRPr sz="2300" b="1"/>
            </a:lvl7pPr>
            <a:lvl8pPr marL="4551376" indent="0">
              <a:buNone/>
              <a:defRPr sz="2300" b="1"/>
            </a:lvl8pPr>
            <a:lvl9pPr marL="5201573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60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7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0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6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2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516" y="388340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2" y="2041033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197" indent="0">
              <a:buNone/>
              <a:defRPr sz="1700"/>
            </a:lvl2pPr>
            <a:lvl3pPr marL="1300393" indent="0">
              <a:buNone/>
              <a:defRPr sz="1400"/>
            </a:lvl3pPr>
            <a:lvl4pPr marL="1950590" indent="0">
              <a:buNone/>
              <a:defRPr sz="1300"/>
            </a:lvl4pPr>
            <a:lvl5pPr marL="2600786" indent="0">
              <a:buNone/>
              <a:defRPr sz="1300"/>
            </a:lvl5pPr>
            <a:lvl6pPr marL="3250983" indent="0">
              <a:buNone/>
              <a:defRPr sz="1300"/>
            </a:lvl6pPr>
            <a:lvl7pPr marL="3901180" indent="0">
              <a:buNone/>
              <a:defRPr sz="1300"/>
            </a:lvl7pPr>
            <a:lvl8pPr marL="4551376" indent="0">
              <a:buNone/>
              <a:defRPr sz="1300"/>
            </a:lvl8pPr>
            <a:lvl9pPr marL="520157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2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8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197" indent="0">
              <a:buNone/>
              <a:defRPr sz="4000"/>
            </a:lvl2pPr>
            <a:lvl3pPr marL="1300393" indent="0">
              <a:buNone/>
              <a:defRPr sz="3400"/>
            </a:lvl3pPr>
            <a:lvl4pPr marL="1950590" indent="0">
              <a:buNone/>
              <a:defRPr sz="2800"/>
            </a:lvl4pPr>
            <a:lvl5pPr marL="2600786" indent="0">
              <a:buNone/>
              <a:defRPr sz="2800"/>
            </a:lvl5pPr>
            <a:lvl6pPr marL="3250983" indent="0">
              <a:buNone/>
              <a:defRPr sz="2800"/>
            </a:lvl6pPr>
            <a:lvl7pPr marL="3901180" indent="0">
              <a:buNone/>
              <a:defRPr sz="2800"/>
            </a:lvl7pPr>
            <a:lvl8pPr marL="4551376" indent="0">
              <a:buNone/>
              <a:defRPr sz="2800"/>
            </a:lvl8pPr>
            <a:lvl9pPr marL="5201573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197" indent="0">
              <a:buNone/>
              <a:defRPr sz="1700"/>
            </a:lvl2pPr>
            <a:lvl3pPr marL="1300393" indent="0">
              <a:buNone/>
              <a:defRPr sz="1400"/>
            </a:lvl3pPr>
            <a:lvl4pPr marL="1950590" indent="0">
              <a:buNone/>
              <a:defRPr sz="1300"/>
            </a:lvl4pPr>
            <a:lvl5pPr marL="2600786" indent="0">
              <a:buNone/>
              <a:defRPr sz="1300"/>
            </a:lvl5pPr>
            <a:lvl6pPr marL="3250983" indent="0">
              <a:buNone/>
              <a:defRPr sz="1300"/>
            </a:lvl6pPr>
            <a:lvl7pPr marL="3901180" indent="0">
              <a:buNone/>
              <a:defRPr sz="1300"/>
            </a:lvl7pPr>
            <a:lvl8pPr marL="4551376" indent="0">
              <a:buNone/>
              <a:defRPr sz="1300"/>
            </a:lvl8pPr>
            <a:lvl9pPr marL="5201573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25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480" y="390598"/>
            <a:ext cx="2926080" cy="83221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598"/>
            <a:ext cx="8561493" cy="83221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39"/>
            <a:ext cx="11054080" cy="2090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94247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0239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290" y="6267592"/>
            <a:ext cx="11054080" cy="1937173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290" y="4133993"/>
            <a:ext cx="11054080" cy="213359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9598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275841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00204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59" y="2183272"/>
            <a:ext cx="5748302" cy="90988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0230" indent="0">
              <a:buNone/>
              <a:defRPr sz="2800" b="1"/>
            </a:lvl2pPr>
            <a:lvl3pPr marL="1300460" indent="0">
              <a:buNone/>
              <a:defRPr sz="2600" b="1"/>
            </a:lvl3pPr>
            <a:lvl4pPr marL="1950690" indent="0">
              <a:buNone/>
              <a:defRPr sz="2300" b="1"/>
            </a:lvl4pPr>
            <a:lvl5pPr marL="2600919" indent="0">
              <a:buNone/>
              <a:defRPr sz="2300" b="1"/>
            </a:lvl5pPr>
            <a:lvl6pPr marL="3251149" indent="0">
              <a:buNone/>
              <a:defRPr sz="2300" b="1"/>
            </a:lvl6pPr>
            <a:lvl7pPr marL="3901379" indent="0">
              <a:buNone/>
              <a:defRPr sz="2300" b="1"/>
            </a:lvl7pPr>
            <a:lvl8pPr marL="4551609" indent="0">
              <a:buNone/>
              <a:defRPr sz="2300" b="1"/>
            </a:lvl8pPr>
            <a:lvl9pPr marL="5201839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33080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2693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056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80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1" y="388338"/>
            <a:ext cx="4278490" cy="165269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516" y="388339"/>
            <a:ext cx="7270044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1" y="2041032"/>
            <a:ext cx="4278490" cy="6671734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7867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032" y="6827520"/>
            <a:ext cx="7802880" cy="80602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032" y="871502"/>
            <a:ext cx="7802880" cy="5852160"/>
          </a:xfrm>
        </p:spPr>
        <p:txBody>
          <a:bodyPr/>
          <a:lstStyle>
            <a:lvl1pPr marL="0" indent="0">
              <a:buNone/>
              <a:defRPr sz="4600"/>
            </a:lvl1pPr>
            <a:lvl2pPr marL="650230" indent="0">
              <a:buNone/>
              <a:defRPr sz="4000"/>
            </a:lvl2pPr>
            <a:lvl3pPr marL="1300460" indent="0">
              <a:buNone/>
              <a:defRPr sz="3400"/>
            </a:lvl3pPr>
            <a:lvl4pPr marL="1950690" indent="0">
              <a:buNone/>
              <a:defRPr sz="2800"/>
            </a:lvl4pPr>
            <a:lvl5pPr marL="2600919" indent="0">
              <a:buNone/>
              <a:defRPr sz="2800"/>
            </a:lvl5pPr>
            <a:lvl6pPr marL="3251149" indent="0">
              <a:buNone/>
              <a:defRPr sz="2800"/>
            </a:lvl6pPr>
            <a:lvl7pPr marL="3901379" indent="0">
              <a:buNone/>
              <a:defRPr sz="2800"/>
            </a:lvl7pPr>
            <a:lvl8pPr marL="4551609" indent="0">
              <a:buNone/>
              <a:defRPr sz="2800"/>
            </a:lvl8pPr>
            <a:lvl9pPr marL="5201839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032" y="7633547"/>
            <a:ext cx="7802880" cy="1144693"/>
          </a:xfrm>
        </p:spPr>
        <p:txBody>
          <a:bodyPr/>
          <a:lstStyle>
            <a:lvl1pPr marL="0" indent="0">
              <a:buNone/>
              <a:defRPr sz="2000"/>
            </a:lvl1pPr>
            <a:lvl2pPr marL="650230" indent="0">
              <a:buNone/>
              <a:defRPr sz="1700"/>
            </a:lvl2pPr>
            <a:lvl3pPr marL="1300460" indent="0">
              <a:buNone/>
              <a:defRPr sz="1400"/>
            </a:lvl3pPr>
            <a:lvl4pPr marL="1950690" indent="0">
              <a:buNone/>
              <a:defRPr sz="1300"/>
            </a:lvl4pPr>
            <a:lvl5pPr marL="2600919" indent="0">
              <a:buNone/>
              <a:defRPr sz="1300"/>
            </a:lvl5pPr>
            <a:lvl6pPr marL="3251149" indent="0">
              <a:buNone/>
              <a:defRPr sz="1300"/>
            </a:lvl6pPr>
            <a:lvl7pPr marL="3901379" indent="0">
              <a:buNone/>
              <a:defRPr sz="1300"/>
            </a:lvl7pPr>
            <a:lvl8pPr marL="4551609" indent="0">
              <a:buNone/>
              <a:defRPr sz="1300"/>
            </a:lvl8pPr>
            <a:lvl9pPr marL="5201839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3294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8667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480" y="390597"/>
            <a:ext cx="2926080" cy="83221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597"/>
            <a:ext cx="8561493" cy="83221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76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0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4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86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16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144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793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097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2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0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43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45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694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6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0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61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395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14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7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1638301"/>
            <a:ext cx="2616201" cy="452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1638301"/>
            <a:ext cx="7696201" cy="452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5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97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358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1"/>
            <a:ext cx="5156200" cy="5714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7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5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0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794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99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5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54000"/>
            <a:ext cx="2616201" cy="8229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54000"/>
            <a:ext cx="7696201" cy="8229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7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C742D65-CA9B-BC4D-8398-C5F1B4809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43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502BFB5-11F3-E149-9D25-165433D60E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9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  <a:prstGeom prst="rect">
            <a:avLst/>
          </a:prstGeom>
        </p:spPr>
        <p:txBody>
          <a:bodyPr vert="horz" lIns="91435" tIns="45718" rIns="91435" bIns="45718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E46F089-22D0-A54B-B30F-DD79CCE501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1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7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2" y="2276476"/>
            <a:ext cx="5775324" cy="6435725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EA0EE0F-BAA0-6B4C-88DA-4F84A829F5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9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6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5DD185-A6DC-0743-8642-16F32B41E6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1DE0C3-1D92-CE45-BCB8-8DE2C11597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5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B3B0EF3-7C6B-B446-BE99-4A42855DDE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  <a:prstGeom prst="rect">
            <a:avLst/>
          </a:prstGeom>
        </p:spPr>
        <p:txBody>
          <a:bodyPr vert="horz" lIns="91435" tIns="45718" rIns="91435" bIns="45718"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AE69DA-6DCE-DD40-9FC3-C1DED46932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9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  <a:prstGeom prst="rect">
            <a:avLst/>
          </a:prstGeom>
        </p:spPr>
        <p:txBody>
          <a:bodyPr vert="horz" lIns="91435" tIns="45718" rIns="91435" bIns="45718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  <a:prstGeom prst="rect">
            <a:avLst/>
          </a:prstGeom>
        </p:spPr>
        <p:txBody>
          <a:bodyPr vert="horz" lIns="91435" tIns="45718" rIns="91435" bIns="45718"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CAB1F59-E64C-8547-B65E-55CBBBA4C5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1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  <a:prstGeom prst="rect">
            <a:avLst/>
          </a:prstGeom>
        </p:spPr>
        <p:txBody>
          <a:bodyPr vert="horz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2276476"/>
            <a:ext cx="11703050" cy="643572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F54F4C9-A6BE-7340-B779-7A38C63BB4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8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1" cy="832167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6" y="390525"/>
            <a:ext cx="8624887" cy="8321675"/>
          </a:xfrm>
          <a:prstGeom prst="rect">
            <a:avLst/>
          </a:prstGeom>
        </p:spPr>
        <p:txBody>
          <a:bodyPr vert="eaVert" lIns="91435" tIns="45718" rIns="91435" bIns="45718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0C0D46-CCCB-4C49-B92B-1E60F3296F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9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65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0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56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1" y="2705101"/>
            <a:ext cx="5156200" cy="584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05101"/>
            <a:ext cx="5156200" cy="584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8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4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8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98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619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12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0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599" y="239712"/>
            <a:ext cx="2616201" cy="83058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1" y="239712"/>
            <a:ext cx="7696201" cy="83058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60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2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8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6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899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1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1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0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1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7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82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323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745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1" y="1409699"/>
            <a:ext cx="1466850" cy="66802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1" y="1409699"/>
            <a:ext cx="4248149" cy="6680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6" y="3030540"/>
            <a:ext cx="11055350" cy="20907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6"/>
            <a:ext cx="9102726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176" indent="0" algn="ctr">
              <a:buNone/>
              <a:defRPr/>
            </a:lvl2pPr>
            <a:lvl3pPr marL="914354" indent="0" algn="ctr">
              <a:buNone/>
              <a:defRPr/>
            </a:lvl3pPr>
            <a:lvl4pPr marL="1371530" indent="0" algn="ctr">
              <a:buNone/>
              <a:defRPr/>
            </a:lvl4pPr>
            <a:lvl5pPr marL="1828706" indent="0" algn="ctr">
              <a:buNone/>
              <a:defRPr/>
            </a:lvl5pPr>
            <a:lvl6pPr marL="2285884" indent="0" algn="ctr">
              <a:buNone/>
              <a:defRPr/>
            </a:lvl6pPr>
            <a:lvl7pPr marL="2743060" indent="0" algn="ctr">
              <a:buNone/>
              <a:defRPr/>
            </a:lvl7pPr>
            <a:lvl8pPr marL="3200236" indent="0" algn="ctr">
              <a:buNone/>
              <a:defRPr/>
            </a:lvl8pPr>
            <a:lvl9pPr marL="365741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7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81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0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1"/>
            <a:ext cx="11053761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49"/>
            <a:ext cx="11053761" cy="2133601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6" indent="0">
              <a:buNone/>
              <a:defRPr sz="1800"/>
            </a:lvl2pPr>
            <a:lvl3pPr marL="914354" indent="0">
              <a:buNone/>
              <a:defRPr sz="1600"/>
            </a:lvl3pPr>
            <a:lvl4pPr marL="1371530" indent="0">
              <a:buNone/>
              <a:defRPr sz="1400"/>
            </a:lvl4pPr>
            <a:lvl5pPr marL="1828706" indent="0">
              <a:buNone/>
              <a:defRPr sz="1400"/>
            </a:lvl5pPr>
            <a:lvl6pPr marL="2285884" indent="0">
              <a:buNone/>
              <a:defRPr sz="1400"/>
            </a:lvl6pPr>
            <a:lvl7pPr marL="2743060" indent="0">
              <a:buNone/>
              <a:defRPr sz="1400"/>
            </a:lvl7pPr>
            <a:lvl8pPr marL="3200236" indent="0">
              <a:buNone/>
              <a:defRPr sz="1400"/>
            </a:lvl8pPr>
            <a:lvl9pPr marL="365741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325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1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1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1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6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6" y="2182814"/>
            <a:ext cx="5745163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6" y="3092451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90" y="2182814"/>
            <a:ext cx="5748336" cy="909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6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0" indent="0">
              <a:buNone/>
              <a:defRPr sz="1600" b="1"/>
            </a:lvl4pPr>
            <a:lvl5pPr marL="1828706" indent="0">
              <a:buNone/>
              <a:defRPr sz="1600" b="1"/>
            </a:lvl5pPr>
            <a:lvl6pPr marL="2285884" indent="0">
              <a:buNone/>
              <a:defRPr sz="1600" b="1"/>
            </a:lvl6pPr>
            <a:lvl7pPr marL="2743060" indent="0">
              <a:buNone/>
              <a:defRPr sz="1600" b="1"/>
            </a:lvl7pPr>
            <a:lvl8pPr marL="3200236" indent="0">
              <a:buNone/>
              <a:defRPr sz="1600" b="1"/>
            </a:lvl8pPr>
            <a:lvl9pPr marL="365741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90" y="3092451"/>
            <a:ext cx="5748336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7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90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7" y="388940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3" cy="8323263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7" y="2041526"/>
            <a:ext cx="4278313" cy="6670674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104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6" y="6827839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6" y="871538"/>
            <a:ext cx="7802563" cy="5851526"/>
          </a:xfrm>
        </p:spPr>
        <p:txBody>
          <a:bodyPr/>
          <a:lstStyle>
            <a:lvl1pPr marL="0" indent="0">
              <a:buNone/>
              <a:defRPr sz="3100"/>
            </a:lvl1pPr>
            <a:lvl2pPr marL="457176" indent="0">
              <a:buNone/>
              <a:defRPr sz="2800"/>
            </a:lvl2pPr>
            <a:lvl3pPr marL="914354" indent="0">
              <a:buNone/>
              <a:defRPr sz="2400"/>
            </a:lvl3pPr>
            <a:lvl4pPr marL="1371530" indent="0">
              <a:buNone/>
              <a:defRPr sz="2000"/>
            </a:lvl4pPr>
            <a:lvl5pPr marL="1828706" indent="0">
              <a:buNone/>
              <a:defRPr sz="2000"/>
            </a:lvl5pPr>
            <a:lvl6pPr marL="2285884" indent="0">
              <a:buNone/>
              <a:defRPr sz="2000"/>
            </a:lvl6pPr>
            <a:lvl7pPr marL="2743060" indent="0">
              <a:buNone/>
              <a:defRPr sz="2000"/>
            </a:lvl7pPr>
            <a:lvl8pPr marL="3200236" indent="0">
              <a:buNone/>
              <a:defRPr sz="2000"/>
            </a:lvl8pPr>
            <a:lvl9pPr marL="365741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6" y="7634289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176" indent="0">
              <a:buNone/>
              <a:defRPr sz="1100"/>
            </a:lvl2pPr>
            <a:lvl3pPr marL="914354" indent="0">
              <a:buNone/>
              <a:defRPr sz="1000"/>
            </a:lvl3pPr>
            <a:lvl4pPr marL="1371530" indent="0">
              <a:buNone/>
              <a:defRPr sz="900"/>
            </a:lvl4pPr>
            <a:lvl5pPr marL="1828706" indent="0">
              <a:buNone/>
              <a:defRPr sz="900"/>
            </a:lvl5pPr>
            <a:lvl6pPr marL="2285884" indent="0">
              <a:buNone/>
              <a:defRPr sz="900"/>
            </a:lvl6pPr>
            <a:lvl7pPr marL="2743060" indent="0">
              <a:buNone/>
              <a:defRPr sz="900"/>
            </a:lvl7pPr>
            <a:lvl8pPr marL="3200236" indent="0">
              <a:buNone/>
              <a:defRPr sz="900"/>
            </a:lvl8pPr>
            <a:lvl9pPr marL="365741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69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7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1" y="1409699"/>
            <a:ext cx="1466850" cy="66802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1" y="1409699"/>
            <a:ext cx="4248149" cy="6680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8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7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5029200"/>
            <a:ext cx="10464801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1638301"/>
            <a:ext cx="104648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8955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432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7909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38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686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04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21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39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57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8955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432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7909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38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686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04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21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39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57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1"/>
            <a:ext cx="5041900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374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851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328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806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28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460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637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0981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6989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68601"/>
            <a:ext cx="104648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374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851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328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806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28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460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637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0981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6989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1" y="2768601"/>
            <a:ext cx="39624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374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851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328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806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28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460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637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0981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6989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1"/>
            <a:ext cx="5041900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374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04851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49328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093806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3828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995460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637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09813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6989" indent="-493688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68601"/>
            <a:ext cx="104648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pic>
        <p:nvPicPr>
          <p:cNvPr id="16387" name="Picture 3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9090025"/>
            <a:ext cx="12992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15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63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111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588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06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24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42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59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477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971800"/>
            <a:ext cx="10464801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1270001"/>
            <a:ext cx="10464801" cy="721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157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634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111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588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066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243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420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596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4773" indent="-571471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7366000"/>
            <a:ext cx="10464801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68601"/>
            <a:ext cx="104648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15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63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111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588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06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24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42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59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477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5029200"/>
            <a:ext cx="10464801" cy="356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0"/>
            <a:ext cx="10464801" cy="4940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pic>
        <p:nvPicPr>
          <p:cNvPr id="20483" name="Picture 3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406379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86355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320732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777909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23508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692262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149439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606615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7366000"/>
            <a:ext cx="10464801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39" tIns="65020" rIns="130039" bIns="650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275842"/>
            <a:ext cx="11704320" cy="6436925"/>
          </a:xfrm>
          <a:prstGeom prst="rect">
            <a:avLst/>
          </a:prstGeom>
        </p:spPr>
        <p:txBody>
          <a:bodyPr vert="horz" lIns="130039" tIns="65020" rIns="130039" bIns="650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240" y="9040144"/>
            <a:ext cx="3034453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fld id="{FD197955-E304-466D-989A-0DB2448A4035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1300393" fontAlgn="auto">
                <a:spcBef>
                  <a:spcPts val="0"/>
                </a:spcBef>
                <a:spcAft>
                  <a:spcPts val="0"/>
                </a:spcAft>
              </a:pPr>
              <a:t>6/18/2014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3308" y="9040144"/>
            <a:ext cx="4118187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0107" y="9040144"/>
            <a:ext cx="3034453" cy="519289"/>
          </a:xfrm>
          <a:prstGeom prst="rect">
            <a:avLst/>
          </a:prstGeom>
        </p:spPr>
        <p:txBody>
          <a:bodyPr vert="horz" lIns="130039" tIns="65020" rIns="130039" bIns="65020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fld id="{3C07E64E-5131-4043-A726-5FD34B40387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130039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2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1300393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47" indent="-487647" algn="l" defTabSz="1300393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569" indent="-406374" algn="l" defTabSz="1300393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492" indent="-325098" algn="l" defTabSz="1300393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688" indent="-325098" algn="l" defTabSz="13003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885" indent="-325098" algn="l" defTabSz="1300393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81" indent="-325098" algn="l" defTabSz="130039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278" indent="-325098" algn="l" defTabSz="130039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475" indent="-325098" algn="l" defTabSz="130039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671" indent="-325098" algn="l" defTabSz="130039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97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93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90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86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83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80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376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573" algn="l" defTabSz="13003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275841"/>
            <a:ext cx="11704320" cy="6436925"/>
          </a:xfrm>
          <a:prstGeom prst="rect">
            <a:avLst/>
          </a:prstGeom>
        </p:spPr>
        <p:txBody>
          <a:bodyPr vert="horz" lIns="130046" tIns="65023" rIns="130046" bIns="650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240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fld id="{0AA014D7-CACB-4DC5-851E-3C133CDBA89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1300460" fontAlgn="auto">
                <a:spcBef>
                  <a:spcPts val="0"/>
                </a:spcBef>
                <a:spcAft>
                  <a:spcPts val="0"/>
                </a:spcAft>
              </a:pPr>
              <a:t>6/18/2014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43307" y="9040143"/>
            <a:ext cx="4118187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0107" y="9040143"/>
            <a:ext cx="3034453" cy="519289"/>
          </a:xfrm>
          <a:prstGeom prst="rect">
            <a:avLst/>
          </a:prstGeom>
        </p:spPr>
        <p:txBody>
          <a:bodyPr vert="horz" lIns="130046" tIns="65023" rIns="130046" bIns="65023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00460" fontAlgn="auto">
              <a:spcBef>
                <a:spcPts val="0"/>
              </a:spcBef>
              <a:spcAft>
                <a:spcPts val="0"/>
              </a:spcAft>
            </a:pPr>
            <a:fld id="{6A6DEB8C-911D-4ADA-9C84-372D87C5EBB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130046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62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1300460" rtl="0" eaLnBrk="1" latinLnBrk="0" hangingPunct="1">
        <a:spcBef>
          <a:spcPct val="0"/>
        </a:spcBef>
        <a:buNone/>
        <a:defRPr sz="6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672" indent="-487672" algn="l" defTabSz="1300460" rtl="0" eaLnBrk="1" latinLnBrk="0" hangingPunct="1">
        <a:spcBef>
          <a:spcPct val="20000"/>
        </a:spcBef>
        <a:buFont typeface="Arial" pitchFamily="34" charset="0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056623" indent="-406394" algn="l" defTabSz="130046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68601"/>
            <a:ext cx="104648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15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63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111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588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06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24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42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59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477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5029200"/>
            <a:ext cx="10464801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1638301"/>
            <a:ext cx="104648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54000"/>
            <a:ext cx="1046480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68601"/>
            <a:ext cx="10464801" cy="571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pic>
        <p:nvPicPr>
          <p:cNvPr id="5123" name="Picture 3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9090025"/>
            <a:ext cx="129921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157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82634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27111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71588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1606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7324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420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596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4773" indent="-571471" algn="l" rtl="0" fontAlgn="base">
        <a:spcBef>
          <a:spcPts val="2399"/>
        </a:spcBef>
        <a:spcAft>
          <a:spcPct val="0"/>
        </a:spcAft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12058652" y="9236075"/>
            <a:ext cx="2952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35" tIns="45718" rIns="91435" bIns="45718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78787"/>
                </a:solidFill>
                <a:latin typeface="+mn-lt"/>
                <a:ea typeface="ＭＳ Ｐゴシック" charset="0"/>
                <a:cs typeface="Calibri" charset="0"/>
                <a:sym typeface="Calibri" charset="0"/>
              </a:defRPr>
            </a:lvl1pPr>
            <a:lvl2pPr algn="l"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fld id="{D67CA7D1-F1E6-444B-93AE-54412E29A02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ヒラギノ角ゴ ProN W3" charset="0"/>
          <a:cs typeface="ヒラギノ角ゴ ProN W3" charset="0"/>
          <a:sym typeface="Calibri" charset="0"/>
        </a:defRPr>
      </a:lvl9pPr>
    </p:titleStyle>
    <p:bodyStyle>
      <a:lvl1pPr marL="342882" indent="-342882" algn="l" rtl="0" fontAlgn="base">
        <a:spcBef>
          <a:spcPts val="1099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4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42912" indent="-285736" algn="l" rtl="0" fontAlgn="base">
        <a:spcBef>
          <a:spcPts val="10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1142941" indent="-228589" algn="l" rtl="0" fontAlgn="base">
        <a:spcBef>
          <a:spcPts val="799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600119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2057295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14471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649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8825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001" indent="-228589" algn="l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1" y="239715"/>
            <a:ext cx="10464801" cy="246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1" y="2705101"/>
            <a:ext cx="10464801" cy="584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87360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231837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676314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120792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565269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022445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79621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36799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93975" indent="-571471" algn="l" rtl="0" fontAlgn="base">
        <a:spcBef>
          <a:spcPts val="2399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43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4999" y="4787901"/>
            <a:ext cx="58674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4999" y="1409700"/>
            <a:ext cx="58674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4999" y="4787901"/>
            <a:ext cx="58674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4999" y="1409700"/>
            <a:ext cx="5867401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176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354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53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706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4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4571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5065/D6NZ85N3" TargetMode="External"/><Relationship Id="rId2" Type="http://schemas.openxmlformats.org/officeDocument/2006/relationships/hyperlink" Target="http://dx.doi.org/10.5065/D6RN35ST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dx.doi.org/10.5065/D6WD3XH5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arthsystemgrid.org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dx.doi.org/10.5065/D6CC0XM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8.xml"/><Relationship Id="rId5" Type="http://schemas.openxmlformats.org/officeDocument/2006/relationships/hyperlink" Target="http://chronopolis.sdsc.edu" TargetMode="Externa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244600" y="5715000"/>
            <a:ext cx="10464801" cy="2324100"/>
          </a:xfrm>
          <a:ln/>
        </p:spPr>
        <p:txBody>
          <a:bodyPr/>
          <a:lstStyle/>
          <a:p>
            <a:r>
              <a:rPr lang="en-US" i="1" dirty="0">
                <a:latin typeface="Garamond" charset="0"/>
                <a:cs typeface="Garamond" charset="0"/>
                <a:sym typeface="Garamond" charset="0"/>
              </a:rPr>
              <a:t>Don </a:t>
            </a:r>
            <a:r>
              <a:rPr lang="en-US" i="1" dirty="0" smtClean="0">
                <a:latin typeface="Garamond" charset="0"/>
                <a:cs typeface="Garamond" charset="0"/>
                <a:sym typeface="Garamond" charset="0"/>
              </a:rPr>
              <a:t>Middleton, Eric Nienhouse, </a:t>
            </a:r>
            <a:r>
              <a:rPr lang="en-US" i="1" dirty="0">
                <a:latin typeface="Garamond" charset="0"/>
                <a:cs typeface="Garamond" charset="0"/>
                <a:sym typeface="Garamond" charset="0"/>
              </a:rPr>
              <a:t>&amp; </a:t>
            </a:r>
            <a:r>
              <a:rPr lang="en-US" i="1" dirty="0" smtClean="0">
                <a:latin typeface="Garamond" charset="0"/>
                <a:cs typeface="Garamond" charset="0"/>
                <a:sym typeface="Garamond" charset="0"/>
              </a:rPr>
              <a:t>Nate </a:t>
            </a:r>
            <a:r>
              <a:rPr lang="en-US" i="1" dirty="0" err="1" smtClean="0">
                <a:latin typeface="Garamond" charset="0"/>
                <a:cs typeface="Garamond" charset="0"/>
                <a:sym typeface="Garamond" charset="0"/>
              </a:rPr>
              <a:t>Wilhelmi</a:t>
            </a:r>
            <a:endParaRPr lang="en-US" i="1" dirty="0">
              <a:latin typeface="Garamond" charset="0"/>
              <a:ea typeface="ヒラギノ明朝 ProN W3" charset="0"/>
              <a:cs typeface="ヒラギノ明朝 ProN W3" charset="0"/>
              <a:sym typeface="Garamond" charset="0"/>
            </a:endParaRPr>
          </a:p>
          <a:p>
            <a:endParaRPr lang="en-US" sz="2400" i="1" dirty="0">
              <a:latin typeface="Garamond" charset="0"/>
              <a:ea typeface="ヒラギノ明朝 ProN W3" charset="0"/>
              <a:cs typeface="ヒラギノ明朝 ProN W3" charset="0"/>
              <a:sym typeface="Garamond" charset="0"/>
            </a:endParaRPr>
          </a:p>
          <a:p>
            <a:r>
              <a:rPr lang="en-US" sz="2400" dirty="0"/>
              <a:t>U.S. National Center for Atmospheric Research</a:t>
            </a:r>
          </a:p>
          <a:p>
            <a:r>
              <a:rPr lang="en-US" sz="2400" dirty="0"/>
              <a:t>Computational &amp; Information Systems Laboratory</a:t>
            </a:r>
          </a:p>
          <a:p>
            <a:r>
              <a:rPr lang="en-US" sz="2400" dirty="0"/>
              <a:t>Boulder, Colorado, USA</a:t>
            </a:r>
          </a:p>
        </p:txBody>
      </p:sp>
      <p:sp>
        <p:nvSpPr>
          <p:cNvPr id="22530" name="Rectangle 2"/>
          <p:cNvSpPr>
            <a:spLocks/>
          </p:cNvSpPr>
          <p:nvPr/>
        </p:nvSpPr>
        <p:spPr bwMode="auto">
          <a:xfrm>
            <a:off x="1092200" y="3886202"/>
            <a:ext cx="11049000" cy="148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000" i="1" dirty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r>
              <a:rPr lang="en-US" sz="3000" i="1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June 17, 2014</a:t>
            </a:r>
            <a:endParaRPr lang="en-US" sz="3000" i="1" dirty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  <a:p>
            <a:r>
              <a:rPr lang="en-US" sz="3200" dirty="0" smtClean="0"/>
              <a:t>XSEDE ECSS </a:t>
            </a:r>
            <a:r>
              <a:rPr lang="en-US" sz="3200" dirty="0"/>
              <a:t>Symposium</a:t>
            </a:r>
            <a:endParaRPr lang="en-US" sz="3000" i="1" dirty="0">
              <a:solidFill>
                <a:schemeClr val="tx1"/>
              </a:solidFill>
              <a:ea typeface="ＭＳ Ｐゴシック" charset="0"/>
              <a:cs typeface="Gill Sans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558801" y="1447799"/>
            <a:ext cx="11595100" cy="2438400"/>
          </a:xfrm>
          <a:ln/>
        </p:spPr>
        <p:txBody>
          <a:bodyPr/>
          <a:lstStyle/>
          <a:p>
            <a:r>
              <a:rPr lang="en-US" sz="5400" dirty="0">
                <a:solidFill>
                  <a:srgbClr val="000080"/>
                </a:solidFill>
              </a:rPr>
              <a:t>Science Gateways and Big Data</a:t>
            </a:r>
          </a:p>
        </p:txBody>
      </p:sp>
      <p:pic>
        <p:nvPicPr>
          <p:cNvPr id="3" name="Picture 2" descr="xsede-full-color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800" y="685802"/>
            <a:ext cx="5250094" cy="1987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500" dirty="0"/>
              <a:t>Digital Object Identifiers (DOI</a:t>
            </a:r>
            <a:r>
              <a:rPr lang="ja-JP" altLang="en-US" sz="6500" dirty="0">
                <a:latin typeface="Arial"/>
              </a:rPr>
              <a:t>’</a:t>
            </a:r>
            <a:r>
              <a:rPr lang="en-US" sz="6500" dirty="0"/>
              <a:t>s)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2463802"/>
            <a:ext cx="10464801" cy="5714999"/>
          </a:xfrm>
          <a:ln/>
        </p:spPr>
        <p:txBody>
          <a:bodyPr/>
          <a:lstStyle/>
          <a:p>
            <a:pPr marL="888955"/>
            <a:r>
              <a:rPr lang="en-US" sz="3100" dirty="0"/>
              <a:t>A character string used to uniquely identify a digital object</a:t>
            </a:r>
          </a:p>
          <a:p>
            <a:pPr marL="888955"/>
            <a:r>
              <a:rPr lang="en-US" sz="3100" dirty="0"/>
              <a:t>Over 85,000,000 DOI</a:t>
            </a:r>
            <a:r>
              <a:rPr lang="ja-JP" altLang="en-US" sz="3100" dirty="0"/>
              <a:t>’</a:t>
            </a:r>
            <a:r>
              <a:rPr lang="en-US" sz="3100" dirty="0"/>
              <a:t>s assigned through over 9,500 organizations: www.doi.org</a:t>
            </a:r>
          </a:p>
          <a:p>
            <a:pPr marL="888955"/>
            <a:r>
              <a:rPr lang="en-US" sz="3100" dirty="0"/>
              <a:t>International Standard ISO/DIS 26324</a:t>
            </a:r>
          </a:p>
          <a:p>
            <a:pPr marL="888955"/>
            <a:r>
              <a:rPr lang="en-US" sz="3100" dirty="0"/>
              <a:t>We</a:t>
            </a:r>
            <a:r>
              <a:rPr lang="ja-JP" altLang="en-US" sz="3100" dirty="0"/>
              <a:t>’</a:t>
            </a:r>
            <a:r>
              <a:rPr lang="en-US" sz="3100" dirty="0"/>
              <a:t>re using EZID, a participant in </a:t>
            </a:r>
            <a:r>
              <a:rPr lang="en-US" sz="3100" dirty="0" err="1"/>
              <a:t>DataCite</a:t>
            </a:r>
            <a:endParaRPr lang="en-US" sz="3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2451101"/>
            <a:ext cx="10464801" cy="5714999"/>
          </a:xfrm>
          <a:ln/>
        </p:spPr>
        <p:txBody>
          <a:bodyPr/>
          <a:lstStyle/>
          <a:p>
            <a:pPr marL="888955"/>
            <a:r>
              <a:rPr lang="en-US" sz="2400" dirty="0" err="1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Mearns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, L.O., et al., 2007, updated 2012. </a:t>
            </a:r>
            <a:r>
              <a:rPr lang="en-US" sz="2400" dirty="0">
                <a:solidFill>
                  <a:srgbClr val="191919"/>
                </a:solidFill>
                <a:latin typeface="Verdana Italic" charset="0"/>
                <a:cs typeface="Verdana Italic" charset="0"/>
                <a:sym typeface="Verdana Italic" charset="0"/>
              </a:rPr>
              <a:t>The North American Regional Climate Change Assessment Program dataset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, National Center for Atmospheric Research Earth System Grid data portal, Boulder, CO. Data downloaded 2013-08-12. [</a:t>
            </a:r>
            <a:r>
              <a:rPr lang="en-US" sz="2400" u="sng" dirty="0">
                <a:solidFill>
                  <a:srgbClr val="0000E9"/>
                </a:solidFill>
                <a:latin typeface="Verdana" charset="0"/>
                <a:cs typeface="Verdana" charset="0"/>
                <a:sym typeface="Verdana" charset="0"/>
                <a:hlinkClick r:id="rId2"/>
              </a:rPr>
              <a:t>doi:10.5065/D6RN35ST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]</a:t>
            </a:r>
            <a:endParaRPr lang="en-US" sz="2400" dirty="0">
              <a:solidFill>
                <a:srgbClr val="191919"/>
              </a:solidFill>
              <a:latin typeface="Verdana" charset="0"/>
              <a:sym typeface="Verdana" charset="0"/>
            </a:endParaRPr>
          </a:p>
          <a:p>
            <a:pPr marL="888955">
              <a:buFont typeface="Verdana" charset="0"/>
              <a:buChar char="•"/>
            </a:pPr>
            <a:r>
              <a:rPr lang="en-US" sz="2400" dirty="0" err="1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Pelto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, </a:t>
            </a:r>
            <a:r>
              <a:rPr lang="en-US" sz="2400" dirty="0" err="1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Mauri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 S. (2013). Juneau </a:t>
            </a:r>
            <a:r>
              <a:rPr lang="en-US" sz="2400" dirty="0" err="1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Icefield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 Glacier Mass Balance. UCAR/NCAR – CISL – ACADIS. </a:t>
            </a:r>
            <a:r>
              <a:rPr lang="en-US" sz="2400" u="sng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  <a:hlinkClick r:id="rId3"/>
              </a:rPr>
              <a:t>http://dx.doi.org/10.5065/D6NZ85N3</a:t>
            </a:r>
            <a:endParaRPr lang="en-US" sz="2400" dirty="0">
              <a:latin typeface="Verdana" charset="0"/>
              <a:sym typeface="Verdana" charset="0"/>
            </a:endParaRPr>
          </a:p>
          <a:p>
            <a:pPr marL="888955">
              <a:buFont typeface="Verdana" charset="0"/>
              <a:buChar char="•"/>
            </a:pPr>
            <a:r>
              <a:rPr lang="en-US" sz="2400" dirty="0">
                <a:latin typeface="Verdana" charset="0"/>
                <a:cs typeface="Verdana" charset="0"/>
                <a:sym typeface="Verdana" charset="0"/>
              </a:rPr>
              <a:t>The NCAR Command Language (Version 6.1.1) [Software]. (2013).   Boulder, Colorado: UCAR/NCAR/CISL/VETS. </a:t>
            </a:r>
            <a:r>
              <a:rPr lang="en-US" sz="2400" u="sng" dirty="0">
                <a:latin typeface="Verdana" charset="0"/>
                <a:cs typeface="Verdana" charset="0"/>
                <a:sym typeface="Verdana" charset="0"/>
                <a:hlinkClick r:id="rId4"/>
              </a:rPr>
              <a:t>http://dx.doi.org/10.5065/D6WD3XH5</a:t>
            </a:r>
            <a:endParaRPr lang="en-US" sz="2400" u="sng" dirty="0">
              <a:latin typeface="Verdana" charset="0"/>
              <a:sym typeface="Verdana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Global Earth System Modeling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5029199"/>
            <a:ext cx="10464801" cy="1803401"/>
          </a:xfrm>
          <a:ln/>
        </p:spPr>
        <p:txBody>
          <a:bodyPr/>
          <a:lstStyle/>
          <a:p>
            <a:r>
              <a:rPr lang="en-US" sz="4800"/>
              <a:t>A </a:t>
            </a:r>
            <a:r>
              <a:rPr lang="ja-JP" altLang="en-US" sz="4800">
                <a:latin typeface="Arial"/>
              </a:rPr>
              <a:t>“</a:t>
            </a:r>
            <a:r>
              <a:rPr lang="en-US" sz="4800"/>
              <a:t>Big Head</a:t>
            </a:r>
            <a:r>
              <a:rPr lang="ja-JP" altLang="en-US" sz="4800">
                <a:latin typeface="Arial"/>
              </a:rPr>
              <a:t>”</a:t>
            </a:r>
            <a:r>
              <a:rPr lang="en-US" sz="4800"/>
              <a:t>, International Scientific Data Undertaking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1" y="207964"/>
            <a:ext cx="12407900" cy="8553451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500" dirty="0"/>
              <a:t>Live Tour of NCAR</a:t>
            </a:r>
            <a:r>
              <a:rPr lang="ja-JP" altLang="en-US" sz="6500" dirty="0">
                <a:latin typeface="Arial"/>
              </a:rPr>
              <a:t>’</a:t>
            </a:r>
            <a:r>
              <a:rPr lang="en-US" sz="6500" dirty="0"/>
              <a:t>s Climate Data Gateway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5410200"/>
            <a:ext cx="10464801" cy="749301"/>
          </a:xfrm>
          <a:ln/>
        </p:spPr>
        <p:txBody>
          <a:bodyPr/>
          <a:lstStyle/>
          <a:p>
            <a:r>
              <a:rPr lang="en-US" dirty="0" smtClean="0">
                <a:hlinkClick r:id="rId2"/>
              </a:rPr>
              <a:t>http://www.earthsystemgrid.org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500" dirty="0"/>
              <a:t>NCAR</a:t>
            </a:r>
            <a:r>
              <a:rPr lang="ja-JP" altLang="en-US" sz="6500" dirty="0">
                <a:latin typeface="Arial"/>
              </a:rPr>
              <a:t>’</a:t>
            </a:r>
            <a:r>
              <a:rPr lang="en-US" sz="6500" dirty="0"/>
              <a:t>s Climate Data Gateway</a:t>
            </a: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8955"/>
            <a:r>
              <a:rPr lang="en-US" dirty="0"/>
              <a:t>Total registered users: </a:t>
            </a:r>
            <a:r>
              <a:rPr lang="en-US" dirty="0" smtClean="0"/>
              <a:t>~40,000</a:t>
            </a:r>
            <a:endParaRPr lang="en-US" dirty="0"/>
          </a:p>
          <a:p>
            <a:pPr marL="888955"/>
            <a:r>
              <a:rPr lang="en-US" dirty="0"/>
              <a:t>Average monthly registrations: </a:t>
            </a:r>
            <a:r>
              <a:rPr lang="en-US" dirty="0" smtClean="0"/>
              <a:t>550</a:t>
            </a:r>
            <a:endParaRPr lang="en-US" dirty="0"/>
          </a:p>
          <a:p>
            <a:pPr marL="888955"/>
            <a:r>
              <a:rPr lang="en-US" dirty="0"/>
              <a:t>Avg. monthly download volume: </a:t>
            </a:r>
            <a:r>
              <a:rPr lang="en-US" dirty="0" smtClean="0"/>
              <a:t>60TB</a:t>
            </a:r>
            <a:endParaRPr lang="en-US" dirty="0"/>
          </a:p>
          <a:p>
            <a:pPr marL="888955"/>
            <a:r>
              <a:rPr lang="en-US" dirty="0"/>
              <a:t>Avg. monthly download users: </a:t>
            </a:r>
            <a:r>
              <a:rPr lang="en-US" dirty="0" smtClean="0"/>
              <a:t>1,100</a:t>
            </a:r>
            <a:endParaRPr lang="en-US" dirty="0"/>
          </a:p>
          <a:p>
            <a:pPr marL="888955"/>
            <a:r>
              <a:rPr lang="en-US" dirty="0"/>
              <a:t>Est. 4 </a:t>
            </a:r>
            <a:r>
              <a:rPr lang="en-US" dirty="0" smtClean="0"/>
              <a:t>PB downloaded </a:t>
            </a:r>
            <a:r>
              <a:rPr lang="en-US" dirty="0"/>
              <a:t>over time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title"/>
          </p:nvPr>
        </p:nvSpPr>
        <p:spPr>
          <a:xfrm>
            <a:off x="1270001" y="1638301"/>
            <a:ext cx="10464801" cy="2095499"/>
          </a:xfrm>
          <a:ln/>
        </p:spPr>
        <p:txBody>
          <a:bodyPr/>
          <a:lstStyle/>
          <a:p>
            <a:r>
              <a:rPr lang="en-US" sz="4800" dirty="0"/>
              <a:t>ACADIS: The Advanced Cooperative Arctic Data and Information Service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03300" y="5003801"/>
            <a:ext cx="10985500" cy="3302000"/>
          </a:xfrm>
          <a:ln/>
        </p:spPr>
        <p:txBody>
          <a:bodyPr/>
          <a:lstStyle/>
          <a:p>
            <a:pPr algn="l"/>
            <a:r>
              <a:rPr lang="en-US" sz="3100" i="1" dirty="0"/>
              <a:t>Shifting a </a:t>
            </a:r>
            <a:r>
              <a:rPr lang="ja-JP" altLang="en-US" sz="3100" i="1" dirty="0">
                <a:latin typeface="Arial"/>
              </a:rPr>
              <a:t>“</a:t>
            </a:r>
            <a:r>
              <a:rPr lang="en-US" sz="3100" i="1" dirty="0"/>
              <a:t>long tail</a:t>
            </a:r>
            <a:r>
              <a:rPr lang="ja-JP" altLang="en-US" sz="3100" i="1" dirty="0">
                <a:latin typeface="Arial"/>
              </a:rPr>
              <a:t>”</a:t>
            </a:r>
            <a:r>
              <a:rPr lang="en-US" sz="3100" i="1" dirty="0"/>
              <a:t> science community into more of a </a:t>
            </a:r>
            <a:r>
              <a:rPr lang="ja-JP" altLang="en-US" sz="3100" i="1" dirty="0">
                <a:latin typeface="Arial"/>
              </a:rPr>
              <a:t>“</a:t>
            </a:r>
            <a:r>
              <a:rPr lang="en-US" sz="3100" i="1" dirty="0"/>
              <a:t>big head</a:t>
            </a:r>
            <a:r>
              <a:rPr lang="ja-JP" altLang="en-US" sz="3100" i="1" dirty="0">
                <a:latin typeface="Arial"/>
              </a:rPr>
              <a:t>”</a:t>
            </a:r>
            <a:r>
              <a:rPr lang="en-US" sz="3100" i="1" dirty="0"/>
              <a:t> one. Also, </a:t>
            </a:r>
            <a:r>
              <a:rPr lang="ja-JP" altLang="en-US" sz="3100" i="1" dirty="0">
                <a:latin typeface="Arial"/>
              </a:rPr>
              <a:t>“</a:t>
            </a:r>
            <a:r>
              <a:rPr lang="en-US" sz="3100" i="1" dirty="0"/>
              <a:t>self publishing</a:t>
            </a:r>
            <a:r>
              <a:rPr lang="ja-JP" altLang="en-US" sz="3100" i="1" dirty="0">
                <a:latin typeface="Arial"/>
              </a:rPr>
              <a:t>”</a:t>
            </a:r>
            <a:r>
              <a:rPr lang="en-US" sz="3100" i="1" dirty="0"/>
              <a:t> as a strategy for sustainability.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244600" y="2362201"/>
            <a:ext cx="10490200" cy="6311900"/>
          </a:xfrm>
          <a:ln/>
        </p:spPr>
        <p:txBody>
          <a:bodyPr/>
          <a:lstStyle/>
          <a:p>
            <a:pPr marL="888955"/>
            <a:r>
              <a:rPr lang="en-US" sz="2800" dirty="0"/>
              <a:t>NSF funded DM project for </a:t>
            </a:r>
            <a:r>
              <a:rPr lang="en-US" sz="2800" dirty="0" smtClean="0"/>
              <a:t>all Polar Arctic Science researchers </a:t>
            </a:r>
            <a:r>
              <a:rPr lang="en-US" sz="2800" dirty="0"/>
              <a:t>(</a:t>
            </a:r>
            <a:r>
              <a:rPr lang="en-US" sz="2800" dirty="0" smtClean="0"/>
              <a:t>NSF/PLR/ARC</a:t>
            </a:r>
            <a:r>
              <a:rPr lang="en-US" sz="2800" dirty="0"/>
              <a:t>)</a:t>
            </a:r>
          </a:p>
          <a:p>
            <a:pPr marL="888955"/>
            <a:r>
              <a:rPr lang="en-US" sz="2800" dirty="0"/>
              <a:t>A collaboration of multiple organizations and program units</a:t>
            </a:r>
          </a:p>
          <a:p>
            <a:pPr marL="888955"/>
            <a:r>
              <a:rPr lang="en-US" sz="2800" dirty="0" smtClean="0"/>
              <a:t>NCAR/UCAR </a:t>
            </a:r>
            <a:r>
              <a:rPr lang="en-US" sz="2800" dirty="0"/>
              <a:t>- EOL + CISL + </a:t>
            </a:r>
            <a:r>
              <a:rPr lang="en-US" sz="2800" dirty="0" err="1"/>
              <a:t>Unidata</a:t>
            </a:r>
            <a:endParaRPr lang="en-US" sz="2800" dirty="0"/>
          </a:p>
          <a:p>
            <a:pPr marL="888955"/>
            <a:r>
              <a:rPr lang="en-US" sz="2800" dirty="0"/>
              <a:t>NSIDC - National Snow and Ice Data Center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863601"/>
            <a:ext cx="1435100" cy="122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647701"/>
            <a:ext cx="3721099" cy="165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800" y="749299"/>
            <a:ext cx="19177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399" y="876301"/>
            <a:ext cx="2781301" cy="99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1" y="914400"/>
            <a:ext cx="110490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500" dirty="0"/>
              <a:t>Self-publication of Data</a:t>
            </a: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35000" y="2133599"/>
            <a:ext cx="11506200" cy="6350000"/>
          </a:xfrm>
          <a:ln/>
        </p:spPr>
        <p:txBody>
          <a:bodyPr/>
          <a:lstStyle/>
          <a:p>
            <a:pPr marL="888955">
              <a:buFont typeface="Helvetica" charset="0"/>
              <a:buChar char="•"/>
            </a:pP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Empowers a diverse community to manage their own data.</a:t>
            </a:r>
          </a:p>
          <a:p>
            <a:pPr marL="888955">
              <a:buFont typeface="Helvetica" charset="0"/>
              <a:buChar char="•"/>
            </a:pP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ACADIS has ~</a:t>
            </a:r>
            <a:r>
              <a:rPr lang="en-US" sz="3100" dirty="0" smtClean="0">
                <a:latin typeface="Helvetica" charset="0"/>
                <a:cs typeface="Helvetica" charset="0"/>
                <a:sym typeface="Helvetica" charset="0"/>
              </a:rPr>
              <a:t>190 </a:t>
            </a: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investigators managing over </a:t>
            </a:r>
            <a:r>
              <a:rPr lang="en-US" sz="3100" dirty="0" smtClean="0">
                <a:latin typeface="Helvetica" charset="0"/>
                <a:cs typeface="Helvetica" charset="0"/>
                <a:sym typeface="Helvetica" charset="0"/>
              </a:rPr>
              <a:t>900 </a:t>
            </a: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datasets</a:t>
            </a:r>
            <a:endParaRPr lang="en-US" sz="3100" dirty="0">
              <a:latin typeface="Helvetica" charset="0"/>
              <a:sym typeface="Helvetica" charset="0"/>
            </a:endParaRPr>
          </a:p>
          <a:p>
            <a:pPr marL="888955">
              <a:buFont typeface="Helvetica" charset="0"/>
              <a:buChar char="•"/>
            </a:pP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Leverages ISO and GCMD metadata standards</a:t>
            </a:r>
            <a:endParaRPr lang="en-US" sz="3100" dirty="0">
              <a:latin typeface="Helvetica" charset="0"/>
              <a:sym typeface="Helvetica" charset="0"/>
            </a:endParaRPr>
          </a:p>
          <a:p>
            <a:pPr marL="888955">
              <a:buFont typeface="Helvetica" charset="0"/>
              <a:buChar char="•"/>
            </a:pP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Federates with other ACADIS partners, and WMO Information </a:t>
            </a:r>
            <a:r>
              <a:rPr lang="en-US" sz="3100" dirty="0" smtClean="0">
                <a:latin typeface="Helvetica" charset="0"/>
                <a:cs typeface="Helvetica" charset="0"/>
                <a:sym typeface="Helvetica" charset="0"/>
              </a:rPr>
              <a:t>System</a:t>
            </a:r>
          </a:p>
          <a:p>
            <a:pPr marL="888955">
              <a:buFont typeface="Helvetica" charset="0"/>
              <a:buChar char="•"/>
            </a:pPr>
            <a:r>
              <a:rPr lang="en-US" sz="3100" dirty="0" smtClean="0">
                <a:latin typeface="Helvetica" charset="0"/>
                <a:cs typeface="Helvetica" charset="0"/>
                <a:sym typeface="Helvetica" charset="0"/>
              </a:rPr>
              <a:t>Provides REST APIs for data publishing</a:t>
            </a:r>
            <a:endParaRPr lang="en-US" sz="3100" dirty="0">
              <a:latin typeface="Helvetica" charset="0"/>
              <a:sym typeface="Helvetica" charset="0"/>
            </a:endParaRPr>
          </a:p>
          <a:p>
            <a:pPr marL="888955">
              <a:buFont typeface="Helvetica" charset="0"/>
              <a:buChar char="•"/>
            </a:pPr>
            <a:r>
              <a:rPr lang="en-US" sz="3100" dirty="0">
                <a:latin typeface="Helvetica" charset="0"/>
                <a:cs typeface="Helvetica" charset="0"/>
                <a:sym typeface="Helvetica" charset="0"/>
              </a:rPr>
              <a:t>Demonstrates a number of qualities relevant to </a:t>
            </a:r>
            <a:r>
              <a:rPr lang="en-US" sz="3100" dirty="0" err="1">
                <a:latin typeface="Helvetica" charset="0"/>
                <a:cs typeface="Helvetica" charset="0"/>
                <a:sym typeface="Helvetica" charset="0"/>
              </a:rPr>
              <a:t>EarthCube</a:t>
            </a:r>
            <a:endParaRPr lang="en-US" sz="3100" dirty="0">
              <a:latin typeface="Helvetica" charset="0"/>
              <a:sym typeface="Helvetica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Grp="1" noChangeArrowheads="1"/>
          </p:cNvSpPr>
          <p:nvPr>
            <p:ph type="title"/>
          </p:nvPr>
        </p:nvSpPr>
        <p:spPr>
          <a:xfrm>
            <a:off x="1270001" y="1638300"/>
            <a:ext cx="10464801" cy="3162300"/>
          </a:xfrm>
          <a:ln/>
        </p:spPr>
        <p:txBody>
          <a:bodyPr/>
          <a:lstStyle/>
          <a:p>
            <a:r>
              <a:rPr lang="en-US" sz="6500" dirty="0"/>
              <a:t>Live Tour of the ACADIS Science Gateway</a:t>
            </a: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5651501"/>
            <a:ext cx="10464801" cy="1739900"/>
          </a:xfrm>
          <a:ln/>
        </p:spPr>
        <p:txBody>
          <a:bodyPr/>
          <a:lstStyle/>
          <a:p>
            <a:pPr algn="l"/>
            <a:r>
              <a:rPr lang="en-US" sz="2400" dirty="0" err="1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Eicken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, H., S. Hendricks, M. Kaufman, A. Mahoney. (July 10, 2009, Updated 2012). Barrow Airborne Sea Ice Thickness </a:t>
            </a:r>
            <a:r>
              <a:rPr lang="en-US" sz="2400" dirty="0" smtClean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Surveys. </a:t>
            </a:r>
            <a:r>
              <a:rPr lang="en-US" sz="2400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</a:rPr>
              <a:t>UCAR/NCAR – CISL – ACADIS. </a:t>
            </a:r>
            <a:r>
              <a:rPr lang="en-US" sz="2400" u="sng" dirty="0">
                <a:solidFill>
                  <a:srgbClr val="191919"/>
                </a:solidFill>
                <a:latin typeface="Verdana" charset="0"/>
                <a:cs typeface="Verdana" charset="0"/>
                <a:sym typeface="Verdana" charset="0"/>
                <a:hlinkClick r:id="rId2"/>
              </a:rPr>
              <a:t>http://dx.doi.org/10.5065/D6CC0XMC</a:t>
            </a:r>
            <a:endParaRPr lang="en-US" sz="2400" u="sng" dirty="0">
              <a:solidFill>
                <a:srgbClr val="191919"/>
              </a:solidFill>
              <a:latin typeface="Verdana" charset="0"/>
              <a:sym typeface="Verdana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2514600"/>
            <a:ext cx="10464801" cy="5969000"/>
          </a:xfrm>
          <a:ln/>
        </p:spPr>
        <p:txBody>
          <a:bodyPr/>
          <a:lstStyle/>
          <a:p>
            <a:pPr marL="888955"/>
            <a:r>
              <a:rPr lang="en-US" sz="3600" dirty="0"/>
              <a:t>Recent developments in data management</a:t>
            </a:r>
          </a:p>
          <a:p>
            <a:pPr marL="888955"/>
            <a:r>
              <a:rPr lang="en-US" sz="3600" dirty="0"/>
              <a:t>Citation of data and other things</a:t>
            </a:r>
          </a:p>
          <a:p>
            <a:pPr marL="888955"/>
            <a:r>
              <a:rPr lang="en-US" sz="3600" dirty="0"/>
              <a:t>Examples of Science Gateways for Big Head and Long Tail Communities</a:t>
            </a:r>
          </a:p>
          <a:p>
            <a:pPr marL="888955"/>
            <a:r>
              <a:rPr lang="en-US" sz="3600" dirty="0"/>
              <a:t>Digital Preservation</a:t>
            </a:r>
          </a:p>
          <a:p>
            <a:pPr marL="888955"/>
            <a:r>
              <a:rPr lang="en-US" sz="3600" dirty="0"/>
              <a:t>Architecture and Agile Scrum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ACADIS Preservation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1765302"/>
            <a:ext cx="10464801" cy="5714999"/>
          </a:xfrm>
          <a:ln/>
        </p:spPr>
        <p:txBody>
          <a:bodyPr/>
          <a:lstStyle/>
          <a:p>
            <a:pPr marL="888955"/>
            <a:r>
              <a:rPr lang="en-US"/>
              <a:t>ACADIS data collections are hosted on GLADE at NWSC</a:t>
            </a:r>
          </a:p>
          <a:p>
            <a:pPr marL="888955"/>
            <a:r>
              <a:rPr lang="en-US"/>
              <a:t>They are backed up nightly on HPSS</a:t>
            </a:r>
          </a:p>
          <a:p>
            <a:pPr marL="888955"/>
            <a:r>
              <a:rPr lang="en-US"/>
              <a:t>Periodic snapshots are archived with the Chronopolis digital preservation system</a:t>
            </a: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399" y="6985000"/>
            <a:ext cx="4813301" cy="152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8224838"/>
            <a:ext cx="2095499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1" y="8724901"/>
            <a:ext cx="7696201" cy="804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100" y="85979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1270001" y="215901"/>
            <a:ext cx="10464801" cy="1841500"/>
          </a:xfrm>
          <a:ln/>
        </p:spPr>
        <p:txBody>
          <a:bodyPr/>
          <a:lstStyle/>
          <a:p>
            <a:r>
              <a:rPr lang="en-US" sz="6500" dirty="0" err="1"/>
              <a:t>Chronopolis</a:t>
            </a:r>
            <a:endParaRPr lang="en-US" sz="6500" dirty="0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270001" y="2286001"/>
            <a:ext cx="10464801" cy="6046787"/>
          </a:xfrm>
          <a:ln/>
        </p:spPr>
        <p:txBody>
          <a:bodyPr/>
          <a:lstStyle/>
          <a:p>
            <a:pPr marL="888955"/>
            <a:r>
              <a:rPr lang="en-US" sz="3100" dirty="0"/>
              <a:t>Led by SDSC and UCSD Library, partners NCAR and Univ. of Maryland UMIACS</a:t>
            </a:r>
          </a:p>
          <a:p>
            <a:pPr marL="888955"/>
            <a:r>
              <a:rPr lang="en-US" sz="3100" dirty="0"/>
              <a:t>Originally funded by the Library of Congress under the National Digital Information Infrastructure Preservation Program (NDIIPP)</a:t>
            </a:r>
          </a:p>
          <a:p>
            <a:pPr marL="888955"/>
            <a:r>
              <a:rPr lang="en-US" sz="3100" dirty="0"/>
              <a:t>A system for addressing bit preservation of hundreds of terabytes of general digital data</a:t>
            </a:r>
          </a:p>
          <a:p>
            <a:pPr marL="888955"/>
            <a:r>
              <a:rPr lang="en-US" sz="3100" dirty="0"/>
              <a:t>TRAC-certified, Trusted Repositories Audit and Certification by Center for Research Libraries</a:t>
            </a:r>
          </a:p>
        </p:txBody>
      </p:sp>
      <p:sp>
        <p:nvSpPr>
          <p:cNvPr id="62470" name="Rectangle 6"/>
          <p:cNvSpPr>
            <a:spLocks/>
          </p:cNvSpPr>
          <p:nvPr/>
        </p:nvSpPr>
        <p:spPr bwMode="auto">
          <a:xfrm>
            <a:off x="3252507" y="1729106"/>
            <a:ext cx="649978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i="1" u="sng" dirty="0">
                <a:solidFill>
                  <a:srgbClr val="009999"/>
                </a:solidFill>
                <a:ea typeface="ＭＳ Ｐゴシック" charset="0"/>
                <a:cs typeface="Gill Sans" charset="0"/>
                <a:hlinkClick r:id="rId5"/>
              </a:rPr>
              <a:t>http://chronopolis.sdsc.edu</a:t>
            </a:r>
            <a:endParaRPr lang="en-US" i="1" u="sng" dirty="0">
              <a:solidFill>
                <a:srgbClr val="009999"/>
              </a:solidFill>
              <a:ea typeface="ＭＳ Ｐゴシック" charset="0"/>
              <a:cs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500" dirty="0"/>
              <a:t>The </a:t>
            </a:r>
            <a:r>
              <a:rPr lang="en-US" sz="6500" dirty="0" err="1"/>
              <a:t>Chronopolis</a:t>
            </a:r>
            <a:r>
              <a:rPr lang="en-US" sz="6500" dirty="0"/>
              <a:t> Data Preservation Network</a:t>
            </a: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7" y="2438401"/>
            <a:ext cx="7927974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7035800" y="2971801"/>
            <a:ext cx="5537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797" tIns="50797" rIns="50797" bIns="50797" numCol="1" anchor="ctr" anchorCtr="0" compatLnSpc="1">
            <a:prstTxWarp prst="textNoShape">
              <a:avLst/>
            </a:prstTxWarp>
          </a:bodyPr>
          <a:lstStyle>
            <a:lvl1pPr marL="8382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1pPr>
            <a:lvl2pPr marL="12827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2pPr>
            <a:lvl3pPr marL="17272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3pPr>
            <a:lvl4pPr marL="21717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4pPr>
            <a:lvl5pPr marL="26162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5pPr>
            <a:lvl6pPr marL="30734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306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39878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45000" indent="-571500" algn="l" rtl="0" fontAlgn="base">
              <a:spcBef>
                <a:spcPts val="24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42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888955"/>
            <a:r>
              <a:rPr lang="en-US" sz="3100" dirty="0"/>
              <a:t>Audit Control Environment (ACE, </a:t>
            </a:r>
            <a:r>
              <a:rPr lang="en-US" sz="3100" dirty="0" err="1"/>
              <a:t>UMd</a:t>
            </a:r>
            <a:r>
              <a:rPr lang="en-US" sz="3100" dirty="0"/>
              <a:t>) provides continuous auditing of digital objects</a:t>
            </a:r>
          </a:p>
          <a:p>
            <a:pPr marL="888955"/>
            <a:r>
              <a:rPr lang="en-US" sz="3100" dirty="0" err="1"/>
              <a:t>iRODS</a:t>
            </a:r>
            <a:r>
              <a:rPr lang="en-US" sz="3100" dirty="0"/>
              <a:t>: Integrated Rule-oriented Data System (</a:t>
            </a:r>
            <a:r>
              <a:rPr lang="en-US" sz="3100" dirty="0" err="1"/>
              <a:t>iRODS</a:t>
            </a:r>
            <a:r>
              <a:rPr lang="en-US" sz="3100" dirty="0"/>
              <a:t>, RENCI)</a:t>
            </a:r>
          </a:p>
          <a:p>
            <a:pPr marL="888955"/>
            <a:r>
              <a:rPr lang="en-US" sz="3100" dirty="0" err="1"/>
              <a:t>Bagit</a:t>
            </a:r>
            <a:r>
              <a:rPr lang="en-US" sz="3100" dirty="0"/>
              <a:t>: Library of Congress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51" y="6810375"/>
            <a:ext cx="1522414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363" y="7180264"/>
            <a:ext cx="4037012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3614" y="7807326"/>
            <a:ext cx="98742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6" name="AutoShape 4"/>
          <p:cNvSpPr>
            <a:spLocks/>
          </p:cNvSpPr>
          <p:nvPr/>
        </p:nvSpPr>
        <p:spPr bwMode="auto">
          <a:xfrm>
            <a:off x="962025" y="2335214"/>
            <a:ext cx="10975974" cy="3616326"/>
          </a:xfrm>
          <a:prstGeom prst="roundRect">
            <a:avLst>
              <a:gd name="adj" fmla="val 11718"/>
            </a:avLst>
          </a:prstGeom>
          <a:solidFill>
            <a:schemeClr val="accent1"/>
          </a:soli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6" y="166689"/>
            <a:ext cx="2335214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8" name="Rectangle 6"/>
          <p:cNvSpPr>
            <a:spLocks/>
          </p:cNvSpPr>
          <p:nvPr/>
        </p:nvSpPr>
        <p:spPr bwMode="auto">
          <a:xfrm>
            <a:off x="1391632" y="1625601"/>
            <a:ext cx="1488701" cy="645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38098" tIns="38098" rIns="38098" bIns="38098">
            <a:spAutoFit/>
          </a:bodyPr>
          <a:lstStyle/>
          <a:p>
            <a:r>
              <a:rPr lang="en-US" sz="18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Data Users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r>
              <a:rPr lang="en-US" sz="18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and Publishers</a:t>
            </a:r>
          </a:p>
        </p:txBody>
      </p:sp>
      <p:sp>
        <p:nvSpPr>
          <p:cNvPr id="59399" name="Rectangle 7"/>
          <p:cNvSpPr>
            <a:spLocks/>
          </p:cNvSpPr>
          <p:nvPr/>
        </p:nvSpPr>
        <p:spPr bwMode="auto">
          <a:xfrm>
            <a:off x="4900614" y="2338389"/>
            <a:ext cx="2231013" cy="44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38098" tIns="38098" rIns="38098" bIns="38098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Calibri Bold" charset="0"/>
                <a:ea typeface="ＭＳ Ｐゴシック" charset="0"/>
                <a:cs typeface="Calibri Bold" charset="0"/>
                <a:sym typeface="Calibri Bold" charset="0"/>
              </a:rPr>
              <a:t>ACADIS Gateway</a:t>
            </a:r>
          </a:p>
        </p:txBody>
      </p:sp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1" y="65088"/>
            <a:ext cx="3571876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401" name="Rectangle 9"/>
          <p:cNvSpPr>
            <a:spLocks/>
          </p:cNvSpPr>
          <p:nvPr/>
        </p:nvSpPr>
        <p:spPr bwMode="auto">
          <a:xfrm>
            <a:off x="9058275" y="1590676"/>
            <a:ext cx="3327400" cy="634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098" tIns="38098" rIns="38098" bIns="38098"/>
          <a:lstStyle/>
          <a:p>
            <a:r>
              <a:rPr lang="en-US" sz="18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Federation with Other Systems (GCMD, WMO, ADE)</a:t>
            </a:r>
          </a:p>
        </p:txBody>
      </p:sp>
      <p:pic>
        <p:nvPicPr>
          <p:cNvPr id="5940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490" y="250827"/>
            <a:ext cx="2255836" cy="32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940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361490" y="622300"/>
            <a:ext cx="2541586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940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361490" y="1060450"/>
            <a:ext cx="2541586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940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299" y="6175376"/>
            <a:ext cx="5835649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59410" name="Group 18"/>
          <p:cNvGrpSpPr>
            <a:grpSpLocks/>
          </p:cNvGrpSpPr>
          <p:nvPr/>
        </p:nvGrpSpPr>
        <p:grpSpPr bwMode="auto">
          <a:xfrm>
            <a:off x="473075" y="6969126"/>
            <a:ext cx="1504950" cy="1751013"/>
            <a:chOff x="0" y="0"/>
            <a:chExt cx="947" cy="1102"/>
          </a:xfrm>
        </p:grpSpPr>
        <p:sp>
          <p:nvSpPr>
            <p:cNvPr id="59406" name="AutoShape 14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321"/>
                  </a:move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close/>
                  <a:moveTo>
                    <a:pt x="0" y="2321"/>
                  </a:moveTo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07" name="AutoShape 15"/>
            <p:cNvSpPr>
              <a:spLocks/>
            </p:cNvSpPr>
            <p:nvPr/>
          </p:nvSpPr>
          <p:spPr bwMode="auto">
            <a:xfrm>
              <a:off x="0" y="0"/>
              <a:ext cx="947" cy="2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08" name="AutoShape 16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321"/>
                  </a:moveTo>
                  <a:cubicBezTo>
                    <a:pt x="21600" y="3602"/>
                    <a:pt x="16765" y="4641"/>
                    <a:pt x="10800" y="4641"/>
                  </a:cubicBezTo>
                  <a:cubicBezTo>
                    <a:pt x="4835" y="4641"/>
                    <a:pt x="0" y="3602"/>
                    <a:pt x="0" y="2321"/>
                  </a:cubicBez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lnTo>
                    <a:pt x="0" y="2321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09" name="Rectangle 17"/>
            <p:cNvSpPr>
              <a:spLocks/>
            </p:cNvSpPr>
            <p:nvPr/>
          </p:nvSpPr>
          <p:spPr bwMode="auto">
            <a:xfrm>
              <a:off x="1" y="411"/>
              <a:ext cx="94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rgbClr val="FFFFFF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EOL ACADIS Collections</a:t>
              </a:r>
            </a:p>
          </p:txBody>
        </p:sp>
      </p:grpSp>
      <p:grpSp>
        <p:nvGrpSpPr>
          <p:cNvPr id="59415" name="Group 23"/>
          <p:cNvGrpSpPr>
            <a:grpSpLocks/>
          </p:cNvGrpSpPr>
          <p:nvPr/>
        </p:nvGrpSpPr>
        <p:grpSpPr bwMode="auto">
          <a:xfrm>
            <a:off x="2090738" y="6969126"/>
            <a:ext cx="1504950" cy="1751013"/>
            <a:chOff x="0" y="0"/>
            <a:chExt cx="947" cy="1102"/>
          </a:xfrm>
        </p:grpSpPr>
        <p:sp>
          <p:nvSpPr>
            <p:cNvPr id="59411" name="AutoShape 19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321"/>
                  </a:move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close/>
                  <a:moveTo>
                    <a:pt x="0" y="2321"/>
                  </a:moveTo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2" name="AutoShape 20"/>
            <p:cNvSpPr>
              <a:spLocks/>
            </p:cNvSpPr>
            <p:nvPr/>
          </p:nvSpPr>
          <p:spPr bwMode="auto">
            <a:xfrm>
              <a:off x="0" y="0"/>
              <a:ext cx="947" cy="2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3" name="AutoShape 21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321"/>
                  </a:moveTo>
                  <a:cubicBezTo>
                    <a:pt x="21600" y="3602"/>
                    <a:pt x="16765" y="4641"/>
                    <a:pt x="10800" y="4641"/>
                  </a:cubicBezTo>
                  <a:cubicBezTo>
                    <a:pt x="4835" y="4641"/>
                    <a:pt x="0" y="3602"/>
                    <a:pt x="0" y="2321"/>
                  </a:cubicBez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lnTo>
                    <a:pt x="0" y="2321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4" name="Rectangle 22"/>
            <p:cNvSpPr>
              <a:spLocks/>
            </p:cNvSpPr>
            <p:nvPr/>
          </p:nvSpPr>
          <p:spPr bwMode="auto">
            <a:xfrm>
              <a:off x="1" y="411"/>
              <a:ext cx="94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rgbClr val="FFFFFF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NSIDC Arctic Collections</a:t>
              </a:r>
            </a:p>
          </p:txBody>
        </p:sp>
      </p:grpSp>
      <p:grpSp>
        <p:nvGrpSpPr>
          <p:cNvPr id="59420" name="Group 28"/>
          <p:cNvGrpSpPr>
            <a:grpSpLocks/>
          </p:cNvGrpSpPr>
          <p:nvPr/>
        </p:nvGrpSpPr>
        <p:grpSpPr bwMode="auto">
          <a:xfrm>
            <a:off x="3725862" y="6986588"/>
            <a:ext cx="1504950" cy="1751012"/>
            <a:chOff x="0" y="0"/>
            <a:chExt cx="947" cy="1102"/>
          </a:xfrm>
        </p:grpSpPr>
        <p:sp>
          <p:nvSpPr>
            <p:cNvPr id="59416" name="AutoShape 24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321"/>
                  </a:move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close/>
                  <a:moveTo>
                    <a:pt x="0" y="2321"/>
                  </a:moveTo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7" name="AutoShape 25"/>
            <p:cNvSpPr>
              <a:spLocks/>
            </p:cNvSpPr>
            <p:nvPr/>
          </p:nvSpPr>
          <p:spPr bwMode="auto">
            <a:xfrm>
              <a:off x="0" y="0"/>
              <a:ext cx="947" cy="2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8" name="AutoShape 26"/>
            <p:cNvSpPr>
              <a:spLocks/>
            </p:cNvSpPr>
            <p:nvPr/>
          </p:nvSpPr>
          <p:spPr bwMode="auto">
            <a:xfrm>
              <a:off x="0" y="0"/>
              <a:ext cx="947" cy="110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321"/>
                  </a:moveTo>
                  <a:cubicBezTo>
                    <a:pt x="21600" y="3602"/>
                    <a:pt x="16765" y="4641"/>
                    <a:pt x="10800" y="4641"/>
                  </a:cubicBezTo>
                  <a:cubicBezTo>
                    <a:pt x="4835" y="4641"/>
                    <a:pt x="0" y="3602"/>
                    <a:pt x="0" y="2321"/>
                  </a:cubicBezTo>
                  <a:cubicBezTo>
                    <a:pt x="0" y="1039"/>
                    <a:pt x="4835" y="0"/>
                    <a:pt x="10800" y="0"/>
                  </a:cubicBezTo>
                  <a:cubicBezTo>
                    <a:pt x="16765" y="0"/>
                    <a:pt x="21600" y="1039"/>
                    <a:pt x="21600" y="2321"/>
                  </a:cubicBezTo>
                  <a:lnTo>
                    <a:pt x="21600" y="19279"/>
                  </a:lnTo>
                  <a:cubicBezTo>
                    <a:pt x="21600" y="20561"/>
                    <a:pt x="16765" y="21600"/>
                    <a:pt x="10800" y="21600"/>
                  </a:cubicBezTo>
                  <a:cubicBezTo>
                    <a:pt x="4835" y="21600"/>
                    <a:pt x="0" y="20561"/>
                    <a:pt x="0" y="19279"/>
                  </a:cubicBezTo>
                  <a:lnTo>
                    <a:pt x="0" y="2321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19" name="Rectangle 27"/>
            <p:cNvSpPr>
              <a:spLocks/>
            </p:cNvSpPr>
            <p:nvPr/>
          </p:nvSpPr>
          <p:spPr bwMode="auto">
            <a:xfrm>
              <a:off x="1" y="322"/>
              <a:ext cx="94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rgbClr val="FFFFFF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Future Federated Collections</a:t>
              </a:r>
            </a:p>
          </p:txBody>
        </p:sp>
      </p:grpSp>
      <p:sp>
        <p:nvSpPr>
          <p:cNvPr id="59421" name="AutoShape 29"/>
          <p:cNvSpPr>
            <a:spLocks/>
          </p:cNvSpPr>
          <p:nvPr/>
        </p:nvSpPr>
        <p:spPr bwMode="auto">
          <a:xfrm>
            <a:off x="2667001" y="5716588"/>
            <a:ext cx="688976" cy="118903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6263"/>
                </a:moveTo>
                <a:lnTo>
                  <a:pt x="10800" y="0"/>
                </a:lnTo>
                <a:lnTo>
                  <a:pt x="21600" y="6263"/>
                </a:lnTo>
                <a:lnTo>
                  <a:pt x="16200" y="6263"/>
                </a:lnTo>
                <a:lnTo>
                  <a:pt x="16200" y="15337"/>
                </a:lnTo>
                <a:lnTo>
                  <a:pt x="21600" y="15337"/>
                </a:lnTo>
                <a:lnTo>
                  <a:pt x="10800" y="21600"/>
                </a:lnTo>
                <a:lnTo>
                  <a:pt x="0" y="15337"/>
                </a:lnTo>
                <a:lnTo>
                  <a:pt x="5400" y="15337"/>
                </a:lnTo>
                <a:lnTo>
                  <a:pt x="5400" y="6263"/>
                </a:lnTo>
                <a:close/>
                <a:moveTo>
                  <a:pt x="0" y="6263"/>
                </a:moveTo>
              </a:path>
            </a:pathLst>
          </a:custGeom>
          <a:solidFill>
            <a:srgbClr val="FFFFFF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9422" name="Rectangle 30"/>
          <p:cNvSpPr>
            <a:spLocks/>
          </p:cNvSpPr>
          <p:nvPr/>
        </p:nvSpPr>
        <p:spPr bwMode="auto">
          <a:xfrm>
            <a:off x="9059865" y="3233738"/>
            <a:ext cx="2237916" cy="2539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38098" tIns="38098" rIns="38098" bIns="38098">
            <a:spAutoFit/>
          </a:bodyPr>
          <a:lstStyle/>
          <a:p>
            <a:pPr algn="l"/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Core Technology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Spring Framework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Hibernate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Liquibase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Apache SOLR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OpenID4Java/OpenSAML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OAI-PMH, OpenSearch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ActiveMQ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FreeMarker</a:t>
            </a:r>
            <a:endParaRPr lang="en-US" sz="2400">
              <a:solidFill>
                <a:schemeClr val="tx1"/>
              </a:solidFill>
              <a:latin typeface="Calibri" charset="0"/>
              <a:ea typeface="ＭＳ Ｐゴシック" charset="0"/>
              <a:cs typeface="Calibri" charset="0"/>
              <a:sym typeface="Calibri" charset="0"/>
            </a:endParaRPr>
          </a:p>
          <a:p>
            <a:pPr algn="l"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Java NetCDF Library</a:t>
            </a:r>
          </a:p>
        </p:txBody>
      </p:sp>
      <p:grpSp>
        <p:nvGrpSpPr>
          <p:cNvPr id="59425" name="Group 33"/>
          <p:cNvGrpSpPr>
            <a:grpSpLocks/>
          </p:cNvGrpSpPr>
          <p:nvPr/>
        </p:nvGrpSpPr>
        <p:grpSpPr bwMode="auto">
          <a:xfrm>
            <a:off x="1238249" y="4919663"/>
            <a:ext cx="2889250" cy="831851"/>
            <a:chOff x="0" y="0"/>
            <a:chExt cx="1820" cy="524"/>
          </a:xfrm>
        </p:grpSpPr>
        <p:sp>
          <p:nvSpPr>
            <p:cNvPr id="59423" name="AutoShape 31"/>
            <p:cNvSpPr>
              <a:spLocks/>
            </p:cNvSpPr>
            <p:nvPr/>
          </p:nvSpPr>
          <p:spPr bwMode="auto">
            <a:xfrm>
              <a:off x="0" y="0"/>
              <a:ext cx="1820" cy="524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24" name="Rectangle 32"/>
            <p:cNvSpPr>
              <a:spLocks/>
            </p:cNvSpPr>
            <p:nvPr/>
          </p:nvSpPr>
          <p:spPr bwMode="auto">
            <a:xfrm>
              <a:off x="28" y="61"/>
              <a:ext cx="1760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Catalog Harvester (OpenSearch, DIF, THREDDS)</a:t>
              </a:r>
            </a:p>
          </p:txBody>
        </p:sp>
      </p:grpSp>
      <p:grpSp>
        <p:nvGrpSpPr>
          <p:cNvPr id="59428" name="Group 36"/>
          <p:cNvGrpSpPr>
            <a:grpSpLocks/>
          </p:cNvGrpSpPr>
          <p:nvPr/>
        </p:nvGrpSpPr>
        <p:grpSpPr bwMode="auto">
          <a:xfrm>
            <a:off x="9550401" y="2379662"/>
            <a:ext cx="1812925" cy="914401"/>
            <a:chOff x="0" y="0"/>
            <a:chExt cx="1142" cy="576"/>
          </a:xfrm>
        </p:grpSpPr>
        <p:sp>
          <p:nvSpPr>
            <p:cNvPr id="59426" name="AutoShape 34"/>
            <p:cNvSpPr>
              <a:spLocks/>
            </p:cNvSpPr>
            <p:nvPr/>
          </p:nvSpPr>
          <p:spPr bwMode="auto">
            <a:xfrm>
              <a:off x="0" y="39"/>
              <a:ext cx="1142" cy="498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27" name="Rectangle 35"/>
            <p:cNvSpPr>
              <a:spLocks/>
            </p:cNvSpPr>
            <p:nvPr/>
          </p:nvSpPr>
          <p:spPr bwMode="auto">
            <a:xfrm>
              <a:off x="24" y="0"/>
              <a:ext cx="1096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OAI-PMH Repository (DC, DIF, ISO)</a:t>
              </a:r>
            </a:p>
          </p:txBody>
        </p:sp>
      </p:grpSp>
      <p:grpSp>
        <p:nvGrpSpPr>
          <p:cNvPr id="59431" name="Group 39"/>
          <p:cNvGrpSpPr>
            <a:grpSpLocks/>
          </p:cNvGrpSpPr>
          <p:nvPr/>
        </p:nvGrpSpPr>
        <p:grpSpPr bwMode="auto">
          <a:xfrm>
            <a:off x="1477964" y="2967039"/>
            <a:ext cx="2444750" cy="903287"/>
            <a:chOff x="0" y="0"/>
            <a:chExt cx="1539" cy="568"/>
          </a:xfrm>
        </p:grpSpPr>
        <p:sp>
          <p:nvSpPr>
            <p:cNvPr id="59429" name="AutoShape 37"/>
            <p:cNvSpPr>
              <a:spLocks/>
            </p:cNvSpPr>
            <p:nvPr/>
          </p:nvSpPr>
          <p:spPr bwMode="auto">
            <a:xfrm>
              <a:off x="0" y="0"/>
              <a:ext cx="1539" cy="568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30" name="Rectangle 38"/>
            <p:cNvSpPr>
              <a:spLocks/>
            </p:cNvSpPr>
            <p:nvPr/>
          </p:nvSpPr>
          <p:spPr bwMode="auto">
            <a:xfrm>
              <a:off x="30" y="84"/>
              <a:ext cx="1480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Discovery Services (Apache SOLR)</a:t>
              </a:r>
            </a:p>
          </p:txBody>
        </p:sp>
      </p:grpSp>
      <p:grpSp>
        <p:nvGrpSpPr>
          <p:cNvPr id="59434" name="Group 42"/>
          <p:cNvGrpSpPr>
            <a:grpSpLocks/>
          </p:cNvGrpSpPr>
          <p:nvPr/>
        </p:nvGrpSpPr>
        <p:grpSpPr bwMode="auto">
          <a:xfrm>
            <a:off x="4191001" y="2960688"/>
            <a:ext cx="2185988" cy="914401"/>
            <a:chOff x="0" y="0"/>
            <a:chExt cx="1377" cy="576"/>
          </a:xfrm>
        </p:grpSpPr>
        <p:sp>
          <p:nvSpPr>
            <p:cNvPr id="59432" name="AutoShape 40"/>
            <p:cNvSpPr>
              <a:spLocks/>
            </p:cNvSpPr>
            <p:nvPr/>
          </p:nvSpPr>
          <p:spPr bwMode="auto">
            <a:xfrm>
              <a:off x="0" y="4"/>
              <a:ext cx="1377" cy="568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33" name="Rectangle 41"/>
            <p:cNvSpPr>
              <a:spLocks/>
            </p:cNvSpPr>
            <p:nvPr/>
          </p:nvSpPr>
          <p:spPr bwMode="auto">
            <a:xfrm>
              <a:off x="28" y="0"/>
              <a:ext cx="1320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Identity Management (OpenID, SAML)</a:t>
              </a:r>
            </a:p>
          </p:txBody>
        </p:sp>
      </p:grpSp>
      <p:grpSp>
        <p:nvGrpSpPr>
          <p:cNvPr id="59437" name="Group 45"/>
          <p:cNvGrpSpPr>
            <a:grpSpLocks/>
          </p:cNvGrpSpPr>
          <p:nvPr/>
        </p:nvGrpSpPr>
        <p:grpSpPr bwMode="auto">
          <a:xfrm>
            <a:off x="6153151" y="4779964"/>
            <a:ext cx="2185988" cy="903287"/>
            <a:chOff x="0" y="0"/>
            <a:chExt cx="1377" cy="568"/>
          </a:xfrm>
        </p:grpSpPr>
        <p:sp>
          <p:nvSpPr>
            <p:cNvPr id="59435" name="AutoShape 43"/>
            <p:cNvSpPr>
              <a:spLocks/>
            </p:cNvSpPr>
            <p:nvPr/>
          </p:nvSpPr>
          <p:spPr bwMode="auto">
            <a:xfrm>
              <a:off x="0" y="0"/>
              <a:ext cx="1377" cy="568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36" name="Rectangle 44"/>
            <p:cNvSpPr>
              <a:spLocks/>
            </p:cNvSpPr>
            <p:nvPr/>
          </p:nvSpPr>
          <p:spPr bwMode="auto">
            <a:xfrm>
              <a:off x="28" y="84"/>
              <a:ext cx="1320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Data Services, Access Control</a:t>
              </a:r>
            </a:p>
          </p:txBody>
        </p:sp>
      </p:grpSp>
      <p:grpSp>
        <p:nvGrpSpPr>
          <p:cNvPr id="59440" name="Group 48"/>
          <p:cNvGrpSpPr>
            <a:grpSpLocks/>
          </p:cNvGrpSpPr>
          <p:nvPr/>
        </p:nvGrpSpPr>
        <p:grpSpPr bwMode="auto">
          <a:xfrm>
            <a:off x="6597651" y="2967039"/>
            <a:ext cx="2185988" cy="903287"/>
            <a:chOff x="0" y="0"/>
            <a:chExt cx="1377" cy="568"/>
          </a:xfrm>
        </p:grpSpPr>
        <p:sp>
          <p:nvSpPr>
            <p:cNvPr id="59438" name="AutoShape 46"/>
            <p:cNvSpPr>
              <a:spLocks/>
            </p:cNvSpPr>
            <p:nvPr/>
          </p:nvSpPr>
          <p:spPr bwMode="auto">
            <a:xfrm>
              <a:off x="0" y="0"/>
              <a:ext cx="1377" cy="568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39" name="Rectangle 47"/>
            <p:cNvSpPr>
              <a:spLocks/>
            </p:cNvSpPr>
            <p:nvPr/>
          </p:nvSpPr>
          <p:spPr bwMode="auto">
            <a:xfrm>
              <a:off x="28" y="173"/>
              <a:ext cx="132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Publishing Services</a:t>
              </a:r>
            </a:p>
          </p:txBody>
        </p:sp>
      </p:grpSp>
      <p:grpSp>
        <p:nvGrpSpPr>
          <p:cNvPr id="59443" name="Group 51"/>
          <p:cNvGrpSpPr>
            <a:grpSpLocks/>
          </p:cNvGrpSpPr>
          <p:nvPr/>
        </p:nvGrpSpPr>
        <p:grpSpPr bwMode="auto">
          <a:xfrm>
            <a:off x="2193927" y="4140201"/>
            <a:ext cx="6076949" cy="422275"/>
            <a:chOff x="0" y="0"/>
            <a:chExt cx="3827" cy="265"/>
          </a:xfrm>
        </p:grpSpPr>
        <p:sp>
          <p:nvSpPr>
            <p:cNvPr id="59441" name="AutoShape 49"/>
            <p:cNvSpPr>
              <a:spLocks/>
            </p:cNvSpPr>
            <p:nvPr/>
          </p:nvSpPr>
          <p:spPr bwMode="auto">
            <a:xfrm>
              <a:off x="0" y="0"/>
              <a:ext cx="3827" cy="265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42" name="Rectangle 50"/>
            <p:cNvSpPr>
              <a:spLocks/>
            </p:cNvSpPr>
            <p:nvPr/>
          </p:nvSpPr>
          <p:spPr bwMode="auto">
            <a:xfrm>
              <a:off x="13" y="21"/>
              <a:ext cx="380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Metadata and Database Services</a:t>
              </a:r>
            </a:p>
          </p:txBody>
        </p:sp>
      </p:grpSp>
      <p:grpSp>
        <p:nvGrpSpPr>
          <p:cNvPr id="59446" name="Group 54"/>
          <p:cNvGrpSpPr>
            <a:grpSpLocks/>
          </p:cNvGrpSpPr>
          <p:nvPr/>
        </p:nvGrpSpPr>
        <p:grpSpPr bwMode="auto">
          <a:xfrm>
            <a:off x="4330699" y="4919664"/>
            <a:ext cx="1487488" cy="763587"/>
            <a:chOff x="0" y="0"/>
            <a:chExt cx="936" cy="481"/>
          </a:xfrm>
        </p:grpSpPr>
        <p:sp>
          <p:nvSpPr>
            <p:cNvPr id="59444" name="AutoShape 52"/>
            <p:cNvSpPr>
              <a:spLocks/>
            </p:cNvSpPr>
            <p:nvPr/>
          </p:nvSpPr>
          <p:spPr bwMode="auto">
            <a:xfrm>
              <a:off x="0" y="0"/>
              <a:ext cx="936" cy="481"/>
            </a:xfrm>
            <a:prstGeom prst="roundRect">
              <a:avLst>
                <a:gd name="adj" fmla="val 11718"/>
              </a:avLst>
            </a:prstGeom>
            <a:solidFill>
              <a:srgbClr val="66CCFF"/>
            </a:soli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45" name="Rectangle 53"/>
            <p:cNvSpPr>
              <a:spLocks/>
            </p:cNvSpPr>
            <p:nvPr/>
          </p:nvSpPr>
          <p:spPr bwMode="auto">
            <a:xfrm>
              <a:off x="24" y="101"/>
              <a:ext cx="888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Metrics</a:t>
              </a:r>
            </a:p>
          </p:txBody>
        </p:sp>
      </p:grpSp>
      <p:grpSp>
        <p:nvGrpSpPr>
          <p:cNvPr id="59451" name="Group 59"/>
          <p:cNvGrpSpPr>
            <a:grpSpLocks/>
          </p:cNvGrpSpPr>
          <p:nvPr/>
        </p:nvGrpSpPr>
        <p:grpSpPr bwMode="auto">
          <a:xfrm>
            <a:off x="5418139" y="8488363"/>
            <a:ext cx="2714625" cy="952501"/>
            <a:chOff x="0" y="0"/>
            <a:chExt cx="1710" cy="600"/>
          </a:xfrm>
        </p:grpSpPr>
        <p:sp>
          <p:nvSpPr>
            <p:cNvPr id="59447" name="AutoShape 55"/>
            <p:cNvSpPr>
              <a:spLocks/>
            </p:cNvSpPr>
            <p:nvPr/>
          </p:nvSpPr>
          <p:spPr bwMode="auto">
            <a:xfrm>
              <a:off x="0" y="0"/>
              <a:ext cx="1710" cy="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700"/>
                  </a:moveTo>
                  <a:cubicBezTo>
                    <a:pt x="0" y="1209"/>
                    <a:pt x="4835" y="0"/>
                    <a:pt x="10800" y="0"/>
                  </a:cubicBezTo>
                  <a:cubicBezTo>
                    <a:pt x="16765" y="0"/>
                    <a:pt x="21600" y="1209"/>
                    <a:pt x="21600" y="2700"/>
                  </a:cubicBezTo>
                  <a:lnTo>
                    <a:pt x="21600" y="18900"/>
                  </a:lnTo>
                  <a:cubicBezTo>
                    <a:pt x="21600" y="20391"/>
                    <a:pt x="16765" y="21600"/>
                    <a:pt x="10800" y="21600"/>
                  </a:cubicBezTo>
                  <a:cubicBezTo>
                    <a:pt x="4835" y="21600"/>
                    <a:pt x="0" y="20391"/>
                    <a:pt x="0" y="18900"/>
                  </a:cubicBezTo>
                  <a:close/>
                  <a:moveTo>
                    <a:pt x="0" y="2700"/>
                  </a:moveTo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48" name="AutoShape 56"/>
            <p:cNvSpPr>
              <a:spLocks/>
            </p:cNvSpPr>
            <p:nvPr/>
          </p:nvSpPr>
          <p:spPr bwMode="auto">
            <a:xfrm>
              <a:off x="0" y="0"/>
              <a:ext cx="1710" cy="1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49" name="AutoShape 57"/>
            <p:cNvSpPr>
              <a:spLocks/>
            </p:cNvSpPr>
            <p:nvPr/>
          </p:nvSpPr>
          <p:spPr bwMode="auto">
            <a:xfrm>
              <a:off x="0" y="0"/>
              <a:ext cx="1710" cy="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700"/>
                  </a:moveTo>
                  <a:cubicBezTo>
                    <a:pt x="21600" y="4191"/>
                    <a:pt x="16765" y="5400"/>
                    <a:pt x="10800" y="5400"/>
                  </a:cubicBezTo>
                  <a:cubicBezTo>
                    <a:pt x="4835" y="5400"/>
                    <a:pt x="0" y="4191"/>
                    <a:pt x="0" y="2700"/>
                  </a:cubicBezTo>
                  <a:cubicBezTo>
                    <a:pt x="0" y="1209"/>
                    <a:pt x="4835" y="0"/>
                    <a:pt x="10800" y="0"/>
                  </a:cubicBezTo>
                  <a:cubicBezTo>
                    <a:pt x="16765" y="0"/>
                    <a:pt x="21600" y="1209"/>
                    <a:pt x="21600" y="2700"/>
                  </a:cubicBezTo>
                  <a:lnTo>
                    <a:pt x="21600" y="18900"/>
                  </a:lnTo>
                  <a:cubicBezTo>
                    <a:pt x="21600" y="20391"/>
                    <a:pt x="16765" y="21600"/>
                    <a:pt x="10800" y="21600"/>
                  </a:cubicBezTo>
                  <a:cubicBezTo>
                    <a:pt x="4835" y="21600"/>
                    <a:pt x="0" y="20391"/>
                    <a:pt x="0" y="18900"/>
                  </a:cubicBezTo>
                  <a:lnTo>
                    <a:pt x="0" y="2700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50" name="Rectangle 58"/>
            <p:cNvSpPr>
              <a:spLocks/>
            </p:cNvSpPr>
            <p:nvPr/>
          </p:nvSpPr>
          <p:spPr bwMode="auto">
            <a:xfrm>
              <a:off x="1" y="227"/>
              <a:ext cx="1704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rgbClr val="FFFFFF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HPSS</a:t>
              </a:r>
            </a:p>
          </p:txBody>
        </p:sp>
      </p:grpSp>
      <p:sp>
        <p:nvSpPr>
          <p:cNvPr id="59452" name="Rectangle 60"/>
          <p:cNvSpPr>
            <a:spLocks/>
          </p:cNvSpPr>
          <p:nvPr/>
        </p:nvSpPr>
        <p:spPr bwMode="auto">
          <a:xfrm>
            <a:off x="7956551" y="7099300"/>
            <a:ext cx="605861" cy="44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38098" tIns="38098" rIns="38098" bIns="38098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Calibri" charset="0"/>
                <a:ea typeface="ＭＳ Ｐゴシック" charset="0"/>
                <a:cs typeface="Calibri" charset="0"/>
                <a:sym typeface="Calibri" charset="0"/>
              </a:rPr>
              <a:t>RDB</a:t>
            </a:r>
          </a:p>
        </p:txBody>
      </p:sp>
      <p:grpSp>
        <p:nvGrpSpPr>
          <p:cNvPr id="59457" name="Group 65"/>
          <p:cNvGrpSpPr>
            <a:grpSpLocks/>
          </p:cNvGrpSpPr>
          <p:nvPr/>
        </p:nvGrpSpPr>
        <p:grpSpPr bwMode="auto">
          <a:xfrm>
            <a:off x="5813426" y="6846888"/>
            <a:ext cx="1863726" cy="1787526"/>
            <a:chOff x="0" y="0"/>
            <a:chExt cx="1173" cy="1126"/>
          </a:xfrm>
        </p:grpSpPr>
        <p:sp>
          <p:nvSpPr>
            <p:cNvPr id="59453" name="AutoShape 61"/>
            <p:cNvSpPr>
              <a:spLocks/>
            </p:cNvSpPr>
            <p:nvPr/>
          </p:nvSpPr>
          <p:spPr bwMode="auto">
            <a:xfrm>
              <a:off x="0" y="0"/>
              <a:ext cx="1173" cy="11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700"/>
                  </a:moveTo>
                  <a:cubicBezTo>
                    <a:pt x="0" y="1209"/>
                    <a:pt x="4835" y="0"/>
                    <a:pt x="10800" y="0"/>
                  </a:cubicBezTo>
                  <a:cubicBezTo>
                    <a:pt x="16765" y="0"/>
                    <a:pt x="21600" y="1209"/>
                    <a:pt x="21600" y="2700"/>
                  </a:cubicBezTo>
                  <a:lnTo>
                    <a:pt x="21600" y="18900"/>
                  </a:lnTo>
                  <a:cubicBezTo>
                    <a:pt x="21600" y="20391"/>
                    <a:pt x="16765" y="21600"/>
                    <a:pt x="10800" y="21600"/>
                  </a:cubicBezTo>
                  <a:cubicBezTo>
                    <a:pt x="4835" y="21600"/>
                    <a:pt x="0" y="20391"/>
                    <a:pt x="0" y="18900"/>
                  </a:cubicBezTo>
                  <a:close/>
                  <a:moveTo>
                    <a:pt x="0" y="2700"/>
                  </a:moveTo>
                </a:path>
              </a:pathLst>
            </a:custGeom>
            <a:gradFill rotWithShape="0">
              <a:gsLst>
                <a:gs pos="0">
                  <a:srgbClr val="F2F2F2"/>
                </a:gs>
                <a:gs pos="100000">
                  <a:srgbClr val="000000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54" name="AutoShape 62"/>
            <p:cNvSpPr>
              <a:spLocks/>
            </p:cNvSpPr>
            <p:nvPr/>
          </p:nvSpPr>
          <p:spPr bwMode="auto">
            <a:xfrm>
              <a:off x="0" y="0"/>
              <a:ext cx="1173" cy="28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0" y="10800"/>
                  </a:moveTo>
                </a:path>
              </a:pathLst>
            </a:cu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55" name="AutoShape 63"/>
            <p:cNvSpPr>
              <a:spLocks/>
            </p:cNvSpPr>
            <p:nvPr/>
          </p:nvSpPr>
          <p:spPr bwMode="auto">
            <a:xfrm>
              <a:off x="0" y="0"/>
              <a:ext cx="1173" cy="112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700"/>
                  </a:moveTo>
                  <a:cubicBezTo>
                    <a:pt x="21600" y="4191"/>
                    <a:pt x="16765" y="5400"/>
                    <a:pt x="10800" y="5400"/>
                  </a:cubicBezTo>
                  <a:cubicBezTo>
                    <a:pt x="4835" y="5400"/>
                    <a:pt x="0" y="4191"/>
                    <a:pt x="0" y="2700"/>
                  </a:cubicBezTo>
                  <a:cubicBezTo>
                    <a:pt x="0" y="1209"/>
                    <a:pt x="4835" y="0"/>
                    <a:pt x="10800" y="0"/>
                  </a:cubicBezTo>
                  <a:cubicBezTo>
                    <a:pt x="16765" y="0"/>
                    <a:pt x="21600" y="1209"/>
                    <a:pt x="21600" y="2700"/>
                  </a:cubicBezTo>
                  <a:lnTo>
                    <a:pt x="21600" y="18900"/>
                  </a:lnTo>
                  <a:cubicBezTo>
                    <a:pt x="21600" y="20391"/>
                    <a:pt x="16765" y="21600"/>
                    <a:pt x="10800" y="21600"/>
                  </a:cubicBezTo>
                  <a:cubicBezTo>
                    <a:pt x="4835" y="21600"/>
                    <a:pt x="0" y="20391"/>
                    <a:pt x="0" y="18900"/>
                  </a:cubicBezTo>
                  <a:lnTo>
                    <a:pt x="0" y="2700"/>
                  </a:ln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9456" name="Rectangle 64"/>
            <p:cNvSpPr>
              <a:spLocks/>
            </p:cNvSpPr>
            <p:nvPr/>
          </p:nvSpPr>
          <p:spPr bwMode="auto">
            <a:xfrm>
              <a:off x="1" y="345"/>
              <a:ext cx="116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38100" tIns="38100" rIns="38100" bIns="38100" anchor="ctr"/>
            <a:lstStyle/>
            <a:p>
              <a:r>
                <a:rPr lang="en-US" sz="1800">
                  <a:solidFill>
                    <a:srgbClr val="FFFFFF"/>
                  </a:solidFill>
                  <a:latin typeface="Calibri" charset="0"/>
                  <a:ea typeface="ＭＳ Ｐゴシック" charset="0"/>
                  <a:cs typeface="Calibri" charset="0"/>
                  <a:sym typeface="Calibri" charset="0"/>
                </a:rPr>
                <a:t>NWSC GLADE ACADIS Arctic Collections</a:t>
              </a:r>
            </a:p>
          </p:txBody>
        </p:sp>
      </p:grpSp>
      <p:pic>
        <p:nvPicPr>
          <p:cNvPr id="59458" name="Picture 6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38" y="8031163"/>
            <a:ext cx="20701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459" name="AutoShape 67"/>
          <p:cNvSpPr>
            <a:spLocks/>
          </p:cNvSpPr>
          <p:nvPr/>
        </p:nvSpPr>
        <p:spPr bwMode="auto">
          <a:xfrm>
            <a:off x="6388100" y="5751514"/>
            <a:ext cx="688976" cy="130333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5711"/>
                </a:moveTo>
                <a:lnTo>
                  <a:pt x="10800" y="0"/>
                </a:lnTo>
                <a:lnTo>
                  <a:pt x="21600" y="5711"/>
                </a:lnTo>
                <a:lnTo>
                  <a:pt x="16200" y="5711"/>
                </a:lnTo>
                <a:lnTo>
                  <a:pt x="16200" y="15889"/>
                </a:lnTo>
                <a:lnTo>
                  <a:pt x="21600" y="15889"/>
                </a:lnTo>
                <a:lnTo>
                  <a:pt x="10800" y="21600"/>
                </a:lnTo>
                <a:lnTo>
                  <a:pt x="0" y="15889"/>
                </a:lnTo>
                <a:lnTo>
                  <a:pt x="5400" y="15889"/>
                </a:lnTo>
                <a:lnTo>
                  <a:pt x="5400" y="5711"/>
                </a:lnTo>
                <a:close/>
                <a:moveTo>
                  <a:pt x="0" y="5711"/>
                </a:moveTo>
              </a:path>
            </a:pathLst>
          </a:custGeom>
          <a:solidFill>
            <a:srgbClr val="FFFFFF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9460" name="AutoShape 68"/>
          <p:cNvSpPr>
            <a:spLocks/>
          </p:cNvSpPr>
          <p:nvPr/>
        </p:nvSpPr>
        <p:spPr bwMode="auto">
          <a:xfrm rot="5400000">
            <a:off x="10011569" y="6287295"/>
            <a:ext cx="1208088" cy="73025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5400"/>
                </a:moveTo>
                <a:lnTo>
                  <a:pt x="409" y="5400"/>
                </a:lnTo>
                <a:lnTo>
                  <a:pt x="409" y="16200"/>
                </a:lnTo>
                <a:lnTo>
                  <a:pt x="0" y="16200"/>
                </a:lnTo>
                <a:close/>
                <a:moveTo>
                  <a:pt x="817" y="5400"/>
                </a:moveTo>
                <a:lnTo>
                  <a:pt x="1634" y="5400"/>
                </a:lnTo>
                <a:lnTo>
                  <a:pt x="1634" y="16200"/>
                </a:lnTo>
                <a:lnTo>
                  <a:pt x="817" y="16200"/>
                </a:lnTo>
                <a:close/>
                <a:moveTo>
                  <a:pt x="2043" y="5400"/>
                </a:moveTo>
                <a:lnTo>
                  <a:pt x="15063" y="5400"/>
                </a:lnTo>
                <a:lnTo>
                  <a:pt x="15063" y="0"/>
                </a:lnTo>
                <a:lnTo>
                  <a:pt x="21600" y="10800"/>
                </a:lnTo>
                <a:lnTo>
                  <a:pt x="15063" y="21600"/>
                </a:lnTo>
                <a:lnTo>
                  <a:pt x="15063" y="16200"/>
                </a:lnTo>
                <a:lnTo>
                  <a:pt x="2043" y="16200"/>
                </a:lnTo>
                <a:close/>
                <a:moveTo>
                  <a:pt x="2043" y="5400"/>
                </a:moveTo>
              </a:path>
            </a:pathLst>
          </a:cu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400" dirty="0">
                <a:latin typeface="Gill Sans"/>
              </a:rPr>
              <a:t>Agile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Gill Sans"/>
              </a:rPr>
              <a:t>Scrum</a:t>
            </a:r>
          </a:p>
          <a:p>
            <a:pPr lvl="1"/>
            <a:r>
              <a:rPr lang="en-US" dirty="0" smtClean="0">
                <a:latin typeface="Gill Sans"/>
              </a:rPr>
              <a:t>Adopted</a:t>
            </a:r>
            <a:r>
              <a:rPr lang="en-US" baseline="0" dirty="0" smtClean="0">
                <a:latin typeface="Gill Sans"/>
              </a:rPr>
              <a:t> Oct 2011</a:t>
            </a:r>
          </a:p>
          <a:p>
            <a:pPr lvl="1"/>
            <a:r>
              <a:rPr lang="en-US" dirty="0" smtClean="0">
                <a:latin typeface="Gill Sans"/>
              </a:rPr>
              <a:t>Disciplined execution</a:t>
            </a:r>
          </a:p>
          <a:p>
            <a:pPr lvl="1"/>
            <a:r>
              <a:rPr lang="en-US" dirty="0" smtClean="0">
                <a:latin typeface="Gill Sans"/>
              </a:rPr>
              <a:t>Dramatic improvements</a:t>
            </a:r>
          </a:p>
          <a:p>
            <a:pPr lvl="2"/>
            <a:r>
              <a:rPr lang="en-US" dirty="0" smtClean="0">
                <a:latin typeface="Gill Sans"/>
              </a:rPr>
              <a:t>Delivery execution</a:t>
            </a:r>
          </a:p>
          <a:p>
            <a:pPr lvl="2"/>
            <a:r>
              <a:rPr lang="en-US" dirty="0" smtClean="0">
                <a:latin typeface="Gill Sans"/>
              </a:rPr>
              <a:t>Quality improvements</a:t>
            </a:r>
          </a:p>
          <a:p>
            <a:pPr lvl="2"/>
            <a:r>
              <a:rPr lang="en-US" dirty="0" smtClean="0">
                <a:latin typeface="Gill Sans"/>
              </a:rPr>
              <a:t>Removed</a:t>
            </a:r>
            <a:r>
              <a:rPr lang="en-US" baseline="0" dirty="0" smtClean="0">
                <a:latin typeface="Gill Sans"/>
              </a:rPr>
              <a:t> silos</a:t>
            </a:r>
            <a:endParaRPr lang="en-US" dirty="0" smtClean="0"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09266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400" dirty="0">
                <a:latin typeface="Gill Sans"/>
              </a:rPr>
              <a:t>Scrum Workflow</a:t>
            </a:r>
          </a:p>
        </p:txBody>
      </p:sp>
      <p:pic>
        <p:nvPicPr>
          <p:cNvPr id="4" name="Picture 4" descr="http://www.mountaingoatsoftware.com/uploads/blog/ScrumSmallLabel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613" y="2709334"/>
            <a:ext cx="11379200" cy="53616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71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400" dirty="0">
                <a:latin typeface="Gill Sans"/>
              </a:rPr>
              <a:t>Process Elements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Gill Sans"/>
              </a:rPr>
              <a:t>Roles</a:t>
            </a:r>
          </a:p>
          <a:p>
            <a:pPr lvl="1"/>
            <a:r>
              <a:rPr lang="en-US" dirty="0" smtClean="0">
                <a:latin typeface="Gill Sans"/>
              </a:rPr>
              <a:t>Scrum Master</a:t>
            </a:r>
          </a:p>
          <a:p>
            <a:pPr lvl="1"/>
            <a:r>
              <a:rPr lang="en-US" dirty="0" smtClean="0">
                <a:latin typeface="Gill Sans"/>
              </a:rPr>
              <a:t>Product Owner</a:t>
            </a:r>
          </a:p>
          <a:p>
            <a:pPr lvl="1"/>
            <a:r>
              <a:rPr lang="en-US" dirty="0" smtClean="0">
                <a:latin typeface="Gill Sans"/>
              </a:rPr>
              <a:t>Development</a:t>
            </a:r>
            <a:r>
              <a:rPr lang="en-US" baseline="0" dirty="0" smtClean="0">
                <a:latin typeface="Gill Sans"/>
              </a:rPr>
              <a:t> Team</a:t>
            </a:r>
          </a:p>
          <a:p>
            <a:pPr lvl="0"/>
            <a:r>
              <a:rPr lang="en-US" dirty="0" smtClean="0">
                <a:latin typeface="Gill Sans"/>
              </a:rPr>
              <a:t>Product</a:t>
            </a:r>
            <a:r>
              <a:rPr lang="en-US" baseline="0" dirty="0" smtClean="0">
                <a:latin typeface="Gill Sans"/>
              </a:rPr>
              <a:t> Backlog</a:t>
            </a:r>
          </a:p>
          <a:p>
            <a:pPr lvl="1"/>
            <a:r>
              <a:rPr lang="en-US" dirty="0" smtClean="0">
                <a:latin typeface="Gill Sans"/>
              </a:rPr>
              <a:t>Single team</a:t>
            </a:r>
            <a:r>
              <a:rPr lang="en-US" baseline="0" dirty="0" smtClean="0">
                <a:latin typeface="Gill Sans"/>
              </a:rPr>
              <a:t> backlog</a:t>
            </a:r>
          </a:p>
          <a:p>
            <a:pPr lvl="1"/>
            <a:r>
              <a:rPr lang="en-US" baseline="0" dirty="0" smtClean="0">
                <a:latin typeface="Gill Sans"/>
              </a:rPr>
              <a:t>Multiple project driving backlog generation</a:t>
            </a:r>
            <a:endParaRPr lang="en-US" dirty="0"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79747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500" dirty="0">
                <a:latin typeface="Gill Sans"/>
              </a:rPr>
              <a:t>Release Early and Often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Gill Sans"/>
              </a:rPr>
              <a:t>Most Sprints</a:t>
            </a:r>
            <a:r>
              <a:rPr lang="en-US" baseline="0" dirty="0" smtClean="0">
                <a:latin typeface="Gill Sans"/>
              </a:rPr>
              <a:t> end in production releases</a:t>
            </a:r>
          </a:p>
          <a:p>
            <a:pPr lvl="1"/>
            <a:r>
              <a:rPr lang="en-US" dirty="0" smtClean="0">
                <a:latin typeface="Gill Sans"/>
              </a:rPr>
              <a:t>2 Weeks development cycles</a:t>
            </a:r>
            <a:endParaRPr lang="en-US" baseline="0" dirty="0" smtClean="0">
              <a:latin typeface="Gill Sans"/>
            </a:endParaRPr>
          </a:p>
          <a:p>
            <a:r>
              <a:rPr lang="en-US" baseline="0" dirty="0" smtClean="0">
                <a:latin typeface="Gill Sans"/>
              </a:rPr>
              <a:t>Continuous integration</a:t>
            </a:r>
          </a:p>
          <a:p>
            <a:pPr lvl="1"/>
            <a:r>
              <a:rPr lang="en-US" dirty="0" smtClean="0">
                <a:latin typeface="Gill Sans"/>
              </a:rPr>
              <a:t>Automated testing</a:t>
            </a:r>
          </a:p>
          <a:p>
            <a:pPr lvl="1"/>
            <a:r>
              <a:rPr lang="en-US" dirty="0" smtClean="0">
                <a:latin typeface="Gill Sans"/>
              </a:rPr>
              <a:t>Nightly builds publically available</a:t>
            </a:r>
          </a:p>
          <a:p>
            <a:r>
              <a:rPr lang="en-US" dirty="0" smtClean="0">
                <a:latin typeface="Gill Sans"/>
              </a:rPr>
              <a:t>Development and </a:t>
            </a:r>
            <a:r>
              <a:rPr lang="en-US" dirty="0">
                <a:latin typeface="Gill Sans"/>
              </a:rPr>
              <a:t>S</a:t>
            </a:r>
            <a:r>
              <a:rPr lang="en-US" dirty="0" smtClean="0">
                <a:latin typeface="Gill Sans"/>
              </a:rPr>
              <a:t>taging environments</a:t>
            </a:r>
            <a:endParaRPr lang="en-US" dirty="0"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2204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Cloud"/>
          <p:cNvSpPr>
            <a:spLocks noChangeAspect="1" noEditPoints="1" noChangeArrowheads="1"/>
          </p:cNvSpPr>
          <p:nvPr/>
        </p:nvSpPr>
        <p:spPr bwMode="auto">
          <a:xfrm>
            <a:off x="6762709" y="4226563"/>
            <a:ext cx="5483477" cy="434108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130039" tIns="65020" rIns="130039" bIns="65020" numCol="1" anchor="t" anchorCtr="0" compatLnSpc="1">
            <a:prstTxWarp prst="textNoShape">
              <a:avLst/>
            </a:prstTxWarp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endParaRPr lang="en-US" sz="26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987" y="541867"/>
            <a:ext cx="11162453" cy="1300480"/>
          </a:xfrm>
        </p:spPr>
        <p:txBody>
          <a:bodyPr>
            <a:normAutofit/>
          </a:bodyPr>
          <a:lstStyle/>
          <a:p>
            <a:pPr algn="l"/>
            <a:r>
              <a:rPr lang="en-US" sz="6600" dirty="0">
                <a:latin typeface="Gill Sans"/>
              </a:rPr>
              <a:t>Where We’re Going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6987" y="1842347"/>
            <a:ext cx="12137813" cy="656590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3400" i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Accessible services that support broad community needs.</a:t>
            </a:r>
          </a:p>
        </p:txBody>
      </p:sp>
      <p:sp>
        <p:nvSpPr>
          <p:cNvPr id="4" name="Flowchart: Magnetic Disk 3"/>
          <p:cNvSpPr/>
          <p:nvPr/>
        </p:nvSpPr>
        <p:spPr>
          <a:xfrm>
            <a:off x="8994987" y="7694508"/>
            <a:ext cx="433493" cy="54186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endParaRPr lang="en-US" sz="260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78240" y="8344747"/>
            <a:ext cx="758613" cy="328294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GLADE</a:t>
            </a:r>
          </a:p>
        </p:txBody>
      </p:sp>
      <p:sp>
        <p:nvSpPr>
          <p:cNvPr id="8" name="Flowchart: Magnetic Disk 7"/>
          <p:cNvSpPr/>
          <p:nvPr/>
        </p:nvSpPr>
        <p:spPr>
          <a:xfrm>
            <a:off x="9861973" y="7477760"/>
            <a:ext cx="650240" cy="54186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endParaRPr lang="en-US" sz="260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61975" y="8236374"/>
            <a:ext cx="758613" cy="328294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HPSS</a:t>
            </a:r>
          </a:p>
        </p:txBody>
      </p:sp>
      <p:sp>
        <p:nvSpPr>
          <p:cNvPr id="4098" name="Cloud"/>
          <p:cNvSpPr>
            <a:spLocks noChangeAspect="1" noEditPoints="1" noChangeArrowheads="1"/>
          </p:cNvSpPr>
          <p:nvPr/>
        </p:nvSpPr>
        <p:spPr bwMode="auto">
          <a:xfrm>
            <a:off x="7802882" y="7385981"/>
            <a:ext cx="818695" cy="548639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130039" tIns="65020" rIns="130039" bIns="65020" numCol="1" anchor="t" anchorCtr="0" compatLnSpc="1">
            <a:prstTxWarp prst="textNoShape">
              <a:avLst/>
            </a:prstTxWarp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endParaRPr lang="en-US" sz="26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02880" y="8036222"/>
            <a:ext cx="866987" cy="531426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Other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Storage</a:t>
            </a:r>
          </a:p>
        </p:txBody>
      </p:sp>
      <p:sp>
        <p:nvSpPr>
          <p:cNvPr id="4099" name="Cloud"/>
          <p:cNvSpPr>
            <a:spLocks noChangeAspect="1" noEditPoints="1" noChangeArrowheads="1"/>
          </p:cNvSpPr>
          <p:nvPr/>
        </p:nvSpPr>
        <p:spPr bwMode="auto">
          <a:xfrm>
            <a:off x="6827522" y="6935893"/>
            <a:ext cx="818695" cy="548639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>
              <a:lumMod val="8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130039" tIns="65020" rIns="130039" bIns="65020" numCol="1" anchor="t" anchorCtr="0" compatLnSpc="1">
            <a:prstTxWarp prst="textNoShape">
              <a:avLst/>
            </a:prstTxWarp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endParaRPr lang="en-US" sz="26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10773" y="7586134"/>
            <a:ext cx="1300480" cy="531426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Chronopolis</a:t>
            </a:r>
            <a:endParaRPr lang="en-US" sz="13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Preservation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36375" y="6516878"/>
            <a:ext cx="2059093" cy="7441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130039" tIns="65020" rIns="130039" bIns="65020" rtlCol="0">
            <a:spAutoFit/>
          </a:bodyPr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SGF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52640" y="5635413"/>
            <a:ext cx="1950720" cy="7441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130039" tIns="65020" rIns="130039" bIns="65020" rtlCol="0">
            <a:spAutoFit/>
          </a:bodyPr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ESG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28480" y="5649893"/>
            <a:ext cx="1950720" cy="7441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130039" tIns="65020" rIns="130039" bIns="65020" rtlCol="0">
            <a:spAutoFit/>
          </a:bodyPr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ACADIS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44748" y="3034453"/>
            <a:ext cx="2167467" cy="744135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2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GUI</a:t>
            </a:r>
          </a:p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(web, desktop)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9428480" y="3793068"/>
            <a:ext cx="0" cy="54186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054080" y="7465062"/>
            <a:ext cx="1408853" cy="13316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Big Data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Cloud Services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03840" y="3359573"/>
            <a:ext cx="1950720" cy="481499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2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</a:t>
            </a:r>
            <a:r>
              <a:rPr lang="en-US" sz="2300" baseline="30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rd</a:t>
            </a:r>
            <a:r>
              <a:rPr lang="en-US" sz="2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Party Apps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11054080" y="3793067"/>
            <a:ext cx="108373" cy="433493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23068" y="4507664"/>
            <a:ext cx="6139641" cy="3947739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algn="l" defTabSz="1300393" fontAlgn="auto">
              <a:spcBef>
                <a:spcPts val="0"/>
              </a:spcBef>
              <a:spcAft>
                <a:spcPts val="0"/>
              </a:spcAft>
            </a:pPr>
            <a:endParaRPr lang="en-US" sz="2400" i="1" dirty="0">
              <a:solidFill>
                <a:prstClr val="black"/>
              </a:solidFill>
              <a:latin typeface="Gill Sans"/>
              <a:ea typeface="+mn-ea"/>
              <a:cs typeface="+mn-cs"/>
            </a:endParaRP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Gill Sans"/>
              </a:rPr>
              <a:t>Big </a:t>
            </a:r>
            <a:r>
              <a:rPr lang="en-US" sz="2800" smtClean="0">
                <a:latin typeface="Gill Sans"/>
              </a:rPr>
              <a:t>Data Services</a:t>
            </a:r>
            <a:r>
              <a:rPr lang="en-US" sz="2800" dirty="0" smtClean="0">
                <a:latin typeface="Gill Sans"/>
              </a:rPr>
              <a:t>.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Gill Sans"/>
              </a:rPr>
              <a:t>Building blocks for self publishing.</a:t>
            </a:r>
            <a:endParaRPr lang="en-US" sz="2800" dirty="0">
              <a:latin typeface="Gill Sans"/>
            </a:endParaRP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>
                <a:latin typeface="Gill Sans"/>
              </a:rPr>
              <a:t>Easy to use, versioned APIs</a:t>
            </a:r>
            <a:r>
              <a:rPr lang="en-US" sz="2800" dirty="0" smtClean="0">
                <a:latin typeface="Gill Sans"/>
              </a:rPr>
              <a:t>.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Gill Sans"/>
              </a:rPr>
              <a:t>Software as a Service model.</a:t>
            </a:r>
            <a:endParaRPr lang="en-US" sz="2800" dirty="0">
              <a:latin typeface="Gill Sans"/>
            </a:endParaRP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latin typeface="Gill Sans"/>
              </a:rPr>
              <a:t>Support / promote Interoperability.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Aligned </a:t>
            </a:r>
            <a:r>
              <a:rPr lang="en-US" sz="2800" dirty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with community initiatives</a:t>
            </a:r>
            <a:r>
              <a:rPr lang="en-US" sz="2800" dirty="0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.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More data management in ECSS?</a:t>
            </a:r>
          </a:p>
          <a:p>
            <a:pPr algn="l" defTabSz="130039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XSEDE and </a:t>
            </a:r>
            <a:r>
              <a:rPr lang="en-US" sz="2800" dirty="0" err="1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EarthCube</a:t>
            </a:r>
            <a:r>
              <a:rPr lang="en-US" sz="2800" dirty="0" smtClean="0">
                <a:solidFill>
                  <a:prstClr val="black"/>
                </a:solidFill>
                <a:latin typeface="Gill Sans"/>
                <a:ea typeface="+mn-ea"/>
                <a:cs typeface="+mn-cs"/>
              </a:rPr>
              <a:t>?</a:t>
            </a:r>
            <a:endParaRPr lang="en-US" sz="2800" dirty="0">
              <a:solidFill>
                <a:prstClr val="black"/>
              </a:solidFill>
              <a:latin typeface="Gill Sans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77280" y="3359573"/>
            <a:ext cx="2492587" cy="744135"/>
          </a:xfrm>
          <a:prstGeom prst="rect">
            <a:avLst/>
          </a:prstGeom>
          <a:noFill/>
        </p:spPr>
        <p:txBody>
          <a:bodyPr wrap="square" lIns="130039" tIns="65020" rIns="130039" bIns="65020" rtlCol="0">
            <a:spAutoFit/>
          </a:bodyPr>
          <a:lstStyle/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23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Federation</a:t>
            </a:r>
          </a:p>
          <a:p>
            <a:pPr defTabSz="1300393"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(WMO WIS, GCMD, etc.)</a:t>
            </a:r>
          </a:p>
        </p:txBody>
      </p:sp>
      <p:cxnSp>
        <p:nvCxnSpPr>
          <p:cNvPr id="57" name="Straight Arrow Connector 56"/>
          <p:cNvCxnSpPr>
            <a:stCxn id="56" idx="2"/>
          </p:cNvCxnSpPr>
          <p:nvPr/>
        </p:nvCxnSpPr>
        <p:spPr>
          <a:xfrm>
            <a:off x="7423575" y="4103708"/>
            <a:ext cx="270933" cy="55634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92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Questions?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u="sng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1282699"/>
            <a:ext cx="10113963" cy="6273801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2"/>
          <p:cNvSpPr>
            <a:spLocks/>
          </p:cNvSpPr>
          <p:nvPr/>
        </p:nvSpPr>
        <p:spPr bwMode="auto">
          <a:xfrm>
            <a:off x="4724400" y="7734299"/>
            <a:ext cx="7251701" cy="50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NSB Directive -&gt; NSF Policy, January 2011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88955"/>
            <a:endParaRPr 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1" y="546101"/>
            <a:ext cx="11506200" cy="7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/>
          </p:cNvSpPr>
          <p:nvPr/>
        </p:nvSpPr>
        <p:spPr bwMode="auto">
          <a:xfrm>
            <a:off x="4318001" y="7886700"/>
            <a:ext cx="8407400" cy="50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1st </a:t>
            </a:r>
            <a:r>
              <a:rPr lang="en-US" sz="2800" dirty="0" err="1">
                <a:solidFill>
                  <a:schemeClr val="tx1"/>
                </a:solidFill>
                <a:ea typeface="ＭＳ Ｐゴシック" charset="0"/>
                <a:cs typeface="Gill Sans" charset="0"/>
              </a:rPr>
              <a:t>EarthCube</a:t>
            </a: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 Design </a:t>
            </a:r>
            <a:r>
              <a:rPr lang="en-US" sz="2800" dirty="0" err="1">
                <a:solidFill>
                  <a:schemeClr val="tx1"/>
                </a:solidFill>
                <a:ea typeface="ＭＳ Ｐゴシック" charset="0"/>
                <a:cs typeface="Gill Sans" charset="0"/>
              </a:rPr>
              <a:t>Charrette</a:t>
            </a: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, November 2011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876301"/>
            <a:ext cx="10464801" cy="6454775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Rectangle 2"/>
          <p:cNvSpPr>
            <a:spLocks/>
          </p:cNvSpPr>
          <p:nvPr/>
        </p:nvSpPr>
        <p:spPr bwMode="auto">
          <a:xfrm>
            <a:off x="4813300" y="7886700"/>
            <a:ext cx="6642101" cy="50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Press Release from OSTP, March 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1270001" y="279401"/>
            <a:ext cx="10464801" cy="2463799"/>
          </a:xfrm>
          <a:ln/>
        </p:spPr>
        <p:txBody>
          <a:bodyPr/>
          <a:lstStyle/>
          <a:p>
            <a:r>
              <a:rPr lang="en-US" dirty="0"/>
              <a:t>Big Data?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3086100"/>
            <a:ext cx="10464801" cy="3797301"/>
          </a:xfrm>
          <a:ln/>
        </p:spPr>
        <p:txBody>
          <a:bodyPr/>
          <a:lstStyle/>
          <a:p>
            <a:pPr algn="l"/>
            <a:r>
              <a:rPr lang="en-US" sz="3100">
                <a:solidFill>
                  <a:srgbClr val="263461"/>
                </a:solidFill>
                <a:latin typeface="Verdana Bold" charset="0"/>
                <a:cs typeface="Verdana Bold" charset="0"/>
                <a:sym typeface="Verdana Bold" charset="0"/>
              </a:rPr>
              <a:t>From NSF 12-499:</a:t>
            </a:r>
            <a:r>
              <a:rPr lang="en-US" sz="3100">
                <a:solidFill>
                  <a:srgbClr val="263461"/>
                </a:solidFill>
                <a:latin typeface="Verdana" charset="0"/>
                <a:cs typeface="Verdana" charset="0"/>
                <a:sym typeface="Verdana" charset="0"/>
              </a:rPr>
              <a:t> </a:t>
            </a:r>
            <a:r>
              <a:rPr lang="ja-JP" altLang="en-US" sz="3100">
                <a:solidFill>
                  <a:srgbClr val="263461"/>
                </a:solidFill>
                <a:latin typeface="Arial"/>
                <a:cs typeface="Verdana" charset="0"/>
                <a:sym typeface="Verdana" charset="0"/>
              </a:rPr>
              <a:t>“</a:t>
            </a:r>
            <a:r>
              <a:rPr lang="en-US" sz="3100">
                <a:solidFill>
                  <a:srgbClr val="263461"/>
                </a:solidFill>
                <a:latin typeface="Verdana" charset="0"/>
                <a:cs typeface="Verdana" charset="0"/>
                <a:sym typeface="Verdana" charset="0"/>
              </a:rPr>
              <a:t>The phrase "big data" in this solicitation refers to large, diverse, complex, longitudinal, and/or distributed data sets generated from instruments, sensors, Internet transactions, email, video, click streams, and/or all other digital sources available today and in the future.</a:t>
            </a:r>
            <a:r>
              <a:rPr lang="ja-JP" altLang="en-US" sz="3100">
                <a:solidFill>
                  <a:srgbClr val="263461"/>
                </a:solidFill>
                <a:latin typeface="Arial"/>
                <a:cs typeface="Verdana" charset="0"/>
                <a:sym typeface="Verdana" charset="0"/>
              </a:rPr>
              <a:t>”</a:t>
            </a:r>
            <a:endParaRPr lang="en-US" sz="3100">
              <a:solidFill>
                <a:srgbClr val="263461"/>
              </a:solidFill>
              <a:latin typeface="Verdana" charset="0"/>
              <a:sym typeface="Verdana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406401"/>
            <a:ext cx="6223000" cy="808831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2"/>
          <p:cNvSpPr>
            <a:spLocks/>
          </p:cNvSpPr>
          <p:nvPr/>
        </p:nvSpPr>
        <p:spPr bwMode="auto">
          <a:xfrm>
            <a:off x="6705600" y="850900"/>
            <a:ext cx="6438901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4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GPG/PAPP, </a:t>
            </a:r>
          </a:p>
          <a:p>
            <a:r>
              <a:rPr lang="en-US" sz="4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January 2013</a:t>
            </a:r>
          </a:p>
        </p:txBody>
      </p:sp>
      <p:sp>
        <p:nvSpPr>
          <p:cNvPr id="34819" name="Rectangle 3"/>
          <p:cNvSpPr>
            <a:spLocks/>
          </p:cNvSpPr>
          <p:nvPr/>
        </p:nvSpPr>
        <p:spPr bwMode="auto">
          <a:xfrm>
            <a:off x="7353301" y="3587751"/>
            <a:ext cx="54991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spcBef>
                <a:spcPts val="1399"/>
              </a:spcBef>
            </a:pPr>
            <a:r>
              <a:rPr lang="en-US" sz="2400">
                <a:solidFill>
                  <a:srgbClr val="263461"/>
                </a:solidFill>
                <a:latin typeface="Verdana Bold" charset="0"/>
                <a:ea typeface="ＭＳ Ｐゴシック" charset="0"/>
                <a:cs typeface="Verdana Bold" charset="0"/>
                <a:sym typeface="Verdana Bold" charset="0"/>
              </a:rPr>
              <a:t>Chapter II.C.2.f(i)(c), Biographical Sketch(es),</a:t>
            </a:r>
            <a:r>
              <a:rPr lang="en-US" sz="2400">
                <a:solidFill>
                  <a:srgbClr val="263461"/>
                </a:solidFill>
                <a:latin typeface="Verdana" charset="0"/>
                <a:ea typeface="ＭＳ Ｐゴシック" charset="0"/>
                <a:cs typeface="Verdana" charset="0"/>
                <a:sym typeface="Verdana" charset="0"/>
              </a:rPr>
              <a:t> has been revised to rename the </a:t>
            </a:r>
            <a:r>
              <a:rPr lang="ja-JP" altLang="en-US" sz="2400">
                <a:solidFill>
                  <a:srgbClr val="263461"/>
                </a:solidFill>
                <a:latin typeface="Arial"/>
                <a:ea typeface="ＭＳ Ｐゴシック" charset="0"/>
                <a:cs typeface="Verdana" charset="0"/>
                <a:sym typeface="Verdana" charset="0"/>
              </a:rPr>
              <a:t>“</a:t>
            </a:r>
            <a:r>
              <a:rPr lang="en-US" sz="2400">
                <a:solidFill>
                  <a:srgbClr val="263461"/>
                </a:solidFill>
                <a:latin typeface="Verdana" charset="0"/>
                <a:ea typeface="ＭＳ Ｐゴシック" charset="0"/>
                <a:cs typeface="Verdana" charset="0"/>
                <a:sym typeface="Verdana" charset="0"/>
              </a:rPr>
              <a:t>Publications</a:t>
            </a:r>
            <a:r>
              <a:rPr lang="ja-JP" altLang="en-US" sz="2400">
                <a:solidFill>
                  <a:srgbClr val="263461"/>
                </a:solidFill>
                <a:latin typeface="Arial"/>
                <a:ea typeface="ＭＳ Ｐゴシック" charset="0"/>
                <a:cs typeface="Verdana" charset="0"/>
                <a:sym typeface="Verdana" charset="0"/>
              </a:rPr>
              <a:t>”</a:t>
            </a:r>
            <a:r>
              <a:rPr lang="en-US" sz="2400">
                <a:solidFill>
                  <a:srgbClr val="263461"/>
                </a:solidFill>
                <a:latin typeface="Verdana" charset="0"/>
                <a:ea typeface="ＭＳ Ｐゴシック" charset="0"/>
                <a:cs typeface="Verdana" charset="0"/>
                <a:sym typeface="Verdana" charset="0"/>
              </a:rPr>
              <a:t> section to </a:t>
            </a:r>
            <a:r>
              <a:rPr lang="ja-JP" altLang="en-US" sz="2400">
                <a:solidFill>
                  <a:srgbClr val="263461"/>
                </a:solidFill>
                <a:latin typeface="Arial"/>
                <a:ea typeface="ＭＳ Ｐゴシック" charset="0"/>
                <a:cs typeface="Verdana" charset="0"/>
                <a:sym typeface="Verdana" charset="0"/>
              </a:rPr>
              <a:t>“</a:t>
            </a:r>
            <a:r>
              <a:rPr lang="en-US" sz="2400">
                <a:solidFill>
                  <a:srgbClr val="263461"/>
                </a:solidFill>
                <a:latin typeface="Verdana" charset="0"/>
                <a:ea typeface="ＭＳ Ｐゴシック" charset="0"/>
                <a:cs typeface="Verdana" charset="0"/>
                <a:sym typeface="Verdana" charset="0"/>
              </a:rPr>
              <a:t>Products</a:t>
            </a:r>
            <a:r>
              <a:rPr lang="ja-JP" altLang="en-US" sz="2400">
                <a:solidFill>
                  <a:srgbClr val="263461"/>
                </a:solidFill>
                <a:latin typeface="Arial"/>
                <a:ea typeface="ＭＳ Ｐゴシック" charset="0"/>
                <a:cs typeface="Verdana" charset="0"/>
                <a:sym typeface="Verdana" charset="0"/>
              </a:rPr>
              <a:t>”</a:t>
            </a:r>
            <a:r>
              <a:rPr lang="en-US" sz="2400">
                <a:solidFill>
                  <a:srgbClr val="263461"/>
                </a:solidFill>
                <a:latin typeface="Verdana" charset="0"/>
                <a:ea typeface="ＭＳ Ｐゴシック" charset="0"/>
                <a:cs typeface="Verdana" charset="0"/>
                <a:sym typeface="Verdana" charset="0"/>
              </a:rPr>
              <a:t> and amend terminology and instructions accordingly. This change makes clear that products may include, but are not limited to, publications, data sets, software, patents, and copyrights.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774701"/>
            <a:ext cx="11125200" cy="6900863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Rectangle 2"/>
          <p:cNvSpPr>
            <a:spLocks/>
          </p:cNvSpPr>
          <p:nvPr/>
        </p:nvSpPr>
        <p:spPr bwMode="auto">
          <a:xfrm>
            <a:off x="3962399" y="7886700"/>
            <a:ext cx="7493001" cy="50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/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Executive Order on Open Data, May 2013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393700" y="-101601"/>
            <a:ext cx="11671300" cy="2438400"/>
          </a:xfrm>
          <a:ln/>
        </p:spPr>
        <p:txBody>
          <a:bodyPr/>
          <a:lstStyle/>
          <a:p>
            <a:r>
              <a:rPr lang="en-US" sz="6500" dirty="0"/>
              <a:t>Data Citation, and Related</a:t>
            </a: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1" y="1739900"/>
            <a:ext cx="10464801" cy="6946900"/>
          </a:xfrm>
          <a:ln/>
        </p:spPr>
        <p:txBody>
          <a:bodyPr/>
          <a:lstStyle/>
          <a:p>
            <a:pPr marL="888955"/>
            <a:r>
              <a:rPr lang="en-US" sz="3100" dirty="0"/>
              <a:t>NCAR/UCAR have a Data Citation Initiative, led by the NCAR Library (Matt </a:t>
            </a:r>
            <a:r>
              <a:rPr lang="en-US" sz="3100" dirty="0" err="1"/>
              <a:t>Mayernik</a:t>
            </a:r>
            <a:r>
              <a:rPr lang="en-US" sz="3100" dirty="0"/>
              <a:t> &amp; Mary </a:t>
            </a:r>
            <a:r>
              <a:rPr lang="en-US" sz="3100" dirty="0" err="1"/>
              <a:t>Marlino</a:t>
            </a:r>
            <a:r>
              <a:rPr lang="en-US" sz="3100" dirty="0"/>
              <a:t>, with all major data providers)</a:t>
            </a:r>
          </a:p>
          <a:p>
            <a:pPr marL="888955"/>
            <a:r>
              <a:rPr lang="en-US" sz="3100" dirty="0"/>
              <a:t>It</a:t>
            </a:r>
            <a:r>
              <a:rPr lang="ja-JP" altLang="en-US" sz="3100" dirty="0">
                <a:latin typeface="Arial"/>
              </a:rPr>
              <a:t>’</a:t>
            </a:r>
            <a:r>
              <a:rPr lang="en-US" sz="3100" dirty="0"/>
              <a:t>s not just for data</a:t>
            </a:r>
          </a:p>
          <a:p>
            <a:pPr marL="888955"/>
            <a:r>
              <a:rPr lang="en-US" sz="3100" dirty="0"/>
              <a:t>We want to form an interlinked web of citable data collections, tools, models, visualizations, and scholarly publications</a:t>
            </a:r>
          </a:p>
          <a:p>
            <a:pPr marL="888955"/>
            <a:r>
              <a:rPr lang="en-US" sz="3100" i="1" dirty="0"/>
              <a:t>Remember the PAPP/GPG changes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itle - Top">
  <a:themeElements>
    <a:clrScheme name="Title - To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Top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To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Title &amp; Bullets - Left">
  <a:themeElements>
    <a:clrScheme name="Title &amp; Bullets - Lef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Lef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Lef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itle &amp; Bullets - 2 Column">
  <a:themeElements>
    <a:clrScheme name="Title &amp; Bullets - 2 Colu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2 Colum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2 Colu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itle &amp; Bullets - Right">
  <a:themeElements>
    <a:clrScheme name="Title &amp; Bullets - Righ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- Righ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- R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Title, Bullets &amp; Photo">
  <a:themeElements>
    <a:clrScheme name="Title, Bullets &amp; Pho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, Bullets &amp; Photo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Title &amp; Bullets ESG">
  <a:themeElements>
    <a:clrScheme name="Title &amp; Bullets ES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ES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ES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Title - Center">
  <a:themeElements>
    <a:clrScheme name="Title - Cen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- Center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- Cen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Bullets">
  <a:themeElements>
    <a:clrScheme name="Bullet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Photo - Horizontal">
  <a:themeElements>
    <a:clrScheme name="Photo - Horizont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Photo - Horizontal Reflection">
  <a:themeElements>
    <a:clrScheme name="Photo - Horizont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Horizont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Horizont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itle &amp; Bullets ESG">
  <a:themeElements>
    <a:clrScheme name="Title &amp; Bullets ES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 ESG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ES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efault - 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CCCCCC"/>
      </a:accent1>
      <a:accent2>
        <a:srgbClr val="333399"/>
      </a:accent2>
      <a:accent3>
        <a:srgbClr val="FFFFFF"/>
      </a:accent3>
      <a:accent4>
        <a:srgbClr val="000000"/>
      </a:accent4>
      <a:accent5>
        <a:srgbClr val="E2E2E2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Blank">
      <a:majorFont>
        <a:latin typeface="Calibri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- Vertical">
  <a:themeElements>
    <a:clrScheme name="Photo - Vertic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Photo - Vertical Reflection">
  <a:themeElements>
    <a:clrScheme name="Photo - Vertical Reflec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hoto - Vertical Reflection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Photo - Vertical Reflec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6933</TotalTime>
  <Pages>0</Pages>
  <Words>1042</Words>
  <Characters>0</Characters>
  <Application>Microsoft Office PowerPoint</Application>
  <PresentationFormat>Custom</PresentationFormat>
  <Lines>0</Lines>
  <Paragraphs>160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23</vt:i4>
      </vt:variant>
      <vt:variant>
        <vt:lpstr>Slide Titles</vt:lpstr>
      </vt:variant>
      <vt:variant>
        <vt:i4>29</vt:i4>
      </vt:variant>
    </vt:vector>
  </HeadingPairs>
  <TitlesOfParts>
    <vt:vector size="52" baseType="lpstr">
      <vt:lpstr>Title &amp; Subtitle</vt:lpstr>
      <vt:lpstr>Title &amp; Bullets</vt:lpstr>
      <vt:lpstr>Title &amp; Bullets</vt:lpstr>
      <vt:lpstr>Title &amp; Subtitle</vt:lpstr>
      <vt:lpstr>Title &amp; Bullets ESG</vt:lpstr>
      <vt:lpstr>Default - Blank</vt:lpstr>
      <vt:lpstr>Title &amp; Bullets</vt:lpstr>
      <vt:lpstr>Photo - Vertical</vt:lpstr>
      <vt:lpstr>Photo - Vertical Reflection</vt:lpstr>
      <vt:lpstr>Title - Top</vt:lpstr>
      <vt:lpstr>Blank</vt:lpstr>
      <vt:lpstr>Title &amp; Bullets - Left</vt:lpstr>
      <vt:lpstr>Title &amp; Bullets - 2 Column</vt:lpstr>
      <vt:lpstr>Title &amp; Bullets - Right</vt:lpstr>
      <vt:lpstr>Title, Bullets &amp; Photo</vt:lpstr>
      <vt:lpstr>Title &amp; Bullets ESG</vt:lpstr>
      <vt:lpstr>Title - Center</vt:lpstr>
      <vt:lpstr>Bullets</vt:lpstr>
      <vt:lpstr>Photo - Horizontal</vt:lpstr>
      <vt:lpstr>Title &amp; Subtitle</vt:lpstr>
      <vt:lpstr>Photo - Horizontal Reflection</vt:lpstr>
      <vt:lpstr>Office Theme</vt:lpstr>
      <vt:lpstr>1_Office Theme</vt:lpstr>
      <vt:lpstr>Science Gateways and Big Data</vt:lpstr>
      <vt:lpstr>Overview</vt:lpstr>
      <vt:lpstr>PowerPoint Presentation</vt:lpstr>
      <vt:lpstr>PowerPoint Presentation</vt:lpstr>
      <vt:lpstr>PowerPoint Presentation</vt:lpstr>
      <vt:lpstr>Big Data?</vt:lpstr>
      <vt:lpstr>PowerPoint Presentation</vt:lpstr>
      <vt:lpstr>PowerPoint Presentation</vt:lpstr>
      <vt:lpstr>Data Citation, and Related</vt:lpstr>
      <vt:lpstr>Digital Object Identifiers (DOI’s)</vt:lpstr>
      <vt:lpstr>Examples</vt:lpstr>
      <vt:lpstr>Global Earth System Modeling</vt:lpstr>
      <vt:lpstr>PowerPoint Presentation</vt:lpstr>
      <vt:lpstr>Live Tour of NCAR’s Climate Data Gateway</vt:lpstr>
      <vt:lpstr>NCAR’s Climate Data Gateway</vt:lpstr>
      <vt:lpstr>ACADIS: The Advanced Cooperative Arctic Data and Information Service</vt:lpstr>
      <vt:lpstr>PowerPoint Presentation</vt:lpstr>
      <vt:lpstr>Self-publication of Data</vt:lpstr>
      <vt:lpstr>Live Tour of the ACADIS Science Gateway</vt:lpstr>
      <vt:lpstr>ACADIS Preservation</vt:lpstr>
      <vt:lpstr>Chronopolis</vt:lpstr>
      <vt:lpstr>The Chronopolis Data Preservation Network</vt:lpstr>
      <vt:lpstr>PowerPoint Presentation</vt:lpstr>
      <vt:lpstr>Agile Process</vt:lpstr>
      <vt:lpstr>Scrum Workflow</vt:lpstr>
      <vt:lpstr>Process Elements</vt:lpstr>
      <vt:lpstr>Release Early and Often</vt:lpstr>
      <vt:lpstr>Where We’re Going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Data Management: Themes and Systems &amp; Scientific Data Processing, Analysis, and Visualization with Community Tools</dc:title>
  <dc:creator>Eric Nienhouse</dc:creator>
  <cp:lastModifiedBy>Eric Nienhouse</cp:lastModifiedBy>
  <cp:revision>108</cp:revision>
  <dcterms:modified xsi:type="dcterms:W3CDTF">2014-06-18T19:01:48Z</dcterms:modified>
</cp:coreProperties>
</file>