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Default Extension="pdf" ContentType="application/pdf"/>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1"/>
  </p:notesMasterIdLst>
  <p:handoutMasterIdLst>
    <p:handoutMasterId r:id="rId22"/>
  </p:handoutMasterIdLst>
  <p:sldIdLst>
    <p:sldId id="256" r:id="rId2"/>
    <p:sldId id="257" r:id="rId3"/>
    <p:sldId id="266" r:id="rId4"/>
    <p:sldId id="265" r:id="rId5"/>
    <p:sldId id="264" r:id="rId6"/>
    <p:sldId id="260" r:id="rId7"/>
    <p:sldId id="271" r:id="rId8"/>
    <p:sldId id="272" r:id="rId9"/>
    <p:sldId id="268" r:id="rId10"/>
    <p:sldId id="279" r:id="rId11"/>
    <p:sldId id="275" r:id="rId12"/>
    <p:sldId id="277" r:id="rId13"/>
    <p:sldId id="280" r:id="rId14"/>
    <p:sldId id="281" r:id="rId15"/>
    <p:sldId id="282" r:id="rId16"/>
    <p:sldId id="283" r:id="rId17"/>
    <p:sldId id="269" r:id="rId18"/>
    <p:sldId id="274" r:id="rId19"/>
    <p:sldId id="278"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notes"/>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Comments="0">
  <p:normalViewPr>
    <p:restoredLeft sz="15620" autoAdjust="0"/>
    <p:restoredTop sz="85061" autoAdjust="0"/>
  </p:normalViewPr>
  <p:slideViewPr>
    <p:cSldViewPr snapToGrid="0" snapToObjects="1">
      <p:cViewPr varScale="1">
        <p:scale>
          <a:sx n="140" d="100"/>
          <a:sy n="140" d="100"/>
        </p:scale>
        <p:origin x="-1544" y="-104"/>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_rels/viewProps.xml.rels><?xml version="1.0" encoding="UTF-8" standalone="yes"?>
<Relationships xmlns="http://schemas.openxmlformats.org/package/2006/relationships"><Relationship Id="rId1" Type="http://schemas.openxmlformats.org/officeDocument/2006/relationships/slide" Target="slides/slide3.xml"/><Relationship Id="rId2" Type="http://schemas.openxmlformats.org/officeDocument/2006/relationships/slide" Target="slides/slide4.xml"/><Relationship Id="rId3"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EBCAD84-57E8-F046-911E-09FA0633153B}" type="datetimeFigureOut">
              <a:rPr lang="en-US" smtClean="0"/>
              <a:t>9/9/15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59EAC-F1B1-D946-83D4-AF1A3AE829E9}" type="slidenum">
              <a:rPr lang="en-US" smtClean="0"/>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97A33D-84C0-D248-8C3F-BEA4D157AB5B}" type="datetimeFigureOut">
              <a:rPr lang="en-US" smtClean="0"/>
              <a:pPr/>
              <a:t>9/9/15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A70005-FF5B-A44E-8378-387D4BDADE16}"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A70005-FF5B-A44E-8378-387D4BDADE16}"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A70005-FF5B-A44E-8378-387D4BDADE16}"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A70005-FF5B-A44E-8378-387D4BDADE16}"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A70005-FF5B-A44E-8378-387D4BDADE16}"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A70005-FF5B-A44E-8378-387D4BDADE16}"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A70005-FF5B-A44E-8378-387D4BDADE16}"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A70005-FF5B-A44E-8378-387D4BDADE16}"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A70005-FF5B-A44E-8378-387D4BDADE16}"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4781A9-B5D6-C74B-8C8F-C3C88BD72C00}"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38912" marR="0" lvl="0" indent="-320040" algn="l" defTabSz="914400" rtl="0" eaLnBrk="1" fontAlgn="auto" latinLnBrk="0" hangingPunct="1">
              <a:lnSpc>
                <a:spcPct val="100000"/>
              </a:lnSpc>
              <a:spcBef>
                <a:spcPts val="872"/>
              </a:spcBef>
              <a:spcAft>
                <a:spcPts val="0"/>
              </a:spcAft>
              <a:buClr>
                <a:schemeClr val="accent1"/>
              </a:buClr>
              <a:buSzPct val="80000"/>
              <a:buFont typeface="Wingdings 2"/>
              <a:buChar char=""/>
              <a:tabLst/>
              <a:defRPr/>
            </a:pPr>
            <a:r>
              <a:rPr kumimoji="0" lang="en-US" sz="1200" b="0" i="0" u="none" strike="noStrike" kern="1200" cap="none" spc="0" normalizeH="0" baseline="0" noProof="0" dirty="0" smtClean="0">
                <a:ln>
                  <a:noFill/>
                </a:ln>
                <a:solidFill>
                  <a:schemeClr val="tx1"/>
                </a:solidFill>
                <a:effectLst/>
                <a:uLnTx/>
                <a:uFillTx/>
                <a:latin typeface="+mn-lt"/>
                <a:ea typeface="+mn-ea"/>
                <a:cs typeface="+mn-cs"/>
              </a:rPr>
              <a:t>Recently activities:</a:t>
            </a:r>
          </a:p>
          <a:p>
            <a:pPr marL="438912" marR="0" lvl="0" indent="-320040" algn="l" defTabSz="914400" rtl="0" eaLnBrk="1" fontAlgn="auto" latinLnBrk="0" hangingPunct="1">
              <a:lnSpc>
                <a:spcPct val="100000"/>
              </a:lnSpc>
              <a:spcBef>
                <a:spcPts val="872"/>
              </a:spcBef>
              <a:spcAft>
                <a:spcPts val="0"/>
              </a:spcAft>
              <a:buClr>
                <a:schemeClr val="accent1"/>
              </a:buClr>
              <a:buSzPct val="80000"/>
              <a:buFont typeface="Wingdings 2"/>
              <a:buChar char=""/>
              <a:tabLst/>
              <a:defRPr/>
            </a:pPr>
            <a:r>
              <a:rPr kumimoji="0" lang="en-US" sz="1200" b="0" i="0" u="none" strike="noStrike" kern="1200" cap="none" spc="0" normalizeH="0" baseline="0" noProof="0" dirty="0" smtClean="0">
                <a:ln>
                  <a:noFill/>
                </a:ln>
                <a:solidFill>
                  <a:schemeClr val="tx1"/>
                </a:solidFill>
                <a:effectLst/>
                <a:uLnTx/>
                <a:uFillTx/>
                <a:latin typeface="+mn-lt"/>
                <a:ea typeface="+mn-ea"/>
                <a:cs typeface="+mn-cs"/>
              </a:rPr>
              <a:t>In </a:t>
            </a:r>
            <a:r>
              <a:rPr kumimoji="0" lang="en-US" sz="1200" b="0" i="0" u="none" strike="noStrike" kern="1200" cap="none" spc="0" normalizeH="0" baseline="0" noProof="0" dirty="0" smtClean="0">
                <a:ln>
                  <a:noFill/>
                </a:ln>
                <a:solidFill>
                  <a:schemeClr val="tx1"/>
                </a:solidFill>
                <a:effectLst/>
                <a:uLnTx/>
                <a:uFillTx/>
                <a:latin typeface="+mn-lt"/>
                <a:ea typeface="+mn-ea"/>
                <a:cs typeface="+mn-cs"/>
              </a:rPr>
              <a:t>FY2013,</a:t>
            </a:r>
            <a:r>
              <a:rPr kumimoji="0" lang="en-US" sz="1200" b="0" i="0" u="none" strike="noStrike" kern="1200" cap="none" spc="0" normalizeH="0" noProof="0" dirty="0" smtClean="0">
                <a:ln>
                  <a:noFill/>
                </a:ln>
                <a:solidFill>
                  <a:schemeClr val="tx1"/>
                </a:solidFill>
                <a:effectLst/>
                <a:uLnTx/>
                <a:uFillTx/>
                <a:latin typeface="+mn-lt"/>
                <a:ea typeface="+mn-ea"/>
                <a:cs typeface="+mn-cs"/>
              </a:rPr>
              <a:t> NCAR worked closely with system </a:t>
            </a:r>
            <a:r>
              <a:rPr kumimoji="0" lang="en-US" sz="1200" b="0" i="0" u="none" strike="noStrike" kern="1200" cap="none" spc="0" normalizeH="0" noProof="0" dirty="0" err="1" smtClean="0">
                <a:ln>
                  <a:noFill/>
                </a:ln>
                <a:solidFill>
                  <a:schemeClr val="tx1"/>
                </a:solidFill>
                <a:effectLst/>
                <a:uLnTx/>
                <a:uFillTx/>
                <a:latin typeface="+mn-lt"/>
                <a:ea typeface="+mn-ea"/>
                <a:cs typeface="+mn-cs"/>
              </a:rPr>
              <a:t>admins</a:t>
            </a:r>
            <a:r>
              <a:rPr kumimoji="0" lang="en-US" sz="1200" b="0" i="0" u="none" strike="noStrike" kern="1200" cap="none" spc="0" normalizeH="0" noProof="0" dirty="0" smtClean="0">
                <a:ln>
                  <a:noFill/>
                </a:ln>
                <a:solidFill>
                  <a:schemeClr val="tx1"/>
                </a:solidFill>
                <a:effectLst/>
                <a:uLnTx/>
                <a:uFillTx/>
                <a:latin typeface="+mn-lt"/>
                <a:ea typeface="+mn-ea"/>
                <a:cs typeface="+mn-cs"/>
              </a:rPr>
              <a:t> at Aarhus </a:t>
            </a:r>
            <a:r>
              <a:rPr kumimoji="0" lang="en-US" sz="1200" b="0" i="0" u="none" strike="noStrike" kern="1200" cap="none" spc="0" normalizeH="0" noProof="0" dirty="0" err="1" smtClean="0">
                <a:ln>
                  <a:noFill/>
                </a:ln>
                <a:solidFill>
                  <a:schemeClr val="tx1"/>
                </a:solidFill>
                <a:effectLst/>
                <a:uLnTx/>
                <a:uFillTx/>
                <a:latin typeface="+mn-lt"/>
                <a:ea typeface="+mn-ea"/>
                <a:cs typeface="+mn-cs"/>
              </a:rPr>
              <a:t>Univ</a:t>
            </a:r>
            <a:r>
              <a:rPr kumimoji="0" lang="en-US" sz="1200" b="0" i="0" u="none" strike="noStrike" kern="1200" cap="none" spc="0" normalizeH="0" noProof="0" dirty="0" smtClean="0">
                <a:ln>
                  <a:noFill/>
                </a:ln>
                <a:solidFill>
                  <a:schemeClr val="tx1"/>
                </a:solidFill>
                <a:effectLst/>
                <a:uLnTx/>
                <a:uFillTx/>
                <a:latin typeface="+mn-lt"/>
                <a:ea typeface="+mn-ea"/>
                <a:cs typeface="+mn-cs"/>
              </a:rPr>
              <a:t> at Denmark to move the </a:t>
            </a:r>
            <a:r>
              <a:rPr lang="en-US" sz="1200" dirty="0" smtClean="0"/>
              <a:t>servers of AMP from NCAR to Aarhus University.</a:t>
            </a:r>
          </a:p>
          <a:p>
            <a:pPr marL="438912" marR="0" lvl="0" indent="-320040" algn="l" defTabSz="914400" rtl="0" eaLnBrk="1" fontAlgn="auto" latinLnBrk="0" hangingPunct="1">
              <a:lnSpc>
                <a:spcPct val="100000"/>
              </a:lnSpc>
              <a:spcBef>
                <a:spcPts val="872"/>
              </a:spcBef>
              <a:spcAft>
                <a:spcPts val="0"/>
              </a:spcAft>
              <a:buClr>
                <a:schemeClr val="accent1"/>
              </a:buClr>
              <a:buSzPct val="80000"/>
              <a:buFont typeface="Wingdings 2"/>
              <a:buChar char=""/>
              <a:tabLst/>
              <a:defRPr/>
            </a:pPr>
            <a:r>
              <a:rPr kumimoji="0" lang="en-US" sz="1200" b="0" i="0" u="none" strike="noStrike" kern="1200" cap="none" spc="0" normalizeH="0" baseline="0" noProof="0" dirty="0" smtClean="0">
                <a:ln>
                  <a:noFill/>
                </a:ln>
                <a:solidFill>
                  <a:schemeClr val="tx1"/>
                </a:solidFill>
                <a:effectLst/>
                <a:uLnTx/>
                <a:uFillTx/>
                <a:latin typeface="+mn-lt"/>
                <a:ea typeface="+mn-ea"/>
                <a:cs typeface="+mn-cs"/>
              </a:rPr>
              <a:t>In FY2014, NCAR worked with TACC</a:t>
            </a:r>
            <a:r>
              <a:rPr kumimoji="0" lang="en-US" sz="1200" b="0" i="0" u="none" strike="noStrike" kern="1200" cap="none" spc="0" normalizeH="0" noProof="0" dirty="0" smtClean="0">
                <a:ln>
                  <a:noFill/>
                </a:ln>
                <a:solidFill>
                  <a:schemeClr val="tx1"/>
                </a:solidFill>
                <a:effectLst/>
                <a:uLnTx/>
                <a:uFillTx/>
                <a:latin typeface="+mn-lt"/>
                <a:ea typeface="+mn-ea"/>
                <a:cs typeface="+mn-cs"/>
              </a:rPr>
              <a:t> staffs to change the computing resources from Kraken to Stampede</a:t>
            </a:r>
          </a:p>
          <a:p>
            <a:pPr marL="438912" marR="0" lvl="0" indent="-320040" algn="l" defTabSz="914400" rtl="0" eaLnBrk="1" fontAlgn="auto" latinLnBrk="0" hangingPunct="1">
              <a:lnSpc>
                <a:spcPct val="100000"/>
              </a:lnSpc>
              <a:spcBef>
                <a:spcPts val="872"/>
              </a:spcBef>
              <a:spcAft>
                <a:spcPts val="0"/>
              </a:spcAft>
              <a:buClr>
                <a:schemeClr val="accent1"/>
              </a:buClr>
              <a:buSzPct val="80000"/>
              <a:buFont typeface="Wingdings 2"/>
              <a:buChar char=""/>
              <a:tabLst/>
              <a:defRPr/>
            </a:pPr>
            <a:r>
              <a:rPr lang="en-US" sz="1200" baseline="0" dirty="0" smtClean="0"/>
              <a:t>In FY2015, NCAR </a:t>
            </a:r>
            <a:r>
              <a:rPr lang="en-US" sz="1200" dirty="0" smtClean="0"/>
              <a:t>replaced</a:t>
            </a:r>
            <a:r>
              <a:rPr lang="en-US" sz="1200" baseline="0" dirty="0" smtClean="0"/>
              <a:t> the virtual server </a:t>
            </a:r>
            <a:r>
              <a:rPr lang="en-US" sz="1200" baseline="0" dirty="0" err="1" smtClean="0"/>
              <a:t>GridAMP</a:t>
            </a:r>
            <a:r>
              <a:rPr lang="en-US" sz="1200" dirty="0" smtClean="0"/>
              <a:t> daemon with a new OS, and upgraded GRAM</a:t>
            </a:r>
            <a:r>
              <a:rPr lang="en-US" sz="1200" baseline="0" dirty="0" smtClean="0"/>
              <a:t>, </a:t>
            </a:r>
            <a:r>
              <a:rPr lang="en-US" sz="1200" baseline="0" dirty="0" err="1" smtClean="0"/>
              <a:t>openssl</a:t>
            </a:r>
            <a:r>
              <a:rPr lang="en-US" sz="1200" baseline="0" dirty="0" smtClean="0"/>
              <a:t>, and </a:t>
            </a:r>
            <a:r>
              <a:rPr lang="en-US" sz="1200" baseline="0" dirty="0" err="1" smtClean="0"/>
              <a:t>myproxy</a:t>
            </a:r>
            <a:r>
              <a:rPr lang="en-US" sz="1200" baseline="0" dirty="0" smtClean="0"/>
              <a:t> etc.</a:t>
            </a:r>
            <a:endParaRPr kumimoji="0" lang="en-US" sz="1200" b="0" i="0" u="none" strike="noStrike" kern="1200" cap="none" spc="0" normalizeH="0" baseline="0" noProof="0" dirty="0" smtClean="0">
              <a:ln>
                <a:noFill/>
              </a:ln>
              <a:solidFill>
                <a:schemeClr val="tx1"/>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BA70005-FF5B-A44E-8378-387D4BDADE16}"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Replace GRAM with </a:t>
            </a:r>
            <a:r>
              <a:rPr lang="en-US" dirty="0" err="1" smtClean="0"/>
              <a:t>Gsissh</a:t>
            </a:r>
            <a:r>
              <a:rPr lang="en-US" dirty="0" smtClean="0"/>
              <a:t> for job submission</a:t>
            </a:r>
          </a:p>
          <a:p>
            <a:r>
              <a:rPr lang="en-US" dirty="0" smtClean="0"/>
              <a:t>Optimize the scientific codes to make best use of the computing resources</a:t>
            </a:r>
          </a:p>
          <a:p>
            <a:r>
              <a:rPr lang="en-US" dirty="0" smtClean="0"/>
              <a:t>Change the current OS of web server and database server to a newer one</a:t>
            </a:r>
          </a:p>
          <a:p>
            <a:endParaRPr lang="en-US" dirty="0"/>
          </a:p>
        </p:txBody>
      </p:sp>
      <p:sp>
        <p:nvSpPr>
          <p:cNvPr id="4" name="Slide Number Placeholder 3"/>
          <p:cNvSpPr>
            <a:spLocks noGrp="1"/>
          </p:cNvSpPr>
          <p:nvPr>
            <p:ph type="sldNum" sz="quarter" idx="10"/>
          </p:nvPr>
        </p:nvSpPr>
        <p:spPr/>
        <p:txBody>
          <a:bodyPr/>
          <a:lstStyle/>
          <a:p>
            <a:fld id="{3BA70005-FF5B-A44E-8378-387D4BDADE16}"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Asteroseismology</a:t>
            </a:r>
            <a:r>
              <a:rPr lang="en-US" dirty="0" smtClean="0"/>
              <a:t> is a powerful technique to determine the ages and other properties</a:t>
            </a:r>
            <a:r>
              <a:rPr lang="en-US" baseline="0" dirty="0" smtClean="0"/>
              <a:t> of field stars.</a:t>
            </a:r>
            <a:endParaRPr lang="en-US" dirty="0" smtClean="0"/>
          </a:p>
          <a:p>
            <a:endParaRPr lang="en-US" dirty="0"/>
          </a:p>
        </p:txBody>
      </p:sp>
      <p:sp>
        <p:nvSpPr>
          <p:cNvPr id="4" name="Slide Number Placeholder 3"/>
          <p:cNvSpPr>
            <a:spLocks noGrp="1"/>
          </p:cNvSpPr>
          <p:nvPr>
            <p:ph type="sldNum" sz="quarter" idx="10"/>
          </p:nvPr>
        </p:nvSpPr>
        <p:spPr/>
        <p:txBody>
          <a:bodyPr/>
          <a:lstStyle/>
          <a:p>
            <a:fld id="{3BA70005-FF5B-A44E-8378-387D4BDADE16}"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Echelle</a:t>
            </a:r>
            <a:r>
              <a:rPr lang="en-US" baseline="0" dirty="0" smtClean="0"/>
              <a:t> diagrams for typical examples of the star type KIC 8379927. The plot shows the match to the frequencies after the scaled solar surface correction of CD has been applied to the raw model frequencies</a:t>
            </a:r>
          </a:p>
          <a:p>
            <a:r>
              <a:rPr lang="en-US" baseline="0" dirty="0" smtClean="0"/>
              <a:t>Different symbols are used to indicate the radial, dipole and </a:t>
            </a:r>
            <a:r>
              <a:rPr lang="en-US" baseline="0" dirty="0" err="1" smtClean="0"/>
              <a:t>quadrupole</a:t>
            </a:r>
            <a:r>
              <a:rPr lang="en-US" baseline="0" dirty="0" smtClean="0"/>
              <a:t> and </a:t>
            </a:r>
            <a:r>
              <a:rPr lang="en-US" baseline="0" dirty="0" err="1" smtClean="0"/>
              <a:t>octupole</a:t>
            </a:r>
            <a:r>
              <a:rPr lang="en-US" baseline="0" dirty="0" smtClean="0"/>
              <a:t> oscillation modes.</a:t>
            </a:r>
            <a:endParaRPr lang="en-US" dirty="0"/>
          </a:p>
        </p:txBody>
      </p:sp>
      <p:sp>
        <p:nvSpPr>
          <p:cNvPr id="4" name="Slide Number Placeholder 3"/>
          <p:cNvSpPr>
            <a:spLocks noGrp="1"/>
          </p:cNvSpPr>
          <p:nvPr>
            <p:ph type="sldNum" sz="quarter" idx="10"/>
          </p:nvPr>
        </p:nvSpPr>
        <p:spPr/>
        <p:txBody>
          <a:bodyPr/>
          <a:lstStyle/>
          <a:p>
            <a:fld id="{3BA70005-FF5B-A44E-8378-387D4BDADE16}"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Spectroscopic H-R diagram for the</a:t>
            </a:r>
            <a:r>
              <a:rPr lang="en-US" baseline="0" dirty="0" smtClean="0"/>
              <a:t> star type KIC 8379927. Solar –composition evolution tracks from ASTEC for masses between 0.75 and 1.75 Mass in solar units are shown as dotted lines. </a:t>
            </a:r>
          </a:p>
          <a:p>
            <a:r>
              <a:rPr lang="en-US" baseline="0" dirty="0" smtClean="0"/>
              <a:t>H-R means </a:t>
            </a:r>
            <a:r>
              <a:rPr lang="en-US" baseline="0" dirty="0" err="1" smtClean="0"/>
              <a:t>Hertzsprung</a:t>
            </a:r>
            <a:r>
              <a:rPr lang="en-US" baseline="0" dirty="0" smtClean="0"/>
              <a:t>-Russell</a:t>
            </a:r>
          </a:p>
          <a:p>
            <a:r>
              <a:rPr lang="en-US" baseline="0" dirty="0" smtClean="0"/>
              <a:t>Y axis is optimal luminosity (in solar units)</a:t>
            </a:r>
          </a:p>
          <a:p>
            <a:r>
              <a:rPr lang="en-US" baseline="0" dirty="0" smtClean="0"/>
              <a:t>X axis is optimal effective temperature </a:t>
            </a:r>
            <a:endParaRPr lang="en-US" dirty="0"/>
          </a:p>
        </p:txBody>
      </p:sp>
      <p:sp>
        <p:nvSpPr>
          <p:cNvPr id="4" name="Slide Number Placeholder 3"/>
          <p:cNvSpPr>
            <a:spLocks noGrp="1"/>
          </p:cNvSpPr>
          <p:nvPr>
            <p:ph type="sldNum" sz="quarter" idx="10"/>
          </p:nvPr>
        </p:nvSpPr>
        <p:spPr/>
        <p:txBody>
          <a:bodyPr/>
          <a:lstStyle/>
          <a:p>
            <a:fld id="{3BA70005-FF5B-A44E-8378-387D4BDADE16}"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42 selected for seismology (blue),</a:t>
            </a:r>
            <a:r>
              <a:rPr lang="en-US" baseline="0" dirty="0" smtClean="0"/>
              <a:t> 34 selected for </a:t>
            </a:r>
            <a:r>
              <a:rPr lang="en-US" baseline="0" dirty="0" err="1" smtClean="0"/>
              <a:t>exoplanets</a:t>
            </a:r>
            <a:r>
              <a:rPr lang="en-US" baseline="0" dirty="0" smtClean="0"/>
              <a:t> (red)</a:t>
            </a:r>
          </a:p>
          <a:p>
            <a:r>
              <a:rPr lang="en-US" baseline="0" dirty="0" smtClean="0"/>
              <a:t>Some disagreement for most massive and youngest (F-like) stars</a:t>
            </a:r>
          </a:p>
          <a:p>
            <a:r>
              <a:rPr lang="en-US" baseline="0" dirty="0" smtClean="0"/>
              <a:t>Fitting frequencies improves precision of properties by 2 times or better</a:t>
            </a:r>
          </a:p>
          <a:p>
            <a:endParaRPr lang="en-US" dirty="0" smtClean="0"/>
          </a:p>
          <a:p>
            <a:r>
              <a:rPr lang="en-US" dirty="0" smtClean="0"/>
              <a:t>Comparison of the </a:t>
            </a:r>
            <a:r>
              <a:rPr lang="en-US" dirty="0" err="1" smtClean="0"/>
              <a:t>asteroseismic</a:t>
            </a:r>
            <a:r>
              <a:rPr lang="en-US" baseline="0" dirty="0" smtClean="0"/>
              <a:t> radii, masses and ages derived from grid-modeling (GM, Chaplin) with the AMP, including the simple (black), F-</a:t>
            </a:r>
            <a:r>
              <a:rPr lang="en-US" baseline="0" dirty="0" err="1" smtClean="0"/>
              <a:t>like(red</a:t>
            </a:r>
            <a:r>
              <a:rPr lang="en-US" baseline="0" dirty="0" smtClean="0"/>
              <a:t>) and mixed-mode starts. It compares the values and uncertainties.</a:t>
            </a:r>
            <a:endParaRPr lang="en-US" dirty="0"/>
          </a:p>
        </p:txBody>
      </p:sp>
      <p:sp>
        <p:nvSpPr>
          <p:cNvPr id="4" name="Slide Number Placeholder 3"/>
          <p:cNvSpPr>
            <a:spLocks noGrp="1"/>
          </p:cNvSpPr>
          <p:nvPr>
            <p:ph type="sldNum" sz="quarter" idx="10"/>
          </p:nvPr>
        </p:nvSpPr>
        <p:spPr/>
        <p:txBody>
          <a:bodyPr/>
          <a:lstStyle/>
          <a:p>
            <a:fld id="{3BA70005-FF5B-A44E-8378-387D4BDADE16}"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ASTEC-the</a:t>
            </a:r>
            <a:r>
              <a:rPr lang="en-US" baseline="0" dirty="0" smtClean="0"/>
              <a:t> Aarhus Stellar Evolution Code</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ADIPLS- the Aarhus adiabatic oscillation package</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MPIKAIA- Stellar Structure Modeling using a parallel Genetic Algorithm for Objective Global Optimization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r>
              <a:rPr lang="en-US" dirty="0" smtClean="0"/>
              <a:t>The </a:t>
            </a:r>
            <a:r>
              <a:rPr lang="en-US" dirty="0" err="1" smtClean="0"/>
              <a:t>Asteroseismic</a:t>
            </a:r>
            <a:r>
              <a:rPr lang="en-US" dirty="0" smtClean="0"/>
              <a:t> Modeling Portal is a web-based interface to the stellar model-fitting pipeline. </a:t>
            </a:r>
          </a:p>
          <a:p>
            <a:r>
              <a:rPr lang="en-US" dirty="0" smtClean="0"/>
              <a:t>The underlying science code uses a parallel genetic algorithm on XSEDE supercomputing resources to optimize the match between </a:t>
            </a:r>
            <a:r>
              <a:rPr lang="en-US" dirty="0" err="1" smtClean="0"/>
              <a:t>asteroseismic</a:t>
            </a:r>
            <a:r>
              <a:rPr lang="en-US" dirty="0" smtClean="0"/>
              <a:t> models produced by the Aarhus stellar evolution code and adiabatic pulsation code and a given set of observational constraints.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3BA70005-FF5B-A44E-8378-387D4BDADE16}"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Times" pitchFamily="29" charset="0"/>
              </a:rPr>
              <a:t>Direct</a:t>
            </a:r>
            <a:r>
              <a:rPr lang="en-US" baseline="0" dirty="0" smtClean="0">
                <a:latin typeface="Times" pitchFamily="29" charset="0"/>
              </a:rPr>
              <a:t> ASTEC model evaluation. In a direct model run, a scientist specifies a star’s parameters, and a model is generated using ASTEC. Data about the hypothetical star, including </a:t>
            </a:r>
            <a:r>
              <a:rPr lang="en-US" baseline="0" dirty="0" err="1" smtClean="0">
                <a:latin typeface="Times" pitchFamily="29" charset="0"/>
              </a:rPr>
              <a:t>Echelle</a:t>
            </a:r>
            <a:r>
              <a:rPr lang="en-US" baseline="0" dirty="0" smtClean="0">
                <a:latin typeface="Times" pitchFamily="29" charset="0"/>
              </a:rPr>
              <a:t> and HR diagram are </a:t>
            </a:r>
            <a:r>
              <a:rPr lang="en-US" baseline="0" dirty="0" err="1" smtClean="0">
                <a:latin typeface="Times" pitchFamily="29" charset="0"/>
              </a:rPr>
              <a:t>procuded</a:t>
            </a:r>
            <a:r>
              <a:rPr lang="en-US" baseline="0" dirty="0" smtClean="0">
                <a:latin typeface="Times" pitchFamily="29" charset="0"/>
              </a:rPr>
              <a:t> for inspection.</a:t>
            </a:r>
            <a:endParaRPr lang="en-US" dirty="0">
              <a:latin typeface="Times" pitchFamily="29"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Asteroseimology</a:t>
            </a:r>
            <a:r>
              <a:rPr lang="en-US" dirty="0" smtClean="0"/>
              <a:t> allows</a:t>
            </a:r>
            <a:r>
              <a:rPr lang="en-US" baseline="0" dirty="0" smtClean="0"/>
              <a:t> astronomers to determine the </a:t>
            </a:r>
            <a:r>
              <a:rPr lang="en-US" dirty="0" smtClean="0"/>
              <a:t>properties</a:t>
            </a:r>
            <a:r>
              <a:rPr lang="en-US" baseline="0" dirty="0" smtClean="0"/>
              <a:t> of sun-like stars by analysis of their oscillation periods</a:t>
            </a:r>
          </a:p>
          <a:p>
            <a:r>
              <a:rPr lang="en-US" baseline="0" dirty="0" smtClean="0"/>
              <a:t>Observable parameter optimization. In an optimization run, a scientist specifies observable properties, such as </a:t>
            </a:r>
          </a:p>
          <a:p>
            <a:r>
              <a:rPr lang="en-US" baseline="0" dirty="0" smtClean="0"/>
              <a:t>Pulsation frequencies and a genetic algorithm is used to identify the stellar model that best fits the observed data.</a:t>
            </a:r>
            <a:endParaRPr lang="en-US" dirty="0"/>
          </a:p>
        </p:txBody>
      </p:sp>
      <p:sp>
        <p:nvSpPr>
          <p:cNvPr id="4" name="Slide Number Placeholder 3"/>
          <p:cNvSpPr>
            <a:spLocks noGrp="1"/>
          </p:cNvSpPr>
          <p:nvPr>
            <p:ph type="sldNum" sz="quarter" idx="10"/>
          </p:nvPr>
        </p:nvSpPr>
        <p:spPr/>
        <p:txBody>
          <a:bodyPr/>
          <a:lstStyle/>
          <a:p>
            <a:fld id="{5F4781A9-B5D6-C74B-8C8F-C3C88BD72C00}"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Users</a:t>
            </a:r>
            <a:r>
              <a:rPr lang="en-US" baseline="0" dirty="0" smtClean="0"/>
              <a:t> interact with a web server</a:t>
            </a:r>
          </a:p>
          <a:p>
            <a:r>
              <a:rPr lang="en-US" baseline="0" dirty="0" smtClean="0"/>
              <a:t>Grid processing on a daemon server</a:t>
            </a:r>
          </a:p>
          <a:p>
            <a:r>
              <a:rPr lang="en-US" baseline="0" dirty="0" smtClean="0"/>
              <a:t>Only communication through a SQL database</a:t>
            </a:r>
          </a:p>
          <a:p>
            <a:endParaRPr lang="en-US" baseline="0" dirty="0" smtClean="0"/>
          </a:p>
          <a:p>
            <a:r>
              <a:rPr lang="en-US" baseline="0" dirty="0" smtClean="0"/>
              <a:t>Web interface attribute preparation</a:t>
            </a:r>
          </a:p>
          <a:p>
            <a:r>
              <a:rPr lang="en-US" baseline="0" dirty="0" smtClean="0"/>
              <a:t>Where a user logs in, record the authentication instant, IP</a:t>
            </a:r>
          </a:p>
          <a:p>
            <a:r>
              <a:rPr lang="en-US" baseline="0" dirty="0" smtClean="0"/>
              <a:t>When a simulation is submitted, associate with the authentication record</a:t>
            </a:r>
          </a:p>
          <a:p>
            <a:r>
              <a:rPr lang="en-US" baseline="0" dirty="0" smtClean="0"/>
              <a:t>Append-only DB tables and backup log files</a:t>
            </a:r>
          </a:p>
          <a:p>
            <a:endParaRPr lang="en-US" baseline="0" dirty="0" smtClean="0"/>
          </a:p>
          <a:p>
            <a:r>
              <a:rPr lang="en-US" baseline="0" dirty="0" err="1" smtClean="0"/>
              <a:t>Gridamp</a:t>
            </a:r>
            <a:r>
              <a:rPr lang="en-US" baseline="0" dirty="0" smtClean="0"/>
              <a:t> daemon attribute processing</a:t>
            </a:r>
          </a:p>
          <a:p>
            <a:r>
              <a:rPr lang="en-US" baseline="0" dirty="0" smtClean="0"/>
              <a:t>When processing a job, the recorded authentication instant is tied with it</a:t>
            </a:r>
          </a:p>
          <a:p>
            <a:r>
              <a:rPr lang="en-US" baseline="0" dirty="0" smtClean="0"/>
              <a:t>Cache the generated </a:t>
            </a:r>
            <a:r>
              <a:rPr lang="en-US" baseline="0" dirty="0" err="1" smtClean="0"/>
              <a:t>certificate(lifetime</a:t>
            </a:r>
            <a:r>
              <a:rPr lang="en-US" baseline="0" dirty="0" smtClean="0"/>
              <a:t> limited by the community account certificate lifetime)</a:t>
            </a:r>
          </a:p>
          <a:p>
            <a:r>
              <a:rPr lang="en-US" baseline="0" dirty="0" smtClean="0"/>
              <a:t>Every simulation uses the same community account certificate proxy</a:t>
            </a:r>
          </a:p>
          <a:p>
            <a:endParaRPr lang="en-US" baseline="0" dirty="0" smtClean="0"/>
          </a:p>
          <a:p>
            <a:r>
              <a:rPr lang="en-US" baseline="0" dirty="0" err="1" smtClean="0"/>
              <a:t>Gridamp</a:t>
            </a:r>
            <a:r>
              <a:rPr lang="en-US" baseline="0" dirty="0" smtClean="0"/>
              <a:t> accounting data retrieval</a:t>
            </a:r>
          </a:p>
          <a:p>
            <a:r>
              <a:rPr lang="en-US" baseline="0" dirty="0" smtClean="0"/>
              <a:t>Uses returned grid job id to get job status information</a:t>
            </a:r>
          </a:p>
          <a:p>
            <a:endParaRPr lang="en-US" dirty="0"/>
          </a:p>
        </p:txBody>
      </p:sp>
      <p:sp>
        <p:nvSpPr>
          <p:cNvPr id="4" name="Slide Number Placeholder 3"/>
          <p:cNvSpPr>
            <a:spLocks noGrp="1"/>
          </p:cNvSpPr>
          <p:nvPr>
            <p:ph type="sldNum" sz="quarter" idx="10"/>
          </p:nvPr>
        </p:nvSpPr>
        <p:spPr/>
        <p:txBody>
          <a:bodyPr/>
          <a:lstStyle/>
          <a:p>
            <a:fld id="{3BA70005-FF5B-A44E-8378-387D4BDADE16}"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DEDFAB-18D1-E042-9E67-BE1FCA6DB26F}" type="datetime1">
              <a:rPr lang="en-US" smtClean="0"/>
              <a:t>9/9/15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833AA8-F6B3-DB42-A47F-FAC3522E397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EBFFBD-F696-3249-97EC-4ECDFD617543}" type="datetime1">
              <a:rPr lang="en-US" smtClean="0"/>
              <a:t>9/9/15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833AA8-F6B3-DB42-A47F-FAC3522E397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81C585-FCD6-F44A-B30B-292D0F85BF7C}" type="datetime1">
              <a:rPr lang="en-US" smtClean="0"/>
              <a:t>9/9/15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833AA8-F6B3-DB42-A47F-FAC3522E397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DDD1DE-1DA8-4840-9207-8BF13D20BE22}" type="datetime1">
              <a:rPr lang="en-US" smtClean="0"/>
              <a:t>9/9/15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833AA8-F6B3-DB42-A47F-FAC3522E397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5795EC-C9B2-E240-8AC9-B02E54A0C26D}" type="datetime1">
              <a:rPr lang="en-US" smtClean="0"/>
              <a:t>9/9/15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833AA8-F6B3-DB42-A47F-FAC3522E397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64DBC04-8C1F-1040-8542-8B0867CDFA67}" type="datetime1">
              <a:rPr lang="en-US" smtClean="0"/>
              <a:t>9/9/15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833AA8-F6B3-DB42-A47F-FAC3522E397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AD0A89-9007-7F47-8727-CED311B48589}" type="datetime1">
              <a:rPr lang="en-US" smtClean="0"/>
              <a:t>9/9/15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833AA8-F6B3-DB42-A47F-FAC3522E397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013AD5-3705-7E49-B471-C29B7C29D75C}" type="datetime1">
              <a:rPr lang="en-US" smtClean="0"/>
              <a:t>9/9/15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833AA8-F6B3-DB42-A47F-FAC3522E397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81B856-02AB-E74F-BF3E-D496C6826BD6}" type="datetime1">
              <a:rPr lang="en-US" smtClean="0"/>
              <a:t>9/9/15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833AA8-F6B3-DB42-A47F-FAC3522E397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C67034-6314-8248-B166-5FE572EA5561}" type="datetime1">
              <a:rPr lang="en-US" smtClean="0"/>
              <a:t>9/9/15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833AA8-F6B3-DB42-A47F-FAC3522E397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824B8-5914-E644-BEE4-8B0B47E6A2C1}" type="datetime1">
              <a:rPr lang="en-US" smtClean="0"/>
              <a:t>9/9/15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833AA8-F6B3-DB42-A47F-FAC3522E397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2CC914-819B-C340-AD33-B38D44DE721D}" type="datetime1">
              <a:rPr lang="en-US" smtClean="0"/>
              <a:t>9/9/15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833AA8-F6B3-DB42-A47F-FAC3522E397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22.png"/><Relationship Id="rId5"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9.pdf"/><Relationship Id="rId4" Type="http://schemas.openxmlformats.org/officeDocument/2006/relationships/image" Target="../media/image10.png"/><Relationship Id="rId5" Type="http://schemas.openxmlformats.org/officeDocument/2006/relationships/image" Target="../media/image11.pdf"/><Relationship Id="rId6" Type="http://schemas.openxmlformats.org/officeDocument/2006/relationships/image" Target="../media/image12.png"/><Relationship Id="rId7" Type="http://schemas.openxmlformats.org/officeDocument/2006/relationships/image" Target="../media/image13.pdf"/><Relationship Id="rId8"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Asteroseismic</a:t>
            </a:r>
            <a:r>
              <a:rPr lang="en-US" dirty="0" smtClean="0"/>
              <a:t> Modeling Portal (AMP) Development</a:t>
            </a:r>
            <a:endParaRPr lang="en-US" dirty="0"/>
          </a:p>
        </p:txBody>
      </p:sp>
      <p:sp>
        <p:nvSpPr>
          <p:cNvPr id="3" name="Subtitle 2"/>
          <p:cNvSpPr>
            <a:spLocks noGrp="1"/>
          </p:cNvSpPr>
          <p:nvPr>
            <p:ph type="subTitle" idx="1"/>
          </p:nvPr>
        </p:nvSpPr>
        <p:spPr/>
        <p:txBody>
          <a:bodyPr/>
          <a:lstStyle/>
          <a:p>
            <a:r>
              <a:rPr lang="en-US" dirty="0" smtClean="0"/>
              <a:t>Haiying Xu, Travis </a:t>
            </a:r>
            <a:r>
              <a:rPr lang="en-US" dirty="0" smtClean="0"/>
              <a:t>Metcalfe (PI)</a:t>
            </a:r>
          </a:p>
          <a:p>
            <a:r>
              <a:rPr lang="en-US" dirty="0" smtClean="0"/>
              <a:t>NCAR, Space Science Institute</a:t>
            </a:r>
            <a:endParaRPr lang="en-US" dirty="0"/>
          </a:p>
        </p:txBody>
      </p:sp>
      <p:sp>
        <p:nvSpPr>
          <p:cNvPr id="4" name="Slide Number Placeholder 3"/>
          <p:cNvSpPr>
            <a:spLocks noGrp="1"/>
          </p:cNvSpPr>
          <p:nvPr>
            <p:ph type="sldNum" sz="quarter" idx="12"/>
          </p:nvPr>
        </p:nvSpPr>
        <p:spPr/>
        <p:txBody>
          <a:bodyPr/>
          <a:lstStyle/>
          <a:p>
            <a:fld id="{7B833AA8-F6B3-DB42-A47F-FAC3522E3978}"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Input Parameter Interface</a:t>
            </a:r>
            <a:endParaRPr lang="en-US" dirty="0"/>
          </a:p>
        </p:txBody>
      </p:sp>
      <p:pic>
        <p:nvPicPr>
          <p:cNvPr id="6" name="Content Placeholder 5" descr="Screen Shot 2015-09-02 at 3.59.59 PM.png"/>
          <p:cNvPicPr>
            <a:picLocks noGrp="1" noChangeAspect="1"/>
          </p:cNvPicPr>
          <p:nvPr>
            <p:ph idx="1"/>
          </p:nvPr>
        </p:nvPicPr>
        <p:blipFill>
          <a:blip r:embed="rId3"/>
          <a:srcRect l="-16263" r="-16263"/>
          <a:stretch>
            <a:fillRect/>
          </a:stretch>
        </p:blipFill>
        <p:spPr>
          <a:xfrm>
            <a:off x="-648446" y="1064092"/>
            <a:ext cx="10286873" cy="5657384"/>
          </a:xfrm>
        </p:spPr>
      </p:pic>
      <p:sp>
        <p:nvSpPr>
          <p:cNvPr id="4" name="Slide Number Placeholder 3"/>
          <p:cNvSpPr>
            <a:spLocks noGrp="1"/>
          </p:cNvSpPr>
          <p:nvPr>
            <p:ph type="sldNum" sz="quarter" idx="12"/>
          </p:nvPr>
        </p:nvSpPr>
        <p:spPr/>
        <p:txBody>
          <a:bodyPr/>
          <a:lstStyle/>
          <a:p>
            <a:fld id="{7B833AA8-F6B3-DB42-A47F-FAC3522E3978}"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page</a:t>
            </a:r>
            <a:endParaRPr lang="en-US" dirty="0"/>
          </a:p>
        </p:txBody>
      </p:sp>
      <p:pic>
        <p:nvPicPr>
          <p:cNvPr id="6" name="Picture 5" descr="Screen Shot 2015-09-09 at 2.52.37 PM.png"/>
          <p:cNvPicPr>
            <a:picLocks noChangeAspect="1"/>
          </p:cNvPicPr>
          <p:nvPr/>
        </p:nvPicPr>
        <p:blipFill>
          <a:blip r:embed="rId3"/>
          <a:stretch>
            <a:fillRect/>
          </a:stretch>
        </p:blipFill>
        <p:spPr>
          <a:xfrm>
            <a:off x="457200" y="0"/>
            <a:ext cx="1303385" cy="6858000"/>
          </a:xfrm>
          <a:prstGeom prst="rect">
            <a:avLst/>
          </a:prstGeom>
        </p:spPr>
      </p:pic>
      <p:pic>
        <p:nvPicPr>
          <p:cNvPr id="8" name="Content Placeholder 7" descr="Screen Shot 2015-09-09 at 2.54.12 PM.png"/>
          <p:cNvPicPr>
            <a:picLocks noGrp="1" noChangeAspect="1"/>
          </p:cNvPicPr>
          <p:nvPr>
            <p:ph idx="1"/>
          </p:nvPr>
        </p:nvPicPr>
        <p:blipFill>
          <a:blip r:embed="rId4"/>
          <a:srcRect l="-636" r="-636"/>
          <a:stretch>
            <a:fillRect/>
          </a:stretch>
        </p:blipFill>
        <p:spPr>
          <a:xfrm>
            <a:off x="1953895" y="1985203"/>
            <a:ext cx="6732905" cy="3702838"/>
          </a:xfrm>
        </p:spPr>
      </p:pic>
      <p:cxnSp>
        <p:nvCxnSpPr>
          <p:cNvPr id="28" name="Elbow Connector 27"/>
          <p:cNvCxnSpPr/>
          <p:nvPr/>
        </p:nvCxnSpPr>
        <p:spPr>
          <a:xfrm rot="16200000" flipH="1">
            <a:off x="950779" y="748855"/>
            <a:ext cx="1508431" cy="964265"/>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Slide Number Placeholder 11"/>
          <p:cNvSpPr>
            <a:spLocks noGrp="1"/>
          </p:cNvSpPr>
          <p:nvPr>
            <p:ph type="sldNum" sz="quarter" idx="12"/>
          </p:nvPr>
        </p:nvSpPr>
        <p:spPr/>
        <p:txBody>
          <a:bodyPr/>
          <a:lstStyle/>
          <a:p>
            <a:fld id="{7B833AA8-F6B3-DB42-A47F-FAC3522E3978}"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1"/>
          <p:cNvSpPr>
            <a:spLocks noGrp="1"/>
          </p:cNvSpPr>
          <p:nvPr>
            <p:ph type="title"/>
          </p:nvPr>
        </p:nvSpPr>
        <p:spPr>
          <a:xfrm>
            <a:off x="457200" y="274638"/>
            <a:ext cx="8229600" cy="1143000"/>
          </a:xfrm>
        </p:spPr>
        <p:txBody>
          <a:bodyPr/>
          <a:lstStyle/>
          <a:p>
            <a:r>
              <a:rPr lang="en-US" dirty="0" smtClean="0"/>
              <a:t>Results page (cont’d)</a:t>
            </a:r>
            <a:endParaRPr lang="en-US" dirty="0"/>
          </a:p>
        </p:txBody>
      </p:sp>
      <p:pic>
        <p:nvPicPr>
          <p:cNvPr id="10" name="Content Placeholder 9" descr="Screen Shot 2015-09-09 at 2.56.17 PM.png"/>
          <p:cNvPicPr>
            <a:picLocks noGrp="1" noChangeAspect="1"/>
          </p:cNvPicPr>
          <p:nvPr>
            <p:ph idx="1"/>
          </p:nvPr>
        </p:nvPicPr>
        <p:blipFill>
          <a:blip r:embed="rId3"/>
          <a:srcRect t="-18844" b="-18844"/>
          <a:stretch>
            <a:fillRect/>
          </a:stretch>
        </p:blipFill>
        <p:spPr>
          <a:xfrm>
            <a:off x="2046002" y="1417638"/>
            <a:ext cx="6872514" cy="3779618"/>
          </a:xfrm>
        </p:spPr>
      </p:pic>
      <p:pic>
        <p:nvPicPr>
          <p:cNvPr id="11" name="Picture 10" descr="Screen Shot 2015-09-09 at 2.52.37 PM.png"/>
          <p:cNvPicPr>
            <a:picLocks noChangeAspect="1"/>
          </p:cNvPicPr>
          <p:nvPr/>
        </p:nvPicPr>
        <p:blipFill>
          <a:blip r:embed="rId4"/>
          <a:stretch>
            <a:fillRect/>
          </a:stretch>
        </p:blipFill>
        <p:spPr>
          <a:xfrm>
            <a:off x="457200" y="0"/>
            <a:ext cx="1303385" cy="6858000"/>
          </a:xfrm>
          <a:prstGeom prst="rect">
            <a:avLst/>
          </a:prstGeom>
        </p:spPr>
      </p:pic>
      <p:cxnSp>
        <p:nvCxnSpPr>
          <p:cNvPr id="8" name="Curved Connector 7"/>
          <p:cNvCxnSpPr/>
          <p:nvPr/>
        </p:nvCxnSpPr>
        <p:spPr>
          <a:xfrm>
            <a:off x="1061357" y="1279071"/>
            <a:ext cx="984645" cy="923782"/>
          </a:xfrm>
          <a:prstGeom prst="curved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Slide Number Placeholder 13"/>
          <p:cNvSpPr>
            <a:spLocks noGrp="1"/>
          </p:cNvSpPr>
          <p:nvPr>
            <p:ph type="sldNum" sz="quarter" idx="12"/>
          </p:nvPr>
        </p:nvSpPr>
        <p:spPr/>
        <p:txBody>
          <a:bodyPr/>
          <a:lstStyle/>
          <a:p>
            <a:fld id="{7B833AA8-F6B3-DB42-A47F-FAC3522E3978}"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 name="Content Placeholder 12" descr="Screen Shot 2015-09-09 at 2.58.15 PM.png"/>
          <p:cNvPicPr>
            <a:picLocks noGrp="1" noChangeAspect="1"/>
          </p:cNvPicPr>
          <p:nvPr>
            <p:ph idx="1"/>
          </p:nvPr>
        </p:nvPicPr>
        <p:blipFill>
          <a:blip r:embed="rId3"/>
          <a:srcRect l="-26030" r="-26030"/>
          <a:stretch>
            <a:fillRect/>
          </a:stretch>
        </p:blipFill>
        <p:spPr>
          <a:xfrm>
            <a:off x="1141186" y="1600200"/>
            <a:ext cx="7795377" cy="4287157"/>
          </a:xfrm>
        </p:spPr>
      </p:pic>
      <p:sp>
        <p:nvSpPr>
          <p:cNvPr id="9" name="Title 1"/>
          <p:cNvSpPr>
            <a:spLocks noGrp="1"/>
          </p:cNvSpPr>
          <p:nvPr>
            <p:ph type="title"/>
          </p:nvPr>
        </p:nvSpPr>
        <p:spPr>
          <a:xfrm>
            <a:off x="457200" y="274638"/>
            <a:ext cx="8229600" cy="1143000"/>
          </a:xfrm>
        </p:spPr>
        <p:txBody>
          <a:bodyPr/>
          <a:lstStyle/>
          <a:p>
            <a:r>
              <a:rPr lang="en-US" dirty="0" smtClean="0"/>
              <a:t>Results page (cont’d)</a:t>
            </a:r>
            <a:endParaRPr lang="en-US" dirty="0"/>
          </a:p>
        </p:txBody>
      </p:sp>
      <p:pic>
        <p:nvPicPr>
          <p:cNvPr id="14" name="Picture 13" descr="Screen Shot 2015-09-09 at 2.52.37 PM.png"/>
          <p:cNvPicPr>
            <a:picLocks noChangeAspect="1"/>
          </p:cNvPicPr>
          <p:nvPr/>
        </p:nvPicPr>
        <p:blipFill>
          <a:blip r:embed="rId4"/>
          <a:stretch>
            <a:fillRect/>
          </a:stretch>
        </p:blipFill>
        <p:spPr>
          <a:xfrm>
            <a:off x="457200" y="0"/>
            <a:ext cx="1303385" cy="6858000"/>
          </a:xfrm>
          <a:prstGeom prst="rect">
            <a:avLst/>
          </a:prstGeom>
        </p:spPr>
      </p:pic>
      <p:cxnSp>
        <p:nvCxnSpPr>
          <p:cNvPr id="8" name="Curved Connector 7"/>
          <p:cNvCxnSpPr/>
          <p:nvPr/>
        </p:nvCxnSpPr>
        <p:spPr>
          <a:xfrm>
            <a:off x="1299615" y="2744127"/>
            <a:ext cx="1214378" cy="184372"/>
          </a:xfrm>
          <a:prstGeom prst="curved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Slide Number Placeholder 14"/>
          <p:cNvSpPr>
            <a:spLocks noGrp="1"/>
          </p:cNvSpPr>
          <p:nvPr>
            <p:ph type="sldNum" sz="quarter" idx="12"/>
          </p:nvPr>
        </p:nvSpPr>
        <p:spPr/>
        <p:txBody>
          <a:bodyPr/>
          <a:lstStyle/>
          <a:p>
            <a:fld id="{7B833AA8-F6B3-DB42-A47F-FAC3522E3978}"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1"/>
          <p:cNvSpPr>
            <a:spLocks noGrp="1"/>
          </p:cNvSpPr>
          <p:nvPr>
            <p:ph type="title"/>
          </p:nvPr>
        </p:nvSpPr>
        <p:spPr>
          <a:xfrm>
            <a:off x="457200" y="274638"/>
            <a:ext cx="8229600" cy="1143000"/>
          </a:xfrm>
        </p:spPr>
        <p:txBody>
          <a:bodyPr/>
          <a:lstStyle/>
          <a:p>
            <a:r>
              <a:rPr lang="en-US" dirty="0" smtClean="0"/>
              <a:t>Results page (cont’d)</a:t>
            </a:r>
            <a:endParaRPr lang="en-US" dirty="0"/>
          </a:p>
        </p:txBody>
      </p:sp>
      <p:pic>
        <p:nvPicPr>
          <p:cNvPr id="10" name="Picture 9" descr="Screen Shot 2015-09-09 at 2.52.37 PM.png"/>
          <p:cNvPicPr>
            <a:picLocks noChangeAspect="1"/>
          </p:cNvPicPr>
          <p:nvPr/>
        </p:nvPicPr>
        <p:blipFill>
          <a:blip r:embed="rId3"/>
          <a:stretch>
            <a:fillRect/>
          </a:stretch>
        </p:blipFill>
        <p:spPr>
          <a:xfrm>
            <a:off x="457200" y="0"/>
            <a:ext cx="1303385" cy="6858000"/>
          </a:xfrm>
          <a:prstGeom prst="rect">
            <a:avLst/>
          </a:prstGeom>
        </p:spPr>
      </p:pic>
      <p:pic>
        <p:nvPicPr>
          <p:cNvPr id="12" name="Content Placeholder 11" descr="Screen Shot 2015-09-09 at 2.59.52 PM.png"/>
          <p:cNvPicPr>
            <a:picLocks noGrp="1" noChangeAspect="1"/>
          </p:cNvPicPr>
          <p:nvPr>
            <p:ph idx="1"/>
          </p:nvPr>
        </p:nvPicPr>
        <p:blipFill>
          <a:blip r:embed="rId4"/>
          <a:srcRect t="-4144" b="-4144"/>
          <a:stretch>
            <a:fillRect/>
          </a:stretch>
        </p:blipFill>
        <p:spPr>
          <a:xfrm>
            <a:off x="2213429" y="1781630"/>
            <a:ext cx="6473371" cy="3560105"/>
          </a:xfrm>
        </p:spPr>
      </p:pic>
      <p:cxnSp>
        <p:nvCxnSpPr>
          <p:cNvPr id="8" name="Curved Connector 7"/>
          <p:cNvCxnSpPr/>
          <p:nvPr/>
        </p:nvCxnSpPr>
        <p:spPr>
          <a:xfrm>
            <a:off x="1260929" y="3247571"/>
            <a:ext cx="1120900" cy="523195"/>
          </a:xfrm>
          <a:prstGeom prst="curved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Slide Number Placeholder 13"/>
          <p:cNvSpPr>
            <a:spLocks noGrp="1"/>
          </p:cNvSpPr>
          <p:nvPr>
            <p:ph type="sldNum" sz="quarter" idx="12"/>
          </p:nvPr>
        </p:nvSpPr>
        <p:spPr/>
        <p:txBody>
          <a:bodyPr/>
          <a:lstStyle/>
          <a:p>
            <a:fld id="{7B833AA8-F6B3-DB42-A47F-FAC3522E3978}"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1"/>
          <p:cNvSpPr>
            <a:spLocks noGrp="1"/>
          </p:cNvSpPr>
          <p:nvPr>
            <p:ph type="title"/>
          </p:nvPr>
        </p:nvSpPr>
        <p:spPr>
          <a:xfrm>
            <a:off x="457200" y="274638"/>
            <a:ext cx="8229600" cy="1143000"/>
          </a:xfrm>
        </p:spPr>
        <p:txBody>
          <a:bodyPr/>
          <a:lstStyle/>
          <a:p>
            <a:r>
              <a:rPr lang="en-US" dirty="0" smtClean="0"/>
              <a:t>Results page (cont’d)</a:t>
            </a:r>
            <a:endParaRPr lang="en-US" dirty="0"/>
          </a:p>
        </p:txBody>
      </p:sp>
      <p:pic>
        <p:nvPicPr>
          <p:cNvPr id="11" name="Picture 10" descr="Screen Shot 2015-09-09 at 2.52.37 PM.png"/>
          <p:cNvPicPr>
            <a:picLocks noChangeAspect="1"/>
          </p:cNvPicPr>
          <p:nvPr/>
        </p:nvPicPr>
        <p:blipFill>
          <a:blip r:embed="rId3"/>
          <a:stretch>
            <a:fillRect/>
          </a:stretch>
        </p:blipFill>
        <p:spPr>
          <a:xfrm>
            <a:off x="457200" y="0"/>
            <a:ext cx="1303385" cy="6858000"/>
          </a:xfrm>
          <a:prstGeom prst="rect">
            <a:avLst/>
          </a:prstGeom>
        </p:spPr>
      </p:pic>
      <p:cxnSp>
        <p:nvCxnSpPr>
          <p:cNvPr id="8" name="Curved Connector 7"/>
          <p:cNvCxnSpPr/>
          <p:nvPr/>
        </p:nvCxnSpPr>
        <p:spPr>
          <a:xfrm>
            <a:off x="1251857" y="3946071"/>
            <a:ext cx="820057" cy="461223"/>
          </a:xfrm>
          <a:prstGeom prst="curved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pic>
        <p:nvPicPr>
          <p:cNvPr id="14" name="Content Placeholder 13" descr="Screen Shot 2015-09-09 at 3.03.22 PM.png"/>
          <p:cNvPicPr>
            <a:picLocks noGrp="1" noChangeAspect="1"/>
          </p:cNvPicPr>
          <p:nvPr>
            <p:ph idx="1"/>
          </p:nvPr>
        </p:nvPicPr>
        <p:blipFill>
          <a:blip r:embed="rId4"/>
          <a:srcRect t="-3690" b="-3690"/>
          <a:stretch>
            <a:fillRect/>
          </a:stretch>
        </p:blipFill>
        <p:spPr>
          <a:xfrm>
            <a:off x="2071914" y="1772558"/>
            <a:ext cx="6727371" cy="3699795"/>
          </a:xfrm>
        </p:spPr>
      </p:pic>
      <p:sp>
        <p:nvSpPr>
          <p:cNvPr id="16" name="Slide Number Placeholder 15"/>
          <p:cNvSpPr>
            <a:spLocks noGrp="1"/>
          </p:cNvSpPr>
          <p:nvPr>
            <p:ph type="sldNum" sz="quarter" idx="12"/>
          </p:nvPr>
        </p:nvSpPr>
        <p:spPr/>
        <p:txBody>
          <a:bodyPr/>
          <a:lstStyle/>
          <a:p>
            <a:fld id="{7B833AA8-F6B3-DB42-A47F-FAC3522E3978}"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1"/>
          <p:cNvSpPr>
            <a:spLocks noGrp="1"/>
          </p:cNvSpPr>
          <p:nvPr>
            <p:ph type="title"/>
          </p:nvPr>
        </p:nvSpPr>
        <p:spPr>
          <a:xfrm>
            <a:off x="457200" y="274638"/>
            <a:ext cx="8229600" cy="1143000"/>
          </a:xfrm>
        </p:spPr>
        <p:txBody>
          <a:bodyPr/>
          <a:lstStyle/>
          <a:p>
            <a:r>
              <a:rPr lang="en-US" dirty="0" smtClean="0"/>
              <a:t>Results page (cont’d)</a:t>
            </a:r>
            <a:endParaRPr lang="en-US" dirty="0"/>
          </a:p>
        </p:txBody>
      </p:sp>
      <p:pic>
        <p:nvPicPr>
          <p:cNvPr id="6" name="Picture 5" descr="Screen Shot 2015-09-09 at 2.52.37 PM.png"/>
          <p:cNvPicPr>
            <a:picLocks noChangeAspect="1"/>
          </p:cNvPicPr>
          <p:nvPr/>
        </p:nvPicPr>
        <p:blipFill>
          <a:blip r:embed="rId3"/>
          <a:stretch>
            <a:fillRect/>
          </a:stretch>
        </p:blipFill>
        <p:spPr>
          <a:xfrm>
            <a:off x="457200" y="0"/>
            <a:ext cx="1303385" cy="6858000"/>
          </a:xfrm>
          <a:prstGeom prst="rect">
            <a:avLst/>
          </a:prstGeom>
        </p:spPr>
      </p:pic>
      <p:pic>
        <p:nvPicPr>
          <p:cNvPr id="11" name="Content Placeholder 10" descr="Screen Shot 2015-09-09 at 3.05.16 PM.png"/>
          <p:cNvPicPr>
            <a:picLocks noGrp="1" noChangeAspect="1"/>
          </p:cNvPicPr>
          <p:nvPr>
            <p:ph idx="1"/>
          </p:nvPr>
        </p:nvPicPr>
        <p:blipFill>
          <a:blip r:embed="rId4"/>
          <a:srcRect t="-9522" b="-9522"/>
          <a:stretch>
            <a:fillRect/>
          </a:stretch>
        </p:blipFill>
        <p:spPr>
          <a:xfrm>
            <a:off x="2195286" y="1373847"/>
            <a:ext cx="6491514" cy="3570083"/>
          </a:xfrm>
        </p:spPr>
      </p:pic>
      <p:cxnSp>
        <p:nvCxnSpPr>
          <p:cNvPr id="8" name="Curved Connector 7"/>
          <p:cNvCxnSpPr/>
          <p:nvPr/>
        </p:nvCxnSpPr>
        <p:spPr>
          <a:xfrm flipV="1">
            <a:off x="1384007" y="4318000"/>
            <a:ext cx="811279" cy="505411"/>
          </a:xfrm>
          <a:prstGeom prst="curved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pic>
        <p:nvPicPr>
          <p:cNvPr id="14" name="Picture 13" descr="Screen Shot 2015-09-09 at 3.06.10 PM.png"/>
          <p:cNvPicPr>
            <a:picLocks noChangeAspect="1"/>
          </p:cNvPicPr>
          <p:nvPr/>
        </p:nvPicPr>
        <p:blipFill>
          <a:blip r:embed="rId5"/>
          <a:stretch>
            <a:fillRect/>
          </a:stretch>
        </p:blipFill>
        <p:spPr>
          <a:xfrm>
            <a:off x="2195286" y="4823411"/>
            <a:ext cx="6491514" cy="1383742"/>
          </a:xfrm>
          <a:prstGeom prst="rect">
            <a:avLst/>
          </a:prstGeom>
        </p:spPr>
      </p:pic>
      <p:cxnSp>
        <p:nvCxnSpPr>
          <p:cNvPr id="17" name="Curved Connector 16"/>
          <p:cNvCxnSpPr/>
          <p:nvPr/>
        </p:nvCxnSpPr>
        <p:spPr>
          <a:xfrm>
            <a:off x="1242221" y="5247216"/>
            <a:ext cx="953065" cy="361557"/>
          </a:xfrm>
          <a:prstGeom prst="curved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Slide Number Placeholder 17"/>
          <p:cNvSpPr>
            <a:spLocks noGrp="1"/>
          </p:cNvSpPr>
          <p:nvPr>
            <p:ph type="sldNum" sz="quarter" idx="12"/>
          </p:nvPr>
        </p:nvSpPr>
        <p:spPr/>
        <p:txBody>
          <a:bodyPr/>
          <a:lstStyle/>
          <a:p>
            <a:fld id="{7B833AA8-F6B3-DB42-A47F-FAC3522E3978}"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19514"/>
            <a:ext cx="8229600" cy="1601485"/>
          </a:xfrm>
        </p:spPr>
        <p:txBody>
          <a:bodyPr>
            <a:normAutofit fontScale="85000" lnSpcReduction="10000"/>
          </a:bodyPr>
          <a:lstStyle/>
          <a:p>
            <a:r>
              <a:rPr lang="en-US" dirty="0" smtClean="0"/>
              <a:t>Since 2007, NCAR developed</a:t>
            </a:r>
            <a:r>
              <a:rPr lang="en-US" dirty="0" smtClean="0"/>
              <a:t> and </a:t>
            </a:r>
            <a:r>
              <a:rPr lang="en-US" dirty="0" smtClean="0"/>
              <a:t>maintained AMP</a:t>
            </a:r>
            <a:r>
              <a:rPr lang="en-US" dirty="0" smtClean="0"/>
              <a:t>.</a:t>
            </a:r>
          </a:p>
          <a:p>
            <a:pPr lvl="1"/>
            <a:r>
              <a:rPr lang="en-US" dirty="0" smtClean="0"/>
              <a:t>Developed by Matthew</a:t>
            </a:r>
          </a:p>
          <a:p>
            <a:pPr lvl="1"/>
            <a:r>
              <a:rPr lang="en-US" dirty="0" smtClean="0"/>
              <a:t>110 astronomers, 18,795,892 </a:t>
            </a:r>
            <a:r>
              <a:rPr lang="en-US" dirty="0" err="1" smtClean="0"/>
              <a:t>SUs</a:t>
            </a:r>
            <a:r>
              <a:rPr lang="en-US" dirty="0" smtClean="0"/>
              <a:t> and 30424 jobs</a:t>
            </a:r>
          </a:p>
        </p:txBody>
      </p:sp>
      <p:sp>
        <p:nvSpPr>
          <p:cNvPr id="3" name="Title 2"/>
          <p:cNvSpPr>
            <a:spLocks noGrp="1"/>
          </p:cNvSpPr>
          <p:nvPr>
            <p:ph type="title"/>
          </p:nvPr>
        </p:nvSpPr>
        <p:spPr/>
        <p:txBody>
          <a:bodyPr/>
          <a:lstStyle/>
          <a:p>
            <a:r>
              <a:rPr lang="en-US" dirty="0" smtClean="0"/>
              <a:t>A successful portal for 8 years</a:t>
            </a:r>
            <a:endParaRPr lang="en-US" dirty="0"/>
          </a:p>
        </p:txBody>
      </p:sp>
      <p:sp>
        <p:nvSpPr>
          <p:cNvPr id="20" name="Rectangle 19"/>
          <p:cNvSpPr/>
          <p:nvPr/>
        </p:nvSpPr>
        <p:spPr>
          <a:xfrm>
            <a:off x="1648351" y="4394201"/>
            <a:ext cx="719666" cy="36406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200</a:t>
            </a:r>
            <a:r>
              <a:rPr lang="en-US" altLang="zh-CN" dirty="0" smtClean="0">
                <a:solidFill>
                  <a:schemeClr val="tx1"/>
                </a:solidFill>
              </a:rPr>
              <a:t>7</a:t>
            </a:r>
            <a:endParaRPr lang="en-US" dirty="0">
              <a:solidFill>
                <a:schemeClr val="tx1"/>
              </a:solidFill>
            </a:endParaRPr>
          </a:p>
        </p:txBody>
      </p:sp>
      <p:sp>
        <p:nvSpPr>
          <p:cNvPr id="21" name="Rectangle 20"/>
          <p:cNvSpPr/>
          <p:nvPr/>
        </p:nvSpPr>
        <p:spPr>
          <a:xfrm>
            <a:off x="2368017" y="4394201"/>
            <a:ext cx="719666" cy="36406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2008</a:t>
            </a:r>
            <a:endParaRPr lang="en-US" dirty="0">
              <a:solidFill>
                <a:schemeClr val="tx1"/>
              </a:solidFill>
            </a:endParaRPr>
          </a:p>
        </p:txBody>
      </p:sp>
      <p:sp>
        <p:nvSpPr>
          <p:cNvPr id="22" name="Rectangle 21"/>
          <p:cNvSpPr/>
          <p:nvPr/>
        </p:nvSpPr>
        <p:spPr>
          <a:xfrm>
            <a:off x="3087683" y="4394201"/>
            <a:ext cx="719666" cy="36406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2009</a:t>
            </a:r>
            <a:endParaRPr lang="en-US" dirty="0">
              <a:solidFill>
                <a:schemeClr val="tx1"/>
              </a:solidFill>
            </a:endParaRPr>
          </a:p>
        </p:txBody>
      </p:sp>
      <p:sp>
        <p:nvSpPr>
          <p:cNvPr id="23" name="Rectangle 22"/>
          <p:cNvSpPr/>
          <p:nvPr/>
        </p:nvSpPr>
        <p:spPr>
          <a:xfrm>
            <a:off x="3807349" y="4394201"/>
            <a:ext cx="719666" cy="36406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2010</a:t>
            </a:r>
            <a:endParaRPr lang="en-US" dirty="0">
              <a:solidFill>
                <a:schemeClr val="tx1"/>
              </a:solidFill>
            </a:endParaRPr>
          </a:p>
        </p:txBody>
      </p:sp>
      <p:sp>
        <p:nvSpPr>
          <p:cNvPr id="24" name="Rectangle 23"/>
          <p:cNvSpPr/>
          <p:nvPr/>
        </p:nvSpPr>
        <p:spPr>
          <a:xfrm>
            <a:off x="4527015" y="4394201"/>
            <a:ext cx="719666" cy="36406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2011</a:t>
            </a:r>
            <a:endParaRPr lang="en-US" dirty="0">
              <a:solidFill>
                <a:schemeClr val="tx1"/>
              </a:solidFill>
            </a:endParaRPr>
          </a:p>
        </p:txBody>
      </p:sp>
      <p:sp>
        <p:nvSpPr>
          <p:cNvPr id="25" name="Rectangle 24"/>
          <p:cNvSpPr/>
          <p:nvPr/>
        </p:nvSpPr>
        <p:spPr>
          <a:xfrm>
            <a:off x="5246681" y="4394201"/>
            <a:ext cx="719666" cy="36406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2012</a:t>
            </a:r>
            <a:endParaRPr lang="en-US" dirty="0">
              <a:solidFill>
                <a:schemeClr val="tx1"/>
              </a:solidFill>
            </a:endParaRPr>
          </a:p>
        </p:txBody>
      </p:sp>
      <p:sp>
        <p:nvSpPr>
          <p:cNvPr id="26" name="Rectangle 25"/>
          <p:cNvSpPr/>
          <p:nvPr/>
        </p:nvSpPr>
        <p:spPr>
          <a:xfrm>
            <a:off x="5966347" y="4394201"/>
            <a:ext cx="719666" cy="36406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2013</a:t>
            </a:r>
            <a:endParaRPr lang="en-US" dirty="0">
              <a:solidFill>
                <a:schemeClr val="tx1"/>
              </a:solidFill>
            </a:endParaRPr>
          </a:p>
        </p:txBody>
      </p:sp>
      <p:sp>
        <p:nvSpPr>
          <p:cNvPr id="27" name="Rectangle 26"/>
          <p:cNvSpPr/>
          <p:nvPr/>
        </p:nvSpPr>
        <p:spPr>
          <a:xfrm>
            <a:off x="6686013" y="4394201"/>
            <a:ext cx="719666" cy="36406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2014</a:t>
            </a:r>
            <a:endParaRPr lang="en-US" dirty="0">
              <a:solidFill>
                <a:schemeClr val="tx1"/>
              </a:solidFill>
            </a:endParaRPr>
          </a:p>
        </p:txBody>
      </p:sp>
      <p:sp>
        <p:nvSpPr>
          <p:cNvPr id="31" name="Rectangle 30"/>
          <p:cNvSpPr/>
          <p:nvPr/>
        </p:nvSpPr>
        <p:spPr>
          <a:xfrm>
            <a:off x="948419" y="3589866"/>
            <a:ext cx="857701" cy="36406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smtClean="0">
                <a:solidFill>
                  <a:schemeClr val="tx1"/>
                </a:solidFill>
              </a:rPr>
              <a:t>AMP</a:t>
            </a:r>
            <a:endParaRPr lang="en-US" dirty="0">
              <a:solidFill>
                <a:schemeClr val="tx1"/>
              </a:solidFill>
            </a:endParaRPr>
          </a:p>
        </p:txBody>
      </p:sp>
      <p:sp>
        <p:nvSpPr>
          <p:cNvPr id="32" name="Rectangle 31"/>
          <p:cNvSpPr/>
          <p:nvPr/>
        </p:nvSpPr>
        <p:spPr>
          <a:xfrm>
            <a:off x="1185328" y="4673600"/>
            <a:ext cx="1075268" cy="36406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dirty="0">
              <a:solidFill>
                <a:schemeClr val="tx1"/>
              </a:solidFill>
            </a:endParaRPr>
          </a:p>
        </p:txBody>
      </p:sp>
      <p:grpSp>
        <p:nvGrpSpPr>
          <p:cNvPr id="6" name="Group 56"/>
          <p:cNvGrpSpPr/>
          <p:nvPr/>
        </p:nvGrpSpPr>
        <p:grpSpPr>
          <a:xfrm>
            <a:off x="2364047" y="3787245"/>
            <a:ext cx="5758122" cy="166687"/>
            <a:chOff x="2467240" y="4360332"/>
            <a:chExt cx="5758122" cy="166687"/>
          </a:xfrm>
        </p:grpSpPr>
        <p:cxnSp>
          <p:nvCxnSpPr>
            <p:cNvPr id="58" name="Straight Connector 57"/>
            <p:cNvCxnSpPr/>
            <p:nvPr/>
          </p:nvCxnSpPr>
          <p:spPr>
            <a:xfrm>
              <a:off x="2468034" y="4526295"/>
              <a:ext cx="5757328" cy="724"/>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rot="5400000" flipH="1" flipV="1">
              <a:off x="2385052" y="4442882"/>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rot="5400000" flipH="1" flipV="1">
              <a:off x="3105512" y="4443243"/>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rot="5400000" flipH="1" flipV="1">
              <a:off x="3823590" y="4443243"/>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rot="5400000" flipH="1" flipV="1">
              <a:off x="4543256" y="4443243"/>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rot="5400000" flipH="1" flipV="1">
              <a:off x="5266098" y="4443243"/>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rot="5400000" flipH="1" flipV="1">
              <a:off x="5982588" y="4443243"/>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rot="5400000" flipH="1" flipV="1">
              <a:off x="6703842" y="4442520"/>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rot="5400000" flipH="1" flipV="1">
              <a:off x="7423508" y="4443243"/>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rot="5400000" flipH="1" flipV="1">
              <a:off x="8141586" y="4443243"/>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52" name="Rectangle 51"/>
          <p:cNvSpPr/>
          <p:nvPr/>
        </p:nvSpPr>
        <p:spPr>
          <a:xfrm>
            <a:off x="3809332" y="4809069"/>
            <a:ext cx="3732908" cy="279399"/>
          </a:xfrm>
          <a:prstGeom prst="rect">
            <a:avLst/>
          </a:prstGeom>
          <a:ln/>
          <a:effectLst/>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600" dirty="0" smtClean="0">
                <a:solidFill>
                  <a:schemeClr val="tx1"/>
                </a:solidFill>
              </a:rPr>
              <a:t>GT 5</a:t>
            </a:r>
            <a:endParaRPr lang="en-US" sz="1600" dirty="0">
              <a:solidFill>
                <a:schemeClr val="tx1"/>
              </a:solidFill>
            </a:endParaRPr>
          </a:p>
        </p:txBody>
      </p:sp>
      <p:sp>
        <p:nvSpPr>
          <p:cNvPr id="53" name="Rectangle 52"/>
          <p:cNvSpPr/>
          <p:nvPr/>
        </p:nvSpPr>
        <p:spPr>
          <a:xfrm>
            <a:off x="7542240" y="4809069"/>
            <a:ext cx="591840" cy="279399"/>
          </a:xfrm>
          <a:prstGeom prst="rect">
            <a:avLst/>
          </a:prstGeom>
          <a:ln/>
          <a:effectLst/>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600" dirty="0" smtClean="0">
                <a:solidFill>
                  <a:schemeClr val="tx1"/>
                </a:solidFill>
              </a:rPr>
              <a:t>GT 6</a:t>
            </a:r>
            <a:endParaRPr lang="en-US" sz="1600" dirty="0">
              <a:solidFill>
                <a:schemeClr val="tx1"/>
              </a:solidFill>
            </a:endParaRPr>
          </a:p>
        </p:txBody>
      </p:sp>
      <p:sp>
        <p:nvSpPr>
          <p:cNvPr id="83" name="Rectangle 82"/>
          <p:cNvSpPr/>
          <p:nvPr/>
        </p:nvSpPr>
        <p:spPr>
          <a:xfrm>
            <a:off x="2602570" y="3646821"/>
            <a:ext cx="2073550" cy="279399"/>
          </a:xfrm>
          <a:prstGeom prst="rect">
            <a:avLst/>
          </a:prstGeom>
          <a:solidFill>
            <a:schemeClr val="accent3"/>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Frost</a:t>
            </a:r>
            <a:endParaRPr lang="en-US" sz="1600" dirty="0">
              <a:solidFill>
                <a:schemeClr val="tx1"/>
              </a:solidFill>
            </a:endParaRPr>
          </a:p>
        </p:txBody>
      </p:sp>
      <p:sp>
        <p:nvSpPr>
          <p:cNvPr id="84" name="Rectangle 83"/>
          <p:cNvSpPr/>
          <p:nvPr/>
        </p:nvSpPr>
        <p:spPr>
          <a:xfrm>
            <a:off x="3948909" y="3367422"/>
            <a:ext cx="2937440" cy="279399"/>
          </a:xfrm>
          <a:prstGeom prst="rect">
            <a:avLst/>
          </a:prstGeom>
          <a:solidFill>
            <a:schemeClr val="accent5"/>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600" dirty="0" smtClean="0">
                <a:solidFill>
                  <a:schemeClr val="tx1"/>
                </a:solidFill>
              </a:rPr>
              <a:t>Kraken</a:t>
            </a:r>
            <a:endParaRPr lang="en-US" sz="1600" dirty="0">
              <a:solidFill>
                <a:schemeClr val="tx1"/>
              </a:solidFill>
            </a:endParaRPr>
          </a:p>
        </p:txBody>
      </p:sp>
      <p:grpSp>
        <p:nvGrpSpPr>
          <p:cNvPr id="68" name="Group 56"/>
          <p:cNvGrpSpPr/>
          <p:nvPr/>
        </p:nvGrpSpPr>
        <p:grpSpPr>
          <a:xfrm>
            <a:off x="1643189" y="3786521"/>
            <a:ext cx="5758122" cy="166687"/>
            <a:chOff x="2467240" y="4360332"/>
            <a:chExt cx="5758122" cy="166687"/>
          </a:xfrm>
        </p:grpSpPr>
        <p:cxnSp>
          <p:nvCxnSpPr>
            <p:cNvPr id="82" name="Straight Connector 81"/>
            <p:cNvCxnSpPr/>
            <p:nvPr/>
          </p:nvCxnSpPr>
          <p:spPr>
            <a:xfrm>
              <a:off x="2468034" y="4526295"/>
              <a:ext cx="5757328" cy="724"/>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0" name="Straight Connector 89"/>
            <p:cNvCxnSpPr/>
            <p:nvPr/>
          </p:nvCxnSpPr>
          <p:spPr>
            <a:xfrm rot="5400000" flipH="1" flipV="1">
              <a:off x="2385052" y="4442882"/>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2" name="Straight Connector 91"/>
            <p:cNvCxnSpPr/>
            <p:nvPr/>
          </p:nvCxnSpPr>
          <p:spPr>
            <a:xfrm rot="5400000" flipH="1" flipV="1">
              <a:off x="3105512" y="4443243"/>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rot="5400000" flipH="1" flipV="1">
              <a:off x="3823590" y="4443243"/>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5" name="Straight Connector 94"/>
            <p:cNvCxnSpPr/>
            <p:nvPr/>
          </p:nvCxnSpPr>
          <p:spPr>
            <a:xfrm rot="5400000" flipH="1" flipV="1">
              <a:off x="4543256" y="4443243"/>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6" name="Straight Connector 95"/>
            <p:cNvCxnSpPr/>
            <p:nvPr/>
          </p:nvCxnSpPr>
          <p:spPr>
            <a:xfrm rot="5400000" flipH="1" flipV="1">
              <a:off x="5266098" y="4443243"/>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7" name="Straight Connector 96"/>
            <p:cNvCxnSpPr/>
            <p:nvPr/>
          </p:nvCxnSpPr>
          <p:spPr>
            <a:xfrm rot="5400000" flipH="1" flipV="1">
              <a:off x="5982588" y="4443243"/>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8" name="Straight Connector 97"/>
            <p:cNvCxnSpPr/>
            <p:nvPr/>
          </p:nvCxnSpPr>
          <p:spPr>
            <a:xfrm rot="5400000" flipH="1" flipV="1">
              <a:off x="6703842" y="4442520"/>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rot="5400000" flipH="1" flipV="1">
              <a:off x="7423508" y="4443243"/>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rot="5400000" flipH="1" flipV="1">
              <a:off x="8141586" y="4443243"/>
              <a:ext cx="165963" cy="1588"/>
            </a:xfrm>
            <a:prstGeom prst="line">
              <a:avLst/>
            </a:prstGeom>
            <a:ln w="19050" cap="flat" cmpd="sng" algn="ctr">
              <a:solidFill>
                <a:schemeClr val="bg2">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101" name="Rectangle 100"/>
          <p:cNvSpPr/>
          <p:nvPr/>
        </p:nvSpPr>
        <p:spPr>
          <a:xfrm>
            <a:off x="7404090" y="4394201"/>
            <a:ext cx="719666" cy="36406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2015</a:t>
            </a:r>
            <a:endParaRPr lang="en-US" dirty="0">
              <a:solidFill>
                <a:schemeClr val="tx1"/>
              </a:solidFill>
            </a:endParaRPr>
          </a:p>
        </p:txBody>
      </p:sp>
      <p:sp>
        <p:nvSpPr>
          <p:cNvPr id="45" name="Rectangle 44"/>
          <p:cNvSpPr/>
          <p:nvPr/>
        </p:nvSpPr>
        <p:spPr>
          <a:xfrm>
            <a:off x="1806120" y="4809069"/>
            <a:ext cx="2003212" cy="279399"/>
          </a:xfrm>
          <a:prstGeom prst="rect">
            <a:avLst/>
          </a:prstGeom>
          <a:solidFill>
            <a:schemeClr val="accent1">
              <a:lumMod val="60000"/>
              <a:lumOff val="40000"/>
            </a:schemeClr>
          </a:solidFill>
          <a:ln/>
          <a:effectLst/>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600" dirty="0" smtClean="0">
                <a:solidFill>
                  <a:schemeClr val="tx1"/>
                </a:solidFill>
              </a:rPr>
              <a:t>GT 4</a:t>
            </a:r>
            <a:endParaRPr lang="en-US" sz="1600" dirty="0">
              <a:solidFill>
                <a:schemeClr val="tx1"/>
              </a:solidFill>
            </a:endParaRPr>
          </a:p>
        </p:txBody>
      </p:sp>
      <p:sp>
        <p:nvSpPr>
          <p:cNvPr id="46" name="Rectangle 45"/>
          <p:cNvSpPr/>
          <p:nvPr/>
        </p:nvSpPr>
        <p:spPr>
          <a:xfrm>
            <a:off x="6807882" y="3088023"/>
            <a:ext cx="1312698" cy="279399"/>
          </a:xfrm>
          <a:prstGeom prst="rect">
            <a:avLst/>
          </a:prstGeom>
          <a:solidFill>
            <a:schemeClr val="accent6"/>
          </a:solidFill>
          <a:ln/>
          <a:effectLst/>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600" dirty="0" smtClean="0">
                <a:solidFill>
                  <a:schemeClr val="tx1"/>
                </a:solidFill>
              </a:rPr>
              <a:t>Stampede</a:t>
            </a:r>
            <a:endParaRPr lang="en-US" sz="1600" dirty="0">
              <a:solidFill>
                <a:schemeClr val="tx1"/>
              </a:solidFill>
            </a:endParaRPr>
          </a:p>
        </p:txBody>
      </p:sp>
      <p:sp>
        <p:nvSpPr>
          <p:cNvPr id="44" name="Slide Number Placeholder 43"/>
          <p:cNvSpPr>
            <a:spLocks noGrp="1"/>
          </p:cNvSpPr>
          <p:nvPr>
            <p:ph type="sldNum" sz="quarter" idx="12"/>
          </p:nvPr>
        </p:nvSpPr>
        <p:spPr/>
        <p:txBody>
          <a:bodyPr/>
          <a:lstStyle/>
          <a:p>
            <a:fld id="{7B833AA8-F6B3-DB42-A47F-FAC3522E3978}"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1862"/>
          </a:xfrm>
        </p:spPr>
        <p:txBody>
          <a:bodyPr/>
          <a:lstStyle/>
          <a:p>
            <a:r>
              <a:rPr lang="en-US" dirty="0" smtClean="0"/>
              <a:t>Relocation and Upgrade </a:t>
            </a:r>
            <a:endParaRPr lang="en-US" dirty="0"/>
          </a:p>
        </p:txBody>
      </p:sp>
      <p:sp>
        <p:nvSpPr>
          <p:cNvPr id="4" name="Content Placeholder 1"/>
          <p:cNvSpPr txBox="1">
            <a:spLocks/>
          </p:cNvSpPr>
          <p:nvPr/>
        </p:nvSpPr>
        <p:spPr>
          <a:xfrm>
            <a:off x="457200" y="1206500"/>
            <a:ext cx="8229600" cy="5384800"/>
          </a:xfrm>
          <a:prstGeom prst="rect">
            <a:avLst/>
          </a:prstGeom>
        </p:spPr>
        <p:txBody>
          <a:bodyPr vert="horz" lIns="54864" tIns="91440" rtlCol="0">
            <a:noAutofit/>
          </a:bodyPr>
          <a:lstStyle/>
          <a:p>
            <a:pPr marL="438912" marR="0" lvl="0" indent="-320040" algn="l" defTabSz="914400" rtl="0" eaLnBrk="1" fontAlgn="auto" latinLnBrk="0" hangingPunct="1">
              <a:lnSpc>
                <a:spcPct val="100000"/>
              </a:lnSpc>
              <a:spcBef>
                <a:spcPts val="872"/>
              </a:spcBef>
              <a:spcAft>
                <a:spcPts val="0"/>
              </a:spcAft>
              <a:buClr>
                <a:schemeClr val="accent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Recently activities:</a:t>
            </a:r>
          </a:p>
          <a:p>
            <a:pPr marL="896112" lvl="1" indent="-320040" defTabSz="914400">
              <a:spcBef>
                <a:spcPts val="872"/>
              </a:spcBef>
              <a:buClr>
                <a:schemeClr val="accent1"/>
              </a:buClr>
              <a:buSzPct val="80000"/>
              <a:buFont typeface="Wingdings 2"/>
              <a:buChar char=""/>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In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FY2013,</a:t>
            </a:r>
            <a:r>
              <a:rPr kumimoji="0" lang="en-US" sz="3200" b="0" i="0" u="none" strike="noStrike" kern="1200" cap="none" spc="0" normalizeH="0" noProof="0" dirty="0" smtClean="0">
                <a:ln>
                  <a:noFill/>
                </a:ln>
                <a:solidFill>
                  <a:schemeClr val="tx1"/>
                </a:solidFill>
                <a:effectLst/>
                <a:uLnTx/>
                <a:uFillTx/>
                <a:latin typeface="+mn-lt"/>
                <a:ea typeface="+mn-ea"/>
                <a:cs typeface="+mn-cs"/>
              </a:rPr>
              <a:t> virtual server </a:t>
            </a:r>
            <a:r>
              <a:rPr kumimoji="0" lang="en-US" sz="3200" b="0" i="0" u="none" strike="noStrike" kern="1200" cap="none" spc="0" normalizeH="0" noProof="0" dirty="0" smtClean="0">
                <a:ln>
                  <a:noFill/>
                </a:ln>
                <a:solidFill>
                  <a:schemeClr val="tx1"/>
                </a:solidFill>
                <a:effectLst/>
                <a:uLnTx/>
                <a:uFillTx/>
                <a:latin typeface="+mn-lt"/>
                <a:ea typeface="+mn-ea"/>
                <a:cs typeface="+mn-cs"/>
              </a:rPr>
              <a:t>relocated from NCAR to Aarhus, Denmark</a:t>
            </a:r>
            <a:endParaRPr lang="en-US" sz="3200" dirty="0" smtClean="0"/>
          </a:p>
          <a:p>
            <a:pPr marL="896112" lvl="1" indent="-320040" defTabSz="914400">
              <a:spcBef>
                <a:spcPts val="872"/>
              </a:spcBef>
              <a:buClr>
                <a:schemeClr val="accent1"/>
              </a:buClr>
              <a:buSzPct val="80000"/>
              <a:buFont typeface="Wingdings 2"/>
              <a:buChar char=""/>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In FY2014, resources</a:t>
            </a:r>
            <a:r>
              <a:rPr kumimoji="0" lang="en-US" sz="3200" b="0" i="0" u="none" strike="noStrike" kern="1200" cap="none" spc="0" normalizeH="0" noProof="0" dirty="0" smtClean="0">
                <a:ln>
                  <a:noFill/>
                </a:ln>
                <a:solidFill>
                  <a:schemeClr val="tx1"/>
                </a:solidFill>
                <a:effectLst/>
                <a:uLnTx/>
                <a:uFillTx/>
                <a:latin typeface="+mn-lt"/>
                <a:ea typeface="+mn-ea"/>
                <a:cs typeface="+mn-cs"/>
              </a:rPr>
              <a:t> </a:t>
            </a:r>
            <a:r>
              <a:rPr kumimoji="0" lang="en-US" sz="3200" b="0" i="0" u="none" strike="noStrike" kern="1200" cap="none" spc="0" normalizeH="0" noProof="0" dirty="0" smtClean="0">
                <a:ln>
                  <a:noFill/>
                </a:ln>
                <a:solidFill>
                  <a:schemeClr val="tx1"/>
                </a:solidFill>
                <a:effectLst/>
                <a:uLnTx/>
                <a:uFillTx/>
                <a:latin typeface="+mn-lt"/>
                <a:ea typeface="+mn-ea"/>
                <a:cs typeface="+mn-cs"/>
              </a:rPr>
              <a:t>changed from Kraken to Stampede</a:t>
            </a:r>
          </a:p>
          <a:p>
            <a:pPr marL="896112" lvl="1" indent="-320040" defTabSz="914400">
              <a:spcBef>
                <a:spcPts val="872"/>
              </a:spcBef>
              <a:buClr>
                <a:schemeClr val="accent1"/>
              </a:buClr>
              <a:buSzPct val="80000"/>
              <a:buFont typeface="Wingdings 2"/>
              <a:buChar char=""/>
              <a:defRPr/>
            </a:pPr>
            <a:r>
              <a:rPr lang="en-US" sz="3200" baseline="0" dirty="0" smtClean="0"/>
              <a:t>In FY2015, OS </a:t>
            </a:r>
            <a:r>
              <a:rPr lang="en-US" sz="3200" dirty="0" smtClean="0"/>
              <a:t>and software upgrade</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Slide Number Placeholder 4"/>
          <p:cNvSpPr>
            <a:spLocks noGrp="1"/>
          </p:cNvSpPr>
          <p:nvPr>
            <p:ph type="sldNum" sz="quarter" idx="12"/>
          </p:nvPr>
        </p:nvSpPr>
        <p:spPr/>
        <p:txBody>
          <a:bodyPr/>
          <a:lstStyle/>
          <a:p>
            <a:fld id="{7B833AA8-F6B3-DB42-A47F-FAC3522E3978}"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a:t>
            </a:r>
            <a:endParaRPr lang="en-US" dirty="0"/>
          </a:p>
        </p:txBody>
      </p:sp>
      <p:sp>
        <p:nvSpPr>
          <p:cNvPr id="3" name="Content Placeholder 2"/>
          <p:cNvSpPr>
            <a:spLocks noGrp="1"/>
          </p:cNvSpPr>
          <p:nvPr>
            <p:ph idx="1"/>
          </p:nvPr>
        </p:nvSpPr>
        <p:spPr/>
        <p:txBody>
          <a:bodyPr/>
          <a:lstStyle/>
          <a:p>
            <a:r>
              <a:rPr lang="en-US" dirty="0" smtClean="0"/>
              <a:t>Replace GRAM</a:t>
            </a:r>
          </a:p>
          <a:p>
            <a:r>
              <a:rPr lang="en-US" dirty="0" smtClean="0"/>
              <a:t>Optimize the scientific </a:t>
            </a:r>
            <a:r>
              <a:rPr lang="en-US" dirty="0" smtClean="0"/>
              <a:t>codes by TACC staff</a:t>
            </a:r>
          </a:p>
          <a:p>
            <a:r>
              <a:rPr lang="en-US" dirty="0" smtClean="0"/>
              <a:t>Upgrade more servers</a:t>
            </a:r>
            <a:endParaRPr lang="en-US" dirty="0"/>
          </a:p>
        </p:txBody>
      </p:sp>
      <p:sp>
        <p:nvSpPr>
          <p:cNvPr id="4" name="Slide Number Placeholder 3"/>
          <p:cNvSpPr>
            <a:spLocks noGrp="1"/>
          </p:cNvSpPr>
          <p:nvPr>
            <p:ph type="sldNum" sz="quarter" idx="12"/>
          </p:nvPr>
        </p:nvSpPr>
        <p:spPr/>
        <p:txBody>
          <a:bodyPr/>
          <a:lstStyle/>
          <a:p>
            <a:fld id="{7B833AA8-F6B3-DB42-A47F-FAC3522E3978}"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Asteroseismology</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endParaRPr lang="en-US" dirty="0" smtClean="0"/>
          </a:p>
          <a:p>
            <a:endParaRPr lang="en-US" dirty="0"/>
          </a:p>
          <a:p>
            <a:endParaRPr lang="en-US" dirty="0"/>
          </a:p>
        </p:txBody>
      </p:sp>
      <p:pic>
        <p:nvPicPr>
          <p:cNvPr id="5" name="Picture 12" descr="C:\Documents and Settings\Travis\My Documents\Docs\CS18\tess.jpg"/>
          <p:cNvPicPr>
            <a:picLocks noChangeAspect="1" noChangeArrowheads="1"/>
          </p:cNvPicPr>
          <p:nvPr/>
        </p:nvPicPr>
        <p:blipFill>
          <a:blip r:embed="rId3"/>
          <a:srcRect/>
          <a:stretch>
            <a:fillRect/>
          </a:stretch>
        </p:blipFill>
        <p:spPr bwMode="auto">
          <a:xfrm>
            <a:off x="0" y="2062390"/>
            <a:ext cx="9144000" cy="3643313"/>
          </a:xfrm>
          <a:prstGeom prst="rect">
            <a:avLst/>
          </a:prstGeom>
          <a:noFill/>
          <a:ln w="9525">
            <a:noFill/>
            <a:miter lim="800000"/>
            <a:headEnd/>
            <a:tailEnd/>
          </a:ln>
        </p:spPr>
      </p:pic>
      <p:sp>
        <p:nvSpPr>
          <p:cNvPr id="9" name="Text Box 17"/>
          <p:cNvSpPr txBox="1">
            <a:spLocks noChangeArrowheads="1"/>
          </p:cNvSpPr>
          <p:nvPr/>
        </p:nvSpPr>
        <p:spPr bwMode="auto">
          <a:xfrm>
            <a:off x="0" y="6583363"/>
            <a:ext cx="1600200" cy="274637"/>
          </a:xfrm>
          <a:prstGeom prst="rect">
            <a:avLst/>
          </a:prstGeom>
          <a:noFill/>
          <a:ln>
            <a:noFill/>
          </a:ln>
          <a:effectLst/>
          <a:extLst>
            <a:ext uri="{909E8E84-426E-40dd-AFC4-6F175D3DCCD1}">
              <a14:hiddenFil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chemeClr val="bg2">
                      <a:alpha val="74998"/>
                    </a:schemeClr>
                  </a:outerShdw>
                </a:effectLst>
              </a14:hiddenEffects>
            </a:ext>
          </a:extLst>
        </p:spPr>
        <p:txBody>
          <a:bodyPr>
            <a:spAutoFit/>
          </a:bodyPr>
          <a:lstStyle/>
          <a:p>
            <a:pPr>
              <a:buClrTx/>
              <a:buSzTx/>
              <a:buFontTx/>
              <a:buNone/>
              <a:defRPr/>
            </a:pPr>
            <a:r>
              <a:rPr lang="en-US" sz="1200">
                <a:solidFill>
                  <a:srgbClr val="990099"/>
                </a:solidFill>
                <a:latin typeface="Arial" charset="0"/>
                <a:ea typeface="ＭＳ Ｐゴシック" charset="0"/>
                <a:cs typeface="Arial Unicode MS" charset="0"/>
              </a:rPr>
              <a:t>Ricker et al. (2014)</a:t>
            </a:r>
          </a:p>
        </p:txBody>
      </p:sp>
      <p:sp>
        <p:nvSpPr>
          <p:cNvPr id="10" name="Slide Number Placeholder 9"/>
          <p:cNvSpPr>
            <a:spLocks noGrp="1"/>
          </p:cNvSpPr>
          <p:nvPr>
            <p:ph type="sldNum" sz="quarter" idx="12"/>
          </p:nvPr>
        </p:nvSpPr>
        <p:spPr/>
        <p:txBody>
          <a:bodyPr/>
          <a:lstStyle/>
          <a:p>
            <a:fld id="{7B833AA8-F6B3-DB42-A47F-FAC3522E3978}" type="slidenum">
              <a:rPr lang="en-US" smtClean="0"/>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9267" name="Rectangle 3"/>
          <p:cNvSpPr>
            <a:spLocks noChangeArrowheads="1"/>
          </p:cNvSpPr>
          <p:nvPr/>
        </p:nvSpPr>
        <p:spPr bwMode="auto">
          <a:xfrm>
            <a:off x="0" y="172357"/>
            <a:ext cx="9144000" cy="762000"/>
          </a:xfrm>
          <a:prstGeom prst="rect">
            <a:avLst/>
          </a:prstGeom>
          <a:noFill/>
          <a:ln>
            <a:noFill/>
          </a:ln>
          <a:effectLst/>
          <a:extLst>
            <a:ext uri="{909E8E84-426E-40dd-AFC4-6F175D3DCCD1}">
              <a14:hiddenFill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a:effectLst>
                  <a:outerShdw blurRad="63500" dist="38099" dir="2700000" algn="ctr" rotWithShape="0">
                    <a:schemeClr val="bg2">
                      <a:alpha val="74998"/>
                    </a:schemeClr>
                  </a:outerShdw>
                </a:effectLst>
              </a14:hiddenEffects>
            </a:ext>
          </a:extLst>
        </p:spPr>
        <p:txBody>
          <a:bodyPr anchor="ctr"/>
          <a:lstStyle/>
          <a:p>
            <a:pPr algn="ctr" defTabSz="914400">
              <a:buClrTx/>
              <a:buSzTx/>
              <a:buFontTx/>
              <a:buNone/>
              <a:defRPr/>
            </a:pPr>
            <a:r>
              <a:rPr lang="en-US" sz="4000" dirty="0" err="1" smtClean="0">
                <a:solidFill>
                  <a:srgbClr val="0066FF"/>
                </a:solidFill>
                <a:latin typeface="Arial" charset="0"/>
                <a:ea typeface="ＭＳ Ｐゴシック" charset="0"/>
                <a:cs typeface="Arial Unicode MS" charset="0"/>
              </a:rPr>
              <a:t>Echelle</a:t>
            </a:r>
            <a:r>
              <a:rPr lang="en-US" sz="4000" dirty="0" smtClean="0">
                <a:solidFill>
                  <a:srgbClr val="0066FF"/>
                </a:solidFill>
                <a:latin typeface="Arial" charset="0"/>
                <a:ea typeface="ＭＳ Ｐゴシック" charset="0"/>
                <a:cs typeface="Arial Unicode MS" charset="0"/>
              </a:rPr>
              <a:t> diagram for star KIC 8379927</a:t>
            </a:r>
            <a:endParaRPr lang="en-US" sz="4000" dirty="0">
              <a:solidFill>
                <a:srgbClr val="0066FF"/>
              </a:solidFill>
              <a:latin typeface="Arial" charset="0"/>
              <a:ea typeface="ＭＳ Ｐゴシック" charset="0"/>
              <a:cs typeface="Arial Unicode MS" charset="0"/>
            </a:endParaRPr>
          </a:p>
        </p:txBody>
      </p:sp>
      <p:pic>
        <p:nvPicPr>
          <p:cNvPr id="11" name="Picture 10"/>
          <p:cNvPicPr>
            <a:picLocks noChangeAspect="1"/>
          </p:cNvPicPr>
          <p:nvPr/>
        </p:nvPicPr>
        <p:blipFill>
          <a:blip r:embed="rId3"/>
          <a:stretch>
            <a:fillRect/>
          </a:stretch>
        </p:blipFill>
        <p:spPr>
          <a:xfrm>
            <a:off x="927100" y="1116013"/>
            <a:ext cx="7200900" cy="5400675"/>
          </a:xfrm>
          <a:prstGeom prst="rect">
            <a:avLst/>
          </a:prstGeom>
        </p:spPr>
      </p:pic>
      <p:sp>
        <p:nvSpPr>
          <p:cNvPr id="6" name="Slide Number Placeholder 5"/>
          <p:cNvSpPr>
            <a:spLocks noGrp="1"/>
          </p:cNvSpPr>
          <p:nvPr>
            <p:ph type="sldNum" sz="quarter" idx="12"/>
          </p:nvPr>
        </p:nvSpPr>
        <p:spPr/>
        <p:txBody>
          <a:bodyPr/>
          <a:lstStyle/>
          <a:p>
            <a:fld id="{7B833AA8-F6B3-DB42-A47F-FAC3522E3978}" type="slidenum">
              <a:rPr lang="en-US" smtClean="0"/>
              <a:pPr/>
              <a:t>3</a:t>
            </a:fld>
            <a:endParaRPr lang="en-US"/>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1" name="Rectangle 3"/>
          <p:cNvSpPr>
            <a:spLocks noChangeArrowheads="1"/>
          </p:cNvSpPr>
          <p:nvPr/>
        </p:nvSpPr>
        <p:spPr bwMode="auto">
          <a:xfrm>
            <a:off x="0" y="163286"/>
            <a:ext cx="9144000" cy="762000"/>
          </a:xfrm>
          <a:prstGeom prst="rect">
            <a:avLst/>
          </a:prstGeom>
          <a:noFill/>
          <a:ln>
            <a:noFill/>
          </a:ln>
          <a:effectLst/>
          <a:extLst>
            <a:ext uri="{909E8E84-426E-40dd-AFC4-6F175D3DCCD1}">
              <a14:hiddenFill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a:effectLst>
                  <a:outerShdw blurRad="63500" dist="38099" dir="2700000" algn="ctr" rotWithShape="0">
                    <a:schemeClr val="bg2">
                      <a:alpha val="74998"/>
                    </a:schemeClr>
                  </a:outerShdw>
                </a:effectLst>
              </a14:hiddenEffects>
            </a:ext>
          </a:extLst>
        </p:spPr>
        <p:txBody>
          <a:bodyPr anchor="ctr"/>
          <a:lstStyle/>
          <a:p>
            <a:pPr algn="ctr" defTabSz="914400">
              <a:buClrTx/>
              <a:buSzTx/>
              <a:buFontTx/>
              <a:buNone/>
              <a:defRPr/>
            </a:pPr>
            <a:r>
              <a:rPr lang="en-US" sz="4000" dirty="0" smtClean="0">
                <a:solidFill>
                  <a:srgbClr val="0066FF"/>
                </a:solidFill>
                <a:latin typeface="Arial" charset="0"/>
                <a:ea typeface="ＭＳ Ｐゴシック" charset="0"/>
                <a:cs typeface="Arial Unicode MS" charset="0"/>
              </a:rPr>
              <a:t>H-R diagram for star KIC 8379927</a:t>
            </a:r>
            <a:endParaRPr lang="en-US" sz="4000" dirty="0">
              <a:solidFill>
                <a:srgbClr val="0066FF"/>
              </a:solidFill>
              <a:latin typeface="Arial" charset="0"/>
              <a:ea typeface="ＭＳ Ｐゴシック" charset="0"/>
              <a:cs typeface="Arial Unicode MS" charset="0"/>
            </a:endParaRPr>
          </a:p>
        </p:txBody>
      </p:sp>
      <p:pic>
        <p:nvPicPr>
          <p:cNvPr id="7" name="Picture 6"/>
          <p:cNvPicPr>
            <a:picLocks noChangeAspect="1"/>
          </p:cNvPicPr>
          <p:nvPr/>
        </p:nvPicPr>
        <p:blipFill>
          <a:blip r:embed="rId3"/>
          <a:stretch>
            <a:fillRect/>
          </a:stretch>
        </p:blipFill>
        <p:spPr>
          <a:xfrm>
            <a:off x="685800" y="1116013"/>
            <a:ext cx="7543800" cy="5657850"/>
          </a:xfrm>
          <a:prstGeom prst="rect">
            <a:avLst/>
          </a:prstGeom>
        </p:spPr>
      </p:pic>
      <p:sp>
        <p:nvSpPr>
          <p:cNvPr id="6" name="Slide Number Placeholder 5"/>
          <p:cNvSpPr>
            <a:spLocks noGrp="1"/>
          </p:cNvSpPr>
          <p:nvPr>
            <p:ph type="sldNum" sz="quarter" idx="12"/>
          </p:nvPr>
        </p:nvSpPr>
        <p:spPr/>
        <p:txBody>
          <a:bodyPr/>
          <a:lstStyle/>
          <a:p>
            <a:fld id="{7B833AA8-F6B3-DB42-A47F-FAC3522E3978}" type="slidenum">
              <a:rPr lang="en-US" smtClean="0"/>
              <a:pPr/>
              <a:t>4</a:t>
            </a:fld>
            <a:endParaRPr lang="en-US"/>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1316" name="Text Box 4"/>
          <p:cNvSpPr txBox="1">
            <a:spLocks noChangeArrowheads="1"/>
          </p:cNvSpPr>
          <p:nvPr/>
        </p:nvSpPr>
        <p:spPr bwMode="auto">
          <a:xfrm>
            <a:off x="609600" y="4406900"/>
            <a:ext cx="7924800" cy="1917700"/>
          </a:xfrm>
          <a:prstGeom prst="rect">
            <a:avLst/>
          </a:prstGeom>
          <a:noFill/>
          <a:ln>
            <a:noFill/>
          </a:ln>
          <a:effectLst/>
          <a:extLst>
            <a:ext uri="{909E8E84-426E-40dd-AFC4-6F175D3DCCD1}">
              <a14:hiddenFill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a:effectLst>
                  <a:outerShdw blurRad="63500" dist="38099" dir="2700000" algn="ctr" rotWithShape="0">
                    <a:schemeClr val="bg2">
                      <a:alpha val="74998"/>
                    </a:schemeClr>
                  </a:outerShdw>
                </a:effectLst>
              </a14:hiddenEffects>
            </a:ext>
          </a:extLst>
        </p:spPr>
        <p:txBody>
          <a:bodyPr>
            <a:spAutoFit/>
          </a:bodyPr>
          <a:lstStyle/>
          <a:p>
            <a:pPr>
              <a:buClrTx/>
              <a:buSzTx/>
              <a:buFontTx/>
              <a:buNone/>
              <a:defRPr/>
            </a:pPr>
            <a:r>
              <a:rPr lang="en-US" b="1" dirty="0">
                <a:solidFill>
                  <a:srgbClr val="0033CC"/>
                </a:solidFill>
                <a:latin typeface="Arial" charset="0"/>
                <a:ea typeface="ＭＳ Ｐゴシック" charset="0"/>
                <a:cs typeface="Arial Unicode MS" charset="0"/>
              </a:rPr>
              <a:t>      Chaplin et al:	2.1% radius, 5.5% mass, 20% age</a:t>
            </a:r>
          </a:p>
          <a:p>
            <a:pPr>
              <a:buClrTx/>
              <a:buSzTx/>
              <a:buFontTx/>
              <a:buNone/>
              <a:defRPr/>
            </a:pPr>
            <a:r>
              <a:rPr lang="en-US" b="1" dirty="0">
                <a:solidFill>
                  <a:schemeClr val="tx1"/>
                </a:solidFill>
                <a:latin typeface="Arial" charset="0"/>
                <a:ea typeface="ＭＳ Ｐゴシック" charset="0"/>
                <a:cs typeface="Arial Unicode MS" charset="0"/>
              </a:rPr>
              <a:t>  AMP precision:	1.2% radius, 2.8% mass,   8% age</a:t>
            </a:r>
          </a:p>
          <a:p>
            <a:pPr>
              <a:buClrTx/>
              <a:buSzTx/>
              <a:buFontTx/>
              <a:buNone/>
              <a:defRPr/>
            </a:pPr>
            <a:endParaRPr lang="en-US" b="1" dirty="0">
              <a:solidFill>
                <a:schemeClr val="tx1"/>
              </a:solidFill>
              <a:latin typeface="Arial" charset="0"/>
              <a:ea typeface="ＭＳ Ｐゴシック" charset="0"/>
              <a:cs typeface="Arial Unicode MS" charset="0"/>
            </a:endParaRPr>
          </a:p>
          <a:p>
            <a:pPr>
              <a:buClrTx/>
              <a:buSzTx/>
              <a:buFontTx/>
              <a:buNone/>
              <a:defRPr/>
            </a:pPr>
            <a:r>
              <a:rPr lang="en-US" b="1" dirty="0">
                <a:solidFill>
                  <a:srgbClr val="DF0000"/>
                </a:solidFill>
                <a:latin typeface="Arial" charset="0"/>
                <a:ea typeface="ＭＳ Ｐゴシック" charset="0"/>
                <a:cs typeface="Arial Unicode MS" charset="0"/>
              </a:rPr>
              <a:t>        Huber et al:	2.2% radius, 6.0% mass, 28% age</a:t>
            </a:r>
          </a:p>
          <a:p>
            <a:pPr>
              <a:buClrTx/>
              <a:buSzTx/>
              <a:buFontTx/>
              <a:buNone/>
              <a:defRPr/>
            </a:pPr>
            <a:r>
              <a:rPr lang="en-US" b="1" dirty="0">
                <a:solidFill>
                  <a:schemeClr val="tx1"/>
                </a:solidFill>
                <a:latin typeface="Arial" charset="0"/>
                <a:ea typeface="ＭＳ Ｐゴシック" charset="0"/>
                <a:cs typeface="Arial Unicode MS" charset="0"/>
              </a:rPr>
              <a:t>  AMP precision:	1.0% radius, 2.6% mass, 13% age</a:t>
            </a:r>
          </a:p>
        </p:txBody>
      </p:sp>
      <p:pic>
        <p:nvPicPr>
          <p:cNvPr id="9218" name="Picture 5" descr="C:\Documents and Settings\Travis\My Documents\Docs\CS18\sampr.jpg"/>
          <p:cNvPicPr>
            <a:picLocks noChangeAspect="1" noChangeArrowheads="1"/>
          </p:cNvPicPr>
          <p:nvPr/>
        </p:nvPicPr>
        <p:blipFill>
          <a:blip r:embed="rId3"/>
          <a:srcRect/>
          <a:stretch>
            <a:fillRect/>
          </a:stretch>
        </p:blipFill>
        <p:spPr bwMode="auto">
          <a:xfrm>
            <a:off x="0" y="1231900"/>
            <a:ext cx="3043238" cy="2959100"/>
          </a:xfrm>
          <a:prstGeom prst="rect">
            <a:avLst/>
          </a:prstGeom>
          <a:noFill/>
          <a:ln w="9525">
            <a:noFill/>
            <a:miter lim="800000"/>
            <a:headEnd/>
            <a:tailEnd/>
          </a:ln>
        </p:spPr>
      </p:pic>
      <p:pic>
        <p:nvPicPr>
          <p:cNvPr id="9219" name="Picture 6" descr="C:\Documents and Settings\Travis\My Documents\Docs\CS18\sampt.jpg"/>
          <p:cNvPicPr>
            <a:picLocks noChangeAspect="1" noChangeArrowheads="1"/>
          </p:cNvPicPr>
          <p:nvPr/>
        </p:nvPicPr>
        <p:blipFill>
          <a:blip r:embed="rId4"/>
          <a:srcRect/>
          <a:stretch>
            <a:fillRect/>
          </a:stretch>
        </p:blipFill>
        <p:spPr bwMode="auto">
          <a:xfrm>
            <a:off x="6086475" y="1231900"/>
            <a:ext cx="3043238" cy="2959100"/>
          </a:xfrm>
          <a:prstGeom prst="rect">
            <a:avLst/>
          </a:prstGeom>
          <a:noFill/>
          <a:ln w="9525">
            <a:noFill/>
            <a:miter lim="800000"/>
            <a:headEnd/>
            <a:tailEnd/>
          </a:ln>
        </p:spPr>
      </p:pic>
      <p:pic>
        <p:nvPicPr>
          <p:cNvPr id="9220" name="Picture 7" descr="C:\Documents and Settings\Travis\My Documents\Docs\CS18\sampm.jpg"/>
          <p:cNvPicPr>
            <a:picLocks noChangeAspect="1" noChangeArrowheads="1"/>
          </p:cNvPicPr>
          <p:nvPr/>
        </p:nvPicPr>
        <p:blipFill>
          <a:blip r:embed="rId5"/>
          <a:srcRect/>
          <a:stretch>
            <a:fillRect/>
          </a:stretch>
        </p:blipFill>
        <p:spPr bwMode="auto">
          <a:xfrm>
            <a:off x="3048000" y="1231900"/>
            <a:ext cx="3043238" cy="2959100"/>
          </a:xfrm>
          <a:prstGeom prst="rect">
            <a:avLst/>
          </a:prstGeom>
          <a:noFill/>
          <a:ln w="9525">
            <a:noFill/>
            <a:miter lim="800000"/>
            <a:headEnd/>
            <a:tailEnd/>
          </a:ln>
        </p:spPr>
      </p:pic>
      <p:sp>
        <p:nvSpPr>
          <p:cNvPr id="141320" name="Text Box 8"/>
          <p:cNvSpPr txBox="1">
            <a:spLocks noChangeArrowheads="1"/>
          </p:cNvSpPr>
          <p:nvPr/>
        </p:nvSpPr>
        <p:spPr bwMode="auto">
          <a:xfrm>
            <a:off x="0" y="6583363"/>
            <a:ext cx="3733800" cy="274637"/>
          </a:xfrm>
          <a:prstGeom prst="rect">
            <a:avLst/>
          </a:prstGeom>
          <a:noFill/>
          <a:ln>
            <a:noFill/>
          </a:ln>
          <a:effectLst/>
          <a:extLst>
            <a:ext uri="{909E8E84-426E-40dd-AFC4-6F175D3DCCD1}">
              <a14:hiddenFill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a:effectLst>
                  <a:outerShdw blurRad="63500" dist="38099" dir="2700000" algn="ctr" rotWithShape="0">
                    <a:schemeClr val="bg2">
                      <a:alpha val="74998"/>
                    </a:schemeClr>
                  </a:outerShdw>
                </a:effectLst>
              </a14:hiddenEffects>
            </a:ext>
          </a:extLst>
        </p:spPr>
        <p:txBody>
          <a:bodyPr>
            <a:spAutoFit/>
          </a:bodyPr>
          <a:lstStyle/>
          <a:p>
            <a:pPr>
              <a:buClrTx/>
              <a:buSzTx/>
              <a:buFontTx/>
              <a:buNone/>
              <a:defRPr/>
            </a:pPr>
            <a:r>
              <a:rPr lang="en-US" sz="1200">
                <a:solidFill>
                  <a:srgbClr val="990099"/>
                </a:solidFill>
                <a:latin typeface="Arial" charset="0"/>
                <a:ea typeface="ＭＳ Ｐゴシック" charset="0"/>
                <a:cs typeface="Arial Unicode MS" charset="0"/>
              </a:rPr>
              <a:t>Metcalfe et al. (2014); Silva Aguirre et al. (in prep) </a:t>
            </a:r>
          </a:p>
        </p:txBody>
      </p:sp>
      <p:sp>
        <p:nvSpPr>
          <p:cNvPr id="141315" name="Rectangle 3"/>
          <p:cNvSpPr>
            <a:spLocks noChangeArrowheads="1"/>
          </p:cNvSpPr>
          <p:nvPr/>
        </p:nvSpPr>
        <p:spPr bwMode="auto">
          <a:xfrm>
            <a:off x="-14287" y="111248"/>
            <a:ext cx="9144000" cy="762000"/>
          </a:xfrm>
          <a:prstGeom prst="rect">
            <a:avLst/>
          </a:prstGeom>
          <a:noFill/>
          <a:ln>
            <a:noFill/>
          </a:ln>
          <a:effectLst/>
          <a:extLst>
            <a:ext uri="{909E8E84-426E-40dd-AFC4-6F175D3DCCD1}">
              <a14:hiddenFill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a:effectLst>
                  <a:outerShdw blurRad="63500" dist="38099" dir="2700000" algn="ctr" rotWithShape="0">
                    <a:schemeClr val="bg2">
                      <a:alpha val="74998"/>
                    </a:schemeClr>
                  </a:outerShdw>
                </a:effectLst>
              </a14:hiddenEffects>
            </a:ext>
          </a:extLst>
        </p:spPr>
        <p:txBody>
          <a:bodyPr anchor="ctr"/>
          <a:lstStyle/>
          <a:p>
            <a:pPr algn="ctr" defTabSz="914400">
              <a:buClrTx/>
              <a:buSzTx/>
              <a:buFontTx/>
              <a:buNone/>
              <a:defRPr/>
            </a:pPr>
            <a:r>
              <a:rPr lang="en-US" sz="4000" dirty="0">
                <a:solidFill>
                  <a:srgbClr val="0066FF"/>
                </a:solidFill>
                <a:latin typeface="Arial" charset="0"/>
                <a:ea typeface="ＭＳ Ｐゴシック" charset="0"/>
                <a:cs typeface="Arial Unicode MS" charset="0"/>
              </a:rPr>
              <a:t>Precise stellar properties</a:t>
            </a:r>
          </a:p>
        </p:txBody>
      </p:sp>
      <p:sp>
        <p:nvSpPr>
          <p:cNvPr id="10" name="Slide Number Placeholder 9"/>
          <p:cNvSpPr>
            <a:spLocks noGrp="1"/>
          </p:cNvSpPr>
          <p:nvPr>
            <p:ph type="sldNum" sz="quarter" idx="12"/>
          </p:nvPr>
        </p:nvSpPr>
        <p:spPr/>
        <p:txBody>
          <a:bodyPr/>
          <a:lstStyle/>
          <a:p>
            <a:fld id="{7B833AA8-F6B3-DB42-A47F-FAC3522E3978}" type="slidenum">
              <a:rPr lang="en-US" smtClean="0"/>
              <a:pPr/>
              <a:t>5</a:t>
            </a:fld>
            <a:endParaRPr lang="en-US"/>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Asteroseismic</a:t>
            </a:r>
            <a:r>
              <a:rPr lang="en-US" dirty="0" smtClean="0"/>
              <a:t> Modeling Portal</a:t>
            </a:r>
            <a:endParaRPr lang="en-US" dirty="0"/>
          </a:p>
        </p:txBody>
      </p:sp>
      <p:sp>
        <p:nvSpPr>
          <p:cNvPr id="3" name="Content Placeholder 2"/>
          <p:cNvSpPr>
            <a:spLocks noGrp="1"/>
          </p:cNvSpPr>
          <p:nvPr>
            <p:ph idx="1"/>
          </p:nvPr>
        </p:nvSpPr>
        <p:spPr/>
        <p:txBody>
          <a:bodyPr>
            <a:normAutofit/>
          </a:bodyPr>
          <a:lstStyle/>
          <a:p>
            <a:r>
              <a:rPr lang="en-US" dirty="0" smtClean="0"/>
              <a:t>A parallel genetic </a:t>
            </a:r>
            <a:r>
              <a:rPr lang="en-US" dirty="0" err="1" smtClean="0"/>
              <a:t>algrorithm</a:t>
            </a:r>
            <a:endParaRPr lang="en-US" dirty="0" smtClean="0"/>
          </a:p>
          <a:p>
            <a:endParaRPr lang="en-US" dirty="0" smtClean="0"/>
          </a:p>
          <a:p>
            <a:r>
              <a:rPr lang="en-US" dirty="0" smtClean="0"/>
              <a:t>Aarhus </a:t>
            </a:r>
            <a:r>
              <a:rPr lang="en-US" dirty="0" smtClean="0"/>
              <a:t>stellar evolution </a:t>
            </a:r>
            <a:r>
              <a:rPr lang="en-US" dirty="0" smtClean="0"/>
              <a:t>code</a:t>
            </a:r>
            <a:endParaRPr lang="en-US" dirty="0" smtClean="0"/>
          </a:p>
          <a:p>
            <a:endParaRPr lang="en-US" dirty="0" smtClean="0"/>
          </a:p>
          <a:p>
            <a:r>
              <a:rPr lang="en-US" dirty="0" smtClean="0"/>
              <a:t>Adiabatic </a:t>
            </a:r>
            <a:r>
              <a:rPr lang="en-US" dirty="0" smtClean="0"/>
              <a:t>pulsation code</a:t>
            </a:r>
            <a:endParaRPr lang="en-US" dirty="0"/>
          </a:p>
        </p:txBody>
      </p:sp>
      <p:sp>
        <p:nvSpPr>
          <p:cNvPr id="4" name="Slide Number Placeholder 3"/>
          <p:cNvSpPr>
            <a:spLocks noGrp="1"/>
          </p:cNvSpPr>
          <p:nvPr>
            <p:ph type="sldNum" sz="quarter" idx="12"/>
          </p:nvPr>
        </p:nvSpPr>
        <p:spPr/>
        <p:txBody>
          <a:bodyPr/>
          <a:lstStyle/>
          <a:p>
            <a:fld id="{7B833AA8-F6B3-DB42-A47F-FAC3522E3978}"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2" name="Content Placeholder 10"/>
          <p:cNvSpPr>
            <a:spLocks noGrp="1"/>
          </p:cNvSpPr>
          <p:nvPr>
            <p:ph idx="1"/>
          </p:nvPr>
        </p:nvSpPr>
        <p:spPr/>
        <p:txBody>
          <a:bodyPr/>
          <a:lstStyle/>
          <a:p>
            <a:r>
              <a:rPr lang="en-US" smtClean="0"/>
              <a:t>Start with a forward stellar simulator:</a:t>
            </a:r>
            <a:br>
              <a:rPr lang="en-US" smtClean="0"/>
            </a:br>
            <a:r>
              <a:rPr lang="en-US" smtClean="0"/>
              <a:t>the Aarhus Stellar Evolution Code (ASTEC)</a:t>
            </a:r>
          </a:p>
          <a:p>
            <a:endParaRPr lang="en-US" smtClean="0"/>
          </a:p>
          <a:p>
            <a:endParaRPr lang="en-US" smtClean="0"/>
          </a:p>
          <a:p>
            <a:endParaRPr lang="en-US" smtClean="0"/>
          </a:p>
          <a:p>
            <a:endParaRPr lang="en-US"/>
          </a:p>
        </p:txBody>
      </p:sp>
      <p:sp>
        <p:nvSpPr>
          <p:cNvPr id="7170" name="Title 5"/>
          <p:cNvSpPr>
            <a:spLocks noGrp="1"/>
          </p:cNvSpPr>
          <p:nvPr>
            <p:ph type="title"/>
          </p:nvPr>
        </p:nvSpPr>
        <p:spPr/>
        <p:txBody>
          <a:bodyPr/>
          <a:lstStyle/>
          <a:p>
            <a:r>
              <a:rPr lang="en-US" smtClean="0"/>
              <a:t>Asteroseismology – Forward Model</a:t>
            </a:r>
            <a:endParaRPr lang="en-US"/>
          </a:p>
        </p:txBody>
      </p:sp>
      <p:pic>
        <p:nvPicPr>
          <p:cNvPr id="7173" name="Picture 6" descr="C:\Documents and Settings\matthew\Desktop\hr-small.png"/>
          <p:cNvPicPr>
            <a:picLocks noChangeAspect="1" noChangeArrowheads="1"/>
          </p:cNvPicPr>
          <p:nvPr/>
        </p:nvPicPr>
        <p:blipFill>
          <a:blip r:embed="rId3"/>
          <a:srcRect/>
          <a:stretch>
            <a:fillRect/>
          </a:stretch>
        </p:blipFill>
        <p:spPr bwMode="auto">
          <a:xfrm>
            <a:off x="6516088" y="4999385"/>
            <a:ext cx="1947065" cy="1460299"/>
          </a:xfrm>
          <a:prstGeom prst="rect">
            <a:avLst/>
          </a:prstGeom>
          <a:noFill/>
          <a:ln w="9525">
            <a:noFill/>
            <a:miter lim="800000"/>
            <a:headEnd/>
            <a:tailEnd/>
          </a:ln>
        </p:spPr>
      </p:pic>
      <p:pic>
        <p:nvPicPr>
          <p:cNvPr id="7174" name="Picture 7" descr="C:\Documents and Settings\matthew\Desktop\small2.png"/>
          <p:cNvPicPr>
            <a:picLocks noChangeAspect="1" noChangeArrowheads="1"/>
          </p:cNvPicPr>
          <p:nvPr/>
        </p:nvPicPr>
        <p:blipFill>
          <a:blip r:embed="rId4"/>
          <a:srcRect/>
          <a:stretch>
            <a:fillRect/>
          </a:stretch>
        </p:blipFill>
        <p:spPr bwMode="auto">
          <a:xfrm>
            <a:off x="6516088" y="3399185"/>
            <a:ext cx="1947065" cy="1460299"/>
          </a:xfrm>
          <a:prstGeom prst="rect">
            <a:avLst/>
          </a:prstGeom>
          <a:noFill/>
          <a:ln w="9525">
            <a:noFill/>
            <a:miter lim="800000"/>
            <a:headEnd/>
            <a:tailEnd/>
          </a:ln>
        </p:spPr>
      </p:pic>
      <p:sp>
        <p:nvSpPr>
          <p:cNvPr id="10" name="TextBox 9"/>
          <p:cNvSpPr txBox="1"/>
          <p:nvPr/>
        </p:nvSpPr>
        <p:spPr>
          <a:xfrm>
            <a:off x="3382963" y="2867579"/>
            <a:ext cx="2239962" cy="369332"/>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n-US" dirty="0"/>
              <a:t>Forward Simulation</a:t>
            </a:r>
          </a:p>
        </p:txBody>
      </p:sp>
      <p:sp>
        <p:nvSpPr>
          <p:cNvPr id="11" name="TextBox 10"/>
          <p:cNvSpPr txBox="1"/>
          <p:nvPr/>
        </p:nvSpPr>
        <p:spPr>
          <a:xfrm>
            <a:off x="685800" y="2741291"/>
            <a:ext cx="1893888" cy="646331"/>
          </a:xfrm>
          <a:prstGeom prst="rect">
            <a:avLst/>
          </a:prstGeom>
        </p:spPr>
        <p:style>
          <a:lnRef idx="1">
            <a:schemeClr val="accent2"/>
          </a:lnRef>
          <a:fillRef idx="3">
            <a:schemeClr val="accent2"/>
          </a:fillRef>
          <a:effectRef idx="2">
            <a:schemeClr val="accent2"/>
          </a:effectRef>
          <a:fontRef idx="minor">
            <a:schemeClr val="lt1"/>
          </a:fontRef>
        </p:style>
        <p:txBody>
          <a:bodyPr anchor="ctr">
            <a:spAutoFit/>
          </a:bodyPr>
          <a:lstStyle/>
          <a:p>
            <a:pPr algn="ctr">
              <a:defRPr/>
            </a:pPr>
            <a:r>
              <a:rPr lang="en-US" dirty="0"/>
              <a:t>Stellar</a:t>
            </a:r>
          </a:p>
          <a:p>
            <a:pPr algn="ctr">
              <a:defRPr/>
            </a:pPr>
            <a:r>
              <a:rPr lang="en-US" dirty="0"/>
              <a:t>Parameters</a:t>
            </a:r>
          </a:p>
        </p:txBody>
      </p:sp>
      <p:sp>
        <p:nvSpPr>
          <p:cNvPr id="14" name="TextBox 13"/>
          <p:cNvSpPr txBox="1"/>
          <p:nvPr/>
        </p:nvSpPr>
        <p:spPr>
          <a:xfrm>
            <a:off x="6426200" y="2869167"/>
            <a:ext cx="2032000" cy="369332"/>
          </a:xfrm>
          <a:prstGeom prst="rect">
            <a:avLst/>
          </a:prstGeom>
        </p:spPr>
        <p:style>
          <a:lnRef idx="1">
            <a:schemeClr val="accent2"/>
          </a:lnRef>
          <a:fillRef idx="3">
            <a:schemeClr val="accent2"/>
          </a:fillRef>
          <a:effectRef idx="2">
            <a:schemeClr val="accent2"/>
          </a:effectRef>
          <a:fontRef idx="minor">
            <a:schemeClr val="lt1"/>
          </a:fontRef>
        </p:style>
        <p:txBody>
          <a:bodyPr anchor="ctr">
            <a:spAutoFit/>
          </a:bodyPr>
          <a:lstStyle/>
          <a:p>
            <a:pPr algn="ctr">
              <a:defRPr/>
            </a:pPr>
            <a:r>
              <a:rPr lang="en-US" dirty="0"/>
              <a:t>Observables</a:t>
            </a:r>
          </a:p>
        </p:txBody>
      </p:sp>
      <p:sp>
        <p:nvSpPr>
          <p:cNvPr id="15" name="Right Arrow 14"/>
          <p:cNvSpPr/>
          <p:nvPr/>
        </p:nvSpPr>
        <p:spPr bwMode="auto">
          <a:xfrm>
            <a:off x="2819400" y="2853381"/>
            <a:ext cx="381000" cy="381000"/>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defRPr/>
            </a:pPr>
            <a:endParaRPr lang="en-US">
              <a:solidFill>
                <a:schemeClr val="tx1"/>
              </a:solidFill>
            </a:endParaRPr>
          </a:p>
        </p:txBody>
      </p:sp>
      <p:sp>
        <p:nvSpPr>
          <p:cNvPr id="16" name="Right Arrow 15"/>
          <p:cNvSpPr/>
          <p:nvPr/>
        </p:nvSpPr>
        <p:spPr bwMode="auto">
          <a:xfrm>
            <a:off x="5867400" y="2853381"/>
            <a:ext cx="381000" cy="381000"/>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defRPr/>
            </a:pPr>
            <a:endParaRPr lang="en-US">
              <a:solidFill>
                <a:schemeClr val="tx1"/>
              </a:solidFill>
            </a:endParaRPr>
          </a:p>
        </p:txBody>
      </p:sp>
      <p:sp>
        <p:nvSpPr>
          <p:cNvPr id="17" name="Right Arrow 16"/>
          <p:cNvSpPr/>
          <p:nvPr/>
        </p:nvSpPr>
        <p:spPr bwMode="auto">
          <a:xfrm>
            <a:off x="5867400" y="4698986"/>
            <a:ext cx="381000" cy="381000"/>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defRPr/>
            </a:pPr>
            <a:endParaRPr lang="en-US">
              <a:solidFill>
                <a:schemeClr val="tx1"/>
              </a:solidFill>
            </a:endParaRPr>
          </a:p>
        </p:txBody>
      </p:sp>
      <p:graphicFrame>
        <p:nvGraphicFramePr>
          <p:cNvPr id="18" name="Content Placeholder 5"/>
          <p:cNvGraphicFramePr>
            <a:graphicFrameLocks noGrp="1"/>
          </p:cNvGraphicFramePr>
          <p:nvPr/>
        </p:nvGraphicFramePr>
        <p:xfrm>
          <a:off x="685799" y="3980784"/>
          <a:ext cx="4937125" cy="1828800"/>
        </p:xfrm>
        <a:graphic>
          <a:graphicData uri="http://schemas.openxmlformats.org/drawingml/2006/table">
            <a:tbl>
              <a:tblPr/>
              <a:tblGrid>
                <a:gridCol w="1077995"/>
                <a:gridCol w="3859130"/>
              </a:tblGrid>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Palatino Linotype" pitchFamily="18" charset="0"/>
                          <a:ea typeface="Times" pitchFamily="29" charset="0"/>
                          <a:cs typeface="Times" pitchFamily="29" charset="0"/>
                        </a:rPr>
                        <a:t>M/M</a:t>
                      </a:r>
                      <a:r>
                        <a:rPr kumimoji="0" lang="en-US" sz="2000" b="0" i="0" u="none" strike="noStrike" cap="none" normalizeH="0" baseline="0">
                          <a:ln>
                            <a:noFill/>
                          </a:ln>
                          <a:solidFill>
                            <a:schemeClr val="tx1"/>
                          </a:solidFill>
                          <a:effectLst/>
                          <a:latin typeface="Arial Unicode MS" pitchFamily="29" charset="0"/>
                          <a:ea typeface="AppleGothic" pitchFamily="29" charset="-127"/>
                          <a:cs typeface="AppleGothic" pitchFamily="29" charset="-127"/>
                        </a:rPr>
                        <a:t>⊙</a:t>
                      </a:r>
                      <a:endParaRPr kumimoji="0" lang="en-US" sz="2000" b="0" i="0" u="none" strike="noStrike" cap="none" normalizeH="0" baseline="0">
                        <a:ln>
                          <a:noFill/>
                        </a:ln>
                        <a:solidFill>
                          <a:schemeClr val="tx1"/>
                        </a:solidFill>
                        <a:effectLst/>
                        <a:latin typeface="Palatino Linotype" pitchFamily="18" charset="0"/>
                        <a:ea typeface="Times" pitchFamily="29" charset="0"/>
                        <a:cs typeface="Times" pitchFamily="29"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Palatino Linotype" pitchFamily="18" charset="0"/>
                          <a:ea typeface="Times" pitchFamily="29" charset="0"/>
                          <a:cs typeface="Times" pitchFamily="29" charset="0"/>
                        </a:rPr>
                        <a:t>Mass</a:t>
                      </a:r>
                    </a:p>
                  </a:txBody>
                  <a:tcPr marL="68580" marR="68580" marT="0" marB="0" horzOverflow="overflow">
                    <a:lnL>
                      <a:noFill/>
                    </a:lnL>
                    <a:lnR>
                      <a:noFill/>
                    </a:lnR>
                    <a:lnT>
                      <a:noFill/>
                    </a:lnT>
                    <a:lnB>
                      <a:noFill/>
                    </a:lnB>
                    <a:lnTlToBr>
                      <a:noFill/>
                    </a:lnTlToBr>
                    <a:lnBlToTr>
                      <a:noFill/>
                    </a:lnBlToTr>
                    <a:noFill/>
                  </a:tcPr>
                </a:tc>
              </a:tr>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Palatino Linotype" pitchFamily="18" charset="0"/>
                          <a:ea typeface="Times" pitchFamily="29" charset="0"/>
                          <a:cs typeface="Times" pitchFamily="29" charset="0"/>
                        </a:rPr>
                        <a:t>Z</a:t>
                      </a: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Palatino Linotype" pitchFamily="18" charset="0"/>
                          <a:ea typeface="Times" pitchFamily="29" charset="0"/>
                          <a:cs typeface="Times" pitchFamily="29" charset="0"/>
                        </a:rPr>
                        <a:t>Initial heavy element mass fraction</a:t>
                      </a:r>
                    </a:p>
                  </a:txBody>
                  <a:tcPr marL="68580" marR="68580" marT="0" marB="0" horzOverflow="overflow">
                    <a:lnL>
                      <a:noFill/>
                    </a:lnL>
                    <a:lnR>
                      <a:noFill/>
                    </a:lnR>
                    <a:lnT>
                      <a:noFill/>
                    </a:lnT>
                    <a:lnB>
                      <a:noFill/>
                    </a:lnB>
                    <a:lnTlToBr>
                      <a:noFill/>
                    </a:lnTlToBr>
                    <a:lnBlToTr>
                      <a:noFill/>
                    </a:lnBlToTr>
                    <a:noFill/>
                  </a:tcPr>
                </a:tc>
              </a:tr>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1" u="none" strike="noStrike" cap="none" normalizeH="0" baseline="0">
                          <a:ln>
                            <a:noFill/>
                          </a:ln>
                          <a:solidFill>
                            <a:schemeClr val="tx1"/>
                          </a:solidFill>
                          <a:effectLst/>
                          <a:latin typeface="Palatino Linotype" pitchFamily="18" charset="0"/>
                          <a:ea typeface="Times" pitchFamily="29" charset="0"/>
                          <a:cs typeface="Times" pitchFamily="29" charset="0"/>
                        </a:rPr>
                        <a:t>Y</a:t>
                      </a:r>
                      <a:endParaRPr kumimoji="0" lang="en-US" sz="2000" b="0" i="0" u="none" strike="noStrike" cap="none" normalizeH="0" baseline="0">
                        <a:ln>
                          <a:noFill/>
                        </a:ln>
                        <a:solidFill>
                          <a:schemeClr val="tx1"/>
                        </a:solidFill>
                        <a:effectLst/>
                        <a:latin typeface="Palatino Linotype" pitchFamily="18" charset="0"/>
                        <a:ea typeface="Times" pitchFamily="29" charset="0"/>
                        <a:cs typeface="Times" pitchFamily="29"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Palatino Linotype" pitchFamily="18" charset="0"/>
                          <a:ea typeface="Times" pitchFamily="29" charset="0"/>
                          <a:cs typeface="Times" pitchFamily="29" charset="0"/>
                        </a:rPr>
                        <a:t>Initial helium mass fraction</a:t>
                      </a:r>
                    </a:p>
                  </a:txBody>
                  <a:tcPr marL="68580" marR="68580" marT="0" marB="0" horzOverflow="overflow">
                    <a:lnL>
                      <a:noFill/>
                    </a:lnL>
                    <a:lnR>
                      <a:noFill/>
                    </a:lnR>
                    <a:lnT>
                      <a:noFill/>
                    </a:lnT>
                    <a:lnB>
                      <a:noFill/>
                    </a:lnB>
                    <a:lnTlToBr>
                      <a:noFill/>
                    </a:lnTlToBr>
                    <a:lnBlToTr>
                      <a:noFill/>
                    </a:lnBlToTr>
                    <a:noFill/>
                  </a:tcPr>
                </a:tc>
              </a:tr>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Lucida Grande" pitchFamily="29" charset="0"/>
                          <a:ea typeface="Times" pitchFamily="29" charset="0"/>
                          <a:cs typeface="Times" pitchFamily="29" charset="0"/>
                        </a:rPr>
                        <a:t>α</a:t>
                      </a:r>
                      <a:endParaRPr kumimoji="0" lang="en-US" sz="2000" b="0" i="0" u="none" strike="noStrike" cap="none" normalizeH="0" baseline="0">
                        <a:ln>
                          <a:noFill/>
                        </a:ln>
                        <a:solidFill>
                          <a:schemeClr val="tx1"/>
                        </a:solidFill>
                        <a:effectLst/>
                        <a:latin typeface="Palatino Linotype" pitchFamily="18" charset="0"/>
                        <a:ea typeface="Times" pitchFamily="29" charset="0"/>
                        <a:cs typeface="Times" pitchFamily="29"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Palatino Linotype" pitchFamily="18" charset="0"/>
                          <a:ea typeface="Times" pitchFamily="29" charset="0"/>
                          <a:cs typeface="Times" pitchFamily="29" charset="0"/>
                        </a:rPr>
                        <a:t>Mixing-length (convective efficiency)</a:t>
                      </a:r>
                    </a:p>
                  </a:txBody>
                  <a:tcPr marL="68580" marR="68580" marT="0" marB="0" horzOverflow="overflow">
                    <a:lnL>
                      <a:noFill/>
                    </a:lnL>
                    <a:lnR>
                      <a:noFill/>
                    </a:lnR>
                    <a:lnT>
                      <a:noFill/>
                    </a:lnT>
                    <a:lnB>
                      <a:noFill/>
                    </a:lnB>
                    <a:lnTlToBr>
                      <a:noFill/>
                    </a:lnTlToBr>
                    <a:lnBlToTr>
                      <a:noFill/>
                    </a:lnBlToTr>
                    <a:noFill/>
                  </a:tcPr>
                </a:tc>
              </a:tr>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Lucida Grande" pitchFamily="29" charset="0"/>
                          <a:ea typeface="Times" pitchFamily="29" charset="0"/>
                          <a:cs typeface="Times" pitchFamily="29" charset="0"/>
                        </a:rPr>
                        <a:t>τ</a:t>
                      </a:r>
                      <a:endParaRPr kumimoji="0" lang="en-US" sz="2000" b="0" i="0" u="none" strike="noStrike" cap="none" normalizeH="0" baseline="0">
                        <a:ln>
                          <a:noFill/>
                        </a:ln>
                        <a:solidFill>
                          <a:schemeClr val="tx1"/>
                        </a:solidFill>
                        <a:effectLst/>
                        <a:latin typeface="Palatino Linotype" pitchFamily="18" charset="0"/>
                        <a:ea typeface="Times" pitchFamily="29" charset="0"/>
                        <a:cs typeface="Times" pitchFamily="29"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Palatino Linotype" pitchFamily="18" charset="0"/>
                          <a:ea typeface="Times" pitchFamily="29" charset="0"/>
                          <a:cs typeface="Times" pitchFamily="29" charset="0"/>
                        </a:rPr>
                        <a:t>Stellar age</a:t>
                      </a:r>
                    </a:p>
                  </a:txBody>
                  <a:tcPr marL="68580" marR="68580" marT="0" marB="0" horzOverflow="overflow">
                    <a:lnL>
                      <a:noFill/>
                    </a:lnL>
                    <a:lnR>
                      <a:noFill/>
                    </a:lnR>
                    <a:lnT>
                      <a:noFill/>
                    </a:lnT>
                    <a:lnB>
                      <a:noFill/>
                    </a:lnB>
                    <a:lnTlToBr>
                      <a:noFill/>
                    </a:lnTlToBr>
                    <a:lnBlToTr>
                      <a:noFill/>
                    </a:lnBlToTr>
                    <a:noFill/>
                  </a:tcPr>
                </a:tc>
              </a:tr>
            </a:tbl>
          </a:graphicData>
        </a:graphic>
      </p:graphicFrame>
      <p:sp>
        <p:nvSpPr>
          <p:cNvPr id="20" name="Slide Number Placeholder 19"/>
          <p:cNvSpPr>
            <a:spLocks noGrp="1"/>
          </p:cNvSpPr>
          <p:nvPr>
            <p:ph type="sldNum" sz="quarter" idx="12"/>
          </p:nvPr>
        </p:nvSpPr>
        <p:spPr/>
        <p:txBody>
          <a:bodyPr/>
          <a:lstStyle/>
          <a:p>
            <a:fld id="{7B833AA8-F6B3-DB42-A47F-FAC3522E3978}"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17638"/>
            <a:ext cx="8229600" cy="4708525"/>
          </a:xfrm>
        </p:spPr>
        <p:txBody>
          <a:bodyPr/>
          <a:lstStyle/>
          <a:p>
            <a:r>
              <a:rPr lang="en-US" dirty="0" smtClean="0"/>
              <a:t>Find a model that fits the observations</a:t>
            </a:r>
          </a:p>
          <a:p>
            <a:pPr lvl="1"/>
            <a:endParaRPr lang="en-US" dirty="0" smtClean="0"/>
          </a:p>
          <a:p>
            <a:pPr lvl="1"/>
            <a:endParaRPr lang="en-US" dirty="0" smtClean="0"/>
          </a:p>
          <a:p>
            <a:pPr lvl="1"/>
            <a:endParaRPr lang="en-US" dirty="0" smtClean="0"/>
          </a:p>
          <a:p>
            <a:pPr lvl="1"/>
            <a:endParaRPr lang="en-US" dirty="0" smtClean="0"/>
          </a:p>
          <a:p>
            <a:r>
              <a:rPr lang="en-US" dirty="0" smtClean="0"/>
              <a:t>Computationally</a:t>
            </a:r>
            <a:r>
              <a:rPr lang="en-US" dirty="0" smtClean="0"/>
              <a:t> </a:t>
            </a:r>
            <a:r>
              <a:rPr lang="en-US" dirty="0" smtClean="0"/>
              <a:t>cost</a:t>
            </a:r>
            <a:endParaRPr lang="en-US" dirty="0"/>
          </a:p>
        </p:txBody>
      </p:sp>
      <p:sp>
        <p:nvSpPr>
          <p:cNvPr id="3" name="Title 2"/>
          <p:cNvSpPr>
            <a:spLocks noGrp="1"/>
          </p:cNvSpPr>
          <p:nvPr>
            <p:ph type="title"/>
          </p:nvPr>
        </p:nvSpPr>
        <p:spPr/>
        <p:txBody>
          <a:bodyPr>
            <a:normAutofit fontScale="90000"/>
          </a:bodyPr>
          <a:lstStyle/>
          <a:p>
            <a:r>
              <a:rPr lang="en-US" dirty="0" smtClean="0"/>
              <a:t>Asteroseismology – Genetic Algorithm</a:t>
            </a:r>
            <a:endParaRPr lang="en-US" dirty="0"/>
          </a:p>
        </p:txBody>
      </p:sp>
      <p:grpSp>
        <p:nvGrpSpPr>
          <p:cNvPr id="4" name="Group 41"/>
          <p:cNvGrpSpPr/>
          <p:nvPr/>
        </p:nvGrpSpPr>
        <p:grpSpPr>
          <a:xfrm>
            <a:off x="960966" y="2020618"/>
            <a:ext cx="5943600" cy="1794469"/>
            <a:chOff x="972357" y="2031195"/>
            <a:chExt cx="7086600" cy="2435423"/>
          </a:xfrm>
        </p:grpSpPr>
        <p:grpSp>
          <p:nvGrpSpPr>
            <p:cNvPr id="5" name="Group 18"/>
            <p:cNvGrpSpPr>
              <a:grpSpLocks/>
            </p:cNvGrpSpPr>
            <p:nvPr/>
          </p:nvGrpSpPr>
          <p:grpSpPr bwMode="auto">
            <a:xfrm>
              <a:off x="1531665" y="3060892"/>
              <a:ext cx="4772025" cy="501250"/>
              <a:chOff x="1780535" y="2590798"/>
              <a:chExt cx="4772665" cy="502036"/>
            </a:xfrm>
          </p:grpSpPr>
          <p:sp>
            <p:nvSpPr>
              <p:cNvPr id="16" name="TextBox 15"/>
              <p:cNvSpPr txBox="1"/>
              <p:nvPr/>
            </p:nvSpPr>
            <p:spPr>
              <a:xfrm>
                <a:off x="3414291" y="2675066"/>
                <a:ext cx="1417826" cy="313773"/>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algn="ctr">
                  <a:defRPr/>
                </a:pPr>
                <a:r>
                  <a:rPr lang="en-US" sz="900" dirty="0"/>
                  <a:t>Forward Simulation</a:t>
                </a:r>
              </a:p>
            </p:txBody>
          </p:sp>
          <p:sp>
            <p:nvSpPr>
              <p:cNvPr id="17" name="TextBox 16"/>
              <p:cNvSpPr txBox="1"/>
              <p:nvPr/>
            </p:nvSpPr>
            <p:spPr>
              <a:xfrm>
                <a:off x="1780535" y="2590798"/>
                <a:ext cx="1124100" cy="502036"/>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defRPr/>
                </a:pPr>
                <a:r>
                  <a:rPr lang="en-US" sz="900" dirty="0"/>
                  <a:t>Stellar</a:t>
                </a:r>
              </a:p>
              <a:p>
                <a:pPr algn="ctr">
                  <a:defRPr/>
                </a:pPr>
                <a:r>
                  <a:rPr lang="en-US" sz="900" dirty="0"/>
                  <a:t>Parameters</a:t>
                </a:r>
              </a:p>
            </p:txBody>
          </p:sp>
          <p:sp>
            <p:nvSpPr>
              <p:cNvPr id="18" name="TextBox 17"/>
              <p:cNvSpPr txBox="1"/>
              <p:nvPr/>
            </p:nvSpPr>
            <p:spPr>
              <a:xfrm>
                <a:off x="5341773" y="2675071"/>
                <a:ext cx="1211427" cy="313773"/>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defRPr/>
                </a:pPr>
                <a:r>
                  <a:rPr lang="en-US" sz="900" dirty="0"/>
                  <a:t>Observables</a:t>
                </a:r>
              </a:p>
            </p:txBody>
          </p:sp>
          <p:sp>
            <p:nvSpPr>
              <p:cNvPr id="19" name="Right Arrow 18"/>
              <p:cNvSpPr/>
              <p:nvPr/>
            </p:nvSpPr>
            <p:spPr bwMode="auto">
              <a:xfrm>
                <a:off x="3057101" y="2685616"/>
                <a:ext cx="241254" cy="241254"/>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defRPr/>
                </a:pPr>
                <a:endParaRPr lang="en-US" sz="900">
                  <a:solidFill>
                    <a:schemeClr val="tx1"/>
                  </a:solidFill>
                </a:endParaRPr>
              </a:p>
            </p:txBody>
          </p:sp>
          <p:sp>
            <p:nvSpPr>
              <p:cNvPr id="20" name="Right Arrow 19"/>
              <p:cNvSpPr/>
              <p:nvPr/>
            </p:nvSpPr>
            <p:spPr bwMode="auto">
              <a:xfrm>
                <a:off x="4987130" y="2685616"/>
                <a:ext cx="241254" cy="241254"/>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defRPr/>
                </a:pPr>
                <a:endParaRPr lang="en-US" sz="900">
                  <a:solidFill>
                    <a:schemeClr val="tx1"/>
                  </a:solidFill>
                </a:endParaRPr>
              </a:p>
            </p:txBody>
          </p:sp>
        </p:grpSp>
        <p:sp>
          <p:nvSpPr>
            <p:cNvPr id="21" name="TextBox 20"/>
            <p:cNvSpPr txBox="1"/>
            <p:nvPr/>
          </p:nvSpPr>
          <p:spPr>
            <a:xfrm>
              <a:off x="972357" y="2031195"/>
              <a:ext cx="2133600" cy="710105"/>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defRPr/>
              </a:pPr>
              <a:r>
                <a:rPr lang="en-US" sz="1400" dirty="0"/>
                <a:t>Create population </a:t>
              </a:r>
            </a:p>
            <a:p>
              <a:pPr algn="ctr">
                <a:defRPr/>
              </a:pPr>
              <a:r>
                <a:rPr lang="en-US" sz="1400" dirty="0"/>
                <a:t>of candidate stars</a:t>
              </a:r>
            </a:p>
          </p:txBody>
        </p:sp>
        <p:sp>
          <p:nvSpPr>
            <p:cNvPr id="22" name="Right Arrow 21"/>
            <p:cNvSpPr/>
            <p:nvPr/>
          </p:nvSpPr>
          <p:spPr bwMode="auto">
            <a:xfrm rot="5400000">
              <a:off x="1886757" y="2754063"/>
              <a:ext cx="228600" cy="228600"/>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defRPr/>
              </a:pPr>
              <a:endParaRPr lang="en-US" sz="1400">
                <a:solidFill>
                  <a:schemeClr val="tx1"/>
                </a:solidFill>
              </a:endParaRPr>
            </a:p>
          </p:txBody>
        </p:sp>
        <p:sp>
          <p:nvSpPr>
            <p:cNvPr id="23" name="TextBox 22"/>
            <p:cNvSpPr txBox="1"/>
            <p:nvPr/>
          </p:nvSpPr>
          <p:spPr>
            <a:xfrm>
              <a:off x="4325157" y="4048908"/>
              <a:ext cx="2133600" cy="417710"/>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algn="ctr">
                <a:defRPr/>
              </a:pPr>
              <a:r>
                <a:rPr lang="en-US" sz="1400" dirty="0"/>
                <a:t>Choose best stars</a:t>
              </a:r>
            </a:p>
          </p:txBody>
        </p:sp>
        <p:sp>
          <p:nvSpPr>
            <p:cNvPr id="24" name="Right Arrow 23"/>
            <p:cNvSpPr/>
            <p:nvPr/>
          </p:nvSpPr>
          <p:spPr bwMode="auto">
            <a:xfrm rot="5400000">
              <a:off x="5696757" y="3744663"/>
              <a:ext cx="228600" cy="228600"/>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defRPr/>
              </a:pPr>
              <a:endParaRPr lang="en-US" sz="1400">
                <a:solidFill>
                  <a:schemeClr val="tx1"/>
                </a:solidFill>
              </a:endParaRPr>
            </a:p>
          </p:txBody>
        </p:sp>
        <p:sp>
          <p:nvSpPr>
            <p:cNvPr id="25" name="TextBox 24"/>
            <p:cNvSpPr txBox="1"/>
            <p:nvPr/>
          </p:nvSpPr>
          <p:spPr>
            <a:xfrm>
              <a:off x="1658157" y="4048908"/>
              <a:ext cx="2133600" cy="417710"/>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algn="ctr">
                <a:defRPr/>
              </a:pPr>
              <a:r>
                <a:rPr lang="en-US" sz="1400" dirty="0"/>
                <a:t>Adjust population</a:t>
              </a:r>
            </a:p>
          </p:txBody>
        </p:sp>
        <p:sp>
          <p:nvSpPr>
            <p:cNvPr id="26" name="Right Arrow 25"/>
            <p:cNvSpPr/>
            <p:nvPr/>
          </p:nvSpPr>
          <p:spPr bwMode="auto">
            <a:xfrm rot="10800000">
              <a:off x="3934632" y="4116137"/>
              <a:ext cx="228600" cy="228600"/>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defRPr/>
              </a:pPr>
              <a:endParaRPr lang="en-US" sz="1400">
                <a:solidFill>
                  <a:schemeClr val="tx1"/>
                </a:solidFill>
              </a:endParaRPr>
            </a:p>
          </p:txBody>
        </p:sp>
        <p:sp>
          <p:nvSpPr>
            <p:cNvPr id="27" name="Right Arrow 26"/>
            <p:cNvSpPr/>
            <p:nvPr/>
          </p:nvSpPr>
          <p:spPr bwMode="auto">
            <a:xfrm rot="16200000">
              <a:off x="1962957" y="3744663"/>
              <a:ext cx="228600" cy="228600"/>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defRPr/>
              </a:pPr>
              <a:endParaRPr lang="en-US" sz="1400">
                <a:solidFill>
                  <a:schemeClr val="tx1"/>
                </a:solidFill>
              </a:endParaRPr>
            </a:p>
          </p:txBody>
        </p:sp>
        <p:sp>
          <p:nvSpPr>
            <p:cNvPr id="28" name="Right Arrow 27"/>
            <p:cNvSpPr/>
            <p:nvPr/>
          </p:nvSpPr>
          <p:spPr bwMode="auto">
            <a:xfrm>
              <a:off x="6687357" y="4125663"/>
              <a:ext cx="228600" cy="228600"/>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defRPr/>
              </a:pPr>
              <a:endParaRPr lang="en-US" sz="1400">
                <a:solidFill>
                  <a:schemeClr val="tx1"/>
                </a:solidFill>
              </a:endParaRPr>
            </a:p>
          </p:txBody>
        </p:sp>
        <p:sp>
          <p:nvSpPr>
            <p:cNvPr id="29" name="TextBox 28"/>
            <p:cNvSpPr txBox="1"/>
            <p:nvPr/>
          </p:nvSpPr>
          <p:spPr>
            <a:xfrm>
              <a:off x="6992158" y="4048908"/>
              <a:ext cx="1066799" cy="417710"/>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defRPr/>
              </a:pPr>
              <a:r>
                <a:rPr lang="en-US" sz="1400" dirty="0"/>
                <a:t>Model</a:t>
              </a:r>
            </a:p>
          </p:txBody>
        </p:sp>
        <p:grpSp>
          <p:nvGrpSpPr>
            <p:cNvPr id="6" name="Group 18"/>
            <p:cNvGrpSpPr>
              <a:grpSpLocks/>
            </p:cNvGrpSpPr>
            <p:nvPr/>
          </p:nvGrpSpPr>
          <p:grpSpPr bwMode="auto">
            <a:xfrm>
              <a:off x="1596054" y="3150417"/>
              <a:ext cx="4772025" cy="501250"/>
              <a:chOff x="1780535" y="2590798"/>
              <a:chExt cx="4772665" cy="502036"/>
            </a:xfrm>
          </p:grpSpPr>
          <p:sp>
            <p:nvSpPr>
              <p:cNvPr id="31" name="TextBox 30"/>
              <p:cNvSpPr txBox="1"/>
              <p:nvPr/>
            </p:nvSpPr>
            <p:spPr>
              <a:xfrm>
                <a:off x="3414291" y="2675066"/>
                <a:ext cx="1417826" cy="313773"/>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algn="ctr">
                  <a:defRPr/>
                </a:pPr>
                <a:r>
                  <a:rPr lang="en-US" sz="900" dirty="0"/>
                  <a:t>Forward Simulation</a:t>
                </a:r>
              </a:p>
            </p:txBody>
          </p:sp>
          <p:sp>
            <p:nvSpPr>
              <p:cNvPr id="32" name="TextBox 31"/>
              <p:cNvSpPr txBox="1"/>
              <p:nvPr/>
            </p:nvSpPr>
            <p:spPr>
              <a:xfrm>
                <a:off x="1780535" y="2590798"/>
                <a:ext cx="1124100" cy="502036"/>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defRPr/>
                </a:pPr>
                <a:r>
                  <a:rPr lang="en-US" sz="900" dirty="0"/>
                  <a:t>Stellar</a:t>
                </a:r>
              </a:p>
              <a:p>
                <a:pPr algn="ctr">
                  <a:defRPr/>
                </a:pPr>
                <a:r>
                  <a:rPr lang="en-US" sz="900" dirty="0"/>
                  <a:t>Parameters</a:t>
                </a:r>
              </a:p>
            </p:txBody>
          </p:sp>
          <p:sp>
            <p:nvSpPr>
              <p:cNvPr id="33" name="TextBox 32"/>
              <p:cNvSpPr txBox="1"/>
              <p:nvPr/>
            </p:nvSpPr>
            <p:spPr>
              <a:xfrm>
                <a:off x="5341773" y="2675073"/>
                <a:ext cx="1211427" cy="313773"/>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defRPr/>
                </a:pPr>
                <a:r>
                  <a:rPr lang="en-US" sz="900" dirty="0"/>
                  <a:t>Observables</a:t>
                </a:r>
              </a:p>
            </p:txBody>
          </p:sp>
          <p:sp>
            <p:nvSpPr>
              <p:cNvPr id="34" name="Right Arrow 33"/>
              <p:cNvSpPr/>
              <p:nvPr/>
            </p:nvSpPr>
            <p:spPr bwMode="auto">
              <a:xfrm>
                <a:off x="3057101" y="2685616"/>
                <a:ext cx="241254" cy="241254"/>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defRPr/>
                </a:pPr>
                <a:endParaRPr lang="en-US" sz="900">
                  <a:solidFill>
                    <a:schemeClr val="tx1"/>
                  </a:solidFill>
                </a:endParaRPr>
              </a:p>
            </p:txBody>
          </p:sp>
          <p:sp>
            <p:nvSpPr>
              <p:cNvPr id="35" name="Right Arrow 34"/>
              <p:cNvSpPr/>
              <p:nvPr/>
            </p:nvSpPr>
            <p:spPr bwMode="auto">
              <a:xfrm>
                <a:off x="4987130" y="2685616"/>
                <a:ext cx="241254" cy="241254"/>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defRPr/>
                </a:pPr>
                <a:endParaRPr lang="en-US" sz="900">
                  <a:solidFill>
                    <a:schemeClr val="tx1"/>
                  </a:solidFill>
                </a:endParaRPr>
              </a:p>
            </p:txBody>
          </p:sp>
        </p:grpSp>
        <p:grpSp>
          <p:nvGrpSpPr>
            <p:cNvPr id="7" name="Group 18"/>
            <p:cNvGrpSpPr>
              <a:grpSpLocks/>
            </p:cNvGrpSpPr>
            <p:nvPr/>
          </p:nvGrpSpPr>
          <p:grpSpPr bwMode="auto">
            <a:xfrm>
              <a:off x="1658919" y="3238442"/>
              <a:ext cx="4772025" cy="501250"/>
              <a:chOff x="1780535" y="2590798"/>
              <a:chExt cx="4772665" cy="502036"/>
            </a:xfrm>
          </p:grpSpPr>
          <p:sp>
            <p:nvSpPr>
              <p:cNvPr id="37" name="TextBox 36"/>
              <p:cNvSpPr txBox="1"/>
              <p:nvPr/>
            </p:nvSpPr>
            <p:spPr>
              <a:xfrm>
                <a:off x="3414291" y="2675066"/>
                <a:ext cx="1417826" cy="313773"/>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algn="ctr">
                  <a:defRPr/>
                </a:pPr>
                <a:r>
                  <a:rPr lang="en-US" sz="900" dirty="0"/>
                  <a:t>Forward Simulation</a:t>
                </a:r>
              </a:p>
            </p:txBody>
          </p:sp>
          <p:sp>
            <p:nvSpPr>
              <p:cNvPr id="38" name="TextBox 37"/>
              <p:cNvSpPr txBox="1"/>
              <p:nvPr/>
            </p:nvSpPr>
            <p:spPr>
              <a:xfrm>
                <a:off x="1780535" y="2590798"/>
                <a:ext cx="1124100" cy="502036"/>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defRPr/>
                </a:pPr>
                <a:r>
                  <a:rPr lang="en-US" sz="900" dirty="0"/>
                  <a:t>Stellar</a:t>
                </a:r>
              </a:p>
              <a:p>
                <a:pPr algn="ctr">
                  <a:defRPr/>
                </a:pPr>
                <a:r>
                  <a:rPr lang="en-US" sz="900" dirty="0"/>
                  <a:t>Parameters</a:t>
                </a:r>
              </a:p>
            </p:txBody>
          </p:sp>
          <p:sp>
            <p:nvSpPr>
              <p:cNvPr id="39" name="TextBox 38"/>
              <p:cNvSpPr txBox="1"/>
              <p:nvPr/>
            </p:nvSpPr>
            <p:spPr>
              <a:xfrm>
                <a:off x="5341773" y="2675073"/>
                <a:ext cx="1211427" cy="313773"/>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defRPr/>
                </a:pPr>
                <a:r>
                  <a:rPr lang="en-US" sz="900" dirty="0"/>
                  <a:t>Observables</a:t>
                </a:r>
              </a:p>
            </p:txBody>
          </p:sp>
          <p:sp>
            <p:nvSpPr>
              <p:cNvPr id="40" name="Right Arrow 39"/>
              <p:cNvSpPr/>
              <p:nvPr/>
            </p:nvSpPr>
            <p:spPr bwMode="auto">
              <a:xfrm>
                <a:off x="3057101" y="2685616"/>
                <a:ext cx="241254" cy="241254"/>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defRPr/>
                </a:pPr>
                <a:endParaRPr lang="en-US" sz="900">
                  <a:solidFill>
                    <a:schemeClr val="tx1"/>
                  </a:solidFill>
                </a:endParaRPr>
              </a:p>
            </p:txBody>
          </p:sp>
          <p:sp>
            <p:nvSpPr>
              <p:cNvPr id="41" name="Right Arrow 40"/>
              <p:cNvSpPr/>
              <p:nvPr/>
            </p:nvSpPr>
            <p:spPr bwMode="auto">
              <a:xfrm>
                <a:off x="4987130" y="2685616"/>
                <a:ext cx="241254" cy="241254"/>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defRPr/>
                </a:pPr>
                <a:endParaRPr lang="en-US" sz="900">
                  <a:solidFill>
                    <a:schemeClr val="tx1"/>
                  </a:solidFill>
                </a:endParaRPr>
              </a:p>
            </p:txBody>
          </p:sp>
        </p:grpSp>
      </p:grpSp>
      <p:sp>
        <p:nvSpPr>
          <p:cNvPr id="44" name="TextBox 43"/>
          <p:cNvSpPr txBox="1"/>
          <p:nvPr/>
        </p:nvSpPr>
        <p:spPr>
          <a:xfrm>
            <a:off x="2789333" y="2020618"/>
            <a:ext cx="2871900" cy="584776"/>
          </a:xfrm>
          <a:prstGeom prst="rect">
            <a:avLst/>
          </a:prstGeom>
          <a:noFill/>
        </p:spPr>
        <p:txBody>
          <a:bodyPr wrap="none" rtlCol="0">
            <a:spAutoFit/>
          </a:bodyPr>
          <a:lstStyle/>
          <a:p>
            <a:pPr algn="ctr"/>
            <a:r>
              <a:rPr lang="en-US" sz="1600" dirty="0" smtClean="0"/>
              <a:t>Model-Fitting Genetic Algorithm</a:t>
            </a:r>
          </a:p>
          <a:p>
            <a:pPr algn="ctr"/>
            <a:r>
              <a:rPr lang="en-US" sz="1600" dirty="0" smtClean="0"/>
              <a:t>(Properties from Observations)</a:t>
            </a:r>
            <a:endParaRPr lang="en-US" sz="1600" dirty="0"/>
          </a:p>
        </p:txBody>
      </p:sp>
      <p:graphicFrame>
        <p:nvGraphicFramePr>
          <p:cNvPr id="36" name="Table 35"/>
          <p:cNvGraphicFramePr>
            <a:graphicFrameLocks noGrp="1"/>
          </p:cNvGraphicFramePr>
          <p:nvPr/>
        </p:nvGraphicFramePr>
        <p:xfrm>
          <a:off x="1791792" y="4710959"/>
          <a:ext cx="5479814" cy="1127759"/>
        </p:xfrm>
        <a:graphic>
          <a:graphicData uri="http://schemas.openxmlformats.org/drawingml/2006/table">
            <a:tbl>
              <a:tblPr/>
              <a:tblGrid>
                <a:gridCol w="1121737"/>
                <a:gridCol w="1384887"/>
                <a:gridCol w="1487378"/>
                <a:gridCol w="1485812"/>
              </a:tblGrid>
              <a:tr h="161925">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Palatino Linotype" pitchFamily="18" charset="0"/>
                          <a:ea typeface="Times" charset="0"/>
                          <a:cs typeface="Times" charset="0"/>
                        </a:rPr>
                        <a:t>System</a:t>
                      </a:r>
                    </a:p>
                  </a:txBody>
                  <a:tcPr marL="68580" marR="68580"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Palatino Linotype" pitchFamily="18" charset="0"/>
                          <a:ea typeface="Times" charset="0"/>
                          <a:cs typeface="Times" charset="0"/>
                        </a:rPr>
                        <a:t>GA</a:t>
                      </a:r>
                      <a:endParaRPr kumimoji="0" lang="en-US" sz="1400" b="0" i="0" u="none" strike="noStrike" cap="none" normalizeH="0" baseline="0" dirty="0">
                        <a:ln>
                          <a:noFill/>
                        </a:ln>
                        <a:solidFill>
                          <a:schemeClr val="tx1"/>
                        </a:solidFill>
                        <a:effectLst/>
                        <a:latin typeface="Palatino Linotype" pitchFamily="18" charset="0"/>
                        <a:ea typeface="Times" charset="0"/>
                        <a:cs typeface="Times" charset="0"/>
                      </a:endParaRPr>
                    </a:p>
                  </a:txBody>
                  <a:tcPr marL="68580" marR="68580" marT="0"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1" fontAlgn="base" latinLnBrk="0" hangingPunct="1">
                        <a:lnSpc>
                          <a:spcPct val="200000"/>
                        </a:lnSpc>
                        <a:spcBef>
                          <a:spcPct val="0"/>
                        </a:spcBef>
                        <a:spcAft>
                          <a:spcPct val="0"/>
                        </a:spcAft>
                        <a:buClrTx/>
                        <a:buSzTx/>
                        <a:buFontTx/>
                        <a:buNone/>
                        <a:tabLst/>
                        <a:defRPr/>
                      </a:pPr>
                      <a:r>
                        <a:rPr kumimoji="0" lang="en-US" sz="1400" b="0" i="0" u="none" strike="noStrike" cap="none" normalizeH="0" baseline="0" smtClean="0">
                          <a:ln>
                            <a:noFill/>
                          </a:ln>
                          <a:solidFill>
                            <a:schemeClr val="tx1"/>
                          </a:solidFill>
                          <a:effectLst/>
                          <a:latin typeface="Palatino Linotype" pitchFamily="18" charset="0"/>
                          <a:ea typeface="Times" charset="0"/>
                          <a:cs typeface="Times" charset="0"/>
                        </a:rPr>
                        <a:t>System</a:t>
                      </a:r>
                      <a:endParaRPr kumimoji="0" lang="en-US" sz="1400" b="0" i="0" u="none" strike="noStrike" cap="none" normalizeH="0" baseline="0" dirty="0">
                        <a:ln>
                          <a:noFill/>
                        </a:ln>
                        <a:solidFill>
                          <a:schemeClr val="tx1"/>
                        </a:solidFill>
                        <a:effectLst/>
                        <a:latin typeface="Palatino Linotype" pitchFamily="18" charset="0"/>
                        <a:ea typeface="Times" charset="0"/>
                        <a:cs typeface="Times" charset="0"/>
                      </a:endParaRPr>
                    </a:p>
                  </a:txBody>
                  <a:tcPr marL="68580" marR="6858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Palatino Linotype" pitchFamily="18" charset="0"/>
                          <a:ea typeface="Times" charset="0"/>
                          <a:cs typeface="Times" charset="0"/>
                        </a:rPr>
                        <a:t>GA</a:t>
                      </a:r>
                      <a:endParaRPr kumimoji="0" lang="en-US" sz="1400" b="0" i="0" u="none" strike="noStrike" cap="none" normalizeH="0" baseline="0" dirty="0">
                        <a:ln>
                          <a:noFill/>
                        </a:ln>
                        <a:solidFill>
                          <a:schemeClr val="tx1"/>
                        </a:solidFill>
                        <a:effectLst/>
                        <a:latin typeface="Palatino Linotype" pitchFamily="18" charset="0"/>
                        <a:ea typeface="Times" charset="0"/>
                        <a:cs typeface="Times" charset="0"/>
                      </a:endParaRPr>
                    </a:p>
                  </a:txBody>
                  <a:tcPr marL="68580" marR="68580" marT="0"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161925">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Palatino Linotype" pitchFamily="18" charset="0"/>
                          <a:ea typeface="Times" charset="0"/>
                          <a:cs typeface="Times" charset="0"/>
                        </a:rPr>
                        <a:t>SUs</a:t>
                      </a:r>
                      <a:endParaRPr kumimoji="0" lang="en-US" sz="1400" b="0" i="0" u="none" strike="noStrike" cap="none" normalizeH="0" baseline="0" dirty="0">
                        <a:ln>
                          <a:noFill/>
                        </a:ln>
                        <a:solidFill>
                          <a:schemeClr val="tx1"/>
                        </a:solidFill>
                        <a:effectLst/>
                        <a:latin typeface="Palatino Linotype" pitchFamily="18" charset="0"/>
                        <a:ea typeface="Times" charset="0"/>
                        <a:cs typeface="Times" charset="0"/>
                      </a:endParaRPr>
                    </a:p>
                  </a:txBody>
                  <a:tcPr marL="68580" marR="6858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dirty="0"/>
                    </a:p>
                  </a:txBody>
                  <a:tcPr marL="68580" marR="6858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Palatino Linotype" pitchFamily="18" charset="0"/>
                          <a:ea typeface="Times" charset="0"/>
                          <a:cs typeface="Times" charset="0"/>
                        </a:rPr>
                        <a:t>SUs</a:t>
                      </a:r>
                      <a:endParaRPr kumimoji="0" lang="en-US" sz="1400" b="0" i="0" u="none" strike="noStrike" cap="none" normalizeH="0" baseline="0" dirty="0">
                        <a:ln>
                          <a:noFill/>
                        </a:ln>
                        <a:solidFill>
                          <a:schemeClr val="tx1"/>
                        </a:solidFill>
                        <a:effectLst/>
                        <a:latin typeface="Palatino Linotype" pitchFamily="18" charset="0"/>
                        <a:ea typeface="Times" charset="0"/>
                        <a:cs typeface="Times" charset="0"/>
                      </a:endParaRPr>
                    </a:p>
                  </a:txBody>
                  <a:tcPr marL="68580" marR="6858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Palatino Linotype" pitchFamily="18" charset="0"/>
                          <a:ea typeface="Times" charset="0"/>
                          <a:cs typeface="Times" charset="0"/>
                        </a:rPr>
                        <a:t>Frost (BG/L)</a:t>
                      </a:r>
                      <a:endParaRPr kumimoji="0" lang="en-US" sz="1400" b="0" i="0" u="none" strike="noStrike" cap="none" normalizeH="0" baseline="0" dirty="0">
                        <a:ln>
                          <a:noFill/>
                        </a:ln>
                        <a:solidFill>
                          <a:schemeClr val="tx1"/>
                        </a:solidFill>
                        <a:effectLst/>
                        <a:latin typeface="Palatino Linotype" pitchFamily="18" charset="0"/>
                        <a:ea typeface="Times" charset="0"/>
                        <a:cs typeface="Times" charset="0"/>
                      </a:endParaRPr>
                    </a:p>
                  </a:txBody>
                  <a:tcPr marL="68580" marR="68580" marT="0"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Palatino Linotype" pitchFamily="18" charset="0"/>
                          <a:ea typeface="Times" charset="0"/>
                          <a:cs typeface="Times" charset="0"/>
                        </a:rPr>
                        <a:t>23,231</a:t>
                      </a:r>
                    </a:p>
                  </a:txBody>
                  <a:tcPr marL="68580" marR="6858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Palatino Linotype" pitchFamily="18" charset="0"/>
                          <a:ea typeface="Times" charset="0"/>
                          <a:cs typeface="Times" charset="0"/>
                        </a:rPr>
                        <a:t>Kraken</a:t>
                      </a:r>
                      <a:endParaRPr kumimoji="0" lang="en-US" sz="1400" b="0" i="0" u="none" strike="noStrike" cap="none" normalizeH="0" baseline="0" dirty="0">
                        <a:ln>
                          <a:noFill/>
                        </a:ln>
                        <a:solidFill>
                          <a:schemeClr val="tx1"/>
                        </a:solidFill>
                        <a:effectLst/>
                        <a:latin typeface="Palatino Linotype" pitchFamily="18" charset="0"/>
                        <a:ea typeface="Times" charset="0"/>
                        <a:cs typeface="Times" charset="0"/>
                      </a:endParaRPr>
                    </a:p>
                  </a:txBody>
                  <a:tcPr marL="68580" marR="68580" marT="0"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Palatino Linotype" pitchFamily="18" charset="0"/>
                          <a:ea typeface="Times" charset="0"/>
                          <a:cs typeface="Times" charset="0"/>
                        </a:rPr>
                        <a:t>16356</a:t>
                      </a:r>
                      <a:endParaRPr kumimoji="0" lang="en-US" sz="1400" b="0" i="0" u="none" strike="noStrike" cap="none" normalizeH="0" baseline="0" dirty="0">
                        <a:ln>
                          <a:noFill/>
                        </a:ln>
                        <a:solidFill>
                          <a:schemeClr val="tx1"/>
                        </a:solidFill>
                        <a:effectLst/>
                        <a:latin typeface="Palatino Linotype" pitchFamily="18" charset="0"/>
                        <a:ea typeface="Times" charset="0"/>
                        <a:cs typeface="Times" charset="0"/>
                      </a:endParaRPr>
                    </a:p>
                  </a:txBody>
                  <a:tcPr marL="68580" marR="68580" marT="0"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Palatino Linotype" pitchFamily="18" charset="0"/>
                          <a:ea typeface="Times" charset="0"/>
                          <a:cs typeface="Times" charset="0"/>
                        </a:rPr>
                        <a:t>Big Red</a:t>
                      </a:r>
                    </a:p>
                  </a:txBody>
                  <a:tcPr marL="68580" marR="6858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Palatino Linotype" pitchFamily="18" charset="0"/>
                          <a:ea typeface="Times" charset="0"/>
                          <a:cs typeface="Times" charset="0"/>
                        </a:rPr>
                        <a:t>38,194</a:t>
                      </a: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Palatino Linotype" pitchFamily="18" charset="0"/>
                          <a:ea typeface="Times" charset="0"/>
                          <a:cs typeface="Times" charset="0"/>
                        </a:rPr>
                        <a:t>Stampede</a:t>
                      </a:r>
                      <a:endParaRPr kumimoji="0" lang="en-US" sz="1400" b="0" i="0" u="none" strike="noStrike" cap="none" normalizeH="0" baseline="0" dirty="0">
                        <a:ln>
                          <a:noFill/>
                        </a:ln>
                        <a:solidFill>
                          <a:schemeClr val="tx1"/>
                        </a:solidFill>
                        <a:effectLst/>
                        <a:latin typeface="Palatino Linotype" pitchFamily="18" charset="0"/>
                        <a:ea typeface="Times" charset="0"/>
                        <a:cs typeface="Times" charset="0"/>
                      </a:endParaRPr>
                    </a:p>
                  </a:txBody>
                  <a:tcPr marL="68580" marR="6858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Palatino Linotype" pitchFamily="18" charset="0"/>
                          <a:ea typeface="Times" charset="0"/>
                          <a:cs typeface="Times" charset="0"/>
                        </a:rPr>
                        <a:t>9,659</a:t>
                      </a:r>
                      <a:endParaRPr kumimoji="0" lang="en-US" sz="1400" b="0" i="0" u="none" strike="noStrike" cap="none" normalizeH="0" baseline="0" dirty="0">
                        <a:ln>
                          <a:noFill/>
                        </a:ln>
                        <a:solidFill>
                          <a:schemeClr val="tx1"/>
                        </a:solidFill>
                        <a:effectLst/>
                        <a:latin typeface="Palatino Linotype" pitchFamily="18" charset="0"/>
                        <a:ea typeface="Times" charset="0"/>
                        <a:cs typeface="Times" charset="0"/>
                      </a:endParaRPr>
                    </a:p>
                  </a:txBody>
                  <a:tcPr marL="68580" marR="68580" marT="0" marB="0" anchor="b" horzOverflow="overflow">
                    <a:lnL>
                      <a:noFill/>
                    </a:lnL>
                    <a:lnR>
                      <a:noFill/>
                    </a:lnR>
                    <a:lnT>
                      <a:noFill/>
                    </a:lnT>
                    <a:lnB>
                      <a:noFill/>
                    </a:lnB>
                    <a:lnTlToBr>
                      <a:noFill/>
                    </a:lnTlToBr>
                    <a:lnBlToTr>
                      <a:noFill/>
                    </a:lnBlToTr>
                    <a:noFill/>
                  </a:tcPr>
                </a:tc>
              </a:tr>
              <a:tr h="2537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Palatino Linotype" pitchFamily="18" charset="0"/>
                          <a:ea typeface="Times" charset="0"/>
                          <a:cs typeface="Times" charset="0"/>
                        </a:rPr>
                        <a:t>Lonestar</a:t>
                      </a:r>
                    </a:p>
                  </a:txBody>
                  <a:tcPr marL="68580" marR="6858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Palatino Linotype" pitchFamily="18" charset="0"/>
                          <a:ea typeface="Times" charset="0"/>
                          <a:cs typeface="Times" charset="0"/>
                        </a:rPr>
                        <a:t>22,858</a:t>
                      </a:r>
                    </a:p>
                  </a:txBody>
                  <a:tcPr marL="68580" marR="68580" marT="0" marB="0" horzOverflow="overflow">
                    <a:lnL>
                      <a:noFill/>
                    </a:lnL>
                    <a:lnR>
                      <a:noFill/>
                    </a:lnR>
                    <a:lnT>
                      <a:noFill/>
                    </a:lnT>
                    <a:lnB>
                      <a:noFill/>
                    </a:lnB>
                    <a:lnTlToBr>
                      <a:noFill/>
                    </a:lnTlToBr>
                    <a:lnBlToTr>
                      <a:noFill/>
                    </a:lnBlToTr>
                    <a:noFill/>
                  </a:tcPr>
                </a:tc>
                <a:tc>
                  <a:txBody>
                    <a:bodyPr/>
                    <a:lstStyle/>
                    <a:p>
                      <a:endParaRPr lang="en-US" dirty="0"/>
                    </a:p>
                  </a:txBody>
                  <a:tcPr marL="68580" marR="6858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Palatino Linotype" pitchFamily="18" charset="0"/>
                        <a:ea typeface="Times" charset="0"/>
                        <a:cs typeface="Times" charset="0"/>
                      </a:endParaRPr>
                    </a:p>
                  </a:txBody>
                  <a:tcPr marL="68580" marR="68580" marT="0" marB="0" anchor="b" horzOverflow="overflow">
                    <a:lnL>
                      <a:noFill/>
                    </a:lnL>
                    <a:lnR>
                      <a:noFill/>
                    </a:lnR>
                    <a:lnT>
                      <a:noFill/>
                    </a:lnT>
                    <a:lnB>
                      <a:noFill/>
                    </a:lnB>
                    <a:lnTlToBr>
                      <a:noFill/>
                    </a:lnTlToBr>
                    <a:lnBlToTr>
                      <a:noFill/>
                    </a:lnBlToTr>
                    <a:noFill/>
                  </a:tcPr>
                </a:tc>
              </a:tr>
            </a:tbl>
          </a:graphicData>
        </a:graphic>
      </p:graphicFrame>
      <p:sp>
        <p:nvSpPr>
          <p:cNvPr id="42" name="Slide Number Placeholder 41"/>
          <p:cNvSpPr>
            <a:spLocks noGrp="1"/>
          </p:cNvSpPr>
          <p:nvPr>
            <p:ph type="sldNum" sz="quarter" idx="12"/>
          </p:nvPr>
        </p:nvSpPr>
        <p:spPr/>
        <p:txBody>
          <a:bodyPr/>
          <a:lstStyle/>
          <a:p>
            <a:fld id="{7B833AA8-F6B3-DB42-A47F-FAC3522E3978}"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 name="Rectangle 44"/>
          <p:cNvSpPr/>
          <p:nvPr/>
        </p:nvSpPr>
        <p:spPr>
          <a:xfrm>
            <a:off x="713814" y="2521630"/>
            <a:ext cx="5886809" cy="268850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p:txBody>
          <a:bodyPr/>
          <a:lstStyle/>
          <a:p>
            <a:r>
              <a:rPr lang="en-US" dirty="0" smtClean="0"/>
              <a:t>AMP workflow</a:t>
            </a:r>
          </a:p>
        </p:txBody>
      </p:sp>
      <p:sp>
        <p:nvSpPr>
          <p:cNvPr id="4" name="Title 3"/>
          <p:cNvSpPr>
            <a:spLocks noGrp="1"/>
          </p:cNvSpPr>
          <p:nvPr>
            <p:ph type="title"/>
          </p:nvPr>
        </p:nvSpPr>
        <p:spPr/>
        <p:txBody>
          <a:bodyPr/>
          <a:lstStyle/>
          <a:p>
            <a:r>
              <a:rPr lang="en-US" dirty="0" smtClean="0"/>
              <a:t>AMP Portal workflow</a:t>
            </a:r>
            <a:endParaRPr lang="en-US" dirty="0"/>
          </a:p>
        </p:txBody>
      </p:sp>
      <p:sp>
        <p:nvSpPr>
          <p:cNvPr id="11" name="TextBox 10"/>
          <p:cNvSpPr txBox="1"/>
          <p:nvPr/>
        </p:nvSpPr>
        <p:spPr>
          <a:xfrm>
            <a:off x="7036200" y="3096547"/>
            <a:ext cx="1227345" cy="369332"/>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n-US" dirty="0" smtClean="0"/>
              <a:t>Frost</a:t>
            </a:r>
            <a:endParaRPr lang="en-US" dirty="0"/>
          </a:p>
        </p:txBody>
      </p:sp>
      <p:sp>
        <p:nvSpPr>
          <p:cNvPr id="12" name="TextBox 11"/>
          <p:cNvSpPr txBox="1"/>
          <p:nvPr/>
        </p:nvSpPr>
        <p:spPr>
          <a:xfrm>
            <a:off x="7036200" y="4430273"/>
            <a:ext cx="1227345" cy="369332"/>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n-US" dirty="0" smtClean="0"/>
              <a:t>Stampede</a:t>
            </a:r>
            <a:endParaRPr lang="en-US" dirty="0"/>
          </a:p>
        </p:txBody>
      </p:sp>
      <p:sp>
        <p:nvSpPr>
          <p:cNvPr id="13" name="TextBox 12"/>
          <p:cNvSpPr txBox="1"/>
          <p:nvPr/>
        </p:nvSpPr>
        <p:spPr>
          <a:xfrm>
            <a:off x="7036200" y="3757136"/>
            <a:ext cx="1227345" cy="369332"/>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n-US" dirty="0" smtClean="0"/>
              <a:t>Kraken</a:t>
            </a:r>
            <a:endParaRPr lang="en-US" dirty="0"/>
          </a:p>
        </p:txBody>
      </p:sp>
      <p:cxnSp>
        <p:nvCxnSpPr>
          <p:cNvPr id="17" name="Straight Connector 16"/>
          <p:cNvCxnSpPr/>
          <p:nvPr/>
        </p:nvCxnSpPr>
        <p:spPr>
          <a:xfrm flipV="1">
            <a:off x="6665122" y="3516679"/>
            <a:ext cx="272011" cy="218295"/>
          </a:xfrm>
          <a:prstGeom prst="line">
            <a:avLst/>
          </a:prstGeom>
          <a:ln w="28575" cap="flat" cmpd="sng" algn="ctr">
            <a:solidFill>
              <a:schemeClr val="tx1"/>
            </a:solidFill>
            <a:prstDash val="solid"/>
            <a:round/>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6690765" y="3938626"/>
            <a:ext cx="246368" cy="3176"/>
          </a:xfrm>
          <a:prstGeom prst="line">
            <a:avLst/>
          </a:prstGeom>
          <a:ln w="28575" cap="flat" cmpd="sng" algn="ctr">
            <a:solidFill>
              <a:schemeClr val="tx1"/>
            </a:solidFill>
            <a:prstDash val="solid"/>
            <a:round/>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7063486" y="4867875"/>
            <a:ext cx="1133919" cy="646331"/>
          </a:xfrm>
          <a:prstGeom prst="rect">
            <a:avLst/>
          </a:prstGeom>
          <a:noFill/>
        </p:spPr>
        <p:txBody>
          <a:bodyPr wrap="none" rtlCol="0">
            <a:spAutoFit/>
          </a:bodyPr>
          <a:lstStyle/>
          <a:p>
            <a:pPr algn="ctr"/>
            <a:r>
              <a:rPr lang="en-US" dirty="0" smtClean="0"/>
              <a:t>Grid</a:t>
            </a:r>
          </a:p>
          <a:p>
            <a:pPr algn="ctr"/>
            <a:r>
              <a:rPr lang="en-US" dirty="0" smtClean="0"/>
              <a:t>Resources</a:t>
            </a:r>
            <a:endParaRPr lang="en-US" dirty="0"/>
          </a:p>
        </p:txBody>
      </p:sp>
      <p:cxnSp>
        <p:nvCxnSpPr>
          <p:cNvPr id="37" name="Straight Connector 36"/>
          <p:cNvCxnSpPr/>
          <p:nvPr/>
        </p:nvCxnSpPr>
        <p:spPr>
          <a:xfrm>
            <a:off x="6665122" y="4161178"/>
            <a:ext cx="272011" cy="218295"/>
          </a:xfrm>
          <a:prstGeom prst="line">
            <a:avLst/>
          </a:prstGeom>
          <a:ln w="28575" cap="flat" cmpd="sng" algn="ctr">
            <a:solidFill>
              <a:schemeClr val="tx1"/>
            </a:solidFill>
            <a:prstDash val="solid"/>
            <a:round/>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p:nvPicPr>
        <mc:AlternateContent>
          <mc:Choice xmlns:ma="http://schemas.microsoft.com/office/mac/drawingml/2008/main" Requires="ma">
            <p:blipFill>
              <a:blip r:embed="rId3"/>
              <a:stretch>
                <a:fillRect/>
              </a:stretch>
            </p:blipFill>
          </mc:Choice>
          <mc:Fallback>
            <p:blipFill>
              <a:blip r:embed="rId4"/>
              <a:stretch>
                <a:fillRect/>
              </a:stretch>
            </p:blipFill>
          </mc:Fallback>
        </mc:AlternateContent>
        <p:spPr>
          <a:xfrm>
            <a:off x="4971402" y="3240648"/>
            <a:ext cx="1376233" cy="1189625"/>
          </a:xfrm>
          <a:prstGeom prst="rect">
            <a:avLst/>
          </a:prstGeom>
        </p:spPr>
      </p:pic>
      <p:pic>
        <p:nvPicPr>
          <p:cNvPr id="25" name="Picture 24"/>
          <p:cNvPicPr>
            <a:picLocks noChangeAspect="1"/>
          </p:cNvPicPr>
          <p:nvPr/>
        </p:nvPicPr>
        <mc:AlternateContent>
          <mc:Choice xmlns:ma="http://schemas.microsoft.com/office/mac/drawingml/2008/main" Requires="ma">
            <p:blipFill>
              <a:blip r:embed="rId5"/>
              <a:stretch>
                <a:fillRect/>
              </a:stretch>
            </p:blipFill>
          </mc:Choice>
          <mc:Fallback>
            <p:blipFill>
              <a:blip r:embed="rId6"/>
              <a:stretch>
                <a:fillRect/>
              </a:stretch>
            </p:blipFill>
          </mc:Fallback>
        </mc:AlternateContent>
        <p:spPr>
          <a:xfrm>
            <a:off x="1463389" y="3127695"/>
            <a:ext cx="874866" cy="1302578"/>
          </a:xfrm>
          <a:prstGeom prst="rect">
            <a:avLst/>
          </a:prstGeom>
        </p:spPr>
      </p:pic>
      <p:sp>
        <p:nvSpPr>
          <p:cNvPr id="26" name="Can 25"/>
          <p:cNvSpPr/>
          <p:nvPr/>
        </p:nvSpPr>
        <p:spPr>
          <a:xfrm>
            <a:off x="3419592" y="3451353"/>
            <a:ext cx="558657" cy="655262"/>
          </a:xfrm>
          <a:prstGeom prst="can">
            <a:avLst/>
          </a:prstGeom>
          <a:gradFill>
            <a:gsLst>
              <a:gs pos="0">
                <a:schemeClr val="bg2">
                  <a:lumMod val="90000"/>
                </a:schemeClr>
              </a:gs>
              <a:gs pos="50000">
                <a:schemeClr val="bg2">
                  <a:lumMod val="75000"/>
                </a:schemeClr>
              </a:gs>
              <a:gs pos="100000">
                <a:schemeClr val="bg2">
                  <a:lumMod val="50000"/>
                </a:schemeClr>
              </a:gs>
            </a:gsLst>
            <a:lin ang="0" scaled="0"/>
          </a:gra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8" name="Straight Connector 27"/>
          <p:cNvCxnSpPr/>
          <p:nvPr/>
        </p:nvCxnSpPr>
        <p:spPr>
          <a:xfrm>
            <a:off x="2495035" y="3778984"/>
            <a:ext cx="749558" cy="20360"/>
          </a:xfrm>
          <a:prstGeom prst="line">
            <a:avLst/>
          </a:prstGeom>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958204" y="4430273"/>
            <a:ext cx="1889084" cy="369332"/>
          </a:xfrm>
          <a:prstGeom prst="rect">
            <a:avLst/>
          </a:prstGeom>
          <a:noFill/>
        </p:spPr>
        <p:txBody>
          <a:bodyPr wrap="none" rtlCol="0">
            <a:spAutoFit/>
          </a:bodyPr>
          <a:lstStyle/>
          <a:p>
            <a:r>
              <a:rPr lang="en-US" dirty="0" smtClean="0"/>
              <a:t>Gateway Interface</a:t>
            </a:r>
            <a:endParaRPr lang="en-US" dirty="0"/>
          </a:p>
        </p:txBody>
      </p:sp>
      <p:sp>
        <p:nvSpPr>
          <p:cNvPr id="33" name="TextBox 32"/>
          <p:cNvSpPr txBox="1"/>
          <p:nvPr/>
        </p:nvSpPr>
        <p:spPr>
          <a:xfrm>
            <a:off x="4718415" y="4430273"/>
            <a:ext cx="1882208" cy="369332"/>
          </a:xfrm>
          <a:prstGeom prst="rect">
            <a:avLst/>
          </a:prstGeom>
          <a:noFill/>
        </p:spPr>
        <p:txBody>
          <a:bodyPr wrap="none" rtlCol="0">
            <a:spAutoFit/>
          </a:bodyPr>
          <a:lstStyle/>
          <a:p>
            <a:r>
              <a:rPr lang="en-US" dirty="0" err="1" smtClean="0"/>
              <a:t>GridAMP</a:t>
            </a:r>
            <a:r>
              <a:rPr lang="en-US" dirty="0" smtClean="0"/>
              <a:t> Daemon</a:t>
            </a:r>
            <a:endParaRPr lang="en-US" dirty="0"/>
          </a:p>
        </p:txBody>
      </p:sp>
      <p:cxnSp>
        <p:nvCxnSpPr>
          <p:cNvPr id="34" name="Straight Connector 33"/>
          <p:cNvCxnSpPr/>
          <p:nvPr/>
        </p:nvCxnSpPr>
        <p:spPr>
          <a:xfrm>
            <a:off x="4080743" y="3799344"/>
            <a:ext cx="749558" cy="20360"/>
          </a:xfrm>
          <a:prstGeom prst="line">
            <a:avLst/>
          </a:prstGeom>
        </p:spPr>
        <p:style>
          <a:lnRef idx="2">
            <a:schemeClr val="accent1"/>
          </a:lnRef>
          <a:fillRef idx="0">
            <a:schemeClr val="accent1"/>
          </a:fillRef>
          <a:effectRef idx="1">
            <a:schemeClr val="accent1"/>
          </a:effectRef>
          <a:fontRef idx="minor">
            <a:schemeClr val="tx1"/>
          </a:fontRef>
        </p:style>
      </p:cxnSp>
      <p:pic>
        <p:nvPicPr>
          <p:cNvPr id="35" name="Picture 34"/>
          <p:cNvPicPr>
            <a:picLocks noChangeAspect="1"/>
          </p:cNvPicPr>
          <p:nvPr/>
        </p:nvPicPr>
        <mc:AlternateContent>
          <mc:Choice xmlns:ma="http://schemas.microsoft.com/office/mac/drawingml/2008/main" Requires="ma">
            <p:blipFill>
              <a:blip r:embed="rId7"/>
              <a:stretch>
                <a:fillRect/>
              </a:stretch>
            </p:blipFill>
          </mc:Choice>
          <mc:Fallback>
            <p:blipFill>
              <a:blip r:embed="rId8"/>
              <a:stretch>
                <a:fillRect/>
              </a:stretch>
            </p:blipFill>
          </mc:Fallback>
        </mc:AlternateContent>
        <p:spPr>
          <a:xfrm>
            <a:off x="2654671" y="3528765"/>
            <a:ext cx="385233" cy="577850"/>
          </a:xfrm>
          <a:prstGeom prst="rect">
            <a:avLst/>
          </a:prstGeom>
        </p:spPr>
      </p:pic>
      <p:pic>
        <p:nvPicPr>
          <p:cNvPr id="36" name="Picture 35"/>
          <p:cNvPicPr>
            <a:picLocks noChangeAspect="1"/>
          </p:cNvPicPr>
          <p:nvPr/>
        </p:nvPicPr>
        <mc:AlternateContent>
          <mc:Choice xmlns:ma="http://schemas.microsoft.com/office/mac/drawingml/2008/main" Requires="ma">
            <p:blipFill>
              <a:blip r:embed="rId7"/>
              <a:stretch>
                <a:fillRect/>
              </a:stretch>
            </p:blipFill>
          </mc:Choice>
          <mc:Fallback>
            <p:blipFill>
              <a:blip r:embed="rId8"/>
              <a:stretch>
                <a:fillRect/>
              </a:stretch>
            </p:blipFill>
          </mc:Fallback>
        </mc:AlternateContent>
        <p:spPr>
          <a:xfrm>
            <a:off x="4254792" y="3490059"/>
            <a:ext cx="385233" cy="577850"/>
          </a:xfrm>
          <a:prstGeom prst="rect">
            <a:avLst/>
          </a:prstGeom>
        </p:spPr>
      </p:pic>
      <p:sp>
        <p:nvSpPr>
          <p:cNvPr id="44" name="TextBox 43"/>
          <p:cNvSpPr txBox="1"/>
          <p:nvPr/>
        </p:nvSpPr>
        <p:spPr>
          <a:xfrm>
            <a:off x="3466626" y="4430273"/>
            <a:ext cx="453970" cy="369332"/>
          </a:xfrm>
          <a:prstGeom prst="rect">
            <a:avLst/>
          </a:prstGeom>
          <a:noFill/>
        </p:spPr>
        <p:txBody>
          <a:bodyPr wrap="none" rtlCol="0">
            <a:spAutoFit/>
          </a:bodyPr>
          <a:lstStyle/>
          <a:p>
            <a:r>
              <a:rPr lang="en-US" dirty="0" smtClean="0"/>
              <a:t>DB</a:t>
            </a:r>
            <a:endParaRPr lang="en-US" dirty="0"/>
          </a:p>
        </p:txBody>
      </p:sp>
      <p:sp>
        <p:nvSpPr>
          <p:cNvPr id="47" name="TextBox 46"/>
          <p:cNvSpPr txBox="1"/>
          <p:nvPr/>
        </p:nvSpPr>
        <p:spPr>
          <a:xfrm>
            <a:off x="2847288" y="5636585"/>
            <a:ext cx="1550612" cy="369332"/>
          </a:xfrm>
          <a:prstGeom prst="rect">
            <a:avLst/>
          </a:prstGeom>
          <a:noFill/>
        </p:spPr>
        <p:txBody>
          <a:bodyPr wrap="none" rtlCol="0">
            <a:spAutoFit/>
          </a:bodyPr>
          <a:lstStyle/>
          <a:p>
            <a:r>
              <a:rPr lang="en-US" dirty="0" smtClean="0"/>
              <a:t>Virtual Servers</a:t>
            </a:r>
            <a:endParaRPr lang="en-US" dirty="0"/>
          </a:p>
        </p:txBody>
      </p:sp>
      <p:sp>
        <p:nvSpPr>
          <p:cNvPr id="30" name="Double Wave 29"/>
          <p:cNvSpPr/>
          <p:nvPr/>
        </p:nvSpPr>
        <p:spPr>
          <a:xfrm rot="20241883">
            <a:off x="4352966" y="1701379"/>
            <a:ext cx="1642387" cy="838880"/>
          </a:xfrm>
          <a:prstGeom prst="doubleWave">
            <a:avLst/>
          </a:prstGeom>
          <a:ln/>
        </p:spPr>
        <p:style>
          <a:lnRef idx="1">
            <a:schemeClr val="accent6"/>
          </a:lnRef>
          <a:fillRef idx="3">
            <a:schemeClr val="accent6"/>
          </a:fillRef>
          <a:effectRef idx="2">
            <a:schemeClr val="accent6"/>
          </a:effectRef>
          <a:fontRef idx="minor">
            <a:schemeClr val="lt1"/>
          </a:fontRef>
        </p:style>
        <p:txBody>
          <a:bodyPr wrap="none" lIns="0" tIns="0" rIns="0" bIns="0" anchor="ctr" anchorCtr="1"/>
          <a:lstStyle/>
          <a:p>
            <a:pPr algn="ctr"/>
            <a:r>
              <a:rPr lang="en-US" dirty="0" smtClean="0"/>
              <a:t>Moved to Aarhus</a:t>
            </a:r>
          </a:p>
          <a:p>
            <a:pPr algn="ctr"/>
            <a:r>
              <a:rPr lang="en-US" dirty="0" smtClean="0"/>
              <a:t> in 2013</a:t>
            </a:r>
            <a:endParaRPr lang="en-US" dirty="0"/>
          </a:p>
        </p:txBody>
      </p:sp>
      <p:sp>
        <p:nvSpPr>
          <p:cNvPr id="27" name="Slide Number Placeholder 26"/>
          <p:cNvSpPr>
            <a:spLocks noGrp="1"/>
          </p:cNvSpPr>
          <p:nvPr>
            <p:ph type="sldNum" sz="quarter" idx="12"/>
          </p:nvPr>
        </p:nvSpPr>
        <p:spPr/>
        <p:txBody>
          <a:bodyPr/>
          <a:lstStyle/>
          <a:p>
            <a:fld id="{7B833AA8-F6B3-DB42-A47F-FAC3522E3978}"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4243</TotalTime>
  <Words>1056</Words>
  <Application>Microsoft Macintosh PowerPoint</Application>
  <PresentationFormat>On-screen Show (4:3)</PresentationFormat>
  <Paragraphs>213</Paragraphs>
  <Slides>19</Slides>
  <Notes>19</Notes>
  <HiddenSlides>0</HiddenSlides>
  <MMClips>0</MMClips>
  <ScaleCrop>false</ScaleCrop>
  <HeadingPairs>
    <vt:vector size="4" baseType="variant">
      <vt:variant>
        <vt:lpstr>Design Template</vt:lpstr>
      </vt:variant>
      <vt:variant>
        <vt:i4>1</vt:i4>
      </vt:variant>
      <vt:variant>
        <vt:lpstr>Slide Titles</vt:lpstr>
      </vt:variant>
      <vt:variant>
        <vt:i4>19</vt:i4>
      </vt:variant>
    </vt:vector>
  </HeadingPairs>
  <TitlesOfParts>
    <vt:vector size="20" baseType="lpstr">
      <vt:lpstr>Office Theme</vt:lpstr>
      <vt:lpstr>Asteroseismic Modeling Portal (AMP) Development</vt:lpstr>
      <vt:lpstr>Asteroseismology</vt:lpstr>
      <vt:lpstr>Slide 3</vt:lpstr>
      <vt:lpstr>Slide 4</vt:lpstr>
      <vt:lpstr>Slide 5</vt:lpstr>
      <vt:lpstr>Asteroseismic Modeling Portal</vt:lpstr>
      <vt:lpstr>Asteroseismology – Forward Model</vt:lpstr>
      <vt:lpstr>Asteroseismology – Genetic Algorithm</vt:lpstr>
      <vt:lpstr>AMP Portal workflow</vt:lpstr>
      <vt:lpstr>Input Parameter Interface</vt:lpstr>
      <vt:lpstr>Results page</vt:lpstr>
      <vt:lpstr>Results page (cont’d)</vt:lpstr>
      <vt:lpstr>Results page (cont’d)</vt:lpstr>
      <vt:lpstr>Results page (cont’d)</vt:lpstr>
      <vt:lpstr>Results page (cont’d)</vt:lpstr>
      <vt:lpstr>Results page (cont’d)</vt:lpstr>
      <vt:lpstr>A successful portal for 8 years</vt:lpstr>
      <vt:lpstr>Relocation and Upgrade </vt:lpstr>
      <vt:lpstr>Future</vt:lpstr>
    </vt:vector>
  </TitlesOfParts>
  <Company>ncar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Asteroseismic Modeling Portal (AMP) Development</dc:title>
  <dc:creator>Haiying Xu</dc:creator>
  <cp:lastModifiedBy>Haiying Xu</cp:lastModifiedBy>
  <cp:revision>18</cp:revision>
  <cp:lastPrinted>2015-09-03T16:26:54Z</cp:lastPrinted>
  <dcterms:created xsi:type="dcterms:W3CDTF">2015-09-09T20:27:53Z</dcterms:created>
  <dcterms:modified xsi:type="dcterms:W3CDTF">2015-09-09T21:15:02Z</dcterms:modified>
</cp:coreProperties>
</file>