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7" r:id="rId3"/>
    <p:sldId id="274" r:id="rId4"/>
    <p:sldId id="275" r:id="rId5"/>
    <p:sldId id="276" r:id="rId6"/>
    <p:sldId id="277" r:id="rId7"/>
    <p:sldId id="278" r:id="rId8"/>
    <p:sldId id="260" r:id="rId9"/>
    <p:sldId id="261" r:id="rId10"/>
    <p:sldId id="262" r:id="rId11"/>
    <p:sldId id="263" r:id="rId12"/>
    <p:sldId id="264" r:id="rId13"/>
    <p:sldId id="280" r:id="rId14"/>
    <p:sldId id="273" r:id="rId15"/>
    <p:sldId id="272" r:id="rId16"/>
    <p:sldId id="281" r:id="rId17"/>
    <p:sldId id="282" r:id="rId18"/>
    <p:sldId id="283" r:id="rId19"/>
    <p:sldId id="284" r:id="rId20"/>
    <p:sldId id="287" r:id="rId21"/>
    <p:sldId id="285" r:id="rId22"/>
    <p:sldId id="286" r:id="rId23"/>
    <p:sldId id="267" r:id="rId24"/>
    <p:sldId id="288" r:id="rId25"/>
    <p:sldId id="268" r:id="rId26"/>
    <p:sldId id="279" r:id="rId27"/>
    <p:sldId id="289" r:id="rId28"/>
    <p:sldId id="269" r:id="rId29"/>
    <p:sldId id="271" r:id="rId3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58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341982C-03AF-4769-A029-A64FE8C5837E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761FF64-18FF-4E5F-8584-70D03F5B8B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1943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0CA421F-318B-40A0-B8DB-312E97E168A2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E9C6627-020A-4C89-9C3B-9B8CCB611D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20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C6627-020A-4C89-9C3B-9B8CCB611D2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0720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C6627-020A-4C89-9C3B-9B8CCB611D2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5565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C6627-020A-4C89-9C3B-9B8CCB611D2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6248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C6627-020A-4C89-9C3B-9B8CCB611D2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8381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C6627-020A-4C89-9C3B-9B8CCB611D2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325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C6627-020A-4C89-9C3B-9B8CCB611D2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8376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C6627-020A-4C89-9C3B-9B8CCB611D2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0887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C6627-020A-4C89-9C3B-9B8CCB611D2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25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C6627-020A-4C89-9C3B-9B8CCB611D2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4277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C6627-020A-4C89-9C3B-9B8CCB611D2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4247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C6627-020A-4C89-9C3B-9B8CCB611D2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8922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C6627-020A-4C89-9C3B-9B8CCB611D2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3452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C6627-020A-4C89-9C3B-9B8CCB611D2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16170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C6627-020A-4C89-9C3B-9B8CCB611D2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4262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C6627-020A-4C89-9C3B-9B8CCB611D2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79611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C6627-020A-4C89-9C3B-9B8CCB611D2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63606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C6627-020A-4C89-9C3B-9B8CCB611D2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1540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C6627-020A-4C89-9C3B-9B8CCB611D2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5195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C6627-020A-4C89-9C3B-9B8CCB611D2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54694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C6627-020A-4C89-9C3B-9B8CCB611D2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38798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C6627-020A-4C89-9C3B-9B8CCB611D2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94377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C6627-020A-4C89-9C3B-9B8CCB611D2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4971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C6627-020A-4C89-9C3B-9B8CCB611D2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960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C6627-020A-4C89-9C3B-9B8CCB611D2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7626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C6627-020A-4C89-9C3B-9B8CCB611D2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7854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C6627-020A-4C89-9C3B-9B8CCB611D2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2823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C6627-020A-4C89-9C3B-9B8CCB611D2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3364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C6627-020A-4C89-9C3B-9B8CCB611D2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0896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C6627-020A-4C89-9C3B-9B8CCB611D2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267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6404" y="758952"/>
            <a:ext cx="706374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60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6404" y="4800600"/>
            <a:ext cx="7063740" cy="1691640"/>
          </a:xfrm>
        </p:spPr>
        <p:txBody>
          <a:bodyPr>
            <a:normAutofit/>
          </a:bodyPr>
          <a:lstStyle>
            <a:lvl1pPr marL="0" indent="0" algn="l">
              <a:buNone/>
              <a:defRPr sz="2000" baseline="0">
                <a:solidFill>
                  <a:schemeClr val="tx1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fld id="{19CE8ABF-EB01-4E3A-AD53-53E25508249C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fld id="{64CF39D6-B699-4803-8606-518F29B0F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4126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E8ABF-EB01-4E3A-AD53-53E25508249C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F39D6-B699-4803-8606-518F29B0F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694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6525" y="381000"/>
            <a:ext cx="1857375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81000"/>
            <a:ext cx="5800725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E8ABF-EB01-4E3A-AD53-53E25508249C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F39D6-B699-4803-8606-518F29B0F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946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E8ABF-EB01-4E3A-AD53-53E25508249C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F39D6-B699-4803-8606-518F29B0F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605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404" y="758952"/>
            <a:ext cx="706374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4800600"/>
            <a:ext cx="706374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E8ABF-EB01-4E3A-AD53-53E25508249C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F39D6-B699-4803-8606-518F29B0FB2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72961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6404" y="1828801"/>
            <a:ext cx="336042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4860" y="1828801"/>
            <a:ext cx="336042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E8ABF-EB01-4E3A-AD53-53E25508249C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F39D6-B699-4803-8606-518F29B0F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579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1717185"/>
            <a:ext cx="336042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6404" y="2507550"/>
            <a:ext cx="336042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599432" y="1717185"/>
            <a:ext cx="3364992" cy="731520"/>
          </a:xfrm>
        </p:spPr>
        <p:txBody>
          <a:bodyPr anchor="b">
            <a:normAutofit/>
          </a:bodyPr>
          <a:lstStyle>
            <a:lvl1pPr marL="0" indent="0">
              <a:buFontTx/>
              <a:buNone/>
              <a:defRPr lang="en-US" sz="1800" b="0" kern="1200" spc="10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8000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94860" y="2507550"/>
            <a:ext cx="336042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E8ABF-EB01-4E3A-AD53-53E25508249C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F39D6-B699-4803-8606-518F29B0F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60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E8ABF-EB01-4E3A-AD53-53E25508249C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F39D6-B699-4803-8606-518F29B0F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061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E8ABF-EB01-4E3A-AD53-53E25508249C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F39D6-B699-4803-8606-518F29B0F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658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400300" cy="1600197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8200" y="685800"/>
            <a:ext cx="4559300" cy="5486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99735"/>
            <a:ext cx="24003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E8ABF-EB01-4E3A-AD53-53E25508249C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F39D6-B699-4803-8606-518F29B0F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853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846963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257800"/>
            <a:ext cx="748665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1"/>
            <a:ext cx="846963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6108590"/>
            <a:ext cx="748665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E8ABF-EB01-4E3A-AD53-53E25508249C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F39D6-B699-4803-8606-518F29B0F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49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418195" y="0"/>
            <a:ext cx="73152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6404" y="365760"/>
            <a:ext cx="726948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1828801"/>
            <a:ext cx="644652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831456" y="1044178"/>
            <a:ext cx="190499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19CE8ABF-EB01-4E3A-AD53-53E25508249C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6993255" y="4092178"/>
            <a:ext cx="3581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41055" y="6172201"/>
            <a:ext cx="685800" cy="593725"/>
          </a:xfrm>
          <a:prstGeom prst="rect">
            <a:avLst/>
          </a:prstGeom>
        </p:spPr>
        <p:txBody>
          <a:bodyPr vert="horz" lIns="27432" tIns="45720" rIns="27432" bIns="45720" rtlCol="0" anchor="ctr">
            <a:normAutofit/>
          </a:bodyPr>
          <a:lstStyle>
            <a:lvl1pPr algn="ctr">
              <a:defRPr sz="32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64CF39D6-B699-4803-8606-518F29B0F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418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29.png"/><Relationship Id="rId4" Type="http://schemas.openxmlformats.org/officeDocument/2006/relationships/image" Target="../media/image7.png"/><Relationship Id="rId9" Type="http://schemas.openxmlformats.org/officeDocument/2006/relationships/image" Target="../media/image2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6404" y="113211"/>
            <a:ext cx="7063740" cy="2362200"/>
          </a:xfrm>
        </p:spPr>
        <p:txBody>
          <a:bodyPr/>
          <a:lstStyle/>
          <a:p>
            <a:r>
              <a:rPr lang="en-US" dirty="0" smtClean="0"/>
              <a:t>The NLACE GUI: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6404" y="2786680"/>
            <a:ext cx="7063740" cy="1071352"/>
          </a:xfrm>
        </p:spPr>
        <p:txBody>
          <a:bodyPr>
            <a:normAutofit fontScale="77500" lnSpcReduction="20000"/>
          </a:bodyPr>
          <a:lstStyle/>
          <a:p>
            <a:r>
              <a:rPr lang="en-US" sz="4400" dirty="0" smtClean="0"/>
              <a:t>Bringing Biomechanical Imaging Analysis to XSEDE Resources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8475" y="5581762"/>
            <a:ext cx="1854926" cy="7023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5081" y="5411033"/>
            <a:ext cx="1009011" cy="10090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613" y="5532795"/>
            <a:ext cx="1976845" cy="9192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1841" y="5319891"/>
            <a:ext cx="1226092" cy="12260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64" y="5532795"/>
            <a:ext cx="1967066" cy="894121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1049666" y="2611123"/>
            <a:ext cx="6863431" cy="3984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/>
          <p:cNvSpPr txBox="1">
            <a:spLocks/>
          </p:cNvSpPr>
          <p:nvPr/>
        </p:nvSpPr>
        <p:spPr>
          <a:xfrm>
            <a:off x="1049666" y="4202422"/>
            <a:ext cx="7063740" cy="9593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000" kern="1200" spc="10" baseline="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</a:rPr>
              <a:t>Christopher Thompson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</a:rPr>
              <a:t>17 March 2015</a:t>
            </a:r>
            <a:endParaRPr lang="en-US" sz="24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93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Standalone Gateway</a:t>
            </a:r>
          </a:p>
          <a:p>
            <a:pPr lvl="1"/>
            <a:r>
              <a:rPr lang="en-US" dirty="0" smtClean="0"/>
              <a:t>PROS:</a:t>
            </a:r>
          </a:p>
          <a:p>
            <a:pPr lvl="2"/>
            <a:r>
              <a:rPr lang="en-US" dirty="0" smtClean="0"/>
              <a:t>Complete independence</a:t>
            </a:r>
          </a:p>
          <a:p>
            <a:pPr lvl="1"/>
            <a:r>
              <a:rPr lang="en-US" dirty="0" smtClean="0"/>
              <a:t>CONS:</a:t>
            </a:r>
          </a:p>
          <a:p>
            <a:pPr lvl="2"/>
            <a:r>
              <a:rPr lang="en-US" dirty="0" smtClean="0"/>
              <a:t>Web-hosting resources required</a:t>
            </a:r>
          </a:p>
          <a:p>
            <a:pPr lvl="2"/>
            <a:r>
              <a:rPr lang="en-US" dirty="0" smtClean="0"/>
              <a:t>Maintenance/upkeep of site – need web developer</a:t>
            </a:r>
          </a:p>
          <a:p>
            <a:r>
              <a:rPr lang="en-US" dirty="0" smtClean="0"/>
              <a:t>Application Hosting Gateway</a:t>
            </a:r>
          </a:p>
          <a:p>
            <a:pPr lvl="1"/>
            <a:r>
              <a:rPr lang="en-US" dirty="0" smtClean="0"/>
              <a:t>PROS:</a:t>
            </a:r>
          </a:p>
          <a:p>
            <a:pPr lvl="2"/>
            <a:r>
              <a:rPr lang="en-US" dirty="0" smtClean="0"/>
              <a:t>No admin/maintenance of site for PI</a:t>
            </a:r>
          </a:p>
          <a:p>
            <a:pPr lvl="2"/>
            <a:r>
              <a:rPr lang="en-US" dirty="0" smtClean="0"/>
              <a:t>No web development for PI</a:t>
            </a:r>
          </a:p>
          <a:p>
            <a:pPr lvl="1"/>
            <a:r>
              <a:rPr lang="en-US" dirty="0" smtClean="0"/>
              <a:t>CONS:</a:t>
            </a:r>
          </a:p>
          <a:p>
            <a:pPr lvl="2"/>
            <a:r>
              <a:rPr lang="en-US" dirty="0" smtClean="0"/>
              <a:t>Deployed to site not controlled by PI</a:t>
            </a:r>
          </a:p>
          <a:p>
            <a:pPr marL="822960" lvl="3" indent="0">
              <a:buNone/>
            </a:pPr>
            <a:r>
              <a:rPr lang="en-US" dirty="0" smtClean="0"/>
              <a:t>(However, as program is not a web app, can take to other site.)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606833" y="6124939"/>
            <a:ext cx="3746196" cy="538357"/>
            <a:chOff x="509164" y="5319891"/>
            <a:chExt cx="8531843" cy="1226092"/>
          </a:xfrm>
          <a:noFill/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6081" y="5628679"/>
              <a:ext cx="1854926" cy="702351"/>
            </a:xfrm>
            <a:prstGeom prst="rect">
              <a:avLst/>
            </a:prstGeom>
            <a:grpFill/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5081" y="5411033"/>
              <a:ext cx="1009011" cy="1009011"/>
            </a:xfrm>
            <a:prstGeom prst="rect">
              <a:avLst/>
            </a:prstGeom>
            <a:grpFill/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613" y="5532795"/>
              <a:ext cx="1976845" cy="919233"/>
            </a:xfrm>
            <a:prstGeom prst="rect">
              <a:avLst/>
            </a:prstGeom>
            <a:grpFill/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1841" y="5319891"/>
              <a:ext cx="1226092" cy="1226092"/>
            </a:xfrm>
            <a:prstGeom prst="rect">
              <a:avLst/>
            </a:prstGeom>
            <a:grpFill/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164" y="5532795"/>
              <a:ext cx="1967066" cy="894121"/>
            </a:xfrm>
            <a:prstGeom prst="rect">
              <a:avLst/>
            </a:prstGeom>
            <a:noFill/>
          </p:spPr>
        </p:pic>
      </p:grpSp>
      <p:sp>
        <p:nvSpPr>
          <p:cNvPr id="10" name="TextBox 9"/>
          <p:cNvSpPr txBox="1"/>
          <p:nvPr/>
        </p:nvSpPr>
        <p:spPr>
          <a:xfrm>
            <a:off x="112204" y="6314032"/>
            <a:ext cx="1418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17 March 2015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44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 </a:t>
            </a:r>
            <a:r>
              <a:rPr lang="en-US" dirty="0" err="1" smtClean="0"/>
              <a:t>DiaGrid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HubZero</a:t>
            </a:r>
            <a:r>
              <a:rPr lang="en-US" dirty="0" smtClean="0"/>
              <a:t> portal site</a:t>
            </a:r>
          </a:p>
          <a:p>
            <a:pPr lvl="1"/>
            <a:r>
              <a:rPr lang="en-US" dirty="0" smtClean="0"/>
              <a:t>Community features:</a:t>
            </a:r>
          </a:p>
          <a:p>
            <a:pPr lvl="2"/>
            <a:r>
              <a:rPr lang="en-US" dirty="0" smtClean="0"/>
              <a:t>Documentation</a:t>
            </a:r>
          </a:p>
          <a:p>
            <a:pPr lvl="2"/>
            <a:r>
              <a:rPr lang="en-US" dirty="0" smtClean="0"/>
              <a:t>File-hosting &amp; sharing</a:t>
            </a:r>
          </a:p>
          <a:p>
            <a:pPr lvl="2"/>
            <a:r>
              <a:rPr lang="en-US" dirty="0" smtClean="0"/>
              <a:t>Discussions</a:t>
            </a:r>
          </a:p>
          <a:p>
            <a:pPr lvl="2"/>
            <a:r>
              <a:rPr lang="en-US" dirty="0" smtClean="0"/>
              <a:t>Group management</a:t>
            </a:r>
          </a:p>
          <a:p>
            <a:pPr lvl="2"/>
            <a:r>
              <a:rPr lang="en-US" dirty="0" smtClean="0"/>
              <a:t>Support ticketing for user issues</a:t>
            </a:r>
          </a:p>
          <a:p>
            <a:pPr lvl="1"/>
            <a:r>
              <a:rPr lang="en-US" dirty="0" smtClean="0"/>
              <a:t>No web admin/hosting required by PI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Applications written &amp; deployed like traditional tools</a:t>
            </a:r>
          </a:p>
          <a:p>
            <a:pPr lvl="1"/>
            <a:r>
              <a:rPr lang="en-US" dirty="0" smtClean="0"/>
              <a:t>Run inside embedded VM window in web page</a:t>
            </a:r>
          </a:p>
          <a:p>
            <a:pPr lvl="1"/>
            <a:r>
              <a:rPr lang="en-US" dirty="0" smtClean="0"/>
              <a:t>No web development necessary for PI</a:t>
            </a:r>
          </a:p>
          <a:p>
            <a:pPr lvl="1"/>
            <a:r>
              <a:rPr lang="en-US" dirty="0" smtClean="0"/>
              <a:t>C/C++, Python, Java, etc…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XSEDE Integration</a:t>
            </a:r>
          </a:p>
          <a:p>
            <a:pPr lvl="1"/>
            <a:r>
              <a:rPr lang="en-US" dirty="0" smtClean="0"/>
              <a:t>Leverage existing infrastructure to submit &amp; manage jobs to Gordon with some modifications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606833" y="6124939"/>
            <a:ext cx="3746196" cy="538357"/>
            <a:chOff x="509164" y="5319891"/>
            <a:chExt cx="8531843" cy="1226092"/>
          </a:xfrm>
          <a:noFill/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6081" y="5628679"/>
              <a:ext cx="1854926" cy="702351"/>
            </a:xfrm>
            <a:prstGeom prst="rect">
              <a:avLst/>
            </a:prstGeom>
            <a:grpFill/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5081" y="5411033"/>
              <a:ext cx="1009011" cy="1009011"/>
            </a:xfrm>
            <a:prstGeom prst="rect">
              <a:avLst/>
            </a:prstGeom>
            <a:grpFill/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613" y="5532795"/>
              <a:ext cx="1976845" cy="919233"/>
            </a:xfrm>
            <a:prstGeom prst="rect">
              <a:avLst/>
            </a:prstGeom>
            <a:grpFill/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1841" y="5319891"/>
              <a:ext cx="1226092" cy="1226092"/>
            </a:xfrm>
            <a:prstGeom prst="rect">
              <a:avLst/>
            </a:prstGeom>
            <a:grpFill/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164" y="5532795"/>
              <a:ext cx="1967066" cy="894121"/>
            </a:xfrm>
            <a:prstGeom prst="rect">
              <a:avLst/>
            </a:prstGeom>
            <a:noFill/>
          </p:spPr>
        </p:pic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669" y="4699452"/>
            <a:ext cx="2730159" cy="54603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6833" y="1632047"/>
            <a:ext cx="3258876" cy="195749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12204" y="6314032"/>
            <a:ext cx="1418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17 March 2015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78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1:  NLACE on Gordon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6404" y="1976846"/>
            <a:ext cx="6446520" cy="4203292"/>
          </a:xfrm>
        </p:spPr>
        <p:txBody>
          <a:bodyPr/>
          <a:lstStyle/>
          <a:p>
            <a:r>
              <a:rPr lang="en-US" dirty="0" smtClean="0"/>
              <a:t>First needed NLACE model working on Gordon:</a:t>
            </a:r>
          </a:p>
          <a:p>
            <a:pPr lvl="1"/>
            <a:endParaRPr lang="en-US" dirty="0" smtClean="0"/>
          </a:p>
          <a:p>
            <a:pPr lvl="1"/>
            <a:r>
              <a:rPr lang="en-US" sz="1800" dirty="0" smtClean="0"/>
              <a:t>Created community account on Gordon for model to run as.</a:t>
            </a:r>
          </a:p>
          <a:p>
            <a:pPr lvl="1"/>
            <a:endParaRPr lang="en-US" sz="1800" dirty="0" smtClean="0"/>
          </a:p>
          <a:p>
            <a:pPr lvl="1"/>
            <a:r>
              <a:rPr lang="en-US" sz="1800" dirty="0" smtClean="0"/>
              <a:t>Installed/tested model on Gordon.</a:t>
            </a:r>
          </a:p>
          <a:p>
            <a:pPr lvl="1"/>
            <a:endParaRPr lang="en-US" sz="1800" dirty="0" smtClean="0"/>
          </a:p>
          <a:p>
            <a:pPr lvl="1"/>
            <a:endParaRPr lang="en-US" sz="1800" dirty="0"/>
          </a:p>
          <a:p>
            <a:pPr lvl="1"/>
            <a:endParaRPr lang="en-US" sz="1800" dirty="0" smtClean="0"/>
          </a:p>
          <a:p>
            <a:r>
              <a:rPr lang="en-US" sz="2000" dirty="0" smtClean="0"/>
              <a:t>Completed by Steven Clark, ECSS member &amp; </a:t>
            </a:r>
            <a:r>
              <a:rPr lang="en-US" sz="2000" dirty="0" err="1" smtClean="0"/>
              <a:t>DiaGrid</a:t>
            </a:r>
            <a:r>
              <a:rPr lang="en-US" sz="2000" dirty="0" smtClean="0"/>
              <a:t> site admin.</a:t>
            </a:r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606833" y="6124939"/>
            <a:ext cx="3746196" cy="538357"/>
            <a:chOff x="509164" y="5319891"/>
            <a:chExt cx="8531843" cy="1226092"/>
          </a:xfrm>
          <a:noFill/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6081" y="5628679"/>
              <a:ext cx="1854926" cy="702351"/>
            </a:xfrm>
            <a:prstGeom prst="rect">
              <a:avLst/>
            </a:prstGeom>
            <a:grpFill/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5081" y="5411033"/>
              <a:ext cx="1009011" cy="1009011"/>
            </a:xfrm>
            <a:prstGeom prst="rect">
              <a:avLst/>
            </a:prstGeom>
            <a:grpFill/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613" y="5532795"/>
              <a:ext cx="1976845" cy="919233"/>
            </a:xfrm>
            <a:prstGeom prst="rect">
              <a:avLst/>
            </a:prstGeom>
            <a:grpFill/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1841" y="5319891"/>
              <a:ext cx="1226092" cy="1226092"/>
            </a:xfrm>
            <a:prstGeom prst="rect">
              <a:avLst/>
            </a:prstGeom>
            <a:grpFill/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164" y="5532795"/>
              <a:ext cx="1967066" cy="894121"/>
            </a:xfrm>
            <a:prstGeom prst="rect">
              <a:avLst/>
            </a:prstGeom>
            <a:noFill/>
          </p:spPr>
        </p:pic>
      </p:grpSp>
      <p:sp>
        <p:nvSpPr>
          <p:cNvPr id="10" name="TextBox 9"/>
          <p:cNvSpPr txBox="1"/>
          <p:nvPr/>
        </p:nvSpPr>
        <p:spPr>
          <a:xfrm>
            <a:off x="112204" y="6314032"/>
            <a:ext cx="1418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17 March 2015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5167" y="3126121"/>
            <a:ext cx="2286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50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2: Submit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6404" y="1828801"/>
            <a:ext cx="5439022" cy="4351337"/>
          </a:xfrm>
        </p:spPr>
        <p:txBody>
          <a:bodyPr/>
          <a:lstStyle/>
          <a:p>
            <a:r>
              <a:rPr lang="en-US" dirty="0" smtClean="0"/>
              <a:t>Backend feature of </a:t>
            </a:r>
            <a:r>
              <a:rPr lang="en-US" dirty="0" err="1" smtClean="0"/>
              <a:t>HubZero</a:t>
            </a:r>
            <a:r>
              <a:rPr lang="en-US" dirty="0" smtClean="0"/>
              <a:t> sites like </a:t>
            </a:r>
            <a:r>
              <a:rPr lang="en-US" dirty="0" err="1" smtClean="0"/>
              <a:t>DiaGrid</a:t>
            </a:r>
            <a:r>
              <a:rPr lang="en-US" dirty="0" smtClean="0"/>
              <a:t>.</a:t>
            </a:r>
          </a:p>
          <a:p>
            <a:r>
              <a:rPr lang="en-US" dirty="0" smtClean="0"/>
              <a:t>Automates job control from applications deployed on HZ sites to various types of resources:</a:t>
            </a:r>
          </a:p>
          <a:p>
            <a:pPr lvl="1"/>
            <a:r>
              <a:rPr lang="en-US" dirty="0" smtClean="0"/>
              <a:t>HT-Condor (Pegasus)</a:t>
            </a:r>
          </a:p>
          <a:p>
            <a:pPr lvl="1"/>
            <a:r>
              <a:rPr lang="en-US" dirty="0" smtClean="0"/>
              <a:t>PBS</a:t>
            </a:r>
          </a:p>
          <a:p>
            <a:pPr lvl="1"/>
            <a:r>
              <a:rPr lang="en-US" dirty="0" smtClean="0"/>
              <a:t>Etc.</a:t>
            </a:r>
          </a:p>
          <a:p>
            <a:r>
              <a:rPr lang="en-US" dirty="0" smtClean="0"/>
              <a:t>Handles user/allocation details on Gordon.</a:t>
            </a:r>
          </a:p>
          <a:p>
            <a:pPr lvl="1"/>
            <a:r>
              <a:rPr lang="en-US" dirty="0" smtClean="0"/>
              <a:t>Steve added </a:t>
            </a:r>
            <a:r>
              <a:rPr lang="en-US" dirty="0" err="1" smtClean="0"/>
              <a:t>config</a:t>
            </a:r>
            <a:r>
              <a:rPr lang="en-US" dirty="0" smtClean="0"/>
              <a:t> for his NLACE Gordon </a:t>
            </a:r>
          </a:p>
          <a:p>
            <a:pPr marL="461963" lvl="1" indent="0">
              <a:buNone/>
            </a:pPr>
            <a:r>
              <a:rPr lang="en-US" dirty="0" smtClean="0"/>
              <a:t>work to ‘submit’.</a:t>
            </a:r>
          </a:p>
          <a:p>
            <a:r>
              <a:rPr lang="en-US" dirty="0" smtClean="0"/>
              <a:t>Usage in application:</a:t>
            </a:r>
          </a:p>
          <a:p>
            <a:pPr lvl="1"/>
            <a:r>
              <a:rPr lang="en-US" dirty="0" smtClean="0"/>
              <a:t>Simply fork &amp; run CLI process, wait to finish.</a:t>
            </a:r>
          </a:p>
          <a:p>
            <a:pPr lvl="1"/>
            <a:r>
              <a:rPr lang="en-US" dirty="0" smtClean="0"/>
              <a:t>No dealing with users, allocations, PBS, etc.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606833" y="6124939"/>
            <a:ext cx="3746196" cy="538357"/>
            <a:chOff x="509164" y="5319891"/>
            <a:chExt cx="8531843" cy="1226092"/>
          </a:xfrm>
          <a:noFill/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6081" y="5628679"/>
              <a:ext cx="1854926" cy="702351"/>
            </a:xfrm>
            <a:prstGeom prst="rect">
              <a:avLst/>
            </a:prstGeom>
            <a:grpFill/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5081" y="5411033"/>
              <a:ext cx="1009011" cy="1009011"/>
            </a:xfrm>
            <a:prstGeom prst="rect">
              <a:avLst/>
            </a:prstGeom>
            <a:grpFill/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613" y="5532795"/>
              <a:ext cx="1976845" cy="919233"/>
            </a:xfrm>
            <a:prstGeom prst="rect">
              <a:avLst/>
            </a:prstGeom>
            <a:grpFill/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1841" y="5319891"/>
              <a:ext cx="1226092" cy="1226092"/>
            </a:xfrm>
            <a:prstGeom prst="rect">
              <a:avLst/>
            </a:prstGeom>
            <a:grpFill/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164" y="5532795"/>
              <a:ext cx="1967066" cy="894121"/>
            </a:xfrm>
            <a:prstGeom prst="rect">
              <a:avLst/>
            </a:prstGeom>
            <a:noFill/>
          </p:spPr>
        </p:pic>
      </p:grpSp>
      <p:sp>
        <p:nvSpPr>
          <p:cNvPr id="10" name="TextBox 9"/>
          <p:cNvSpPr txBox="1"/>
          <p:nvPr/>
        </p:nvSpPr>
        <p:spPr>
          <a:xfrm>
            <a:off x="112204" y="6314032"/>
            <a:ext cx="1418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17 March 2015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6022467" y="1921644"/>
            <a:ext cx="2169089" cy="3029143"/>
            <a:chOff x="4699259" y="1988659"/>
            <a:chExt cx="3097692" cy="4019595"/>
          </a:xfrm>
        </p:grpSpPr>
        <p:sp>
          <p:nvSpPr>
            <p:cNvPr id="11" name="Rectangle 10"/>
            <p:cNvSpPr/>
            <p:nvPr/>
          </p:nvSpPr>
          <p:spPr>
            <a:xfrm>
              <a:off x="5294096" y="1988659"/>
              <a:ext cx="2502855" cy="2266091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600" dirty="0" err="1" smtClean="0">
                  <a:solidFill>
                    <a:schemeClr val="accent2">
                      <a:lumMod val="50000"/>
                    </a:schemeClr>
                  </a:solidFill>
                </a:rPr>
                <a:t>DiaGrid</a:t>
              </a:r>
              <a:endParaRPr lang="en-US" sz="16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445710" y="2573491"/>
              <a:ext cx="2206144" cy="820868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200" dirty="0" smtClean="0">
                  <a:solidFill>
                    <a:schemeClr val="accent2">
                      <a:lumMod val="50000"/>
                    </a:schemeClr>
                  </a:solidFill>
                </a:rPr>
                <a:t>Embedded VM Session</a:t>
              </a:r>
              <a:endParaRPr lang="en-US" sz="12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445710" y="3630701"/>
              <a:ext cx="2206144" cy="46986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dirty="0" smtClean="0">
                  <a:solidFill>
                    <a:schemeClr val="accent2">
                      <a:lumMod val="50000"/>
                    </a:schemeClr>
                  </a:solidFill>
                </a:rPr>
                <a:t>Submit</a:t>
              </a:r>
              <a:endParaRPr lang="en-US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699259" y="4648919"/>
              <a:ext cx="2224773" cy="135933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200" dirty="0" smtClean="0">
                  <a:solidFill>
                    <a:schemeClr val="accent6">
                      <a:lumMod val="50000"/>
                    </a:schemeClr>
                  </a:solidFill>
                </a:rPr>
                <a:t>Compute Cluster</a:t>
              </a:r>
              <a:endParaRPr lang="en-US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839930" y="5041006"/>
              <a:ext cx="682123" cy="42930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900" dirty="0" smtClean="0">
                  <a:solidFill>
                    <a:schemeClr val="accent6">
                      <a:lumMod val="50000"/>
                    </a:schemeClr>
                  </a:solidFill>
                </a:rPr>
                <a:t>Node</a:t>
              </a:r>
              <a:endParaRPr lang="en-US" sz="9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390951" y="5182579"/>
              <a:ext cx="767845" cy="42930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900" dirty="0" smtClean="0">
                  <a:solidFill>
                    <a:schemeClr val="accent6">
                      <a:lumMod val="50000"/>
                    </a:schemeClr>
                  </a:solidFill>
                </a:rPr>
                <a:t>Node</a:t>
              </a:r>
              <a:endParaRPr lang="en-US" sz="9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892737" y="5000433"/>
              <a:ext cx="702627" cy="42930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900" dirty="0" smtClean="0">
                  <a:solidFill>
                    <a:schemeClr val="accent6">
                      <a:lumMod val="50000"/>
                    </a:schemeClr>
                  </a:solidFill>
                </a:rPr>
                <a:t>Node</a:t>
              </a:r>
              <a:endParaRPr lang="en-US" sz="9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006416" y="5324152"/>
              <a:ext cx="717340" cy="42930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900" dirty="0" smtClean="0">
                  <a:solidFill>
                    <a:schemeClr val="accent6">
                      <a:lumMod val="50000"/>
                    </a:schemeClr>
                  </a:solidFill>
                </a:rPr>
                <a:t>Node</a:t>
              </a:r>
              <a:endParaRPr lang="en-US" sz="9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158796" y="5489024"/>
              <a:ext cx="658572" cy="42930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900" dirty="0" smtClean="0">
                  <a:solidFill>
                    <a:schemeClr val="accent6">
                      <a:lumMod val="50000"/>
                    </a:schemeClr>
                  </a:solidFill>
                </a:rPr>
                <a:t>Node</a:t>
              </a:r>
              <a:endParaRPr lang="en-US" sz="9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813386" y="5358607"/>
              <a:ext cx="692349" cy="42930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900" dirty="0" smtClean="0">
                  <a:solidFill>
                    <a:schemeClr val="accent6">
                      <a:lumMod val="50000"/>
                    </a:schemeClr>
                  </a:solidFill>
                </a:rPr>
                <a:t>Node</a:t>
              </a:r>
              <a:endParaRPr lang="en-US" sz="9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446558" y="5524531"/>
              <a:ext cx="656632" cy="42930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900" dirty="0" smtClean="0">
                  <a:solidFill>
                    <a:schemeClr val="accent6">
                      <a:lumMod val="50000"/>
                    </a:schemeClr>
                  </a:solidFill>
                </a:rPr>
                <a:t>Node</a:t>
              </a:r>
              <a:endParaRPr lang="en-US" sz="9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3" name="Up-Down Arrow 22"/>
            <p:cNvSpPr/>
            <p:nvPr/>
          </p:nvSpPr>
          <p:spPr>
            <a:xfrm>
              <a:off x="5666847" y="4020928"/>
              <a:ext cx="577202" cy="695654"/>
            </a:xfrm>
            <a:prstGeom prst="upDownArrow">
              <a:avLst>
                <a:gd name="adj1" fmla="val 46026"/>
                <a:gd name="adj2" fmla="val 3451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PBS</a:t>
              </a:r>
              <a:endParaRPr lang="en-US" sz="1100" dirty="0"/>
            </a:p>
          </p:txBody>
        </p:sp>
        <p:sp>
          <p:nvSpPr>
            <p:cNvPr id="24" name="Up-Down Arrow 23"/>
            <p:cNvSpPr/>
            <p:nvPr/>
          </p:nvSpPr>
          <p:spPr>
            <a:xfrm>
              <a:off x="6555743" y="3237433"/>
              <a:ext cx="303384" cy="541957"/>
            </a:xfrm>
            <a:prstGeom prst="upDownArrow">
              <a:avLst>
                <a:gd name="adj1" fmla="val 46026"/>
                <a:gd name="adj2" fmla="val 3451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CLI</a:t>
              </a:r>
              <a:endParaRPr lang="en-US" sz="800" dirty="0"/>
            </a:p>
          </p:txBody>
        </p:sp>
      </p:grpSp>
      <p:sp>
        <p:nvSpPr>
          <p:cNvPr id="26" name="Cloud 25"/>
          <p:cNvSpPr/>
          <p:nvPr/>
        </p:nvSpPr>
        <p:spPr>
          <a:xfrm>
            <a:off x="6559488" y="5125560"/>
            <a:ext cx="1784225" cy="864625"/>
          </a:xfrm>
          <a:prstGeom prst="cloud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accent3">
                    <a:lumMod val="50000"/>
                  </a:schemeClr>
                </a:solidFill>
              </a:rPr>
              <a:t>Condor Cloud</a:t>
            </a:r>
            <a:endParaRPr lang="en-US" sz="1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7" name="Up-Down Arrow 26"/>
          <p:cNvSpPr/>
          <p:nvPr/>
        </p:nvSpPr>
        <p:spPr>
          <a:xfrm>
            <a:off x="7669414" y="3453734"/>
            <a:ext cx="404173" cy="1940302"/>
          </a:xfrm>
          <a:prstGeom prst="upDownArrow">
            <a:avLst>
              <a:gd name="adj1" fmla="val 46026"/>
              <a:gd name="adj2" fmla="val 345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HT | CONDOR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414540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3: NLACE GUI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6404" y="1828801"/>
            <a:ext cx="6095553" cy="435133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Created simple GUI program for NLACE</a:t>
            </a:r>
          </a:p>
          <a:p>
            <a:pPr lvl="1"/>
            <a:r>
              <a:rPr lang="en-US" dirty="0" smtClean="0"/>
              <a:t>Explored a few GUI options: </a:t>
            </a:r>
            <a:r>
              <a:rPr lang="en-US" dirty="0" err="1" smtClean="0"/>
              <a:t>Rappture</a:t>
            </a:r>
            <a:r>
              <a:rPr lang="en-US" dirty="0" smtClean="0"/>
              <a:t>, </a:t>
            </a:r>
            <a:r>
              <a:rPr lang="en-US" dirty="0"/>
              <a:t>f</a:t>
            </a:r>
            <a:r>
              <a:rPr lang="en-US" dirty="0" smtClean="0"/>
              <a:t>rom scratch </a:t>
            </a:r>
          </a:p>
          <a:p>
            <a:pPr lvl="1"/>
            <a:r>
              <a:rPr lang="en-US" dirty="0" smtClean="0"/>
              <a:t>Based on previous similar tool on </a:t>
            </a:r>
            <a:r>
              <a:rPr lang="en-US" dirty="0" err="1" smtClean="0"/>
              <a:t>DiaGrid</a:t>
            </a:r>
            <a:r>
              <a:rPr lang="en-US" dirty="0" smtClean="0"/>
              <a:t> for submitting R scripts to computing clusters, written in Python.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Allows users to:</a:t>
            </a:r>
          </a:p>
          <a:p>
            <a:pPr lvl="1"/>
            <a:r>
              <a:rPr lang="en-US" dirty="0" smtClean="0"/>
              <a:t>Upload input files</a:t>
            </a:r>
          </a:p>
          <a:p>
            <a:pPr lvl="1"/>
            <a:r>
              <a:rPr lang="en-US" dirty="0" smtClean="0"/>
              <a:t>Submit/monitor job @ Gordon</a:t>
            </a:r>
          </a:p>
          <a:p>
            <a:pPr lvl="1"/>
            <a:r>
              <a:rPr lang="en-US" dirty="0" smtClean="0"/>
              <a:t>Download output files (VTK images)</a:t>
            </a:r>
          </a:p>
          <a:p>
            <a:pPr lvl="1"/>
            <a:r>
              <a:rPr lang="en-US" b="1" i="1" dirty="0" smtClean="0"/>
              <a:t>ECSS Bonus: </a:t>
            </a:r>
            <a:r>
              <a:rPr lang="en-US" dirty="0" smtClean="0"/>
              <a:t>View inside session with </a:t>
            </a:r>
            <a:r>
              <a:rPr lang="en-US" dirty="0" err="1" smtClean="0"/>
              <a:t>ParaView</a:t>
            </a:r>
            <a:r>
              <a:rPr lang="en-US" dirty="0" smtClean="0"/>
              <a:t>!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Deployed to VNC-like embedded VM in webpage.</a:t>
            </a:r>
          </a:p>
          <a:p>
            <a:pPr lvl="1"/>
            <a:r>
              <a:rPr lang="en-US" dirty="0" smtClean="0"/>
              <a:t>Nothing for users to download/install locally.</a:t>
            </a:r>
          </a:p>
          <a:p>
            <a:pPr lvl="1"/>
            <a:r>
              <a:rPr lang="en-US" dirty="0" smtClean="0"/>
              <a:t>Java applet, but testing HTML5/JavaScript-only solution.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606833" y="6124939"/>
            <a:ext cx="3746196" cy="538357"/>
            <a:chOff x="509164" y="5319891"/>
            <a:chExt cx="8531843" cy="1226092"/>
          </a:xfrm>
          <a:noFill/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6081" y="5628679"/>
              <a:ext cx="1854926" cy="702351"/>
            </a:xfrm>
            <a:prstGeom prst="rect">
              <a:avLst/>
            </a:prstGeom>
            <a:grpFill/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5081" y="5411033"/>
              <a:ext cx="1009011" cy="1009011"/>
            </a:xfrm>
            <a:prstGeom prst="rect">
              <a:avLst/>
            </a:prstGeom>
            <a:grpFill/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613" y="5532795"/>
              <a:ext cx="1976845" cy="919233"/>
            </a:xfrm>
            <a:prstGeom prst="rect">
              <a:avLst/>
            </a:prstGeom>
            <a:grpFill/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1841" y="5319891"/>
              <a:ext cx="1226092" cy="1226092"/>
            </a:xfrm>
            <a:prstGeom prst="rect">
              <a:avLst/>
            </a:prstGeom>
            <a:grpFill/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164" y="5532795"/>
              <a:ext cx="1967066" cy="894121"/>
            </a:xfrm>
            <a:prstGeom prst="rect">
              <a:avLst/>
            </a:prstGeom>
            <a:noFill/>
          </p:spPr>
        </p:pic>
      </p:grpSp>
      <p:sp>
        <p:nvSpPr>
          <p:cNvPr id="10" name="TextBox 9"/>
          <p:cNvSpPr txBox="1"/>
          <p:nvPr/>
        </p:nvSpPr>
        <p:spPr>
          <a:xfrm>
            <a:off x="112204" y="6314032"/>
            <a:ext cx="1418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17 March 2015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3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120506" y="2586017"/>
            <a:ext cx="4801706" cy="17688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User Workstation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2093" y="390529"/>
            <a:ext cx="7269480" cy="1325562"/>
          </a:xfrm>
        </p:spPr>
        <p:txBody>
          <a:bodyPr/>
          <a:lstStyle/>
          <a:p>
            <a:r>
              <a:rPr lang="en-US" dirty="0" smtClean="0"/>
              <a:t>New NLACE Workflow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37415" y="3023509"/>
            <a:ext cx="1021035" cy="99798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Create Raw Data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37674" y="3023509"/>
            <a:ext cx="929322" cy="99798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Run Input Prep.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685550" y="3023509"/>
            <a:ext cx="993507" cy="99798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www…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606833" y="6124939"/>
            <a:ext cx="3746196" cy="538357"/>
            <a:chOff x="509164" y="5319891"/>
            <a:chExt cx="8531843" cy="1226092"/>
          </a:xfrm>
          <a:noFill/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6081" y="5628679"/>
              <a:ext cx="1854926" cy="702351"/>
            </a:xfrm>
            <a:prstGeom prst="rect">
              <a:avLst/>
            </a:prstGeom>
            <a:grpFill/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5081" y="5411033"/>
              <a:ext cx="1009011" cy="1009011"/>
            </a:xfrm>
            <a:prstGeom prst="rect">
              <a:avLst/>
            </a:prstGeom>
            <a:grpFill/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613" y="5532795"/>
              <a:ext cx="1976845" cy="919233"/>
            </a:xfrm>
            <a:prstGeom prst="rect">
              <a:avLst/>
            </a:prstGeom>
            <a:grpFill/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1841" y="5319891"/>
              <a:ext cx="1226092" cy="1226092"/>
            </a:xfrm>
            <a:prstGeom prst="rect">
              <a:avLst/>
            </a:prstGeom>
            <a:grpFill/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164" y="5532795"/>
              <a:ext cx="1967066" cy="894121"/>
            </a:xfrm>
            <a:prstGeom prst="rect">
              <a:avLst/>
            </a:prstGeom>
            <a:noFill/>
          </p:spPr>
        </p:pic>
      </p:grpSp>
      <p:sp>
        <p:nvSpPr>
          <p:cNvPr id="19" name="Right Arrow 18"/>
          <p:cNvSpPr/>
          <p:nvPr/>
        </p:nvSpPr>
        <p:spPr>
          <a:xfrm>
            <a:off x="1482587" y="3263922"/>
            <a:ext cx="467228" cy="498764"/>
          </a:xfrm>
          <a:prstGeom prst="right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548902" y="4164160"/>
            <a:ext cx="2801825" cy="2142399"/>
            <a:chOff x="414803" y="4275742"/>
            <a:chExt cx="2801825" cy="2142399"/>
          </a:xfrm>
        </p:grpSpPr>
        <p:sp>
          <p:nvSpPr>
            <p:cNvPr id="23" name="Rectangle 22"/>
            <p:cNvSpPr/>
            <p:nvPr/>
          </p:nvSpPr>
          <p:spPr>
            <a:xfrm>
              <a:off x="1730964" y="4275742"/>
              <a:ext cx="1339273" cy="822037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oid 23"/>
            <p:cNvSpPr/>
            <p:nvPr/>
          </p:nvSpPr>
          <p:spPr>
            <a:xfrm>
              <a:off x="1591028" y="5094203"/>
              <a:ext cx="1625600" cy="593425"/>
            </a:xfrm>
            <a:prstGeom prst="trapezoid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rapezoid 24"/>
            <p:cNvSpPr/>
            <p:nvPr/>
          </p:nvSpPr>
          <p:spPr>
            <a:xfrm>
              <a:off x="1694554" y="5155459"/>
              <a:ext cx="1419283" cy="322341"/>
            </a:xfrm>
            <a:prstGeom prst="trapezoid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815946" y="4364274"/>
              <a:ext cx="1169307" cy="64497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rapezoid 26"/>
            <p:cNvSpPr/>
            <p:nvPr/>
          </p:nvSpPr>
          <p:spPr>
            <a:xfrm>
              <a:off x="2084437" y="5518796"/>
              <a:ext cx="437566" cy="136858"/>
            </a:xfrm>
            <a:prstGeom prst="trapezoid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572253" y="4904216"/>
              <a:ext cx="834544" cy="751488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ound Same Side Corner Rectangle 28"/>
            <p:cNvSpPr/>
            <p:nvPr/>
          </p:nvSpPr>
          <p:spPr>
            <a:xfrm>
              <a:off x="414803" y="5699587"/>
              <a:ext cx="1149444" cy="7185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92D05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878360" y="4446860"/>
              <a:ext cx="713781" cy="45719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878360" y="4571440"/>
              <a:ext cx="713781" cy="45719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665791" y="4448090"/>
              <a:ext cx="240221" cy="169069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349998" y="4699213"/>
              <a:ext cx="556014" cy="8131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889413" y="4705691"/>
              <a:ext cx="383090" cy="219019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350959" y="4838207"/>
              <a:ext cx="554092" cy="86503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6415481" y="470319"/>
            <a:ext cx="1956641" cy="1246909"/>
            <a:chOff x="5164304" y="456123"/>
            <a:chExt cx="1956641" cy="1246909"/>
          </a:xfrm>
        </p:grpSpPr>
        <p:grpSp>
          <p:nvGrpSpPr>
            <p:cNvPr id="34" name="Group 33"/>
            <p:cNvGrpSpPr/>
            <p:nvPr/>
          </p:nvGrpSpPr>
          <p:grpSpPr>
            <a:xfrm>
              <a:off x="5164304" y="456123"/>
              <a:ext cx="1920238" cy="1246909"/>
              <a:chOff x="5164304" y="456123"/>
              <a:chExt cx="1920238" cy="1246909"/>
            </a:xfrm>
          </p:grpSpPr>
          <p:sp>
            <p:nvSpPr>
              <p:cNvPr id="5" name="Explosion 2 4"/>
              <p:cNvSpPr/>
              <p:nvPr/>
            </p:nvSpPr>
            <p:spPr>
              <a:xfrm>
                <a:off x="5164304" y="456123"/>
                <a:ext cx="1920238" cy="1246909"/>
              </a:xfrm>
              <a:prstGeom prst="irregularSeal2">
                <a:avLst/>
              </a:prstGeom>
              <a:solidFill>
                <a:srgbClr val="FFFF00">
                  <a:alpha val="66000"/>
                </a:srgbClr>
              </a:solidFill>
              <a:ln>
                <a:solidFill>
                  <a:srgbClr val="FFC000">
                    <a:alpha val="63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 rot="19638535">
                <a:off x="5216505" y="752290"/>
                <a:ext cx="148790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i="1" dirty="0" smtClean="0">
                    <a:solidFill>
                      <a:srgbClr val="FF0000"/>
                    </a:solidFill>
                  </a:rPr>
                  <a:t>Now With</a:t>
                </a:r>
                <a:endParaRPr lang="en-US" sz="2000" b="1" i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8" name="Rectangle 7"/>
            <p:cNvSpPr/>
            <p:nvPr/>
          </p:nvSpPr>
          <p:spPr>
            <a:xfrm rot="19583340">
              <a:off x="5275568" y="956826"/>
              <a:ext cx="1845377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2800" b="1" dirty="0" smtClean="0">
                  <a:ln w="28575" cmpd="sng">
                    <a:solidFill>
                      <a:srgbClr val="C00000"/>
                    </a:solidFill>
                    <a:prstDash val="solid"/>
                  </a:ln>
                  <a:gradFill flip="none" rotWithShape="1">
                    <a:gsLst>
                      <a:gs pos="5000">
                        <a:srgbClr val="FFC000"/>
                      </a:gs>
                      <a:gs pos="46000">
                        <a:srgbClr val="FFFF00"/>
                      </a:gs>
                      <a:gs pos="100000">
                        <a:srgbClr val="C00000"/>
                      </a:gs>
                    </a:gsLst>
                    <a:path path="circle">
                      <a:fillToRect l="50000" t="130000" r="50000" b="-30000"/>
                    </a:path>
                    <a:tileRect/>
                  </a:gradFill>
                </a:rPr>
                <a:t>XSEDE!!!</a:t>
              </a:r>
              <a:endParaRPr lang="en-US" sz="2800" b="1" dirty="0">
                <a:ln w="28575" cmpd="sng">
                  <a:solidFill>
                    <a:srgbClr val="C00000"/>
                  </a:solidFill>
                  <a:prstDash val="solid"/>
                </a:ln>
                <a:gradFill flip="none" rotWithShape="1">
                  <a:gsLst>
                    <a:gs pos="5000">
                      <a:srgbClr val="FFC000"/>
                    </a:gs>
                    <a:gs pos="46000">
                      <a:srgbClr val="FFFF00"/>
                    </a:gs>
                    <a:gs pos="100000">
                      <a:srgbClr val="C00000"/>
                    </a:gs>
                  </a:gsLst>
                  <a:path path="circle">
                    <a:fillToRect l="50000" t="130000" r="50000" b="-30000"/>
                  </a:path>
                  <a:tileRect/>
                </a:gradFill>
              </a:endParaRPr>
            </a:p>
          </p:txBody>
        </p:sp>
      </p:grpSp>
      <p:sp>
        <p:nvSpPr>
          <p:cNvPr id="9" name="Rectangle 8"/>
          <p:cNvSpPr/>
          <p:nvPr/>
        </p:nvSpPr>
        <p:spPr>
          <a:xfrm>
            <a:off x="5294096" y="1988659"/>
            <a:ext cx="2859910" cy="226609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DiaGrid.org (@Purdue)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445710" y="2418052"/>
            <a:ext cx="2556681" cy="117395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Embedded VM Session</a:t>
            </a:r>
            <a:endParaRPr lang="en-US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932067" y="2817076"/>
            <a:ext cx="1583966" cy="6285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NLACE GUI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445710" y="3700459"/>
            <a:ext cx="2556681" cy="40010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Submit Framework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294096" y="4628620"/>
            <a:ext cx="2859910" cy="135933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Gordon (@SDSC)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5482032" y="5020707"/>
            <a:ext cx="767845" cy="4293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Node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376354" y="5113436"/>
            <a:ext cx="767845" cy="4293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Node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7006727" y="4990627"/>
            <a:ext cx="767845" cy="4293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Node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5734238" y="5303853"/>
            <a:ext cx="767845" cy="4293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Node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7177950" y="5484435"/>
            <a:ext cx="767845" cy="4293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Node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6831012" y="5336041"/>
            <a:ext cx="767845" cy="4293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Node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6174380" y="5504232"/>
            <a:ext cx="767845" cy="4293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Node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1" name="Right Arrow 20"/>
          <p:cNvSpPr/>
          <p:nvPr/>
        </p:nvSpPr>
        <p:spPr>
          <a:xfrm rot="20780325">
            <a:off x="4749534" y="2729280"/>
            <a:ext cx="939088" cy="498764"/>
          </a:xfrm>
          <a:prstGeom prst="rightArrow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INPUT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4" name="Right Arrow 53"/>
          <p:cNvSpPr/>
          <p:nvPr/>
        </p:nvSpPr>
        <p:spPr>
          <a:xfrm rot="20820165" flipH="1">
            <a:off x="4733344" y="3279661"/>
            <a:ext cx="947760" cy="498764"/>
          </a:xfrm>
          <a:prstGeom prst="rightArrow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OUTPUT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2" name="Up-Down Arrow 11"/>
          <p:cNvSpPr/>
          <p:nvPr/>
        </p:nvSpPr>
        <p:spPr>
          <a:xfrm>
            <a:off x="6405687" y="4021496"/>
            <a:ext cx="577203" cy="695655"/>
          </a:xfrm>
          <a:prstGeom prst="upDownArrow">
            <a:avLst>
              <a:gd name="adj1" fmla="val 46026"/>
              <a:gd name="adj2" fmla="val 345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PBS</a:t>
            </a:r>
            <a:endParaRPr lang="en-US" sz="1100" dirty="0"/>
          </a:p>
        </p:txBody>
      </p:sp>
      <p:cxnSp>
        <p:nvCxnSpPr>
          <p:cNvPr id="56" name="Straight Connector 55"/>
          <p:cNvCxnSpPr/>
          <p:nvPr/>
        </p:nvCxnSpPr>
        <p:spPr>
          <a:xfrm>
            <a:off x="3247936" y="2960914"/>
            <a:ext cx="0" cy="1162593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ight Arrow 19"/>
          <p:cNvSpPr/>
          <p:nvPr/>
        </p:nvSpPr>
        <p:spPr>
          <a:xfrm>
            <a:off x="3092659" y="3273121"/>
            <a:ext cx="467228" cy="498764"/>
          </a:xfrm>
          <a:prstGeom prst="right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Up-Down Arrow 57"/>
          <p:cNvSpPr/>
          <p:nvPr/>
        </p:nvSpPr>
        <p:spPr>
          <a:xfrm>
            <a:off x="6555743" y="3237433"/>
            <a:ext cx="303384" cy="541957"/>
          </a:xfrm>
          <a:prstGeom prst="upDownArrow">
            <a:avLst>
              <a:gd name="adj1" fmla="val 46026"/>
              <a:gd name="adj2" fmla="val 345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CLI</a:t>
            </a:r>
            <a:endParaRPr lang="en-US" sz="800" dirty="0"/>
          </a:p>
        </p:txBody>
      </p:sp>
      <p:sp>
        <p:nvSpPr>
          <p:cNvPr id="59" name="TextBox 58"/>
          <p:cNvSpPr txBox="1"/>
          <p:nvPr/>
        </p:nvSpPr>
        <p:spPr>
          <a:xfrm>
            <a:off x="112204" y="6314032"/>
            <a:ext cx="1418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17 March 2015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78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NLACE GUI – New Job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606833" y="6124939"/>
            <a:ext cx="3746196" cy="538357"/>
            <a:chOff x="509164" y="5319891"/>
            <a:chExt cx="8531843" cy="1226092"/>
          </a:xfrm>
          <a:noFill/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6081" y="5628679"/>
              <a:ext cx="1854926" cy="702351"/>
            </a:xfrm>
            <a:prstGeom prst="rect">
              <a:avLst/>
            </a:prstGeom>
            <a:grpFill/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5081" y="5411033"/>
              <a:ext cx="1009011" cy="1009011"/>
            </a:xfrm>
            <a:prstGeom prst="rect">
              <a:avLst/>
            </a:prstGeom>
            <a:grpFill/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613" y="5532795"/>
              <a:ext cx="1976845" cy="919233"/>
            </a:xfrm>
            <a:prstGeom prst="rect">
              <a:avLst/>
            </a:prstGeom>
            <a:grpFill/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1841" y="5319891"/>
              <a:ext cx="1226092" cy="1226092"/>
            </a:xfrm>
            <a:prstGeom prst="rect">
              <a:avLst/>
            </a:prstGeom>
            <a:grpFill/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164" y="5532795"/>
              <a:ext cx="1967066" cy="894121"/>
            </a:xfrm>
            <a:prstGeom prst="rect">
              <a:avLst/>
            </a:prstGeom>
            <a:noFill/>
          </p:spPr>
        </p:pic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016" y="1771341"/>
            <a:ext cx="5839941" cy="4180097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3" name="TextBox 12"/>
          <p:cNvSpPr txBox="1"/>
          <p:nvPr/>
        </p:nvSpPr>
        <p:spPr>
          <a:xfrm>
            <a:off x="112204" y="6314032"/>
            <a:ext cx="1418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17 March 2015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77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NLACE GUI – Upload Input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606833" y="6124939"/>
            <a:ext cx="3746196" cy="538357"/>
            <a:chOff x="509164" y="5319891"/>
            <a:chExt cx="8531843" cy="1226092"/>
          </a:xfrm>
          <a:noFill/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6081" y="5628679"/>
              <a:ext cx="1854926" cy="702351"/>
            </a:xfrm>
            <a:prstGeom prst="rect">
              <a:avLst/>
            </a:prstGeom>
            <a:grpFill/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5081" y="5411033"/>
              <a:ext cx="1009011" cy="1009011"/>
            </a:xfrm>
            <a:prstGeom prst="rect">
              <a:avLst/>
            </a:prstGeom>
            <a:grpFill/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613" y="5532795"/>
              <a:ext cx="1976845" cy="919233"/>
            </a:xfrm>
            <a:prstGeom prst="rect">
              <a:avLst/>
            </a:prstGeom>
            <a:grpFill/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1841" y="5319891"/>
              <a:ext cx="1226092" cy="1226092"/>
            </a:xfrm>
            <a:prstGeom prst="rect">
              <a:avLst/>
            </a:prstGeom>
            <a:grpFill/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164" y="5532795"/>
              <a:ext cx="1967066" cy="894121"/>
            </a:xfrm>
            <a:prstGeom prst="rect">
              <a:avLst/>
            </a:prstGeom>
            <a:noFill/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337" y="1869310"/>
            <a:ext cx="5146114" cy="4077641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0" name="TextBox 9"/>
          <p:cNvSpPr txBox="1"/>
          <p:nvPr/>
        </p:nvSpPr>
        <p:spPr>
          <a:xfrm>
            <a:off x="112204" y="6314032"/>
            <a:ext cx="1418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17 March 2015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1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NLACE GUI – Configure Job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606833" y="6124939"/>
            <a:ext cx="3746196" cy="538357"/>
            <a:chOff x="509164" y="5319891"/>
            <a:chExt cx="8531843" cy="1226092"/>
          </a:xfrm>
          <a:noFill/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6081" y="5628679"/>
              <a:ext cx="1854926" cy="702351"/>
            </a:xfrm>
            <a:prstGeom prst="rect">
              <a:avLst/>
            </a:prstGeom>
            <a:grpFill/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5081" y="5411033"/>
              <a:ext cx="1009011" cy="1009011"/>
            </a:xfrm>
            <a:prstGeom prst="rect">
              <a:avLst/>
            </a:prstGeom>
            <a:grpFill/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613" y="5532795"/>
              <a:ext cx="1976845" cy="919233"/>
            </a:xfrm>
            <a:prstGeom prst="rect">
              <a:avLst/>
            </a:prstGeom>
            <a:grpFill/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1841" y="5319891"/>
              <a:ext cx="1226092" cy="1226092"/>
            </a:xfrm>
            <a:prstGeom prst="rect">
              <a:avLst/>
            </a:prstGeom>
            <a:grpFill/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164" y="5532795"/>
              <a:ext cx="1967066" cy="894121"/>
            </a:xfrm>
            <a:prstGeom prst="rect">
              <a:avLst/>
            </a:prstGeom>
            <a:noFill/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762" y="1942594"/>
            <a:ext cx="5457584" cy="3891055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0" name="TextBox 9"/>
          <p:cNvSpPr txBox="1"/>
          <p:nvPr/>
        </p:nvSpPr>
        <p:spPr>
          <a:xfrm>
            <a:off x="112204" y="6314032"/>
            <a:ext cx="1418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17 March 2015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69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NLACE GUI – Submit Job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606833" y="6124939"/>
            <a:ext cx="3746196" cy="538357"/>
            <a:chOff x="509164" y="5319891"/>
            <a:chExt cx="8531843" cy="1226092"/>
          </a:xfrm>
          <a:noFill/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6081" y="5628679"/>
              <a:ext cx="1854926" cy="702351"/>
            </a:xfrm>
            <a:prstGeom prst="rect">
              <a:avLst/>
            </a:prstGeom>
            <a:grpFill/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5081" y="5411033"/>
              <a:ext cx="1009011" cy="1009011"/>
            </a:xfrm>
            <a:prstGeom prst="rect">
              <a:avLst/>
            </a:prstGeom>
            <a:grpFill/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613" y="5532795"/>
              <a:ext cx="1976845" cy="919233"/>
            </a:xfrm>
            <a:prstGeom prst="rect">
              <a:avLst/>
            </a:prstGeom>
            <a:grpFill/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1841" y="5319891"/>
              <a:ext cx="1226092" cy="1226092"/>
            </a:xfrm>
            <a:prstGeom prst="rect">
              <a:avLst/>
            </a:prstGeom>
            <a:grpFill/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164" y="5532795"/>
              <a:ext cx="1967066" cy="894121"/>
            </a:xfrm>
            <a:prstGeom prst="rect">
              <a:avLst/>
            </a:prstGeom>
            <a:noFill/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444" y="1895728"/>
            <a:ext cx="5681513" cy="4064823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0" name="TextBox 9"/>
          <p:cNvSpPr txBox="1"/>
          <p:nvPr/>
        </p:nvSpPr>
        <p:spPr>
          <a:xfrm>
            <a:off x="112204" y="6314032"/>
            <a:ext cx="1418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17 March 2015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34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6404" y="1793965"/>
            <a:ext cx="6446520" cy="4814033"/>
          </a:xfrm>
        </p:spPr>
        <p:txBody>
          <a:bodyPr>
            <a:normAutofit/>
          </a:bodyPr>
          <a:lstStyle/>
          <a:p>
            <a:r>
              <a:rPr lang="en-US" dirty="0" smtClean="0"/>
              <a:t>NLACE Model</a:t>
            </a:r>
          </a:p>
          <a:p>
            <a:pPr lvl="1"/>
            <a:r>
              <a:rPr lang="en-US" dirty="0" smtClean="0"/>
              <a:t>The Science</a:t>
            </a:r>
          </a:p>
          <a:p>
            <a:pPr lvl="1"/>
            <a:r>
              <a:rPr lang="en-US" dirty="0" smtClean="0"/>
              <a:t>Workflow</a:t>
            </a:r>
          </a:p>
          <a:p>
            <a:r>
              <a:rPr lang="en-US" dirty="0" smtClean="0"/>
              <a:t>ECSS Request</a:t>
            </a:r>
          </a:p>
          <a:p>
            <a:pPr lvl="1"/>
            <a:r>
              <a:rPr lang="en-US" dirty="0" smtClean="0"/>
              <a:t>Requirements</a:t>
            </a:r>
          </a:p>
          <a:p>
            <a:pPr lvl="1"/>
            <a:r>
              <a:rPr lang="en-US" dirty="0" smtClean="0"/>
              <a:t>Solutions</a:t>
            </a:r>
          </a:p>
          <a:p>
            <a:pPr lvl="1"/>
            <a:r>
              <a:rPr lang="en-US" dirty="0" smtClean="0"/>
              <a:t>ECSS Project Work</a:t>
            </a:r>
          </a:p>
          <a:p>
            <a:pPr lvl="1"/>
            <a:r>
              <a:rPr lang="en-US" dirty="0" smtClean="0"/>
              <a:t>New Workflow</a:t>
            </a:r>
          </a:p>
          <a:p>
            <a:r>
              <a:rPr lang="en-US" dirty="0" smtClean="0"/>
              <a:t>NLACE GUI</a:t>
            </a:r>
          </a:p>
          <a:p>
            <a:pPr lvl="1"/>
            <a:r>
              <a:rPr lang="en-US" dirty="0" smtClean="0"/>
              <a:t>Features</a:t>
            </a:r>
          </a:p>
          <a:p>
            <a:pPr lvl="1"/>
            <a:r>
              <a:rPr lang="en-US" dirty="0" smtClean="0"/>
              <a:t>Future Work</a:t>
            </a:r>
          </a:p>
          <a:p>
            <a:pPr lvl="1"/>
            <a:r>
              <a:rPr lang="en-US" dirty="0" smtClean="0"/>
              <a:t>Publicity</a:t>
            </a:r>
          </a:p>
          <a:p>
            <a:r>
              <a:rPr lang="en-US" dirty="0" smtClean="0"/>
              <a:t>Q&amp;A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4606833" y="6124939"/>
            <a:ext cx="3746196" cy="538357"/>
            <a:chOff x="509164" y="5319891"/>
            <a:chExt cx="8531843" cy="1226092"/>
          </a:xfrm>
          <a:noFill/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6081" y="5628679"/>
              <a:ext cx="1854926" cy="702351"/>
            </a:xfrm>
            <a:prstGeom prst="rect">
              <a:avLst/>
            </a:prstGeom>
            <a:grpFill/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5081" y="5411033"/>
              <a:ext cx="1009011" cy="1009011"/>
            </a:xfrm>
            <a:prstGeom prst="rect">
              <a:avLst/>
            </a:prstGeom>
            <a:grpFill/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613" y="5532795"/>
              <a:ext cx="1976845" cy="919233"/>
            </a:xfrm>
            <a:prstGeom prst="rect">
              <a:avLst/>
            </a:prstGeom>
            <a:grpFill/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1841" y="5319891"/>
              <a:ext cx="1226092" cy="1226092"/>
            </a:xfrm>
            <a:prstGeom prst="rect">
              <a:avLst/>
            </a:prstGeom>
            <a:grpFill/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164" y="5532795"/>
              <a:ext cx="1967066" cy="894121"/>
            </a:xfrm>
            <a:prstGeom prst="rect">
              <a:avLst/>
            </a:prstGeom>
            <a:noFill/>
          </p:spPr>
        </p:pic>
      </p:grpSp>
      <p:sp>
        <p:nvSpPr>
          <p:cNvPr id="4" name="TextBox 3"/>
          <p:cNvSpPr txBox="1"/>
          <p:nvPr/>
        </p:nvSpPr>
        <p:spPr>
          <a:xfrm>
            <a:off x="112204" y="6314032"/>
            <a:ext cx="1418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17 March 2015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64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NLACE GUI – Job Finished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606833" y="6124939"/>
            <a:ext cx="3746196" cy="538357"/>
            <a:chOff x="509164" y="5319891"/>
            <a:chExt cx="8531843" cy="1226092"/>
          </a:xfrm>
          <a:noFill/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6081" y="5628679"/>
              <a:ext cx="1854926" cy="702351"/>
            </a:xfrm>
            <a:prstGeom prst="rect">
              <a:avLst/>
            </a:prstGeom>
            <a:grpFill/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5081" y="5411033"/>
              <a:ext cx="1009011" cy="1009011"/>
            </a:xfrm>
            <a:prstGeom prst="rect">
              <a:avLst/>
            </a:prstGeom>
            <a:grpFill/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613" y="5532795"/>
              <a:ext cx="1976845" cy="919233"/>
            </a:xfrm>
            <a:prstGeom prst="rect">
              <a:avLst/>
            </a:prstGeom>
            <a:grpFill/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1841" y="5319891"/>
              <a:ext cx="1226092" cy="1226092"/>
            </a:xfrm>
            <a:prstGeom prst="rect">
              <a:avLst/>
            </a:prstGeom>
            <a:grpFill/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164" y="5532795"/>
              <a:ext cx="1967066" cy="894121"/>
            </a:xfrm>
            <a:prstGeom prst="rect">
              <a:avLst/>
            </a:prstGeom>
            <a:noFill/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944" y="1827390"/>
            <a:ext cx="5893013" cy="4201500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0" name="TextBox 9"/>
          <p:cNvSpPr txBox="1"/>
          <p:nvPr/>
        </p:nvSpPr>
        <p:spPr>
          <a:xfrm>
            <a:off x="112204" y="6314032"/>
            <a:ext cx="1418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17 March 2015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10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NLACE GUI – View Output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606833" y="6124939"/>
            <a:ext cx="3746196" cy="538357"/>
            <a:chOff x="509164" y="5319891"/>
            <a:chExt cx="8531843" cy="1226092"/>
          </a:xfrm>
          <a:noFill/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6081" y="5628679"/>
              <a:ext cx="1854926" cy="702351"/>
            </a:xfrm>
            <a:prstGeom prst="rect">
              <a:avLst/>
            </a:prstGeom>
            <a:grpFill/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5081" y="5411033"/>
              <a:ext cx="1009011" cy="1009011"/>
            </a:xfrm>
            <a:prstGeom prst="rect">
              <a:avLst/>
            </a:prstGeom>
            <a:grpFill/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613" y="5532795"/>
              <a:ext cx="1976845" cy="919233"/>
            </a:xfrm>
            <a:prstGeom prst="rect">
              <a:avLst/>
            </a:prstGeom>
            <a:grpFill/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1841" y="5319891"/>
              <a:ext cx="1226092" cy="1226092"/>
            </a:xfrm>
            <a:prstGeom prst="rect">
              <a:avLst/>
            </a:prstGeom>
            <a:grpFill/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164" y="5532795"/>
              <a:ext cx="1967066" cy="894121"/>
            </a:xfrm>
            <a:prstGeom prst="rect">
              <a:avLst/>
            </a:prstGeom>
            <a:noFill/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8741" y="1834439"/>
            <a:ext cx="5568605" cy="4147383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0" name="TextBox 9"/>
          <p:cNvSpPr txBox="1"/>
          <p:nvPr/>
        </p:nvSpPr>
        <p:spPr>
          <a:xfrm>
            <a:off x="112204" y="6314032"/>
            <a:ext cx="1418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17 March 2015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77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NLACE GUI – Download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606833" y="6124939"/>
            <a:ext cx="3746196" cy="538357"/>
            <a:chOff x="509164" y="5319891"/>
            <a:chExt cx="8531843" cy="1226092"/>
          </a:xfrm>
          <a:noFill/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6081" y="5628679"/>
              <a:ext cx="1854926" cy="702351"/>
            </a:xfrm>
            <a:prstGeom prst="rect">
              <a:avLst/>
            </a:prstGeom>
            <a:grpFill/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5081" y="5411033"/>
              <a:ext cx="1009011" cy="1009011"/>
            </a:xfrm>
            <a:prstGeom prst="rect">
              <a:avLst/>
            </a:prstGeom>
            <a:grpFill/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613" y="5532795"/>
              <a:ext cx="1976845" cy="919233"/>
            </a:xfrm>
            <a:prstGeom prst="rect">
              <a:avLst/>
            </a:prstGeom>
            <a:grpFill/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1841" y="5319891"/>
              <a:ext cx="1226092" cy="1226092"/>
            </a:xfrm>
            <a:prstGeom prst="rect">
              <a:avLst/>
            </a:prstGeom>
            <a:grpFill/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164" y="5532795"/>
              <a:ext cx="1967066" cy="894121"/>
            </a:xfrm>
            <a:prstGeom prst="rect">
              <a:avLst/>
            </a:prstGeom>
            <a:noFill/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093" y="1969114"/>
            <a:ext cx="5473253" cy="3878033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0" name="TextBox 9"/>
          <p:cNvSpPr txBox="1"/>
          <p:nvPr/>
        </p:nvSpPr>
        <p:spPr>
          <a:xfrm>
            <a:off x="112204" y="6314032"/>
            <a:ext cx="1418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17 March 2015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87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606833" y="6124939"/>
            <a:ext cx="3746196" cy="538357"/>
            <a:chOff x="509164" y="5319891"/>
            <a:chExt cx="8531843" cy="1226092"/>
          </a:xfrm>
          <a:noFill/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6081" y="5628679"/>
              <a:ext cx="1854926" cy="702351"/>
            </a:xfrm>
            <a:prstGeom prst="rect">
              <a:avLst/>
            </a:prstGeom>
            <a:grpFill/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5081" y="5411033"/>
              <a:ext cx="1009011" cy="1009011"/>
            </a:xfrm>
            <a:prstGeom prst="rect">
              <a:avLst/>
            </a:prstGeom>
            <a:grpFill/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613" y="5532795"/>
              <a:ext cx="1976845" cy="919233"/>
            </a:xfrm>
            <a:prstGeom prst="rect">
              <a:avLst/>
            </a:prstGeom>
            <a:grpFill/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1841" y="5319891"/>
              <a:ext cx="1226092" cy="1226092"/>
            </a:xfrm>
            <a:prstGeom prst="rect">
              <a:avLst/>
            </a:prstGeom>
            <a:grpFill/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164" y="5532795"/>
              <a:ext cx="1967066" cy="894121"/>
            </a:xfrm>
            <a:prstGeom prst="rect">
              <a:avLst/>
            </a:prstGeom>
            <a:noFill/>
          </p:spPr>
        </p:pic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2910" y="1755045"/>
            <a:ext cx="4201722" cy="4193173"/>
          </a:xfrm>
          <a:prstGeom prst="rect">
            <a:avLst/>
          </a:prstGeom>
          <a:ln w="50800">
            <a:noFill/>
          </a:ln>
          <a:effectLst>
            <a:outerShdw blurRad="152400" dist="152400" dir="8100000" sx="101000" sy="101000" algn="tr" rotWithShape="0">
              <a:prstClr val="black">
                <a:alpha val="40000"/>
              </a:prstClr>
            </a:outerShdw>
          </a:effectLst>
        </p:spPr>
      </p:pic>
      <p:sp>
        <p:nvSpPr>
          <p:cNvPr id="12" name="Oval 11"/>
          <p:cNvSpPr/>
          <p:nvPr/>
        </p:nvSpPr>
        <p:spPr>
          <a:xfrm>
            <a:off x="-1" y="4460395"/>
            <a:ext cx="9070110" cy="80846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977830" y="4562270"/>
            <a:ext cx="71144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n w="3175">
                  <a:noFill/>
                </a:ln>
                <a:solidFill>
                  <a:schemeClr val="accent2">
                    <a:lumMod val="50000"/>
                  </a:schemeClr>
                </a:solidFill>
              </a:rPr>
              <a:t>http://www.diagrid.org/tools/nlacegui</a:t>
            </a:r>
            <a:endParaRPr lang="en-US" sz="2800" b="1" dirty="0">
              <a:ln w="3175">
                <a:noFill/>
              </a:ln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2204" y="6314032"/>
            <a:ext cx="1418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17 March 2015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71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606833" y="6124939"/>
            <a:ext cx="3746196" cy="538357"/>
            <a:chOff x="509164" y="5319891"/>
            <a:chExt cx="8531843" cy="1226092"/>
          </a:xfrm>
          <a:noFill/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6081" y="5628679"/>
              <a:ext cx="1854926" cy="702351"/>
            </a:xfrm>
            <a:prstGeom prst="rect">
              <a:avLst/>
            </a:prstGeom>
            <a:grpFill/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5081" y="5411033"/>
              <a:ext cx="1009011" cy="1009011"/>
            </a:xfrm>
            <a:prstGeom prst="rect">
              <a:avLst/>
            </a:prstGeom>
            <a:grpFill/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613" y="5532795"/>
              <a:ext cx="1976845" cy="919233"/>
            </a:xfrm>
            <a:prstGeom prst="rect">
              <a:avLst/>
            </a:prstGeom>
            <a:grpFill/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1841" y="5319891"/>
              <a:ext cx="1226092" cy="1226092"/>
            </a:xfrm>
            <a:prstGeom prst="rect">
              <a:avLst/>
            </a:prstGeom>
            <a:grpFill/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164" y="5532795"/>
              <a:ext cx="1967066" cy="894121"/>
            </a:xfrm>
            <a:prstGeom prst="rect">
              <a:avLst/>
            </a:prstGeom>
            <a:noFill/>
          </p:spPr>
        </p:pic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383" y="1406740"/>
            <a:ext cx="5000501" cy="3724271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46" y="2045168"/>
            <a:ext cx="3816761" cy="2731997"/>
          </a:xfrm>
          <a:prstGeom prst="rect">
            <a:avLst/>
          </a:prstGeom>
          <a:effectLst>
            <a:glow rad="406400">
              <a:schemeClr val="accent2">
                <a:lumMod val="75000"/>
                <a:alpha val="40000"/>
              </a:schemeClr>
            </a:glow>
          </a:effectLst>
        </p:spPr>
      </p:pic>
      <p:sp>
        <p:nvSpPr>
          <p:cNvPr id="15" name="TextBox 14"/>
          <p:cNvSpPr txBox="1"/>
          <p:nvPr/>
        </p:nvSpPr>
        <p:spPr>
          <a:xfrm>
            <a:off x="818866" y="5443309"/>
            <a:ext cx="7132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Demo file</a:t>
            </a:r>
            <a:r>
              <a:rPr lang="en-US" dirty="0" smtClean="0"/>
              <a:t>:  Invasive ductal carcinoma – malignant breast tumor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12204" y="6314032"/>
            <a:ext cx="1418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17 March 2015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28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Moving Forward…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6403" y="1828801"/>
            <a:ext cx="6592157" cy="435133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Future work for PI </a:t>
            </a:r>
            <a:r>
              <a:rPr lang="en-US" dirty="0" err="1" smtClean="0"/>
              <a:t>devs</a:t>
            </a:r>
            <a:r>
              <a:rPr lang="en-US" dirty="0" smtClean="0"/>
              <a:t> (or a new ECSS project!):</a:t>
            </a:r>
          </a:p>
          <a:p>
            <a:r>
              <a:rPr lang="en-US" dirty="0" smtClean="0"/>
              <a:t>Inspection of results as the model iterates</a:t>
            </a:r>
          </a:p>
          <a:p>
            <a:pPr lvl="1"/>
            <a:r>
              <a:rPr lang="en-US" dirty="0" smtClean="0"/>
              <a:t>Risk of model getting stuck and never “converging”</a:t>
            </a:r>
          </a:p>
          <a:p>
            <a:pPr lvl="1"/>
            <a:r>
              <a:rPr lang="en-US" dirty="0" smtClean="0"/>
              <a:t>Some work on this already started</a:t>
            </a:r>
          </a:p>
          <a:p>
            <a:r>
              <a:rPr lang="en-US" dirty="0" smtClean="0"/>
              <a:t>Integrate Input Preparation Step</a:t>
            </a:r>
          </a:p>
          <a:p>
            <a:pPr lvl="1"/>
            <a:r>
              <a:rPr lang="en-US" dirty="0" smtClean="0"/>
              <a:t>Biggest hurdle:  </a:t>
            </a:r>
            <a:r>
              <a:rPr lang="en-US" dirty="0" err="1" smtClean="0"/>
              <a:t>Matlab</a:t>
            </a:r>
            <a:r>
              <a:rPr lang="en-US" dirty="0" smtClean="0"/>
              <a:t> licensing</a:t>
            </a:r>
          </a:p>
          <a:p>
            <a:pPr lvl="1"/>
            <a:r>
              <a:rPr lang="en-US" dirty="0" smtClean="0"/>
              <a:t>Possible solutions:</a:t>
            </a:r>
          </a:p>
          <a:p>
            <a:pPr lvl="2"/>
            <a:r>
              <a:rPr lang="en-US" dirty="0" smtClean="0"/>
              <a:t>Rewrite to use </a:t>
            </a:r>
            <a:r>
              <a:rPr lang="en-US" dirty="0" err="1" smtClean="0"/>
              <a:t>Matlab</a:t>
            </a:r>
            <a:r>
              <a:rPr lang="en-US" dirty="0" smtClean="0"/>
              <a:t> alternative (Octave?  Python?)</a:t>
            </a:r>
          </a:p>
          <a:p>
            <a:pPr lvl="2"/>
            <a:r>
              <a:rPr lang="en-US" dirty="0" smtClean="0"/>
              <a:t>Use </a:t>
            </a:r>
            <a:r>
              <a:rPr lang="en-US" dirty="0" err="1" smtClean="0"/>
              <a:t>Matlab</a:t>
            </a:r>
            <a:r>
              <a:rPr lang="en-US" dirty="0" smtClean="0"/>
              <a:t> compiler to deploy executable version</a:t>
            </a:r>
          </a:p>
          <a:p>
            <a:pPr lvl="2"/>
            <a:r>
              <a:rPr lang="en-US" dirty="0" err="1" smtClean="0"/>
              <a:t>Mathworks</a:t>
            </a:r>
            <a:r>
              <a:rPr lang="en-US" dirty="0" smtClean="0"/>
              <a:t> Hosting Provider Program?</a:t>
            </a:r>
          </a:p>
          <a:p>
            <a:r>
              <a:rPr lang="en-US" dirty="0" smtClean="0"/>
              <a:t>UI Improvements</a:t>
            </a:r>
          </a:p>
          <a:p>
            <a:pPr lvl="1"/>
            <a:r>
              <a:rPr lang="en-US" dirty="0" smtClean="0"/>
              <a:t>Improved File Browser</a:t>
            </a:r>
          </a:p>
          <a:p>
            <a:pPr lvl="2"/>
            <a:r>
              <a:rPr lang="en-US" dirty="0" smtClean="0"/>
              <a:t>More </a:t>
            </a:r>
            <a:r>
              <a:rPr lang="en-US" dirty="0"/>
              <a:t>complex storage and access to previous job files</a:t>
            </a:r>
          </a:p>
          <a:p>
            <a:pPr lvl="2"/>
            <a:r>
              <a:rPr lang="en-US" dirty="0"/>
              <a:t>File sharing between users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Tool written in Python - flexible, easy for PI to change</a:t>
            </a:r>
          </a:p>
          <a:p>
            <a:pPr lvl="1"/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606833" y="6124939"/>
            <a:ext cx="3746196" cy="538357"/>
            <a:chOff x="509164" y="5319891"/>
            <a:chExt cx="8531843" cy="1226092"/>
          </a:xfrm>
          <a:noFill/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6081" y="5628679"/>
              <a:ext cx="1854926" cy="702351"/>
            </a:xfrm>
            <a:prstGeom prst="rect">
              <a:avLst/>
            </a:prstGeom>
            <a:grpFill/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5081" y="5411033"/>
              <a:ext cx="1009011" cy="1009011"/>
            </a:xfrm>
            <a:prstGeom prst="rect">
              <a:avLst/>
            </a:prstGeom>
            <a:grpFill/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613" y="5532795"/>
              <a:ext cx="1976845" cy="919233"/>
            </a:xfrm>
            <a:prstGeom prst="rect">
              <a:avLst/>
            </a:prstGeom>
            <a:grpFill/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1841" y="5319891"/>
              <a:ext cx="1226092" cy="1226092"/>
            </a:xfrm>
            <a:prstGeom prst="rect">
              <a:avLst/>
            </a:prstGeom>
            <a:grpFill/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164" y="5532795"/>
              <a:ext cx="1967066" cy="894121"/>
            </a:xfrm>
            <a:prstGeom prst="rect">
              <a:avLst/>
            </a:prstGeom>
            <a:noFill/>
          </p:spPr>
        </p:pic>
      </p:grpSp>
      <p:sp>
        <p:nvSpPr>
          <p:cNvPr id="10" name="TextBox 9"/>
          <p:cNvSpPr txBox="1"/>
          <p:nvPr/>
        </p:nvSpPr>
        <p:spPr>
          <a:xfrm>
            <a:off x="112204" y="6314032"/>
            <a:ext cx="1418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17 March 2015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83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the Word Out…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6404" y="1798586"/>
            <a:ext cx="6446520" cy="4806051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Paper</a:t>
            </a:r>
          </a:p>
          <a:p>
            <a:pPr lvl="1"/>
            <a:r>
              <a:rPr lang="en-US" sz="1800" dirty="0" smtClean="0"/>
              <a:t>Will be submitting to XSEDE ‘15 in St Louis</a:t>
            </a:r>
          </a:p>
          <a:p>
            <a:pPr lvl="1"/>
            <a:r>
              <a:rPr lang="en-US" sz="1800" dirty="0" smtClean="0"/>
              <a:t>Software Track</a:t>
            </a:r>
          </a:p>
          <a:p>
            <a:pPr lvl="1"/>
            <a:r>
              <a:rPr lang="en-US" sz="1800" dirty="0" smtClean="0"/>
              <a:t>Focus on ECSS effort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XSEDE Newsletter</a:t>
            </a:r>
          </a:p>
          <a:p>
            <a:pPr lvl="1"/>
            <a:r>
              <a:rPr lang="en-US" sz="1800" dirty="0" smtClean="0"/>
              <a:t>Hoping to get article in community newsletter</a:t>
            </a:r>
          </a:p>
          <a:p>
            <a:pPr lvl="1"/>
            <a:r>
              <a:rPr lang="en-US" sz="1800" dirty="0" smtClean="0"/>
              <a:t>Stressing wide set of project members:</a:t>
            </a:r>
          </a:p>
          <a:p>
            <a:pPr lvl="2"/>
            <a:r>
              <a:rPr lang="en-US" sz="1600" dirty="0" smtClean="0"/>
              <a:t>PI – Boston U, </a:t>
            </a:r>
            <a:r>
              <a:rPr lang="en-US" sz="1600" dirty="0" err="1" smtClean="0"/>
              <a:t>Rennselaer</a:t>
            </a:r>
            <a:endParaRPr lang="en-US" sz="1600" dirty="0" smtClean="0"/>
          </a:p>
          <a:p>
            <a:pPr lvl="2"/>
            <a:r>
              <a:rPr lang="en-US" sz="1600" dirty="0" smtClean="0"/>
              <a:t>ECSS – Purdue</a:t>
            </a:r>
          </a:p>
          <a:p>
            <a:pPr lvl="2"/>
            <a:r>
              <a:rPr lang="en-US" sz="1600" dirty="0" smtClean="0"/>
              <a:t>Resource – SDSC</a:t>
            </a:r>
          </a:p>
          <a:p>
            <a:r>
              <a:rPr lang="en-US" sz="2000" dirty="0" smtClean="0"/>
              <a:t>PI Conference Presentations</a:t>
            </a:r>
          </a:p>
          <a:p>
            <a:pPr lvl="1"/>
            <a:r>
              <a:rPr lang="en-US" dirty="0"/>
              <a:t>13th U.S. National Congress on Computational </a:t>
            </a:r>
            <a:r>
              <a:rPr lang="en-US" dirty="0" smtClean="0"/>
              <a:t>Mechanics</a:t>
            </a:r>
          </a:p>
          <a:p>
            <a:pPr lvl="1"/>
            <a:r>
              <a:rPr lang="en-US" dirty="0" smtClean="0"/>
              <a:t>2015 Int. Tissue Elasticity Conference</a:t>
            </a:r>
          </a:p>
          <a:p>
            <a:pPr lvl="1"/>
            <a:endParaRPr lang="en-US" dirty="0" smtClean="0"/>
          </a:p>
        </p:txBody>
      </p:sp>
      <p:grpSp>
        <p:nvGrpSpPr>
          <p:cNvPr id="4" name="Group 3"/>
          <p:cNvGrpSpPr/>
          <p:nvPr/>
        </p:nvGrpSpPr>
        <p:grpSpPr>
          <a:xfrm>
            <a:off x="4606833" y="6124939"/>
            <a:ext cx="3746196" cy="538357"/>
            <a:chOff x="509164" y="5319891"/>
            <a:chExt cx="8531843" cy="1226092"/>
          </a:xfrm>
          <a:noFill/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6081" y="5628679"/>
              <a:ext cx="1854926" cy="702351"/>
            </a:xfrm>
            <a:prstGeom prst="rect">
              <a:avLst/>
            </a:prstGeom>
            <a:grpFill/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5081" y="5411033"/>
              <a:ext cx="1009011" cy="1009011"/>
            </a:xfrm>
            <a:prstGeom prst="rect">
              <a:avLst/>
            </a:prstGeom>
            <a:grpFill/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613" y="5532795"/>
              <a:ext cx="1976845" cy="919233"/>
            </a:xfrm>
            <a:prstGeom prst="rect">
              <a:avLst/>
            </a:prstGeom>
            <a:grpFill/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1841" y="5319891"/>
              <a:ext cx="1226092" cy="1226092"/>
            </a:xfrm>
            <a:prstGeom prst="rect">
              <a:avLst/>
            </a:prstGeom>
            <a:grpFill/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164" y="5532795"/>
              <a:ext cx="1967066" cy="894121"/>
            </a:xfrm>
            <a:prstGeom prst="rect">
              <a:avLst/>
            </a:prstGeom>
            <a:noFill/>
          </p:spPr>
        </p:pic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347" y="1827192"/>
            <a:ext cx="1921004" cy="1504536"/>
          </a:xfrm>
          <a:prstGeom prst="rect">
            <a:avLst/>
          </a:prstGeom>
          <a:effectLst>
            <a:softEdge rad="13970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468" y="2805674"/>
            <a:ext cx="3338962" cy="801351"/>
          </a:xfrm>
          <a:prstGeom prst="rect">
            <a:avLst/>
          </a:prstGeom>
          <a:effectLst>
            <a:softEdge rad="114300"/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9008" y="4171508"/>
            <a:ext cx="2051512" cy="118987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12204" y="6314032"/>
            <a:ext cx="1418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17 March 2015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99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Reproducible Success 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6404" y="2037806"/>
            <a:ext cx="6446520" cy="4142332"/>
          </a:xfrm>
        </p:spPr>
        <p:txBody>
          <a:bodyPr>
            <a:normAutofit/>
          </a:bodyPr>
          <a:lstStyle/>
          <a:p>
            <a:r>
              <a:rPr lang="en-US" dirty="0" smtClean="0"/>
              <a:t>Hoping this can be dev. model for similar projects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Great for models with straight-forward interfaces &amp; projects with limited web hosting resources</a:t>
            </a:r>
          </a:p>
          <a:p>
            <a:pPr lvl="1"/>
            <a:r>
              <a:rPr lang="en-US" dirty="0" smtClean="0"/>
              <a:t>(Although complex model workflows work, too!)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GUIs easily built &amp; deployed</a:t>
            </a:r>
          </a:p>
          <a:p>
            <a:pPr lvl="1"/>
            <a:r>
              <a:rPr lang="en-US" dirty="0" smtClean="0"/>
              <a:t>Rapidly up and running</a:t>
            </a:r>
          </a:p>
          <a:p>
            <a:pPr lvl="1"/>
            <a:r>
              <a:rPr lang="en-US" dirty="0" smtClean="0"/>
              <a:t>Low barrier for maintenance &amp; improvement by PI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‘Submit’ job </a:t>
            </a:r>
            <a:r>
              <a:rPr lang="en-US" dirty="0" err="1" smtClean="0"/>
              <a:t>mgmt</a:t>
            </a:r>
            <a:r>
              <a:rPr lang="en-US" dirty="0" smtClean="0"/>
              <a:t> adaptable to other compute resources</a:t>
            </a:r>
          </a:p>
          <a:p>
            <a:pPr lvl="1"/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606833" y="6124939"/>
            <a:ext cx="3746196" cy="538357"/>
            <a:chOff x="509164" y="5319891"/>
            <a:chExt cx="8531843" cy="1226092"/>
          </a:xfrm>
          <a:noFill/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6081" y="5628679"/>
              <a:ext cx="1854926" cy="702351"/>
            </a:xfrm>
            <a:prstGeom prst="rect">
              <a:avLst/>
            </a:prstGeom>
            <a:grpFill/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5081" y="5411033"/>
              <a:ext cx="1009011" cy="1009011"/>
            </a:xfrm>
            <a:prstGeom prst="rect">
              <a:avLst/>
            </a:prstGeom>
            <a:grpFill/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613" y="5532795"/>
              <a:ext cx="1976845" cy="919233"/>
            </a:xfrm>
            <a:prstGeom prst="rect">
              <a:avLst/>
            </a:prstGeom>
            <a:grpFill/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1841" y="5319891"/>
              <a:ext cx="1226092" cy="1226092"/>
            </a:xfrm>
            <a:prstGeom prst="rect">
              <a:avLst/>
            </a:prstGeom>
            <a:grpFill/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164" y="5532795"/>
              <a:ext cx="1967066" cy="894121"/>
            </a:xfrm>
            <a:prstGeom prst="rect">
              <a:avLst/>
            </a:prstGeom>
            <a:noFill/>
          </p:spPr>
        </p:pic>
      </p:grpSp>
      <p:sp>
        <p:nvSpPr>
          <p:cNvPr id="10" name="TextBox 9"/>
          <p:cNvSpPr txBox="1"/>
          <p:nvPr/>
        </p:nvSpPr>
        <p:spPr>
          <a:xfrm>
            <a:off x="112204" y="6314032"/>
            <a:ext cx="1418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17 March 2015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20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Team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606833" y="6124939"/>
            <a:ext cx="3746196" cy="538357"/>
            <a:chOff x="509164" y="5319891"/>
            <a:chExt cx="8531843" cy="1226092"/>
          </a:xfrm>
          <a:noFill/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6081" y="5628679"/>
              <a:ext cx="1854926" cy="702351"/>
            </a:xfrm>
            <a:prstGeom prst="rect">
              <a:avLst/>
            </a:prstGeom>
            <a:grpFill/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5081" y="5411033"/>
              <a:ext cx="1009011" cy="1009011"/>
            </a:xfrm>
            <a:prstGeom prst="rect">
              <a:avLst/>
            </a:prstGeom>
            <a:grpFill/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613" y="5532795"/>
              <a:ext cx="1976845" cy="919233"/>
            </a:xfrm>
            <a:prstGeom prst="rect">
              <a:avLst/>
            </a:prstGeom>
            <a:grpFill/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1841" y="5319891"/>
              <a:ext cx="1226092" cy="1226092"/>
            </a:xfrm>
            <a:prstGeom prst="rect">
              <a:avLst/>
            </a:prstGeom>
            <a:grpFill/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164" y="5532795"/>
              <a:ext cx="1967066" cy="894121"/>
            </a:xfrm>
            <a:prstGeom prst="rect">
              <a:avLst/>
            </a:prstGeom>
            <a:noFill/>
          </p:spPr>
        </p:pic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7273017"/>
              </p:ext>
            </p:extLst>
          </p:nvPr>
        </p:nvGraphicFramePr>
        <p:xfrm>
          <a:off x="592371" y="2170548"/>
          <a:ext cx="3397738" cy="3786905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3397738"/>
              </a:tblGrid>
              <a:tr h="757381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Research</a:t>
                      </a:r>
                      <a:endParaRPr lang="en-US" sz="2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7573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Paul Barbone</a:t>
                      </a:r>
                      <a:br>
                        <a:rPr lang="en-US" dirty="0" smtClean="0"/>
                      </a:br>
                      <a:r>
                        <a:rPr lang="en-US" sz="1400" dirty="0" smtClean="0"/>
                        <a:t>Boston University</a:t>
                      </a:r>
                      <a:endParaRPr 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7573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Tom Seidl</a:t>
                      </a:r>
                    </a:p>
                    <a:p>
                      <a:pPr algn="ctr"/>
                      <a:r>
                        <a:rPr lang="en-US" sz="1400" dirty="0" smtClean="0"/>
                        <a:t>Boston</a:t>
                      </a:r>
                      <a:r>
                        <a:rPr lang="en-US" sz="1400" baseline="0" dirty="0" smtClean="0"/>
                        <a:t> University</a:t>
                      </a:r>
                      <a:endParaRPr lang="en-US" sz="1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7573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Assad Oberai</a:t>
                      </a:r>
                    </a:p>
                    <a:p>
                      <a:pPr algn="ctr"/>
                      <a:r>
                        <a:rPr lang="en-US" sz="1400" dirty="0" err="1" smtClean="0"/>
                        <a:t>Rennselaer</a:t>
                      </a:r>
                      <a:r>
                        <a:rPr lang="en-US" sz="1400" dirty="0" smtClean="0"/>
                        <a:t> Polytechnic Institute</a:t>
                      </a:r>
                      <a:endParaRPr lang="en-US" sz="1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7573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Constance Liu</a:t>
                      </a:r>
                    </a:p>
                    <a:p>
                      <a:pPr algn="ctr"/>
                      <a:r>
                        <a:rPr lang="en-US" sz="1400" dirty="0" err="1" smtClean="0"/>
                        <a:t>Rennselaer</a:t>
                      </a:r>
                      <a:r>
                        <a:rPr lang="en-US" sz="1400" dirty="0" smtClean="0"/>
                        <a:t> Polytechnic Institute</a:t>
                      </a:r>
                      <a:endParaRPr lang="en-US" sz="1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5808202"/>
              </p:ext>
            </p:extLst>
          </p:nvPr>
        </p:nvGraphicFramePr>
        <p:xfrm>
          <a:off x="4606833" y="2179781"/>
          <a:ext cx="3397738" cy="3029524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3397738"/>
              </a:tblGrid>
              <a:tr h="757381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ECSS</a:t>
                      </a:r>
                      <a:endParaRPr 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757381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Lan</a:t>
                      </a:r>
                      <a:r>
                        <a:rPr lang="en-US" dirty="0" smtClean="0"/>
                        <a:t> Zhao</a:t>
                      </a:r>
                      <a:br>
                        <a:rPr lang="en-US" dirty="0" smtClean="0"/>
                      </a:br>
                      <a:r>
                        <a:rPr lang="en-US" sz="1400" dirty="0" smtClean="0"/>
                        <a:t>Purdue University</a:t>
                      </a:r>
                      <a:endParaRPr 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7573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Christopher Thompson</a:t>
                      </a:r>
                    </a:p>
                    <a:p>
                      <a:pPr algn="ctr"/>
                      <a:r>
                        <a:rPr lang="en-US" sz="1400" dirty="0" smtClean="0"/>
                        <a:t>Purdue</a:t>
                      </a:r>
                      <a:r>
                        <a:rPr lang="en-US" sz="1400" baseline="0" dirty="0" smtClean="0"/>
                        <a:t> University</a:t>
                      </a:r>
                      <a:endParaRPr lang="en-US" sz="1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7573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Steven Clark</a:t>
                      </a:r>
                    </a:p>
                    <a:p>
                      <a:pPr algn="ctr"/>
                      <a:r>
                        <a:rPr lang="en-US" sz="1400" dirty="0" smtClean="0"/>
                        <a:t>Purdue University</a:t>
                      </a:r>
                      <a:endParaRPr lang="en-US" sz="14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12204" y="6314032"/>
            <a:ext cx="1418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17 March 2015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2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7931" y="184638"/>
            <a:ext cx="7269480" cy="2960938"/>
          </a:xfrm>
        </p:spPr>
        <p:txBody>
          <a:bodyPr>
            <a:noAutofit/>
          </a:bodyPr>
          <a:lstStyle/>
          <a:p>
            <a:r>
              <a:rPr lang="en-US" sz="14400" dirty="0" smtClean="0"/>
              <a:t>Q&amp;A</a:t>
            </a:r>
            <a:endParaRPr lang="en-US" sz="14400" dirty="0"/>
          </a:p>
        </p:txBody>
      </p:sp>
      <p:grpSp>
        <p:nvGrpSpPr>
          <p:cNvPr id="9" name="Group 8"/>
          <p:cNvGrpSpPr/>
          <p:nvPr/>
        </p:nvGrpSpPr>
        <p:grpSpPr>
          <a:xfrm>
            <a:off x="144556" y="5285261"/>
            <a:ext cx="8205116" cy="1180191"/>
            <a:chOff x="426036" y="5329128"/>
            <a:chExt cx="8524237" cy="122609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95347" y="5590999"/>
              <a:ext cx="1854926" cy="702351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71953" y="5420270"/>
              <a:ext cx="1009011" cy="1009011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7485" y="5542032"/>
              <a:ext cx="1976845" cy="919233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8713" y="5329128"/>
              <a:ext cx="1226092" cy="1226092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036" y="5542032"/>
              <a:ext cx="1967066" cy="894121"/>
            </a:xfrm>
            <a:prstGeom prst="rect">
              <a:avLst/>
            </a:prstGeom>
          </p:spPr>
        </p:pic>
      </p:grpSp>
      <p:sp>
        <p:nvSpPr>
          <p:cNvPr id="10" name="TextBox 9"/>
          <p:cNvSpPr txBox="1"/>
          <p:nvPr/>
        </p:nvSpPr>
        <p:spPr>
          <a:xfrm>
            <a:off x="927931" y="3851342"/>
            <a:ext cx="71144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n w="3175">
                  <a:noFill/>
                </a:ln>
                <a:solidFill>
                  <a:schemeClr val="accent2">
                    <a:lumMod val="50000"/>
                  </a:schemeClr>
                </a:solidFill>
              </a:rPr>
              <a:t>http://www.diagrid.org/tools/nlacegui</a:t>
            </a:r>
            <a:endParaRPr lang="en-US" sz="2800" b="1" dirty="0">
              <a:ln w="3175">
                <a:noFill/>
              </a:ln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17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 smtClean="0"/>
              <a:t>NLACE enables “Biomechanical Imaging”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606833" y="6124939"/>
            <a:ext cx="3746196" cy="538357"/>
            <a:chOff x="509164" y="5319891"/>
            <a:chExt cx="8531843" cy="1226092"/>
          </a:xfrm>
          <a:noFill/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6081" y="5628679"/>
              <a:ext cx="1854926" cy="702351"/>
            </a:xfrm>
            <a:prstGeom prst="rect">
              <a:avLst/>
            </a:prstGeom>
            <a:grpFill/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5081" y="5411033"/>
              <a:ext cx="1009011" cy="1009011"/>
            </a:xfrm>
            <a:prstGeom prst="rect">
              <a:avLst/>
            </a:prstGeom>
            <a:grpFill/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613" y="5532795"/>
              <a:ext cx="1976845" cy="919233"/>
            </a:xfrm>
            <a:prstGeom prst="rect">
              <a:avLst/>
            </a:prstGeom>
            <a:grpFill/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1841" y="5319891"/>
              <a:ext cx="1226092" cy="1226092"/>
            </a:xfrm>
            <a:prstGeom prst="rect">
              <a:avLst/>
            </a:prstGeom>
            <a:grpFill/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164" y="5532795"/>
              <a:ext cx="1967066" cy="894121"/>
            </a:xfrm>
            <a:prstGeom prst="rect">
              <a:avLst/>
            </a:prstGeom>
            <a:noFill/>
          </p:spPr>
        </p:pic>
      </p:grpSp>
      <p:pic>
        <p:nvPicPr>
          <p:cNvPr id="15" name="Content Placeholder 14" descr="bmi_working.pdf"/>
          <p:cNvPicPr>
            <a:picLocks noGrp="1" noChangeAspect="1"/>
          </p:cNvPicPr>
          <p:nvPr>
            <p:ph idx="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2" b="3292"/>
          <a:stretch>
            <a:fillRect/>
          </a:stretch>
        </p:blipFill>
        <p:spPr>
          <a:xfrm>
            <a:off x="655864" y="1753811"/>
            <a:ext cx="7139168" cy="2200805"/>
          </a:xfr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6" name="TextBox 15"/>
          <p:cNvSpPr txBox="1"/>
          <p:nvPr/>
        </p:nvSpPr>
        <p:spPr>
          <a:xfrm>
            <a:off x="471721" y="4100291"/>
            <a:ext cx="22980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Users collected images while performing (gentle) mechanical manipulation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193153" y="4124479"/>
            <a:ext cx="240694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Tissue deformation is measured directly (e.g. </a:t>
            </a:r>
            <a:r>
              <a:rPr lang="en-US" dirty="0"/>
              <a:t>D</a:t>
            </a:r>
            <a:r>
              <a:rPr lang="en-US" dirty="0" smtClean="0"/>
              <a:t>oppler) or extracted from image sequence by image processing.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047619" y="4136571"/>
            <a:ext cx="21045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NLACE extracts material properties from input deformation fields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12204" y="6314032"/>
            <a:ext cx="1418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17 March 2015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39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 smtClean="0"/>
              <a:t>NLACE enables “Biomechanical Imaging”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606833" y="6124939"/>
            <a:ext cx="3746196" cy="538357"/>
            <a:chOff x="509164" y="5319891"/>
            <a:chExt cx="8531843" cy="1226092"/>
          </a:xfrm>
          <a:noFill/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6081" y="5628679"/>
              <a:ext cx="1854926" cy="702351"/>
            </a:xfrm>
            <a:prstGeom prst="rect">
              <a:avLst/>
            </a:prstGeom>
            <a:grpFill/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5081" y="5411033"/>
              <a:ext cx="1009011" cy="1009011"/>
            </a:xfrm>
            <a:prstGeom prst="rect">
              <a:avLst/>
            </a:prstGeom>
            <a:grpFill/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613" y="5532795"/>
              <a:ext cx="1976845" cy="919233"/>
            </a:xfrm>
            <a:prstGeom prst="rect">
              <a:avLst/>
            </a:prstGeom>
            <a:grpFill/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1841" y="5319891"/>
              <a:ext cx="1226092" cy="1226092"/>
            </a:xfrm>
            <a:prstGeom prst="rect">
              <a:avLst/>
            </a:prstGeom>
            <a:grpFill/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164" y="5532795"/>
              <a:ext cx="1967066" cy="894121"/>
            </a:xfrm>
            <a:prstGeom prst="rect">
              <a:avLst/>
            </a:prstGeom>
            <a:noFill/>
          </p:spPr>
        </p:pic>
      </p:grpSp>
      <p:pic>
        <p:nvPicPr>
          <p:cNvPr id="15" name="Content Placeholder 14" descr="bmi_working.pdf"/>
          <p:cNvPicPr>
            <a:picLocks noGrp="1" noChangeAspect="1"/>
          </p:cNvPicPr>
          <p:nvPr>
            <p:ph idx="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2" b="3292"/>
          <a:stretch>
            <a:fillRect/>
          </a:stretch>
        </p:blipFill>
        <p:spPr>
          <a:xfrm>
            <a:off x="655864" y="1753811"/>
            <a:ext cx="7139168" cy="2200805"/>
          </a:xfr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3" name="TextBox 2"/>
          <p:cNvSpPr txBox="1"/>
          <p:nvPr/>
        </p:nvSpPr>
        <p:spPr>
          <a:xfrm>
            <a:off x="991810" y="3979339"/>
            <a:ext cx="651933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Remarks: 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Features and objects are visible in elastic modulus images that are invisible in original images.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Elastic modulus field is quantitative:  It provides both an image </a:t>
            </a:r>
            <a:r>
              <a:rPr lang="en-US" i="1" dirty="0" smtClean="0"/>
              <a:t>and</a:t>
            </a:r>
            <a:r>
              <a:rPr lang="en-US" dirty="0" smtClean="0"/>
              <a:t> a measurement.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approach is agnostic to the “host” imaging modality, as it ultimately uses only input deformation fields. 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2204" y="6314032"/>
            <a:ext cx="1418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17 March 2015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47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404" y="365760"/>
            <a:ext cx="7269480" cy="722811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dirty="0" smtClean="0"/>
              <a:t>Example: Breast Cancer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606833" y="6124939"/>
            <a:ext cx="3746196" cy="538357"/>
            <a:chOff x="509164" y="5319891"/>
            <a:chExt cx="8531843" cy="1226092"/>
          </a:xfrm>
          <a:noFill/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6081" y="5628679"/>
              <a:ext cx="1854926" cy="702351"/>
            </a:xfrm>
            <a:prstGeom prst="rect">
              <a:avLst/>
            </a:prstGeom>
            <a:grpFill/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5081" y="5411033"/>
              <a:ext cx="1009011" cy="1009011"/>
            </a:xfrm>
            <a:prstGeom prst="rect">
              <a:avLst/>
            </a:prstGeom>
            <a:grpFill/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613" y="5532795"/>
              <a:ext cx="1976845" cy="919233"/>
            </a:xfrm>
            <a:prstGeom prst="rect">
              <a:avLst/>
            </a:prstGeom>
            <a:grpFill/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1841" y="5319891"/>
              <a:ext cx="1226092" cy="1226092"/>
            </a:xfrm>
            <a:prstGeom prst="rect">
              <a:avLst/>
            </a:prstGeom>
            <a:grpFill/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164" y="5532795"/>
              <a:ext cx="1967066" cy="894121"/>
            </a:xfrm>
            <a:prstGeom prst="rect">
              <a:avLst/>
            </a:prstGeom>
            <a:noFill/>
          </p:spPr>
        </p:pic>
      </p:grpSp>
      <p:sp>
        <p:nvSpPr>
          <p:cNvPr id="3" name="TextBox 2"/>
          <p:cNvSpPr txBox="1"/>
          <p:nvPr/>
        </p:nvSpPr>
        <p:spPr>
          <a:xfrm>
            <a:off x="979715" y="4257529"/>
            <a:ext cx="7087809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Remarks: 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Ultrasound and modulus images of invasive ductal carcinoma.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Original image data from TJ Hall (U </a:t>
            </a:r>
            <a:r>
              <a:rPr lang="en-US" dirty="0" err="1" smtClean="0"/>
              <a:t>Wisc</a:t>
            </a:r>
            <a:r>
              <a:rPr lang="en-US" dirty="0" smtClean="0"/>
              <a:t>.) 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Shear modulus image shows location, size, shape, and extent of tumor that is difficult to see in ultrasound.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Heterogeneity of shear modulus indicative of malignancy.</a:t>
            </a:r>
            <a:endParaRPr lang="en-US" dirty="0"/>
          </a:p>
        </p:txBody>
      </p:sp>
      <p:pic>
        <p:nvPicPr>
          <p:cNvPr id="11" name="Picture 10" descr="CC193_tjh_IDC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115" y="1100673"/>
            <a:ext cx="5510375" cy="3055257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2" name="TextBox 11"/>
          <p:cNvSpPr txBox="1"/>
          <p:nvPr/>
        </p:nvSpPr>
        <p:spPr>
          <a:xfrm>
            <a:off x="112204" y="6314032"/>
            <a:ext cx="1418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17 March 2015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51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404" y="387057"/>
            <a:ext cx="7269480" cy="759989"/>
          </a:xfrm>
        </p:spPr>
        <p:txBody>
          <a:bodyPr/>
          <a:lstStyle/>
          <a:p>
            <a:r>
              <a:rPr lang="en-US" dirty="0" smtClean="0"/>
              <a:t>NLACE computation 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606833" y="6124939"/>
            <a:ext cx="3746196" cy="538357"/>
            <a:chOff x="509164" y="5319891"/>
            <a:chExt cx="8531843" cy="1226092"/>
          </a:xfrm>
          <a:noFill/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6081" y="5628679"/>
              <a:ext cx="1854926" cy="702351"/>
            </a:xfrm>
            <a:prstGeom prst="rect">
              <a:avLst/>
            </a:prstGeom>
            <a:grpFill/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5081" y="5411033"/>
              <a:ext cx="1009011" cy="1009011"/>
            </a:xfrm>
            <a:prstGeom prst="rect">
              <a:avLst/>
            </a:prstGeom>
            <a:grpFill/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613" y="5532795"/>
              <a:ext cx="1976845" cy="919233"/>
            </a:xfrm>
            <a:prstGeom prst="rect">
              <a:avLst/>
            </a:prstGeom>
            <a:grpFill/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1841" y="5319891"/>
              <a:ext cx="1226092" cy="1226092"/>
            </a:xfrm>
            <a:prstGeom prst="rect">
              <a:avLst/>
            </a:prstGeom>
            <a:grpFill/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164" y="5532795"/>
              <a:ext cx="1967066" cy="894121"/>
            </a:xfrm>
            <a:prstGeom prst="rect">
              <a:avLst/>
            </a:prstGeom>
            <a:noFill/>
          </p:spPr>
        </p:pic>
      </p:grpSp>
      <p:pic>
        <p:nvPicPr>
          <p:cNvPr id="14" name="Content Placeholder 13" descr="EIFlowchart3.pdf"/>
          <p:cNvPicPr>
            <a:picLocks noGrp="1" noChangeAspect="1"/>
          </p:cNvPicPr>
          <p:nvPr>
            <p:ph idx="1"/>
          </p:nvPr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23" t="315" r="-474" b="279"/>
          <a:stretch/>
        </p:blipFill>
        <p:spPr>
          <a:xfrm>
            <a:off x="465811" y="1070375"/>
            <a:ext cx="7750073" cy="4316456"/>
          </a:xfrm>
        </p:spPr>
      </p:pic>
      <p:sp>
        <p:nvSpPr>
          <p:cNvPr id="15" name="TextBox 14"/>
          <p:cNvSpPr txBox="1"/>
          <p:nvPr/>
        </p:nvSpPr>
        <p:spPr>
          <a:xfrm>
            <a:off x="1185333" y="5430763"/>
            <a:ext cx="5938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 and gamma are linear and nonlinear elastic modulus, respectively.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2204" y="6314032"/>
            <a:ext cx="1418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17 March 2015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57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404" y="387057"/>
            <a:ext cx="7269480" cy="759989"/>
          </a:xfrm>
        </p:spPr>
        <p:txBody>
          <a:bodyPr/>
          <a:lstStyle/>
          <a:p>
            <a:r>
              <a:rPr lang="en-US" dirty="0" smtClean="0"/>
              <a:t>NLACE computation 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606833" y="6124939"/>
            <a:ext cx="3746196" cy="538357"/>
            <a:chOff x="509164" y="5319891"/>
            <a:chExt cx="8531843" cy="1226092"/>
          </a:xfrm>
          <a:noFill/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6081" y="5628679"/>
              <a:ext cx="1854926" cy="702351"/>
            </a:xfrm>
            <a:prstGeom prst="rect">
              <a:avLst/>
            </a:prstGeom>
            <a:grpFill/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5081" y="5411033"/>
              <a:ext cx="1009011" cy="1009011"/>
            </a:xfrm>
            <a:prstGeom prst="rect">
              <a:avLst/>
            </a:prstGeom>
            <a:grpFill/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613" y="5532795"/>
              <a:ext cx="1976845" cy="919233"/>
            </a:xfrm>
            <a:prstGeom prst="rect">
              <a:avLst/>
            </a:prstGeom>
            <a:grpFill/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1841" y="5319891"/>
              <a:ext cx="1226092" cy="1226092"/>
            </a:xfrm>
            <a:prstGeom prst="rect">
              <a:avLst/>
            </a:prstGeom>
            <a:grpFill/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164" y="5532795"/>
              <a:ext cx="1967066" cy="894121"/>
            </a:xfrm>
            <a:prstGeom prst="rect">
              <a:avLst/>
            </a:prstGeom>
            <a:noFill/>
          </p:spPr>
        </p:pic>
      </p:grpSp>
      <p:sp>
        <p:nvSpPr>
          <p:cNvPr id="3" name="TextBox 2"/>
          <p:cNvSpPr txBox="1"/>
          <p:nvPr/>
        </p:nvSpPr>
        <p:spPr>
          <a:xfrm>
            <a:off x="278191" y="1862660"/>
            <a:ext cx="376162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Details: </a:t>
            </a:r>
          </a:p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/>
              <a:t>Users provide input for BCs and Measured fields</a:t>
            </a:r>
          </a:p>
          <a:p>
            <a:pPr marL="742950" lvl="1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Nonlinear FEM solver: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err="1" smtClean="0"/>
              <a:t>Nonuniform</a:t>
            </a:r>
            <a:r>
              <a:rPr lang="en-US" dirty="0" smtClean="0"/>
              <a:t> grids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Newton iterations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Tangent changes w/ each material update</a:t>
            </a:r>
          </a:p>
          <a:p>
            <a:pPr marL="742950" lvl="1" indent="-285750">
              <a:buFont typeface="Arial"/>
              <a:buChar char="•"/>
            </a:pP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906761" y="2087631"/>
            <a:ext cx="427687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Optimization: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Optimization parameter(s) at every grid point (</a:t>
            </a:r>
            <a:r>
              <a:rPr lang="en-US" dirty="0" err="1" smtClean="0"/>
              <a:t>eg</a:t>
            </a:r>
            <a:r>
              <a:rPr lang="en-US" dirty="0" smtClean="0"/>
              <a:t> lots of parameters).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BFGS quasi-Newton (local search). 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Requires functional and gradient.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Gradient by </a:t>
            </a:r>
            <a:r>
              <a:rPr lang="en-US" dirty="0" err="1" smtClean="0"/>
              <a:t>adjoint</a:t>
            </a:r>
            <a:r>
              <a:rPr lang="en-US" dirty="0"/>
              <a:t> </a:t>
            </a:r>
            <a:r>
              <a:rPr lang="en-US" dirty="0" smtClean="0"/>
              <a:t>method. </a:t>
            </a:r>
          </a:p>
          <a:p>
            <a:pPr marL="742950" lvl="1" indent="-285750">
              <a:buFont typeface="Arial"/>
              <a:buChar char="•"/>
            </a:pPr>
            <a:endParaRPr lang="en-US" dirty="0" smtClean="0"/>
          </a:p>
          <a:p>
            <a:pPr marL="742950" lvl="1" indent="-285750">
              <a:buFont typeface="Arial"/>
              <a:buChar char="•"/>
            </a:pP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12204" y="6314032"/>
            <a:ext cx="1418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17 March 2015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95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153789" y="2086246"/>
            <a:ext cx="8128000" cy="256770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NLACE Model Workflow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37415" y="2906141"/>
            <a:ext cx="1399631" cy="117818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Create Raw Data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(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Instruments/</a:t>
            </a:r>
            <a:r>
              <a:rPr lang="en-US" sz="1400" dirty="0" err="1" smtClean="0">
                <a:solidFill>
                  <a:schemeClr val="accent3">
                    <a:lumMod val="50000"/>
                  </a:schemeClr>
                </a:solidFill>
              </a:rPr>
              <a:t>Matlab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463490" y="2906140"/>
            <a:ext cx="1390394" cy="117818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Run Input Prep Tool (</a:t>
            </a:r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</a:rPr>
              <a:t>Matlab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80328" y="2906141"/>
            <a:ext cx="1399631" cy="117818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Run NLACE Model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705033" y="2906141"/>
            <a:ext cx="1399631" cy="117818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View Output</a:t>
            </a:r>
          </a:p>
          <a:p>
            <a:pPr algn="ctr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(*.VTK)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606833" y="6124939"/>
            <a:ext cx="3746196" cy="538357"/>
            <a:chOff x="509164" y="5319891"/>
            <a:chExt cx="8531843" cy="1226092"/>
          </a:xfrm>
          <a:noFill/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6081" y="5628679"/>
              <a:ext cx="1854926" cy="702351"/>
            </a:xfrm>
            <a:prstGeom prst="rect">
              <a:avLst/>
            </a:prstGeom>
            <a:grpFill/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5081" y="5411033"/>
              <a:ext cx="1009011" cy="1009011"/>
            </a:xfrm>
            <a:prstGeom prst="rect">
              <a:avLst/>
            </a:prstGeom>
            <a:grpFill/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613" y="5532795"/>
              <a:ext cx="1976845" cy="919233"/>
            </a:xfrm>
            <a:prstGeom prst="rect">
              <a:avLst/>
            </a:prstGeom>
            <a:grpFill/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1841" y="5319891"/>
              <a:ext cx="1226092" cy="1226092"/>
            </a:xfrm>
            <a:prstGeom prst="rect">
              <a:avLst/>
            </a:prstGeom>
            <a:grpFill/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164" y="5532795"/>
              <a:ext cx="1967066" cy="894121"/>
            </a:xfrm>
            <a:prstGeom prst="rect">
              <a:avLst/>
            </a:prstGeom>
            <a:noFill/>
          </p:spPr>
        </p:pic>
      </p:grpSp>
      <p:sp>
        <p:nvSpPr>
          <p:cNvPr id="19" name="Right Arrow 18"/>
          <p:cNvSpPr/>
          <p:nvPr/>
        </p:nvSpPr>
        <p:spPr>
          <a:xfrm>
            <a:off x="1865969" y="3273121"/>
            <a:ext cx="467228" cy="498764"/>
          </a:xfrm>
          <a:prstGeom prst="right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3548154" y="4426515"/>
            <a:ext cx="1339273" cy="82203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rapezoid 23"/>
          <p:cNvSpPr/>
          <p:nvPr/>
        </p:nvSpPr>
        <p:spPr>
          <a:xfrm>
            <a:off x="3408218" y="5244976"/>
            <a:ext cx="1625600" cy="593425"/>
          </a:xfrm>
          <a:prstGeom prst="trapezoid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rapezoid 24"/>
          <p:cNvSpPr/>
          <p:nvPr/>
        </p:nvSpPr>
        <p:spPr>
          <a:xfrm>
            <a:off x="3511744" y="5306232"/>
            <a:ext cx="1419283" cy="322341"/>
          </a:xfrm>
          <a:prstGeom prst="trapezoid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633136" y="4515047"/>
            <a:ext cx="1169307" cy="6449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rapezoid 26"/>
          <p:cNvSpPr/>
          <p:nvPr/>
        </p:nvSpPr>
        <p:spPr>
          <a:xfrm>
            <a:off x="3901627" y="5669569"/>
            <a:ext cx="437566" cy="136858"/>
          </a:xfrm>
          <a:prstGeom prst="trapezoid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389443" y="5054989"/>
            <a:ext cx="834544" cy="751488"/>
          </a:xfrm>
          <a:prstGeom prst="ellipse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ound Same Side Corner Rectangle 28"/>
          <p:cNvSpPr/>
          <p:nvPr/>
        </p:nvSpPr>
        <p:spPr>
          <a:xfrm>
            <a:off x="2231993" y="5850360"/>
            <a:ext cx="1149444" cy="71855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3695550" y="4597633"/>
            <a:ext cx="713781" cy="4571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3695550" y="4722213"/>
            <a:ext cx="713781" cy="4571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4482981" y="4598863"/>
            <a:ext cx="240221" cy="16906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4167188" y="4849986"/>
            <a:ext cx="556014" cy="8131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3706603" y="4856464"/>
            <a:ext cx="383090" cy="21901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4168149" y="4988980"/>
            <a:ext cx="554092" cy="8650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1541577" y="2234583"/>
            <a:ext cx="11160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Input</a:t>
            </a:r>
            <a:endParaRPr lang="en-US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689748" y="2234583"/>
            <a:ext cx="14302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Results</a:t>
            </a:r>
            <a:endParaRPr lang="en-US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4072808" y="2274885"/>
            <a:ext cx="0" cy="215163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445195" y="2234583"/>
            <a:ext cx="15135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Execute</a:t>
            </a:r>
            <a:endParaRPr lang="en-US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0" name="Right Arrow 19"/>
          <p:cNvSpPr/>
          <p:nvPr/>
        </p:nvSpPr>
        <p:spPr>
          <a:xfrm>
            <a:off x="3984177" y="3273121"/>
            <a:ext cx="467228" cy="498764"/>
          </a:xfrm>
          <a:prstGeom prst="right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/>
        </p:nvCxnSpPr>
        <p:spPr>
          <a:xfrm flipH="1">
            <a:off x="6234545" y="2274885"/>
            <a:ext cx="12882" cy="2240162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ight Arrow 20"/>
          <p:cNvSpPr/>
          <p:nvPr/>
        </p:nvSpPr>
        <p:spPr>
          <a:xfrm>
            <a:off x="6108882" y="3273121"/>
            <a:ext cx="467228" cy="498764"/>
          </a:xfrm>
          <a:prstGeom prst="right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112204" y="6314032"/>
            <a:ext cx="1418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17 March 2015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15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ECSS Needs/Requirements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 users online</a:t>
            </a:r>
          </a:p>
          <a:p>
            <a:pPr lvl="1"/>
            <a:r>
              <a:rPr lang="en-US" dirty="0" smtClean="0"/>
              <a:t>Most users run </a:t>
            </a:r>
            <a:r>
              <a:rPr lang="en-US" dirty="0" err="1" smtClean="0"/>
              <a:t>Matlab</a:t>
            </a:r>
            <a:r>
              <a:rPr lang="en-US" dirty="0" smtClean="0"/>
              <a:t> locally to create/manipulate data.</a:t>
            </a:r>
          </a:p>
          <a:p>
            <a:pPr lvl="1"/>
            <a:r>
              <a:rPr lang="en-US" dirty="0" smtClean="0"/>
              <a:t>Simple gateway: take input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run model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give output</a:t>
            </a:r>
          </a:p>
          <a:p>
            <a:pPr marL="274320" lvl="1" indent="0">
              <a:buNone/>
            </a:pPr>
            <a:endParaRPr lang="en-US" dirty="0" smtClean="0"/>
          </a:p>
          <a:p>
            <a:r>
              <a:rPr lang="en-US" dirty="0" smtClean="0"/>
              <a:t>Utilize Gordon</a:t>
            </a:r>
          </a:p>
          <a:p>
            <a:pPr lvl="1"/>
            <a:r>
              <a:rPr lang="en-US" dirty="0" smtClean="0"/>
              <a:t>PI allocation request for NLACE assigned to Gordon</a:t>
            </a:r>
          </a:p>
          <a:p>
            <a:pPr lvl="1"/>
            <a:r>
              <a:rPr lang="en-US" dirty="0" smtClean="0"/>
              <a:t>Good match for single-node jobs with occasional large memory needs</a:t>
            </a:r>
          </a:p>
          <a:p>
            <a:pPr marL="274320" lvl="1" indent="0">
              <a:buNone/>
            </a:pPr>
            <a:endParaRPr lang="en-US" dirty="0" smtClean="0"/>
          </a:p>
          <a:p>
            <a:r>
              <a:rPr lang="en-US" dirty="0" smtClean="0"/>
              <a:t>Easy maintenance after project ends</a:t>
            </a:r>
          </a:p>
          <a:p>
            <a:pPr lvl="1"/>
            <a:r>
              <a:rPr lang="en-US" dirty="0" smtClean="0"/>
              <a:t>PIs have little web development expertise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606833" y="6124939"/>
            <a:ext cx="3746196" cy="538357"/>
            <a:chOff x="509164" y="5319891"/>
            <a:chExt cx="8531843" cy="1226092"/>
          </a:xfrm>
          <a:noFill/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6081" y="5628679"/>
              <a:ext cx="1854926" cy="702351"/>
            </a:xfrm>
            <a:prstGeom prst="rect">
              <a:avLst/>
            </a:prstGeom>
            <a:grpFill/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5081" y="5411033"/>
              <a:ext cx="1009011" cy="1009011"/>
            </a:xfrm>
            <a:prstGeom prst="rect">
              <a:avLst/>
            </a:prstGeom>
            <a:grpFill/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613" y="5532795"/>
              <a:ext cx="1976845" cy="919233"/>
            </a:xfrm>
            <a:prstGeom prst="rect">
              <a:avLst/>
            </a:prstGeom>
            <a:grpFill/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1841" y="5319891"/>
              <a:ext cx="1226092" cy="1226092"/>
            </a:xfrm>
            <a:prstGeom prst="rect">
              <a:avLst/>
            </a:prstGeom>
            <a:grpFill/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164" y="5532795"/>
              <a:ext cx="1967066" cy="894121"/>
            </a:xfrm>
            <a:prstGeom prst="rect">
              <a:avLst/>
            </a:prstGeom>
            <a:noFill/>
          </p:spPr>
        </p:pic>
      </p:grpSp>
      <p:sp>
        <p:nvSpPr>
          <p:cNvPr id="10" name="TextBox 9"/>
          <p:cNvSpPr txBox="1"/>
          <p:nvPr/>
        </p:nvSpPr>
        <p:spPr>
          <a:xfrm>
            <a:off x="112204" y="6314032"/>
            <a:ext cx="1418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17 March 2015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89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TM03457515[[fn=View]]</Template>
  <TotalTime>3275</TotalTime>
  <Words>1186</Words>
  <Application>Microsoft Office PowerPoint</Application>
  <PresentationFormat>On-screen Show (4:3)</PresentationFormat>
  <Paragraphs>302</Paragraphs>
  <Slides>29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Calibri</vt:lpstr>
      <vt:lpstr>Century Schoolbook</vt:lpstr>
      <vt:lpstr>Wingdings</vt:lpstr>
      <vt:lpstr>Wingdings 2</vt:lpstr>
      <vt:lpstr>View</vt:lpstr>
      <vt:lpstr>The NLACE GUI:</vt:lpstr>
      <vt:lpstr>Outline</vt:lpstr>
      <vt:lpstr>NLACE enables “Biomechanical Imaging”</vt:lpstr>
      <vt:lpstr>NLACE enables “Biomechanical Imaging”</vt:lpstr>
      <vt:lpstr>Example: Breast Cancer</vt:lpstr>
      <vt:lpstr>NLACE computation </vt:lpstr>
      <vt:lpstr>NLACE computation </vt:lpstr>
      <vt:lpstr>NLACE Model Workflow</vt:lpstr>
      <vt:lpstr>ECSS Needs/Requirements</vt:lpstr>
      <vt:lpstr>Possible Solutions</vt:lpstr>
      <vt:lpstr>Solution: DiaGrid</vt:lpstr>
      <vt:lpstr>Step 1:  NLACE on Gordon</vt:lpstr>
      <vt:lpstr>Step 2: Submit Framework</vt:lpstr>
      <vt:lpstr>Step 3: NLACE GUI</vt:lpstr>
      <vt:lpstr>New NLACE Workflow</vt:lpstr>
      <vt:lpstr>NLACE GUI – New Job</vt:lpstr>
      <vt:lpstr>NLACE GUI – Upload Input</vt:lpstr>
      <vt:lpstr>NLACE GUI – Configure Job</vt:lpstr>
      <vt:lpstr>NLACE GUI – Submit Job</vt:lpstr>
      <vt:lpstr>NLACE GUI – Job Finished</vt:lpstr>
      <vt:lpstr>NLACE GUI – View Output</vt:lpstr>
      <vt:lpstr>NLACE GUI – Download</vt:lpstr>
      <vt:lpstr>DEMO</vt:lpstr>
      <vt:lpstr>DEMO</vt:lpstr>
      <vt:lpstr>Moving Forward…</vt:lpstr>
      <vt:lpstr>Getting the Word Out…</vt:lpstr>
      <vt:lpstr>A Reproducible Success Story</vt:lpstr>
      <vt:lpstr>The Team</vt:lpstr>
      <vt:lpstr>Q&amp;A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NLACE</dc:title>
  <dc:creator>thompscs</dc:creator>
  <cp:lastModifiedBy>thompscs</cp:lastModifiedBy>
  <cp:revision>104</cp:revision>
  <cp:lastPrinted>2015-03-17T16:47:09Z</cp:lastPrinted>
  <dcterms:created xsi:type="dcterms:W3CDTF">2015-03-11T14:59:05Z</dcterms:created>
  <dcterms:modified xsi:type="dcterms:W3CDTF">2015-03-18T16:43:36Z</dcterms:modified>
</cp:coreProperties>
</file>