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9" r:id="rId2"/>
    <p:sldId id="346" r:id="rId3"/>
    <p:sldId id="275" r:id="rId4"/>
    <p:sldId id="358" r:id="rId5"/>
    <p:sldId id="353" r:id="rId6"/>
    <p:sldId id="369" r:id="rId7"/>
    <p:sldId id="368" r:id="rId8"/>
    <p:sldId id="351" r:id="rId9"/>
    <p:sldId id="349" r:id="rId10"/>
    <p:sldId id="355" r:id="rId11"/>
    <p:sldId id="370" r:id="rId12"/>
    <p:sldId id="357" r:id="rId13"/>
    <p:sldId id="360" r:id="rId14"/>
    <p:sldId id="361" r:id="rId15"/>
    <p:sldId id="367" r:id="rId16"/>
    <p:sldId id="362" r:id="rId17"/>
    <p:sldId id="359" r:id="rId18"/>
    <p:sldId id="364" r:id="rId19"/>
    <p:sldId id="342" r:id="rId20"/>
    <p:sldId id="365" r:id="rId21"/>
    <p:sldId id="371" r:id="rId22"/>
    <p:sldId id="366" r:id="rId23"/>
    <p:sldId id="340" r:id="rId24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0F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39" autoAdjust="0"/>
    <p:restoredTop sz="94660"/>
  </p:normalViewPr>
  <p:slideViewPr>
    <p:cSldViewPr>
      <p:cViewPr varScale="1">
        <p:scale>
          <a:sx n="57" d="100"/>
          <a:sy n="57" d="100"/>
        </p:scale>
        <p:origin x="-209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C980A-FA36-BF45-9CB3-D480E0EB8A4D}" type="datetimeFigureOut">
              <a:rPr lang="en-US" smtClean="0"/>
              <a:t>3/6/15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529CE3-F9D2-B245-97DE-CA2E295860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263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tabLst>
                <a:tab pos="271463" algn="l"/>
              </a:tabLst>
              <a:defRPr/>
            </a:pPr>
            <a:endParaRPr lang="en-US" sz="1200" kern="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529CE3-F9D2-B245-97DE-CA2E2958606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244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tabLst>
                <a:tab pos="271463" algn="l"/>
              </a:tabLst>
              <a:defRPr/>
            </a:pPr>
            <a:endParaRPr lang="en-US" sz="1200" kern="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529CE3-F9D2-B245-97DE-CA2E2958606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244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tabLst>
                <a:tab pos="271463" algn="l"/>
              </a:tabLst>
              <a:defRPr/>
            </a:pPr>
            <a:endParaRPr lang="en-US" sz="1200" kern="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529CE3-F9D2-B245-97DE-CA2E2958606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244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tabLst>
                <a:tab pos="271463" algn="l"/>
              </a:tabLst>
              <a:defRPr/>
            </a:pPr>
            <a:endParaRPr lang="en-US" sz="1200" kern="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529CE3-F9D2-B245-97DE-CA2E2958606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244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tabLst>
                <a:tab pos="271463" algn="l"/>
              </a:tabLst>
              <a:defRPr/>
            </a:pPr>
            <a:endParaRPr lang="en-US" sz="1200" kern="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529CE3-F9D2-B245-97DE-CA2E2958606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244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tabLst>
                <a:tab pos="271463" algn="l"/>
              </a:tabLst>
              <a:defRPr/>
            </a:pPr>
            <a:endParaRPr lang="en-US" sz="1200" kern="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529CE3-F9D2-B245-97DE-CA2E2958606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244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tabLst>
                <a:tab pos="271463" algn="l"/>
              </a:tabLst>
              <a:defRPr/>
            </a:pPr>
            <a:endParaRPr lang="en-US" sz="1200" kern="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529CE3-F9D2-B245-97DE-CA2E2958606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244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tabLst>
                <a:tab pos="271463" algn="l"/>
              </a:tabLst>
              <a:defRPr/>
            </a:pPr>
            <a:endParaRPr lang="en-US" sz="1200" kern="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529CE3-F9D2-B245-97DE-CA2E2958606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244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particle-in-cell simulation of the relativistic Kelvin-Helmholtz Instability (KHI</a:t>
            </a:r>
            <a:r>
              <a:rPr lang="en-US" dirty="0" smtClean="0"/>
              <a:t>)</a:t>
            </a:r>
          </a:p>
          <a:p>
            <a:r>
              <a:rPr lang="en-US" dirty="0" smtClean="0"/>
              <a:t>shooting with laser on aluminum foil, evolving plasma</a:t>
            </a:r>
          </a:p>
          <a:p>
            <a:r>
              <a:rPr lang="en-US" dirty="0" smtClean="0"/>
              <a:t>better planning of experiments</a:t>
            </a:r>
            <a:r>
              <a:rPr lang="en-US" baseline="0" dirty="0" smtClean="0"/>
              <a:t> via simulations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529CE3-F9D2-B245-97DE-CA2E2958606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891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tabLst>
                <a:tab pos="271463" algn="l"/>
              </a:tabLst>
              <a:defRPr/>
            </a:pPr>
            <a:endParaRPr lang="en-US" sz="1200" kern="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529CE3-F9D2-B245-97DE-CA2E2958606C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244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tabLst>
                <a:tab pos="271463" algn="l"/>
              </a:tabLst>
              <a:defRPr/>
            </a:pPr>
            <a:endParaRPr lang="en-US" sz="1200" kern="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529CE3-F9D2-B245-97DE-CA2E2958606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244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tabLst>
                <a:tab pos="271463" algn="l"/>
              </a:tabLst>
              <a:defRPr/>
            </a:pPr>
            <a:endParaRPr lang="en-US" sz="1200" kern="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529CE3-F9D2-B245-97DE-CA2E2958606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244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tabLst>
                <a:tab pos="271463" algn="l"/>
              </a:tabLst>
              <a:defRPr/>
            </a:pPr>
            <a:endParaRPr lang="en-US" sz="1200" kern="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529CE3-F9D2-B245-97DE-CA2E2958606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244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tabLst>
                <a:tab pos="271463" algn="l"/>
              </a:tabLst>
              <a:defRPr/>
            </a:pPr>
            <a:r>
              <a:rPr lang="en-US" sz="1200" kern="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Quantum Chemistry</a:t>
            </a:r>
            <a:r>
              <a:rPr lang="en-US" sz="1200" kern="0" baseline="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 - </a:t>
            </a:r>
            <a:r>
              <a:rPr lang="en-US" sz="1200" kern="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Study and simulation of molecular electronic behavior relative to their chemical reactivity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529CE3-F9D2-B245-97DE-CA2E2958606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244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tabLst>
                <a:tab pos="271463" algn="l"/>
              </a:tabLst>
              <a:defRPr/>
            </a:pPr>
            <a:r>
              <a:rPr lang="en-US" sz="1200" kern="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Quantum Chemistry</a:t>
            </a:r>
            <a:r>
              <a:rPr lang="en-US" sz="1200" kern="0" baseline="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 - </a:t>
            </a:r>
            <a:r>
              <a:rPr lang="en-US" sz="1200" kern="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Study and simulation of molecular electronic behavior relative to their chemical reactivity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529CE3-F9D2-B245-97DE-CA2E2958606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244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Molecular Dynamics</a:t>
            </a:r>
            <a:r>
              <a:rPr lang="en-US" sz="1200" kern="0" baseline="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 - </a:t>
            </a:r>
            <a:r>
              <a:rPr lang="en-US" sz="1200" kern="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Study and simulation of molecular motion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529CE3-F9D2-B245-97DE-CA2E2958606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244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529CE3-F9D2-B245-97DE-CA2E2958606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244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529CE3-F9D2-B245-97DE-CA2E2958606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244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1A8F-2A93-417A-875A-E13473EBA24A}" type="datetimeFigureOut">
              <a:rPr lang="de-DE" smtClean="0"/>
              <a:pPr/>
              <a:t>3/6/15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84D72-DDD4-472E-9BB7-31ACD4603771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1A8F-2A93-417A-875A-E13473EBA24A}" type="datetimeFigureOut">
              <a:rPr lang="de-DE" smtClean="0"/>
              <a:pPr/>
              <a:t>3/6/15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84D72-DDD4-472E-9BB7-31ACD4603771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1A8F-2A93-417A-875A-E13473EBA24A}" type="datetimeFigureOut">
              <a:rPr lang="de-DE" smtClean="0"/>
              <a:pPr/>
              <a:t>3/6/15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84D72-DDD4-472E-9BB7-31ACD4603771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1A8F-2A93-417A-875A-E13473EBA24A}" type="datetimeFigureOut">
              <a:rPr lang="de-DE" smtClean="0"/>
              <a:pPr/>
              <a:t>3/6/15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84D72-DDD4-472E-9BB7-31ACD4603771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1A8F-2A93-417A-875A-E13473EBA24A}" type="datetimeFigureOut">
              <a:rPr lang="de-DE" smtClean="0"/>
              <a:pPr/>
              <a:t>3/6/15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84D72-DDD4-472E-9BB7-31ACD4603771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1A8F-2A93-417A-875A-E13473EBA24A}" type="datetimeFigureOut">
              <a:rPr lang="de-DE" smtClean="0"/>
              <a:pPr/>
              <a:t>3/6/15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84D72-DDD4-472E-9BB7-31ACD4603771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1A8F-2A93-417A-875A-E13473EBA24A}" type="datetimeFigureOut">
              <a:rPr lang="de-DE" smtClean="0"/>
              <a:pPr/>
              <a:t>3/6/15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84D72-DDD4-472E-9BB7-31ACD4603771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1A8F-2A93-417A-875A-E13473EBA24A}" type="datetimeFigureOut">
              <a:rPr lang="de-DE" smtClean="0"/>
              <a:pPr/>
              <a:t>3/6/15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84D72-DDD4-472E-9BB7-31ACD4603771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1A8F-2A93-417A-875A-E13473EBA24A}" type="datetimeFigureOut">
              <a:rPr lang="de-DE" smtClean="0"/>
              <a:pPr/>
              <a:t>3/6/15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84D72-DDD4-472E-9BB7-31ACD4603771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1A8F-2A93-417A-875A-E13473EBA24A}" type="datetimeFigureOut">
              <a:rPr lang="de-DE" smtClean="0"/>
              <a:pPr/>
              <a:t>3/6/15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84D72-DDD4-472E-9BB7-31ACD4603771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1A8F-2A93-417A-875A-E13473EBA24A}" type="datetimeFigureOut">
              <a:rPr lang="de-DE" smtClean="0"/>
              <a:pPr/>
              <a:t>3/6/15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84D72-DDD4-472E-9BB7-31ACD4603771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441A8F-2A93-417A-875A-E13473EBA24A}" type="datetimeFigureOut">
              <a:rPr lang="de-DE" smtClean="0"/>
              <a:pPr/>
              <a:t>3/6/15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184D72-DDD4-472E-9BB7-31ACD4603771}" type="slidenum">
              <a:rPr lang="de-DE" smtClean="0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jpg"/><Relationship Id="rId5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hyperlink" Target="http://insidehpc.com/2013/08/four-of-six-gordon-bell-finalists-used-titan-supercomputer/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20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21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8.jpeg"/><Relationship Id="rId5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6165304"/>
            <a:ext cx="9144000" cy="69269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0" y="3886200"/>
            <a:ext cx="9144000" cy="2279104"/>
          </a:xfrm>
        </p:spPr>
        <p:txBody>
          <a:bodyPr>
            <a:normAutofit/>
          </a:bodyPr>
          <a:lstStyle/>
          <a:p>
            <a:r>
              <a:rPr lang="de-DE" sz="2800" dirty="0" smtClean="0">
                <a:solidFill>
                  <a:srgbClr val="000000"/>
                </a:solidFill>
              </a:rPr>
              <a:t>Sandra </a:t>
            </a:r>
            <a:r>
              <a:rPr lang="de-DE" sz="2800" dirty="0" err="1" smtClean="0">
                <a:solidFill>
                  <a:srgbClr val="000000"/>
                </a:solidFill>
              </a:rPr>
              <a:t>Gesing</a:t>
            </a:r>
            <a:endParaRPr lang="de-DE" sz="2800" dirty="0" smtClean="0">
              <a:solidFill>
                <a:srgbClr val="000000"/>
              </a:solidFill>
            </a:endParaRPr>
          </a:p>
          <a:p>
            <a:r>
              <a:rPr lang="de-DE" sz="2800" dirty="0" smtClean="0">
                <a:solidFill>
                  <a:srgbClr val="000000"/>
                </a:solidFill>
              </a:rPr>
              <a:t>University </a:t>
            </a:r>
            <a:r>
              <a:rPr lang="de-DE" sz="2800" dirty="0" err="1" smtClean="0">
                <a:solidFill>
                  <a:schemeClr val="tx1"/>
                </a:solidFill>
              </a:rPr>
              <a:t>of</a:t>
            </a:r>
            <a:r>
              <a:rPr lang="de-DE" sz="2800" dirty="0" smtClean="0">
                <a:solidFill>
                  <a:schemeClr val="tx1"/>
                </a:solidFill>
              </a:rPr>
              <a:t> Notre Dame, Center </a:t>
            </a:r>
            <a:r>
              <a:rPr lang="de-DE" sz="2800" dirty="0" err="1" smtClean="0">
                <a:solidFill>
                  <a:schemeClr val="tx1"/>
                </a:solidFill>
              </a:rPr>
              <a:t>for</a:t>
            </a:r>
            <a:r>
              <a:rPr lang="de-DE" sz="2800" dirty="0" smtClean="0">
                <a:solidFill>
                  <a:schemeClr val="tx1"/>
                </a:solidFill>
              </a:rPr>
              <a:t> Research Computing</a:t>
            </a:r>
          </a:p>
          <a:p>
            <a:r>
              <a:rPr lang="de-DE" sz="2800" dirty="0" err="1" smtClean="0">
                <a:solidFill>
                  <a:schemeClr val="tx1"/>
                </a:solidFill>
              </a:rPr>
              <a:t>sandra.gesing@nd.edu</a:t>
            </a:r>
            <a:endParaRPr lang="de-DE" sz="2800" dirty="0" smtClean="0">
              <a:solidFill>
                <a:schemeClr val="tx1"/>
              </a:solidFill>
            </a:endParaRPr>
          </a:p>
          <a:p>
            <a:r>
              <a:rPr lang="de-DE" sz="2000" dirty="0" smtClean="0">
                <a:solidFill>
                  <a:schemeClr val="tx1"/>
                </a:solidFill>
              </a:rPr>
              <a:t>6 March 2015</a:t>
            </a:r>
            <a:endParaRPr lang="de-DE" sz="2000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2132856"/>
            <a:ext cx="9144000" cy="165618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UNICORE </a:t>
            </a:r>
            <a:r>
              <a:rPr lang="en-US" sz="4800" dirty="0"/>
              <a:t>Use Case Integration for </a:t>
            </a:r>
            <a:endParaRPr lang="en-US" sz="4800" dirty="0" smtClean="0"/>
          </a:p>
          <a:p>
            <a:pPr algn="ctr"/>
            <a:r>
              <a:rPr lang="en-US" sz="4800" dirty="0" smtClean="0"/>
              <a:t>XSEDE </a:t>
            </a:r>
            <a:r>
              <a:rPr lang="en-US" sz="4800" dirty="0"/>
              <a:t>and PRACE</a:t>
            </a:r>
          </a:p>
        </p:txBody>
      </p:sp>
      <p:pic>
        <p:nvPicPr>
          <p:cNvPr id="14" name="Picture 13" descr="crc_logo_white_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6180124"/>
            <a:ext cx="1763688" cy="681959"/>
          </a:xfrm>
          <a:prstGeom prst="rect">
            <a:avLst/>
          </a:prstGeom>
        </p:spPr>
      </p:pic>
      <p:pic>
        <p:nvPicPr>
          <p:cNvPr id="15" name="Picture 14" descr="ND_mark_white_L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214943"/>
            <a:ext cx="2520280" cy="589746"/>
          </a:xfrm>
          <a:prstGeom prst="rect">
            <a:avLst/>
          </a:prstGeom>
        </p:spPr>
      </p:pic>
      <p:grpSp>
        <p:nvGrpSpPr>
          <p:cNvPr id="20" name="Group 19"/>
          <p:cNvGrpSpPr/>
          <p:nvPr/>
        </p:nvGrpSpPr>
        <p:grpSpPr>
          <a:xfrm>
            <a:off x="2339752" y="476672"/>
            <a:ext cx="4392488" cy="1130300"/>
            <a:chOff x="2051720" y="548680"/>
            <a:chExt cx="4392488" cy="1130300"/>
          </a:xfrm>
        </p:grpSpPr>
        <p:pic>
          <p:nvPicPr>
            <p:cNvPr id="17" name="Picture 16" descr="XSEDE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1720" y="548680"/>
              <a:ext cx="2984500" cy="1130300"/>
            </a:xfrm>
            <a:prstGeom prst="rect">
              <a:avLst/>
            </a:prstGeom>
          </p:spPr>
        </p:pic>
        <p:pic>
          <p:nvPicPr>
            <p:cNvPr id="19" name="Picture 18" descr="images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8024" y="548680"/>
              <a:ext cx="1656184" cy="112644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600" dirty="0" smtClean="0"/>
              <a:t>Sandra </a:t>
            </a:r>
            <a:r>
              <a:rPr lang="de-DE" sz="1600" dirty="0" err="1" smtClean="0"/>
              <a:t>Gesing</a:t>
            </a:r>
            <a:endParaRPr lang="de-DE" sz="1600" dirty="0"/>
          </a:p>
        </p:txBody>
      </p:sp>
      <p:sp>
        <p:nvSpPr>
          <p:cNvPr id="5" name="Rechteck 4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3600" dirty="0" err="1" smtClean="0">
                <a:solidFill>
                  <a:schemeClr val="bg1"/>
                </a:solidFill>
              </a:rPr>
              <a:t>MoSGrid</a:t>
            </a:r>
            <a:r>
              <a:rPr lang="de-DE" sz="3600" dirty="0" smtClean="0">
                <a:solidFill>
                  <a:schemeClr val="bg1"/>
                </a:solidFill>
              </a:rPr>
              <a:t> Science Gateways</a:t>
            </a:r>
            <a:endParaRPr lang="de-DE" sz="3600" dirty="0">
              <a:solidFill>
                <a:schemeClr val="bg1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6804248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fld id="{5C2A37F6-9FD2-44D2-B0EC-0D2FC6DCF2AC}" type="slidenum">
              <a:rPr lang="de-DE" sz="1600" smtClean="0"/>
              <a:pPr algn="r"/>
              <a:t>10</a:t>
            </a:fld>
            <a:endParaRPr lang="de-DE" sz="1600" dirty="0"/>
          </a:p>
        </p:txBody>
      </p:sp>
      <p:sp>
        <p:nvSpPr>
          <p:cNvPr id="8" name="Rechteck 7"/>
          <p:cNvSpPr/>
          <p:nvPr/>
        </p:nvSpPr>
        <p:spPr>
          <a:xfrm>
            <a:off x="2339752" y="6624736"/>
            <a:ext cx="4464496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UNICORE Use Case Integration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40" name="Inhaltsplatzhalter 7"/>
          <p:cNvSpPr txBox="1">
            <a:spLocks/>
          </p:cNvSpPr>
          <p:nvPr/>
        </p:nvSpPr>
        <p:spPr>
          <a:xfrm>
            <a:off x="155448" y="899120"/>
            <a:ext cx="8988552" cy="5698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Docking</a:t>
            </a:r>
          </a:p>
          <a:p>
            <a:pPr>
              <a:spcBef>
                <a:spcPct val="20000"/>
              </a:spcBef>
              <a:defRPr/>
            </a:pPr>
            <a:endParaRPr lang="en-US" sz="32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endParaRPr lang="en-US" sz="32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endParaRPr lang="en-US" sz="32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endParaRPr lang="en-US" sz="32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endParaRPr lang="en-US" sz="32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endParaRPr lang="en-US" sz="32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1">
              <a:spcBef>
                <a:spcPct val="20000"/>
              </a:spcBef>
              <a:defRPr/>
            </a:pPr>
            <a:endParaRPr lang="en-US" sz="28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1">
              <a:spcBef>
                <a:spcPct val="20000"/>
              </a:spcBef>
              <a:defRPr/>
            </a:pP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			</a:t>
            </a:r>
          </a:p>
          <a:p>
            <a:pPr lvl="1">
              <a:spcBef>
                <a:spcPct val="20000"/>
              </a:spcBef>
              <a:defRPr/>
            </a:pP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			</a:t>
            </a:r>
          </a:p>
          <a:p>
            <a:pPr marL="342900" indent="-342900">
              <a:spcBef>
                <a:spcPct val="20000"/>
              </a:spcBef>
              <a:buFont typeface="Arial"/>
              <a:buChar char="•"/>
              <a:defRPr/>
            </a:pPr>
            <a:endParaRPr lang="en-US" sz="28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9" name="Picture 8" descr="crc_logo_white_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546" y="1"/>
            <a:ext cx="1791454" cy="69269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-1328615" y="638907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656924"/>
            <a:ext cx="8975658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Grafik 15" descr="dockingPortlet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1476" y="1593295"/>
            <a:ext cx="7741048" cy="5004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6138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600" dirty="0" smtClean="0"/>
              <a:t>Sandra </a:t>
            </a:r>
            <a:r>
              <a:rPr lang="de-DE" sz="1600" dirty="0" err="1" smtClean="0"/>
              <a:t>Gesing</a:t>
            </a:r>
            <a:endParaRPr lang="de-DE" sz="1600" dirty="0"/>
          </a:p>
        </p:txBody>
      </p:sp>
      <p:sp>
        <p:nvSpPr>
          <p:cNvPr id="5" name="Rechteck 4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3600" dirty="0" err="1" smtClean="0">
                <a:solidFill>
                  <a:schemeClr val="bg1"/>
                </a:solidFill>
              </a:rPr>
              <a:t>MoSGrid</a:t>
            </a:r>
            <a:r>
              <a:rPr lang="de-DE" sz="3600" dirty="0" smtClean="0">
                <a:solidFill>
                  <a:schemeClr val="bg1"/>
                </a:solidFill>
              </a:rPr>
              <a:t> Science Gateways</a:t>
            </a:r>
            <a:endParaRPr lang="de-DE" sz="3600" dirty="0">
              <a:solidFill>
                <a:schemeClr val="bg1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6804248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fld id="{5C2A37F6-9FD2-44D2-B0EC-0D2FC6DCF2AC}" type="slidenum">
              <a:rPr lang="de-DE" sz="1600" smtClean="0"/>
              <a:pPr algn="r"/>
              <a:t>11</a:t>
            </a:fld>
            <a:endParaRPr lang="de-DE" sz="1600" dirty="0"/>
          </a:p>
        </p:txBody>
      </p:sp>
      <p:sp>
        <p:nvSpPr>
          <p:cNvPr id="8" name="Rechteck 7"/>
          <p:cNvSpPr/>
          <p:nvPr/>
        </p:nvSpPr>
        <p:spPr>
          <a:xfrm>
            <a:off x="2339752" y="6624736"/>
            <a:ext cx="4464496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UNICORE Use Case Integration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40" name="Inhaltsplatzhalter 7"/>
          <p:cNvSpPr txBox="1">
            <a:spLocks/>
          </p:cNvSpPr>
          <p:nvPr/>
        </p:nvSpPr>
        <p:spPr>
          <a:xfrm>
            <a:off x="155448" y="899120"/>
            <a:ext cx="8988552" cy="569823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>
              <a:spcBef>
                <a:spcPct val="20000"/>
              </a:spcBef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Visualization</a:t>
            </a:r>
          </a:p>
          <a:p>
            <a:pPr>
              <a:spcBef>
                <a:spcPct val="20000"/>
              </a:spcBef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Testing of </a:t>
            </a:r>
            <a:r>
              <a:rPr lang="en-US" sz="3200" dirty="0" err="1" smtClean="0">
                <a:solidFill>
                  <a:schemeClr val="tx2">
                    <a:lumMod val="75000"/>
                  </a:schemeClr>
                </a:solidFill>
              </a:rPr>
              <a:t>ChemDoodle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 and </a:t>
            </a:r>
            <a:r>
              <a:rPr lang="en-US" sz="3200" dirty="0" err="1" smtClean="0">
                <a:solidFill>
                  <a:schemeClr val="tx2">
                    <a:lumMod val="75000"/>
                  </a:schemeClr>
                </a:solidFill>
              </a:rPr>
              <a:t>MolCAD</a:t>
            </a:r>
            <a:endParaRPr lang="en-US" sz="32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endParaRPr lang="en-US" sz="32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endParaRPr lang="en-US" sz="32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endParaRPr lang="en-US" sz="32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endParaRPr lang="en-US" sz="32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endParaRPr lang="en-US" sz="32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endParaRPr lang="en-US" sz="32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1">
              <a:spcBef>
                <a:spcPct val="20000"/>
              </a:spcBef>
              <a:defRPr/>
            </a:pPr>
            <a:endParaRPr lang="en-US" sz="28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1">
              <a:spcBef>
                <a:spcPct val="20000"/>
              </a:spcBef>
              <a:defRPr/>
            </a:pP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			</a:t>
            </a:r>
          </a:p>
          <a:p>
            <a:pPr lvl="1">
              <a:spcBef>
                <a:spcPct val="20000"/>
              </a:spcBef>
              <a:defRPr/>
            </a:pP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			</a:t>
            </a:r>
          </a:p>
          <a:p>
            <a:pPr marL="342900" indent="-342900">
              <a:spcBef>
                <a:spcPct val="20000"/>
              </a:spcBef>
              <a:buFont typeface="Arial"/>
              <a:buChar char="•"/>
              <a:defRPr/>
            </a:pPr>
            <a:endParaRPr lang="en-US" sz="28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9" name="Picture 8" descr="crc_logo_white_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546" y="1"/>
            <a:ext cx="1791454" cy="69269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-1328615" y="638907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3" name="Inhaltsplatzhalter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584" y="2060848"/>
            <a:ext cx="3240360" cy="4061473"/>
          </a:xfrm>
          <a:prstGeom prst="rect">
            <a:avLst/>
          </a:prstGeom>
        </p:spPr>
      </p:pic>
      <p:sp>
        <p:nvSpPr>
          <p:cNvPr id="14" name="Textfeld 6"/>
          <p:cNvSpPr txBox="1"/>
          <p:nvPr/>
        </p:nvSpPr>
        <p:spPr>
          <a:xfrm>
            <a:off x="179512" y="6269250"/>
            <a:ext cx="3168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w</a:t>
            </a:r>
            <a:r>
              <a:rPr lang="en-US" sz="2000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eb.chemdoodle.com</a:t>
            </a:r>
            <a:endParaRPr lang="en-US" sz="2000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5" name="Inhaltsplatzhalter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0893" y="2060848"/>
            <a:ext cx="3265523" cy="4103172"/>
          </a:xfrm>
          <a:prstGeom prst="rect">
            <a:avLst/>
          </a:prstGeom>
        </p:spPr>
      </p:pic>
      <p:sp>
        <p:nvSpPr>
          <p:cNvPr id="16" name="Textfeld 6"/>
          <p:cNvSpPr txBox="1"/>
          <p:nvPr/>
        </p:nvSpPr>
        <p:spPr>
          <a:xfrm>
            <a:off x="7812359" y="6236029"/>
            <a:ext cx="1331641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m</a:t>
            </a:r>
            <a:r>
              <a:rPr lang="en-US" sz="2000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olcad.de</a:t>
            </a:r>
            <a:endParaRPr lang="en-US" sz="2000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652765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600" dirty="0" smtClean="0"/>
              <a:t>Sandra </a:t>
            </a:r>
            <a:r>
              <a:rPr lang="de-DE" sz="1600" dirty="0" err="1" smtClean="0"/>
              <a:t>Gesing</a:t>
            </a:r>
            <a:endParaRPr lang="de-DE" sz="1600" dirty="0"/>
          </a:p>
        </p:txBody>
      </p:sp>
      <p:sp>
        <p:nvSpPr>
          <p:cNvPr id="5" name="Rechteck 4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3600" dirty="0" smtClean="0">
                <a:solidFill>
                  <a:schemeClr val="bg1"/>
                </a:solidFill>
              </a:rPr>
              <a:t>XSEDE/PRACE Project - </a:t>
            </a:r>
            <a:r>
              <a:rPr lang="de-DE" sz="3600" dirty="0" err="1" smtClean="0">
                <a:solidFill>
                  <a:schemeClr val="bg1"/>
                </a:solidFill>
              </a:rPr>
              <a:t>MoSGrid</a:t>
            </a:r>
            <a:endParaRPr lang="de-DE" sz="3600" dirty="0">
              <a:solidFill>
                <a:schemeClr val="bg1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6804248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fld id="{5C2A37F6-9FD2-44D2-B0EC-0D2FC6DCF2AC}" type="slidenum">
              <a:rPr lang="de-DE" sz="1600" smtClean="0"/>
              <a:pPr algn="r"/>
              <a:t>12</a:t>
            </a:fld>
            <a:endParaRPr lang="de-DE" sz="1600" dirty="0"/>
          </a:p>
        </p:txBody>
      </p:sp>
      <p:sp>
        <p:nvSpPr>
          <p:cNvPr id="8" name="Rechteck 7"/>
          <p:cNvSpPr/>
          <p:nvPr/>
        </p:nvSpPr>
        <p:spPr>
          <a:xfrm>
            <a:off x="2339752" y="6624736"/>
            <a:ext cx="4464496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UNICORE Use Case Integration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40" name="Inhaltsplatzhalter 7"/>
          <p:cNvSpPr txBox="1">
            <a:spLocks/>
          </p:cNvSpPr>
          <p:nvPr/>
        </p:nvSpPr>
        <p:spPr>
          <a:xfrm>
            <a:off x="155448" y="899120"/>
            <a:ext cx="8988552" cy="5698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Goal</a:t>
            </a:r>
          </a:p>
          <a:p>
            <a:pPr marL="457200" indent="-457200">
              <a:spcBef>
                <a:spcPct val="20000"/>
              </a:spcBef>
              <a:buFont typeface="Arial"/>
              <a:buChar char="•"/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Access to XSEDE and PRACE UNICORE resources</a:t>
            </a:r>
          </a:p>
          <a:p>
            <a:pPr marL="457200" indent="-457200">
              <a:spcBef>
                <a:spcPct val="20000"/>
              </a:spcBef>
              <a:buFont typeface="Arial"/>
              <a:buChar char="•"/>
              <a:defRPr/>
            </a:pPr>
            <a:r>
              <a:rPr lang="en-US" sz="3200" dirty="0">
                <a:solidFill>
                  <a:schemeClr val="tx2">
                    <a:lumMod val="75000"/>
                  </a:schemeClr>
                </a:solidFill>
              </a:rPr>
              <a:t>S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ame features as the German instance (distributed data management, list of tools)</a:t>
            </a:r>
          </a:p>
          <a:p>
            <a:pPr>
              <a:spcBef>
                <a:spcPct val="20000"/>
              </a:spcBef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Challenges</a:t>
            </a:r>
          </a:p>
          <a:p>
            <a:pPr marL="457200" indent="-457200">
              <a:spcBef>
                <a:spcPct val="20000"/>
              </a:spcBef>
              <a:buFont typeface="Arial"/>
              <a:buChar char="•"/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Authentication via XSEDE account</a:t>
            </a:r>
            <a:endParaRPr lang="en-US" sz="3200" dirty="0">
              <a:solidFill>
                <a:schemeClr val="tx2">
                  <a:lumMod val="75000"/>
                </a:schemeClr>
              </a:solidFill>
            </a:endParaRPr>
          </a:p>
          <a:p>
            <a:pPr marL="457200" indent="-457200">
              <a:spcBef>
                <a:spcPct val="20000"/>
              </a:spcBef>
              <a:buFont typeface="Arial"/>
              <a:buChar char="•"/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Processing of </a:t>
            </a:r>
            <a:r>
              <a:rPr lang="en-US" sz="3200" dirty="0" err="1" smtClean="0">
                <a:solidFill>
                  <a:schemeClr val="tx2">
                    <a:lumMod val="75000"/>
                  </a:schemeClr>
                </a:solidFill>
              </a:rPr>
              <a:t>Metaworkflows</a:t>
            </a:r>
            <a:endParaRPr lang="en-US" sz="32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57200" indent="-457200">
              <a:spcBef>
                <a:spcPct val="20000"/>
              </a:spcBef>
              <a:buFont typeface="Arial"/>
              <a:buChar char="•"/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Use of Incarnation DB</a:t>
            </a:r>
          </a:p>
          <a:p>
            <a:pPr marL="457200" indent="-457200">
              <a:spcBef>
                <a:spcPct val="20000"/>
              </a:spcBef>
              <a:buFont typeface="Arial"/>
              <a:buChar char="•"/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Integration of </a:t>
            </a:r>
            <a:r>
              <a:rPr lang="en-US" sz="3200" dirty="0" err="1" smtClean="0">
                <a:solidFill>
                  <a:schemeClr val="tx2">
                    <a:lumMod val="75000"/>
                  </a:schemeClr>
                </a:solidFill>
              </a:rPr>
              <a:t>iRODS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 with UNICORE </a:t>
            </a:r>
            <a:endParaRPr lang="en-US" sz="2800" dirty="0">
              <a:solidFill>
                <a:schemeClr val="tx2">
                  <a:lumMod val="75000"/>
                </a:schemeClr>
              </a:solidFill>
            </a:endParaRPr>
          </a:p>
          <a:p>
            <a:pPr lvl="1">
              <a:spcBef>
                <a:spcPct val="20000"/>
              </a:spcBef>
              <a:defRPr/>
            </a:pP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						</a:t>
            </a:r>
          </a:p>
          <a:p>
            <a:pPr marL="342900" indent="-342900">
              <a:spcBef>
                <a:spcPct val="20000"/>
              </a:spcBef>
              <a:buFont typeface="Arial"/>
              <a:buChar char="•"/>
              <a:defRPr/>
            </a:pPr>
            <a:endParaRPr lang="en-US" sz="28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9" name="Picture 8" descr="crc_logo_white_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546" y="1"/>
            <a:ext cx="1791454" cy="69269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-1328615" y="638907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5" name="Inhaltsplatzhalter 1"/>
          <p:cNvSpPr txBox="1">
            <a:spLocks/>
          </p:cNvSpPr>
          <p:nvPr/>
        </p:nvSpPr>
        <p:spPr>
          <a:xfrm>
            <a:off x="155448" y="990600"/>
            <a:ext cx="8836152" cy="541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de-DE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15880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600" dirty="0" smtClean="0"/>
              <a:t>Sandra </a:t>
            </a:r>
            <a:r>
              <a:rPr lang="de-DE" sz="1600" dirty="0" err="1" smtClean="0"/>
              <a:t>Gesing</a:t>
            </a:r>
            <a:endParaRPr lang="de-DE" sz="1600" dirty="0"/>
          </a:p>
        </p:txBody>
      </p:sp>
      <p:sp>
        <p:nvSpPr>
          <p:cNvPr id="5" name="Rechteck 4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3600" dirty="0" smtClean="0">
                <a:solidFill>
                  <a:schemeClr val="bg1"/>
                </a:solidFill>
              </a:rPr>
              <a:t>Authentication via XSEDE Account</a:t>
            </a:r>
            <a:endParaRPr lang="de-DE" sz="3600" dirty="0">
              <a:solidFill>
                <a:schemeClr val="bg1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6804248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fld id="{5C2A37F6-9FD2-44D2-B0EC-0D2FC6DCF2AC}" type="slidenum">
              <a:rPr lang="de-DE" sz="1600" smtClean="0"/>
              <a:pPr algn="r"/>
              <a:t>13</a:t>
            </a:fld>
            <a:endParaRPr lang="de-DE" sz="1600" dirty="0"/>
          </a:p>
        </p:txBody>
      </p:sp>
      <p:sp>
        <p:nvSpPr>
          <p:cNvPr id="8" name="Rechteck 7"/>
          <p:cNvSpPr/>
          <p:nvPr/>
        </p:nvSpPr>
        <p:spPr>
          <a:xfrm>
            <a:off x="2339752" y="6624736"/>
            <a:ext cx="4464496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UNICORE Use Case Integration</a:t>
            </a: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9" name="Picture 8" descr="crc_logo_white_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546" y="1"/>
            <a:ext cx="1791454" cy="69269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-1328615" y="638907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5" name="Inhaltsplatzhalter 1"/>
          <p:cNvSpPr txBox="1">
            <a:spLocks/>
          </p:cNvSpPr>
          <p:nvPr/>
        </p:nvSpPr>
        <p:spPr>
          <a:xfrm>
            <a:off x="155448" y="990600"/>
            <a:ext cx="8836152" cy="541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de-DE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Picture 2" descr="Screen Shot 2015-03-05 at 8.53.06 PM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4900"/>
            <a:ext cx="9144000" cy="4623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3281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600" dirty="0" smtClean="0"/>
              <a:t>Sandra </a:t>
            </a:r>
            <a:r>
              <a:rPr lang="de-DE" sz="1600" dirty="0" err="1" smtClean="0"/>
              <a:t>Gesing</a:t>
            </a:r>
            <a:endParaRPr lang="de-DE" sz="1600" dirty="0"/>
          </a:p>
        </p:txBody>
      </p:sp>
      <p:sp>
        <p:nvSpPr>
          <p:cNvPr id="5" name="Rechteck 4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3600" dirty="0" smtClean="0">
                <a:solidFill>
                  <a:schemeClr val="bg1"/>
                </a:solidFill>
              </a:rPr>
              <a:t>Workflow </a:t>
            </a:r>
            <a:r>
              <a:rPr lang="de-DE" sz="3600" dirty="0" err="1" smtClean="0">
                <a:solidFill>
                  <a:schemeClr val="bg1"/>
                </a:solidFill>
              </a:rPr>
              <a:t>for</a:t>
            </a:r>
            <a:r>
              <a:rPr lang="de-DE" sz="3600" dirty="0" smtClean="0">
                <a:solidFill>
                  <a:schemeClr val="bg1"/>
                </a:solidFill>
              </a:rPr>
              <a:t> Docking</a:t>
            </a:r>
            <a:endParaRPr lang="de-DE" sz="3600" dirty="0">
              <a:solidFill>
                <a:schemeClr val="bg1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6804248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fld id="{5C2A37F6-9FD2-44D2-B0EC-0D2FC6DCF2AC}" type="slidenum">
              <a:rPr lang="de-DE" sz="1600" smtClean="0"/>
              <a:pPr algn="r"/>
              <a:t>14</a:t>
            </a:fld>
            <a:endParaRPr lang="de-DE" sz="1600" dirty="0"/>
          </a:p>
        </p:txBody>
      </p:sp>
      <p:sp>
        <p:nvSpPr>
          <p:cNvPr id="8" name="Rechteck 7"/>
          <p:cNvSpPr/>
          <p:nvPr/>
        </p:nvSpPr>
        <p:spPr>
          <a:xfrm>
            <a:off x="2339752" y="6624736"/>
            <a:ext cx="4464496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UNICORE Use Case Integration</a:t>
            </a: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9" name="Picture 8" descr="crc_logo_white_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546" y="1"/>
            <a:ext cx="1791454" cy="69269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-1328615" y="638907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5" name="Inhaltsplatzhalter 1"/>
          <p:cNvSpPr txBox="1">
            <a:spLocks/>
          </p:cNvSpPr>
          <p:nvPr/>
        </p:nvSpPr>
        <p:spPr>
          <a:xfrm>
            <a:off x="155448" y="990600"/>
            <a:ext cx="8836152" cy="541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de-DE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Grafi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8692136" cy="4802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00646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600" dirty="0" smtClean="0"/>
              <a:t>Sandra </a:t>
            </a:r>
            <a:r>
              <a:rPr lang="de-DE" sz="1600" dirty="0" err="1" smtClean="0"/>
              <a:t>Gesing</a:t>
            </a:r>
            <a:endParaRPr lang="de-DE" sz="1600" dirty="0"/>
          </a:p>
        </p:txBody>
      </p:sp>
      <p:sp>
        <p:nvSpPr>
          <p:cNvPr id="5" name="Rechteck 4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3600" dirty="0" smtClean="0">
                <a:solidFill>
                  <a:schemeClr val="bg1"/>
                </a:solidFill>
              </a:rPr>
              <a:t>Metaworkflows</a:t>
            </a:r>
            <a:endParaRPr lang="de-DE" sz="3600" dirty="0">
              <a:solidFill>
                <a:schemeClr val="bg1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6804248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fld id="{5C2A37F6-9FD2-44D2-B0EC-0D2FC6DCF2AC}" type="slidenum">
              <a:rPr lang="de-DE" sz="1600" smtClean="0"/>
              <a:pPr algn="r"/>
              <a:t>15</a:t>
            </a:fld>
            <a:endParaRPr lang="de-DE" sz="1600" dirty="0"/>
          </a:p>
        </p:txBody>
      </p:sp>
      <p:sp>
        <p:nvSpPr>
          <p:cNvPr id="8" name="Rechteck 7"/>
          <p:cNvSpPr/>
          <p:nvPr/>
        </p:nvSpPr>
        <p:spPr>
          <a:xfrm>
            <a:off x="2339752" y="6624736"/>
            <a:ext cx="4464496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UNICORE Use Case Integration</a:t>
            </a: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9" name="Picture 8" descr="crc_logo_white_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546" y="1"/>
            <a:ext cx="1791454" cy="69269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-1328615" y="638907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5" name="Inhaltsplatzhalter 1"/>
          <p:cNvSpPr txBox="1">
            <a:spLocks/>
          </p:cNvSpPr>
          <p:nvPr/>
        </p:nvSpPr>
        <p:spPr>
          <a:xfrm>
            <a:off x="155448" y="990600"/>
            <a:ext cx="8836152" cy="541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de-DE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5" descr="Screen Shot 2015-03-05 at 8.54.31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3" y="690082"/>
            <a:ext cx="9144000" cy="5907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0499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600" dirty="0" smtClean="0"/>
              <a:t>Sandra </a:t>
            </a:r>
            <a:r>
              <a:rPr lang="de-DE" sz="1600" dirty="0" err="1" smtClean="0"/>
              <a:t>Gesing</a:t>
            </a:r>
            <a:endParaRPr lang="de-DE" sz="1600" dirty="0"/>
          </a:p>
        </p:txBody>
      </p:sp>
      <p:sp>
        <p:nvSpPr>
          <p:cNvPr id="5" name="Rechteck 4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3600" dirty="0" smtClean="0">
                <a:solidFill>
                  <a:schemeClr val="bg1"/>
                </a:solidFill>
              </a:rPr>
              <a:t>Metaworkflows</a:t>
            </a:r>
            <a:endParaRPr lang="de-DE" sz="3600" dirty="0">
              <a:solidFill>
                <a:schemeClr val="bg1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6804248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fld id="{5C2A37F6-9FD2-44D2-B0EC-0D2FC6DCF2AC}" type="slidenum">
              <a:rPr lang="de-DE" sz="1600" smtClean="0"/>
              <a:pPr algn="r"/>
              <a:t>16</a:t>
            </a:fld>
            <a:endParaRPr lang="de-DE" sz="1600" dirty="0"/>
          </a:p>
        </p:txBody>
      </p:sp>
      <p:sp>
        <p:nvSpPr>
          <p:cNvPr id="8" name="Rechteck 7"/>
          <p:cNvSpPr/>
          <p:nvPr/>
        </p:nvSpPr>
        <p:spPr>
          <a:xfrm>
            <a:off x="2339752" y="6624736"/>
            <a:ext cx="4464496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UNICORE Use Case Integration</a:t>
            </a: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9" name="Picture 8" descr="crc_logo_white_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546" y="1"/>
            <a:ext cx="1791454" cy="69269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-1328615" y="638907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5" name="Inhaltsplatzhalter 1"/>
          <p:cNvSpPr txBox="1">
            <a:spLocks/>
          </p:cNvSpPr>
          <p:nvPr/>
        </p:nvSpPr>
        <p:spPr>
          <a:xfrm>
            <a:off x="155448" y="990600"/>
            <a:ext cx="8836152" cy="541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de-DE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Picture 2" descr="Screen Shot 2015-03-05 at 8.54.53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764704"/>
            <a:ext cx="9086227" cy="5811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1643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600" dirty="0" smtClean="0"/>
              <a:t>Sandra </a:t>
            </a:r>
            <a:r>
              <a:rPr lang="de-DE" sz="1600" dirty="0" err="1" smtClean="0"/>
              <a:t>Gesing</a:t>
            </a:r>
            <a:endParaRPr lang="de-DE" sz="1600" dirty="0"/>
          </a:p>
        </p:txBody>
      </p:sp>
      <p:sp>
        <p:nvSpPr>
          <p:cNvPr id="5" name="Rechteck 4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3600" dirty="0" err="1" smtClean="0">
                <a:solidFill>
                  <a:schemeClr val="bg1"/>
                </a:solidFill>
              </a:rPr>
              <a:t>Ongoing</a:t>
            </a:r>
            <a:r>
              <a:rPr lang="de-DE" sz="3600" dirty="0" smtClean="0">
                <a:solidFill>
                  <a:schemeClr val="bg1"/>
                </a:solidFill>
              </a:rPr>
              <a:t> Work</a:t>
            </a:r>
            <a:endParaRPr lang="de-DE" sz="3600" dirty="0">
              <a:solidFill>
                <a:schemeClr val="bg1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6804248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fld id="{5C2A37F6-9FD2-44D2-B0EC-0D2FC6DCF2AC}" type="slidenum">
              <a:rPr lang="de-DE" sz="1600" smtClean="0"/>
              <a:pPr algn="r"/>
              <a:t>17</a:t>
            </a:fld>
            <a:endParaRPr lang="de-DE" sz="1600" dirty="0"/>
          </a:p>
        </p:txBody>
      </p:sp>
      <p:sp>
        <p:nvSpPr>
          <p:cNvPr id="8" name="Rechteck 7"/>
          <p:cNvSpPr/>
          <p:nvPr/>
        </p:nvSpPr>
        <p:spPr>
          <a:xfrm>
            <a:off x="2339752" y="6624736"/>
            <a:ext cx="4464496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UNICORE Use Case Integration</a:t>
            </a: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9" name="Picture 8" descr="crc_logo_white_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546" y="1"/>
            <a:ext cx="1791454" cy="69269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-1328615" y="638907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5" name="Inhaltsplatzhalter 1"/>
          <p:cNvSpPr txBox="1">
            <a:spLocks/>
          </p:cNvSpPr>
          <p:nvPr/>
        </p:nvSpPr>
        <p:spPr>
          <a:xfrm>
            <a:off x="155448" y="990600"/>
            <a:ext cx="8836152" cy="541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de-DE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Inhaltsplatzhalter 7"/>
          <p:cNvSpPr txBox="1">
            <a:spLocks/>
          </p:cNvSpPr>
          <p:nvPr/>
        </p:nvSpPr>
        <p:spPr>
          <a:xfrm>
            <a:off x="155448" y="899120"/>
            <a:ext cx="8988552" cy="5698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57200" indent="-457200">
              <a:spcBef>
                <a:spcPct val="20000"/>
              </a:spcBef>
              <a:buFont typeface="Arial"/>
              <a:buChar char="•"/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Applying XSEDE rules for science gateways</a:t>
            </a:r>
          </a:p>
          <a:p>
            <a:pPr marL="914400" lvl="1" indent="-457200">
              <a:spcBef>
                <a:spcPct val="20000"/>
              </a:spcBef>
              <a:buFont typeface="Arial"/>
              <a:buChar char="•"/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One science gateway certificate not suitable for </a:t>
            </a:r>
            <a:r>
              <a:rPr lang="en-US" sz="3200" dirty="0" err="1" smtClean="0">
                <a:solidFill>
                  <a:schemeClr val="tx2">
                    <a:lumMod val="75000"/>
                  </a:schemeClr>
                </a:solidFill>
              </a:rPr>
              <a:t>MoSGrid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 features</a:t>
            </a:r>
          </a:p>
          <a:p>
            <a:pPr marL="457200" indent="-457200">
              <a:spcBef>
                <a:spcPct val="20000"/>
              </a:spcBef>
              <a:buFont typeface="Arial"/>
              <a:buChar char="•"/>
              <a:defRPr/>
            </a:pPr>
            <a:r>
              <a:rPr lang="en-US" sz="3200" dirty="0" err="1" smtClean="0">
                <a:solidFill>
                  <a:schemeClr val="tx2">
                    <a:lumMod val="75000"/>
                  </a:schemeClr>
                </a:solidFill>
              </a:rPr>
              <a:t>Liferay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 authentication with XSEDE account</a:t>
            </a:r>
          </a:p>
          <a:p>
            <a:pPr marL="457200" indent="-457200">
              <a:spcBef>
                <a:spcPct val="20000"/>
              </a:spcBef>
              <a:buFont typeface="Arial"/>
              <a:buChar char="•"/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Incarnation DB</a:t>
            </a:r>
          </a:p>
          <a:p>
            <a:pPr marL="457200" indent="-457200">
              <a:spcBef>
                <a:spcPct val="20000"/>
              </a:spcBef>
              <a:buFont typeface="Arial"/>
              <a:buChar char="•"/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Importing workflows for </a:t>
            </a:r>
            <a:r>
              <a:rPr lang="en-US" sz="3200" dirty="0" err="1" smtClean="0">
                <a:solidFill>
                  <a:schemeClr val="tx2">
                    <a:lumMod val="75000"/>
                  </a:schemeClr>
                </a:solidFill>
              </a:rPr>
              <a:t>Gromacs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 and </a:t>
            </a:r>
            <a:r>
              <a:rPr lang="en-US" sz="3200" dirty="0" err="1" smtClean="0">
                <a:solidFill>
                  <a:schemeClr val="tx2">
                    <a:lumMod val="75000"/>
                  </a:schemeClr>
                </a:solidFill>
              </a:rPr>
              <a:t>NWChem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, maybe Gaussian (dependent on license)</a:t>
            </a:r>
          </a:p>
          <a:p>
            <a:pPr marL="457200" indent="-457200">
              <a:spcBef>
                <a:spcPct val="20000"/>
              </a:spcBef>
              <a:buFont typeface="Arial"/>
              <a:buChar char="•"/>
              <a:defRPr/>
            </a:pPr>
            <a:r>
              <a:rPr lang="en-US" sz="3200" dirty="0" err="1" smtClean="0">
                <a:solidFill>
                  <a:schemeClr val="tx2">
                    <a:lumMod val="75000"/>
                  </a:schemeClr>
                </a:solidFill>
              </a:rPr>
              <a:t>iRODS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 – UNICORE integration</a:t>
            </a:r>
          </a:p>
          <a:p>
            <a:pPr>
              <a:spcBef>
                <a:spcPct val="20000"/>
              </a:spcBef>
              <a:defRPr/>
            </a:pPr>
            <a:endParaRPr lang="en-US" sz="3200" dirty="0" smtClean="0">
              <a:solidFill>
                <a:schemeClr val="tx2">
                  <a:lumMod val="75000"/>
                </a:schemeClr>
              </a:solidFill>
              <a:latin typeface="Wingdings"/>
              <a:ea typeface="Wingdings"/>
              <a:cs typeface="Wingdings"/>
              <a:sym typeface="Wingdings"/>
            </a:endParaRPr>
          </a:p>
          <a:p>
            <a:pPr lvl="1">
              <a:spcBef>
                <a:spcPct val="20000"/>
              </a:spcBef>
              <a:defRPr/>
            </a:pP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						</a:t>
            </a:r>
          </a:p>
          <a:p>
            <a:pPr marL="342900" indent="-342900">
              <a:spcBef>
                <a:spcPct val="20000"/>
              </a:spcBef>
              <a:buFont typeface="Arial"/>
              <a:buChar char="•"/>
              <a:defRPr/>
            </a:pPr>
            <a:endParaRPr lang="en-US" sz="28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558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600" dirty="0" smtClean="0"/>
              <a:t>Sandra </a:t>
            </a:r>
            <a:r>
              <a:rPr lang="de-DE" sz="1600" dirty="0" err="1" smtClean="0"/>
              <a:t>Gesing</a:t>
            </a:r>
            <a:endParaRPr lang="de-DE" sz="1600" dirty="0"/>
          </a:p>
        </p:txBody>
      </p:sp>
      <p:sp>
        <p:nvSpPr>
          <p:cNvPr id="5" name="Rechteck 4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3600" dirty="0" err="1" smtClean="0">
                <a:solidFill>
                  <a:schemeClr val="bg1"/>
                </a:solidFill>
              </a:rPr>
              <a:t>PIConGPU</a:t>
            </a:r>
            <a:endParaRPr lang="de-DE" sz="3600" dirty="0">
              <a:solidFill>
                <a:schemeClr val="bg1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6804248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fld id="{5C2A37F6-9FD2-44D2-B0EC-0D2FC6DCF2AC}" type="slidenum">
              <a:rPr lang="de-DE" sz="1600" smtClean="0"/>
              <a:pPr algn="r"/>
              <a:t>18</a:t>
            </a:fld>
            <a:endParaRPr lang="de-DE" sz="1600" dirty="0"/>
          </a:p>
        </p:txBody>
      </p:sp>
      <p:sp>
        <p:nvSpPr>
          <p:cNvPr id="8" name="Rechteck 7"/>
          <p:cNvSpPr/>
          <p:nvPr/>
        </p:nvSpPr>
        <p:spPr>
          <a:xfrm>
            <a:off x="2339752" y="6624736"/>
            <a:ext cx="4464496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UNICORE Use Case Integration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40" name="Inhaltsplatzhalter 7"/>
          <p:cNvSpPr txBox="1">
            <a:spLocks/>
          </p:cNvSpPr>
          <p:nvPr/>
        </p:nvSpPr>
        <p:spPr>
          <a:xfrm>
            <a:off x="155448" y="899120"/>
            <a:ext cx="8988552" cy="5698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57200" indent="-457200">
              <a:spcBef>
                <a:spcPct val="20000"/>
              </a:spcBef>
              <a:buFont typeface="Arial"/>
              <a:buChar char="•"/>
              <a:defRPr/>
            </a:pPr>
            <a:r>
              <a:rPr lang="en-US" sz="3200" dirty="0">
                <a:solidFill>
                  <a:schemeClr val="tx2">
                    <a:lumMod val="75000"/>
                  </a:schemeClr>
                </a:solidFill>
              </a:rPr>
              <a:t>F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irst </a:t>
            </a:r>
            <a:r>
              <a:rPr lang="en-US" sz="3200" dirty="0">
                <a:solidFill>
                  <a:schemeClr val="tx2">
                    <a:lumMod val="75000"/>
                  </a:schemeClr>
                </a:solidFill>
              </a:rPr>
              <a:t>scalable GPU cluster implementation of the PIC 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(Particle-In-Cell) algorithm </a:t>
            </a:r>
            <a:r>
              <a:rPr lang="en-US" sz="3200" dirty="0">
                <a:solidFill>
                  <a:schemeClr val="tx2">
                    <a:lumMod val="75000"/>
                  </a:schemeClr>
                </a:solidFill>
              </a:rPr>
              <a:t>in plasma 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physics</a:t>
            </a:r>
          </a:p>
          <a:p>
            <a:pPr marL="457200" indent="-457200">
              <a:spcBef>
                <a:spcPct val="20000"/>
              </a:spcBef>
              <a:buFont typeface="Arial"/>
              <a:buChar char="•"/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MPI and 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CUDA</a:t>
            </a:r>
          </a:p>
          <a:p>
            <a:pPr marL="457200" indent="-457200">
              <a:spcBef>
                <a:spcPct val="20000"/>
              </a:spcBef>
              <a:buFont typeface="Arial"/>
              <a:buChar char="•"/>
              <a:defRPr/>
            </a:pPr>
            <a:r>
              <a:rPr lang="de-DE" sz="3200" dirty="0">
                <a:solidFill>
                  <a:schemeClr val="tx2">
                    <a:lumMod val="75000"/>
                  </a:schemeClr>
                </a:solidFill>
              </a:rPr>
              <a:t>Code Gordon Bell Finalist 2013</a:t>
            </a:r>
            <a:endParaRPr lang="en-US" sz="32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  <a:sym typeface="Wingdings"/>
              </a:rPr>
              <a:t> 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For international collaborations international GPU resources ideal</a:t>
            </a:r>
          </a:p>
          <a:p>
            <a:pPr>
              <a:spcBef>
                <a:spcPct val="20000"/>
              </a:spcBef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en-US" sz="2800" dirty="0">
              <a:solidFill>
                <a:schemeClr val="tx2">
                  <a:lumMod val="75000"/>
                </a:schemeClr>
              </a:solidFill>
            </a:endParaRPr>
          </a:p>
          <a:p>
            <a:pPr lvl="1">
              <a:spcBef>
                <a:spcPct val="20000"/>
              </a:spcBef>
              <a:defRPr/>
            </a:pP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						</a:t>
            </a:r>
          </a:p>
          <a:p>
            <a:pPr marL="342900" indent="-342900">
              <a:spcBef>
                <a:spcPct val="20000"/>
              </a:spcBef>
              <a:buFont typeface="Arial"/>
              <a:buChar char="•"/>
              <a:defRPr/>
            </a:pPr>
            <a:endParaRPr lang="en-US" sz="28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9" name="Picture 8" descr="crc_logo_white_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546" y="1"/>
            <a:ext cx="1791454" cy="69269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-1328615" y="638907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5" name="Inhaltsplatzhalter 1"/>
          <p:cNvSpPr txBox="1">
            <a:spLocks/>
          </p:cNvSpPr>
          <p:nvPr/>
        </p:nvSpPr>
        <p:spPr>
          <a:xfrm>
            <a:off x="155448" y="990600"/>
            <a:ext cx="8836152" cy="541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de-DE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3587" y="6093296"/>
            <a:ext cx="86904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2">
                    <a:lumMod val="75000"/>
                  </a:schemeClr>
                </a:solidFill>
                <a:hlinkClick r:id="rId4"/>
              </a:rPr>
              <a:t>http://insidehpc.com/2013/08/four-of-six-gordon-bell-finalists-used-titan-supercomputer/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1418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600" dirty="0" smtClean="0"/>
              <a:t>Sandra </a:t>
            </a:r>
            <a:r>
              <a:rPr lang="de-DE" sz="1600" dirty="0" err="1" smtClean="0"/>
              <a:t>Gesing</a:t>
            </a:r>
            <a:endParaRPr lang="de-DE" sz="1600" dirty="0"/>
          </a:p>
        </p:txBody>
      </p:sp>
      <p:sp>
        <p:nvSpPr>
          <p:cNvPr id="5" name="Rechteck 4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3600" dirty="0" err="1" smtClean="0">
                <a:solidFill>
                  <a:schemeClr val="bg1"/>
                </a:solidFill>
              </a:rPr>
              <a:t>PIConGPU</a:t>
            </a:r>
            <a:endParaRPr lang="de-DE" sz="3600" dirty="0">
              <a:solidFill>
                <a:schemeClr val="bg1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6804248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fld id="{5C2A37F6-9FD2-44D2-B0EC-0D2FC6DCF2AC}" type="slidenum">
              <a:rPr lang="de-DE" sz="1600" smtClean="0"/>
              <a:pPr algn="r"/>
              <a:t>19</a:t>
            </a:fld>
            <a:endParaRPr lang="de-DE" sz="1600" dirty="0"/>
          </a:p>
        </p:txBody>
      </p:sp>
      <p:sp>
        <p:nvSpPr>
          <p:cNvPr id="8" name="Rechteck 7"/>
          <p:cNvSpPr/>
          <p:nvPr/>
        </p:nvSpPr>
        <p:spPr>
          <a:xfrm>
            <a:off x="2339752" y="6624736"/>
            <a:ext cx="4464496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UNICORE Use Case Integration</a:t>
            </a: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9" name="Picture 8" descr="crc_logo_white_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546" y="1"/>
            <a:ext cx="1791454" cy="69269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-1328615" y="638907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3" name="Picture 2" descr="bild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77900"/>
            <a:ext cx="91440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7511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600" dirty="0" smtClean="0"/>
              <a:t>Sandra </a:t>
            </a:r>
            <a:r>
              <a:rPr lang="de-DE" sz="1600" dirty="0" err="1" smtClean="0"/>
              <a:t>Gesing</a:t>
            </a:r>
            <a:endParaRPr lang="de-DE" sz="1600" dirty="0"/>
          </a:p>
        </p:txBody>
      </p:sp>
      <p:sp>
        <p:nvSpPr>
          <p:cNvPr id="5" name="Rechteck 4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3600" dirty="0" err="1" smtClean="0">
                <a:solidFill>
                  <a:schemeClr val="bg1"/>
                </a:solidFill>
              </a:rPr>
              <a:t>Acknowledgements</a:t>
            </a:r>
            <a:endParaRPr lang="de-DE" sz="3600" dirty="0">
              <a:solidFill>
                <a:schemeClr val="bg1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6804248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fld id="{5C2A37F6-9FD2-44D2-B0EC-0D2FC6DCF2AC}" type="slidenum">
              <a:rPr lang="de-DE" sz="1600" smtClean="0"/>
              <a:pPr algn="r"/>
              <a:t>2</a:t>
            </a:fld>
            <a:endParaRPr lang="de-DE" sz="1600" dirty="0"/>
          </a:p>
        </p:txBody>
      </p:sp>
      <p:sp>
        <p:nvSpPr>
          <p:cNvPr id="8" name="Rechteck 7"/>
          <p:cNvSpPr/>
          <p:nvPr/>
        </p:nvSpPr>
        <p:spPr>
          <a:xfrm>
            <a:off x="2339752" y="6624736"/>
            <a:ext cx="4464496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UNICORE Use Case Integration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40" name="Inhaltsplatzhalter 7"/>
          <p:cNvSpPr txBox="1">
            <a:spLocks/>
          </p:cNvSpPr>
          <p:nvPr/>
        </p:nvSpPr>
        <p:spPr>
          <a:xfrm>
            <a:off x="155448" y="899120"/>
            <a:ext cx="8836152" cy="541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1">
              <a:spcBef>
                <a:spcPct val="20000"/>
              </a:spcBef>
              <a:defRPr/>
            </a:pPr>
            <a:endParaRPr lang="en-US" sz="28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>
              <a:spcBef>
                <a:spcPct val="20000"/>
              </a:spcBef>
              <a:buFont typeface="Arial"/>
              <a:buChar char="•"/>
              <a:defRPr/>
            </a:pPr>
            <a:endParaRPr lang="en-US" sz="28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9" name="Picture 8" descr="crc_logo_white_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546" y="1"/>
            <a:ext cx="1791454" cy="69269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-1328615" y="638907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0" name="Inhaltsplatzhalter 7"/>
          <p:cNvSpPr txBox="1">
            <a:spLocks/>
          </p:cNvSpPr>
          <p:nvPr/>
        </p:nvSpPr>
        <p:spPr>
          <a:xfrm>
            <a:off x="155448" y="899120"/>
            <a:ext cx="3696472" cy="569823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>
              <a:spcBef>
                <a:spcPct val="20000"/>
              </a:spcBef>
              <a:defRPr/>
            </a:pP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</a:rPr>
              <a:t>MoSGrid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 team</a:t>
            </a:r>
          </a:p>
          <a:p>
            <a:pPr>
              <a:spcBef>
                <a:spcPct val="20000"/>
              </a:spcBef>
              <a:defRPr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Richard </a:t>
            </a:r>
            <a:r>
              <a:rPr lang="en-US" sz="2400" dirty="0" err="1" smtClean="0">
                <a:solidFill>
                  <a:schemeClr val="tx2">
                    <a:lumMod val="75000"/>
                  </a:schemeClr>
                </a:solidFill>
              </a:rPr>
              <a:t>Grunzke</a:t>
            </a:r>
            <a:endParaRPr lang="en-US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Sonja </a:t>
            </a:r>
            <a:r>
              <a:rPr lang="en-US" sz="2400" dirty="0" err="1" smtClean="0">
                <a:solidFill>
                  <a:schemeClr val="tx2">
                    <a:lumMod val="75000"/>
                  </a:schemeClr>
                </a:solidFill>
              </a:rPr>
              <a:t>Herres-Pawlis</a:t>
            </a:r>
            <a:endParaRPr lang="en-US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Alexander Hoffmann</a:t>
            </a:r>
          </a:p>
          <a:p>
            <a:pPr>
              <a:spcBef>
                <a:spcPct val="20000"/>
              </a:spcBef>
              <a:defRPr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Jens </a:t>
            </a:r>
            <a:r>
              <a:rPr lang="en-US" sz="2400" dirty="0" err="1">
                <a:solidFill>
                  <a:schemeClr val="tx2">
                    <a:lumMod val="75000"/>
                  </a:schemeClr>
                </a:solidFill>
              </a:rPr>
              <a:t>Krüger</a:t>
            </a:r>
            <a:endParaRPr lang="en-US" sz="24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endParaRPr lang="en-US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</a:rPr>
              <a:t>PIConGPU</a:t>
            </a:r>
            <a:endParaRPr lang="en-US" sz="2400" b="1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Michael </a:t>
            </a:r>
            <a:r>
              <a:rPr lang="en-US" sz="2400" dirty="0" err="1" smtClean="0">
                <a:solidFill>
                  <a:schemeClr val="tx2">
                    <a:lumMod val="75000"/>
                  </a:schemeClr>
                </a:solidFill>
              </a:rPr>
              <a:t>Bussmann</a:t>
            </a:r>
            <a:endParaRPr lang="en-US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endParaRPr lang="en-US" sz="24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SCI-BUS and ER-flow</a:t>
            </a:r>
          </a:p>
          <a:p>
            <a:pPr>
              <a:spcBef>
                <a:spcPct val="20000"/>
              </a:spcBef>
              <a:defRPr/>
            </a:pPr>
            <a:r>
              <a:rPr lang="en-US" sz="2400" dirty="0" err="1">
                <a:solidFill>
                  <a:schemeClr val="tx2">
                    <a:lumMod val="75000"/>
                  </a:schemeClr>
                </a:solidFill>
              </a:rPr>
              <a:t>Akos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2">
                    <a:lumMod val="75000"/>
                  </a:schemeClr>
                </a:solidFill>
              </a:rPr>
              <a:t>Balasko</a:t>
            </a:r>
            <a:endParaRPr lang="en-US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Peter </a:t>
            </a:r>
            <a:r>
              <a:rPr lang="en-US" sz="2400" dirty="0" err="1" smtClean="0">
                <a:solidFill>
                  <a:schemeClr val="tx2">
                    <a:lumMod val="75000"/>
                  </a:schemeClr>
                </a:solidFill>
              </a:rPr>
              <a:t>Kacsuk</a:t>
            </a:r>
            <a:endParaRPr lang="en-US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r>
              <a:rPr lang="en-US" sz="2400" dirty="0" err="1" smtClean="0">
                <a:solidFill>
                  <a:schemeClr val="tx2">
                    <a:lumMod val="75000"/>
                  </a:schemeClr>
                </a:solidFill>
              </a:rPr>
              <a:t>Istvan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2">
                    <a:lumMod val="75000"/>
                  </a:schemeClr>
                </a:solidFill>
              </a:rPr>
              <a:t>Marton</a:t>
            </a:r>
            <a:endParaRPr lang="en-US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Gabor </a:t>
            </a:r>
            <a:r>
              <a:rPr lang="en-US" sz="2400" dirty="0" err="1" smtClean="0">
                <a:solidFill>
                  <a:schemeClr val="tx2">
                    <a:lumMod val="75000"/>
                  </a:schemeClr>
                </a:solidFill>
              </a:rPr>
              <a:t>Terstyanszki</a:t>
            </a:r>
            <a:endParaRPr lang="en-US" sz="24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Inhaltsplatzhalter 7"/>
          <p:cNvSpPr txBox="1">
            <a:spLocks/>
          </p:cNvSpPr>
          <p:nvPr/>
        </p:nvSpPr>
        <p:spPr>
          <a:xfrm>
            <a:off x="4644008" y="908720"/>
            <a:ext cx="4320480" cy="5698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XSEDE, especially</a:t>
            </a:r>
          </a:p>
          <a:p>
            <a:pPr>
              <a:spcBef>
                <a:spcPct val="20000"/>
              </a:spcBef>
              <a:defRPr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Tom Maiden</a:t>
            </a:r>
          </a:p>
          <a:p>
            <a:pPr>
              <a:spcBef>
                <a:spcPct val="20000"/>
              </a:spcBef>
              <a:defRPr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Marlon Pierce</a:t>
            </a:r>
          </a:p>
          <a:p>
            <a:pPr>
              <a:spcBef>
                <a:spcPct val="20000"/>
              </a:spcBef>
              <a:defRPr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Tabitha Samuel</a:t>
            </a:r>
          </a:p>
          <a:p>
            <a:pPr>
              <a:spcBef>
                <a:spcPct val="20000"/>
              </a:spcBef>
              <a:defRPr/>
            </a:pPr>
            <a:r>
              <a:rPr lang="en-US" sz="2400" dirty="0" err="1" smtClean="0">
                <a:solidFill>
                  <a:schemeClr val="tx2">
                    <a:lumMod val="75000"/>
                  </a:schemeClr>
                </a:solidFill>
              </a:rPr>
              <a:t>Raminder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 Singh</a:t>
            </a:r>
          </a:p>
          <a:p>
            <a:pPr>
              <a:spcBef>
                <a:spcPct val="20000"/>
              </a:spcBef>
              <a:defRPr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Nancy Wilkins-</a:t>
            </a:r>
            <a:r>
              <a:rPr lang="en-US" sz="2400" dirty="0" err="1" smtClean="0">
                <a:solidFill>
                  <a:schemeClr val="tx2">
                    <a:lumMod val="75000"/>
                  </a:schemeClr>
                </a:solidFill>
              </a:rPr>
              <a:t>Diehr</a:t>
            </a:r>
            <a:endParaRPr lang="en-US" sz="24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endParaRPr lang="en-US" sz="2400" b="1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PRACE, especially</a:t>
            </a:r>
          </a:p>
          <a:p>
            <a:pPr>
              <a:spcBef>
                <a:spcPct val="20000"/>
              </a:spcBef>
              <a:defRPr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Florian </a:t>
            </a:r>
            <a:r>
              <a:rPr lang="en-US" sz="2400" dirty="0" err="1" smtClean="0">
                <a:solidFill>
                  <a:schemeClr val="tx2">
                    <a:lumMod val="75000"/>
                  </a:schemeClr>
                </a:solidFill>
              </a:rPr>
              <a:t>Berberich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>
              <a:spcBef>
                <a:spcPct val="20000"/>
              </a:spcBef>
              <a:defRPr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Michael </a:t>
            </a:r>
            <a:r>
              <a:rPr lang="en-US" sz="2400" dirty="0" err="1" smtClean="0">
                <a:solidFill>
                  <a:schemeClr val="tx2">
                    <a:lumMod val="75000"/>
                  </a:schemeClr>
                </a:solidFill>
              </a:rPr>
              <a:t>Rambadt</a:t>
            </a:r>
            <a:endParaRPr lang="en-US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r>
              <a:rPr lang="pl-PL" sz="2400" dirty="0" smtClean="0">
                <a:solidFill>
                  <a:schemeClr val="tx2">
                    <a:lumMod val="75000"/>
                  </a:schemeClr>
                </a:solidFill>
              </a:rPr>
              <a:t>Jules </a:t>
            </a:r>
            <a:r>
              <a:rPr lang="pl-PL" sz="2400" dirty="0" err="1" smtClean="0">
                <a:solidFill>
                  <a:schemeClr val="tx2">
                    <a:lumMod val="75000"/>
                  </a:schemeClr>
                </a:solidFill>
              </a:rPr>
              <a:t>Wolfrat</a:t>
            </a:r>
            <a:endParaRPr lang="en-US" sz="24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1252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600" dirty="0" smtClean="0"/>
              <a:t>Sandra </a:t>
            </a:r>
            <a:r>
              <a:rPr lang="de-DE" sz="1600" dirty="0" err="1" smtClean="0"/>
              <a:t>Gesing</a:t>
            </a:r>
            <a:endParaRPr lang="de-DE" sz="1600" dirty="0"/>
          </a:p>
        </p:txBody>
      </p:sp>
      <p:sp>
        <p:nvSpPr>
          <p:cNvPr id="5" name="Rechteck 4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3600" dirty="0" smtClean="0">
                <a:solidFill>
                  <a:schemeClr val="bg1"/>
                </a:solidFill>
              </a:rPr>
              <a:t>XSEDE/PRACE Project - </a:t>
            </a:r>
            <a:r>
              <a:rPr lang="de-DE" sz="3600" dirty="0" err="1" smtClean="0">
                <a:solidFill>
                  <a:schemeClr val="bg1"/>
                </a:solidFill>
              </a:rPr>
              <a:t>PIConGPU</a:t>
            </a:r>
            <a:endParaRPr lang="de-DE" sz="3600" dirty="0">
              <a:solidFill>
                <a:schemeClr val="bg1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6804248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fld id="{5C2A37F6-9FD2-44D2-B0EC-0D2FC6DCF2AC}" type="slidenum">
              <a:rPr lang="de-DE" sz="1600" smtClean="0"/>
              <a:pPr algn="r"/>
              <a:t>20</a:t>
            </a:fld>
            <a:endParaRPr lang="de-DE" sz="1600" dirty="0"/>
          </a:p>
        </p:txBody>
      </p:sp>
      <p:sp>
        <p:nvSpPr>
          <p:cNvPr id="8" name="Rechteck 7"/>
          <p:cNvSpPr/>
          <p:nvPr/>
        </p:nvSpPr>
        <p:spPr>
          <a:xfrm>
            <a:off x="2339752" y="6624736"/>
            <a:ext cx="4464496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UNICORE Use Case Integration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40" name="Inhaltsplatzhalter 7"/>
          <p:cNvSpPr txBox="1">
            <a:spLocks/>
          </p:cNvSpPr>
          <p:nvPr/>
        </p:nvSpPr>
        <p:spPr>
          <a:xfrm>
            <a:off x="155448" y="899120"/>
            <a:ext cx="8988552" cy="5698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Goal</a:t>
            </a:r>
          </a:p>
          <a:p>
            <a:pPr marL="457200" indent="-457200">
              <a:spcBef>
                <a:spcPct val="20000"/>
              </a:spcBef>
              <a:buFont typeface="Arial"/>
              <a:buChar char="•"/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Access to XSEDE and PRACE UNICORE GPU resources </a:t>
            </a:r>
          </a:p>
          <a:p>
            <a:pPr marL="457200" indent="-457200">
              <a:spcBef>
                <a:spcPct val="20000"/>
              </a:spcBef>
              <a:buFont typeface="Arial"/>
              <a:buChar char="•"/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UNICORE workflows for easing use of software</a:t>
            </a:r>
          </a:p>
          <a:p>
            <a:pPr>
              <a:spcBef>
                <a:spcPct val="20000"/>
              </a:spcBef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Challenges and ongoing work</a:t>
            </a:r>
            <a:endParaRPr lang="en-US" sz="32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57200" indent="-457200">
              <a:spcBef>
                <a:spcPct val="20000"/>
              </a:spcBef>
              <a:buFont typeface="Arial"/>
              <a:buChar char="•"/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Authentication via XSEDE account</a:t>
            </a:r>
            <a:endParaRPr lang="en-US" sz="3200" dirty="0">
              <a:solidFill>
                <a:schemeClr val="tx2">
                  <a:lumMod val="75000"/>
                </a:schemeClr>
              </a:solidFill>
            </a:endParaRPr>
          </a:p>
          <a:p>
            <a:pPr marL="457200" indent="-457200">
              <a:spcBef>
                <a:spcPct val="20000"/>
              </a:spcBef>
              <a:buFont typeface="Arial"/>
              <a:buChar char="•"/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Creation of workflows</a:t>
            </a:r>
          </a:p>
          <a:p>
            <a:pPr marL="457200" indent="-457200">
              <a:spcBef>
                <a:spcPct val="20000"/>
              </a:spcBef>
              <a:buFont typeface="Arial"/>
              <a:buChar char="•"/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Use of UNICORE for GPU resources</a:t>
            </a:r>
          </a:p>
          <a:p>
            <a:pPr lvl="1">
              <a:spcBef>
                <a:spcPct val="20000"/>
              </a:spcBef>
              <a:defRPr/>
            </a:pP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						</a:t>
            </a:r>
          </a:p>
          <a:p>
            <a:pPr marL="342900" indent="-342900">
              <a:spcBef>
                <a:spcPct val="20000"/>
              </a:spcBef>
              <a:buFont typeface="Arial"/>
              <a:buChar char="•"/>
              <a:defRPr/>
            </a:pPr>
            <a:endParaRPr lang="en-US" sz="28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9" name="Picture 8" descr="crc_logo_white_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546" y="1"/>
            <a:ext cx="1791454" cy="69269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-1328615" y="638907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5" name="Inhaltsplatzhalter 1"/>
          <p:cNvSpPr txBox="1">
            <a:spLocks/>
          </p:cNvSpPr>
          <p:nvPr/>
        </p:nvSpPr>
        <p:spPr>
          <a:xfrm>
            <a:off x="155448" y="990600"/>
            <a:ext cx="8836152" cy="541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de-DE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03717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600" dirty="0" smtClean="0"/>
              <a:t>Sandra </a:t>
            </a:r>
            <a:r>
              <a:rPr lang="de-DE" sz="1600" dirty="0" err="1" smtClean="0"/>
              <a:t>Gesing</a:t>
            </a:r>
            <a:endParaRPr lang="de-DE" sz="1600" dirty="0"/>
          </a:p>
        </p:txBody>
      </p:sp>
      <p:sp>
        <p:nvSpPr>
          <p:cNvPr id="5" name="Rechteck 4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3600" dirty="0" err="1" smtClean="0">
                <a:solidFill>
                  <a:schemeClr val="bg1"/>
                </a:solidFill>
              </a:rPr>
              <a:t>Challenges</a:t>
            </a:r>
            <a:r>
              <a:rPr lang="de-DE" sz="3600" dirty="0" smtClean="0">
                <a:solidFill>
                  <a:schemeClr val="bg1"/>
                </a:solidFill>
              </a:rPr>
              <a:t> </a:t>
            </a:r>
            <a:r>
              <a:rPr lang="de-DE" sz="3600" dirty="0" err="1" smtClean="0">
                <a:solidFill>
                  <a:schemeClr val="bg1"/>
                </a:solidFill>
              </a:rPr>
              <a:t>for</a:t>
            </a:r>
            <a:r>
              <a:rPr lang="de-DE" sz="3600" dirty="0" smtClean="0">
                <a:solidFill>
                  <a:schemeClr val="bg1"/>
                </a:solidFill>
              </a:rPr>
              <a:t> </a:t>
            </a:r>
            <a:r>
              <a:rPr lang="de-DE" sz="3600" dirty="0" err="1" smtClean="0">
                <a:solidFill>
                  <a:schemeClr val="bg1"/>
                </a:solidFill>
              </a:rPr>
              <a:t>Both</a:t>
            </a:r>
            <a:r>
              <a:rPr lang="de-DE" sz="3600" dirty="0" smtClean="0">
                <a:solidFill>
                  <a:schemeClr val="bg1"/>
                </a:solidFill>
              </a:rPr>
              <a:t> </a:t>
            </a:r>
            <a:r>
              <a:rPr lang="de-DE" sz="3600" dirty="0" err="1" smtClean="0">
                <a:solidFill>
                  <a:schemeClr val="bg1"/>
                </a:solidFill>
              </a:rPr>
              <a:t>Use</a:t>
            </a:r>
            <a:r>
              <a:rPr lang="de-DE" sz="3600" dirty="0" smtClean="0">
                <a:solidFill>
                  <a:schemeClr val="bg1"/>
                </a:solidFill>
              </a:rPr>
              <a:t> Cases</a:t>
            </a:r>
            <a:endParaRPr lang="de-DE" sz="3600" dirty="0">
              <a:solidFill>
                <a:schemeClr val="bg1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6804248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fld id="{5C2A37F6-9FD2-44D2-B0EC-0D2FC6DCF2AC}" type="slidenum">
              <a:rPr lang="de-DE" sz="1600" smtClean="0"/>
              <a:pPr algn="r"/>
              <a:t>21</a:t>
            </a:fld>
            <a:endParaRPr lang="de-DE" sz="1600" dirty="0"/>
          </a:p>
        </p:txBody>
      </p:sp>
      <p:sp>
        <p:nvSpPr>
          <p:cNvPr id="8" name="Rechteck 7"/>
          <p:cNvSpPr/>
          <p:nvPr/>
        </p:nvSpPr>
        <p:spPr>
          <a:xfrm>
            <a:off x="2339752" y="6624736"/>
            <a:ext cx="4464496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UNICORE Use Case Integration</a:t>
            </a: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9" name="Picture 8" descr="crc_logo_white_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546" y="1"/>
            <a:ext cx="1791454" cy="69269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-1328615" y="638907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0" name="Inhaltsplatzhalter 7"/>
          <p:cNvSpPr txBox="1">
            <a:spLocks/>
          </p:cNvSpPr>
          <p:nvPr/>
        </p:nvSpPr>
        <p:spPr>
          <a:xfrm>
            <a:off x="155448" y="899120"/>
            <a:ext cx="8988552" cy="5698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57200" indent="-457200">
              <a:spcBef>
                <a:spcPct val="20000"/>
              </a:spcBef>
              <a:buFont typeface="Arial"/>
              <a:buChar char="•"/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Time on PI side</a:t>
            </a:r>
          </a:p>
          <a:p>
            <a:pPr marL="914400" lvl="1" indent="-457200">
              <a:spcBef>
                <a:spcPct val="20000"/>
              </a:spcBef>
              <a:buFont typeface="Arial"/>
              <a:buChar char="•"/>
              <a:defRPr/>
            </a:pPr>
            <a:r>
              <a:rPr lang="en-US" sz="3200" dirty="0">
                <a:solidFill>
                  <a:schemeClr val="tx2">
                    <a:lumMod val="75000"/>
                  </a:schemeClr>
                </a:solidFill>
              </a:rPr>
              <a:t>G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eneral problem in academia with projects without </a:t>
            </a:r>
            <a:r>
              <a:rPr lang="en-US" sz="3200" smtClean="0">
                <a:solidFill>
                  <a:schemeClr val="tx2">
                    <a:lumMod val="75000"/>
                  </a:schemeClr>
                </a:solidFill>
              </a:rPr>
              <a:t>financial means</a:t>
            </a:r>
            <a:endParaRPr lang="en-US" sz="32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57200" indent="-457200">
              <a:spcBef>
                <a:spcPct val="20000"/>
              </a:spcBef>
              <a:buFont typeface="Arial"/>
              <a:buChar char="•"/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Policies on access to XSEDE and PRACE </a:t>
            </a:r>
          </a:p>
          <a:p>
            <a:pPr marL="914400" lvl="1" indent="-457200">
              <a:spcBef>
                <a:spcPct val="20000"/>
              </a:spcBef>
              <a:buFont typeface="Arial"/>
              <a:buChar char="•"/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Science gateway certificate</a:t>
            </a:r>
          </a:p>
          <a:p>
            <a:pPr marL="914400" lvl="1" indent="-457200">
              <a:spcBef>
                <a:spcPct val="20000"/>
              </a:spcBef>
              <a:buFont typeface="Arial"/>
              <a:buChar char="•"/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UNICORE GPU resources </a:t>
            </a:r>
          </a:p>
          <a:p>
            <a:pPr>
              <a:spcBef>
                <a:spcPct val="20000"/>
              </a:spcBef>
              <a:defRPr/>
            </a:pPr>
            <a:endParaRPr lang="en-US" sz="28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3862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600" dirty="0" smtClean="0"/>
              <a:t>Sandra </a:t>
            </a:r>
            <a:r>
              <a:rPr lang="de-DE" sz="1600" dirty="0" err="1" smtClean="0"/>
              <a:t>Gesing</a:t>
            </a:r>
            <a:endParaRPr lang="de-DE" sz="1600" dirty="0"/>
          </a:p>
        </p:txBody>
      </p:sp>
      <p:sp>
        <p:nvSpPr>
          <p:cNvPr id="5" name="Rechteck 4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3600" dirty="0" smtClean="0">
                <a:solidFill>
                  <a:schemeClr val="bg1"/>
                </a:solidFill>
              </a:rPr>
              <a:t>Grant?</a:t>
            </a:r>
            <a:endParaRPr lang="de-DE" sz="3600" dirty="0">
              <a:solidFill>
                <a:schemeClr val="bg1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6804248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fld id="{5C2A37F6-9FD2-44D2-B0EC-0D2FC6DCF2AC}" type="slidenum">
              <a:rPr lang="de-DE" sz="1600" smtClean="0"/>
              <a:pPr algn="r"/>
              <a:t>22</a:t>
            </a:fld>
            <a:endParaRPr lang="de-DE" sz="1600" dirty="0"/>
          </a:p>
        </p:txBody>
      </p:sp>
      <p:sp>
        <p:nvSpPr>
          <p:cNvPr id="8" name="Rechteck 7"/>
          <p:cNvSpPr/>
          <p:nvPr/>
        </p:nvSpPr>
        <p:spPr>
          <a:xfrm>
            <a:off x="2339752" y="6624736"/>
            <a:ext cx="4464496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UNICORE Use Case Integration</a:t>
            </a: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9" name="Picture 8" descr="crc_logo_white_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546" y="1"/>
            <a:ext cx="1791454" cy="69269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-1328615" y="638907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0" name="Inhaltsplatzhalter 7"/>
          <p:cNvSpPr txBox="1">
            <a:spLocks/>
          </p:cNvSpPr>
          <p:nvPr/>
        </p:nvSpPr>
        <p:spPr>
          <a:xfrm>
            <a:off x="155448" y="899120"/>
            <a:ext cx="8988552" cy="5698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Available resources and support are already an excellent opportunity but ...</a:t>
            </a:r>
          </a:p>
          <a:p>
            <a:pPr marL="457200" indent="-457200">
              <a:spcBef>
                <a:spcPct val="20000"/>
              </a:spcBef>
              <a:buFont typeface="Arial"/>
              <a:buChar char="•"/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Financial means would be of additional help</a:t>
            </a:r>
          </a:p>
          <a:p>
            <a:pPr marL="457200" indent="-457200">
              <a:spcBef>
                <a:spcPct val="20000"/>
              </a:spcBef>
              <a:buFont typeface="Arial"/>
              <a:buChar char="•"/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Maybe 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applyin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g for NSF funding 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for 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the use cases?</a:t>
            </a:r>
          </a:p>
        </p:txBody>
      </p:sp>
      <p:pic>
        <p:nvPicPr>
          <p:cNvPr id="3" name="Picture 2" descr="comic_grantseaso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2640" y="3183316"/>
            <a:ext cx="4491608" cy="3342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5369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600" dirty="0" smtClean="0"/>
              <a:t>Sandra </a:t>
            </a:r>
            <a:r>
              <a:rPr lang="de-DE" sz="1600" dirty="0" err="1" smtClean="0"/>
              <a:t>Gesing</a:t>
            </a:r>
            <a:endParaRPr lang="de-DE" sz="1600" dirty="0"/>
          </a:p>
        </p:txBody>
      </p:sp>
      <p:sp>
        <p:nvSpPr>
          <p:cNvPr id="5" name="Rechteck 4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de-DE" sz="3600" dirty="0">
              <a:solidFill>
                <a:schemeClr val="bg1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6804248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fld id="{5C2A37F6-9FD2-44D2-B0EC-0D2FC6DCF2AC}" type="slidenum">
              <a:rPr lang="de-DE" sz="1600" smtClean="0"/>
              <a:pPr algn="r"/>
              <a:t>23</a:t>
            </a:fld>
            <a:endParaRPr lang="de-DE" sz="1600" dirty="0"/>
          </a:p>
        </p:txBody>
      </p:sp>
      <p:sp>
        <p:nvSpPr>
          <p:cNvPr id="8" name="Rechteck 7"/>
          <p:cNvSpPr/>
          <p:nvPr/>
        </p:nvSpPr>
        <p:spPr>
          <a:xfrm>
            <a:off x="2339752" y="6624736"/>
            <a:ext cx="4464496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UNICORE Use Case Integration</a:t>
            </a: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9" name="Picture 8" descr="crc_logo_white_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546" y="1"/>
            <a:ext cx="1791454" cy="692695"/>
          </a:xfrm>
          <a:prstGeom prst="rect">
            <a:avLst/>
          </a:prstGeom>
        </p:spPr>
      </p:pic>
      <p:pic>
        <p:nvPicPr>
          <p:cNvPr id="2" name="Picture 1" descr="thank-you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0271" y="1268760"/>
            <a:ext cx="4583459" cy="3048000"/>
          </a:xfrm>
          <a:prstGeom prst="rect">
            <a:avLst/>
          </a:prstGeom>
        </p:spPr>
      </p:pic>
      <p:sp>
        <p:nvSpPr>
          <p:cNvPr id="10" name="Textfeld 23"/>
          <p:cNvSpPr txBox="1"/>
          <p:nvPr/>
        </p:nvSpPr>
        <p:spPr>
          <a:xfrm>
            <a:off x="3027472" y="5157192"/>
            <a:ext cx="30566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400" b="0" dirty="0" err="1" smtClean="0">
                <a:latin typeface="Calibri" pitchFamily="34" charset="0"/>
              </a:rPr>
              <a:t>sandra.gesing@nd.edu</a:t>
            </a:r>
            <a:endParaRPr lang="de-DE" sz="2400" b="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7576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600" dirty="0" smtClean="0"/>
              <a:t>Sandra </a:t>
            </a:r>
            <a:r>
              <a:rPr lang="de-DE" sz="1600" dirty="0" err="1" smtClean="0"/>
              <a:t>Gesing</a:t>
            </a:r>
            <a:endParaRPr lang="de-DE" sz="1600" dirty="0"/>
          </a:p>
        </p:txBody>
      </p:sp>
      <p:sp>
        <p:nvSpPr>
          <p:cNvPr id="5" name="Rechteck 4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3600" dirty="0" smtClean="0">
                <a:solidFill>
                  <a:schemeClr val="bg1"/>
                </a:solidFill>
              </a:rPr>
              <a:t>The </a:t>
            </a:r>
            <a:r>
              <a:rPr lang="de-DE" sz="3600" dirty="0" err="1" smtClean="0">
                <a:solidFill>
                  <a:schemeClr val="bg1"/>
                </a:solidFill>
              </a:rPr>
              <a:t>Use</a:t>
            </a:r>
            <a:r>
              <a:rPr lang="de-DE" sz="3600" dirty="0" smtClean="0">
                <a:solidFill>
                  <a:schemeClr val="bg1"/>
                </a:solidFill>
              </a:rPr>
              <a:t> Cases</a:t>
            </a:r>
            <a:endParaRPr lang="de-DE" sz="3600" dirty="0">
              <a:solidFill>
                <a:schemeClr val="bg1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6804248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fld id="{5C2A37F6-9FD2-44D2-B0EC-0D2FC6DCF2AC}" type="slidenum">
              <a:rPr lang="de-DE" sz="1600" smtClean="0"/>
              <a:pPr algn="r"/>
              <a:t>3</a:t>
            </a:fld>
            <a:endParaRPr lang="de-DE" sz="1600" dirty="0"/>
          </a:p>
        </p:txBody>
      </p:sp>
      <p:sp>
        <p:nvSpPr>
          <p:cNvPr id="8" name="Rechteck 7"/>
          <p:cNvSpPr/>
          <p:nvPr/>
        </p:nvSpPr>
        <p:spPr>
          <a:xfrm>
            <a:off x="2339752" y="6624736"/>
            <a:ext cx="4464496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UNICORE Use Case Integration</a:t>
            </a: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9" name="Picture 8" descr="crc_logo_white_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546" y="1"/>
            <a:ext cx="1791454" cy="692695"/>
          </a:xfrm>
          <a:prstGeom prst="rect">
            <a:avLst/>
          </a:prstGeom>
        </p:spPr>
      </p:pic>
      <p:sp>
        <p:nvSpPr>
          <p:cNvPr id="29" name="Inhaltsplatzhalter 7"/>
          <p:cNvSpPr txBox="1">
            <a:spLocks/>
          </p:cNvSpPr>
          <p:nvPr/>
        </p:nvSpPr>
        <p:spPr>
          <a:xfrm>
            <a:off x="155448" y="899120"/>
            <a:ext cx="8836152" cy="56982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342900" lvl="1" indent="-342900" defTabSz="452438">
              <a:spcBef>
                <a:spcPct val="20000"/>
              </a:spcBef>
              <a:buFont typeface="Arial"/>
              <a:buChar char="•"/>
              <a:defRPr/>
            </a:pPr>
            <a:r>
              <a:rPr lang="en-US" sz="3200" dirty="0" err="1" smtClean="0">
                <a:solidFill>
                  <a:schemeClr val="tx2">
                    <a:lumMod val="75000"/>
                  </a:schemeClr>
                </a:solidFill>
              </a:rPr>
              <a:t>MoSGrid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 science gateways for the molecular simulation community</a:t>
            </a:r>
          </a:p>
          <a:p>
            <a:pPr marL="342900" lvl="1" indent="-342900">
              <a:spcBef>
                <a:spcPct val="20000"/>
              </a:spcBef>
              <a:buFont typeface="Arial"/>
              <a:buChar char="•"/>
              <a:defRPr/>
            </a:pPr>
            <a:r>
              <a:rPr lang="en-US" sz="3200" dirty="0" err="1" smtClean="0">
                <a:solidFill>
                  <a:schemeClr val="tx2">
                    <a:lumMod val="75000"/>
                  </a:schemeClr>
                </a:solidFill>
              </a:rPr>
              <a:t>PIConGPU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 for </a:t>
            </a:r>
            <a:r>
              <a:rPr lang="en-US" sz="3200" dirty="0">
                <a:solidFill>
                  <a:schemeClr val="tx2">
                    <a:lumMod val="75000"/>
                  </a:schemeClr>
                </a:solidFill>
              </a:rPr>
              <a:t>the computational radiation physics community </a:t>
            </a:r>
            <a:endParaRPr lang="en-US" sz="32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42900" lvl="1" indent="-342900">
              <a:spcBef>
                <a:spcPct val="20000"/>
              </a:spcBef>
              <a:buFont typeface="Arial"/>
              <a:buChar char="•"/>
              <a:defRPr/>
            </a:pPr>
            <a:endParaRPr lang="en-US" sz="32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42900" lvl="1" indent="-342900">
              <a:spcBef>
                <a:spcPct val="20000"/>
              </a:spcBef>
              <a:buFont typeface="Arial"/>
              <a:buChar char="•"/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International communities</a:t>
            </a:r>
          </a:p>
          <a:p>
            <a:pPr marL="800100" lvl="3" indent="-342900">
              <a:spcBef>
                <a:spcPct val="20000"/>
              </a:spcBef>
              <a:buFont typeface="Arial"/>
              <a:buChar char="•"/>
              <a:defRPr/>
            </a:pPr>
            <a:r>
              <a:rPr lang="en-US" sz="3200" dirty="0" err="1" smtClean="0">
                <a:solidFill>
                  <a:schemeClr val="tx2">
                    <a:lumMod val="75000"/>
                  </a:schemeClr>
                </a:solidFill>
              </a:rPr>
              <a:t>MoSGrid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3200" dirty="0">
                <a:solidFill>
                  <a:schemeClr val="tx2">
                    <a:lumMod val="75000"/>
                  </a:schemeClr>
                </a:solidFill>
              </a:rPr>
              <a:t>SCI-BUS </a:t>
            </a:r>
            <a:r>
              <a:rPr lang="en-US" sz="3200" dirty="0">
                <a:solidFill>
                  <a:schemeClr val="tx2">
                    <a:lumMod val="75000"/>
                  </a:schemeClr>
                </a:solidFill>
              </a:rPr>
              <a:t>(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Bio</a:t>
            </a:r>
            <a:r>
              <a:rPr lang="en-US" sz="3200" dirty="0">
                <a:solidFill>
                  <a:schemeClr val="tx2">
                    <a:lumMod val="75000"/>
                  </a:schemeClr>
                </a:solidFill>
              </a:rPr>
              <a:t>-science Grid, 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PROSIM </a:t>
            </a:r>
            <a:r>
              <a:rPr lang="en-US" sz="3200" dirty="0">
                <a:solidFill>
                  <a:schemeClr val="tx2">
                    <a:lumMod val="75000"/>
                  </a:schemeClr>
                </a:solidFill>
              </a:rPr>
              <a:t>protein docking 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community), ER</a:t>
            </a:r>
            <a:r>
              <a:rPr lang="en-US" sz="3200" dirty="0">
                <a:solidFill>
                  <a:schemeClr val="tx2">
                    <a:lumMod val="75000"/>
                  </a:schemeClr>
                </a:solidFill>
              </a:rPr>
              <a:t>-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flow, 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COMPCHEM, University 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of Notre Dame,  University  of Cincinnati</a:t>
            </a:r>
          </a:p>
          <a:p>
            <a:pPr marL="800100" lvl="3" indent="-342900">
              <a:spcBef>
                <a:spcPct val="20000"/>
              </a:spcBef>
              <a:buFont typeface="Arial"/>
              <a:buChar char="•"/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Helmholtz-</a:t>
            </a:r>
            <a:r>
              <a:rPr lang="en-US" sz="3200" dirty="0" err="1" smtClean="0">
                <a:solidFill>
                  <a:schemeClr val="tx2">
                    <a:lumMod val="75000"/>
                  </a:schemeClr>
                </a:solidFill>
              </a:rPr>
              <a:t>Zentrum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 Dresden, Extreme </a:t>
            </a:r>
            <a:r>
              <a:rPr lang="en-US" sz="3200" dirty="0">
                <a:solidFill>
                  <a:schemeClr val="tx2">
                    <a:lumMod val="75000"/>
                  </a:schemeClr>
                </a:solidFill>
              </a:rPr>
              <a:t>Light Infrastructure (ELI), XFEL 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project, LOA, CELIA</a:t>
            </a:r>
            <a:r>
              <a:rPr lang="en-US" sz="3200" dirty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GOLP, </a:t>
            </a:r>
            <a:r>
              <a:rPr lang="en-US" sz="3200" dirty="0">
                <a:solidFill>
                  <a:schemeClr val="tx2">
                    <a:lumMod val="75000"/>
                  </a:schemeClr>
                </a:solidFill>
              </a:rPr>
              <a:t>LANL, 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LLNL, ORNAL, University of Nevada, Rice University </a:t>
            </a:r>
          </a:p>
          <a:p>
            <a:pPr marL="800100" lvl="1" indent="-342900">
              <a:spcBef>
                <a:spcPct val="20000"/>
              </a:spcBef>
              <a:buFont typeface="Arial"/>
              <a:buChar char="•"/>
              <a:defRPr/>
            </a:pPr>
            <a:endParaRPr lang="en-US" sz="32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800100" lvl="1" indent="-342900">
              <a:spcBef>
                <a:spcPct val="20000"/>
              </a:spcBef>
              <a:buFont typeface="Arial"/>
              <a:buChar char="•"/>
              <a:defRPr/>
            </a:pPr>
            <a:endParaRPr lang="en-US" sz="28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>
              <a:spcBef>
                <a:spcPct val="20000"/>
              </a:spcBef>
              <a:buFont typeface="Arial"/>
              <a:buChar char="•"/>
              <a:defRPr/>
            </a:pPr>
            <a:endParaRPr lang="en-US" sz="28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9734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600" dirty="0" smtClean="0"/>
              <a:t>Sandra </a:t>
            </a:r>
            <a:r>
              <a:rPr lang="de-DE" sz="1600" dirty="0" err="1" smtClean="0"/>
              <a:t>Gesing</a:t>
            </a:r>
            <a:endParaRPr lang="de-DE" sz="1600" dirty="0"/>
          </a:p>
        </p:txBody>
      </p:sp>
      <p:sp>
        <p:nvSpPr>
          <p:cNvPr id="5" name="Rechteck 4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3600" dirty="0" err="1">
                <a:solidFill>
                  <a:schemeClr val="bg1"/>
                </a:solidFill>
              </a:rPr>
              <a:t>MoSGrid</a:t>
            </a:r>
            <a:r>
              <a:rPr lang="de-DE" sz="3600" dirty="0">
                <a:solidFill>
                  <a:schemeClr val="bg1"/>
                </a:solidFill>
              </a:rPr>
              <a:t> Science Gateways</a:t>
            </a:r>
          </a:p>
        </p:txBody>
      </p:sp>
      <p:sp>
        <p:nvSpPr>
          <p:cNvPr id="7" name="Rechteck 6"/>
          <p:cNvSpPr/>
          <p:nvPr/>
        </p:nvSpPr>
        <p:spPr>
          <a:xfrm>
            <a:off x="6804248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fld id="{5C2A37F6-9FD2-44D2-B0EC-0D2FC6DCF2AC}" type="slidenum">
              <a:rPr lang="de-DE" sz="1600" smtClean="0"/>
              <a:pPr algn="r"/>
              <a:t>4</a:t>
            </a:fld>
            <a:endParaRPr lang="de-DE" sz="1600" dirty="0"/>
          </a:p>
        </p:txBody>
      </p:sp>
      <p:sp>
        <p:nvSpPr>
          <p:cNvPr id="8" name="Rechteck 7"/>
          <p:cNvSpPr/>
          <p:nvPr/>
        </p:nvSpPr>
        <p:spPr>
          <a:xfrm>
            <a:off x="2339752" y="6624736"/>
            <a:ext cx="4464496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UNICORE Use Case Integration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40" name="Inhaltsplatzhalter 7"/>
          <p:cNvSpPr txBox="1">
            <a:spLocks/>
          </p:cNvSpPr>
          <p:nvPr/>
        </p:nvSpPr>
        <p:spPr>
          <a:xfrm>
            <a:off x="155448" y="899120"/>
            <a:ext cx="8988552" cy="5698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57200" indent="-457200">
              <a:spcBef>
                <a:spcPct val="20000"/>
              </a:spcBef>
              <a:buFont typeface="Arial"/>
              <a:buChar char="•"/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Three 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domains (QC, MD, Docking)</a:t>
            </a:r>
            <a:endParaRPr lang="en-US" sz="32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914400" lvl="1" indent="-457200">
              <a:spcBef>
                <a:spcPct val="20000"/>
              </a:spcBef>
              <a:buFont typeface="Arial"/>
              <a:buChar char="•"/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Gaussian, </a:t>
            </a:r>
            <a:r>
              <a:rPr lang="en-US" sz="3200" dirty="0" err="1" smtClean="0">
                <a:solidFill>
                  <a:schemeClr val="tx2">
                    <a:lumMod val="75000"/>
                  </a:schemeClr>
                </a:solidFill>
              </a:rPr>
              <a:t>NWCHem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3200" dirty="0" err="1" smtClean="0">
                <a:solidFill>
                  <a:schemeClr val="tx2">
                    <a:lumMod val="75000"/>
                  </a:schemeClr>
                </a:solidFill>
              </a:rPr>
              <a:t>Gromacs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3200" dirty="0" err="1" smtClean="0">
                <a:solidFill>
                  <a:schemeClr val="tx2">
                    <a:lumMod val="75000"/>
                  </a:schemeClr>
                </a:solidFill>
              </a:rPr>
              <a:t>CADDSuite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, …</a:t>
            </a:r>
            <a:endParaRPr lang="en-US" sz="32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57200" indent="-457200">
              <a:spcBef>
                <a:spcPct val="20000"/>
              </a:spcBef>
              <a:buFont typeface="Arial"/>
              <a:buChar char="•"/>
              <a:defRPr/>
            </a:pPr>
            <a:r>
              <a:rPr lang="en-US" sz="3200" dirty="0">
                <a:solidFill>
                  <a:schemeClr val="tx2">
                    <a:lumMod val="75000"/>
                  </a:schemeClr>
                </a:solidFill>
              </a:rPr>
              <a:t>Compute and data 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intensive</a:t>
            </a:r>
          </a:p>
          <a:p>
            <a:pPr marL="914400" lvl="1" indent="-457200">
              <a:spcBef>
                <a:spcPct val="20000"/>
              </a:spcBef>
              <a:buFont typeface="Arial"/>
              <a:buChar char="•"/>
              <a:defRPr/>
            </a:pPr>
            <a:r>
              <a:rPr lang="es-ES_tradnl" sz="3200" dirty="0" err="1">
                <a:solidFill>
                  <a:schemeClr val="tx2">
                    <a:lumMod val="75000"/>
                  </a:schemeClr>
                </a:solidFill>
              </a:rPr>
              <a:t>embarrassingly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parallel, MPI and GPUs</a:t>
            </a:r>
          </a:p>
          <a:p>
            <a:pPr marL="457200" indent="-457200">
              <a:spcBef>
                <a:spcPct val="20000"/>
              </a:spcBef>
              <a:buFont typeface="Arial"/>
              <a:buChar char="•"/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Shared workflows, </a:t>
            </a:r>
            <a:r>
              <a:rPr lang="en-US" sz="3200" dirty="0" err="1" smtClean="0">
                <a:solidFill>
                  <a:schemeClr val="tx2">
                    <a:lumMod val="75000"/>
                  </a:schemeClr>
                </a:solidFill>
              </a:rPr>
              <a:t>metaworkflows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, data and knowledge</a:t>
            </a:r>
          </a:p>
          <a:p>
            <a:pPr marL="457200" indent="-457200">
              <a:spcBef>
                <a:spcPct val="20000"/>
              </a:spcBef>
              <a:buFont typeface="Arial"/>
              <a:buChar char="•"/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Distributed computing and data management via UNICORE and </a:t>
            </a:r>
            <a:r>
              <a:rPr lang="en-US" sz="3200" dirty="0" err="1" smtClean="0">
                <a:solidFill>
                  <a:schemeClr val="tx2">
                    <a:lumMod val="75000"/>
                  </a:schemeClr>
                </a:solidFill>
              </a:rPr>
              <a:t>XtreemFS</a:t>
            </a:r>
            <a:endParaRPr lang="en-US" sz="32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57200" indent="-457200">
              <a:spcBef>
                <a:spcPct val="20000"/>
              </a:spcBef>
              <a:buFont typeface="Wingdings" charset="0"/>
              <a:buChar char="è"/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For international collaborations international resources with a single point of entry ideal</a:t>
            </a:r>
          </a:p>
        </p:txBody>
      </p:sp>
      <p:pic>
        <p:nvPicPr>
          <p:cNvPr id="9" name="Picture 8" descr="crc_logo_white_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546" y="1"/>
            <a:ext cx="1791454" cy="69269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-1328615" y="638907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5" name="Inhaltsplatzhalter 1"/>
          <p:cNvSpPr txBox="1">
            <a:spLocks/>
          </p:cNvSpPr>
          <p:nvPr/>
        </p:nvSpPr>
        <p:spPr>
          <a:xfrm>
            <a:off x="155448" y="990600"/>
            <a:ext cx="8836152" cy="541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de-DE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72209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600" dirty="0" smtClean="0"/>
              <a:t>Sandra </a:t>
            </a:r>
            <a:r>
              <a:rPr lang="de-DE" sz="1600" dirty="0" err="1" smtClean="0"/>
              <a:t>Gesing</a:t>
            </a:r>
            <a:endParaRPr lang="de-DE" sz="1600" dirty="0"/>
          </a:p>
        </p:txBody>
      </p:sp>
      <p:sp>
        <p:nvSpPr>
          <p:cNvPr id="5" name="Rechteck 4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3600" dirty="0" err="1">
                <a:solidFill>
                  <a:schemeClr val="bg1"/>
                </a:solidFill>
              </a:rPr>
              <a:t>MoSGrid</a:t>
            </a:r>
            <a:r>
              <a:rPr lang="de-DE" sz="3600" dirty="0">
                <a:solidFill>
                  <a:schemeClr val="bg1"/>
                </a:solidFill>
              </a:rPr>
              <a:t> Science Gateways</a:t>
            </a:r>
          </a:p>
        </p:txBody>
      </p:sp>
      <p:sp>
        <p:nvSpPr>
          <p:cNvPr id="7" name="Rechteck 6"/>
          <p:cNvSpPr/>
          <p:nvPr/>
        </p:nvSpPr>
        <p:spPr>
          <a:xfrm>
            <a:off x="6804248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fld id="{5C2A37F6-9FD2-44D2-B0EC-0D2FC6DCF2AC}" type="slidenum">
              <a:rPr lang="de-DE" sz="1600" smtClean="0"/>
              <a:pPr algn="r"/>
              <a:t>5</a:t>
            </a:fld>
            <a:endParaRPr lang="de-DE" sz="1600" dirty="0"/>
          </a:p>
        </p:txBody>
      </p:sp>
      <p:sp>
        <p:nvSpPr>
          <p:cNvPr id="8" name="Rechteck 7"/>
          <p:cNvSpPr/>
          <p:nvPr/>
        </p:nvSpPr>
        <p:spPr>
          <a:xfrm>
            <a:off x="2339752" y="6624736"/>
            <a:ext cx="4464496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UNICORE Use Case Integration</a:t>
            </a: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9" name="Picture 8" descr="crc_logo_white_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546" y="1"/>
            <a:ext cx="1791454" cy="69269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-1328615" y="638907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51520" y="908720"/>
            <a:ext cx="8247063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b="0" kern="0" dirty="0" smtClean="0">
                <a:solidFill>
                  <a:schemeClr val="tx1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3000" b="0" kern="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X.509 user certificates 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sz="3000" b="0" kern="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 SAML (Security Assertion Markup Language)</a:t>
            </a:r>
          </a:p>
          <a:p>
            <a:pPr lvl="1" algn="l">
              <a:buFont typeface="Symbol" pitchFamily="18" charset="2"/>
              <a:buChar char="-"/>
              <a:defRPr/>
            </a:pPr>
            <a:r>
              <a:rPr lang="en-US" sz="3000" b="0" kern="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 Minimize credential data transfers </a:t>
            </a:r>
          </a:p>
          <a:p>
            <a:pPr lvl="1" algn="l">
              <a:buFont typeface="Symbol" pitchFamily="18" charset="2"/>
              <a:buChar char="-"/>
              <a:defRPr/>
            </a:pPr>
            <a:r>
              <a:rPr lang="en-US" sz="3000" b="0" kern="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 Set of maximum hops for trust delegation</a:t>
            </a:r>
          </a:p>
          <a:p>
            <a:pPr lvl="1" algn="l">
              <a:buFont typeface="Symbol" pitchFamily="18" charset="2"/>
              <a:buChar char="-"/>
              <a:defRPr/>
            </a:pPr>
            <a:r>
              <a:rPr kumimoji="0" 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 Usable</a:t>
            </a:r>
            <a:r>
              <a:rPr kumimoji="0" lang="en-US" sz="3000" b="0" i="0" u="none" strike="noStrike" kern="0" cap="none" spc="0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 for single sign-on infrastructures (e.g., Shibboleth)</a:t>
            </a:r>
            <a:endParaRPr kumimoji="0" lang="en-US" sz="3000" b="0" i="0" u="none" strike="noStrike" kern="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3" name="Grafik 14" descr="certifcateDetail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857628"/>
            <a:ext cx="9144000" cy="1883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0111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600" dirty="0" smtClean="0"/>
              <a:t>Sandra </a:t>
            </a:r>
            <a:r>
              <a:rPr lang="de-DE" sz="1600" dirty="0" err="1" smtClean="0"/>
              <a:t>Gesing</a:t>
            </a:r>
            <a:endParaRPr lang="de-DE" sz="1600" dirty="0"/>
          </a:p>
        </p:txBody>
      </p:sp>
      <p:sp>
        <p:nvSpPr>
          <p:cNvPr id="5" name="Rechteck 4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3600" dirty="0" err="1">
                <a:solidFill>
                  <a:schemeClr val="bg1"/>
                </a:solidFill>
              </a:rPr>
              <a:t>MoSGrid</a:t>
            </a:r>
            <a:r>
              <a:rPr lang="de-DE" sz="3600" dirty="0">
                <a:solidFill>
                  <a:schemeClr val="bg1"/>
                </a:solidFill>
              </a:rPr>
              <a:t> Science Gateways</a:t>
            </a:r>
          </a:p>
        </p:txBody>
      </p:sp>
      <p:sp>
        <p:nvSpPr>
          <p:cNvPr id="7" name="Rechteck 6"/>
          <p:cNvSpPr/>
          <p:nvPr/>
        </p:nvSpPr>
        <p:spPr>
          <a:xfrm>
            <a:off x="6804248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fld id="{5C2A37F6-9FD2-44D2-B0EC-0D2FC6DCF2AC}" type="slidenum">
              <a:rPr lang="de-DE" sz="1600" smtClean="0"/>
              <a:pPr algn="r"/>
              <a:t>6</a:t>
            </a:fld>
            <a:endParaRPr lang="de-DE" sz="1600" dirty="0"/>
          </a:p>
        </p:txBody>
      </p:sp>
      <p:sp>
        <p:nvSpPr>
          <p:cNvPr id="8" name="Rechteck 7"/>
          <p:cNvSpPr/>
          <p:nvPr/>
        </p:nvSpPr>
        <p:spPr>
          <a:xfrm>
            <a:off x="2339752" y="6624736"/>
            <a:ext cx="4464496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UNICORE Use Case Integration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40" name="Inhaltsplatzhalter 7"/>
          <p:cNvSpPr txBox="1">
            <a:spLocks/>
          </p:cNvSpPr>
          <p:nvPr/>
        </p:nvSpPr>
        <p:spPr>
          <a:xfrm>
            <a:off x="155448" y="899120"/>
            <a:ext cx="8988552" cy="5698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Tool list</a:t>
            </a:r>
            <a:endParaRPr lang="en-US" sz="32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endParaRPr lang="en-US" sz="32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endParaRPr lang="en-US" sz="32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endParaRPr lang="en-US" sz="32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endParaRPr lang="en-US" sz="32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endParaRPr lang="en-US" sz="32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endParaRPr lang="en-US" sz="32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1">
              <a:spcBef>
                <a:spcPct val="20000"/>
              </a:spcBef>
              <a:defRPr/>
            </a:pPr>
            <a:endParaRPr lang="en-US" sz="28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1">
              <a:spcBef>
                <a:spcPct val="20000"/>
              </a:spcBef>
              <a:defRPr/>
            </a:pPr>
            <a:endParaRPr lang="en-US" sz="2800" dirty="0">
              <a:solidFill>
                <a:schemeClr val="tx2">
                  <a:lumMod val="75000"/>
                </a:schemeClr>
              </a:solidFill>
            </a:endParaRPr>
          </a:p>
          <a:p>
            <a:pPr lvl="1">
              <a:spcBef>
                <a:spcPct val="20000"/>
              </a:spcBef>
              <a:defRPr/>
            </a:pP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						</a:t>
            </a:r>
          </a:p>
          <a:p>
            <a:pPr marL="342900" indent="-342900">
              <a:spcBef>
                <a:spcPct val="20000"/>
              </a:spcBef>
              <a:buFont typeface="Arial"/>
              <a:buChar char="•"/>
              <a:defRPr/>
            </a:pPr>
            <a:endParaRPr lang="en-US" sz="28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9" name="Picture 8" descr="crc_logo_white_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546" y="1"/>
            <a:ext cx="1791454" cy="69269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-1328615" y="638907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5" name="Inhaltsplatzhalter 1"/>
          <p:cNvSpPr txBox="1">
            <a:spLocks/>
          </p:cNvSpPr>
          <p:nvPr/>
        </p:nvSpPr>
        <p:spPr>
          <a:xfrm>
            <a:off x="155448" y="990600"/>
            <a:ext cx="8836152" cy="541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de-DE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Grafik 57" descr="wspgradeTools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9592" y="1556792"/>
            <a:ext cx="7524328" cy="4875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0625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600" dirty="0" smtClean="0"/>
              <a:t>Sandra </a:t>
            </a:r>
            <a:r>
              <a:rPr lang="de-DE" sz="1600" dirty="0" err="1" smtClean="0"/>
              <a:t>Gesing</a:t>
            </a:r>
            <a:endParaRPr lang="de-DE" sz="1600" dirty="0"/>
          </a:p>
        </p:txBody>
      </p:sp>
      <p:sp>
        <p:nvSpPr>
          <p:cNvPr id="5" name="Rechteck 4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3600" dirty="0" err="1">
                <a:solidFill>
                  <a:schemeClr val="bg1"/>
                </a:solidFill>
              </a:rPr>
              <a:t>MoSGrid</a:t>
            </a:r>
            <a:r>
              <a:rPr lang="de-DE" sz="3600" dirty="0">
                <a:solidFill>
                  <a:schemeClr val="bg1"/>
                </a:solidFill>
              </a:rPr>
              <a:t> Science Gateways</a:t>
            </a:r>
          </a:p>
        </p:txBody>
      </p:sp>
      <p:sp>
        <p:nvSpPr>
          <p:cNvPr id="7" name="Rechteck 6"/>
          <p:cNvSpPr/>
          <p:nvPr/>
        </p:nvSpPr>
        <p:spPr>
          <a:xfrm>
            <a:off x="6804248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fld id="{5C2A37F6-9FD2-44D2-B0EC-0D2FC6DCF2AC}" type="slidenum">
              <a:rPr lang="de-DE" sz="1600" smtClean="0"/>
              <a:pPr algn="r"/>
              <a:t>7</a:t>
            </a:fld>
            <a:endParaRPr lang="de-DE" sz="1600" dirty="0"/>
          </a:p>
        </p:txBody>
      </p:sp>
      <p:sp>
        <p:nvSpPr>
          <p:cNvPr id="8" name="Rechteck 7"/>
          <p:cNvSpPr/>
          <p:nvPr/>
        </p:nvSpPr>
        <p:spPr>
          <a:xfrm>
            <a:off x="2339752" y="6624736"/>
            <a:ext cx="4464496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UNICORE Use Case Integration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40" name="Inhaltsplatzhalter 7"/>
          <p:cNvSpPr txBox="1">
            <a:spLocks/>
          </p:cNvSpPr>
          <p:nvPr/>
        </p:nvSpPr>
        <p:spPr>
          <a:xfrm>
            <a:off x="155448" y="899120"/>
            <a:ext cx="8988552" cy="5698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Quantum Chemistry</a:t>
            </a:r>
          </a:p>
          <a:p>
            <a:pPr>
              <a:spcBef>
                <a:spcPct val="20000"/>
              </a:spcBef>
              <a:defRPr/>
            </a:pPr>
            <a:endParaRPr lang="en-US" sz="32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endParaRPr lang="en-US" sz="32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endParaRPr lang="en-US" sz="32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endParaRPr lang="en-US" sz="32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endParaRPr lang="en-US" sz="32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endParaRPr lang="en-US" sz="32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1">
              <a:spcBef>
                <a:spcPct val="20000"/>
              </a:spcBef>
              <a:defRPr/>
            </a:pPr>
            <a:endParaRPr lang="en-US" sz="28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1">
              <a:spcBef>
                <a:spcPct val="20000"/>
              </a:spcBef>
              <a:defRPr/>
            </a:pPr>
            <a:endParaRPr lang="en-US" sz="2800" dirty="0">
              <a:solidFill>
                <a:schemeClr val="tx2">
                  <a:lumMod val="75000"/>
                </a:schemeClr>
              </a:solidFill>
            </a:endParaRPr>
          </a:p>
          <a:p>
            <a:pPr lvl="1">
              <a:spcBef>
                <a:spcPct val="20000"/>
              </a:spcBef>
              <a:defRPr/>
            </a:pP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						</a:t>
            </a:r>
          </a:p>
          <a:p>
            <a:pPr marL="342900" indent="-342900">
              <a:spcBef>
                <a:spcPct val="20000"/>
              </a:spcBef>
              <a:buFont typeface="Arial"/>
              <a:buChar char="•"/>
              <a:defRPr/>
            </a:pPr>
            <a:endParaRPr lang="en-US" sz="28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9" name="Picture 8" descr="crc_logo_white_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546" y="1"/>
            <a:ext cx="1791454" cy="69269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-1328615" y="638907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5" name="Inhaltsplatzhalter 1"/>
          <p:cNvSpPr txBox="1">
            <a:spLocks/>
          </p:cNvSpPr>
          <p:nvPr/>
        </p:nvSpPr>
        <p:spPr>
          <a:xfrm>
            <a:off x="155448" y="990600"/>
            <a:ext cx="8836152" cy="541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de-DE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6" name="Grafik 12" descr="Fig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1556792"/>
            <a:ext cx="7704856" cy="4782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6375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600" dirty="0" smtClean="0"/>
              <a:t>Sandra </a:t>
            </a:r>
            <a:r>
              <a:rPr lang="de-DE" sz="1600" dirty="0" err="1" smtClean="0"/>
              <a:t>Gesing</a:t>
            </a:r>
            <a:endParaRPr lang="de-DE" sz="1600" dirty="0"/>
          </a:p>
        </p:txBody>
      </p:sp>
      <p:sp>
        <p:nvSpPr>
          <p:cNvPr id="5" name="Rechteck 4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3600" dirty="0" err="1">
                <a:solidFill>
                  <a:schemeClr val="bg1"/>
                </a:solidFill>
              </a:rPr>
              <a:t>MoSGrid</a:t>
            </a:r>
            <a:r>
              <a:rPr lang="de-DE" sz="3600" dirty="0">
                <a:solidFill>
                  <a:schemeClr val="bg1"/>
                </a:solidFill>
              </a:rPr>
              <a:t> Science Gateways</a:t>
            </a:r>
          </a:p>
        </p:txBody>
      </p:sp>
      <p:sp>
        <p:nvSpPr>
          <p:cNvPr id="7" name="Rechteck 6"/>
          <p:cNvSpPr/>
          <p:nvPr/>
        </p:nvSpPr>
        <p:spPr>
          <a:xfrm>
            <a:off x="6804248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fld id="{5C2A37F6-9FD2-44D2-B0EC-0D2FC6DCF2AC}" type="slidenum">
              <a:rPr lang="de-DE" sz="1600" smtClean="0"/>
              <a:pPr algn="r"/>
              <a:t>8</a:t>
            </a:fld>
            <a:endParaRPr lang="de-DE" sz="1600" dirty="0"/>
          </a:p>
        </p:txBody>
      </p:sp>
      <p:sp>
        <p:nvSpPr>
          <p:cNvPr id="8" name="Rechteck 7"/>
          <p:cNvSpPr/>
          <p:nvPr/>
        </p:nvSpPr>
        <p:spPr>
          <a:xfrm>
            <a:off x="2339752" y="6624736"/>
            <a:ext cx="4464496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UNICORE Use Case Integration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40" name="Inhaltsplatzhalter 7"/>
          <p:cNvSpPr txBox="1">
            <a:spLocks/>
          </p:cNvSpPr>
          <p:nvPr/>
        </p:nvSpPr>
        <p:spPr>
          <a:xfrm>
            <a:off x="155448" y="899120"/>
            <a:ext cx="8988552" cy="5698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Quantum Chemistry</a:t>
            </a:r>
          </a:p>
          <a:p>
            <a:pPr>
              <a:spcBef>
                <a:spcPct val="20000"/>
              </a:spcBef>
              <a:defRPr/>
            </a:pPr>
            <a:endParaRPr lang="en-US" sz="32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endParaRPr lang="en-US" sz="32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endParaRPr lang="en-US" sz="32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endParaRPr lang="en-US" sz="32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endParaRPr lang="en-US" sz="32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endParaRPr lang="en-US" sz="32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1">
              <a:spcBef>
                <a:spcPct val="20000"/>
              </a:spcBef>
              <a:defRPr/>
            </a:pPr>
            <a:endParaRPr lang="en-US" sz="28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1">
              <a:spcBef>
                <a:spcPct val="20000"/>
              </a:spcBef>
              <a:defRPr/>
            </a:pPr>
            <a:endParaRPr lang="en-US" sz="2800" dirty="0">
              <a:solidFill>
                <a:schemeClr val="tx2">
                  <a:lumMod val="75000"/>
                </a:schemeClr>
              </a:solidFill>
            </a:endParaRPr>
          </a:p>
          <a:p>
            <a:pPr lvl="1">
              <a:spcBef>
                <a:spcPct val="20000"/>
              </a:spcBef>
              <a:defRPr/>
            </a:pP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						</a:t>
            </a:r>
          </a:p>
          <a:p>
            <a:pPr marL="342900" indent="-342900">
              <a:spcBef>
                <a:spcPct val="20000"/>
              </a:spcBef>
              <a:buFont typeface="Arial"/>
              <a:buChar char="•"/>
              <a:defRPr/>
            </a:pPr>
            <a:endParaRPr lang="en-US" sz="28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9" name="Picture 8" descr="crc_logo_white_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546" y="1"/>
            <a:ext cx="1791454" cy="69269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-1328615" y="638907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5" name="Inhaltsplatzhalter 1"/>
          <p:cNvSpPr txBox="1">
            <a:spLocks/>
          </p:cNvSpPr>
          <p:nvPr/>
        </p:nvSpPr>
        <p:spPr>
          <a:xfrm>
            <a:off x="155448" y="990600"/>
            <a:ext cx="8836152" cy="541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de-DE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6" name="Grafik 12" descr="Fig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1556792"/>
            <a:ext cx="7704856" cy="4782673"/>
          </a:xfrm>
          <a:prstGeom prst="rect">
            <a:avLst/>
          </a:prstGeom>
        </p:spPr>
      </p:pic>
      <p:pic>
        <p:nvPicPr>
          <p:cNvPr id="11" name="Grafik 13" descr="Fig1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38200" y="838200"/>
            <a:ext cx="7268066" cy="5507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7271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600" dirty="0" smtClean="0"/>
              <a:t>Sandra </a:t>
            </a:r>
            <a:r>
              <a:rPr lang="de-DE" sz="1600" dirty="0" err="1" smtClean="0"/>
              <a:t>Gesing</a:t>
            </a:r>
            <a:endParaRPr lang="de-DE" sz="1600" dirty="0"/>
          </a:p>
        </p:txBody>
      </p:sp>
      <p:sp>
        <p:nvSpPr>
          <p:cNvPr id="5" name="Rechteck 4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3600" dirty="0" err="1">
                <a:solidFill>
                  <a:schemeClr val="bg1"/>
                </a:solidFill>
              </a:rPr>
              <a:t>MoSGrid</a:t>
            </a:r>
            <a:r>
              <a:rPr lang="de-DE" sz="3600" dirty="0">
                <a:solidFill>
                  <a:schemeClr val="bg1"/>
                </a:solidFill>
              </a:rPr>
              <a:t> Science Gateways</a:t>
            </a:r>
          </a:p>
        </p:txBody>
      </p:sp>
      <p:sp>
        <p:nvSpPr>
          <p:cNvPr id="7" name="Rechteck 6"/>
          <p:cNvSpPr/>
          <p:nvPr/>
        </p:nvSpPr>
        <p:spPr>
          <a:xfrm>
            <a:off x="6804248" y="6624736"/>
            <a:ext cx="2339752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fld id="{5C2A37F6-9FD2-44D2-B0EC-0D2FC6DCF2AC}" type="slidenum">
              <a:rPr lang="de-DE" sz="1600" smtClean="0"/>
              <a:pPr algn="r"/>
              <a:t>9</a:t>
            </a:fld>
            <a:endParaRPr lang="de-DE" sz="1600" dirty="0"/>
          </a:p>
        </p:txBody>
      </p:sp>
      <p:sp>
        <p:nvSpPr>
          <p:cNvPr id="8" name="Rechteck 7"/>
          <p:cNvSpPr/>
          <p:nvPr/>
        </p:nvSpPr>
        <p:spPr>
          <a:xfrm>
            <a:off x="2339752" y="6624736"/>
            <a:ext cx="4464496" cy="2606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UNICORE Use Case Integration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40" name="Inhaltsplatzhalter 7"/>
          <p:cNvSpPr txBox="1">
            <a:spLocks/>
          </p:cNvSpPr>
          <p:nvPr/>
        </p:nvSpPr>
        <p:spPr>
          <a:xfrm>
            <a:off x="155448" y="899120"/>
            <a:ext cx="8988552" cy="5698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Molecular Dynamics</a:t>
            </a:r>
          </a:p>
          <a:p>
            <a:pPr>
              <a:spcBef>
                <a:spcPct val="20000"/>
              </a:spcBef>
              <a:defRPr/>
            </a:pPr>
            <a:endParaRPr lang="en-US" sz="32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endParaRPr lang="en-US" sz="32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endParaRPr lang="en-US" sz="32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endParaRPr lang="en-US" sz="32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endParaRPr lang="en-US" sz="32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ct val="20000"/>
              </a:spcBef>
              <a:defRPr/>
            </a:pPr>
            <a:endParaRPr lang="en-US" sz="32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1">
              <a:spcBef>
                <a:spcPct val="20000"/>
              </a:spcBef>
              <a:defRPr/>
            </a:pPr>
            <a:endParaRPr lang="en-US" sz="28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1">
              <a:spcBef>
                <a:spcPct val="20000"/>
              </a:spcBef>
              <a:defRPr/>
            </a:pP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			</a:t>
            </a:r>
          </a:p>
          <a:p>
            <a:pPr lvl="1">
              <a:spcBef>
                <a:spcPct val="20000"/>
              </a:spcBef>
              <a:defRPr/>
            </a:pP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			</a:t>
            </a:r>
          </a:p>
          <a:p>
            <a:pPr marL="342900" indent="-342900">
              <a:spcBef>
                <a:spcPct val="20000"/>
              </a:spcBef>
              <a:buFont typeface="Arial"/>
              <a:buChar char="•"/>
              <a:defRPr/>
            </a:pPr>
            <a:endParaRPr lang="en-US" sz="28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9" name="Picture 8" descr="crc_logo_white_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546" y="1"/>
            <a:ext cx="1791454" cy="69269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-1328615" y="638907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25" name="Inhaltsplatzhalter 4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575" y="1916832"/>
            <a:ext cx="8836025" cy="4106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4054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4673</TotalTime>
  <Words>813</Words>
  <Application>Microsoft Macintosh PowerPoint</Application>
  <PresentationFormat>On-screen Show (4:3)</PresentationFormat>
  <Paragraphs>265</Paragraphs>
  <Slides>23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Larissa-Design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sandra</dc:creator>
  <cp:lastModifiedBy>Sandra</cp:lastModifiedBy>
  <cp:revision>370</cp:revision>
  <dcterms:created xsi:type="dcterms:W3CDTF">2013-05-27T16:13:05Z</dcterms:created>
  <dcterms:modified xsi:type="dcterms:W3CDTF">2015-03-06T15:02:44Z</dcterms:modified>
</cp:coreProperties>
</file>