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9" r:id="rId1"/>
    <p:sldMasterId id="2147483729" r:id="rId2"/>
    <p:sldMasterId id="2147483738" r:id="rId3"/>
    <p:sldMasterId id="2147483749" r:id="rId4"/>
    <p:sldMasterId id="2147483760" r:id="rId5"/>
  </p:sldMasterIdLst>
  <p:notesMasterIdLst>
    <p:notesMasterId r:id="rId26"/>
  </p:notesMasterIdLst>
  <p:handoutMasterIdLst>
    <p:handoutMasterId r:id="rId27"/>
  </p:handoutMasterIdLst>
  <p:sldIdLst>
    <p:sldId id="439" r:id="rId6"/>
    <p:sldId id="345" r:id="rId7"/>
    <p:sldId id="424" r:id="rId8"/>
    <p:sldId id="355" r:id="rId9"/>
    <p:sldId id="319" r:id="rId10"/>
    <p:sldId id="348" r:id="rId11"/>
    <p:sldId id="357" r:id="rId12"/>
    <p:sldId id="361" r:id="rId13"/>
    <p:sldId id="363" r:id="rId14"/>
    <p:sldId id="364" r:id="rId15"/>
    <p:sldId id="433" r:id="rId16"/>
    <p:sldId id="362" r:id="rId17"/>
    <p:sldId id="436" r:id="rId18"/>
    <p:sldId id="438" r:id="rId19"/>
    <p:sldId id="437" r:id="rId20"/>
    <p:sldId id="443" r:id="rId21"/>
    <p:sldId id="440" r:id="rId22"/>
    <p:sldId id="441" r:id="rId23"/>
    <p:sldId id="442" r:id="rId24"/>
    <p:sldId id="444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FE3C"/>
    <a:srgbClr val="FFA127"/>
    <a:srgbClr val="B72D40"/>
    <a:srgbClr val="969696"/>
    <a:srgbClr val="39B4F2"/>
    <a:srgbClr val="21A3A8"/>
    <a:srgbClr val="DF0000"/>
    <a:srgbClr val="F653DC"/>
    <a:srgbClr val="009E00"/>
    <a:srgbClr val="91CD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65" autoAdjust="0"/>
  </p:normalViewPr>
  <p:slideViewPr>
    <p:cSldViewPr>
      <p:cViewPr varScale="1">
        <p:scale>
          <a:sx n="97" d="100"/>
          <a:sy n="97" d="100"/>
        </p:scale>
        <p:origin x="-440" y="-112"/>
      </p:cViewPr>
      <p:guideLst>
        <p:guide orient="horz" pos="579"/>
        <p:guide orient="horz" pos="1707"/>
        <p:guide orient="horz" pos="2840"/>
        <p:guide orient="horz" pos="3884"/>
        <p:guide pos="208"/>
        <p:guide pos="2018"/>
        <p:guide pos="5556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7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F6DD82C-5029-D642-BE6C-0DBB99F1181B}" type="datetimeFigureOut">
              <a:rPr lang="en-US"/>
              <a:pPr>
                <a:defRPr/>
              </a:pPr>
              <a:t>3/6/15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7A489EE-074C-E744-8388-6E07F7DAC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147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7A275F1-10BD-1D4D-AA7D-6084E68F5895}" type="datetimeFigureOut">
              <a:rPr lang="en-US"/>
              <a:pPr>
                <a:defRPr/>
              </a:pPr>
              <a:t>3/6/15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1A73F46-816F-D446-B4F5-948B8D3C34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269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23CB1-B66F-426C-A979-98D02A546ACE}" type="slidenum">
              <a:rPr lang="en-US" smtClean="0">
                <a:ea typeface="ＭＳ Ｐゴシック" pitchFamily="34" charset="-128"/>
              </a:rPr>
              <a:pPr/>
              <a:t>1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not speaking about a trivial problem! Formulating a problem in terms of many-simulations (partially) failed already at petascale:</a:t>
            </a:r>
          </a:p>
          <a:p>
            <a:pPr marL="171450" marR="0" lvl="0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lot of the time has been spent in formulating the problem in terms of many simulations.</a:t>
            </a:r>
          </a:p>
          <a:p>
            <a:pPr marL="171450" marR="0" lvl="0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Marshaling/managing/efficient mapping happened at order 10, barely made order 100, broke down at order 1000 (of large simulations)</a:t>
            </a:r>
          </a:p>
          <a:p>
            <a:pPr marL="171450" marR="0" lvl="0" indent="-952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problem highlights some of the challenges in running many simulations on many supercomputers</a:t>
            </a:r>
          </a:p>
          <a:p>
            <a:pPr marL="171450" marR="0" lvl="0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Things are not working. I contend that if we took a more systems approach to building our infrastructure -- viewed as a whole, expose/provide the right abstractions, then it is possible.</a:t>
            </a:r>
          </a:p>
        </p:txBody>
      </p:sp>
      <p:sp>
        <p:nvSpPr>
          <p:cNvPr id="443" name="Shape 44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>
              <a:buSzPct val="25000"/>
            </a:pPr>
            <a:r>
              <a:rPr lang="en">
                <a:solidFill>
                  <a:prstClr val="black"/>
                </a:solidFill>
              </a:rPr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15" name="Shape 6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Shape 6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5" name="Shape 6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hape 6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34" name="Shape 6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Shape 6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l">
              <a:buClr>
                <a:prstClr val="black"/>
              </a:buClr>
              <a:buSzPct val="25000"/>
              <a:buFont typeface="Arial"/>
              <a:buNone/>
            </a:pPr>
            <a:r>
              <a:rPr lang="en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73" name="Shape 6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Shape 6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80" name="Shape 6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0" name="Shape 7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0" name="Shape 7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fld id="{DF8E498E-5FB4-43DF-A285-FC186A2EFDE9}" type="slidenum">
              <a:rPr lang="en-GB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DejaVu Sans"/>
              </a:rPr>
              <a:pPr>
                <a:tabLst>
                  <a:tab pos="449263" algn="l"/>
                  <a:tab pos="898525" algn="l"/>
                  <a:tab pos="1347788" algn="l"/>
                  <a:tab pos="1797050" algn="l"/>
                  <a:tab pos="2246313" algn="l"/>
                  <a:tab pos="2695575" algn="l"/>
                  <a:tab pos="3144838" algn="l"/>
                </a:tabLst>
              </a:pPr>
              <a:t>2</a:t>
            </a:fld>
            <a:endParaRPr lang="en-GB" smtClean="0">
              <a:solidFill>
                <a:srgbClr val="000000"/>
              </a:solidFill>
              <a:latin typeface="Times New Roman" pitchFamily="18" charset="0"/>
              <a:ea typeface="DejaVu Sans"/>
              <a:cs typeface="DejaVu Sans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/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950" y="5077888"/>
            <a:ext cx="6047596" cy="4811785"/>
          </a:xfrm>
          <a:noFill/>
          <a:ln/>
        </p:spPr>
        <p:txBody>
          <a:bodyPr wrap="none" anchor="ctr"/>
          <a:lstStyle/>
          <a:p>
            <a:endParaRPr lang="en-GB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076FFA-2747-48B9-88DA-F43017B89B53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dirty="0">
              <a:latin typeface="Calibri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dirty="0">
              <a:latin typeface="Calibri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fld id="{68B56F13-8A3F-46E2-B240-20FAB61805DE}" type="slidenum">
              <a:rPr lang="en-GB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DejaVu Sans"/>
              </a:rPr>
              <a:pPr>
                <a:tabLst>
                  <a:tab pos="449263" algn="l"/>
                  <a:tab pos="898525" algn="l"/>
                  <a:tab pos="1347788" algn="l"/>
                  <a:tab pos="1797050" algn="l"/>
                  <a:tab pos="2246313" algn="l"/>
                  <a:tab pos="2695575" algn="l"/>
                  <a:tab pos="3144838" algn="l"/>
                </a:tabLst>
              </a:pPr>
              <a:t>6</a:t>
            </a:fld>
            <a:endParaRPr lang="en-GB" smtClean="0">
              <a:solidFill>
                <a:srgbClr val="000000"/>
              </a:solidFill>
              <a:latin typeface="Times New Roman" pitchFamily="18" charset="0"/>
              <a:ea typeface="DejaVu Sans"/>
              <a:cs typeface="DejaVu Sans"/>
            </a:endParaRPr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/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950" y="5077888"/>
            <a:ext cx="6047596" cy="4811785"/>
          </a:xfrm>
          <a:noFill/>
          <a:ln/>
        </p:spPr>
        <p:txBody>
          <a:bodyPr wrap="none" anchor="ctr"/>
          <a:lstStyle/>
          <a:p>
            <a:endParaRPr lang="en-GB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arkBlue102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484342"/>
            <a:ext cx="8496300" cy="13684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068639"/>
            <a:ext cx="8496300" cy="309721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23850" y="6245225"/>
            <a:ext cx="8496300" cy="4762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4693"/>
      </p:ext>
    </p:extLst>
  </p:cSld>
  <p:clrMapOvr>
    <a:masterClrMapping/>
  </p:clrMapOvr>
  <p:transition xmlns:p14="http://schemas.microsoft.com/office/powerpoint/2010/main"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75CD3-E132-B947-BFCB-708C9D5450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3219"/>
      </p:ext>
    </p:extLst>
  </p:cSld>
  <p:clrMapOvr>
    <a:masterClrMapping/>
  </p:clrMapOvr>
  <p:transition xmlns:p14="http://schemas.microsoft.com/office/powerpoint/2010/main"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7686" y="908051"/>
            <a:ext cx="2122487" cy="52578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202" y="908051"/>
            <a:ext cx="6215063" cy="52578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11373-5A64-C246-BC46-D42CEA316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26638"/>
      </p:ext>
    </p:extLst>
  </p:cSld>
  <p:clrMapOvr>
    <a:masterClrMapping/>
  </p:clrMapOvr>
  <p:transition xmlns:p14="http://schemas.microsoft.com/office/powerpoint/2010/main"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8" y="24"/>
            <a:ext cx="91407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>
            <a:spLocks noGrp="1"/>
          </p:cNvSpPr>
          <p:nvPr>
            <p:ph type="ctrTitle"/>
          </p:nvPr>
        </p:nvSpPr>
        <p:spPr>
          <a:xfrm>
            <a:off x="685800" y="2130424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ubTitle" idx="1"/>
          </p:nvPr>
        </p:nvSpPr>
        <p:spPr>
          <a:xfrm>
            <a:off x="1371613" y="3886230"/>
            <a:ext cx="6400799" cy="17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/>
            </a:lvl1pPr>
            <a:lvl2pPr marL="742950" marR="0" indent="-171450" algn="l" rtl="0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2pPr>
            <a:lvl3pPr marL="1143000" marR="0" indent="-127000" algn="l" rtl="0">
              <a:spcBef>
                <a:spcPts val="32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•"/>
              <a:defRPr/>
            </a:lvl3pPr>
            <a:lvl4pPr marL="1600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4pPr>
            <a:lvl5pPr marL="20574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0760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Shape 105"/>
          <p:cNvCxnSpPr/>
          <p:nvPr/>
        </p:nvCxnSpPr>
        <p:spPr>
          <a:xfrm>
            <a:off x="187370" y="1008063"/>
            <a:ext cx="8728199" cy="0"/>
          </a:xfrm>
          <a:prstGeom prst="straightConnector1">
            <a:avLst/>
          </a:prstGeom>
          <a:noFill/>
          <a:ln w="9525" cap="flat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195729" y="186231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195729" y="1187800"/>
            <a:ext cx="8694600" cy="48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032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indent="-171450" algn="l" rtl="0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2pPr>
            <a:lvl3pPr marL="1143000" indent="-127000" algn="l" rtl="0">
              <a:spcBef>
                <a:spcPts val="32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•"/>
              <a:defRPr/>
            </a:lvl3pPr>
            <a:lvl4pPr marL="1600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4pPr>
            <a:lvl5pPr marL="20574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65659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4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187370" y="1008063"/>
            <a:ext cx="8728199" cy="0"/>
          </a:xfrm>
          <a:prstGeom prst="straightConnector1">
            <a:avLst/>
          </a:prstGeom>
          <a:noFill/>
          <a:ln w="9525" cap="flat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195729" y="186231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65786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526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xfrm>
            <a:off x="65786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34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1792333" y="4800630"/>
            <a:ext cx="5486399" cy="56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2"/>
          </p:nvPr>
        </p:nvSpPr>
        <p:spPr>
          <a:xfrm>
            <a:off x="1792333" y="612805"/>
            <a:ext cx="5486399" cy="4114799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1792333" y="5367367"/>
            <a:ext cx="5486399" cy="8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sldNum" idx="12"/>
          </p:nvPr>
        </p:nvSpPr>
        <p:spPr>
          <a:xfrm>
            <a:off x="65786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172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220662" y="185737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457201" y="1524030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2"/>
          </p:nvPr>
        </p:nvSpPr>
        <p:spPr>
          <a:xfrm>
            <a:off x="4648202" y="1524030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6553217" y="6245254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261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220662" y="185737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ldNum" idx="12"/>
          </p:nvPr>
        </p:nvSpPr>
        <p:spPr>
          <a:xfrm>
            <a:off x="65786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  <p:cxnSp>
        <p:nvCxnSpPr>
          <p:cNvPr id="128" name="Shape 128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7487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141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89AAB-7397-1B49-B0DE-BC5D626A03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30976"/>
      </p:ext>
    </p:extLst>
  </p:cSld>
  <p:clrMapOvr>
    <a:masterClrMapping/>
  </p:clrMapOvr>
  <p:transition xmlns:p14="http://schemas.microsoft.com/office/powerpoint/2010/main"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hape 2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92" y="18"/>
            <a:ext cx="91407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 txBox="1">
            <a:spLocks noGrp="1"/>
          </p:cNvSpPr>
          <p:nvPr>
            <p:ph type="ctrTitle"/>
          </p:nvPr>
        </p:nvSpPr>
        <p:spPr>
          <a:xfrm>
            <a:off x="685800" y="2130427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ubTitle" idx="1"/>
          </p:nvPr>
        </p:nvSpPr>
        <p:spPr>
          <a:xfrm>
            <a:off x="1371613" y="3886218"/>
            <a:ext cx="6400799" cy="17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None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06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  <p:cxnSp>
        <p:nvCxnSpPr>
          <p:cNvPr id="257" name="Shape 257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282231" y="911887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6533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198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282231" y="911887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6553217" y="6245242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279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1" y="1524019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2"/>
          </p:nvPr>
        </p:nvSpPr>
        <p:spPr>
          <a:xfrm>
            <a:off x="4648202" y="1524019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6553217" y="6245242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403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457212" y="1535130"/>
            <a:ext cx="4040099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body" idx="2"/>
          </p:nvPr>
        </p:nvSpPr>
        <p:spPr>
          <a:xfrm>
            <a:off x="457212" y="2174875"/>
            <a:ext cx="4040099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body" idx="3"/>
          </p:nvPr>
        </p:nvSpPr>
        <p:spPr>
          <a:xfrm>
            <a:off x="4645028" y="1535130"/>
            <a:ext cx="4041900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4"/>
          </p:nvPr>
        </p:nvSpPr>
        <p:spPr>
          <a:xfrm>
            <a:off x="4645028" y="2174875"/>
            <a:ext cx="4041900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dt" idx="10"/>
          </p:nvPr>
        </p:nvSpPr>
        <p:spPr>
          <a:xfrm>
            <a:off x="457207" y="6356352"/>
            <a:ext cx="2133599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7" name="Shape 277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183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  <p:cxnSp>
        <p:nvCxnSpPr>
          <p:cNvPr id="282" name="Shape 282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789244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  <p:cxnSp>
        <p:nvCxnSpPr>
          <p:cNvPr id="286" name="Shape 286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5388200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1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2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3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4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5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  <a:p>
            <a:pPr lvl="6" indent="-88900">
              <a:buClr>
                <a:srgbClr val="000000"/>
              </a:buClr>
              <a:buFont typeface="Arial"/>
              <a:buChar char="●"/>
            </a:pPr>
            <a:endParaRPr>
              <a:solidFill>
                <a:srgbClr val="000000"/>
              </a:solidFill>
            </a:endParaRPr>
          </a:p>
          <a:p>
            <a:pPr lvl="7" indent="-88900">
              <a:buClr>
                <a:srgbClr val="000000"/>
              </a:buClr>
              <a:buFont typeface="Courier New"/>
              <a:buChar char="o"/>
            </a:pPr>
            <a:endParaRPr>
              <a:solidFill>
                <a:srgbClr val="000000"/>
              </a:solidFill>
            </a:endParaRPr>
          </a:p>
          <a:p>
            <a:pPr lvl="8" indent="-88900">
              <a:buClr>
                <a:srgbClr val="000000"/>
              </a:buClr>
              <a:buFont typeface="Wingdings"/>
              <a:buChar char="§"/>
            </a:pPr>
            <a:endParaRPr>
              <a:solidFill>
                <a:srgbClr val="000000"/>
              </a:solidFill>
            </a:endParaRPr>
          </a:p>
        </p:txBody>
      </p:sp>
      <p:cxnSp>
        <p:nvCxnSpPr>
          <p:cNvPr id="290" name="Shape 290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507658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/>
        </p:nvSpPr>
        <p:spPr>
          <a:xfrm rot="10800000" flipH="1">
            <a:off x="-348182" y="-21899"/>
            <a:ext cx="1723519" cy="6879899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942900" y="1432633"/>
            <a:ext cx="7743900" cy="506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SzPct val="100000"/>
              <a:buFont typeface="Open Sans"/>
              <a:defRPr sz="2200"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SzPct val="100000"/>
              <a:buFont typeface="Open Sans"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SzPct val="100000"/>
              <a:buFont typeface="Open Sans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SzPct val="100000"/>
              <a:defRPr sz="1600"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4" name="Shape 294"/>
          <p:cNvSpPr/>
          <p:nvPr/>
        </p:nvSpPr>
        <p:spPr>
          <a:xfrm rot="10800000" flipH="1">
            <a:off x="-1118653" y="1032"/>
            <a:ext cx="3100650" cy="6856967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5" name="Shape 295"/>
          <p:cNvSpPr/>
          <p:nvPr/>
        </p:nvSpPr>
        <p:spPr>
          <a:xfrm rot="10800000">
            <a:off x="8088873" y="-12733"/>
            <a:ext cx="1100667" cy="6870733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127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838200" y="351580"/>
            <a:ext cx="7221000" cy="804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buSzPct val="100000"/>
              <a:buFont typeface="Source Sans Pro"/>
              <a:defRPr sz="3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97" name="Shape 297"/>
          <p:cNvCxnSpPr/>
          <p:nvPr/>
        </p:nvCxnSpPr>
        <p:spPr>
          <a:xfrm>
            <a:off x="942913" y="1111733"/>
            <a:ext cx="7258199" cy="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86355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82B56-7101-1F43-8B91-671AC14EF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121782"/>
      </p:ext>
    </p:extLst>
  </p:cSld>
  <p:clrMapOvr>
    <a:masterClrMapping/>
  </p:clrMapOvr>
  <p:transition xmlns:p14="http://schemas.microsoft.com/office/powerpoint/2010/main"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hape 2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92" y="9"/>
            <a:ext cx="91407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 txBox="1">
            <a:spLocks noGrp="1"/>
          </p:cNvSpPr>
          <p:nvPr>
            <p:ph type="ctrTitle"/>
          </p:nvPr>
        </p:nvSpPr>
        <p:spPr>
          <a:xfrm>
            <a:off x="685800" y="2130427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ubTitle" idx="1"/>
          </p:nvPr>
        </p:nvSpPr>
        <p:spPr>
          <a:xfrm>
            <a:off x="1371613" y="3886209"/>
            <a:ext cx="6400799" cy="17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None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5210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57" name="Shape 257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282231" y="911878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349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56022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282231" y="911878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6553213" y="6245233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55974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1" y="1524010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2"/>
          </p:nvPr>
        </p:nvSpPr>
        <p:spPr>
          <a:xfrm>
            <a:off x="4648202" y="1524010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6553213" y="6245233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34448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457212" y="1535120"/>
            <a:ext cx="4040099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body" idx="2"/>
          </p:nvPr>
        </p:nvSpPr>
        <p:spPr>
          <a:xfrm>
            <a:off x="457212" y="2174875"/>
            <a:ext cx="4040099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body" idx="3"/>
          </p:nvPr>
        </p:nvSpPr>
        <p:spPr>
          <a:xfrm>
            <a:off x="4645028" y="1535120"/>
            <a:ext cx="4041900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4"/>
          </p:nvPr>
        </p:nvSpPr>
        <p:spPr>
          <a:xfrm>
            <a:off x="4645028" y="2174875"/>
            <a:ext cx="4041900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dt" idx="10"/>
          </p:nvPr>
        </p:nvSpPr>
        <p:spPr>
          <a:xfrm>
            <a:off x="457207" y="6356352"/>
            <a:ext cx="2133599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7" name="Shape 277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64363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82" name="Shape 282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33560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86" name="Shape 286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2775149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90" name="Shape 290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998004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/>
        </p:nvSpPr>
        <p:spPr>
          <a:xfrm rot="10800000" flipH="1">
            <a:off x="-348182" y="-21899"/>
            <a:ext cx="1723519" cy="6879899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942900" y="1432633"/>
            <a:ext cx="7743900" cy="506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SzPct val="100000"/>
              <a:buFont typeface="Open Sans"/>
              <a:defRPr sz="2200"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SzPct val="100000"/>
              <a:buFont typeface="Open Sans"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SzPct val="100000"/>
              <a:buFont typeface="Open Sans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SzPct val="100000"/>
              <a:defRPr sz="1600"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4" name="Shape 294"/>
          <p:cNvSpPr/>
          <p:nvPr/>
        </p:nvSpPr>
        <p:spPr>
          <a:xfrm rot="10800000" flipH="1">
            <a:off x="-1118653" y="1032"/>
            <a:ext cx="3100650" cy="6856967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5" name="Shape 295"/>
          <p:cNvSpPr/>
          <p:nvPr/>
        </p:nvSpPr>
        <p:spPr>
          <a:xfrm rot="10800000">
            <a:off x="8088859" y="-12733"/>
            <a:ext cx="1100667" cy="6870733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127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838200" y="351580"/>
            <a:ext cx="7221000" cy="804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buSzPct val="100000"/>
              <a:buFont typeface="Source Sans Pro"/>
              <a:defRPr sz="3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97" name="Shape 297"/>
          <p:cNvCxnSpPr/>
          <p:nvPr/>
        </p:nvCxnSpPr>
        <p:spPr>
          <a:xfrm>
            <a:off x="942913" y="1111733"/>
            <a:ext cx="7258199" cy="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43398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223" y="2708305"/>
            <a:ext cx="4168775" cy="345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93" y="2708305"/>
            <a:ext cx="4168775" cy="345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BA2BE-03C3-9340-9728-6357483B9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17736"/>
      </p:ext>
    </p:extLst>
  </p:cSld>
  <p:clrMapOvr>
    <a:masterClrMapping/>
  </p:clrMapOvr>
  <p:transition xmlns:p14="http://schemas.microsoft.com/office/powerpoint/2010/main"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hape 2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92" y="1"/>
            <a:ext cx="91407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 txBox="1">
            <a:spLocks noGrp="1"/>
          </p:cNvSpPr>
          <p:nvPr>
            <p:ph type="ctrTitle"/>
          </p:nvPr>
        </p:nvSpPr>
        <p:spPr>
          <a:xfrm>
            <a:off x="685800" y="2130427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ubTitle" idx="1"/>
          </p:nvPr>
        </p:nvSpPr>
        <p:spPr>
          <a:xfrm>
            <a:off x="1371601" y="3886201"/>
            <a:ext cx="6400799" cy="17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None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8356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57" name="Shape 257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282231" y="911870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6772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0472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282231" y="911870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6553201" y="6245225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43974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1" y="1524002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2"/>
          </p:nvPr>
        </p:nvSpPr>
        <p:spPr>
          <a:xfrm>
            <a:off x="4648201" y="1524002"/>
            <a:ext cx="4038599" cy="45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6553201" y="6245225"/>
            <a:ext cx="2133599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31310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457201" y="1535113"/>
            <a:ext cx="4040099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body" idx="2"/>
          </p:nvPr>
        </p:nvSpPr>
        <p:spPr>
          <a:xfrm>
            <a:off x="457201" y="2174875"/>
            <a:ext cx="4040099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body" idx="3"/>
          </p:nvPr>
        </p:nvSpPr>
        <p:spPr>
          <a:xfrm>
            <a:off x="4645028" y="1535113"/>
            <a:ext cx="4041900" cy="63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/>
            </a:lvl1pPr>
            <a:lvl2pPr marL="457200" indent="0" rtl="0">
              <a:spcBef>
                <a:spcPts val="0"/>
              </a:spcBef>
              <a:buFont typeface="Arial"/>
              <a:buNone/>
              <a:defRPr/>
            </a:lvl2pPr>
            <a:lvl3pPr marL="914400" indent="0" rtl="0">
              <a:spcBef>
                <a:spcPts val="0"/>
              </a:spcBef>
              <a:buFont typeface="Arial"/>
              <a:buNone/>
              <a:defRPr/>
            </a:lvl3pPr>
            <a:lvl4pPr marL="1371600" indent="0" rtl="0">
              <a:spcBef>
                <a:spcPts val="0"/>
              </a:spcBef>
              <a:buFont typeface="Arial"/>
              <a:buNone/>
              <a:defRPr/>
            </a:lvl4pPr>
            <a:lvl5pPr marL="1828800" indent="0" rtl="0">
              <a:spcBef>
                <a:spcPts val="0"/>
              </a:spcBef>
              <a:buFont typeface="Arial"/>
              <a:buNone/>
              <a:defRPr/>
            </a:lvl5pPr>
            <a:lvl6pPr marL="2286000" indent="0" rtl="0">
              <a:spcBef>
                <a:spcPts val="0"/>
              </a:spcBef>
              <a:buFont typeface="Arial"/>
              <a:buNone/>
              <a:defRPr/>
            </a:lvl6pPr>
            <a:lvl7pPr marL="2743200" indent="0" rtl="0">
              <a:spcBef>
                <a:spcPts val="0"/>
              </a:spcBef>
              <a:buFont typeface="Arial"/>
              <a:buNone/>
              <a:defRPr/>
            </a:lvl7pPr>
            <a:lvl8pPr marL="3200400" indent="0" rtl="0">
              <a:spcBef>
                <a:spcPts val="0"/>
              </a:spcBef>
              <a:buFont typeface="Arial"/>
              <a:buNone/>
              <a:defRPr/>
            </a:lvl8pPr>
            <a:lvl9pPr marL="3657600" indent="0" rtl="0">
              <a:spcBef>
                <a:spcPts val="0"/>
              </a:spcBef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4"/>
          </p:nvPr>
        </p:nvSpPr>
        <p:spPr>
          <a:xfrm>
            <a:off x="4645028" y="2174875"/>
            <a:ext cx="4041900" cy="39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dt" idx="10"/>
          </p:nvPr>
        </p:nvSpPr>
        <p:spPr>
          <a:xfrm>
            <a:off x="457201" y="6356352"/>
            <a:ext cx="2133599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7" name="Shape 277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07868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82" name="Shape 282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9314761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86" name="Shape 286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056571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  <p:cxnSp>
        <p:nvCxnSpPr>
          <p:cNvPr id="290" name="Shape 290"/>
          <p:cNvCxnSpPr/>
          <p:nvPr/>
        </p:nvCxnSpPr>
        <p:spPr>
          <a:xfrm>
            <a:off x="282235" y="766276"/>
            <a:ext cx="8600099" cy="0"/>
          </a:xfrm>
          <a:prstGeom prst="straightConnector1">
            <a:avLst/>
          </a:prstGeom>
          <a:noFill/>
          <a:ln w="9525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8476335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/>
        </p:nvSpPr>
        <p:spPr>
          <a:xfrm rot="10800000" flipH="1">
            <a:off x="-348182" y="-21899"/>
            <a:ext cx="1723519" cy="6879899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942900" y="1432633"/>
            <a:ext cx="7743900" cy="506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SzPct val="100000"/>
              <a:buFont typeface="Open Sans"/>
              <a:defRPr sz="2200"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SzPct val="100000"/>
              <a:buFont typeface="Open Sans"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SzPct val="100000"/>
              <a:buFont typeface="Open Sans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SzPct val="100000"/>
              <a:defRPr sz="1600"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4" name="Shape 294"/>
          <p:cNvSpPr/>
          <p:nvPr/>
        </p:nvSpPr>
        <p:spPr>
          <a:xfrm rot="10800000" flipH="1">
            <a:off x="-1118653" y="1032"/>
            <a:ext cx="3100650" cy="6856967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5" name="Shape 295"/>
          <p:cNvSpPr/>
          <p:nvPr/>
        </p:nvSpPr>
        <p:spPr>
          <a:xfrm rot="10800000">
            <a:off x="8088847" y="-12733"/>
            <a:ext cx="1100667" cy="6870733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127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838200" y="351580"/>
            <a:ext cx="7221000" cy="804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buSzPct val="100000"/>
              <a:buFont typeface="Source Sans Pro"/>
              <a:defRPr sz="3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97" name="Shape 297"/>
          <p:cNvCxnSpPr/>
          <p:nvPr/>
        </p:nvCxnSpPr>
        <p:spPr>
          <a:xfrm>
            <a:off x="942901" y="1111733"/>
            <a:ext cx="7258199" cy="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67894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D1DA-E71D-114E-83E2-9E96DDA8DD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89087"/>
      </p:ext>
    </p:extLst>
  </p:cSld>
  <p:clrMapOvr>
    <a:masterClrMapping/>
  </p:clrMapOvr>
  <p:transition xmlns:p14="http://schemas.microsoft.com/office/powerpoint/2010/main"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7EF57-4824-294B-AA0A-167B43DD6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8714"/>
      </p:ext>
    </p:extLst>
  </p:cSld>
  <p:clrMapOvr>
    <a:masterClrMapping/>
  </p:clrMapOvr>
  <p:transition xmlns:p14="http://schemas.microsoft.com/office/powerpoint/2010/main"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FE0E9-7C9C-DB47-9D4F-5E4C0A70F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69660"/>
      </p:ext>
    </p:extLst>
  </p:cSld>
  <p:clrMapOvr>
    <a:masterClrMapping/>
  </p:clrMapOvr>
  <p:transition xmlns:p14="http://schemas.microsoft.com/office/powerpoint/2010/main"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40057-576D-7549-A14F-6E0FC5D51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77548"/>
      </p:ext>
    </p:extLst>
  </p:cSld>
  <p:clrMapOvr>
    <a:masterClrMapping/>
  </p:clrMapOvr>
  <p:transition xmlns:p14="http://schemas.microsoft.com/office/powerpoint/2010/main"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6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12360" y="6237313"/>
            <a:ext cx="1008062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735E5-C779-8146-A5A4-B6010B6D4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06104"/>
      </p:ext>
    </p:extLst>
  </p:cSld>
  <p:clrMapOvr>
    <a:masterClrMapping/>
  </p:clrMapOvr>
  <p:transition xmlns:p14="http://schemas.microsoft.com/office/powerpoint/2010/main" spd="slow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theme" Target="../theme/theme2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9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9.xml"/><Relationship Id="rId11" Type="http://schemas.openxmlformats.org/officeDocument/2006/relationships/theme" Target="../theme/theme4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7.xml"/><Relationship Id="rId9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9.xml"/><Relationship Id="rId11" Type="http://schemas.openxmlformats.org/officeDocument/2006/relationships/theme" Target="../theme/theme5.xml"/><Relationship Id="rId1" Type="http://schemas.openxmlformats.org/officeDocument/2006/relationships/slideLayout" Target="../slideLayouts/slideLayout40.xml"/><Relationship Id="rId2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0200" y="908051"/>
            <a:ext cx="8489950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0200" y="2708305"/>
            <a:ext cx="8489950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029" name="Picture 13" descr="DarkBlue102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"/>
            <a:ext cx="9144000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12360" y="6237313"/>
            <a:ext cx="1008062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8DF4A685-E727-6942-9772-5410545F1F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xmlns:p14="http://schemas.microsoft.com/office/powerpoint/2010/main" spd="slow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220662" y="185737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12700" y="6264275"/>
            <a:ext cx="9189899" cy="63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220662" y="1187449"/>
            <a:ext cx="8694600" cy="487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032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marR="0" indent="-171450" algn="l" rtl="0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2pPr>
            <a:lvl3pPr marL="1143000" marR="0" indent="-127000" algn="l" rtl="0">
              <a:spcBef>
                <a:spcPts val="32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•"/>
              <a:defRPr/>
            </a:lvl3pPr>
            <a:lvl4pPr marL="1600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–"/>
              <a:defRPr/>
            </a:lvl4pPr>
            <a:lvl5pPr marL="20574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6578600" y="6332567"/>
            <a:ext cx="2336700" cy="4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1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2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3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4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5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6" indent="-88900" defTabSz="914400"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7" indent="-88900" defTabSz="914400"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8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0284442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1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2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3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4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5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6" indent="-88900" defTabSz="914400"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7" indent="-88900" defTabSz="914400"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8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282231" y="911887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marR="0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35716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1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2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3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4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5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6" indent="-88900" defTabSz="914400"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7" indent="-88900" defTabSz="914400"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8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282231" y="911878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marR="0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08892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xfrm>
            <a:off x="6748589" y="6429780"/>
            <a:ext cx="2133599" cy="3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1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2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3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4" indent="-88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5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6" indent="-88900" defTabSz="914400">
              <a:buClr>
                <a:srgbClr val="000000"/>
              </a:buClr>
              <a:buFont typeface="Arial"/>
              <a:buChar char="●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7" indent="-88900" defTabSz="914400">
              <a:buClr>
                <a:srgbClr val="000000"/>
              </a:buClr>
              <a:buFont typeface="Courier New"/>
              <a:buChar char="o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lvl="8" indent="-88900" defTabSz="914400">
              <a:buClr>
                <a:srgbClr val="000000"/>
              </a:buClr>
              <a:buFont typeface="Wingdings"/>
              <a:buChar char="§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282231" y="911870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7012" marR="0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1pPr>
            <a:lvl2pPr marL="682625" marR="0" indent="-1111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2pPr>
            <a:lvl3pPr marL="1090612" marR="0" indent="-6191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•"/>
              <a:defRPr/>
            </a:lvl3pPr>
            <a:lvl4pPr marL="1600200" marR="0" indent="-11430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–"/>
              <a:defRPr/>
            </a:lvl4pPr>
            <a:lvl5pPr marL="2000250" marR="0" indent="-5715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Char char="»"/>
              <a:defRPr/>
            </a:lvl5pPr>
            <a:lvl6pPr marL="25146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6pPr>
            <a:lvl7pPr marL="29718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7pPr>
            <a:lvl8pPr marL="34290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8pPr>
            <a:lvl9pPr marL="3886200" marR="0" indent="-139700" algn="l" rtl="0">
              <a:spcBef>
                <a:spcPts val="280"/>
              </a:spcBef>
              <a:spcAft>
                <a:spcPts val="0"/>
              </a:spcAft>
              <a:buClr>
                <a:srgbClr val="5F5F5F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415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4" Type="http://schemas.openxmlformats.org/officeDocument/2006/relationships/image" Target="../media/image35.jpg"/><Relationship Id="rId5" Type="http://schemas.openxmlformats.org/officeDocument/2006/relationships/image" Target="../media/image36.jp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hyperlink" Target="http://ccs.chem.ucl.ac.uk/sites/ccs.chem.ucl.ac.uk/themes/doi.shtml" TargetMode="External"/><Relationship Id="rId6" Type="http://schemas.openxmlformats.org/officeDocument/2006/relationships/hyperlink" Target="http://dx.doi.org/10.1021/ci8000937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7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3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ctrTitle"/>
          </p:nvPr>
        </p:nvSpPr>
        <p:spPr>
          <a:xfrm>
            <a:off x="166688" y="1514476"/>
            <a:ext cx="8820150" cy="2538413"/>
          </a:xfrm>
        </p:spPr>
        <p:txBody>
          <a:bodyPr/>
          <a:lstStyle/>
          <a:p>
            <a:pPr algn="ctr"/>
            <a:r>
              <a:rPr lang="en-GB" sz="4600" dirty="0">
                <a:latin typeface="Century Gothic" pitchFamily="34" charset="0"/>
                <a:ea typeface="ＭＳ Ｐゴシック" pitchFamily="34" charset="-128"/>
              </a:rPr>
              <a:t>Interoperable HT-BAC for Personalised Medicine</a:t>
            </a:r>
            <a:endParaRPr lang="en-GB" sz="4600" dirty="0" smtClean="0">
              <a:latin typeface="Century Gothic" pitchFamily="34" charset="0"/>
              <a:ea typeface="ＭＳ Ｐゴシック" pitchFamily="34" charset="-128"/>
            </a:endParaRPr>
          </a:p>
        </p:txBody>
      </p:sp>
      <p:sp>
        <p:nvSpPr>
          <p:cNvPr id="41986" name="Subtitle 2"/>
          <p:cNvSpPr>
            <a:spLocks noGrp="1"/>
          </p:cNvSpPr>
          <p:nvPr>
            <p:ph type="subTitle" idx="1"/>
          </p:nvPr>
        </p:nvSpPr>
        <p:spPr>
          <a:xfrm>
            <a:off x="323850" y="4229101"/>
            <a:ext cx="8496300" cy="2446339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GB" sz="2600" b="1" dirty="0" smtClean="0">
                <a:ea typeface="ＭＳ Ｐゴシック" pitchFamily="34" charset="-128"/>
              </a:rPr>
              <a:t>Peter V </a:t>
            </a:r>
            <a:r>
              <a:rPr lang="en-GB" sz="2600" b="1" dirty="0" err="1" smtClean="0">
                <a:ea typeface="ＭＳ Ｐゴシック" pitchFamily="34" charset="-128"/>
              </a:rPr>
              <a:t>Coveney</a:t>
            </a:r>
            <a:r>
              <a:rPr lang="en-GB" sz="2600" b="1" dirty="0" smtClean="0">
                <a:ea typeface="ＭＳ Ｐゴシック" pitchFamily="34" charset="-128"/>
              </a:rPr>
              <a:t> &amp; team</a:t>
            </a:r>
            <a:endParaRPr lang="en-GB" sz="2600" b="1" dirty="0">
              <a:ea typeface="ＭＳ Ｐゴシック" pitchFamily="34" charset="-128"/>
            </a:endParaRPr>
          </a:p>
          <a:p>
            <a:pPr algn="ctr">
              <a:lnSpc>
                <a:spcPct val="90000"/>
              </a:lnSpc>
            </a:pPr>
            <a:r>
              <a:rPr lang="en-GB" sz="2600" b="1" dirty="0" smtClean="0">
                <a:ea typeface="ＭＳ Ｐゴシック" pitchFamily="34" charset="-128"/>
              </a:rPr>
              <a:t>Shantenu Jha &amp; </a:t>
            </a:r>
            <a:r>
              <a:rPr lang="en-GB" sz="2600" b="1" dirty="0" smtClean="0">
                <a:ea typeface="ＭＳ Ｐゴシック" pitchFamily="34" charset="-128"/>
              </a:rPr>
              <a:t>team</a:t>
            </a:r>
          </a:p>
          <a:p>
            <a:pPr algn="ctr">
              <a:lnSpc>
                <a:spcPct val="90000"/>
              </a:lnSpc>
            </a:pPr>
            <a:endParaRPr lang="en-GB" sz="2600" b="1" dirty="0" smtClean="0">
              <a:ea typeface="ＭＳ Ｐゴシック" pitchFamily="34" charset="-128"/>
            </a:endParaRPr>
          </a:p>
          <a:p>
            <a:pPr algn="ctr">
              <a:lnSpc>
                <a:spcPct val="90000"/>
              </a:lnSpc>
            </a:pPr>
            <a:r>
              <a:rPr lang="en-GB" sz="2600" b="1" smtClean="0">
                <a:ea typeface="ＭＳ Ｐゴシック" pitchFamily="34" charset="-128"/>
              </a:rPr>
              <a:t>With Special </a:t>
            </a:r>
            <a:r>
              <a:rPr lang="en-GB" sz="2600" b="1" dirty="0" smtClean="0">
                <a:ea typeface="ＭＳ Ｐゴシック" pitchFamily="34" charset="-128"/>
              </a:rPr>
              <a:t>thanks to Dieter </a:t>
            </a:r>
            <a:r>
              <a:rPr lang="en-GB" sz="2600" b="1" dirty="0" err="1" smtClean="0">
                <a:ea typeface="ＭＳ Ｐゴシック" pitchFamily="34" charset="-128"/>
              </a:rPr>
              <a:t>Kranzlmuller</a:t>
            </a:r>
            <a:endParaRPr lang="en-GB" sz="2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261145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80"/>
          <p:cNvSpPr>
            <a:spLocks noChangeArrowheads="1"/>
          </p:cNvSpPr>
          <p:nvPr/>
        </p:nvSpPr>
        <p:spPr bwMode="auto">
          <a:xfrm>
            <a:off x="25094" y="-44266"/>
            <a:ext cx="8489950" cy="61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5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Number of replicas in an Ensemble Simulation</a:t>
            </a:r>
            <a:endParaRPr lang="en-US" sz="2500" b="1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7475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028434" y="6453337"/>
            <a:ext cx="1008062" cy="476251"/>
          </a:xfrm>
          <a:noFill/>
        </p:spPr>
        <p:txBody>
          <a:bodyPr/>
          <a:lstStyle/>
          <a:p>
            <a:fld id="{2191B2F0-C877-4EE2-AF44-7C300BB448A3}" type="slidenum">
              <a:rPr lang="en-US" smtClean="0">
                <a:ea typeface="ＭＳ Ｐゴシック" pitchFamily="34" charset="-128"/>
              </a:rPr>
              <a:pPr/>
              <a:t>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504" y="629015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Wright</a:t>
            </a:r>
            <a:r>
              <a:rPr lang="en-US" sz="1400" dirty="0"/>
              <a:t>, </a:t>
            </a:r>
            <a:r>
              <a:rPr lang="en-US" sz="1400" dirty="0" smtClean="0"/>
              <a:t>DW, </a:t>
            </a:r>
            <a:r>
              <a:rPr lang="en-US" sz="1400" dirty="0"/>
              <a:t>Hall, </a:t>
            </a:r>
            <a:r>
              <a:rPr lang="en-US" sz="1400" dirty="0" err="1" smtClean="0"/>
              <a:t>BA,Kenway</a:t>
            </a:r>
            <a:r>
              <a:rPr lang="en-US" sz="1400" dirty="0"/>
              <a:t>, </a:t>
            </a:r>
            <a:r>
              <a:rPr lang="en-US" sz="1400" dirty="0" smtClean="0"/>
              <a:t>OA, </a:t>
            </a:r>
            <a:r>
              <a:rPr lang="en-US" sz="1400" dirty="0" err="1"/>
              <a:t>Jha</a:t>
            </a:r>
            <a:r>
              <a:rPr lang="en-US" sz="1400" dirty="0"/>
              <a:t>, </a:t>
            </a:r>
            <a:r>
              <a:rPr lang="en-US" sz="1400" dirty="0" smtClean="0"/>
              <a:t>S </a:t>
            </a:r>
            <a:r>
              <a:rPr lang="en-US" sz="1400" dirty="0"/>
              <a:t>and </a:t>
            </a:r>
            <a:r>
              <a:rPr lang="en-US" sz="1400" dirty="0" err="1"/>
              <a:t>Coveney</a:t>
            </a:r>
            <a:r>
              <a:rPr lang="en-US" sz="1400" dirty="0"/>
              <a:t>, </a:t>
            </a:r>
            <a:r>
              <a:rPr lang="en-US" sz="1400" dirty="0" smtClean="0"/>
              <a:t>PV, </a:t>
            </a:r>
            <a:r>
              <a:rPr lang="en-US" sz="1400" dirty="0"/>
              <a:t>"Computing Clinically Relevant Binding Free Energies of HIV-1 Protease Inhibitors.” </a:t>
            </a:r>
            <a:r>
              <a:rPr lang="en-US" sz="1400" b="1" dirty="0" smtClean="0"/>
              <a:t>J. Chem. </a:t>
            </a:r>
            <a:r>
              <a:rPr lang="en-US" sz="1400" b="1" dirty="0"/>
              <a:t>Theory </a:t>
            </a:r>
            <a:r>
              <a:rPr lang="en-US" sz="1400" b="1" dirty="0" err="1" smtClean="0"/>
              <a:t>Comput</a:t>
            </a:r>
            <a:r>
              <a:rPr lang="en-US" sz="1400" b="1" dirty="0" smtClean="0"/>
              <a:t>., </a:t>
            </a:r>
            <a:r>
              <a:rPr lang="en-US" sz="1400" dirty="0" smtClean="0"/>
              <a:t>2014, DOI: 10.1021/ct4007037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5131341"/>
            <a:ext cx="89289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 smtClean="0"/>
              <a:t>Variations of the bootstrap statistics with number of replicas within an ensemble simulation on the Spearman rank coefficient.</a:t>
            </a:r>
            <a:endParaRPr lang="en-US" sz="1750" dirty="0"/>
          </a:p>
        </p:txBody>
      </p:sp>
      <p:sp>
        <p:nvSpPr>
          <p:cNvPr id="8" name="TextBox 7"/>
          <p:cNvSpPr txBox="1"/>
          <p:nvPr/>
        </p:nvSpPr>
        <p:spPr>
          <a:xfrm>
            <a:off x="107504" y="908723"/>
            <a:ext cx="9001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sym typeface="Symbol"/>
              </a:rPr>
              <a:t>Larger ensembles make for more reproducible ranking with lower </a:t>
            </a:r>
            <a:r>
              <a:rPr lang="en-GB" sz="2000" dirty="0" smtClean="0">
                <a:sym typeface="Symbol"/>
              </a:rPr>
              <a:t></a:t>
            </a:r>
            <a:r>
              <a:rPr lang="en-GB" sz="2000" baseline="-25000" dirty="0" smtClean="0"/>
              <a:t>boot</a:t>
            </a:r>
            <a:r>
              <a:rPr lang="en-GB" sz="2000" dirty="0" smtClean="0"/>
              <a:t>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000" dirty="0" smtClean="0"/>
              <a:t>Minor changes in </a:t>
            </a:r>
            <a:r>
              <a:rPr lang="en-GB" sz="2000" dirty="0">
                <a:sym typeface="Symbol"/>
              </a:rPr>
              <a:t></a:t>
            </a:r>
            <a:r>
              <a:rPr lang="en-GB" sz="2000" baseline="-25000" dirty="0" smtClean="0"/>
              <a:t>boot</a:t>
            </a:r>
            <a:r>
              <a:rPr lang="en-GB" sz="2000" dirty="0" smtClean="0"/>
              <a:t> after approximately 25 replicas.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000" dirty="0" smtClean="0"/>
              <a:t>Decrease slows in</a:t>
            </a:r>
            <a:r>
              <a:rPr lang="en-GB" sz="2000" dirty="0"/>
              <a:t> </a:t>
            </a:r>
            <a:r>
              <a:rPr lang="en-GB" sz="2000" dirty="0">
                <a:sym typeface="Symbol"/>
              </a:rPr>
              <a:t></a:t>
            </a:r>
            <a:r>
              <a:rPr lang="en-GB" sz="2000" baseline="-25000" dirty="0"/>
              <a:t>boot</a:t>
            </a:r>
            <a:r>
              <a:rPr lang="en-GB" sz="2000" dirty="0"/>
              <a:t> </a:t>
            </a:r>
            <a:r>
              <a:rPr lang="en-GB" sz="2000" dirty="0" smtClean="0"/>
              <a:t>after 25 replicas included in the ensemble.</a:t>
            </a:r>
          </a:p>
          <a:p>
            <a:pPr>
              <a:lnSpc>
                <a:spcPct val="120000"/>
              </a:lnSpc>
            </a:pPr>
            <a:endParaRPr lang="en-GB" sz="2000" dirty="0"/>
          </a:p>
          <a:p>
            <a:pPr algn="ctr">
              <a:lnSpc>
                <a:spcPct val="120000"/>
              </a:lnSpc>
            </a:pPr>
            <a:r>
              <a:rPr lang="en-GB" sz="2400" dirty="0" smtClean="0"/>
              <a:t>25 or more replicas needed in an ensemble study.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57" y="3007269"/>
            <a:ext cx="3667125" cy="2124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289" y="3012057"/>
            <a:ext cx="3667125" cy="211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4864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80"/>
          <p:cNvSpPr>
            <a:spLocks noChangeArrowheads="1"/>
          </p:cNvSpPr>
          <p:nvPr/>
        </p:nvSpPr>
        <p:spPr bwMode="auto">
          <a:xfrm>
            <a:off x="42490" y="-27384"/>
            <a:ext cx="848995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4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Calculating Clinically </a:t>
            </a:r>
            <a:r>
              <a:rPr lang="en-US" sz="2400" b="1" dirty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lang="en-US" sz="24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elevant </a:t>
            </a:r>
            <a:r>
              <a:rPr lang="en-US" sz="2400" b="1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lang="en-US" sz="24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inding </a:t>
            </a:r>
            <a:r>
              <a:rPr lang="en-US" sz="2400" b="1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lang="en-US" sz="24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ffinities</a:t>
            </a:r>
            <a:endParaRPr lang="en-US" sz="2400" b="1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7475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956376" y="6409133"/>
            <a:ext cx="1008062" cy="476251"/>
          </a:xfrm>
          <a:noFill/>
        </p:spPr>
        <p:txBody>
          <a:bodyPr/>
          <a:lstStyle/>
          <a:p>
            <a:fld id="{2191B2F0-C877-4EE2-AF44-7C300BB448A3}" type="slidenum">
              <a:rPr lang="en-US" smtClean="0">
                <a:ea typeface="ＭＳ Ｐゴシック" pitchFamily="34" charset="-128"/>
              </a:rPr>
              <a:pPr/>
              <a:t>11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96" y="6309320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Wright</a:t>
            </a:r>
            <a:r>
              <a:rPr lang="en-US" sz="1400" dirty="0"/>
              <a:t>, </a:t>
            </a:r>
            <a:r>
              <a:rPr lang="en-US" sz="1400" dirty="0" smtClean="0"/>
              <a:t>DW, </a:t>
            </a:r>
            <a:r>
              <a:rPr lang="en-US" sz="1400" dirty="0"/>
              <a:t>Hall, </a:t>
            </a:r>
            <a:r>
              <a:rPr lang="en-US" sz="1400" dirty="0" err="1" smtClean="0"/>
              <a:t>BA,Kenway</a:t>
            </a:r>
            <a:r>
              <a:rPr lang="en-US" sz="1400" dirty="0"/>
              <a:t>, </a:t>
            </a:r>
            <a:r>
              <a:rPr lang="en-US" sz="1400" dirty="0" smtClean="0"/>
              <a:t>OA, </a:t>
            </a:r>
            <a:r>
              <a:rPr lang="en-US" sz="1400" dirty="0" err="1"/>
              <a:t>Jha</a:t>
            </a:r>
            <a:r>
              <a:rPr lang="en-US" sz="1400" dirty="0"/>
              <a:t>, </a:t>
            </a:r>
            <a:r>
              <a:rPr lang="en-US" sz="1400" dirty="0" smtClean="0"/>
              <a:t>S </a:t>
            </a:r>
            <a:r>
              <a:rPr lang="en-US" sz="1400" dirty="0"/>
              <a:t>and </a:t>
            </a:r>
            <a:r>
              <a:rPr lang="en-US" sz="1400" dirty="0" err="1"/>
              <a:t>Coveney</a:t>
            </a:r>
            <a:r>
              <a:rPr lang="en-US" sz="1400" dirty="0"/>
              <a:t>, </a:t>
            </a:r>
            <a:r>
              <a:rPr lang="en-US" sz="1400" dirty="0" smtClean="0"/>
              <a:t>PV, </a:t>
            </a:r>
            <a:r>
              <a:rPr lang="en-US" sz="1400" dirty="0"/>
              <a:t>"Computing Clinically Relevant Binding Free Energies of HIV-1 Protease Inhibitors.” </a:t>
            </a:r>
            <a:r>
              <a:rPr lang="en-US" sz="1400" b="1" dirty="0" smtClean="0"/>
              <a:t>J. Chem. </a:t>
            </a:r>
            <a:r>
              <a:rPr lang="en-US" sz="1400" b="1" dirty="0"/>
              <a:t>Theory </a:t>
            </a:r>
            <a:r>
              <a:rPr lang="en-US" sz="1400" b="1" dirty="0" err="1" smtClean="0"/>
              <a:t>Comput</a:t>
            </a:r>
            <a:r>
              <a:rPr lang="en-US" sz="1400" b="1" dirty="0" smtClean="0"/>
              <a:t>., </a:t>
            </a:r>
            <a:r>
              <a:rPr lang="en-US" sz="1400" dirty="0" smtClean="0"/>
              <a:t>2014, DOI: 10.1021/ct4007037</a:t>
            </a:r>
            <a:endParaRPr lang="en-US" sz="1400" dirty="0"/>
          </a:p>
        </p:txBody>
      </p:sp>
      <p:pic>
        <p:nvPicPr>
          <p:cNvPr id="3" name="Picture 2" descr="davejctc_1.7_colour_corrected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88840"/>
            <a:ext cx="4392488" cy="4392488"/>
          </a:xfrm>
          <a:prstGeom prst="rect">
            <a:avLst/>
          </a:prstGeom>
        </p:spPr>
      </p:pic>
      <p:pic>
        <p:nvPicPr>
          <p:cNvPr id="4" name="Picture 3" descr="pis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1"/>
            <a:ext cx="3168352" cy="2169427"/>
          </a:xfrm>
          <a:prstGeom prst="rect">
            <a:avLst/>
          </a:prstGeom>
          <a:noFill/>
        </p:spPr>
      </p:pic>
      <p:pic>
        <p:nvPicPr>
          <p:cNvPr id="5" name="Picture 4" descr="theorpbassocnm_vs_expt3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81536"/>
            <a:ext cx="2627784" cy="26277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1268760"/>
            <a:ext cx="56886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 smtClean="0"/>
              <a:t>This work used several of the most powerful supercomputers in the USA, UK, and EU.</a:t>
            </a:r>
            <a:endParaRPr lang="en-US" sz="1750" dirty="0"/>
          </a:p>
        </p:txBody>
      </p:sp>
      <p:sp>
        <p:nvSpPr>
          <p:cNvPr id="9" name="TextBox 8"/>
          <p:cNvSpPr txBox="1"/>
          <p:nvPr/>
        </p:nvSpPr>
        <p:spPr>
          <a:xfrm>
            <a:off x="114498" y="548709"/>
            <a:ext cx="7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FDA-approved drugs to wild-type HIV-1 protease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9080202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80"/>
          <p:cNvSpPr>
            <a:spLocks noChangeArrowheads="1"/>
          </p:cNvSpPr>
          <p:nvPr/>
        </p:nvSpPr>
        <p:spPr bwMode="auto">
          <a:xfrm>
            <a:off x="114498" y="548680"/>
            <a:ext cx="776987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4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Validation and Verification of the Available Free Energy Methodologies</a:t>
            </a:r>
            <a:endParaRPr lang="en-US" sz="2400" b="1" dirty="0">
              <a:solidFill>
                <a:schemeClr val="tx2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7475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956426" y="6409133"/>
            <a:ext cx="1008062" cy="476251"/>
          </a:xfrm>
          <a:noFill/>
        </p:spPr>
        <p:txBody>
          <a:bodyPr/>
          <a:lstStyle/>
          <a:p>
            <a:fld id="{2191B2F0-C877-4EE2-AF44-7C300BB448A3}" type="slidenum">
              <a:rPr lang="en-US" smtClean="0">
                <a:ea typeface="ＭＳ Ｐゴシック" pitchFamily="34" charset="-128"/>
              </a:rPr>
              <a:pPr/>
              <a:t>12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96" y="629015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Wright</a:t>
            </a:r>
            <a:r>
              <a:rPr lang="en-US" sz="1400" dirty="0"/>
              <a:t>, </a:t>
            </a:r>
            <a:r>
              <a:rPr lang="en-US" sz="1400" dirty="0" smtClean="0"/>
              <a:t>DW, </a:t>
            </a:r>
            <a:r>
              <a:rPr lang="en-US" sz="1400" dirty="0"/>
              <a:t>Hall, </a:t>
            </a:r>
            <a:r>
              <a:rPr lang="en-US" sz="1400" dirty="0" err="1" smtClean="0"/>
              <a:t>BA,Kenway</a:t>
            </a:r>
            <a:r>
              <a:rPr lang="en-US" sz="1400" dirty="0"/>
              <a:t>, </a:t>
            </a:r>
            <a:r>
              <a:rPr lang="en-US" sz="1400" dirty="0" smtClean="0"/>
              <a:t>OA, </a:t>
            </a:r>
            <a:r>
              <a:rPr lang="en-US" sz="1400" dirty="0" err="1"/>
              <a:t>Jha</a:t>
            </a:r>
            <a:r>
              <a:rPr lang="en-US" sz="1400" dirty="0"/>
              <a:t>, </a:t>
            </a:r>
            <a:r>
              <a:rPr lang="en-US" sz="1400" dirty="0" smtClean="0"/>
              <a:t>S </a:t>
            </a:r>
            <a:r>
              <a:rPr lang="en-US" sz="1400" dirty="0"/>
              <a:t>and </a:t>
            </a:r>
            <a:r>
              <a:rPr lang="en-US" sz="1400" dirty="0" err="1"/>
              <a:t>Coveney</a:t>
            </a:r>
            <a:r>
              <a:rPr lang="en-US" sz="1400" dirty="0"/>
              <a:t>, </a:t>
            </a:r>
            <a:r>
              <a:rPr lang="en-US" sz="1400" dirty="0" smtClean="0"/>
              <a:t>PV, </a:t>
            </a:r>
            <a:r>
              <a:rPr lang="en-US" sz="1400" dirty="0"/>
              <a:t>"Computing Clinically Relevant Binding Free Energies of HIV-1 Protease Inhibitors.” </a:t>
            </a:r>
            <a:r>
              <a:rPr lang="en-US" sz="1400" b="1" dirty="0" smtClean="0"/>
              <a:t>J. Chem. </a:t>
            </a:r>
            <a:r>
              <a:rPr lang="en-US" sz="1400" b="1" dirty="0"/>
              <a:t>Theory </a:t>
            </a:r>
            <a:r>
              <a:rPr lang="en-US" sz="1400" b="1" dirty="0" err="1" smtClean="0"/>
              <a:t>Comput</a:t>
            </a:r>
            <a:r>
              <a:rPr lang="en-US" sz="1400" b="1" dirty="0" smtClean="0"/>
              <a:t>., </a:t>
            </a:r>
            <a:r>
              <a:rPr lang="en-US" sz="1400" dirty="0" smtClean="0"/>
              <a:t>2014, DOI: 10.1021/ct4007037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1615409"/>
            <a:ext cx="547260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 smtClean="0"/>
              <a:t>Spearman rank coefficient for each of the studied computational free energy methodologies compared to the two experimental datasets and their average</a:t>
            </a:r>
            <a:endParaRPr lang="en-US" sz="175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" r="2244"/>
          <a:stretch/>
        </p:blipFill>
        <p:spPr>
          <a:xfrm>
            <a:off x="3779912" y="2755006"/>
            <a:ext cx="5019902" cy="312229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07504" y="1628800"/>
            <a:ext cx="3384376" cy="414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GB" sz="2000" dirty="0" smtClean="0"/>
              <a:t>Improved rankings and estimates obtained for the relative binding strengths of the drugs by using a novel combination of:</a:t>
            </a:r>
          </a:p>
          <a:p>
            <a:pPr>
              <a:lnSpc>
                <a:spcPct val="120000"/>
              </a:lnSpc>
            </a:pPr>
            <a:endParaRPr lang="en-GB" sz="2000" dirty="0" smtClean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000" b="1" dirty="0" smtClean="0"/>
              <a:t>MMPBSA/MMGBSA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000" b="1" dirty="0"/>
              <a:t>N</a:t>
            </a:r>
            <a:r>
              <a:rPr lang="en-GB" sz="2000" b="1" dirty="0" smtClean="0"/>
              <a:t>ormal mode entropy estimate</a:t>
            </a:r>
            <a:endParaRPr lang="en-GB" sz="2000" dirty="0" smtClean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000" b="1" dirty="0" smtClean="0"/>
              <a:t>Free energy of association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87052" y="30"/>
            <a:ext cx="45859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2600" b="1" dirty="0">
                <a:solidFill>
                  <a:srgbClr val="FFFFFF"/>
                </a:solidFill>
                <a:latin typeface="Century Gothic"/>
                <a:cs typeface="Century Gothic"/>
              </a:rPr>
              <a:t>Free Energy Methodologies</a:t>
            </a:r>
          </a:p>
        </p:txBody>
      </p:sp>
    </p:spTree>
    <p:extLst>
      <p:ext uri="{BB962C8B-B14F-4D97-AF65-F5344CB8AC3E}">
        <p14:creationId xmlns:p14="http://schemas.microsoft.com/office/powerpoint/2010/main" val="56385770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xfrm>
            <a:off x="195263" y="185737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30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Pore Man’s View of the TeraGrid/XSEDE</a:t>
            </a:r>
          </a:p>
        </p:txBody>
      </p:sp>
      <p:pic>
        <p:nvPicPr>
          <p:cNvPr id="436" name="Shape 43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271" r="2075" b="11039"/>
          <a:stretch/>
        </p:blipFill>
        <p:spPr>
          <a:xfrm>
            <a:off x="3082937" y="1146175"/>
            <a:ext cx="5824499" cy="3422800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Shape 437"/>
          <p:cNvSpPr txBox="1"/>
          <p:nvPr/>
        </p:nvSpPr>
        <p:spPr>
          <a:xfrm>
            <a:off x="228647" y="5022849"/>
            <a:ext cx="8582099" cy="1016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" sz="2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2005-09</a:t>
            </a:r>
            <a:r>
              <a:rPr lang="en" sz="20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: Tried running many simulations on many supercomputers. Did not work (well)!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" sz="20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Why? What has changed?</a:t>
            </a:r>
          </a:p>
        </p:txBody>
      </p:sp>
      <p:pic>
        <p:nvPicPr>
          <p:cNvPr id="438" name="Shape 438"/>
          <p:cNvPicPr preferRelativeResize="0"/>
          <p:nvPr/>
        </p:nvPicPr>
        <p:blipFill rotWithShape="1">
          <a:blip r:embed="rId4">
            <a:alphaModFix/>
          </a:blip>
          <a:srcRect l="1930" t="1497" r="58"/>
          <a:stretch/>
        </p:blipFill>
        <p:spPr>
          <a:xfrm>
            <a:off x="211171" y="1111249"/>
            <a:ext cx="2770199" cy="336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Shape 4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56075" y="2784475"/>
            <a:ext cx="2425800" cy="221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8435779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RADICAL Cybertools </a:t>
            </a:r>
            <a:r>
              <a:rPr lang="en" sz="1800">
                <a:solidFill>
                  <a:srgbClr val="800000"/>
                </a:solidFill>
              </a:rPr>
              <a:t>http://radical-cybertools.github.com</a:t>
            </a:r>
          </a:p>
        </p:txBody>
      </p:sp>
      <p:sp>
        <p:nvSpPr>
          <p:cNvPr id="612" name="Shape 612"/>
          <p:cNvSpPr txBox="1">
            <a:spLocks noGrp="1"/>
          </p:cNvSpPr>
          <p:nvPr>
            <p:ph type="body" idx="1"/>
          </p:nvPr>
        </p:nvSpPr>
        <p:spPr>
          <a:xfrm>
            <a:off x="282231" y="810295"/>
            <a:ext cx="8597100" cy="5145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0C0C0C"/>
                </a:solidFill>
              </a:rPr>
              <a:t>Abstractions-based, Standards-driven approach to HPDC</a:t>
            </a:r>
          </a:p>
          <a:p>
            <a:pPr marL="227012" marR="0" lvl="0" indent="-2143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 dirty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Manage heterogeneity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 dirty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Middleware variants (syntax)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 dirty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Infrastructure utilization (semantics)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 dirty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(some) Architectural feature</a:t>
            </a:r>
            <a:r>
              <a:rPr lang="en" sz="1800" dirty="0">
                <a:solidFill>
                  <a:srgbClr val="5F5F5F"/>
                </a:solidFill>
              </a:rPr>
              <a:t>s</a:t>
            </a:r>
          </a:p>
          <a:p>
            <a:pPr marL="45720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800" dirty="0">
              <a:solidFill>
                <a:srgbClr val="5F5F5F"/>
              </a:solidFill>
            </a:endParaRPr>
          </a:p>
          <a:p>
            <a:pPr lvl="0" rtl="0">
              <a:spcBef>
                <a:spcPts val="0"/>
              </a:spcBef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dirty="0">
                <a:solidFill>
                  <a:srgbClr val="0C0C0C"/>
                </a:solidFill>
              </a:rPr>
              <a:t>Flexible execution and resource management techniques </a:t>
            </a:r>
          </a:p>
          <a:p>
            <a:pPr lvl="1" rtl="0">
              <a:spcBef>
                <a:spcPts val="0"/>
              </a:spcBef>
              <a:buClr>
                <a:srgbClr val="5F5F5F"/>
              </a:buClr>
              <a:buSzPct val="100000"/>
              <a:buFont typeface="Arial"/>
              <a:buChar char="–"/>
            </a:pPr>
            <a:r>
              <a:rPr lang="en" sz="1800" dirty="0">
                <a:solidFill>
                  <a:srgbClr val="5F5F5F"/>
                </a:solidFill>
              </a:rPr>
              <a:t>“Static resource” execution versus “Dynamic resource” execution</a:t>
            </a:r>
          </a:p>
          <a:p>
            <a:pPr lvl="1" rtl="0">
              <a:spcBef>
                <a:spcPts val="0"/>
              </a:spcBef>
              <a:buClr>
                <a:srgbClr val="5F5F5F"/>
              </a:buClr>
              <a:buSzPct val="100000"/>
              <a:buFont typeface="Arial"/>
              <a:buChar char="–"/>
            </a:pPr>
            <a:r>
              <a:rPr lang="en" sz="1800" dirty="0">
                <a:solidFill>
                  <a:srgbClr val="5F5F5F"/>
                </a:solidFill>
              </a:rPr>
              <a:t>Using Pilot Concept as “higher-level” resource management</a:t>
            </a:r>
          </a:p>
          <a:p>
            <a:pPr marL="227012" marR="0" lvl="0" indent="-2143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 dirty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Serve as building blocks upon which other components can be built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dirty="0">
                <a:solidFill>
                  <a:srgbClr val="5F5F5F"/>
                </a:solidFill>
              </a:rPr>
              <a:t>Use other </a:t>
            </a:r>
            <a:r>
              <a:rPr lang="en" sz="1800" b="0" i="0" u="none" strike="noStrike" cap="none" baseline="0" dirty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RADICAL-Cybertools compo</a:t>
            </a:r>
            <a:r>
              <a:rPr lang="en" sz="1800" dirty="0">
                <a:solidFill>
                  <a:srgbClr val="5F5F5F"/>
                </a:solidFill>
              </a:rPr>
              <a:t>nents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 dirty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Application/Domain specific Toolkits:</a:t>
            </a:r>
            <a:r>
              <a:rPr lang="en" sz="1800" dirty="0"/>
              <a:t> </a:t>
            </a:r>
            <a:endParaRPr lang="en-US" sz="1800" dirty="0"/>
          </a:p>
          <a:p>
            <a:pPr lvl="2" indent="-225425">
              <a:buSzPct val="100000"/>
              <a:buFont typeface="Arial"/>
              <a:buChar char="–"/>
            </a:pPr>
            <a:r>
              <a:rPr lang="en-US" sz="1800" b="0" i="0" u="none" strike="noStrike" cap="none" baseline="0" dirty="0" smtClean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BAC + RADICAL-</a:t>
            </a:r>
            <a:r>
              <a:rPr lang="en-US" sz="1800" b="0" i="0" u="none" strike="noStrike" cap="none" baseline="0" dirty="0" err="1" smtClean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Cybertools</a:t>
            </a:r>
            <a:r>
              <a:rPr lang="en-US" sz="1800" dirty="0">
                <a:solidFill>
                  <a:srgbClr val="5F5F5F"/>
                </a:solidFill>
              </a:rPr>
              <a:t> </a:t>
            </a:r>
            <a:r>
              <a:rPr lang="en-US" sz="1800" b="0" i="0" u="none" strike="noStrike" cap="none" baseline="0" dirty="0" smtClean="0">
                <a:solidFill>
                  <a:srgbClr val="5F5F5F"/>
                </a:solidFill>
                <a:latin typeface="Arial"/>
                <a:ea typeface="Arial"/>
                <a:cs typeface="Arial"/>
                <a:sym typeface="Wingdings"/>
              </a:rPr>
              <a:t> HT-BAC</a:t>
            </a:r>
          </a:p>
          <a:p>
            <a:pPr lvl="1" indent="-225425">
              <a:buSzPct val="100000"/>
            </a:pPr>
            <a:r>
              <a:rPr lang="en-US" sz="1800" b="1" dirty="0" smtClean="0">
                <a:solidFill>
                  <a:srgbClr val="5F5F5F"/>
                </a:solidFill>
                <a:sym typeface="Wingdings"/>
              </a:rPr>
              <a:t>RADICAL-</a:t>
            </a:r>
            <a:r>
              <a:rPr lang="en-US" sz="1800" b="1" dirty="0" err="1" smtClean="0">
                <a:solidFill>
                  <a:srgbClr val="5F5F5F"/>
                </a:solidFill>
                <a:sym typeface="Wingdings"/>
              </a:rPr>
              <a:t>Cybertools</a:t>
            </a:r>
            <a:r>
              <a:rPr lang="en-US" sz="1800" b="1" dirty="0" smtClean="0">
                <a:solidFill>
                  <a:srgbClr val="5F5F5F"/>
                </a:solidFill>
                <a:sym typeface="Wingdings"/>
              </a:rPr>
              <a:t> used on ARCHER and </a:t>
            </a:r>
            <a:r>
              <a:rPr lang="en-US" sz="1800" b="1" dirty="0" err="1" smtClean="0">
                <a:solidFill>
                  <a:srgbClr val="5F5F5F"/>
                </a:solidFill>
                <a:sym typeface="Wingdings"/>
              </a:rPr>
              <a:t>SuperMuc</a:t>
            </a:r>
            <a:r>
              <a:rPr lang="en-US" sz="1800" b="1" dirty="0" smtClean="0">
                <a:solidFill>
                  <a:srgbClr val="5F5F5F"/>
                </a:solidFill>
                <a:sym typeface="Wingdings"/>
              </a:rPr>
              <a:t> + XSEDE </a:t>
            </a:r>
          </a:p>
          <a:p>
            <a:pPr lvl="2" indent="-225425">
              <a:buSzPct val="100000"/>
            </a:pPr>
            <a:r>
              <a:rPr lang="en-US" sz="1800" b="1" i="0" u="none" strike="noStrike" cap="none" baseline="0" dirty="0" smtClean="0">
                <a:solidFill>
                  <a:srgbClr val="5F5F5F"/>
                </a:solidFill>
                <a:sym typeface="Wingdings"/>
              </a:rPr>
              <a:t>Interoperability</a:t>
            </a:r>
            <a:r>
              <a:rPr lang="en-US" sz="1800" b="1" i="0" u="none" strike="noStrike" cap="none" dirty="0" smtClean="0">
                <a:solidFill>
                  <a:srgbClr val="5F5F5F"/>
                </a:solidFill>
                <a:sym typeface="Wingdings"/>
              </a:rPr>
              <a:t> for free, more flexible resource utilization modes</a:t>
            </a:r>
          </a:p>
          <a:p>
            <a:pPr lvl="1" indent="-225425">
              <a:buSzPct val="100000"/>
            </a:pPr>
            <a:endParaRPr lang="en" sz="1800" b="0" i="0" u="none" strike="noStrike" cap="none" baseline="0" dirty="0">
              <a:solidFill>
                <a:srgbClr val="5F5F5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800" dirty="0"/>
          </a:p>
          <a:p>
            <a:pPr marL="5715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Font typeface="Arial"/>
              <a:buNone/>
            </a:pPr>
            <a:endParaRPr sz="1800" b="0" i="0" u="none" strike="noStrike" cap="none" baseline="0" dirty="0">
              <a:solidFill>
                <a:srgbClr val="5F5F5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649890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Shape 617"/>
          <p:cNvPicPr preferRelativeResize="0"/>
          <p:nvPr/>
        </p:nvPicPr>
        <p:blipFill rotWithShape="1">
          <a:blip r:embed="rId3">
            <a:alphaModFix/>
          </a:blip>
          <a:srcRect l="-12655" r="-12642"/>
          <a:stretch/>
        </p:blipFill>
        <p:spPr>
          <a:xfrm>
            <a:off x="-228600" y="19"/>
            <a:ext cx="4776300" cy="285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Shape 618"/>
          <p:cNvPicPr preferRelativeResize="0"/>
          <p:nvPr/>
        </p:nvPicPr>
        <p:blipFill rotWithShape="1">
          <a:blip r:embed="rId4">
            <a:alphaModFix/>
          </a:blip>
          <a:srcRect l="-12655" r="-12642"/>
          <a:stretch/>
        </p:blipFill>
        <p:spPr>
          <a:xfrm>
            <a:off x="2152199" y="1806851"/>
            <a:ext cx="5263800" cy="3150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Shape 6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 l="-12655" r="-12642"/>
          <a:stretch/>
        </p:blipFill>
        <p:spPr>
          <a:xfrm>
            <a:off x="4909900" y="3825100"/>
            <a:ext cx="4474800" cy="2678400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Shape 620"/>
          <p:cNvSpPr txBox="1"/>
          <p:nvPr/>
        </p:nvSpPr>
        <p:spPr>
          <a:xfrm>
            <a:off x="3334800" y="5385567"/>
            <a:ext cx="3657600" cy="60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Resource Access Layer</a:t>
            </a:r>
          </a:p>
        </p:txBody>
      </p:sp>
      <p:sp>
        <p:nvSpPr>
          <p:cNvPr id="621" name="Shape 621"/>
          <p:cNvSpPr txBox="1"/>
          <p:nvPr/>
        </p:nvSpPr>
        <p:spPr>
          <a:xfrm>
            <a:off x="6055375" y="1446600"/>
            <a:ext cx="3657600" cy="60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Resource Management Layer</a:t>
            </a:r>
          </a:p>
        </p:txBody>
      </p:sp>
      <p:sp>
        <p:nvSpPr>
          <p:cNvPr id="622" name="Shape 622"/>
          <p:cNvSpPr txBox="1"/>
          <p:nvPr/>
        </p:nvSpPr>
        <p:spPr>
          <a:xfrm>
            <a:off x="3984300" y="321567"/>
            <a:ext cx="3657600" cy="60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Application Toolkit Layer</a:t>
            </a:r>
          </a:p>
        </p:txBody>
      </p:sp>
    </p:spTree>
    <p:extLst>
      <p:ext uri="{BB962C8B-B14F-4D97-AF65-F5344CB8AC3E}">
        <p14:creationId xmlns:p14="http://schemas.microsoft.com/office/powerpoint/2010/main" val="188302778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Shape 627"/>
          <p:cNvSpPr txBox="1">
            <a:spLocks noGrp="1"/>
          </p:cNvSpPr>
          <p:nvPr>
            <p:ph type="title"/>
          </p:nvPr>
        </p:nvSpPr>
        <p:spPr>
          <a:xfrm>
            <a:off x="195267" y="101071"/>
            <a:ext cx="8694600" cy="80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RADICAL SAGA</a:t>
            </a:r>
          </a:p>
        </p:txBody>
      </p:sp>
      <p:sp>
        <p:nvSpPr>
          <p:cNvPr id="628" name="Shape 628"/>
          <p:cNvSpPr txBox="1">
            <a:spLocks noGrp="1"/>
          </p:cNvSpPr>
          <p:nvPr>
            <p:ph type="body" idx="1"/>
          </p:nvPr>
        </p:nvSpPr>
        <p:spPr>
          <a:xfrm>
            <a:off x="195267" y="909108"/>
            <a:ext cx="8694600" cy="5155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7012" marR="0" lvl="0" indent="-214312" algn="l" rtl="0"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RADICAL-SAGA: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Native Python implementation of Open Grid Forum GFD.90.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Allows access to different middleware / services through a unified interface 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Provides access via different backend plug-ins (“adaptors”).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SAGA-Python provides both a common API, but also unified semantics across heterogeneous middleware:</a:t>
            </a:r>
          </a:p>
          <a:p>
            <a:pPr marL="1452562" marR="0" lvl="3" indent="-32226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Transparent Remote operations (SSH / GSISSH tunneling).</a:t>
            </a:r>
          </a:p>
          <a:p>
            <a:pPr marL="1452562" marR="0" lvl="3" indent="-32226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Asynchronous operations.</a:t>
            </a:r>
          </a:p>
          <a:p>
            <a:pPr marL="1452562" marR="0" lvl="3" indent="-32226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Callbacks.</a:t>
            </a:r>
          </a:p>
          <a:p>
            <a:pPr marL="1452562" marR="0" lvl="3" indent="-322262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Error Handling.</a:t>
            </a:r>
          </a:p>
          <a:p>
            <a:pPr marL="227012" marR="0" lvl="0" indent="-100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Font typeface="Arial"/>
              <a:buNone/>
            </a:pPr>
            <a:endParaRPr sz="1800" b="0" i="0" u="none" strike="noStrike" cap="none" baseline="0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9" name="Shape 629"/>
          <p:cNvPicPr preferRelativeResize="0"/>
          <p:nvPr/>
        </p:nvPicPr>
        <p:blipFill rotWithShape="1">
          <a:blip r:embed="rId3">
            <a:alphaModFix/>
          </a:blip>
          <a:srcRect t="-24846" b="-24831"/>
          <a:stretch/>
        </p:blipFill>
        <p:spPr>
          <a:xfrm>
            <a:off x="658500" y="4587599"/>
            <a:ext cx="2022299" cy="227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Shape 6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51019" y="4612738"/>
            <a:ext cx="2616900" cy="194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Shape 631"/>
          <p:cNvPicPr preferRelativeResize="0"/>
          <p:nvPr/>
        </p:nvPicPr>
        <p:blipFill rotWithShape="1">
          <a:blip r:embed="rId5">
            <a:alphaModFix/>
          </a:blip>
          <a:srcRect l="-14746" t="-25792" r="-20297" b="16502"/>
          <a:stretch/>
        </p:blipFill>
        <p:spPr>
          <a:xfrm>
            <a:off x="2976975" y="2622902"/>
            <a:ext cx="3550250" cy="4302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797683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Shape 669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RADICAL-Pilot </a:t>
            </a:r>
            <a:r>
              <a:rPr lang="en" sz="1800" b="0" i="0" u="none" strike="noStrike" cap="none" baseline="0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http://radical-cybertools.github.io/radical-pilot</a:t>
            </a:r>
          </a:p>
        </p:txBody>
      </p:sp>
      <p:sp>
        <p:nvSpPr>
          <p:cNvPr id="670" name="Shape 670"/>
          <p:cNvSpPr txBox="1">
            <a:spLocks noGrp="1"/>
          </p:cNvSpPr>
          <p:nvPr>
            <p:ph type="body" idx="1"/>
          </p:nvPr>
        </p:nvSpPr>
        <p:spPr>
          <a:xfrm>
            <a:off x="195729" y="1126089"/>
            <a:ext cx="8694600" cy="4876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7012" marR="0" lvl="0" indent="-227012" algn="l" rtl="0"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Lightweight, portable, fast, scalable pilot framework</a:t>
            </a:r>
          </a:p>
          <a:p>
            <a:pPr marL="227012" marR="0" lvl="0" indent="-227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Implements P*, well defined state models (for pilots and units) </a:t>
            </a:r>
          </a:p>
          <a:p>
            <a:pPr marL="227012" marR="0" lvl="0" indent="-227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Scalability (up and out)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Lightweight data model 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Bulk operations 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Notifications / support for async programming </a:t>
            </a:r>
          </a:p>
          <a:p>
            <a:pPr marL="227012" marR="0" lvl="0" indent="-227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0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Portability 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Modular Pilot agent adaptable for different architectures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0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Pure Python, SAGA-Python as plumbing layer </a:t>
            </a:r>
          </a:p>
          <a:p>
            <a:pPr marL="227012" marR="0" lvl="0" indent="-227012" algn="l" rtl="0">
              <a:spcBef>
                <a:spcPts val="120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800" b="1" i="0" u="none" strike="noStrike" cap="none" baseline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Supports Research whi</a:t>
            </a:r>
            <a:r>
              <a:rPr lang="en" sz="1800" b="1">
                <a:solidFill>
                  <a:srgbClr val="0C0C0C"/>
                </a:solidFill>
              </a:rPr>
              <a:t>lst supporting production scalable science!</a:t>
            </a:r>
          </a:p>
          <a:p>
            <a:pPr marL="682625" marR="0" lvl="1" indent="-225425" algn="l" rtl="0">
              <a:spcBef>
                <a:spcPts val="360"/>
              </a:spcBef>
              <a:spcAft>
                <a:spcPts val="0"/>
              </a:spcAft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 b="1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Pluggable schedulers</a:t>
            </a:r>
            <a:r>
              <a:rPr lang="en" sz="1800" b="1">
                <a:solidFill>
                  <a:srgbClr val="5F5F5F"/>
                </a:solidFill>
              </a:rPr>
              <a:t>; </a:t>
            </a:r>
            <a:r>
              <a:rPr lang="en" sz="1800" b="1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High degree of introspection, provenance</a:t>
            </a:r>
            <a:r>
              <a:rPr lang="en" sz="1800" b="1">
                <a:solidFill>
                  <a:srgbClr val="5F5F5F"/>
                </a:solidFill>
              </a:rPr>
              <a:t>; </a:t>
            </a:r>
            <a:r>
              <a:rPr lang="en" sz="1800" b="1"/>
              <a:t>co</a:t>
            </a:r>
            <a:r>
              <a:rPr lang="en" sz="1800" b="1" i="0" u="none" strike="noStrike" cap="none" baseline="0">
                <a:solidFill>
                  <a:srgbClr val="5F5F5F"/>
                </a:solidFill>
                <a:latin typeface="Arial"/>
                <a:ea typeface="Arial"/>
                <a:cs typeface="Arial"/>
                <a:sym typeface="Arial"/>
              </a:rPr>
              <a:t>nsistent and verifiable performance</a:t>
            </a:r>
          </a:p>
        </p:txBody>
      </p:sp>
    </p:spTree>
    <p:extLst>
      <p:ext uri="{BB962C8B-B14F-4D97-AF65-F5344CB8AC3E}">
        <p14:creationId xmlns:p14="http://schemas.microsoft.com/office/powerpoint/2010/main" val="156964431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3000">
                <a:solidFill>
                  <a:schemeClr val="dk2"/>
                </a:solidFill>
              </a:rPr>
              <a:t>Heterogeneous Resource</a:t>
            </a:r>
            <a:r>
              <a:rPr lang="en"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Localized to Agent</a:t>
            </a:r>
          </a:p>
        </p:txBody>
      </p:sp>
      <p:pic>
        <p:nvPicPr>
          <p:cNvPr id="676" name="Shape 67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2655" r="-12642"/>
          <a:stretch/>
        </p:blipFill>
        <p:spPr>
          <a:xfrm>
            <a:off x="4545327" y="1513733"/>
            <a:ext cx="4399799" cy="44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Shape 6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24575" y="1281875"/>
            <a:ext cx="5330700" cy="53306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381780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hape 696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/>
              <a:t>So why the focus on Pilot-Jobs?</a:t>
            </a:r>
          </a:p>
        </p:txBody>
      </p:sp>
      <p:sp>
        <p:nvSpPr>
          <p:cNvPr id="697" name="Shape 697"/>
          <p:cNvSpPr txBox="1">
            <a:spLocks noGrp="1"/>
          </p:cNvSpPr>
          <p:nvPr>
            <p:ph type="body" idx="1"/>
          </p:nvPr>
        </p:nvSpPr>
        <p:spPr>
          <a:xfrm>
            <a:off x="282231" y="911879"/>
            <a:ext cx="8597100" cy="5145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1800">
                <a:solidFill>
                  <a:schemeClr val="dk1"/>
                </a:solidFill>
              </a:rPr>
              <a:t>Conceptual basis for dynamic execution models and resource management</a:t>
            </a:r>
          </a:p>
          <a:p>
            <a:pPr marL="914400" lvl="1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chemeClr val="dk1"/>
                </a:solidFill>
              </a:rPr>
              <a:t>Predicting Tq Difficult: “Can’t beat ‘em, Join ‘em”</a:t>
            </a:r>
          </a:p>
          <a:p>
            <a:pPr marL="914400" lvl="1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chemeClr val="dk1"/>
                </a:solidFill>
              </a:rPr>
              <a:t>Difficult only because of static utilization</a:t>
            </a:r>
          </a:p>
          <a:p>
            <a:pPr marL="1371600" lvl="2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1800">
                <a:solidFill>
                  <a:schemeClr val="dk1"/>
                </a:solidFill>
              </a:rPr>
              <a:t>Case for flexibile distributed resource utilization</a:t>
            </a:r>
          </a:p>
          <a:p>
            <a:pPr marL="914400" lvl="0" indent="0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1800">
                <a:solidFill>
                  <a:schemeClr val="dk1"/>
                </a:solidFill>
              </a:rPr>
              <a:t>Unifying abstraction across HPC and DCI and others..</a:t>
            </a:r>
          </a:p>
          <a:p>
            <a:pPr marL="914400" lvl="1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" sz="1800">
                <a:solidFill>
                  <a:srgbClr val="444444"/>
                </a:solidFill>
              </a:rPr>
              <a:t>Task-level parallelism has very strong application drivers!</a:t>
            </a:r>
          </a:p>
          <a:p>
            <a:pPr marL="914400" lvl="1" indent="-342900" rtl="0">
              <a:spcBef>
                <a:spcPts val="0"/>
              </a:spcBef>
              <a:buClr>
                <a:srgbClr val="0C0C0C"/>
              </a:buClr>
              <a:buSzPct val="100000"/>
              <a:buFont typeface="Arial"/>
              <a:buChar char="–"/>
            </a:pPr>
            <a:r>
              <a:rPr lang="en" sz="1800"/>
              <a:t>Fo</a:t>
            </a:r>
            <a:r>
              <a:rPr lang="en" sz="1800">
                <a:solidFill>
                  <a:schemeClr val="dk1"/>
                </a:solidFill>
              </a:rPr>
              <a:t>r the foreseeable future we </a:t>
            </a:r>
            <a:r>
              <a:rPr lang="en" sz="1800"/>
              <a:t>will use task-level parallelism for extreme sale computing -- whether 1 machine or many smaller machines </a:t>
            </a:r>
          </a:p>
          <a:p>
            <a:pPr marL="1371600" lvl="2" indent="-304800" rtl="0">
              <a:spcBef>
                <a:spcPts val="0"/>
              </a:spcBef>
              <a:buClr>
                <a:srgbClr val="0C0C0C"/>
              </a:buClr>
              <a:buSzPct val="100000"/>
              <a:buFont typeface="Arial"/>
              <a:buChar char="•"/>
            </a:pPr>
            <a:r>
              <a:rPr lang="en" sz="1200" i="1"/>
              <a:t>“</a:t>
            </a:r>
            <a:r>
              <a:rPr lang="en" sz="1200" i="1">
                <a:solidFill>
                  <a:srgbClr val="444444"/>
                </a:solidFill>
              </a:rPr>
              <a:t>I think that the community's focus on only scaling SPMD computations is misguided..” Ian Foster</a:t>
            </a:r>
          </a:p>
          <a:p>
            <a:pPr marL="914400" lvl="0" indent="0" rtl="0">
              <a:spcBef>
                <a:spcPts val="0"/>
              </a:spcBef>
              <a:buNone/>
            </a:pPr>
            <a:endParaRPr sz="1200" i="1">
              <a:solidFill>
                <a:srgbClr val="444444"/>
              </a:solidFill>
            </a:endParaRPr>
          </a:p>
          <a:p>
            <a:pPr marL="457200" lvl="0" indent="-317500" rtl="0">
              <a:spcBef>
                <a:spcPts val="0"/>
              </a:spcBef>
              <a:buClr>
                <a:srgbClr val="444444"/>
              </a:buClr>
              <a:buSzPct val="77777"/>
              <a:buFont typeface="Arial"/>
              <a:buChar char="•"/>
            </a:pPr>
            <a:r>
              <a:rPr lang="en" sz="1800">
                <a:solidFill>
                  <a:srgbClr val="444444"/>
                </a:solidFill>
              </a:rPr>
              <a:t>Act as a building blocks: Provides the resource management layer for application-level tools, libraries and services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1800">
              <a:solidFill>
                <a:srgbClr val="444444"/>
              </a:solidFill>
            </a:endParaRPr>
          </a:p>
          <a:p>
            <a:pPr marL="684212" lvl="0" indent="-100012" rtl="0">
              <a:spcBef>
                <a:spcPts val="0"/>
              </a:spcBef>
              <a:buNone/>
            </a:pPr>
            <a:endParaRPr sz="1800">
              <a:solidFill>
                <a:srgbClr val="444444"/>
              </a:solidFill>
            </a:endParaRPr>
          </a:p>
          <a:p>
            <a:pPr marL="584200" lvl="0" indent="0" rtl="0">
              <a:spcBef>
                <a:spcPts val="0"/>
              </a:spcBef>
              <a:buNone/>
            </a:pPr>
            <a:endParaRPr sz="1800">
              <a:solidFill>
                <a:srgbClr val="4444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5579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1" name="Group 3"/>
          <p:cNvGrpSpPr>
            <a:grpSpLocks/>
          </p:cNvGrpSpPr>
          <p:nvPr/>
        </p:nvGrpSpPr>
        <p:grpSpPr bwMode="auto">
          <a:xfrm>
            <a:off x="4014794" y="2213474"/>
            <a:ext cx="5083175" cy="3884613"/>
            <a:chOff x="2529" y="1234"/>
            <a:chExt cx="3202" cy="2447"/>
          </a:xfrm>
        </p:grpSpPr>
        <p:pic>
          <p:nvPicPr>
            <p:cNvPr id="68613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9" y="1463"/>
              <a:ext cx="3139" cy="2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4" name="Text Box 5"/>
            <p:cNvSpPr txBox="1">
              <a:spLocks noChangeArrowheads="1"/>
            </p:cNvSpPr>
            <p:nvPr/>
          </p:nvSpPr>
          <p:spPr bwMode="auto">
            <a:xfrm>
              <a:off x="2915" y="1234"/>
              <a:ext cx="783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600" b="0">
                  <a:solidFill>
                    <a:srgbClr val="000000"/>
                  </a:solidFill>
                </a:rPr>
                <a:t>Monomer B</a:t>
              </a:r>
            </a:p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600" b="0">
                  <a:solidFill>
                    <a:srgbClr val="000000"/>
                  </a:solidFill>
                </a:rPr>
                <a:t>101 - 199</a:t>
              </a:r>
            </a:p>
          </p:txBody>
        </p:sp>
        <p:sp>
          <p:nvSpPr>
            <p:cNvPr id="68615" name="Text Box 6"/>
            <p:cNvSpPr txBox="1">
              <a:spLocks noChangeArrowheads="1"/>
            </p:cNvSpPr>
            <p:nvPr/>
          </p:nvSpPr>
          <p:spPr bwMode="auto">
            <a:xfrm>
              <a:off x="4579" y="1234"/>
              <a:ext cx="76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600" b="0">
                  <a:solidFill>
                    <a:srgbClr val="000000"/>
                  </a:solidFill>
                </a:rPr>
                <a:t>Monomer A</a:t>
              </a:r>
            </a:p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600" b="0">
                  <a:solidFill>
                    <a:srgbClr val="000000"/>
                  </a:solidFill>
                </a:rPr>
                <a:t>1 - 99</a:t>
              </a:r>
            </a:p>
          </p:txBody>
        </p:sp>
        <p:sp>
          <p:nvSpPr>
            <p:cNvPr id="68616" name="Text Box 7"/>
            <p:cNvSpPr txBox="1">
              <a:spLocks noChangeArrowheads="1"/>
            </p:cNvSpPr>
            <p:nvPr/>
          </p:nvSpPr>
          <p:spPr bwMode="auto">
            <a:xfrm>
              <a:off x="3972" y="1600"/>
              <a:ext cx="360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Flaps</a:t>
              </a:r>
            </a:p>
          </p:txBody>
        </p:sp>
        <p:sp>
          <p:nvSpPr>
            <p:cNvPr id="68617" name="Text Box 8"/>
            <p:cNvSpPr txBox="1">
              <a:spLocks noChangeArrowheads="1"/>
            </p:cNvSpPr>
            <p:nvPr/>
          </p:nvSpPr>
          <p:spPr bwMode="auto">
            <a:xfrm>
              <a:off x="2908" y="3486"/>
              <a:ext cx="91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  <a:tab pos="1347788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Leucine - 90, 190</a:t>
              </a:r>
            </a:p>
          </p:txBody>
        </p:sp>
        <p:sp>
          <p:nvSpPr>
            <p:cNvPr id="68618" name="Text Box 9"/>
            <p:cNvSpPr txBox="1">
              <a:spLocks noChangeArrowheads="1"/>
            </p:cNvSpPr>
            <p:nvPr/>
          </p:nvSpPr>
          <p:spPr bwMode="auto">
            <a:xfrm>
              <a:off x="2796" y="1680"/>
              <a:ext cx="906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  <a:tab pos="1347788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Glycine - 48, 148</a:t>
              </a:r>
            </a:p>
          </p:txBody>
        </p:sp>
        <p:sp>
          <p:nvSpPr>
            <p:cNvPr id="68619" name="Text Box 10"/>
            <p:cNvSpPr txBox="1">
              <a:spLocks noChangeArrowheads="1"/>
            </p:cNvSpPr>
            <p:nvPr/>
          </p:nvSpPr>
          <p:spPr bwMode="auto">
            <a:xfrm>
              <a:off x="4690" y="3052"/>
              <a:ext cx="1041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  <a:tab pos="1347788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Catalytic Aspartic Acids - 25, 125</a:t>
              </a:r>
            </a:p>
          </p:txBody>
        </p:sp>
        <p:sp>
          <p:nvSpPr>
            <p:cNvPr id="68620" name="Text Box 11"/>
            <p:cNvSpPr txBox="1">
              <a:spLocks noChangeArrowheads="1"/>
            </p:cNvSpPr>
            <p:nvPr/>
          </p:nvSpPr>
          <p:spPr bwMode="auto">
            <a:xfrm>
              <a:off x="5035" y="2144"/>
              <a:ext cx="607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Saquinavir</a:t>
              </a:r>
            </a:p>
          </p:txBody>
        </p:sp>
        <p:sp>
          <p:nvSpPr>
            <p:cNvPr id="68621" name="Text Box 12"/>
            <p:cNvSpPr txBox="1">
              <a:spLocks noChangeArrowheads="1"/>
            </p:cNvSpPr>
            <p:nvPr/>
          </p:nvSpPr>
          <p:spPr bwMode="auto">
            <a:xfrm>
              <a:off x="2567" y="2999"/>
              <a:ext cx="59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P2 Subsite</a:t>
              </a:r>
            </a:p>
          </p:txBody>
        </p:sp>
        <p:sp>
          <p:nvSpPr>
            <p:cNvPr id="68622" name="Text Box 13"/>
            <p:cNvSpPr txBox="1">
              <a:spLocks noChangeArrowheads="1"/>
            </p:cNvSpPr>
            <p:nvPr/>
          </p:nvSpPr>
          <p:spPr bwMode="auto">
            <a:xfrm>
              <a:off x="4812" y="3480"/>
              <a:ext cx="619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N-terminal</a:t>
              </a:r>
            </a:p>
          </p:txBody>
        </p:sp>
        <p:sp>
          <p:nvSpPr>
            <p:cNvPr id="68623" name="Text Box 14"/>
            <p:cNvSpPr txBox="1">
              <a:spLocks noChangeArrowheads="1"/>
            </p:cNvSpPr>
            <p:nvPr/>
          </p:nvSpPr>
          <p:spPr bwMode="auto">
            <a:xfrm>
              <a:off x="3853" y="3480"/>
              <a:ext cx="60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SzPct val="100000"/>
                <a:tabLst>
                  <a:tab pos="449263" algn="l"/>
                  <a:tab pos="898525" algn="l"/>
                </a:tabLst>
              </a:pPr>
              <a:r>
                <a:rPr lang="en-GB" sz="1400" b="0">
                  <a:solidFill>
                    <a:srgbClr val="000000"/>
                  </a:solidFill>
                  <a:latin typeface="Times New Roman" pitchFamily="18" charset="0"/>
                </a:rPr>
                <a:t>C-terminal</a:t>
              </a:r>
            </a:p>
          </p:txBody>
        </p:sp>
        <p:sp>
          <p:nvSpPr>
            <p:cNvPr id="68624" name="Line 15"/>
            <p:cNvSpPr>
              <a:spLocks noChangeShapeType="1"/>
            </p:cNvSpPr>
            <p:nvPr/>
          </p:nvSpPr>
          <p:spPr bwMode="auto">
            <a:xfrm>
              <a:off x="3480" y="1862"/>
              <a:ext cx="393" cy="188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25" name="Line 16"/>
            <p:cNvSpPr>
              <a:spLocks noChangeShapeType="1"/>
            </p:cNvSpPr>
            <p:nvPr/>
          </p:nvSpPr>
          <p:spPr bwMode="auto">
            <a:xfrm>
              <a:off x="3480" y="1862"/>
              <a:ext cx="703" cy="296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26" name="Line 17"/>
            <p:cNvSpPr>
              <a:spLocks noChangeShapeType="1"/>
            </p:cNvSpPr>
            <p:nvPr/>
          </p:nvSpPr>
          <p:spPr bwMode="auto">
            <a:xfrm flipH="1">
              <a:off x="4093" y="2280"/>
              <a:ext cx="982" cy="122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27" name="Line 18"/>
            <p:cNvSpPr>
              <a:spLocks noChangeShapeType="1"/>
            </p:cNvSpPr>
            <p:nvPr/>
          </p:nvSpPr>
          <p:spPr bwMode="auto">
            <a:xfrm flipH="1" flipV="1">
              <a:off x="4234" y="2586"/>
              <a:ext cx="462" cy="606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28" name="Line 19"/>
            <p:cNvSpPr>
              <a:spLocks noChangeShapeType="1"/>
            </p:cNvSpPr>
            <p:nvPr/>
          </p:nvSpPr>
          <p:spPr bwMode="auto">
            <a:xfrm flipH="1" flipV="1">
              <a:off x="4037" y="2667"/>
              <a:ext cx="659" cy="525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29" name="Line 20"/>
            <p:cNvSpPr>
              <a:spLocks noChangeShapeType="1"/>
            </p:cNvSpPr>
            <p:nvPr/>
          </p:nvSpPr>
          <p:spPr bwMode="auto">
            <a:xfrm flipV="1">
              <a:off x="3508" y="2911"/>
              <a:ext cx="365" cy="552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0" name="Line 21"/>
            <p:cNvSpPr>
              <a:spLocks noChangeShapeType="1"/>
            </p:cNvSpPr>
            <p:nvPr/>
          </p:nvSpPr>
          <p:spPr bwMode="auto">
            <a:xfrm flipV="1">
              <a:off x="3508" y="2776"/>
              <a:ext cx="956" cy="687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1" name="Line 22"/>
            <p:cNvSpPr>
              <a:spLocks noChangeShapeType="1"/>
            </p:cNvSpPr>
            <p:nvPr/>
          </p:nvSpPr>
          <p:spPr bwMode="auto">
            <a:xfrm flipV="1">
              <a:off x="3001" y="2397"/>
              <a:ext cx="844" cy="606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2" name="Line 23"/>
            <p:cNvSpPr>
              <a:spLocks noChangeShapeType="1"/>
            </p:cNvSpPr>
            <p:nvPr/>
          </p:nvSpPr>
          <p:spPr bwMode="auto">
            <a:xfrm flipV="1">
              <a:off x="3930" y="3181"/>
              <a:ext cx="27" cy="309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3" name="Line 24"/>
            <p:cNvSpPr>
              <a:spLocks noChangeShapeType="1"/>
            </p:cNvSpPr>
            <p:nvPr/>
          </p:nvSpPr>
          <p:spPr bwMode="auto">
            <a:xfrm flipH="1" flipV="1">
              <a:off x="4600" y="3289"/>
              <a:ext cx="265" cy="228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4" name="Line 25"/>
            <p:cNvSpPr>
              <a:spLocks noChangeShapeType="1"/>
            </p:cNvSpPr>
            <p:nvPr/>
          </p:nvSpPr>
          <p:spPr bwMode="auto">
            <a:xfrm flipH="1">
              <a:off x="3981" y="1754"/>
              <a:ext cx="95" cy="161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35" name="Line 26"/>
            <p:cNvSpPr>
              <a:spLocks noChangeShapeType="1"/>
            </p:cNvSpPr>
            <p:nvPr/>
          </p:nvSpPr>
          <p:spPr bwMode="auto">
            <a:xfrm>
              <a:off x="4099" y="1754"/>
              <a:ext cx="168" cy="215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860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30832" y="636717"/>
            <a:ext cx="8229600" cy="1064121"/>
          </a:xfrm>
        </p:spPr>
        <p:txBody>
          <a:bodyPr tIns="38808"/>
          <a:lstStyle/>
          <a:p>
            <a:pPr eaLnBrk="1">
              <a:spcBef>
                <a:spcPts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en-GB" sz="2800" dirty="0" smtClean="0">
                <a:solidFill>
                  <a:schemeClr val="tx2">
                    <a:lumMod val="90000"/>
                    <a:lumOff val="10000"/>
                  </a:schemeClr>
                </a:solidFill>
                <a:ea typeface="ＭＳ Ｐゴシック" pitchFamily="34" charset="-128"/>
              </a:rPr>
              <a:t>Drug Binding Affinity Ranking</a:t>
            </a:r>
            <a:br>
              <a:rPr lang="en-GB" sz="2800" dirty="0" smtClean="0">
                <a:solidFill>
                  <a:schemeClr val="tx2">
                    <a:lumMod val="90000"/>
                    <a:lumOff val="10000"/>
                  </a:schemeClr>
                </a:solidFill>
                <a:ea typeface="ＭＳ Ｐゴシック" pitchFamily="34" charset="-128"/>
              </a:rPr>
            </a:br>
            <a:r>
              <a:rPr lang="en-GB" sz="2400" dirty="0" smtClean="0">
                <a:solidFill>
                  <a:schemeClr val="tx2">
                    <a:lumMod val="90000"/>
                    <a:lumOff val="10000"/>
                  </a:schemeClr>
                </a:solidFill>
                <a:ea typeface="ＭＳ Ｐゴシック" pitchFamily="34" charset="-128"/>
              </a:rPr>
              <a:t>Application in HIV Drug Resistance</a:t>
            </a: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52428" y="1684809"/>
            <a:ext cx="4286251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Enzyme of HIV responsible for protein maturation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Target for 9 FDA approved Anti-retroviral Inhibitors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Example of Structure Assisted Drug Design</a:t>
            </a:r>
          </a:p>
          <a:p>
            <a:pPr marL="333375" indent="-333375" defTabSz="449263">
              <a:lnSpc>
                <a:spcPct val="110000"/>
              </a:lnSpc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endParaRPr lang="en-US" sz="2400" b="1" dirty="0">
              <a:solidFill>
                <a:schemeClr val="tx2">
                  <a:lumMod val="90000"/>
                  <a:lumOff val="10000"/>
                </a:schemeClr>
              </a:solidFill>
              <a:ea typeface="WenQuanYi Micro Hei"/>
              <a:cs typeface="WenQuanYi Micro Hei"/>
            </a:endParaRPr>
          </a:p>
          <a:p>
            <a:pPr marL="333375" indent="-333375" defTabSz="449263">
              <a:lnSpc>
                <a:spcPct val="110000"/>
              </a:lnSpc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sz="2400" b="1" dirty="0">
                <a:solidFill>
                  <a:srgbClr val="DF0000"/>
                </a:solidFill>
                <a:ea typeface="WenQuanYi Micro Hei"/>
                <a:cs typeface="WenQuanYi Micro Hei"/>
              </a:rPr>
              <a:t>So what’s the problem?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Emergence of drug resistant mutations in protease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Render drug ineffective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Drug resistant mutants have emerged for all FDA inhibitors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Mutations frequently interact</a:t>
            </a:r>
          </a:p>
          <a:p>
            <a:pPr marL="333375" indent="-333375" defTabSz="449263">
              <a:lnSpc>
                <a:spcPct val="110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en-US" b="0" dirty="0">
                <a:solidFill>
                  <a:srgbClr val="000000"/>
                </a:solidFill>
                <a:ea typeface="WenQuanYi Micro Hei"/>
                <a:cs typeface="WenQuanYi Micro Hei"/>
              </a:rPr>
              <a:t>We want to predict the binding affinity of inhibitors to any sequence</a:t>
            </a:r>
          </a:p>
          <a:p>
            <a:pPr marL="333375" indent="-333375" defTabSz="449263">
              <a:lnSpc>
                <a:spcPct val="110000"/>
              </a:lnSpc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endParaRPr lang="en-US" b="0" dirty="0">
              <a:solidFill>
                <a:srgbClr val="000000"/>
              </a:solidFill>
              <a:ea typeface="WenQuanYi Micro Hei"/>
              <a:cs typeface="WenQuanYi Micro Hei"/>
            </a:endParaRP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67769" y="6475442"/>
            <a:ext cx="574675" cy="319087"/>
          </a:xfrm>
          <a:noFill/>
        </p:spPr>
        <p:txBody>
          <a:bodyPr/>
          <a:lstStyle/>
          <a:p>
            <a:fld id="{0FF60440-B7FB-4B79-ACD3-690F42305962}" type="slidenum">
              <a:rPr lang="en-US" smtClean="0">
                <a:ea typeface="ＭＳ Ｐゴシック" pitchFamily="34" charset="-128"/>
              </a:rPr>
              <a:pPr/>
              <a:t>2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88404" y="11794"/>
            <a:ext cx="8228012" cy="566937"/>
          </a:xfrm>
        </p:spPr>
        <p:txBody>
          <a:bodyPr/>
          <a:lstStyle/>
          <a:p>
            <a:pPr eaLnBrk="1"/>
            <a:r>
              <a:rPr lang="en-GB" sz="2600" dirty="0" smtClean="0">
                <a:solidFill>
                  <a:srgbClr val="FFFFFF"/>
                </a:solidFill>
                <a:latin typeface="Century Gothic"/>
                <a:ea typeface="ＭＳ Ｐゴシック" pitchFamily="34" charset="-128"/>
                <a:cs typeface="Century Gothic"/>
              </a:rPr>
              <a:t>HIV Drug Resistance</a:t>
            </a:r>
          </a:p>
        </p:txBody>
      </p:sp>
    </p:spTree>
    <p:extLst>
      <p:ext uri="{BB962C8B-B14F-4D97-AF65-F5344CB8AC3E}">
        <p14:creationId xmlns:p14="http://schemas.microsoft.com/office/powerpoint/2010/main" val="251507418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hape 696"/>
          <p:cNvSpPr txBox="1">
            <a:spLocks noGrp="1"/>
          </p:cNvSpPr>
          <p:nvPr>
            <p:ph type="title"/>
          </p:nvPr>
        </p:nvSpPr>
        <p:spPr>
          <a:xfrm>
            <a:off x="282235" y="75988"/>
            <a:ext cx="8597100" cy="690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/>
              <a:t>Project Status</a:t>
            </a:r>
            <a:endParaRPr lang="en" sz="2400" dirty="0"/>
          </a:p>
        </p:txBody>
      </p:sp>
      <p:sp>
        <p:nvSpPr>
          <p:cNvPr id="697" name="Shape 697"/>
          <p:cNvSpPr txBox="1">
            <a:spLocks noGrp="1"/>
          </p:cNvSpPr>
          <p:nvPr>
            <p:ph type="body" idx="1"/>
          </p:nvPr>
        </p:nvSpPr>
        <p:spPr>
          <a:xfrm>
            <a:off x="282231" y="911879"/>
            <a:ext cx="8597100" cy="5145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 smtClean="0">
                <a:solidFill>
                  <a:schemeClr val="dk1"/>
                </a:solidFill>
              </a:rPr>
              <a:t>Thanks to </a:t>
            </a:r>
            <a:r>
              <a:rPr lang="en-US" sz="1800" dirty="0" smtClean="0">
                <a:solidFill>
                  <a:schemeClr val="dk1"/>
                </a:solidFill>
              </a:rPr>
              <a:t>Nancy/XSEDE</a:t>
            </a:r>
          </a:p>
          <a:p>
            <a:pPr marL="912813" lvl="1" indent="-3429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 smtClean="0">
                <a:solidFill>
                  <a:schemeClr val="dk1"/>
                </a:solidFill>
              </a:rPr>
              <a:t>Allocation on XSEDE resources</a:t>
            </a:r>
          </a:p>
          <a:p>
            <a:pPr marL="457200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Thanks to Dieter/PRACE</a:t>
            </a:r>
          </a:p>
          <a:p>
            <a:pPr marL="912813" lvl="1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1M on </a:t>
            </a:r>
            <a:r>
              <a:rPr lang="en-US" sz="1800" dirty="0" err="1" smtClean="0">
                <a:solidFill>
                  <a:schemeClr val="dk1"/>
                </a:solidFill>
              </a:rPr>
              <a:t>SuperMuc</a:t>
            </a:r>
            <a:endParaRPr lang="en-US" sz="1800" dirty="0">
              <a:solidFill>
                <a:schemeClr val="dk1"/>
              </a:solidFill>
            </a:endParaRPr>
          </a:p>
          <a:p>
            <a:pPr marL="457200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Through a combination of many other allocation sources</a:t>
            </a:r>
          </a:p>
          <a:p>
            <a:pPr marL="912813" lvl="1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ARCHER, </a:t>
            </a:r>
            <a:r>
              <a:rPr lang="en-US" sz="1800" dirty="0" err="1" smtClean="0">
                <a:solidFill>
                  <a:schemeClr val="dk1"/>
                </a:solidFill>
              </a:rPr>
              <a:t>HecTOR</a:t>
            </a:r>
            <a:r>
              <a:rPr lang="en-US" sz="1800" dirty="0" smtClean="0">
                <a:solidFill>
                  <a:schemeClr val="dk1"/>
                </a:solidFill>
              </a:rPr>
              <a:t>, </a:t>
            </a:r>
            <a:r>
              <a:rPr lang="en-US" sz="1800" dirty="0" err="1" smtClean="0">
                <a:solidFill>
                  <a:schemeClr val="dk1"/>
                </a:solidFill>
              </a:rPr>
              <a:t>SuperMuc</a:t>
            </a:r>
            <a:r>
              <a:rPr lang="en-US" sz="1800" dirty="0" smtClean="0">
                <a:solidFill>
                  <a:schemeClr val="dk1"/>
                </a:solidFill>
              </a:rPr>
              <a:t>, XSEDE and others (</a:t>
            </a:r>
            <a:r>
              <a:rPr lang="en-US" sz="1800" dirty="0" err="1" smtClean="0">
                <a:solidFill>
                  <a:schemeClr val="dk1"/>
                </a:solidFill>
              </a:rPr>
              <a:t>Hartree</a:t>
            </a:r>
            <a:r>
              <a:rPr lang="en-US" sz="1800" dirty="0" smtClean="0">
                <a:solidFill>
                  <a:schemeClr val="dk1"/>
                </a:solidFill>
              </a:rPr>
              <a:t> Center)</a:t>
            </a:r>
          </a:p>
          <a:p>
            <a:pPr marL="457200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Collaboration ongoing: both infrastructure and science dimension</a:t>
            </a:r>
          </a:p>
          <a:p>
            <a:pPr marL="912813" lvl="1" indent="-34290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</a:rPr>
              <a:t>Ability to scale &amp; support greater number of ensembles</a:t>
            </a:r>
            <a:endParaRPr lang="en-US" sz="1800" dirty="0" smtClean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9755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323528" y="908720"/>
            <a:ext cx="806489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200" b="1" dirty="0" smtClean="0"/>
              <a:t>BAC can reliably </a:t>
            </a:r>
            <a:r>
              <a:rPr lang="en-GB" altLang="en-US" sz="2200" b="1" dirty="0"/>
              <a:t>predict binding affinities of compounds with their target </a:t>
            </a:r>
            <a:r>
              <a:rPr lang="en-GB" altLang="en-US" sz="2200" b="1" dirty="0" smtClean="0"/>
              <a:t>proteins, and be </a:t>
            </a:r>
            <a:r>
              <a:rPr lang="en-GB" altLang="en-US" sz="2200" b="1" dirty="0"/>
              <a:t>used </a:t>
            </a:r>
            <a:r>
              <a:rPr lang="en-GB" altLang="en-US" sz="2200" b="1" dirty="0" smtClean="0"/>
              <a:t>potentially </a:t>
            </a:r>
            <a:r>
              <a:rPr lang="en-GB" altLang="en-US" sz="2200" b="1" dirty="0"/>
              <a:t>as </a:t>
            </a:r>
            <a:r>
              <a:rPr lang="en-GB" altLang="en-US" sz="2200" b="1" dirty="0" smtClean="0"/>
              <a:t>a drug ranking tool in clinical application or a virtual screening tool in pharmaceutical lead discovery.</a:t>
            </a:r>
            <a:endParaRPr lang="en-GB" altLang="en-US" sz="2200" b="1" dirty="0"/>
          </a:p>
        </p:txBody>
      </p:sp>
      <p:sp>
        <p:nvSpPr>
          <p:cNvPr id="152650" name="Rectangle 74"/>
          <p:cNvSpPr>
            <a:spLocks noChangeArrowheads="1"/>
          </p:cNvSpPr>
          <p:nvPr/>
        </p:nvSpPr>
        <p:spPr bwMode="auto">
          <a:xfrm>
            <a:off x="4395242" y="3990254"/>
            <a:ext cx="1800225" cy="1008063"/>
          </a:xfrm>
          <a:prstGeom prst="rect">
            <a:avLst/>
          </a:prstGeom>
          <a:solidFill>
            <a:schemeClr val="tx2"/>
          </a:solidFill>
          <a:ln w="12700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GB"/>
          </a:p>
        </p:txBody>
      </p:sp>
      <p:pic>
        <p:nvPicPr>
          <p:cNvPr id="152651" name="Picture 75" descr="2j6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605" y="3198088"/>
            <a:ext cx="889000" cy="108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652" name="Line 76"/>
          <p:cNvSpPr>
            <a:spLocks noChangeShapeType="1"/>
          </p:cNvSpPr>
          <p:nvPr/>
        </p:nvSpPr>
        <p:spPr bwMode="auto">
          <a:xfrm>
            <a:off x="3420517" y="4439489"/>
            <a:ext cx="863600" cy="1587"/>
          </a:xfrm>
          <a:prstGeom prst="line">
            <a:avLst/>
          </a:prstGeom>
          <a:noFill/>
          <a:ln w="127000" cmpd="dbl">
            <a:solidFill>
              <a:srgbClr val="80808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2653" name="Line 77"/>
          <p:cNvSpPr>
            <a:spLocks noChangeShapeType="1"/>
          </p:cNvSpPr>
          <p:nvPr/>
        </p:nvSpPr>
        <p:spPr bwMode="auto">
          <a:xfrm>
            <a:off x="6444704" y="4439489"/>
            <a:ext cx="863600" cy="1587"/>
          </a:xfrm>
          <a:prstGeom prst="line">
            <a:avLst/>
          </a:prstGeom>
          <a:noFill/>
          <a:ln w="127000" cmpd="dbl">
            <a:solidFill>
              <a:srgbClr val="80808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2654" name="Text Box 78"/>
          <p:cNvSpPr txBox="1">
            <a:spLocks noChangeArrowheads="1"/>
          </p:cNvSpPr>
          <p:nvPr/>
        </p:nvSpPr>
        <p:spPr bwMode="auto">
          <a:xfrm>
            <a:off x="4396829" y="4112464"/>
            <a:ext cx="19446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 sz="2000">
                <a:solidFill>
                  <a:schemeClr val="bg1"/>
                </a:solidFill>
              </a:rPr>
              <a:t>Blackbox-like BAC</a:t>
            </a:r>
          </a:p>
        </p:txBody>
      </p:sp>
      <p:sp>
        <p:nvSpPr>
          <p:cNvPr id="152656" name="Text Box 80"/>
          <p:cNvSpPr txBox="1">
            <a:spLocks noChangeArrowheads="1"/>
          </p:cNvSpPr>
          <p:nvPr/>
        </p:nvSpPr>
        <p:spPr bwMode="auto">
          <a:xfrm>
            <a:off x="7379826" y="3910706"/>
            <a:ext cx="14406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000" dirty="0" smtClean="0"/>
              <a:t>Ranking of binding </a:t>
            </a:r>
            <a:r>
              <a:rPr lang="en-GB" altLang="en-US" sz="2000" dirty="0"/>
              <a:t>affinities </a:t>
            </a:r>
          </a:p>
        </p:txBody>
      </p:sp>
      <p:sp>
        <p:nvSpPr>
          <p:cNvPr id="84" name="Text Box 3"/>
          <p:cNvSpPr txBox="1">
            <a:spLocks noChangeArrowheads="1"/>
          </p:cNvSpPr>
          <p:nvPr/>
        </p:nvSpPr>
        <p:spPr bwMode="auto">
          <a:xfrm>
            <a:off x="35496" y="27255"/>
            <a:ext cx="84963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600" b="1" dirty="0">
                <a:solidFill>
                  <a:schemeClr val="bg1"/>
                </a:solidFill>
                <a:latin typeface="Century Gothic"/>
                <a:cs typeface="Century Gothic"/>
              </a:rPr>
              <a:t>Binding affinity calculator (BAC</a:t>
            </a:r>
            <a:r>
              <a:rPr lang="en-GB" altLang="en-US" sz="2600" b="1" dirty="0" smtClean="0">
                <a:solidFill>
                  <a:schemeClr val="bg1"/>
                </a:solidFill>
                <a:latin typeface="Century Gothic"/>
                <a:cs typeface="Century Gothic"/>
              </a:rPr>
              <a:t>)</a:t>
            </a:r>
            <a:endParaRPr lang="en-GB" altLang="en-US" sz="2600" b="1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14"/>
          <a:stretch/>
        </p:blipFill>
        <p:spPr bwMode="auto">
          <a:xfrm>
            <a:off x="309821" y="3342104"/>
            <a:ext cx="2894681" cy="210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"/>
          <p:cNvSpPr txBox="1">
            <a:spLocks/>
          </p:cNvSpPr>
          <p:nvPr/>
        </p:nvSpPr>
        <p:spPr>
          <a:xfrm>
            <a:off x="7986951" y="6409133"/>
            <a:ext cx="1008062" cy="47625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6DE3414C-EAF4-4835-BDC0-AA9979A8BEAB}" type="slidenum">
              <a:rPr lang="en-US" sz="1400" smtClean="0"/>
              <a:pPr algn="r">
                <a:defRPr/>
              </a:pPr>
              <a:t>3</a:t>
            </a:fld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179557" y="5949280"/>
            <a:ext cx="8352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S. K. </a:t>
            </a:r>
            <a:r>
              <a:rPr lang="en-US" sz="1400" i="1" dirty="0" err="1"/>
              <a:t>Sadiq</a:t>
            </a:r>
            <a:r>
              <a:rPr lang="en-US" sz="1400" i="1" dirty="0"/>
              <a:t>, D. Wright, S. J. Watson, S. J. Zasada, I. </a:t>
            </a:r>
            <a:r>
              <a:rPr lang="en-US" sz="1400" i="1" dirty="0" err="1"/>
              <a:t>Stoica</a:t>
            </a:r>
            <a:r>
              <a:rPr lang="en-US" sz="1400" i="1" dirty="0"/>
              <a:t>, Ileana, and P. V. </a:t>
            </a:r>
            <a:r>
              <a:rPr lang="en-US" sz="1400" i="1" dirty="0" err="1"/>
              <a:t>Coveney</a:t>
            </a:r>
            <a:r>
              <a:rPr lang="en-US" sz="1400" i="1" dirty="0"/>
              <a:t>, "Automated Molecular Simulation-Based Binding Affinity Calculator for Ligand-Bound HIV-1 Proteases", Journal of Chemical Information and Modeling, </a:t>
            </a:r>
            <a:r>
              <a:rPr lang="en-US" sz="1400" b="1" i="1" dirty="0"/>
              <a:t>48</a:t>
            </a:r>
            <a:r>
              <a:rPr lang="en-US" sz="1400" i="1" dirty="0"/>
              <a:t>, (9), 1909-1919, (2008), </a:t>
            </a:r>
            <a:r>
              <a:rPr lang="en-US" sz="1400" b="1" i="1" dirty="0">
                <a:hlinkClick r:id="rId5"/>
              </a:rPr>
              <a:t>DOI</a:t>
            </a:r>
            <a:r>
              <a:rPr lang="en-US" sz="1400" i="1" dirty="0">
                <a:hlinkClick r:id="rId5"/>
              </a:rPr>
              <a:t>: </a:t>
            </a:r>
            <a:r>
              <a:rPr lang="en-US" sz="1400" b="1" i="1" dirty="0">
                <a:hlinkClick r:id="rId6"/>
              </a:rPr>
              <a:t>10.1021/ci8000937</a:t>
            </a:r>
            <a:r>
              <a:rPr lang="en-US" sz="1400" i="1" dirty="0">
                <a:hlinkClick r:id="rId6"/>
              </a:rPr>
              <a:t>.</a:t>
            </a:r>
            <a:endParaRPr lang="en-US" sz="1400" i="1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836715"/>
            <a:ext cx="8489950" cy="1296988"/>
          </a:xfrm>
        </p:spPr>
        <p:txBody>
          <a:bodyPr/>
          <a:lstStyle/>
          <a:p>
            <a:r>
              <a:rPr lang="en-GB" sz="2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Computational Application </a:t>
            </a:r>
            <a:r>
              <a:rPr lang="en-GB" sz="2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to Drug Affinity Ranking – Single MD simulation</a:t>
            </a:r>
            <a:endParaRPr lang="en-US" sz="2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337301"/>
            <a:ext cx="1008062" cy="476251"/>
          </a:xfrm>
        </p:spPr>
        <p:txBody>
          <a:bodyPr/>
          <a:lstStyle/>
          <a:p>
            <a:pPr>
              <a:defRPr/>
            </a:pPr>
            <a:fld id="{28EA1FC0-AFA6-0E43-BE89-1CE79262FC6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45" y="2489457"/>
            <a:ext cx="10096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78" y="4028906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28" y="4005094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028" y="4005093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78" y="4444829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78" y="4444830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728" y="4406733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728" y="4379745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23" y="4030493"/>
            <a:ext cx="3810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1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3"/>
          <a:stretch/>
        </p:blipFill>
        <p:spPr>
          <a:xfrm>
            <a:off x="5940179" y="2345415"/>
            <a:ext cx="2902523" cy="28117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3573016"/>
            <a:ext cx="1427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PROTEIN</a:t>
            </a:r>
            <a:endParaRPr lang="en-GB" dirty="0"/>
          </a:p>
        </p:txBody>
      </p:sp>
      <p:sp>
        <p:nvSpPr>
          <p:cNvPr id="217" name="TextBox 216"/>
          <p:cNvSpPr txBox="1"/>
          <p:nvPr/>
        </p:nvSpPr>
        <p:spPr>
          <a:xfrm>
            <a:off x="840284" y="4787860"/>
            <a:ext cx="1427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DRUGS</a:t>
            </a:r>
            <a:endParaRPr lang="en-GB" dirty="0"/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441" y="3970331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575" y="3318882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32" y="4028852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019" y="3320671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06" y="4678522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45" y="2704295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575" y="4672782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99" y="2644105"/>
            <a:ext cx="228600" cy="21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989" y="4501011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799" y="2494243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191" y="3148719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891" y="3799319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42" y="4495271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42" y="3850903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385" y="3167095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727" y="2527079"/>
            <a:ext cx="605790" cy="6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2195745" y="3429000"/>
            <a:ext cx="968955" cy="57914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0" name="Right Arrow 219"/>
          <p:cNvSpPr/>
          <p:nvPr/>
        </p:nvSpPr>
        <p:spPr>
          <a:xfrm>
            <a:off x="4983900" y="3403600"/>
            <a:ext cx="968955" cy="57914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2" name="TextBox 221"/>
          <p:cNvSpPr txBox="1"/>
          <p:nvPr/>
        </p:nvSpPr>
        <p:spPr>
          <a:xfrm>
            <a:off x="3296051" y="2098948"/>
            <a:ext cx="2055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SINGLE MD</a:t>
            </a:r>
            <a:endParaRPr lang="en-GB" dirty="0"/>
          </a:p>
        </p:txBody>
      </p:sp>
      <p:sp>
        <p:nvSpPr>
          <p:cNvPr id="35" name="Title 2"/>
          <p:cNvSpPr txBox="1">
            <a:spLocks/>
          </p:cNvSpPr>
          <p:nvPr/>
        </p:nvSpPr>
        <p:spPr bwMode="auto">
          <a:xfrm>
            <a:off x="107504" y="27750"/>
            <a:ext cx="8489950" cy="59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2600" dirty="0" smtClean="0">
                <a:solidFill>
                  <a:srgbClr val="FFFFFF"/>
                </a:solidFill>
                <a:latin typeface="Century Gothic"/>
                <a:cs typeface="Century Gothic"/>
              </a:rPr>
              <a:t>Drug Affinity Ranking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40158" y="5373245"/>
            <a:ext cx="31185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/>
              <a:t>Errors uncontrolled</a:t>
            </a:r>
          </a:p>
          <a:p>
            <a:r>
              <a:rPr lang="en-GB" sz="2200" dirty="0" smtClean="0"/>
              <a:t>Results unreproducible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12990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620691"/>
            <a:ext cx="8489950" cy="1296988"/>
          </a:xfrm>
        </p:spPr>
        <p:txBody>
          <a:bodyPr/>
          <a:lstStyle/>
          <a:p>
            <a:r>
              <a:rPr lang="en-GB" sz="2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Computational Application </a:t>
            </a:r>
            <a:r>
              <a:rPr lang="en-GB" sz="2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to </a:t>
            </a:r>
            <a:r>
              <a:rPr lang="en-GB" sz="2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Drug Affinity </a:t>
            </a:r>
            <a:r>
              <a:rPr lang="en-GB" sz="2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Ranking – Ensemble Simulations</a:t>
            </a:r>
            <a:endParaRPr lang="en-US" sz="2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337301"/>
            <a:ext cx="1008062" cy="476251"/>
          </a:xfrm>
        </p:spPr>
        <p:txBody>
          <a:bodyPr/>
          <a:lstStyle/>
          <a:p>
            <a:pPr>
              <a:defRPr/>
            </a:pPr>
            <a:fld id="{28EA1FC0-AFA6-0E43-BE89-1CE79262FC6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331640" y="1628800"/>
            <a:ext cx="6843166" cy="5040560"/>
            <a:chOff x="1933104" y="1700808"/>
            <a:chExt cx="6843166" cy="5040560"/>
          </a:xfrm>
        </p:grpSpPr>
        <p:grpSp>
          <p:nvGrpSpPr>
            <p:cNvPr id="21" name="Group 20"/>
            <p:cNvGrpSpPr/>
            <p:nvPr/>
          </p:nvGrpSpPr>
          <p:grpSpPr>
            <a:xfrm>
              <a:off x="5868144" y="2626462"/>
              <a:ext cx="2908126" cy="2419566"/>
              <a:chOff x="6156176" y="2926685"/>
              <a:chExt cx="2908126" cy="2419566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261"/>
              <a:stretch/>
            </p:blipFill>
            <p:spPr>
              <a:xfrm>
                <a:off x="6200650" y="3096827"/>
                <a:ext cx="2863652" cy="2249424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6156176" y="2926685"/>
                <a:ext cx="288032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  </a:t>
                </a:r>
              </a:p>
              <a:p>
                <a:endParaRPr lang="en-GB" dirty="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933104" y="1700808"/>
              <a:ext cx="3960440" cy="5040560"/>
              <a:chOff x="404044" y="1700808"/>
              <a:chExt cx="3960440" cy="5040560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539552" y="1771084"/>
                <a:ext cx="3676848" cy="4890881"/>
                <a:chOff x="539552" y="1843092"/>
                <a:chExt cx="3676848" cy="4890881"/>
              </a:xfrm>
            </p:grpSpPr>
            <p:pic>
              <p:nvPicPr>
                <p:cNvPr id="4" name="Picture 3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2556"/>
                <a:stretch/>
              </p:blipFill>
              <p:spPr>
                <a:xfrm>
                  <a:off x="539552" y="1843092"/>
                  <a:ext cx="3676848" cy="2249424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</p:spPr>
            </p:pic>
            <p:pic>
              <p:nvPicPr>
                <p:cNvPr id="7" name="Picture 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5328" y="4566938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" name="Picture 5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5328" y="4924276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" name="Picture 6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5328" y="6381548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" name="Picture 7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6512" y="5643510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8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6512" y="5289797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Picture 10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6512" y="5995935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11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5328" y="4191656"/>
                  <a:ext cx="381000" cy="352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" name="TextBox 16"/>
                <p:cNvSpPr txBox="1"/>
                <p:nvPr/>
              </p:nvSpPr>
              <p:spPr>
                <a:xfrm>
                  <a:off x="4106044" y="2717428"/>
                  <a:ext cx="110356" cy="64633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  </a:t>
                  </a:r>
                </a:p>
                <a:p>
                  <a:endParaRPr lang="en-GB" dirty="0"/>
                </a:p>
              </p:txBody>
            </p:sp>
          </p:grpSp>
          <p:sp>
            <p:nvSpPr>
              <p:cNvPr id="20" name="Rectangle 19"/>
              <p:cNvSpPr/>
              <p:nvPr/>
            </p:nvSpPr>
            <p:spPr>
              <a:xfrm>
                <a:off x="404044" y="1700808"/>
                <a:ext cx="3960440" cy="5040560"/>
              </a:xfrm>
              <a:prstGeom prst="rect">
                <a:avLst/>
              </a:prstGeom>
              <a:noFill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4" name="Title 2"/>
          <p:cNvSpPr txBox="1">
            <a:spLocks/>
          </p:cNvSpPr>
          <p:nvPr/>
        </p:nvSpPr>
        <p:spPr bwMode="auto">
          <a:xfrm>
            <a:off x="107504" y="27750"/>
            <a:ext cx="8489950" cy="59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2600" dirty="0" smtClean="0">
                <a:solidFill>
                  <a:srgbClr val="FFFFFF"/>
                </a:solidFill>
                <a:latin typeface="Century Gothic"/>
                <a:cs typeface="Century Gothic"/>
              </a:rPr>
              <a:t>Drug Affinity Ranking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24128" y="5373245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/>
              <a:t>Errors fully under control;</a:t>
            </a:r>
          </a:p>
          <a:p>
            <a:r>
              <a:rPr lang="en-GB" sz="2200" dirty="0" smtClean="0"/>
              <a:t>Results reproducible.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03334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3" descr="jh2-wt"/>
          <p:cNvPicPr>
            <a:picLocks noChangeAspect="1" noChangeArrowheads="1"/>
          </p:cNvPicPr>
          <p:nvPr/>
        </p:nvPicPr>
        <p:blipFill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548692"/>
            <a:ext cx="4892079" cy="637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69" name="Title 1"/>
          <p:cNvSpPr>
            <a:spLocks noGrp="1"/>
          </p:cNvSpPr>
          <p:nvPr>
            <p:ph type="title"/>
          </p:nvPr>
        </p:nvSpPr>
        <p:spPr>
          <a:xfrm>
            <a:off x="88404" y="11794"/>
            <a:ext cx="8228012" cy="566937"/>
          </a:xfrm>
        </p:spPr>
        <p:txBody>
          <a:bodyPr/>
          <a:lstStyle/>
          <a:p>
            <a:pPr eaLnBrk="1"/>
            <a:r>
              <a:rPr lang="en-GB" sz="2600" dirty="0" smtClean="0">
                <a:solidFill>
                  <a:srgbClr val="FFFFFF"/>
                </a:solidFill>
                <a:latin typeface="Century Gothic"/>
                <a:ea typeface="ＭＳ Ｐゴシック" pitchFamily="34" charset="-128"/>
                <a:cs typeface="Century Gothic"/>
              </a:rPr>
              <a:t>Ensemble Molecular Dynamics Protocol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005906"/>
            <a:ext cx="8784976" cy="4361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Run 50 </a:t>
            </a:r>
            <a:r>
              <a:rPr lang="ja-JP" alt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‘</a:t>
            </a: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replica</a:t>
            </a:r>
            <a:r>
              <a:rPr lang="ja-JP" alt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’</a:t>
            </a: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 simulations</a:t>
            </a: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Vary only initial velocities</a:t>
            </a: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b="0" dirty="0" smtClean="0">
                <a:solidFill>
                  <a:srgbClr val="000000"/>
                </a:solidFill>
                <a:ea typeface="WenQuanYi Micro Hei"/>
                <a:cs typeface="WenQuanYi Micro Hei"/>
              </a:rPr>
              <a:t>4 </a:t>
            </a: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ns of production </a:t>
            </a:r>
            <a:r>
              <a:rPr lang="en-GB" sz="2200" b="0" dirty="0" smtClean="0">
                <a:solidFill>
                  <a:srgbClr val="000000"/>
                </a:solidFill>
                <a:ea typeface="WenQuanYi Micro Hei"/>
                <a:cs typeface="WenQuanYi Micro Hei"/>
              </a:rPr>
              <a:t>trajectory per replica</a:t>
            </a:r>
            <a:endParaRPr lang="en-GB" sz="2200" b="0" dirty="0">
              <a:solidFill>
                <a:srgbClr val="000000"/>
              </a:solidFill>
              <a:ea typeface="WenQuanYi Micro Hei"/>
              <a:cs typeface="WenQuanYi Micro Hei"/>
            </a:endParaRP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More efficient sampling compared to single long simulation</a:t>
            </a: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b="0" dirty="0">
                <a:solidFill>
                  <a:srgbClr val="000000"/>
                </a:solidFill>
                <a:ea typeface="WenQuanYi Micro Hei"/>
                <a:cs typeface="WenQuanYi Micro Hei"/>
              </a:rPr>
              <a:t>Allows us to examine reproducibility of results</a:t>
            </a: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dirty="0" smtClean="0">
                <a:solidFill>
                  <a:srgbClr val="000000"/>
                </a:solidFill>
                <a:ea typeface="WenQuanYi Micro Hei"/>
                <a:cs typeface="WenQuanYi Micro Hei"/>
              </a:rPr>
              <a:t>The </a:t>
            </a:r>
            <a:r>
              <a:rPr lang="en-GB" sz="2200" dirty="0">
                <a:solidFill>
                  <a:srgbClr val="000000"/>
                </a:solidFill>
                <a:ea typeface="WenQuanYi Micro Hei"/>
                <a:cs typeface="WenQuanYi Micro Hei"/>
              </a:rPr>
              <a:t>workflow can be completed within nine hours of </a:t>
            </a:r>
            <a:r>
              <a:rPr lang="en-GB" sz="2200" dirty="0" err="1">
                <a:solidFill>
                  <a:srgbClr val="000000"/>
                </a:solidFill>
                <a:ea typeface="WenQuanYi Micro Hei"/>
                <a:cs typeface="WenQuanYi Micro Hei"/>
              </a:rPr>
              <a:t>wallclock</a:t>
            </a:r>
            <a:r>
              <a:rPr lang="en-GB" sz="2200" dirty="0">
                <a:solidFill>
                  <a:srgbClr val="000000"/>
                </a:solidFill>
                <a:ea typeface="WenQuanYi Micro Hei"/>
                <a:cs typeface="WenQuanYi Micro Hei"/>
              </a:rPr>
              <a:t> time, provided the required number of cores is available</a:t>
            </a:r>
            <a:r>
              <a:rPr lang="en-GB" sz="2200" dirty="0" smtClean="0">
                <a:solidFill>
                  <a:srgbClr val="000000"/>
                </a:solidFill>
                <a:ea typeface="WenQuanYi Micro Hei"/>
                <a:cs typeface="WenQuanYi Micro Hei"/>
              </a:rPr>
              <a:t>.</a:t>
            </a:r>
          </a:p>
          <a:p>
            <a:pPr marL="285750" indent="-285750" defTabSz="449263" hangingPunct="0">
              <a:lnSpc>
                <a:spcPct val="11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GB" sz="2200" dirty="0">
                <a:solidFill>
                  <a:srgbClr val="000000"/>
                </a:solidFill>
                <a:ea typeface="WenQuanYi Micro Hei"/>
                <a:cs typeface="WenQuanYi Micro Hei"/>
              </a:rPr>
              <a:t>To compute more than one binding affinity concurrently, one needs to multiply the requirement by the number of </a:t>
            </a:r>
            <a:r>
              <a:rPr lang="en-GB" sz="2200" dirty="0" smtClean="0">
                <a:solidFill>
                  <a:srgbClr val="000000"/>
                </a:solidFill>
                <a:ea typeface="WenQuanYi Micro Hei"/>
                <a:cs typeface="WenQuanYi Micro Hei"/>
              </a:rPr>
              <a:t>molecules </a:t>
            </a:r>
            <a:r>
              <a:rPr lang="en-GB" sz="2200" dirty="0">
                <a:solidFill>
                  <a:srgbClr val="000000"/>
                </a:solidFill>
                <a:ea typeface="WenQuanYi Micro Hei"/>
                <a:cs typeface="WenQuanYi Micro Hei"/>
              </a:rPr>
              <a:t>of interest.</a:t>
            </a:r>
            <a:endParaRPr lang="en-GB" sz="2200" b="0" dirty="0">
              <a:solidFill>
                <a:srgbClr val="000000"/>
              </a:solidFill>
              <a:ea typeface="WenQuanYi Micro Hei"/>
              <a:cs typeface="WenQuanYi Micro Hei"/>
            </a:endParaRPr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67769" y="6475442"/>
            <a:ext cx="574675" cy="319087"/>
          </a:xfrm>
          <a:noFill/>
        </p:spPr>
        <p:txBody>
          <a:bodyPr/>
          <a:lstStyle/>
          <a:p>
            <a:fld id="{BDFD2B40-929B-4C82-9E39-D6B8B3378C81}" type="slidenum">
              <a:rPr lang="en-US" smtClean="0">
                <a:ea typeface="ＭＳ Ｐゴシック" pitchFamily="34" charset="-128"/>
              </a:rPr>
              <a:pPr/>
              <a:t>6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5805264"/>
            <a:ext cx="864096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/>
              <a:t>Sadiq</a:t>
            </a:r>
            <a:r>
              <a:rPr lang="en-US" sz="1100" dirty="0" smtClean="0"/>
              <a:t>, S.K, Wright, D.W., </a:t>
            </a:r>
            <a:r>
              <a:rPr lang="en-US" sz="1100" dirty="0" err="1" smtClean="0"/>
              <a:t>Kenway</a:t>
            </a:r>
            <a:r>
              <a:rPr lang="en-US" sz="1100" dirty="0" smtClean="0"/>
              <a:t>, O.A. </a:t>
            </a:r>
            <a:r>
              <a:rPr lang="en-US" sz="1100" dirty="0"/>
              <a:t>and </a:t>
            </a:r>
            <a:r>
              <a:rPr lang="en-US" sz="1100" dirty="0" err="1" smtClean="0"/>
              <a:t>Coveney</a:t>
            </a:r>
            <a:r>
              <a:rPr lang="en-US" sz="1100" dirty="0" smtClean="0"/>
              <a:t>, P.V. “Accurate </a:t>
            </a:r>
            <a:r>
              <a:rPr lang="en-US" sz="1100" dirty="0"/>
              <a:t>Ensemble Molecular Dynamics Binding Free Energy Ranking of Multidrug-Resistant HIV-1 </a:t>
            </a:r>
            <a:r>
              <a:rPr lang="en-US" sz="1100" dirty="0" smtClean="0"/>
              <a:t>Proteases.” Journal </a:t>
            </a:r>
            <a:r>
              <a:rPr lang="en-US" sz="1100" dirty="0"/>
              <a:t>of Chemical Information and Modeling 2010 50 (5), 890-</a:t>
            </a:r>
            <a:r>
              <a:rPr lang="en-US" sz="1100" dirty="0" smtClean="0"/>
              <a:t>905.</a:t>
            </a:r>
          </a:p>
          <a:p>
            <a:pPr>
              <a:spcBef>
                <a:spcPts val="600"/>
              </a:spcBef>
            </a:pPr>
            <a:r>
              <a:rPr lang="en-GB" sz="1100" dirty="0" smtClean="0"/>
              <a:t>Wan, S., Knapp, B., Wright, D.W., Deane, C.M., Coveney, P.V., “</a:t>
            </a:r>
            <a:r>
              <a:rPr lang="en-GB" sz="1100" dirty="0"/>
              <a:t>Rapid and Accurate Peptide-MHC Binding Affinity Predictions from </a:t>
            </a:r>
            <a:r>
              <a:rPr lang="en-GB" sz="1100" i="1" dirty="0"/>
              <a:t>in </a:t>
            </a:r>
            <a:r>
              <a:rPr lang="en-GB" sz="1100" i="1" dirty="0" err="1"/>
              <a:t>silico</a:t>
            </a:r>
            <a:r>
              <a:rPr lang="en-GB" sz="1100" dirty="0"/>
              <a:t> Molecular </a:t>
            </a:r>
            <a:r>
              <a:rPr lang="en-GB" sz="1100" dirty="0" smtClean="0"/>
              <a:t>Dynamics” </a:t>
            </a:r>
            <a:r>
              <a:rPr lang="en-US" sz="1100" b="1" dirty="0" smtClean="0"/>
              <a:t>2015</a:t>
            </a:r>
            <a:r>
              <a:rPr lang="en-US" sz="1100" dirty="0"/>
              <a:t>, </a:t>
            </a:r>
            <a:r>
              <a:rPr lang="en-US" sz="1100" dirty="0" smtClean="0"/>
              <a:t>preprint submitted for publication.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4606760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956426" y="6381329"/>
            <a:ext cx="1008062" cy="476251"/>
          </a:xfrm>
        </p:spPr>
        <p:txBody>
          <a:bodyPr/>
          <a:lstStyle/>
          <a:p>
            <a:pPr>
              <a:defRPr/>
            </a:pPr>
            <a:fld id="{59189AAB-7397-1B49-B0DE-BC5D626A037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107504" y="0"/>
            <a:ext cx="8489950" cy="720080"/>
          </a:xfrm>
        </p:spPr>
        <p:txBody>
          <a:bodyPr/>
          <a:lstStyle/>
          <a:p>
            <a:r>
              <a:rPr lang="en-GB" sz="2600" dirty="0" smtClean="0">
                <a:solidFill>
                  <a:srgbClr val="FFFFFF"/>
                </a:solidFill>
                <a:latin typeface="Century Gothic"/>
                <a:cs typeface="Century Gothic"/>
              </a:rPr>
              <a:t>Single </a:t>
            </a:r>
            <a:r>
              <a:rPr lang="en-GB" sz="2600" i="1" dirty="0" smtClean="0">
                <a:solidFill>
                  <a:srgbClr val="FFFFFF"/>
                </a:solidFill>
                <a:latin typeface="Century Gothic"/>
                <a:cs typeface="Century Gothic"/>
              </a:rPr>
              <a:t>vs</a:t>
            </a:r>
            <a:r>
              <a:rPr lang="en-GB" sz="2600" dirty="0" smtClean="0">
                <a:solidFill>
                  <a:srgbClr val="FFFFFF"/>
                </a:solidFill>
                <a:latin typeface="Century Gothic"/>
                <a:cs typeface="Century Gothic"/>
              </a:rPr>
              <a:t> Ensemble MD Simulations</a:t>
            </a:r>
            <a:endParaRPr lang="en-US" sz="26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90875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binding free </a:t>
            </a:r>
            <a:r>
              <a:rPr lang="en-GB" dirty="0"/>
              <a:t>energy </a:t>
            </a:r>
            <a:r>
              <a:rPr lang="en-GB" dirty="0" smtClean="0"/>
              <a:t>can vary </a:t>
            </a:r>
            <a:r>
              <a:rPr lang="en-GB" dirty="0"/>
              <a:t>widely (up </a:t>
            </a:r>
            <a:r>
              <a:rPr lang="en-GB" dirty="0" smtClean="0"/>
              <a:t>to 12 kcal/</a:t>
            </a:r>
            <a:r>
              <a:rPr lang="en-GB" dirty="0" err="1" smtClean="0"/>
              <a:t>mol</a:t>
            </a:r>
            <a:r>
              <a:rPr lang="en-GB" dirty="0" smtClean="0"/>
              <a:t>) between two single simulations.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1628801"/>
            <a:ext cx="8712968" cy="702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defTabSz="449263" hangingPunct="0">
              <a:lnSpc>
                <a:spcPct val="150000"/>
              </a:lnSpc>
              <a:buClr>
                <a:srgbClr val="000000"/>
              </a:buClr>
              <a:buSzPct val="100000"/>
            </a:pPr>
            <a:r>
              <a:rPr lang="en-GB" sz="2800" dirty="0" smtClean="0">
                <a:solidFill>
                  <a:srgbClr val="B72D40"/>
                </a:solidFill>
                <a:ea typeface="WenQuanYi Micro Hei"/>
                <a:cs typeface="WenQuanYi Micro Hei"/>
              </a:rPr>
              <a:t>Single simulation: </a:t>
            </a:r>
            <a:r>
              <a:rPr lang="en-GB" sz="2800" dirty="0">
                <a:solidFill>
                  <a:srgbClr val="B72D40"/>
                </a:solidFill>
                <a:ea typeface="WenQuanYi Micro Hei"/>
                <a:cs typeface="WenQuanYi Micro Hei"/>
              </a:rPr>
              <a:t>n</a:t>
            </a:r>
            <a:r>
              <a:rPr lang="en-GB" sz="2800" dirty="0" smtClean="0">
                <a:solidFill>
                  <a:srgbClr val="B72D40"/>
                </a:solidFill>
                <a:ea typeface="WenQuanYi Micro Hei"/>
                <a:cs typeface="WenQuanYi Micro Hei"/>
              </a:rPr>
              <a:t>ot </a:t>
            </a:r>
            <a:r>
              <a:rPr lang="en-GB" sz="2800" dirty="0">
                <a:solidFill>
                  <a:srgbClr val="B72D40"/>
                </a:solidFill>
                <a:ea typeface="WenQuanYi Micro Hei"/>
                <a:cs typeface="WenQuanYi Micro Hei"/>
              </a:rPr>
              <a:t>reproducible, unscientific</a:t>
            </a:r>
            <a:r>
              <a:rPr lang="en-GB" sz="2800" dirty="0" smtClean="0">
                <a:solidFill>
                  <a:srgbClr val="B72D40"/>
                </a:solidFill>
                <a:ea typeface="WenQuanYi Micro Hei"/>
                <a:cs typeface="WenQuanYi Micro Hei"/>
              </a:rPr>
              <a:t>!</a:t>
            </a:r>
            <a:endParaRPr lang="en-GB" sz="2800" dirty="0">
              <a:solidFill>
                <a:srgbClr val="B72D40"/>
              </a:solidFill>
              <a:ea typeface="WenQuanYi Micro Hei"/>
              <a:cs typeface="WenQuanYi Micro He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651956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Drug – EGFR				        Drug </a:t>
            </a:r>
            <a:r>
              <a:rPr lang="en-GB" dirty="0"/>
              <a:t>–</a:t>
            </a:r>
            <a:r>
              <a:rPr lang="en-GB" dirty="0" smtClean="0"/>
              <a:t> HIV-1 protease</a:t>
            </a:r>
            <a:endParaRPr lang="en-GB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6812" y="6279733"/>
            <a:ext cx="8742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GB" sz="1200" b="0" i="1" dirty="0" smtClean="0"/>
              <a:t>Wan </a:t>
            </a:r>
            <a:r>
              <a:rPr lang="en-GB" sz="1200" b="0" i="1" dirty="0"/>
              <a:t>&amp; </a:t>
            </a:r>
            <a:r>
              <a:rPr lang="en-GB" sz="1200" b="0" i="1" dirty="0" err="1"/>
              <a:t>Coveney</a:t>
            </a:r>
            <a:r>
              <a:rPr lang="en-GB" sz="1200" b="0" i="1" dirty="0"/>
              <a:t>, J. R. Soc. Interface, 8, 1114-1127, (2011).	</a:t>
            </a:r>
            <a:endParaRPr lang="en-GB" sz="1200" b="0" i="1" dirty="0" smtClean="0"/>
          </a:p>
          <a:p>
            <a:pPr>
              <a:spcBef>
                <a:spcPts val="0"/>
              </a:spcBef>
            </a:pPr>
            <a:r>
              <a:rPr lang="en-GB" sz="1200" b="0" i="1" dirty="0" smtClean="0"/>
              <a:t>Wright, Hall, </a:t>
            </a:r>
            <a:r>
              <a:rPr lang="en-GB" sz="1200" i="1" dirty="0" err="1" smtClean="0"/>
              <a:t>Kenway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Jha</a:t>
            </a:r>
            <a:r>
              <a:rPr lang="en-GB" sz="1200" i="1" dirty="0" smtClean="0"/>
              <a:t> &amp; </a:t>
            </a:r>
            <a:r>
              <a:rPr lang="en-GB" sz="1200" i="1" dirty="0" err="1" smtClean="0"/>
              <a:t>Coveney</a:t>
            </a:r>
            <a:r>
              <a:rPr lang="en-GB" sz="1200" i="1" dirty="0" smtClean="0"/>
              <a:t>, JCTC, (2014), DOI: 10.1021/ct4007037</a:t>
            </a:r>
            <a:r>
              <a:rPr lang="en-GB" sz="1200" dirty="0" smtClean="0"/>
              <a:t>.</a:t>
            </a:r>
            <a:endParaRPr lang="en-GB" sz="1200" b="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" t="9151" r="7744" b="4575"/>
          <a:stretch/>
        </p:blipFill>
        <p:spPr bwMode="auto">
          <a:xfrm>
            <a:off x="323528" y="2420888"/>
            <a:ext cx="4153196" cy="316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86" r="33502"/>
          <a:stretch/>
        </p:blipFill>
        <p:spPr bwMode="auto">
          <a:xfrm>
            <a:off x="5299546" y="2492896"/>
            <a:ext cx="3160886" cy="309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31590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956426" y="6381329"/>
            <a:ext cx="1008062" cy="476251"/>
          </a:xfrm>
        </p:spPr>
        <p:txBody>
          <a:bodyPr/>
          <a:lstStyle/>
          <a:p>
            <a:pPr>
              <a:defRPr/>
            </a:pPr>
            <a:fld id="{59189AAB-7397-1B49-B0DE-BC5D626A037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2490" y="5003"/>
            <a:ext cx="8489950" cy="720080"/>
          </a:xfrm>
        </p:spPr>
        <p:txBody>
          <a:bodyPr/>
          <a:lstStyle/>
          <a:p>
            <a:r>
              <a:rPr lang="en-GB" sz="2600" dirty="0" smtClean="0">
                <a:solidFill>
                  <a:srgbClr val="FFFFFF"/>
                </a:solidFill>
                <a:latin typeface="Century Gothic"/>
                <a:cs typeface="Century Gothic"/>
              </a:rPr>
              <a:t>Ensemble MD Simulations</a:t>
            </a:r>
            <a:endParaRPr lang="en-US" sz="26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40" y="836741"/>
            <a:ext cx="8651627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/>
              <a:t>The MM/PBSA results follow well defined Gaussian distributions.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 smtClean="0"/>
              <a:t>Configurational</a:t>
            </a:r>
            <a:r>
              <a:rPr lang="en-GB" sz="2000" dirty="0" smtClean="0"/>
              <a:t> entropies, obtained from normal mode estimates, closely resemble normal distributions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275856" y="23105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Drug </a:t>
            </a:r>
            <a:r>
              <a:rPr lang="en-GB" dirty="0"/>
              <a:t>–</a:t>
            </a:r>
            <a:r>
              <a:rPr lang="en-GB" dirty="0" smtClean="0"/>
              <a:t> HIV-1 protease</a:t>
            </a:r>
            <a:endParaRPr lang="en-GB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6812" y="6248374"/>
            <a:ext cx="87423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b="0" i="1" dirty="0" smtClean="0"/>
              <a:t>Wright, Hall, </a:t>
            </a:r>
            <a:r>
              <a:rPr lang="en-GB" sz="1200" i="1" dirty="0" err="1" smtClean="0"/>
              <a:t>Kenway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Jha</a:t>
            </a:r>
            <a:r>
              <a:rPr lang="en-GB" sz="1200" i="1" dirty="0" smtClean="0"/>
              <a:t> &amp; </a:t>
            </a:r>
            <a:r>
              <a:rPr lang="en-GB" sz="1200" i="1" dirty="0" err="1" smtClean="0"/>
              <a:t>Coveney</a:t>
            </a:r>
            <a:r>
              <a:rPr lang="en-GB" sz="1200" i="1" dirty="0" smtClean="0"/>
              <a:t>, JCTC, (2014), DOI: 10.1021/ct4007037</a:t>
            </a:r>
            <a:r>
              <a:rPr lang="en-GB" sz="1200" dirty="0" smtClean="0"/>
              <a:t>.</a:t>
            </a:r>
            <a:endParaRPr lang="en-GB" sz="1200" b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4" y="2622399"/>
            <a:ext cx="3657600" cy="3611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3054"/>
            <a:ext cx="3634740" cy="360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9874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80"/>
          <p:cNvSpPr>
            <a:spLocks noChangeArrowheads="1"/>
          </p:cNvSpPr>
          <p:nvPr/>
        </p:nvSpPr>
        <p:spPr bwMode="auto">
          <a:xfrm>
            <a:off x="33792" y="-44782"/>
            <a:ext cx="8489950" cy="61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600" b="1" dirty="0" smtClean="0">
                <a:solidFill>
                  <a:srgbClr val="FFFFFF"/>
                </a:solidFill>
                <a:latin typeface="Century Gothic"/>
                <a:cs typeface="Century Gothic"/>
              </a:rPr>
              <a:t>Length of Simulations in an Ensemble Run</a:t>
            </a:r>
            <a:endParaRPr lang="en-US" sz="2600" b="1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7475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028434" y="6409133"/>
            <a:ext cx="1008062" cy="476251"/>
          </a:xfrm>
          <a:noFill/>
        </p:spPr>
        <p:txBody>
          <a:bodyPr/>
          <a:lstStyle/>
          <a:p>
            <a:fld id="{2191B2F0-C877-4EE2-AF44-7C300BB448A3}" type="slidenum">
              <a:rPr lang="en-US" smtClean="0">
                <a:ea typeface="ＭＳ Ｐゴシック" pitchFamily="34" charset="-128"/>
              </a:rPr>
              <a:pPr/>
              <a:t>9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96" y="6074132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Wright</a:t>
            </a:r>
            <a:r>
              <a:rPr lang="en-US" sz="1400" dirty="0"/>
              <a:t>, </a:t>
            </a:r>
            <a:r>
              <a:rPr lang="en-US" sz="1400" dirty="0" smtClean="0"/>
              <a:t>DW, </a:t>
            </a:r>
            <a:r>
              <a:rPr lang="en-US" sz="1400" dirty="0"/>
              <a:t>Hall, </a:t>
            </a:r>
            <a:r>
              <a:rPr lang="en-US" sz="1400" dirty="0" err="1" smtClean="0"/>
              <a:t>BA,Kenway</a:t>
            </a:r>
            <a:r>
              <a:rPr lang="en-US" sz="1400" dirty="0"/>
              <a:t>, </a:t>
            </a:r>
            <a:r>
              <a:rPr lang="en-US" sz="1400" dirty="0" smtClean="0"/>
              <a:t>OA, </a:t>
            </a:r>
            <a:r>
              <a:rPr lang="en-US" sz="1400" dirty="0" err="1"/>
              <a:t>Jha</a:t>
            </a:r>
            <a:r>
              <a:rPr lang="en-US" sz="1400" dirty="0"/>
              <a:t>, </a:t>
            </a:r>
            <a:r>
              <a:rPr lang="en-US" sz="1400" dirty="0" smtClean="0"/>
              <a:t>S </a:t>
            </a:r>
            <a:r>
              <a:rPr lang="en-US" sz="1400" dirty="0"/>
              <a:t>and </a:t>
            </a:r>
            <a:r>
              <a:rPr lang="en-US" sz="1400" dirty="0" err="1"/>
              <a:t>Coveney</a:t>
            </a:r>
            <a:r>
              <a:rPr lang="en-US" sz="1400" dirty="0"/>
              <a:t>, </a:t>
            </a:r>
            <a:r>
              <a:rPr lang="en-US" sz="1400" dirty="0" smtClean="0"/>
              <a:t>PV, </a:t>
            </a:r>
            <a:r>
              <a:rPr lang="en-US" sz="1400" dirty="0"/>
              <a:t>"Computing Clinically Relevant Binding Free Energies of HIV-1 Protease Inhibitors.” </a:t>
            </a:r>
            <a:r>
              <a:rPr lang="en-US" sz="1400" b="1" dirty="0" smtClean="0"/>
              <a:t>J. Chem. </a:t>
            </a:r>
            <a:r>
              <a:rPr lang="en-US" sz="1400" b="1" dirty="0"/>
              <a:t>Theory </a:t>
            </a:r>
            <a:r>
              <a:rPr lang="en-US" sz="1400" b="1" dirty="0" err="1" smtClean="0"/>
              <a:t>Comput</a:t>
            </a:r>
            <a:r>
              <a:rPr lang="en-US" sz="1400" b="1" dirty="0" smtClean="0"/>
              <a:t>., </a:t>
            </a:r>
            <a:r>
              <a:rPr lang="en-US" sz="1400" dirty="0" smtClean="0"/>
              <a:t>2014, DOI: 10.1021/ct4007037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5496" y="5174321"/>
            <a:ext cx="89289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 smtClean="0"/>
              <a:t>The variations of the bootstrap statistics with replica simulation length and the sampling rate used for the averages of </a:t>
            </a:r>
            <a:r>
              <a:rPr lang="en-US" sz="1750" dirty="0" smtClean="0">
                <a:sym typeface="Symbol"/>
              </a:rPr>
              <a:t></a:t>
            </a:r>
            <a:r>
              <a:rPr lang="en-US" sz="1750" dirty="0" smtClean="0"/>
              <a:t>G</a:t>
            </a:r>
            <a:r>
              <a:rPr lang="en-US" sz="1750" baseline="-25000" dirty="0" smtClean="0"/>
              <a:t>MMPBSA</a:t>
            </a:r>
            <a:r>
              <a:rPr lang="en-US" sz="1750" dirty="0" smtClean="0"/>
              <a:t> and –T</a:t>
            </a:r>
            <a:r>
              <a:rPr lang="en-US" sz="1750" dirty="0" smtClean="0">
                <a:sym typeface="Symbol"/>
              </a:rPr>
              <a:t></a:t>
            </a:r>
            <a:r>
              <a:rPr lang="en-US" sz="1750" dirty="0" smtClean="0"/>
              <a:t>S</a:t>
            </a:r>
            <a:r>
              <a:rPr lang="en-US" sz="1750" baseline="-25000" dirty="0" smtClean="0"/>
              <a:t>NM</a:t>
            </a:r>
            <a:r>
              <a:rPr lang="en-US" sz="1750" dirty="0" smtClean="0"/>
              <a:t> for 50 replica ensemble simulations.</a:t>
            </a:r>
            <a:endParaRPr lang="en-US" sz="1750" dirty="0"/>
          </a:p>
        </p:txBody>
      </p:sp>
      <p:sp>
        <p:nvSpPr>
          <p:cNvPr id="8" name="TextBox 7"/>
          <p:cNvSpPr txBox="1"/>
          <p:nvPr/>
        </p:nvSpPr>
        <p:spPr>
          <a:xfrm>
            <a:off x="35496" y="980729"/>
            <a:ext cx="9001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ym typeface="Symbol"/>
              </a:rPr>
              <a:t></a:t>
            </a:r>
            <a:r>
              <a:rPr lang="en-US" sz="2000" dirty="0"/>
              <a:t>G</a:t>
            </a:r>
            <a:r>
              <a:rPr lang="en-US" sz="2000" baseline="-25000" dirty="0"/>
              <a:t>MMPBSA </a:t>
            </a:r>
            <a:r>
              <a:rPr lang="en-GB" sz="2000" dirty="0" smtClean="0"/>
              <a:t>is converged at 4ns with a </a:t>
            </a:r>
            <a:r>
              <a:rPr lang="en-GB" sz="2000" dirty="0" smtClean="0">
                <a:sym typeface="Symbol"/>
              </a:rPr>
              <a:t></a:t>
            </a:r>
            <a:r>
              <a:rPr lang="en-GB" sz="2000" baseline="-25000" dirty="0" smtClean="0"/>
              <a:t>boot</a:t>
            </a:r>
            <a:r>
              <a:rPr lang="en-GB" sz="2000" dirty="0" smtClean="0"/>
              <a:t> of less than 0.3kcal/mol.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sym typeface="Symbol"/>
              </a:rPr>
              <a:t>-T</a:t>
            </a:r>
            <a:r>
              <a:rPr lang="en-US" sz="2000" dirty="0" smtClean="0"/>
              <a:t>S</a:t>
            </a:r>
            <a:r>
              <a:rPr lang="en-US" sz="2000" baseline="-25000" dirty="0" smtClean="0"/>
              <a:t>NM</a:t>
            </a:r>
            <a:r>
              <a:rPr lang="en-US" sz="2000" dirty="0" smtClean="0"/>
              <a:t> also converged </a:t>
            </a:r>
            <a:r>
              <a:rPr lang="en-GB" sz="2000" dirty="0" smtClean="0"/>
              <a:t>at 4ns with </a:t>
            </a:r>
            <a:r>
              <a:rPr lang="en-GB" sz="2000" dirty="0"/>
              <a:t>a </a:t>
            </a:r>
            <a:r>
              <a:rPr lang="en-GB" sz="2000" dirty="0">
                <a:sym typeface="Symbol"/>
              </a:rPr>
              <a:t></a:t>
            </a:r>
            <a:r>
              <a:rPr lang="en-GB" sz="2000" baseline="-25000" dirty="0"/>
              <a:t>boot</a:t>
            </a:r>
            <a:r>
              <a:rPr lang="en-GB" sz="2000" dirty="0"/>
              <a:t> of less than 0.3kcal/mol</a:t>
            </a:r>
            <a:r>
              <a:rPr lang="en-GB" sz="2000" dirty="0" smtClean="0"/>
              <a:t>.</a:t>
            </a:r>
          </a:p>
          <a:p>
            <a:pPr>
              <a:lnSpc>
                <a:spcPct val="120000"/>
              </a:lnSpc>
            </a:pPr>
            <a:endParaRPr lang="en-GB" sz="2000" dirty="0"/>
          </a:p>
          <a:p>
            <a:pPr algn="ctr">
              <a:lnSpc>
                <a:spcPct val="120000"/>
              </a:lnSpc>
            </a:pPr>
            <a:r>
              <a:rPr lang="en-GB" sz="2400" dirty="0" smtClean="0"/>
              <a:t>All of the production runs are therefore limited to 4ns.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48" y="2800899"/>
            <a:ext cx="3990109" cy="2327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344" y="2837294"/>
            <a:ext cx="3990109" cy="229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2745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5">
      <a:dk1>
        <a:srgbClr val="000000"/>
      </a:dk1>
      <a:lt1>
        <a:srgbClr val="FFFFFF"/>
      </a:lt1>
      <a:dk2>
        <a:srgbClr val="004359"/>
      </a:dk2>
      <a:lt2>
        <a:srgbClr val="808080"/>
      </a:lt2>
      <a:accent1>
        <a:srgbClr val="7FA1AC"/>
      </a:accent1>
      <a:accent2>
        <a:srgbClr val="004359"/>
      </a:accent2>
      <a:accent3>
        <a:srgbClr val="FFFFFF"/>
      </a:accent3>
      <a:accent4>
        <a:srgbClr val="000000"/>
      </a:accent4>
      <a:accent5>
        <a:srgbClr val="C0CDD2"/>
      </a:accent5>
      <a:accent6>
        <a:srgbClr val="003C50"/>
      </a:accent6>
      <a:hlink>
        <a:srgbClr val="459CBD"/>
      </a:hlink>
      <a:folHlink>
        <a:srgbClr val="B25D86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FA1AC"/>
        </a:accent1>
        <a:accent2>
          <a:srgbClr val="004359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003C50"/>
        </a:accent6>
        <a:hlink>
          <a:srgbClr val="4B4620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4359"/>
        </a:dk2>
        <a:lt2>
          <a:srgbClr val="808080"/>
        </a:lt2>
        <a:accent1>
          <a:srgbClr val="7FA1AC"/>
        </a:accent1>
        <a:accent2>
          <a:srgbClr val="004359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003C50"/>
        </a:accent6>
        <a:hlink>
          <a:srgbClr val="4B4620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4359"/>
        </a:dk2>
        <a:lt2>
          <a:srgbClr val="808080"/>
        </a:lt2>
        <a:accent1>
          <a:srgbClr val="7FA1AC"/>
        </a:accent1>
        <a:accent2>
          <a:srgbClr val="004359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003C50"/>
        </a:accent6>
        <a:hlink>
          <a:srgbClr val="459CBD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RU_Template_Verdana_G">
  <a:themeElements>
    <a:clrScheme name="RU_Template_Verdana_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RU_Template_Verdana_G">
  <a:themeElements>
    <a:clrScheme name="RU_Template_Verdana_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RU_Template_Verdana_G">
  <a:themeElements>
    <a:clrScheme name="RU_Template_Verdana_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RU_Template_Verdana_G">
  <a:themeElements>
    <a:clrScheme name="RU_Template_Verdana_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14134</TotalTime>
  <Words>1508</Words>
  <Application>Microsoft Macintosh PowerPoint</Application>
  <PresentationFormat>On-screen Show (4:3)</PresentationFormat>
  <Paragraphs>187</Paragraphs>
  <Slides>20</Slides>
  <Notes>18</Notes>
  <HiddenSlides>1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Custom Design</vt:lpstr>
      <vt:lpstr>RU_Template_Verdana_G</vt:lpstr>
      <vt:lpstr>2_RU_Template_Verdana_G</vt:lpstr>
      <vt:lpstr>1_RU_Template_Verdana_G</vt:lpstr>
      <vt:lpstr>3_RU_Template_Verdana_G</vt:lpstr>
      <vt:lpstr>Interoperable HT-BAC for Personalised Medicine</vt:lpstr>
      <vt:lpstr>Drug Binding Affinity Ranking Application in HIV Drug Resistance</vt:lpstr>
      <vt:lpstr>PowerPoint Presentation</vt:lpstr>
      <vt:lpstr>Computational Application to Drug Affinity Ranking – Single MD simulation</vt:lpstr>
      <vt:lpstr>Computational Application to Drug Affinity Ranking – Ensemble Simulations</vt:lpstr>
      <vt:lpstr>Ensemble Molecular Dynamics Protocol</vt:lpstr>
      <vt:lpstr>Single vs Ensemble MD Simulations</vt:lpstr>
      <vt:lpstr>Ensemble MD Simulations</vt:lpstr>
      <vt:lpstr>PowerPoint Presentation</vt:lpstr>
      <vt:lpstr>PowerPoint Presentation</vt:lpstr>
      <vt:lpstr>PowerPoint Presentation</vt:lpstr>
      <vt:lpstr>PowerPoint Presentation</vt:lpstr>
      <vt:lpstr>A Pore Man’s View of the TeraGrid/XSEDE</vt:lpstr>
      <vt:lpstr>RADICAL Cybertools http://radical-cybertools.github.com</vt:lpstr>
      <vt:lpstr>PowerPoint Presentation</vt:lpstr>
      <vt:lpstr>RADICAL SAGA</vt:lpstr>
      <vt:lpstr>RADICAL-Pilot http://radical-cybertools.github.io/radical-pilot</vt:lpstr>
      <vt:lpstr>Heterogeneous Resource: Localized to Agent</vt:lpstr>
      <vt:lpstr>So why the focus on Pilot-Jobs?</vt:lpstr>
      <vt:lpstr>Project Status</vt:lpstr>
    </vt:vector>
  </TitlesOfParts>
  <Company>UCL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Simon Brown</dc:creator>
  <cp:lastModifiedBy>Shantenu Jha</cp:lastModifiedBy>
  <cp:revision>384</cp:revision>
  <dcterms:created xsi:type="dcterms:W3CDTF">2005-07-13T12:26:50Z</dcterms:created>
  <dcterms:modified xsi:type="dcterms:W3CDTF">2015-03-06T12:57:03Z</dcterms:modified>
</cp:coreProperties>
</file>