
<file path=[Content_Types].xml><?xml version="1.0" encoding="utf-8"?>
<Types xmlns="http://schemas.openxmlformats.org/package/2006/content-types">
  <Default Extension="png" ContentType="image/png"/>
  <Default Extension="jpeg" ContentType="image/jpeg"/>
  <Default Extension="wmf" ContentType="image/x-wmf"/>
  <Default Extension="emf" ContentType="image/x-emf"/>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79"/>
  </p:notesMasterIdLst>
  <p:handoutMasterIdLst>
    <p:handoutMasterId r:id="rId80"/>
  </p:handoutMasterIdLst>
  <p:sldIdLst>
    <p:sldId id="378" r:id="rId2"/>
    <p:sldId id="258" r:id="rId3"/>
    <p:sldId id="259" r:id="rId4"/>
    <p:sldId id="260" r:id="rId5"/>
    <p:sldId id="261" r:id="rId6"/>
    <p:sldId id="310" r:id="rId7"/>
    <p:sldId id="350" r:id="rId8"/>
    <p:sldId id="264" r:id="rId9"/>
    <p:sldId id="323" r:id="rId10"/>
    <p:sldId id="324" r:id="rId11"/>
    <p:sldId id="325" r:id="rId12"/>
    <p:sldId id="265" r:id="rId13"/>
    <p:sldId id="266" r:id="rId14"/>
    <p:sldId id="267" r:id="rId15"/>
    <p:sldId id="315" r:id="rId16"/>
    <p:sldId id="311" r:id="rId17"/>
    <p:sldId id="314" r:id="rId18"/>
    <p:sldId id="313" r:id="rId19"/>
    <p:sldId id="312" r:id="rId20"/>
    <p:sldId id="273" r:id="rId21"/>
    <p:sldId id="274" r:id="rId22"/>
    <p:sldId id="275" r:id="rId23"/>
    <p:sldId id="369" r:id="rId24"/>
    <p:sldId id="370" r:id="rId25"/>
    <p:sldId id="276" r:id="rId26"/>
    <p:sldId id="318" r:id="rId27"/>
    <p:sldId id="277" r:id="rId28"/>
    <p:sldId id="373" r:id="rId29"/>
    <p:sldId id="371" r:id="rId30"/>
    <p:sldId id="319" r:id="rId31"/>
    <p:sldId id="320" r:id="rId32"/>
    <p:sldId id="322" r:id="rId33"/>
    <p:sldId id="372" r:id="rId34"/>
    <p:sldId id="278" r:id="rId35"/>
    <p:sldId id="279" r:id="rId36"/>
    <p:sldId id="280" r:id="rId37"/>
    <p:sldId id="326" r:id="rId38"/>
    <p:sldId id="281" r:id="rId39"/>
    <p:sldId id="355" r:id="rId40"/>
    <p:sldId id="356" r:id="rId41"/>
    <p:sldId id="357" r:id="rId42"/>
    <p:sldId id="358" r:id="rId43"/>
    <p:sldId id="359" r:id="rId44"/>
    <p:sldId id="360" r:id="rId45"/>
    <p:sldId id="361" r:id="rId46"/>
    <p:sldId id="328" r:id="rId47"/>
    <p:sldId id="329" r:id="rId48"/>
    <p:sldId id="335" r:id="rId49"/>
    <p:sldId id="364" r:id="rId50"/>
    <p:sldId id="339" r:id="rId51"/>
    <p:sldId id="345" r:id="rId52"/>
    <p:sldId id="346" r:id="rId53"/>
    <p:sldId id="349" r:id="rId54"/>
    <p:sldId id="336" r:id="rId55"/>
    <p:sldId id="365" r:id="rId56"/>
    <p:sldId id="337" r:id="rId57"/>
    <p:sldId id="338" r:id="rId58"/>
    <p:sldId id="330" r:id="rId59"/>
    <p:sldId id="342" r:id="rId60"/>
    <p:sldId id="343" r:id="rId61"/>
    <p:sldId id="344" r:id="rId62"/>
    <p:sldId id="362" r:id="rId63"/>
    <p:sldId id="347" r:id="rId64"/>
    <p:sldId id="363" r:id="rId65"/>
    <p:sldId id="366" r:id="rId66"/>
    <p:sldId id="334" r:id="rId67"/>
    <p:sldId id="367" r:id="rId68"/>
    <p:sldId id="354" r:id="rId69"/>
    <p:sldId id="333" r:id="rId70"/>
    <p:sldId id="332" r:id="rId71"/>
    <p:sldId id="348" r:id="rId72"/>
    <p:sldId id="368" r:id="rId73"/>
    <p:sldId id="376" r:id="rId74"/>
    <p:sldId id="377" r:id="rId75"/>
    <p:sldId id="374" r:id="rId76"/>
    <p:sldId id="375" r:id="rId77"/>
    <p:sldId id="352" r:id="rId78"/>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extLst>
    <p:ext uri="{521415D9-36F7-43E2-AB2F-B90AF26B5E84}">
      <p14:sectionLst xmlns:p14="http://schemas.microsoft.com/office/powerpoint/2010/main">
        <p14:section name="Default Section" id="{0F5A9B60-71F0-40B6-B9BA-96334B76A6DB}">
          <p14:sldIdLst>
            <p14:sldId id="378"/>
            <p14:sldId id="258"/>
            <p14:sldId id="259"/>
            <p14:sldId id="260"/>
            <p14:sldId id="261"/>
            <p14:sldId id="310"/>
            <p14:sldId id="350"/>
            <p14:sldId id="264"/>
            <p14:sldId id="323"/>
            <p14:sldId id="324"/>
            <p14:sldId id="325"/>
            <p14:sldId id="265"/>
            <p14:sldId id="266"/>
            <p14:sldId id="267"/>
            <p14:sldId id="315"/>
            <p14:sldId id="311"/>
            <p14:sldId id="314"/>
            <p14:sldId id="313"/>
            <p14:sldId id="312"/>
            <p14:sldId id="273"/>
            <p14:sldId id="274"/>
            <p14:sldId id="275"/>
            <p14:sldId id="369"/>
            <p14:sldId id="370"/>
          </p14:sldIdLst>
        </p14:section>
        <p14:section name="Untitled Section" id="{AC65C01C-0BA9-4F5B-80A7-1CE8561B485A}">
          <p14:sldIdLst>
            <p14:sldId id="276"/>
            <p14:sldId id="318"/>
            <p14:sldId id="277"/>
            <p14:sldId id="373"/>
            <p14:sldId id="371"/>
            <p14:sldId id="319"/>
            <p14:sldId id="320"/>
            <p14:sldId id="322"/>
            <p14:sldId id="372"/>
            <p14:sldId id="278"/>
            <p14:sldId id="279"/>
            <p14:sldId id="280"/>
            <p14:sldId id="326"/>
            <p14:sldId id="281"/>
            <p14:sldId id="355"/>
            <p14:sldId id="356"/>
            <p14:sldId id="357"/>
            <p14:sldId id="358"/>
            <p14:sldId id="359"/>
            <p14:sldId id="360"/>
            <p14:sldId id="361"/>
            <p14:sldId id="328"/>
            <p14:sldId id="329"/>
            <p14:sldId id="335"/>
            <p14:sldId id="364"/>
            <p14:sldId id="339"/>
            <p14:sldId id="345"/>
            <p14:sldId id="346"/>
            <p14:sldId id="349"/>
            <p14:sldId id="336"/>
            <p14:sldId id="365"/>
            <p14:sldId id="337"/>
            <p14:sldId id="338"/>
            <p14:sldId id="330"/>
            <p14:sldId id="342"/>
            <p14:sldId id="343"/>
            <p14:sldId id="344"/>
            <p14:sldId id="362"/>
            <p14:sldId id="347"/>
            <p14:sldId id="363"/>
            <p14:sldId id="366"/>
            <p14:sldId id="334"/>
            <p14:sldId id="367"/>
            <p14:sldId id="354"/>
            <p14:sldId id="333"/>
            <p14:sldId id="332"/>
            <p14:sldId id="348"/>
            <p14:sldId id="368"/>
            <p14:sldId id="376"/>
            <p14:sldId id="377"/>
            <p14:sldId id="374"/>
            <p14:sldId id="375"/>
            <p14:sldId id="352"/>
          </p14:sldIdLst>
        </p14:section>
      </p14:sectionLst>
    </p:ex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367C3"/>
    <a:srgbClr val="F10F0F"/>
    <a:srgbClr val="FF0000"/>
    <a:srgbClr val="000066"/>
    <a:srgbClr val="356C99"/>
    <a:srgbClr val="66FF99"/>
    <a:srgbClr val="00FF00"/>
    <a:srgbClr val="3C90EC"/>
    <a:srgbClr val="DDDDDD"/>
    <a:srgbClr val="396C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8723" autoAdjust="0"/>
    <p:restoredTop sz="96433" autoAdjust="0"/>
  </p:normalViewPr>
  <p:slideViewPr>
    <p:cSldViewPr snapToGrid="0">
      <p:cViewPr varScale="1">
        <p:scale>
          <a:sx n="109" d="100"/>
          <a:sy n="109" d="100"/>
        </p:scale>
        <p:origin x="1416" y="96"/>
      </p:cViewPr>
      <p:guideLst>
        <p:guide orient="horz" pos="2160"/>
        <p:guide pos="2880"/>
      </p:guideLst>
    </p:cSldViewPr>
  </p:slideViewPr>
  <p:outlineViewPr>
    <p:cViewPr>
      <p:scale>
        <a:sx n="33" d="100"/>
        <a:sy n="33" d="100"/>
      </p:scale>
      <p:origin x="0" y="2490"/>
    </p:cViewPr>
  </p:outlineViewPr>
  <p:notesTextViewPr>
    <p:cViewPr>
      <p:scale>
        <a:sx n="100" d="100"/>
        <a:sy n="100" d="100"/>
      </p:scale>
      <p:origin x="0" y="0"/>
    </p:cViewPr>
  </p:notesTextViewPr>
  <p:sorterViewPr>
    <p:cViewPr>
      <p:scale>
        <a:sx n="66" d="100"/>
        <a:sy n="66" d="100"/>
      </p:scale>
      <p:origin x="0" y="1410"/>
    </p:cViewPr>
  </p:sorterViewPr>
  <p:notesViewPr>
    <p:cSldViewPr snapToGrid="0">
      <p:cViewPr varScale="1">
        <p:scale>
          <a:sx n="66" d="100"/>
          <a:sy n="66" d="100"/>
        </p:scale>
        <p:origin x="-3252" y="-10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tableStyles" Target="tableStyles.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notesMaster" Target="notesMasters/notesMaster1.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handoutMaster" Target="handoutMasters/handoutMaster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23BCADCB-7C9F-430F-97B1-E47E015522D1}" type="datetimeFigureOut">
              <a:rPr lang="en-US" smtClean="0"/>
              <a:pPr/>
              <a:t>10/30/2015</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418A0624-4757-4FC5-928D-0BB76BD34908}" type="slidenum">
              <a:rPr lang="en-US" smtClean="0"/>
              <a:pPr/>
              <a:t>‹#›</a:t>
            </a:fld>
            <a:endParaRPr lang="en-US"/>
          </a:p>
        </p:txBody>
      </p:sp>
    </p:spTree>
    <p:extLst>
      <p:ext uri="{BB962C8B-B14F-4D97-AF65-F5344CB8AC3E}">
        <p14:creationId xmlns:p14="http://schemas.microsoft.com/office/powerpoint/2010/main" val="129215641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Arial" charset="0"/>
              </a:defRPr>
            </a:lvl1pPr>
          </a:lstStyle>
          <a:p>
            <a:pPr>
              <a:defRPr/>
            </a:pPr>
            <a:fld id="{A0AF40F4-9E70-4211-89EA-EB7E7D15CCBB}" type="datetimeFigureOut">
              <a:rPr lang="en-US"/>
              <a:pPr>
                <a:defRPr/>
              </a:pPr>
              <a:t>10/30/2015</a:t>
            </a:fld>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atin typeface="Arial" charset="0"/>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atin typeface="Arial" charset="0"/>
              </a:defRPr>
            </a:lvl1pPr>
          </a:lstStyle>
          <a:p>
            <a:pPr>
              <a:defRPr/>
            </a:pPr>
            <a:fld id="{ECF2CE8E-0D93-4BF2-BDC4-E1B5ED08E22E}" type="slidenum">
              <a:rPr lang="en-US"/>
              <a:pPr>
                <a:defRPr/>
              </a:pPr>
              <a:t>‹#›</a:t>
            </a:fld>
            <a:endParaRPr lang="en-US" dirty="0"/>
          </a:p>
        </p:txBody>
      </p:sp>
      <p:sp>
        <p:nvSpPr>
          <p:cNvPr id="8" name="Slide Image Placeholder 7"/>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dirty="0" smtClean="0"/>
          </a:p>
        </p:txBody>
      </p:sp>
    </p:spTree>
    <p:extLst>
      <p:ext uri="{BB962C8B-B14F-4D97-AF65-F5344CB8AC3E}">
        <p14:creationId xmlns:p14="http://schemas.microsoft.com/office/powerpoint/2010/main" val="3335891494"/>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Overview: The intent of the talk is to discuss the practical aspects of </a:t>
            </a:r>
            <a:r>
              <a:rPr lang="en-US" dirty="0" err="1" smtClean="0"/>
              <a:t>acheiving</a:t>
            </a:r>
            <a:r>
              <a:rPr lang="en-US" dirty="0" smtClean="0"/>
              <a:t> gateway success involving factors outside of software development. The first part is presented in such as way</a:t>
            </a:r>
            <a:r>
              <a:rPr lang="en-US" baseline="0" dirty="0" smtClean="0"/>
              <a:t> as to emphasize the middleware issues that might arise during making your gateway successful. This is meant to almost subliminally create an appreciation for how a middleware service like SciGaP can remove a lot of the problems that </a:t>
            </a:r>
            <a:r>
              <a:rPr lang="en-US" baseline="0" dirty="0" err="1" smtClean="0"/>
              <a:t>cipres</a:t>
            </a:r>
            <a:r>
              <a:rPr lang="en-US" baseline="0" dirty="0" smtClean="0"/>
              <a:t> encountered.  The second part of the talk summarizes the intent of SciGaP, shows an economic advantage to using these services, and the way it may eliminate all the middleware issues </a:t>
            </a:r>
            <a:r>
              <a:rPr lang="en-US" baseline="0" dirty="0" err="1" smtClean="0"/>
              <a:t>cipres</a:t>
            </a:r>
            <a:r>
              <a:rPr lang="en-US" baseline="0" dirty="0" smtClean="0"/>
              <a:t> encountered can be referenced. So at the end, you can accomplish two goals: transfer of information about how to run a gateway, and importantly, making a case for how SciGaP can make that process much easier and less costly.</a:t>
            </a:r>
            <a:endParaRPr lang="en-US" dirty="0"/>
          </a:p>
        </p:txBody>
      </p:sp>
      <p:sp>
        <p:nvSpPr>
          <p:cNvPr id="4" name="Slide Number Placeholder 3"/>
          <p:cNvSpPr>
            <a:spLocks noGrp="1"/>
          </p:cNvSpPr>
          <p:nvPr>
            <p:ph type="sldNum" sz="quarter" idx="10"/>
          </p:nvPr>
        </p:nvSpPr>
        <p:spPr/>
        <p:txBody>
          <a:bodyPr/>
          <a:lstStyle/>
          <a:p>
            <a:fld id="{7AE7B0B0-4778-0D4B-B6AC-7B6EDBFB2D23}" type="slidenum">
              <a:rPr lang="en-US" smtClean="0"/>
              <a:t>2</a:t>
            </a:fld>
            <a:endParaRPr lang="en-US"/>
          </a:p>
        </p:txBody>
      </p:sp>
    </p:spTree>
    <p:extLst>
      <p:ext uri="{BB962C8B-B14F-4D97-AF65-F5344CB8AC3E}">
        <p14:creationId xmlns:p14="http://schemas.microsoft.com/office/powerpoint/2010/main" val="56983267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As codes</a:t>
            </a:r>
            <a:r>
              <a:rPr lang="en-US" baseline="0" dirty="0" smtClean="0"/>
              <a:t> were added, one of the codes produced results files that were </a:t>
            </a:r>
            <a:r>
              <a:rPr lang="en-US" baseline="0" dirty="0" err="1" smtClean="0"/>
              <a:t>multiGB</a:t>
            </a:r>
            <a:r>
              <a:rPr lang="en-US" baseline="0" dirty="0" smtClean="0"/>
              <a:t> in size, and this slowed down and even crashed the system at times.</a:t>
            </a:r>
          </a:p>
          <a:p>
            <a:r>
              <a:rPr lang="en-US" baseline="0" dirty="0" smtClean="0"/>
              <a:t>We responded by making changes to the code in the ways listed here.</a:t>
            </a:r>
            <a:endParaRPr lang="en-US" dirty="0"/>
          </a:p>
        </p:txBody>
      </p:sp>
      <p:sp>
        <p:nvSpPr>
          <p:cNvPr id="4" name="Slide Number Placeholder 3"/>
          <p:cNvSpPr>
            <a:spLocks noGrp="1"/>
          </p:cNvSpPr>
          <p:nvPr>
            <p:ph type="sldNum" sz="quarter" idx="10"/>
          </p:nvPr>
        </p:nvSpPr>
        <p:spPr/>
        <p:txBody>
          <a:bodyPr/>
          <a:lstStyle/>
          <a:p>
            <a:fld id="{7AE7B0B0-4778-0D4B-B6AC-7B6EDBFB2D23}" type="slidenum">
              <a:rPr lang="en-US" smtClean="0"/>
              <a:t>28</a:t>
            </a:fld>
            <a:endParaRPr lang="en-US"/>
          </a:p>
        </p:txBody>
      </p:sp>
    </p:spTree>
    <p:extLst>
      <p:ext uri="{BB962C8B-B14F-4D97-AF65-F5344CB8AC3E}">
        <p14:creationId xmlns:p14="http://schemas.microsoft.com/office/powerpoint/2010/main" val="307024288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AE7B0B0-4778-0D4B-B6AC-7B6EDBFB2D23}" type="slidenum">
              <a:rPr lang="en-US" smtClean="0"/>
              <a:t>34</a:t>
            </a:fld>
            <a:endParaRPr lang="en-US"/>
          </a:p>
        </p:txBody>
      </p:sp>
    </p:spTree>
    <p:extLst>
      <p:ext uri="{BB962C8B-B14F-4D97-AF65-F5344CB8AC3E}">
        <p14:creationId xmlns:p14="http://schemas.microsoft.com/office/powerpoint/2010/main" val="303741385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We also found that as volume increased, various</a:t>
            </a:r>
            <a:r>
              <a:rPr lang="en-US" baseline="0" dirty="0" smtClean="0"/>
              <a:t> elements</a:t>
            </a:r>
            <a:r>
              <a:rPr lang="en-US" dirty="0" smtClean="0"/>
              <a:t> in the system became limiting</a:t>
            </a:r>
            <a:r>
              <a:rPr lang="en-US" baseline="0" dirty="0" smtClean="0"/>
              <a:t> due to high volume</a:t>
            </a:r>
            <a:endParaRPr lang="en-US" dirty="0"/>
          </a:p>
        </p:txBody>
      </p:sp>
      <p:sp>
        <p:nvSpPr>
          <p:cNvPr id="4" name="Slide Number Placeholder 3"/>
          <p:cNvSpPr>
            <a:spLocks noGrp="1"/>
          </p:cNvSpPr>
          <p:nvPr>
            <p:ph type="sldNum" sz="quarter" idx="10"/>
          </p:nvPr>
        </p:nvSpPr>
        <p:spPr/>
        <p:txBody>
          <a:bodyPr/>
          <a:lstStyle/>
          <a:p>
            <a:fld id="{7AE7B0B0-4778-0D4B-B6AC-7B6EDBFB2D23}" type="slidenum">
              <a:rPr lang="en-US" smtClean="0"/>
              <a:t>35</a:t>
            </a:fld>
            <a:endParaRPr lang="en-US"/>
          </a:p>
        </p:txBody>
      </p:sp>
    </p:spTree>
    <p:extLst>
      <p:ext uri="{BB962C8B-B14F-4D97-AF65-F5344CB8AC3E}">
        <p14:creationId xmlns:p14="http://schemas.microsoft.com/office/powerpoint/2010/main" val="273555374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arrow indicates a point where the </a:t>
            </a:r>
            <a:r>
              <a:rPr lang="en-US" dirty="0" err="1" smtClean="0"/>
              <a:t>lustre</a:t>
            </a:r>
            <a:r>
              <a:rPr lang="en-US" dirty="0" smtClean="0"/>
              <a:t> system was failing due to high load for the MrBayes code. In this situation, long-running jobs died near the end of the job and produced no results, users resubmitted, and usage per job became very high. Once we moved to an NFS system.</a:t>
            </a:r>
            <a:r>
              <a:rPr lang="en-US" baseline="0" dirty="0" smtClean="0"/>
              <a:t> Usage numbers returned to normal.</a:t>
            </a:r>
            <a:endParaRPr lang="en-US" dirty="0"/>
          </a:p>
        </p:txBody>
      </p:sp>
      <p:sp>
        <p:nvSpPr>
          <p:cNvPr id="4" name="Slide Number Placeholder 3"/>
          <p:cNvSpPr>
            <a:spLocks noGrp="1"/>
          </p:cNvSpPr>
          <p:nvPr>
            <p:ph type="sldNum" sz="quarter" idx="10"/>
          </p:nvPr>
        </p:nvSpPr>
        <p:spPr/>
        <p:txBody>
          <a:bodyPr/>
          <a:lstStyle/>
          <a:p>
            <a:fld id="{7AE7B0B0-4778-0D4B-B6AC-7B6EDBFB2D23}" type="slidenum">
              <a:rPr lang="en-US" smtClean="0"/>
              <a:t>36</a:t>
            </a:fld>
            <a:endParaRPr lang="en-US"/>
          </a:p>
        </p:txBody>
      </p:sp>
    </p:spTree>
    <p:extLst>
      <p:ext uri="{BB962C8B-B14F-4D97-AF65-F5344CB8AC3E}">
        <p14:creationId xmlns:p14="http://schemas.microsoft.com/office/powerpoint/2010/main" val="36102700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arrow indicates a point where the </a:t>
            </a:r>
            <a:r>
              <a:rPr lang="en-US" dirty="0" err="1" smtClean="0"/>
              <a:t>lustre</a:t>
            </a:r>
            <a:r>
              <a:rPr lang="en-US" dirty="0" smtClean="0"/>
              <a:t> system was failing due to high load for the MrBayes code. In this situation, long-running jobs died near the end of the job and produced no results, users resubmitted, and usage per job became very high. Once we moved to an NFS system.</a:t>
            </a:r>
            <a:r>
              <a:rPr lang="en-US" baseline="0" dirty="0" smtClean="0"/>
              <a:t> Usage numbers returned to normal.</a:t>
            </a:r>
            <a:endParaRPr lang="en-US" dirty="0"/>
          </a:p>
        </p:txBody>
      </p:sp>
      <p:sp>
        <p:nvSpPr>
          <p:cNvPr id="4" name="Slide Number Placeholder 3"/>
          <p:cNvSpPr>
            <a:spLocks noGrp="1"/>
          </p:cNvSpPr>
          <p:nvPr>
            <p:ph type="sldNum" sz="quarter" idx="10"/>
          </p:nvPr>
        </p:nvSpPr>
        <p:spPr/>
        <p:txBody>
          <a:bodyPr/>
          <a:lstStyle/>
          <a:p>
            <a:fld id="{7AE7B0B0-4778-0D4B-B6AC-7B6EDBFB2D23}" type="slidenum">
              <a:rPr lang="en-US" smtClean="0"/>
              <a:t>37</a:t>
            </a:fld>
            <a:endParaRPr lang="en-US"/>
          </a:p>
        </p:txBody>
      </p:sp>
    </p:spTree>
    <p:extLst>
      <p:ext uri="{BB962C8B-B14F-4D97-AF65-F5344CB8AC3E}">
        <p14:creationId xmlns:p14="http://schemas.microsoft.com/office/powerpoint/2010/main" val="140275330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AE7B0B0-4778-0D4B-B6AC-7B6EDBFB2D23}" type="slidenum">
              <a:rPr lang="en-US" smtClean="0"/>
              <a:t>38</a:t>
            </a:fld>
            <a:endParaRPr lang="en-US"/>
          </a:p>
        </p:txBody>
      </p:sp>
    </p:spTree>
    <p:extLst>
      <p:ext uri="{BB962C8B-B14F-4D97-AF65-F5344CB8AC3E}">
        <p14:creationId xmlns:p14="http://schemas.microsoft.com/office/powerpoint/2010/main" val="247599924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a:t>
            </a:r>
            <a:r>
              <a:rPr lang="en-US" baseline="0" dirty="0" smtClean="0"/>
              <a:t> </a:t>
            </a:r>
            <a:r>
              <a:rPr lang="en-US" baseline="0" dirty="0" err="1" smtClean="0"/>
              <a:t>ost</a:t>
            </a:r>
            <a:r>
              <a:rPr lang="en-US" baseline="0" dirty="0" smtClean="0"/>
              <a:t> important part of all this is to be able to receive input form your community, 1) about their changing needs, and 2) about what isn’t working</a:t>
            </a:r>
            <a:endParaRPr lang="en-US" dirty="0"/>
          </a:p>
        </p:txBody>
      </p:sp>
      <p:sp>
        <p:nvSpPr>
          <p:cNvPr id="4" name="Slide Number Placeholder 3"/>
          <p:cNvSpPr>
            <a:spLocks noGrp="1"/>
          </p:cNvSpPr>
          <p:nvPr>
            <p:ph type="sldNum" sz="quarter" idx="10"/>
          </p:nvPr>
        </p:nvSpPr>
        <p:spPr/>
        <p:txBody>
          <a:bodyPr/>
          <a:lstStyle/>
          <a:p>
            <a:fld id="{7AE7B0B0-4778-0D4B-B6AC-7B6EDBFB2D23}" type="slidenum">
              <a:rPr lang="en-US" smtClean="0"/>
              <a:t>39</a:t>
            </a:fld>
            <a:endParaRPr lang="en-US"/>
          </a:p>
        </p:txBody>
      </p:sp>
    </p:spTree>
    <p:extLst>
      <p:ext uri="{BB962C8B-B14F-4D97-AF65-F5344CB8AC3E}">
        <p14:creationId xmlns:p14="http://schemas.microsoft.com/office/powerpoint/2010/main" val="383366173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At CIPRES we offer several ways to contact us. There are bug report links on each page so its easy to ask</a:t>
            </a:r>
            <a:r>
              <a:rPr lang="en-US" baseline="0" dirty="0" smtClean="0"/>
              <a:t> for help privately (because Mark is shy about posting on public lists, and he thinks others are as well.) There is also a google group, so everyone can look for already answered questions, this list, and separate listserv group are used to make announcements (which are kept to a minimum). Finally, we send out an annual survey, which allows users to comment on bigger picture issues, and make more sweeping feature requests.</a:t>
            </a:r>
            <a:endParaRPr lang="en-US" dirty="0"/>
          </a:p>
        </p:txBody>
      </p:sp>
      <p:sp>
        <p:nvSpPr>
          <p:cNvPr id="4" name="Slide Number Placeholder 3"/>
          <p:cNvSpPr>
            <a:spLocks noGrp="1"/>
          </p:cNvSpPr>
          <p:nvPr>
            <p:ph type="sldNum" sz="quarter" idx="10"/>
          </p:nvPr>
        </p:nvSpPr>
        <p:spPr/>
        <p:txBody>
          <a:bodyPr/>
          <a:lstStyle/>
          <a:p>
            <a:fld id="{7AE7B0B0-4778-0D4B-B6AC-7B6EDBFB2D23}" type="slidenum">
              <a:rPr lang="en-US" smtClean="0"/>
              <a:t>40</a:t>
            </a:fld>
            <a:endParaRPr lang="en-US"/>
          </a:p>
        </p:txBody>
      </p:sp>
    </p:spTree>
    <p:extLst>
      <p:ext uri="{BB962C8B-B14F-4D97-AF65-F5344CB8AC3E}">
        <p14:creationId xmlns:p14="http://schemas.microsoft.com/office/powerpoint/2010/main" val="116822989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a:t>
            </a:r>
            <a:r>
              <a:rPr lang="en-US" baseline="0" dirty="0" smtClean="0"/>
              <a:t> goal is to become integrated into the community and to be seen as an asset. Here is an example where a group with no connection to CIPRES has advocated for people to take our survey….</a:t>
            </a:r>
            <a:endParaRPr lang="en-US" dirty="0"/>
          </a:p>
        </p:txBody>
      </p:sp>
      <p:sp>
        <p:nvSpPr>
          <p:cNvPr id="4" name="Slide Number Placeholder 3"/>
          <p:cNvSpPr>
            <a:spLocks noGrp="1"/>
          </p:cNvSpPr>
          <p:nvPr>
            <p:ph type="sldNum" sz="quarter" idx="10"/>
          </p:nvPr>
        </p:nvSpPr>
        <p:spPr/>
        <p:txBody>
          <a:bodyPr/>
          <a:lstStyle/>
          <a:p>
            <a:fld id="{7AE7B0B0-4778-0D4B-B6AC-7B6EDBFB2D23}" type="slidenum">
              <a:rPr lang="en-US" smtClean="0"/>
              <a:t>41</a:t>
            </a:fld>
            <a:endParaRPr lang="en-US"/>
          </a:p>
        </p:txBody>
      </p:sp>
    </p:spTree>
    <p:extLst>
      <p:ext uri="{BB962C8B-B14F-4D97-AF65-F5344CB8AC3E}">
        <p14:creationId xmlns:p14="http://schemas.microsoft.com/office/powerpoint/2010/main" val="85050132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We have always believed that customer service is the most important</a:t>
            </a:r>
            <a:r>
              <a:rPr lang="en-US" baseline="0" dirty="0" smtClean="0"/>
              <a:t> element of what we do. Since there is basically no budget for proper testing of our software, we rely on users to test and report issues. They are the testers. So fast, courteous response is meant to encourage the cycle of commenting on issues, and making the application better.</a:t>
            </a:r>
            <a:endParaRPr lang="en-US" dirty="0"/>
          </a:p>
        </p:txBody>
      </p:sp>
      <p:sp>
        <p:nvSpPr>
          <p:cNvPr id="4" name="Slide Number Placeholder 3"/>
          <p:cNvSpPr>
            <a:spLocks noGrp="1"/>
          </p:cNvSpPr>
          <p:nvPr>
            <p:ph type="sldNum" sz="quarter" idx="10"/>
          </p:nvPr>
        </p:nvSpPr>
        <p:spPr/>
        <p:txBody>
          <a:bodyPr/>
          <a:lstStyle/>
          <a:p>
            <a:fld id="{7AE7B0B0-4778-0D4B-B6AC-7B6EDBFB2D23}" type="slidenum">
              <a:rPr lang="en-US" smtClean="0"/>
              <a:t>42</a:t>
            </a:fld>
            <a:endParaRPr lang="en-US"/>
          </a:p>
        </p:txBody>
      </p:sp>
    </p:spTree>
    <p:extLst>
      <p:ext uri="{BB962C8B-B14F-4D97-AF65-F5344CB8AC3E}">
        <p14:creationId xmlns:p14="http://schemas.microsoft.com/office/powerpoint/2010/main" val="282199526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This slide shows that software alone isn’t enough, there are other factors. Updating an existing Gateway does not work because </a:t>
            </a:r>
            <a:r>
              <a:rPr lang="en-US" dirty="0" err="1" smtClean="0"/>
              <a:t>theexisting</a:t>
            </a:r>
            <a:r>
              <a:rPr lang="en-US" dirty="0" smtClean="0"/>
              <a:t> users are comfortable where they are, and have developed</a:t>
            </a:r>
            <a:r>
              <a:rPr lang="en-US" baseline="0" dirty="0" smtClean="0"/>
              <a:t> lesson plans for the existing Gateway.</a:t>
            </a:r>
            <a:endParaRPr lang="en-US" dirty="0"/>
          </a:p>
        </p:txBody>
      </p:sp>
      <p:sp>
        <p:nvSpPr>
          <p:cNvPr id="4" name="Slide Number Placeholder 3"/>
          <p:cNvSpPr>
            <a:spLocks noGrp="1"/>
          </p:cNvSpPr>
          <p:nvPr>
            <p:ph type="sldNum" sz="quarter" idx="10"/>
          </p:nvPr>
        </p:nvSpPr>
        <p:spPr/>
        <p:txBody>
          <a:bodyPr/>
          <a:lstStyle/>
          <a:p>
            <a:fld id="{7AE7B0B0-4778-0D4B-B6AC-7B6EDBFB2D23}" type="slidenum">
              <a:rPr lang="en-US" smtClean="0"/>
              <a:t>3</a:t>
            </a:fld>
            <a:endParaRPr lang="en-US"/>
          </a:p>
        </p:txBody>
      </p:sp>
    </p:spTree>
    <p:extLst>
      <p:ext uri="{BB962C8B-B14F-4D97-AF65-F5344CB8AC3E}">
        <p14:creationId xmlns:p14="http://schemas.microsoft.com/office/powerpoint/2010/main" val="302902802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a:t>
            </a:r>
            <a:r>
              <a:rPr lang="en-US" baseline="0" dirty="0" smtClean="0"/>
              <a:t> significant fraction of Mark’s time is spent communicating with users. We view this as a key priority.</a:t>
            </a:r>
            <a:endParaRPr lang="en-US" dirty="0"/>
          </a:p>
        </p:txBody>
      </p:sp>
      <p:sp>
        <p:nvSpPr>
          <p:cNvPr id="4" name="Slide Number Placeholder 3"/>
          <p:cNvSpPr>
            <a:spLocks noGrp="1"/>
          </p:cNvSpPr>
          <p:nvPr>
            <p:ph type="sldNum" sz="quarter" idx="10"/>
          </p:nvPr>
        </p:nvSpPr>
        <p:spPr/>
        <p:txBody>
          <a:bodyPr/>
          <a:lstStyle/>
          <a:p>
            <a:fld id="{7AE7B0B0-4778-0D4B-B6AC-7B6EDBFB2D23}" type="slidenum">
              <a:rPr lang="en-US" smtClean="0"/>
              <a:t>43</a:t>
            </a:fld>
            <a:endParaRPr lang="en-US"/>
          </a:p>
        </p:txBody>
      </p:sp>
    </p:spTree>
    <p:extLst>
      <p:ext uri="{BB962C8B-B14F-4D97-AF65-F5344CB8AC3E}">
        <p14:creationId xmlns:p14="http://schemas.microsoft.com/office/powerpoint/2010/main" val="399263800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These</a:t>
            </a:r>
            <a:r>
              <a:rPr lang="en-US" baseline="0" dirty="0" smtClean="0"/>
              <a:t> are the goals of our customer service….</a:t>
            </a:r>
            <a:endParaRPr lang="en-US" dirty="0"/>
          </a:p>
        </p:txBody>
      </p:sp>
      <p:sp>
        <p:nvSpPr>
          <p:cNvPr id="4" name="Slide Number Placeholder 3"/>
          <p:cNvSpPr>
            <a:spLocks noGrp="1"/>
          </p:cNvSpPr>
          <p:nvPr>
            <p:ph type="sldNum" sz="quarter" idx="10"/>
          </p:nvPr>
        </p:nvSpPr>
        <p:spPr/>
        <p:txBody>
          <a:bodyPr/>
          <a:lstStyle/>
          <a:p>
            <a:fld id="{7AE7B0B0-4778-0D4B-B6AC-7B6EDBFB2D23}" type="slidenum">
              <a:rPr lang="en-US" smtClean="0"/>
              <a:t>44</a:t>
            </a:fld>
            <a:endParaRPr lang="en-US"/>
          </a:p>
        </p:txBody>
      </p:sp>
    </p:spTree>
    <p:extLst>
      <p:ext uri="{BB962C8B-B14F-4D97-AF65-F5344CB8AC3E}">
        <p14:creationId xmlns:p14="http://schemas.microsoft.com/office/powerpoint/2010/main" val="182291425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We have always believed that customer service is the most important</a:t>
            </a:r>
            <a:r>
              <a:rPr lang="en-US" baseline="0" dirty="0" smtClean="0"/>
              <a:t> element of what we do. Since there is basically no budget for proper testing of our software, we rely on users to test and report issues. They are the testers. So fast, courteous response is meant to encourage the cycle of commenting on issues, and making the application better.</a:t>
            </a:r>
            <a:endParaRPr lang="en-US" dirty="0"/>
          </a:p>
        </p:txBody>
      </p:sp>
      <p:sp>
        <p:nvSpPr>
          <p:cNvPr id="4" name="Slide Number Placeholder 3"/>
          <p:cNvSpPr>
            <a:spLocks noGrp="1"/>
          </p:cNvSpPr>
          <p:nvPr>
            <p:ph type="sldNum" sz="quarter" idx="10"/>
          </p:nvPr>
        </p:nvSpPr>
        <p:spPr/>
        <p:txBody>
          <a:bodyPr/>
          <a:lstStyle/>
          <a:p>
            <a:fld id="{7AE7B0B0-4778-0D4B-B6AC-7B6EDBFB2D23}" type="slidenum">
              <a:rPr lang="en-US" smtClean="0"/>
              <a:t>45</a:t>
            </a:fld>
            <a:endParaRPr lang="en-US"/>
          </a:p>
        </p:txBody>
      </p:sp>
    </p:spTree>
    <p:extLst>
      <p:ext uri="{BB962C8B-B14F-4D97-AF65-F5344CB8AC3E}">
        <p14:creationId xmlns:p14="http://schemas.microsoft.com/office/powerpoint/2010/main" val="237426142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same</a:t>
            </a:r>
            <a:r>
              <a:rPr lang="en-US" baseline="0" dirty="0" smtClean="0"/>
              <a:t> </a:t>
            </a:r>
            <a:r>
              <a:rPr lang="en-US" dirty="0" smtClean="0"/>
              <a:t>software the failed in one case, became very successful in this case</a:t>
            </a:r>
            <a:endParaRPr lang="en-US" dirty="0"/>
          </a:p>
        </p:txBody>
      </p:sp>
      <p:sp>
        <p:nvSpPr>
          <p:cNvPr id="4" name="Slide Number Placeholder 3"/>
          <p:cNvSpPr>
            <a:spLocks noGrp="1"/>
          </p:cNvSpPr>
          <p:nvPr>
            <p:ph type="sldNum" sz="quarter" idx="10"/>
          </p:nvPr>
        </p:nvSpPr>
        <p:spPr/>
        <p:txBody>
          <a:bodyPr/>
          <a:lstStyle/>
          <a:p>
            <a:fld id="{7AE7B0B0-4778-0D4B-B6AC-7B6EDBFB2D23}" type="slidenum">
              <a:rPr lang="en-US" smtClean="0"/>
              <a:t>77</a:t>
            </a:fld>
            <a:endParaRPr lang="en-US"/>
          </a:p>
        </p:txBody>
      </p:sp>
    </p:spTree>
    <p:extLst>
      <p:ext uri="{BB962C8B-B14F-4D97-AF65-F5344CB8AC3E}">
        <p14:creationId xmlns:p14="http://schemas.microsoft.com/office/powerpoint/2010/main" val="6257548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This slide starts</a:t>
            </a:r>
            <a:r>
              <a:rPr lang="en-US" baseline="0" dirty="0" smtClean="0"/>
              <a:t> the </a:t>
            </a:r>
            <a:r>
              <a:rPr lang="en-US" baseline="0" dirty="0" err="1" smtClean="0"/>
              <a:t>arguement</a:t>
            </a:r>
            <a:r>
              <a:rPr lang="en-US" baseline="0" dirty="0" smtClean="0"/>
              <a:t> for success due to specific strategies and human decisions.</a:t>
            </a:r>
            <a:endParaRPr lang="en-US" dirty="0"/>
          </a:p>
        </p:txBody>
      </p:sp>
      <p:sp>
        <p:nvSpPr>
          <p:cNvPr id="4" name="Slide Number Placeholder 3"/>
          <p:cNvSpPr>
            <a:spLocks noGrp="1"/>
          </p:cNvSpPr>
          <p:nvPr>
            <p:ph type="sldNum" sz="quarter" idx="10"/>
          </p:nvPr>
        </p:nvSpPr>
        <p:spPr/>
        <p:txBody>
          <a:bodyPr/>
          <a:lstStyle/>
          <a:p>
            <a:fld id="{7AE7B0B0-4778-0D4B-B6AC-7B6EDBFB2D23}" type="slidenum">
              <a:rPr lang="en-US" smtClean="0"/>
              <a:t>5</a:t>
            </a:fld>
            <a:endParaRPr lang="en-US"/>
          </a:p>
        </p:txBody>
      </p:sp>
    </p:spTree>
    <p:extLst>
      <p:ext uri="{BB962C8B-B14F-4D97-AF65-F5344CB8AC3E}">
        <p14:creationId xmlns:p14="http://schemas.microsoft.com/office/powerpoint/2010/main" val="9402347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This slide starts</a:t>
            </a:r>
            <a:r>
              <a:rPr lang="en-US" baseline="0" dirty="0" smtClean="0"/>
              <a:t> the </a:t>
            </a:r>
            <a:r>
              <a:rPr lang="en-US" baseline="0" dirty="0" err="1" smtClean="0"/>
              <a:t>arguement</a:t>
            </a:r>
            <a:r>
              <a:rPr lang="en-US" baseline="0" dirty="0" smtClean="0"/>
              <a:t> for success due to specific strategies and human decisions.</a:t>
            </a:r>
            <a:endParaRPr lang="en-US" dirty="0"/>
          </a:p>
        </p:txBody>
      </p:sp>
      <p:sp>
        <p:nvSpPr>
          <p:cNvPr id="4" name="Slide Number Placeholder 3"/>
          <p:cNvSpPr>
            <a:spLocks noGrp="1"/>
          </p:cNvSpPr>
          <p:nvPr>
            <p:ph type="sldNum" sz="quarter" idx="10"/>
          </p:nvPr>
        </p:nvSpPr>
        <p:spPr/>
        <p:txBody>
          <a:bodyPr/>
          <a:lstStyle/>
          <a:p>
            <a:fld id="{7AE7B0B0-4778-0D4B-B6AC-7B6EDBFB2D23}" type="slidenum">
              <a:rPr lang="en-US" smtClean="0"/>
              <a:t>6</a:t>
            </a:fld>
            <a:endParaRPr lang="en-US"/>
          </a:p>
        </p:txBody>
      </p:sp>
    </p:spTree>
    <p:extLst>
      <p:ext uri="{BB962C8B-B14F-4D97-AF65-F5344CB8AC3E}">
        <p14:creationId xmlns:p14="http://schemas.microsoft.com/office/powerpoint/2010/main" val="278482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same</a:t>
            </a:r>
            <a:r>
              <a:rPr lang="en-US" baseline="0" dirty="0" smtClean="0"/>
              <a:t> </a:t>
            </a:r>
            <a:r>
              <a:rPr lang="en-US" dirty="0" smtClean="0"/>
              <a:t>software the failed in one case, became very successful in this case</a:t>
            </a:r>
            <a:endParaRPr lang="en-US" dirty="0"/>
          </a:p>
        </p:txBody>
      </p:sp>
      <p:sp>
        <p:nvSpPr>
          <p:cNvPr id="4" name="Slide Number Placeholder 3"/>
          <p:cNvSpPr>
            <a:spLocks noGrp="1"/>
          </p:cNvSpPr>
          <p:nvPr>
            <p:ph type="sldNum" sz="quarter" idx="10"/>
          </p:nvPr>
        </p:nvSpPr>
        <p:spPr/>
        <p:txBody>
          <a:bodyPr/>
          <a:lstStyle/>
          <a:p>
            <a:fld id="{7AE7B0B0-4778-0D4B-B6AC-7B6EDBFB2D23}" type="slidenum">
              <a:rPr lang="en-US" smtClean="0"/>
              <a:t>7</a:t>
            </a:fld>
            <a:endParaRPr lang="en-US"/>
          </a:p>
        </p:txBody>
      </p:sp>
    </p:spTree>
    <p:extLst>
      <p:ext uri="{BB962C8B-B14F-4D97-AF65-F5344CB8AC3E}">
        <p14:creationId xmlns:p14="http://schemas.microsoft.com/office/powerpoint/2010/main" val="75476468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Since that time, usage has grown</a:t>
            </a:r>
            <a:r>
              <a:rPr lang="en-US" baseline="0" dirty="0" smtClean="0"/>
              <a:t> in every month of operation.</a:t>
            </a:r>
            <a:endParaRPr lang="en-US" dirty="0"/>
          </a:p>
        </p:txBody>
      </p:sp>
      <p:sp>
        <p:nvSpPr>
          <p:cNvPr id="4" name="Slide Number Placeholder 3"/>
          <p:cNvSpPr>
            <a:spLocks noGrp="1"/>
          </p:cNvSpPr>
          <p:nvPr>
            <p:ph type="sldNum" sz="quarter" idx="10"/>
          </p:nvPr>
        </p:nvSpPr>
        <p:spPr/>
        <p:txBody>
          <a:bodyPr/>
          <a:lstStyle/>
          <a:p>
            <a:fld id="{7AE7B0B0-4778-0D4B-B6AC-7B6EDBFB2D23}" type="slidenum">
              <a:rPr lang="en-US" smtClean="0"/>
              <a:t>21</a:t>
            </a:fld>
            <a:endParaRPr lang="en-US"/>
          </a:p>
        </p:txBody>
      </p:sp>
    </p:spTree>
    <p:extLst>
      <p:ext uri="{BB962C8B-B14F-4D97-AF65-F5344CB8AC3E}">
        <p14:creationId xmlns:p14="http://schemas.microsoft.com/office/powerpoint/2010/main" val="106876032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We had</a:t>
            </a:r>
            <a:r>
              <a:rPr lang="en-US" baseline="0" dirty="0" smtClean="0"/>
              <a:t> scant resources for development and a growing user base, so our efforts focused on 1) keeping everything working smoothly and 2) adding things users asked for (only)</a:t>
            </a:r>
            <a:endParaRPr lang="en-US" dirty="0"/>
          </a:p>
        </p:txBody>
      </p:sp>
      <p:sp>
        <p:nvSpPr>
          <p:cNvPr id="4" name="Slide Number Placeholder 3"/>
          <p:cNvSpPr>
            <a:spLocks noGrp="1"/>
          </p:cNvSpPr>
          <p:nvPr>
            <p:ph type="sldNum" sz="quarter" idx="10"/>
          </p:nvPr>
        </p:nvSpPr>
        <p:spPr/>
        <p:txBody>
          <a:bodyPr/>
          <a:lstStyle/>
          <a:p>
            <a:fld id="{7AE7B0B0-4778-0D4B-B6AC-7B6EDBFB2D23}" type="slidenum">
              <a:rPr lang="en-US" smtClean="0"/>
              <a:t>22</a:t>
            </a:fld>
            <a:endParaRPr lang="en-US"/>
          </a:p>
        </p:txBody>
      </p:sp>
    </p:spTree>
    <p:extLst>
      <p:ext uri="{BB962C8B-B14F-4D97-AF65-F5344CB8AC3E}">
        <p14:creationId xmlns:p14="http://schemas.microsoft.com/office/powerpoint/2010/main" val="262057644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This slide just illustrates</a:t>
            </a:r>
            <a:r>
              <a:rPr lang="en-US" baseline="0" dirty="0" smtClean="0"/>
              <a:t> an example of responding to an emerging need. The loss of job information was a drain on productivity of users and our staff. So we implemented a new system of daemons to transfer </a:t>
            </a:r>
            <a:r>
              <a:rPr lang="en-US" baseline="0" dirty="0" err="1" smtClean="0"/>
              <a:t>resutls</a:t>
            </a:r>
            <a:r>
              <a:rPr lang="en-US" baseline="0" dirty="0" smtClean="0"/>
              <a:t> in the event communication between the app and the compute engine were severed during a job run.</a:t>
            </a:r>
            <a:endParaRPr lang="en-US" dirty="0"/>
          </a:p>
        </p:txBody>
      </p:sp>
      <p:sp>
        <p:nvSpPr>
          <p:cNvPr id="4" name="Slide Number Placeholder 3"/>
          <p:cNvSpPr>
            <a:spLocks noGrp="1"/>
          </p:cNvSpPr>
          <p:nvPr>
            <p:ph type="sldNum" sz="quarter" idx="10"/>
          </p:nvPr>
        </p:nvSpPr>
        <p:spPr/>
        <p:txBody>
          <a:bodyPr/>
          <a:lstStyle/>
          <a:p>
            <a:fld id="{7AE7B0B0-4778-0D4B-B6AC-7B6EDBFB2D23}" type="slidenum">
              <a:rPr lang="en-US" smtClean="0"/>
              <a:t>25</a:t>
            </a:fld>
            <a:endParaRPr lang="en-US"/>
          </a:p>
        </p:txBody>
      </p:sp>
    </p:spTree>
    <p:extLst>
      <p:ext uri="{BB962C8B-B14F-4D97-AF65-F5344CB8AC3E}">
        <p14:creationId xmlns:p14="http://schemas.microsoft.com/office/powerpoint/2010/main" val="25801745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As codes</a:t>
            </a:r>
            <a:r>
              <a:rPr lang="en-US" baseline="0" dirty="0" smtClean="0"/>
              <a:t> were added, one of the codes produced results files that were </a:t>
            </a:r>
            <a:r>
              <a:rPr lang="en-US" baseline="0" dirty="0" err="1" smtClean="0"/>
              <a:t>multiGB</a:t>
            </a:r>
            <a:r>
              <a:rPr lang="en-US" baseline="0" dirty="0" smtClean="0"/>
              <a:t> in size, and this slowed down and even crashed the system at times.</a:t>
            </a:r>
          </a:p>
          <a:p>
            <a:r>
              <a:rPr lang="en-US" baseline="0" dirty="0" smtClean="0"/>
              <a:t>We responded by making changes to the code in the ways listed here.</a:t>
            </a:r>
            <a:endParaRPr lang="en-US" dirty="0"/>
          </a:p>
        </p:txBody>
      </p:sp>
      <p:sp>
        <p:nvSpPr>
          <p:cNvPr id="4" name="Slide Number Placeholder 3"/>
          <p:cNvSpPr>
            <a:spLocks noGrp="1"/>
          </p:cNvSpPr>
          <p:nvPr>
            <p:ph type="sldNum" sz="quarter" idx="10"/>
          </p:nvPr>
        </p:nvSpPr>
        <p:spPr/>
        <p:txBody>
          <a:bodyPr/>
          <a:lstStyle/>
          <a:p>
            <a:fld id="{7AE7B0B0-4778-0D4B-B6AC-7B6EDBFB2D23}" type="slidenum">
              <a:rPr lang="en-US" smtClean="0"/>
              <a:t>27</a:t>
            </a:fld>
            <a:endParaRPr lang="en-US"/>
          </a:p>
        </p:txBody>
      </p:sp>
    </p:spTree>
    <p:extLst>
      <p:ext uri="{BB962C8B-B14F-4D97-AF65-F5344CB8AC3E}">
        <p14:creationId xmlns:p14="http://schemas.microsoft.com/office/powerpoint/2010/main" val="82856466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Ref idx="1001">
        <a:schemeClr val="bg1"/>
      </p:bgRef>
    </p:bg>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8" name="Title 7"/>
          <p:cNvSpPr>
            <a:spLocks noGrp="1"/>
          </p:cNvSpPr>
          <p:nvPr>
            <p:ph type="title"/>
          </p:nvPr>
        </p:nvSpPr>
        <p:spPr/>
        <p:txBody>
          <a:bodyPr/>
          <a:lstStyle/>
          <a:p>
            <a:r>
              <a:rPr lang="en-US" smtClean="0"/>
              <a:t>Click to edit Master title style</a:t>
            </a:r>
            <a:endParaRPr lang="en-US"/>
          </a:p>
        </p:txBody>
      </p:sp>
      <p:sp>
        <p:nvSpPr>
          <p:cNvPr id="4" name="Rectangle 4"/>
          <p:cNvSpPr>
            <a:spLocks noGrp="1" noChangeArrowheads="1"/>
          </p:cNvSpPr>
          <p:nvPr>
            <p:ph type="dt" sz="half" idx="10"/>
          </p:nvPr>
        </p:nvSpPr>
        <p:spPr>
          <a:xfrm>
            <a:off x="428625" y="6245225"/>
            <a:ext cx="2133600" cy="476250"/>
          </a:xfrm>
          <a:prstGeom prst="rect">
            <a:avLst/>
          </a:prstGeom>
        </p:spPr>
        <p:txBody>
          <a:bodyPr/>
          <a:lstStyle>
            <a:lvl1pPr>
              <a:defRPr/>
            </a:lvl1pPr>
          </a:lstStyle>
          <a:p>
            <a:pPr>
              <a:defRPr/>
            </a:pPr>
            <a:endParaRPr lang="en-US" dirty="0"/>
          </a:p>
        </p:txBody>
      </p:sp>
      <p:sp>
        <p:nvSpPr>
          <p:cNvPr id="6" name="Rectangle 6"/>
          <p:cNvSpPr>
            <a:spLocks noGrp="1" noChangeArrowheads="1"/>
          </p:cNvSpPr>
          <p:nvPr>
            <p:ph type="sldNum" sz="quarter" idx="12"/>
          </p:nvPr>
        </p:nvSpPr>
        <p:spPr>
          <a:xfrm>
            <a:off x="6553200" y="6245225"/>
            <a:ext cx="2133600" cy="476250"/>
          </a:xfrm>
          <a:prstGeom prst="rect">
            <a:avLst/>
          </a:prstGeom>
        </p:spPr>
        <p:txBody>
          <a:bodyPr/>
          <a:lstStyle>
            <a:lvl1pPr>
              <a:defRPr/>
            </a:lvl1pPr>
          </a:lstStyle>
          <a:p>
            <a:pPr>
              <a:defRPr/>
            </a:pPr>
            <a:fld id="{B68FCECD-2A9E-41DD-AE3A-A540B20635BB}" type="slidenum">
              <a:rPr lang="en-US"/>
              <a:pPr>
                <a:defRPr/>
              </a:pPr>
              <a:t>‹#›</a:t>
            </a:fld>
            <a:endParaRPr lang="en-US" dirty="0"/>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xfrm>
            <a:off x="457200" y="6245225"/>
            <a:ext cx="2133600" cy="476250"/>
          </a:xfrm>
          <a:prstGeom prst="rect">
            <a:avLst/>
          </a:prstGeom>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xfrm>
            <a:off x="6553200" y="6245225"/>
            <a:ext cx="2133600" cy="476250"/>
          </a:xfrm>
          <a:prstGeom prst="rect">
            <a:avLst/>
          </a:prstGeom>
          <a:ln/>
        </p:spPr>
        <p:txBody>
          <a:bodyPr/>
          <a:lstStyle>
            <a:lvl1pPr>
              <a:defRPr/>
            </a:lvl1pPr>
          </a:lstStyle>
          <a:p>
            <a:pPr>
              <a:defRPr/>
            </a:pPr>
            <a:fld id="{50E1B738-E516-4E70-870C-96B76319D69D}" type="slidenum">
              <a:rPr lang="en-US"/>
              <a:pPr>
                <a:defRPr/>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990600"/>
            <a:ext cx="2057400" cy="49530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990600"/>
            <a:ext cx="6019800" cy="49530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xfrm>
            <a:off x="457200" y="6245225"/>
            <a:ext cx="2133600" cy="476250"/>
          </a:xfrm>
          <a:prstGeom prst="rect">
            <a:avLst/>
          </a:prstGeom>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xfrm>
            <a:off x="6553200" y="6245225"/>
            <a:ext cx="2133600" cy="476250"/>
          </a:xfrm>
          <a:prstGeom prst="rect">
            <a:avLst/>
          </a:prstGeom>
          <a:ln/>
        </p:spPr>
        <p:txBody>
          <a:bodyPr/>
          <a:lstStyle>
            <a:lvl1pPr>
              <a:defRPr/>
            </a:lvl1pPr>
          </a:lstStyle>
          <a:p>
            <a:pPr>
              <a:defRPr/>
            </a:pPr>
            <a:fld id="{E713B1EC-7031-421F-9560-02EEECCE22F6}" type="slidenum">
              <a:rPr lang="en-US"/>
              <a:pPr>
                <a:defRPr/>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xfrm>
            <a:off x="457200" y="6245225"/>
            <a:ext cx="2133600" cy="476250"/>
          </a:xfrm>
          <a:prstGeom prst="rect">
            <a:avLst/>
          </a:prstGeom>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xfrm>
            <a:off x="6553200" y="6245225"/>
            <a:ext cx="2133600" cy="476250"/>
          </a:xfrm>
          <a:prstGeom prst="rect">
            <a:avLst/>
          </a:prstGeom>
          <a:ln/>
        </p:spPr>
        <p:txBody>
          <a:bodyPr/>
          <a:lstStyle>
            <a:lvl1pPr>
              <a:defRPr/>
            </a:lvl1pPr>
          </a:lstStyle>
          <a:p>
            <a:pPr>
              <a:defRPr/>
            </a:pPr>
            <a:fld id="{29B8FD35-0CB0-408C-8604-DD076047AEE8}" type="slidenum">
              <a:rPr lang="en-US"/>
              <a:pPr>
                <a:defRPr/>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xfrm>
            <a:off x="457200" y="6245225"/>
            <a:ext cx="2133600" cy="476250"/>
          </a:xfrm>
          <a:prstGeom prst="rect">
            <a:avLst/>
          </a:prstGeom>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xfrm>
            <a:off x="6553200" y="6245225"/>
            <a:ext cx="2133600" cy="476250"/>
          </a:xfrm>
          <a:prstGeom prst="rect">
            <a:avLst/>
          </a:prstGeom>
          <a:ln/>
        </p:spPr>
        <p:txBody>
          <a:bodyPr/>
          <a:lstStyle>
            <a:lvl1pPr>
              <a:defRPr/>
            </a:lvl1pPr>
          </a:lstStyle>
          <a:p>
            <a:pPr>
              <a:defRPr/>
            </a:pPr>
            <a:fld id="{C0855558-3CFA-4E0E-B4D5-9DDBB2E8FC09}" type="slidenum">
              <a:rPr lang="en-US"/>
              <a:pPr>
                <a:defRPr/>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2438400"/>
            <a:ext cx="4038600" cy="3505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2438400"/>
            <a:ext cx="4038600" cy="3505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noChangeArrowheads="1"/>
          </p:cNvSpPr>
          <p:nvPr>
            <p:ph type="dt" sz="half" idx="10"/>
          </p:nvPr>
        </p:nvSpPr>
        <p:spPr>
          <a:xfrm>
            <a:off x="457200" y="6245225"/>
            <a:ext cx="2133600" cy="476250"/>
          </a:xfrm>
          <a:prstGeom prst="rect">
            <a:avLst/>
          </a:prstGeom>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Slide Number Placeholder 6"/>
          <p:cNvSpPr>
            <a:spLocks noGrp="1" noChangeArrowheads="1"/>
          </p:cNvSpPr>
          <p:nvPr>
            <p:ph type="sldNum" sz="quarter" idx="12"/>
          </p:nvPr>
        </p:nvSpPr>
        <p:spPr>
          <a:xfrm>
            <a:off x="6553200" y="6245225"/>
            <a:ext cx="2133600" cy="476250"/>
          </a:xfrm>
          <a:prstGeom prst="rect">
            <a:avLst/>
          </a:prstGeom>
          <a:ln/>
        </p:spPr>
        <p:txBody>
          <a:bodyPr/>
          <a:lstStyle>
            <a:lvl1pPr>
              <a:defRPr/>
            </a:lvl1pPr>
          </a:lstStyle>
          <a:p>
            <a:pPr>
              <a:defRPr/>
            </a:pPr>
            <a:fld id="{6524893B-99C2-4190-8117-0AC57301E91E}" type="slidenum">
              <a:rPr lang="en-US"/>
              <a:pPr>
                <a:defRPr/>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xfrm>
            <a:off x="457200" y="6245225"/>
            <a:ext cx="2133600" cy="476250"/>
          </a:xfrm>
          <a:prstGeom prst="rect">
            <a:avLst/>
          </a:prstGeom>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xfrm>
            <a:off x="6553200" y="6245225"/>
            <a:ext cx="2133600" cy="476250"/>
          </a:xfrm>
          <a:prstGeom prst="rect">
            <a:avLst/>
          </a:prstGeom>
          <a:ln/>
        </p:spPr>
        <p:txBody>
          <a:bodyPr/>
          <a:lstStyle>
            <a:lvl1pPr>
              <a:defRPr/>
            </a:lvl1pPr>
          </a:lstStyle>
          <a:p>
            <a:pPr>
              <a:defRPr/>
            </a:pPr>
            <a:fld id="{BEFEDD57-0E3E-4904-B7E1-9A1F91D8EE44}" type="slidenum">
              <a:rPr lang="en-US"/>
              <a:pPr>
                <a:defRPr/>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xfrm>
            <a:off x="457200" y="6245225"/>
            <a:ext cx="2133600" cy="476250"/>
          </a:xfrm>
          <a:prstGeom prst="rect">
            <a:avLst/>
          </a:prstGeom>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xfrm>
            <a:off x="6553200" y="6245225"/>
            <a:ext cx="2133600" cy="476250"/>
          </a:xfrm>
          <a:prstGeom prst="rect">
            <a:avLst/>
          </a:prstGeom>
          <a:ln/>
        </p:spPr>
        <p:txBody>
          <a:bodyPr/>
          <a:lstStyle>
            <a:lvl1pPr>
              <a:defRPr/>
            </a:lvl1pPr>
          </a:lstStyle>
          <a:p>
            <a:pPr>
              <a:defRPr/>
            </a:pPr>
            <a:fld id="{77325C8A-5873-477C-9571-A8E86B954AD3}" type="slidenum">
              <a:rPr lang="en-US"/>
              <a:pPr>
                <a:defRPr/>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noChangeArrowheads="1"/>
          </p:cNvSpPr>
          <p:nvPr>
            <p:ph type="dt" sz="half" idx="10"/>
          </p:nvPr>
        </p:nvSpPr>
        <p:spPr>
          <a:xfrm>
            <a:off x="457200" y="6245225"/>
            <a:ext cx="2133600" cy="476250"/>
          </a:xfrm>
          <a:prstGeom prst="rect">
            <a:avLst/>
          </a:prstGeom>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Slide Number Placeholder 6"/>
          <p:cNvSpPr>
            <a:spLocks noGrp="1" noChangeArrowheads="1"/>
          </p:cNvSpPr>
          <p:nvPr>
            <p:ph type="sldNum" sz="quarter" idx="12"/>
          </p:nvPr>
        </p:nvSpPr>
        <p:spPr>
          <a:xfrm>
            <a:off x="6553200" y="6245225"/>
            <a:ext cx="2133600" cy="476250"/>
          </a:xfrm>
          <a:prstGeom prst="rect">
            <a:avLst/>
          </a:prstGeom>
          <a:ln/>
        </p:spPr>
        <p:txBody>
          <a:bodyPr/>
          <a:lstStyle>
            <a:lvl1pPr>
              <a:defRPr/>
            </a:lvl1pPr>
          </a:lstStyle>
          <a:p>
            <a:pPr>
              <a:defRPr/>
            </a:pPr>
            <a:fld id="{0D45FE83-89E4-4934-A39D-1D25020B6ABE}" type="slidenum">
              <a:rPr lang="en-US"/>
              <a:pPr>
                <a:defRPr/>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noChangeArrowheads="1"/>
          </p:cNvSpPr>
          <p:nvPr>
            <p:ph type="dt" sz="half" idx="10"/>
          </p:nvPr>
        </p:nvSpPr>
        <p:spPr>
          <a:xfrm>
            <a:off x="457200" y="6245225"/>
            <a:ext cx="2133600" cy="476250"/>
          </a:xfrm>
          <a:prstGeom prst="rect">
            <a:avLst/>
          </a:prstGeom>
          <a:ln/>
        </p:spPr>
        <p:txBody>
          <a:bodyPr/>
          <a:lstStyle>
            <a:lvl1pPr>
              <a:defRPr/>
            </a:lvl1pPr>
          </a:lstStyle>
          <a:p>
            <a:pPr>
              <a:defRPr/>
            </a:pPr>
            <a:endParaRPr lang="en-US"/>
          </a:p>
        </p:txBody>
      </p:sp>
      <p:sp>
        <p:nvSpPr>
          <p:cNvPr id="7" name="Slide Number Placeholder 6"/>
          <p:cNvSpPr>
            <a:spLocks noGrp="1" noChangeArrowheads="1"/>
          </p:cNvSpPr>
          <p:nvPr>
            <p:ph type="sldNum" sz="quarter" idx="12"/>
          </p:nvPr>
        </p:nvSpPr>
        <p:spPr>
          <a:xfrm>
            <a:off x="6553200" y="6245225"/>
            <a:ext cx="2133600" cy="476250"/>
          </a:xfrm>
          <a:prstGeom prst="rect">
            <a:avLst/>
          </a:prstGeom>
          <a:ln/>
        </p:spPr>
        <p:txBody>
          <a:bodyPr/>
          <a:lstStyle>
            <a:lvl1pPr>
              <a:defRPr/>
            </a:lvl1pPr>
          </a:lstStyle>
          <a:p>
            <a:pPr>
              <a:defRPr/>
            </a:pPr>
            <a:fld id="{7DFC8A1F-CE8F-4D13-9426-02C443AA0209}" type="slidenum">
              <a:rPr lang="en-US"/>
              <a:pPr>
                <a:defRPr/>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18" Type="http://schemas.openxmlformats.org/officeDocument/2006/relationships/image" Target="../media/image6.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17" Type="http://schemas.openxmlformats.org/officeDocument/2006/relationships/image" Target="../media/image5.png"/><Relationship Id="rId2" Type="http://schemas.openxmlformats.org/officeDocument/2006/relationships/slideLayout" Target="../slideLayouts/slideLayout2.xml"/><Relationship Id="rId16" Type="http://schemas.openxmlformats.org/officeDocument/2006/relationships/image" Target="../media/image4.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990600"/>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457200" y="2438400"/>
            <a:ext cx="8229600" cy="3505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atin typeface="Arial" charset="0"/>
              </a:defRPr>
            </a:lvl1pPr>
          </a:lstStyle>
          <a:p>
            <a:pPr>
              <a:defRPr/>
            </a:pPr>
            <a:endParaRPr lang="en-US" dirty="0"/>
          </a:p>
        </p:txBody>
      </p:sp>
      <p:pic>
        <p:nvPicPr>
          <p:cNvPr id="1031" name="Picture 7"/>
          <p:cNvPicPr>
            <a:picLocks noChangeAspect="1" noChangeArrowheads="1"/>
          </p:cNvPicPr>
          <p:nvPr/>
        </p:nvPicPr>
        <p:blipFill>
          <a:blip r:embed="rId13"/>
          <a:srcRect t="13281" r="25000" b="78125"/>
          <a:stretch>
            <a:fillRect/>
          </a:stretch>
        </p:blipFill>
        <p:spPr bwMode="auto">
          <a:xfrm>
            <a:off x="0" y="66675"/>
            <a:ext cx="9144000" cy="838200"/>
          </a:xfrm>
          <a:prstGeom prst="rect">
            <a:avLst/>
          </a:prstGeom>
          <a:noFill/>
          <a:ln w="9525">
            <a:noFill/>
            <a:miter lim="800000"/>
            <a:headEnd/>
            <a:tailEnd/>
          </a:ln>
        </p:spPr>
      </p:pic>
      <p:pic>
        <p:nvPicPr>
          <p:cNvPr id="1033" name="Picture 9"/>
          <p:cNvPicPr>
            <a:picLocks noChangeAspect="1" noChangeArrowheads="1"/>
          </p:cNvPicPr>
          <p:nvPr/>
        </p:nvPicPr>
        <p:blipFill>
          <a:blip r:embed="rId14"/>
          <a:srcRect l="12654" t="50063" r="81158" b="42203"/>
          <a:stretch>
            <a:fillRect/>
          </a:stretch>
        </p:blipFill>
        <p:spPr bwMode="auto">
          <a:xfrm>
            <a:off x="238125" y="6105525"/>
            <a:ext cx="600075" cy="600075"/>
          </a:xfrm>
          <a:prstGeom prst="rect">
            <a:avLst/>
          </a:prstGeom>
          <a:noFill/>
          <a:ln w="9525">
            <a:noFill/>
            <a:miter lim="800000"/>
            <a:headEnd/>
            <a:tailEnd/>
          </a:ln>
        </p:spPr>
      </p:pic>
      <p:pic>
        <p:nvPicPr>
          <p:cNvPr id="1035" name="Picture 12"/>
          <p:cNvPicPr>
            <a:picLocks noChangeAspect="1" noChangeArrowheads="1"/>
          </p:cNvPicPr>
          <p:nvPr/>
        </p:nvPicPr>
        <p:blipFill>
          <a:blip r:embed="rId13"/>
          <a:srcRect t="13281" r="25000" b="85938"/>
          <a:stretch>
            <a:fillRect/>
          </a:stretch>
        </p:blipFill>
        <p:spPr bwMode="auto">
          <a:xfrm>
            <a:off x="0" y="6781800"/>
            <a:ext cx="9144000" cy="76200"/>
          </a:xfrm>
          <a:prstGeom prst="rect">
            <a:avLst/>
          </a:prstGeom>
          <a:noFill/>
          <a:ln w="9525">
            <a:noFill/>
            <a:miter lim="800000"/>
            <a:headEnd/>
            <a:tailEnd/>
          </a:ln>
        </p:spPr>
      </p:pic>
      <p:pic>
        <p:nvPicPr>
          <p:cNvPr id="1036" name="Picture 13"/>
          <p:cNvPicPr>
            <a:picLocks noChangeAspect="1" noChangeArrowheads="1"/>
          </p:cNvPicPr>
          <p:nvPr/>
        </p:nvPicPr>
        <p:blipFill>
          <a:blip r:embed="rId15"/>
          <a:srcRect t="13281" r="25000" b="85938"/>
          <a:stretch>
            <a:fillRect/>
          </a:stretch>
        </p:blipFill>
        <p:spPr bwMode="auto">
          <a:xfrm>
            <a:off x="0" y="0"/>
            <a:ext cx="6858000" cy="76200"/>
          </a:xfrm>
          <a:prstGeom prst="rect">
            <a:avLst/>
          </a:prstGeom>
          <a:noFill/>
          <a:ln w="9525">
            <a:noFill/>
            <a:miter lim="800000"/>
            <a:headEnd/>
            <a:tailEnd/>
          </a:ln>
        </p:spPr>
      </p:pic>
      <p:pic>
        <p:nvPicPr>
          <p:cNvPr id="1037" name="Picture 15" descr="sdsc_logo_red"/>
          <p:cNvPicPr>
            <a:picLocks noChangeAspect="1" noChangeArrowheads="1"/>
          </p:cNvPicPr>
          <p:nvPr/>
        </p:nvPicPr>
        <p:blipFill>
          <a:blip r:embed="rId16"/>
          <a:srcRect l="2130" r="1917"/>
          <a:stretch>
            <a:fillRect/>
          </a:stretch>
        </p:blipFill>
        <p:spPr bwMode="auto">
          <a:xfrm>
            <a:off x="7724775" y="6248400"/>
            <a:ext cx="781050" cy="390525"/>
          </a:xfrm>
          <a:prstGeom prst="rect">
            <a:avLst/>
          </a:prstGeom>
          <a:noFill/>
          <a:ln w="9525">
            <a:noFill/>
            <a:miter lim="800000"/>
            <a:headEnd/>
            <a:tailEnd/>
          </a:ln>
        </p:spPr>
      </p:pic>
      <p:pic>
        <p:nvPicPr>
          <p:cNvPr id="1038" name="Picture 16"/>
          <p:cNvPicPr>
            <a:picLocks noChangeAspect="1" noChangeArrowheads="1"/>
          </p:cNvPicPr>
          <p:nvPr/>
        </p:nvPicPr>
        <p:blipFill>
          <a:blip r:embed="rId13"/>
          <a:srcRect l="51563" t="13281" r="27579" b="78125"/>
          <a:stretch>
            <a:fillRect/>
          </a:stretch>
        </p:blipFill>
        <p:spPr bwMode="auto">
          <a:xfrm>
            <a:off x="6600825" y="0"/>
            <a:ext cx="2543175" cy="838200"/>
          </a:xfrm>
          <a:prstGeom prst="rect">
            <a:avLst/>
          </a:prstGeom>
          <a:noFill/>
          <a:ln w="9525">
            <a:noFill/>
            <a:miter lim="800000"/>
            <a:headEnd/>
            <a:tailEnd/>
          </a:ln>
        </p:spPr>
      </p:pic>
      <p:pic>
        <p:nvPicPr>
          <p:cNvPr id="1039" name="Picture 13"/>
          <p:cNvPicPr>
            <a:picLocks noChangeArrowheads="1"/>
          </p:cNvPicPr>
          <p:nvPr userDrawn="1"/>
        </p:nvPicPr>
        <p:blipFill>
          <a:blip r:embed="rId17"/>
          <a:srcRect l="25000" t="85938" b="13281"/>
          <a:stretch>
            <a:fillRect/>
          </a:stretch>
        </p:blipFill>
        <p:spPr bwMode="auto">
          <a:xfrm>
            <a:off x="238125" y="6059488"/>
            <a:ext cx="8686800" cy="36512"/>
          </a:xfrm>
          <a:prstGeom prst="rect">
            <a:avLst/>
          </a:prstGeom>
          <a:noFill/>
          <a:ln w="9525">
            <a:noFill/>
            <a:miter lim="800000"/>
            <a:headEnd/>
            <a:tailEnd/>
          </a:ln>
        </p:spPr>
      </p:pic>
      <p:sp>
        <p:nvSpPr>
          <p:cNvPr id="17" name="Rectangle 16"/>
          <p:cNvSpPr/>
          <p:nvPr userDrawn="1"/>
        </p:nvSpPr>
        <p:spPr>
          <a:xfrm>
            <a:off x="0" y="847725"/>
            <a:ext cx="9144000" cy="1619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pic>
        <p:nvPicPr>
          <p:cNvPr id="3" name="Picture 2"/>
          <p:cNvPicPr>
            <a:picLocks noChangeAspect="1"/>
          </p:cNvPicPr>
          <p:nvPr userDrawn="1"/>
        </p:nvPicPr>
        <p:blipFill>
          <a:blip r:embed="rId18" cstate="print">
            <a:extLst>
              <a:ext uri="{28A0092B-C50C-407E-A947-70E740481C1C}">
                <a14:useLocalDpi xmlns:a14="http://schemas.microsoft.com/office/drawing/2010/main" val="0"/>
              </a:ext>
            </a:extLst>
          </a:blip>
          <a:stretch>
            <a:fillRect/>
          </a:stretch>
        </p:blipFill>
        <p:spPr>
          <a:xfrm>
            <a:off x="3838576" y="6200775"/>
            <a:ext cx="1428750" cy="540983"/>
          </a:xfrm>
          <a:prstGeom prst="rect">
            <a:avLst/>
          </a:prstGeom>
        </p:spPr>
      </p:pic>
    </p:spTree>
  </p:cSld>
  <p:clrMap bg1="lt1" tx1="dk1" bg2="lt2" tx2="dk2" accent1="accent1" accent2="accent2" accent3="accent3" accent4="accent4" accent5="accent5" accent6="accent6" hlink="hlink" folHlink="folHlink"/>
  <p:sldLayoutIdLst>
    <p:sldLayoutId id="2147483707" r:id="rId1"/>
    <p:sldLayoutId id="2147483697" r:id="rId2"/>
    <p:sldLayoutId id="2147483698" r:id="rId3"/>
    <p:sldLayoutId id="2147483699" r:id="rId4"/>
    <p:sldLayoutId id="2147483700" r:id="rId5"/>
    <p:sldLayoutId id="2147483701" r:id="rId6"/>
    <p:sldLayoutId id="2147483702" r:id="rId7"/>
    <p:sldLayoutId id="2147483703" r:id="rId8"/>
    <p:sldLayoutId id="2147483704" r:id="rId9"/>
    <p:sldLayoutId id="2147483705" r:id="rId10"/>
    <p:sldLayoutId id="2147483706" r:id="rId11"/>
  </p:sldLayoutIdLst>
  <p:timing>
    <p:tnLst>
      <p:par>
        <p:cTn id="1" dur="indefinite" restart="never" nodeType="tmRoot"/>
      </p:par>
    </p:tnLst>
  </p:timing>
  <p:txStyles>
    <p:titleStyle>
      <a:lvl1pPr algn="ctr" rtl="0" eaLnBrk="0" fontAlgn="base" hangingPunct="0">
        <a:spcBef>
          <a:spcPct val="0"/>
        </a:spcBef>
        <a:spcAft>
          <a:spcPct val="0"/>
        </a:spcAft>
        <a:defRPr sz="2800" b="1">
          <a:solidFill>
            <a:schemeClr val="tx1"/>
          </a:solidFill>
          <a:latin typeface="+mj-lt"/>
          <a:ea typeface="+mj-ea"/>
          <a:cs typeface="+mj-cs"/>
        </a:defRPr>
      </a:lvl1pPr>
      <a:lvl2pPr algn="ctr" rtl="0" eaLnBrk="0" fontAlgn="base" hangingPunct="0">
        <a:spcBef>
          <a:spcPct val="0"/>
        </a:spcBef>
        <a:spcAft>
          <a:spcPct val="0"/>
        </a:spcAft>
        <a:defRPr sz="2800" b="1">
          <a:solidFill>
            <a:schemeClr val="tx1"/>
          </a:solidFill>
          <a:latin typeface="Arial" charset="0"/>
        </a:defRPr>
      </a:lvl2pPr>
      <a:lvl3pPr algn="ctr" rtl="0" eaLnBrk="0" fontAlgn="base" hangingPunct="0">
        <a:spcBef>
          <a:spcPct val="0"/>
        </a:spcBef>
        <a:spcAft>
          <a:spcPct val="0"/>
        </a:spcAft>
        <a:defRPr sz="2800" b="1">
          <a:solidFill>
            <a:schemeClr val="tx1"/>
          </a:solidFill>
          <a:latin typeface="Arial" charset="0"/>
        </a:defRPr>
      </a:lvl3pPr>
      <a:lvl4pPr algn="ctr" rtl="0" eaLnBrk="0" fontAlgn="base" hangingPunct="0">
        <a:spcBef>
          <a:spcPct val="0"/>
        </a:spcBef>
        <a:spcAft>
          <a:spcPct val="0"/>
        </a:spcAft>
        <a:defRPr sz="2800" b="1">
          <a:solidFill>
            <a:schemeClr val="tx1"/>
          </a:solidFill>
          <a:latin typeface="Arial" charset="0"/>
        </a:defRPr>
      </a:lvl4pPr>
      <a:lvl5pPr algn="ctr" rtl="0" eaLnBrk="0" fontAlgn="base" hangingPunct="0">
        <a:spcBef>
          <a:spcPct val="0"/>
        </a:spcBef>
        <a:spcAft>
          <a:spcPct val="0"/>
        </a:spcAft>
        <a:defRPr sz="2800" b="1">
          <a:solidFill>
            <a:schemeClr val="tx1"/>
          </a:solidFill>
          <a:latin typeface="Arial" charset="0"/>
        </a:defRPr>
      </a:lvl5pPr>
      <a:lvl6pPr marL="457200" algn="ctr" rtl="0" fontAlgn="base">
        <a:spcBef>
          <a:spcPct val="0"/>
        </a:spcBef>
        <a:spcAft>
          <a:spcPct val="0"/>
        </a:spcAft>
        <a:defRPr sz="2800" b="1">
          <a:solidFill>
            <a:schemeClr val="tx1"/>
          </a:solidFill>
          <a:latin typeface="Arial" charset="0"/>
        </a:defRPr>
      </a:lvl6pPr>
      <a:lvl7pPr marL="914400" algn="ctr" rtl="0" fontAlgn="base">
        <a:spcBef>
          <a:spcPct val="0"/>
        </a:spcBef>
        <a:spcAft>
          <a:spcPct val="0"/>
        </a:spcAft>
        <a:defRPr sz="2800" b="1">
          <a:solidFill>
            <a:schemeClr val="tx1"/>
          </a:solidFill>
          <a:latin typeface="Arial" charset="0"/>
        </a:defRPr>
      </a:lvl7pPr>
      <a:lvl8pPr marL="1371600" algn="ctr" rtl="0" fontAlgn="base">
        <a:spcBef>
          <a:spcPct val="0"/>
        </a:spcBef>
        <a:spcAft>
          <a:spcPct val="0"/>
        </a:spcAft>
        <a:defRPr sz="2800" b="1">
          <a:solidFill>
            <a:schemeClr val="tx1"/>
          </a:solidFill>
          <a:latin typeface="Arial" charset="0"/>
        </a:defRPr>
      </a:lvl8pPr>
      <a:lvl9pPr marL="1828800" algn="ctr" rtl="0" fontAlgn="base">
        <a:spcBef>
          <a:spcPct val="0"/>
        </a:spcBef>
        <a:spcAft>
          <a:spcPct val="0"/>
        </a:spcAft>
        <a:defRPr sz="2800" b="1">
          <a:solidFill>
            <a:schemeClr val="tx1"/>
          </a:solidFill>
          <a:latin typeface="Arial" charset="0"/>
        </a:defRPr>
      </a:lvl9pPr>
    </p:titleStyle>
    <p:bodyStyle>
      <a:lvl1pPr marL="342900" indent="-342900" algn="l" rtl="0" eaLnBrk="0" fontAlgn="base" hangingPunct="0">
        <a:spcBef>
          <a:spcPct val="20000"/>
        </a:spcBef>
        <a:spcAft>
          <a:spcPct val="0"/>
        </a:spcAft>
        <a:buChar char="•"/>
        <a:defRPr sz="2000" b="1">
          <a:solidFill>
            <a:schemeClr val="tx1"/>
          </a:solidFill>
          <a:latin typeface="+mn-lt"/>
          <a:ea typeface="+mn-ea"/>
          <a:cs typeface="+mn-cs"/>
        </a:defRPr>
      </a:lvl1pPr>
      <a:lvl2pPr marL="742950" indent="-285750" algn="l" rtl="0" eaLnBrk="0" fontAlgn="base" hangingPunct="0">
        <a:spcBef>
          <a:spcPct val="20000"/>
        </a:spcBef>
        <a:spcAft>
          <a:spcPct val="0"/>
        </a:spcAft>
        <a:buChar char="–"/>
        <a:defRPr sz="2000" b="1">
          <a:solidFill>
            <a:schemeClr val="tx1"/>
          </a:solidFill>
          <a:latin typeface="+mn-lt"/>
        </a:defRPr>
      </a:lvl2pPr>
      <a:lvl3pPr marL="1143000" indent="-228600" algn="l" rtl="0" eaLnBrk="0" fontAlgn="base" hangingPunct="0">
        <a:spcBef>
          <a:spcPct val="20000"/>
        </a:spcBef>
        <a:spcAft>
          <a:spcPct val="0"/>
        </a:spcAft>
        <a:buChar char="•"/>
        <a:defRPr sz="2000" b="1">
          <a:solidFill>
            <a:schemeClr val="tx1"/>
          </a:solidFill>
          <a:latin typeface="+mn-lt"/>
        </a:defRPr>
      </a:lvl3pPr>
      <a:lvl4pPr marL="1600200" indent="-228600" algn="l" rtl="0" eaLnBrk="0" fontAlgn="base" hangingPunct="0">
        <a:spcBef>
          <a:spcPct val="20000"/>
        </a:spcBef>
        <a:spcAft>
          <a:spcPct val="0"/>
        </a:spcAft>
        <a:buChar char="–"/>
        <a:defRPr sz="2000" b="1">
          <a:solidFill>
            <a:schemeClr val="tx1"/>
          </a:solidFill>
          <a:latin typeface="+mn-lt"/>
        </a:defRPr>
      </a:lvl4pPr>
      <a:lvl5pPr marL="2057400" indent="-228600" algn="l" rtl="0" eaLnBrk="0" fontAlgn="base" hangingPunct="0">
        <a:spcBef>
          <a:spcPct val="20000"/>
        </a:spcBef>
        <a:spcAft>
          <a:spcPct val="0"/>
        </a:spcAft>
        <a:buChar char="»"/>
        <a:defRPr sz="2000" b="1">
          <a:solidFill>
            <a:schemeClr val="tx1"/>
          </a:solidFill>
          <a:latin typeface="+mn-lt"/>
        </a:defRPr>
      </a:lvl5pPr>
      <a:lvl6pPr marL="2514600" indent="-228600" algn="l" rtl="0" fontAlgn="base">
        <a:spcBef>
          <a:spcPct val="20000"/>
        </a:spcBef>
        <a:spcAft>
          <a:spcPct val="0"/>
        </a:spcAft>
        <a:buChar char="»"/>
        <a:defRPr sz="2000" b="1">
          <a:solidFill>
            <a:schemeClr val="tx1"/>
          </a:solidFill>
          <a:latin typeface="+mn-lt"/>
        </a:defRPr>
      </a:lvl6pPr>
      <a:lvl7pPr marL="2971800" indent="-228600" algn="l" rtl="0" fontAlgn="base">
        <a:spcBef>
          <a:spcPct val="20000"/>
        </a:spcBef>
        <a:spcAft>
          <a:spcPct val="0"/>
        </a:spcAft>
        <a:buChar char="»"/>
        <a:defRPr sz="2000" b="1">
          <a:solidFill>
            <a:schemeClr val="tx1"/>
          </a:solidFill>
          <a:latin typeface="+mn-lt"/>
        </a:defRPr>
      </a:lvl7pPr>
      <a:lvl8pPr marL="3429000" indent="-228600" algn="l" rtl="0" fontAlgn="base">
        <a:spcBef>
          <a:spcPct val="20000"/>
        </a:spcBef>
        <a:spcAft>
          <a:spcPct val="0"/>
        </a:spcAft>
        <a:buChar char="»"/>
        <a:defRPr sz="2000" b="1">
          <a:solidFill>
            <a:schemeClr val="tx1"/>
          </a:solidFill>
          <a:latin typeface="+mn-lt"/>
        </a:defRPr>
      </a:lvl8pPr>
      <a:lvl9pPr marL="3886200" indent="-228600" algn="l" rtl="0" fontAlgn="base">
        <a:spcBef>
          <a:spcPct val="20000"/>
        </a:spcBef>
        <a:spcAft>
          <a:spcPct val="0"/>
        </a:spcAft>
        <a:buChar char="»"/>
        <a:defRPr sz="2000" b="1">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4.wmf"/><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6.xml"/><Relationship Id="rId1" Type="http://schemas.openxmlformats.org/officeDocument/2006/relationships/slideLayout" Target="../slideLayouts/slideLayout1.xml"/><Relationship Id="rId4" Type="http://schemas.openxmlformats.org/officeDocument/2006/relationships/image" Target="../media/image17.jp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7.xml"/><Relationship Id="rId1" Type="http://schemas.openxmlformats.org/officeDocument/2006/relationships/slideLayout" Target="../slideLayouts/slideLayout2.xml"/><Relationship Id="rId5" Type="http://schemas.openxmlformats.org/officeDocument/2006/relationships/image" Target="../media/image23.png"/><Relationship Id="rId4" Type="http://schemas.openxmlformats.org/officeDocument/2006/relationships/image" Target="../media/image22.png"/></Relationships>
</file>

<file path=ppt/slides/_rels/slide41.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0.xml"/><Relationship Id="rId1" Type="http://schemas.openxmlformats.org/officeDocument/2006/relationships/slideLayout" Target="../slideLayouts/slideLayout2.xml"/><Relationship Id="rId5" Type="http://schemas.openxmlformats.org/officeDocument/2006/relationships/image" Target="../media/image27.png"/><Relationship Id="rId4" Type="http://schemas.openxmlformats.org/officeDocument/2006/relationships/image" Target="../media/image26.png"/></Relationships>
</file>

<file path=ppt/slides/_rels/slide4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1.xml"/><Relationship Id="rId1" Type="http://schemas.openxmlformats.org/officeDocument/2006/relationships/slideLayout" Target="../slideLayouts/slideLayout2.xml"/><Relationship Id="rId5" Type="http://schemas.openxmlformats.org/officeDocument/2006/relationships/image" Target="../media/image27.png"/><Relationship Id="rId4" Type="http://schemas.openxmlformats.org/officeDocument/2006/relationships/image" Target="../media/image26.png"/></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29.gif"/><Relationship Id="rId2" Type="http://schemas.openxmlformats.org/officeDocument/2006/relationships/image" Target="../media/image28.png"/><Relationship Id="rId1" Type="http://schemas.openxmlformats.org/officeDocument/2006/relationships/slideLayout" Target="../slideLayouts/slideLayout2.xml"/><Relationship Id="rId6" Type="http://schemas.openxmlformats.org/officeDocument/2006/relationships/image" Target="../media/image32.png"/><Relationship Id="rId5" Type="http://schemas.openxmlformats.org/officeDocument/2006/relationships/image" Target="../media/image31.png"/><Relationship Id="rId4" Type="http://schemas.openxmlformats.org/officeDocument/2006/relationships/image" Target="../media/image30.gif"/></Relationships>
</file>

<file path=ppt/slides/_rels/slide47.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35.jpeg"/><Relationship Id="rId1" Type="http://schemas.openxmlformats.org/officeDocument/2006/relationships/slideLayout" Target="../slideLayouts/slideLayout7.xml"/><Relationship Id="rId6" Type="http://schemas.openxmlformats.org/officeDocument/2006/relationships/image" Target="../media/image14.wmf"/><Relationship Id="rId5" Type="http://schemas.openxmlformats.org/officeDocument/2006/relationships/image" Target="../media/image30.gif"/><Relationship Id="rId4" Type="http://schemas.openxmlformats.org/officeDocument/2006/relationships/image" Target="../media/image29.gif"/></Relationships>
</file>

<file path=ppt/slides/_rels/slide49.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14.wmf"/><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2" Type="http://schemas.openxmlformats.org/officeDocument/2006/relationships/image" Target="../media/image14.wmf"/><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2" Type="http://schemas.openxmlformats.org/officeDocument/2006/relationships/image" Target="../media/image14.wmf"/><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2" Type="http://schemas.openxmlformats.org/officeDocument/2006/relationships/image" Target="../media/image37.emf"/><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2" Type="http://schemas.openxmlformats.org/officeDocument/2006/relationships/image" Target="../media/image14.wmf"/><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2" Type="http://schemas.openxmlformats.org/officeDocument/2006/relationships/image" Target="../media/image14.wmf"/><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2" Type="http://schemas.openxmlformats.org/officeDocument/2006/relationships/image" Target="../media/image14.wmf"/><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2" Type="http://schemas.openxmlformats.org/officeDocument/2006/relationships/image" Target="../media/image14.wmf"/><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image" Target="../media/image14.wmf"/><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2" Type="http://schemas.openxmlformats.org/officeDocument/2006/relationships/image" Target="../media/image14.wmf"/><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image" Target="../media/image14.wmf"/><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image" Target="../media/image14.wmf"/><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9.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2" Type="http://schemas.openxmlformats.org/officeDocument/2006/relationships/image" Target="../media/image14.wmf"/><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rotWithShape="1">
          <a:blip r:embed="rId2" cstate="print">
            <a:extLst>
              <a:ext uri="{28A0092B-C50C-407E-A947-70E740481C1C}">
                <a14:useLocalDpi xmlns:a14="http://schemas.microsoft.com/office/drawing/2010/main" val="0"/>
              </a:ext>
            </a:extLst>
          </a:blip>
          <a:srcRect b="20679"/>
          <a:stretch/>
        </p:blipFill>
        <p:spPr>
          <a:xfrm>
            <a:off x="1523778" y="990600"/>
            <a:ext cx="6096443" cy="4835769"/>
          </a:xfrm>
        </p:spPr>
      </p:pic>
    </p:spTree>
    <p:extLst>
      <p:ext uri="{BB962C8B-B14F-4D97-AF65-F5344CB8AC3E}">
        <p14:creationId xmlns:p14="http://schemas.microsoft.com/office/powerpoint/2010/main" val="133368027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endParaRPr lang="en-US"/>
          </a:p>
        </p:txBody>
      </p:sp>
      <p:sp>
        <p:nvSpPr>
          <p:cNvPr id="4" name="TextBox 1"/>
          <p:cNvSpPr txBox="1">
            <a:spLocks noChangeArrowheads="1"/>
          </p:cNvSpPr>
          <p:nvPr/>
        </p:nvSpPr>
        <p:spPr bwMode="auto">
          <a:xfrm>
            <a:off x="307975" y="1190625"/>
            <a:ext cx="8575809" cy="369332"/>
          </a:xfrm>
          <a:prstGeom prst="rect">
            <a:avLst/>
          </a:prstGeom>
          <a:noFill/>
          <a:ln w="9525">
            <a:noFill/>
            <a:miter lim="800000"/>
            <a:headEnd/>
            <a:tailEnd/>
          </a:ln>
        </p:spPr>
        <p:txBody>
          <a:bodyPr wrap="none">
            <a:spAutoFit/>
          </a:bodyPr>
          <a:lstStyle/>
          <a:p>
            <a:r>
              <a:rPr lang="en-US" b="1" dirty="0"/>
              <a:t>Evolutionary relationships </a:t>
            </a:r>
            <a:r>
              <a:rPr lang="en-US" b="1" dirty="0" smtClean="0"/>
              <a:t>can be inferred </a:t>
            </a:r>
            <a:r>
              <a:rPr lang="en-US" b="1" dirty="0"/>
              <a:t>from DNA sequence comparisons:</a:t>
            </a:r>
          </a:p>
        </p:txBody>
      </p:sp>
      <p:pic>
        <p:nvPicPr>
          <p:cNvPr id="5" name="Picture 3" descr="align.gif"/>
          <p:cNvPicPr>
            <a:picLocks noChangeAspect="1"/>
          </p:cNvPicPr>
          <p:nvPr/>
        </p:nvPicPr>
        <p:blipFill>
          <a:blip r:embed="rId2"/>
          <a:srcRect t="11650" b="4613"/>
          <a:stretch>
            <a:fillRect/>
          </a:stretch>
        </p:blipFill>
        <p:spPr bwMode="auto">
          <a:xfrm>
            <a:off x="352425" y="2533650"/>
            <a:ext cx="4144013" cy="2390776"/>
          </a:xfrm>
          <a:prstGeom prst="rect">
            <a:avLst/>
          </a:prstGeom>
          <a:noFill/>
          <a:ln w="9525">
            <a:noFill/>
            <a:miter lim="800000"/>
            <a:headEnd/>
            <a:tailEnd/>
          </a:ln>
        </p:spPr>
      </p:pic>
      <p:sp>
        <p:nvSpPr>
          <p:cNvPr id="6" name="TextBox 1"/>
          <p:cNvSpPr txBox="1">
            <a:spLocks noChangeArrowheads="1"/>
          </p:cNvSpPr>
          <p:nvPr/>
        </p:nvSpPr>
        <p:spPr bwMode="auto">
          <a:xfrm>
            <a:off x="212725" y="1781175"/>
            <a:ext cx="3768725" cy="523220"/>
          </a:xfrm>
          <a:prstGeom prst="rect">
            <a:avLst/>
          </a:prstGeom>
          <a:noFill/>
          <a:ln w="9525">
            <a:noFill/>
            <a:miter lim="800000"/>
            <a:headEnd/>
            <a:tailEnd/>
          </a:ln>
        </p:spPr>
        <p:txBody>
          <a:bodyPr wrap="square">
            <a:spAutoFit/>
          </a:bodyPr>
          <a:lstStyle/>
          <a:p>
            <a:pPr marL="171450" indent="-171450"/>
            <a:r>
              <a:rPr lang="en-US" sz="1400" b="1" dirty="0" smtClean="0"/>
              <a:t>1. Align sequences to determine    evolutionary equivalence:</a:t>
            </a:r>
            <a:endParaRPr lang="en-US" sz="1400" b="1" dirty="0"/>
          </a:p>
        </p:txBody>
      </p:sp>
      <p:cxnSp>
        <p:nvCxnSpPr>
          <p:cNvPr id="7" name="Straight Arrow Connector 6"/>
          <p:cNvCxnSpPr/>
          <p:nvPr/>
        </p:nvCxnSpPr>
        <p:spPr>
          <a:xfrm flipV="1">
            <a:off x="4600575" y="3714750"/>
            <a:ext cx="828675" cy="2"/>
          </a:xfrm>
          <a:prstGeom prst="straightConnector1">
            <a:avLst/>
          </a:prstGeom>
          <a:ln w="44450">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sp>
        <p:nvSpPr>
          <p:cNvPr id="8" name="TextBox 1"/>
          <p:cNvSpPr txBox="1">
            <a:spLocks noChangeArrowheads="1"/>
          </p:cNvSpPr>
          <p:nvPr/>
        </p:nvSpPr>
        <p:spPr bwMode="auto">
          <a:xfrm>
            <a:off x="5375275" y="1743075"/>
            <a:ext cx="3508509" cy="523220"/>
          </a:xfrm>
          <a:prstGeom prst="rect">
            <a:avLst/>
          </a:prstGeom>
          <a:noFill/>
          <a:ln w="9525">
            <a:noFill/>
            <a:miter lim="800000"/>
            <a:headEnd/>
            <a:tailEnd/>
          </a:ln>
        </p:spPr>
        <p:txBody>
          <a:bodyPr wrap="square">
            <a:spAutoFit/>
          </a:bodyPr>
          <a:lstStyle/>
          <a:p>
            <a:pPr marL="171450" indent="-171450"/>
            <a:r>
              <a:rPr lang="en-US" sz="1400" b="1" dirty="0" smtClean="0"/>
              <a:t>2. Infer evolutionary relationships  based on some set of assumptions:</a:t>
            </a:r>
            <a:endParaRPr lang="en-US" sz="1400" b="1" dirty="0"/>
          </a:p>
        </p:txBody>
      </p:sp>
      <p:pic>
        <p:nvPicPr>
          <p:cNvPr id="9" name="Picture 8" descr="mysticeti.jpg"/>
          <p:cNvPicPr>
            <a:picLocks noChangeAspect="1"/>
          </p:cNvPicPr>
          <p:nvPr/>
        </p:nvPicPr>
        <p:blipFill>
          <a:blip r:embed="rId3"/>
          <a:stretch>
            <a:fillRect/>
          </a:stretch>
        </p:blipFill>
        <p:spPr>
          <a:xfrm>
            <a:off x="5771517" y="2271074"/>
            <a:ext cx="2305683" cy="2891476"/>
          </a:xfrm>
          <a:prstGeom prst="rect">
            <a:avLst/>
          </a:prstGeom>
        </p:spPr>
      </p:pic>
    </p:spTree>
    <p:extLst>
      <p:ext uri="{BB962C8B-B14F-4D97-AF65-F5344CB8AC3E}">
        <p14:creationId xmlns:p14="http://schemas.microsoft.com/office/powerpoint/2010/main" val="617200197"/>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txBox="1">
            <a:spLocks noChangeArrowheads="1"/>
          </p:cNvSpPr>
          <p:nvPr/>
        </p:nvSpPr>
        <p:spPr>
          <a:xfrm>
            <a:off x="304067" y="1025762"/>
            <a:ext cx="8362950" cy="3505200"/>
          </a:xfrm>
          <a:prstGeom prst="rect">
            <a:avLst/>
          </a:prstGeom>
        </p:spPr>
        <p:txBody>
          <a:bodyPr/>
          <a:lstStyle>
            <a:lvl1pPr marL="342900" indent="-342900" algn="l" rtl="0" eaLnBrk="0" fontAlgn="base" hangingPunct="0">
              <a:spcBef>
                <a:spcPct val="20000"/>
              </a:spcBef>
              <a:spcAft>
                <a:spcPct val="0"/>
              </a:spcAft>
              <a:buChar char="•"/>
              <a:defRPr sz="2000" b="1">
                <a:solidFill>
                  <a:schemeClr val="tx1"/>
                </a:solidFill>
                <a:latin typeface="+mn-lt"/>
                <a:ea typeface="+mn-ea"/>
                <a:cs typeface="+mn-cs"/>
              </a:defRPr>
            </a:lvl1pPr>
            <a:lvl2pPr marL="742950" indent="-285750" algn="l" rtl="0" eaLnBrk="0" fontAlgn="base" hangingPunct="0">
              <a:spcBef>
                <a:spcPct val="20000"/>
              </a:spcBef>
              <a:spcAft>
                <a:spcPct val="0"/>
              </a:spcAft>
              <a:buChar char="–"/>
              <a:defRPr sz="2000" b="1">
                <a:solidFill>
                  <a:schemeClr val="tx1"/>
                </a:solidFill>
                <a:latin typeface="+mn-lt"/>
              </a:defRPr>
            </a:lvl2pPr>
            <a:lvl3pPr marL="1143000" indent="-228600" algn="l" rtl="0" eaLnBrk="0" fontAlgn="base" hangingPunct="0">
              <a:spcBef>
                <a:spcPct val="20000"/>
              </a:spcBef>
              <a:spcAft>
                <a:spcPct val="0"/>
              </a:spcAft>
              <a:buChar char="•"/>
              <a:defRPr sz="2000" b="1">
                <a:solidFill>
                  <a:schemeClr val="tx1"/>
                </a:solidFill>
                <a:latin typeface="+mn-lt"/>
              </a:defRPr>
            </a:lvl3pPr>
            <a:lvl4pPr marL="1600200" indent="-228600" algn="l" rtl="0" eaLnBrk="0" fontAlgn="base" hangingPunct="0">
              <a:spcBef>
                <a:spcPct val="20000"/>
              </a:spcBef>
              <a:spcAft>
                <a:spcPct val="0"/>
              </a:spcAft>
              <a:buChar char="–"/>
              <a:defRPr sz="2000" b="1">
                <a:solidFill>
                  <a:schemeClr val="tx1"/>
                </a:solidFill>
                <a:latin typeface="+mn-lt"/>
              </a:defRPr>
            </a:lvl4pPr>
            <a:lvl5pPr marL="2057400" indent="-228600" algn="l" rtl="0" eaLnBrk="0" fontAlgn="base" hangingPunct="0">
              <a:spcBef>
                <a:spcPct val="20000"/>
              </a:spcBef>
              <a:spcAft>
                <a:spcPct val="0"/>
              </a:spcAft>
              <a:buChar char="»"/>
              <a:defRPr sz="2000" b="1">
                <a:solidFill>
                  <a:schemeClr val="tx1"/>
                </a:solidFill>
                <a:latin typeface="+mn-lt"/>
              </a:defRPr>
            </a:lvl5pPr>
            <a:lvl6pPr marL="2514600" indent="-228600" algn="l" rtl="0" fontAlgn="base">
              <a:spcBef>
                <a:spcPct val="20000"/>
              </a:spcBef>
              <a:spcAft>
                <a:spcPct val="0"/>
              </a:spcAft>
              <a:buChar char="»"/>
              <a:defRPr sz="2000" b="1">
                <a:solidFill>
                  <a:schemeClr val="tx1"/>
                </a:solidFill>
                <a:latin typeface="+mn-lt"/>
              </a:defRPr>
            </a:lvl6pPr>
            <a:lvl7pPr marL="2971800" indent="-228600" algn="l" rtl="0" fontAlgn="base">
              <a:spcBef>
                <a:spcPct val="20000"/>
              </a:spcBef>
              <a:spcAft>
                <a:spcPct val="0"/>
              </a:spcAft>
              <a:buChar char="»"/>
              <a:defRPr sz="2000" b="1">
                <a:solidFill>
                  <a:schemeClr val="tx1"/>
                </a:solidFill>
                <a:latin typeface="+mn-lt"/>
              </a:defRPr>
            </a:lvl7pPr>
            <a:lvl8pPr marL="3429000" indent="-228600" algn="l" rtl="0" fontAlgn="base">
              <a:spcBef>
                <a:spcPct val="20000"/>
              </a:spcBef>
              <a:spcAft>
                <a:spcPct val="0"/>
              </a:spcAft>
              <a:buChar char="»"/>
              <a:defRPr sz="2000" b="1">
                <a:solidFill>
                  <a:schemeClr val="tx1"/>
                </a:solidFill>
                <a:latin typeface="+mn-lt"/>
              </a:defRPr>
            </a:lvl8pPr>
            <a:lvl9pPr marL="3886200" indent="-228600" algn="l" rtl="0" fontAlgn="base">
              <a:spcBef>
                <a:spcPct val="20000"/>
              </a:spcBef>
              <a:spcAft>
                <a:spcPct val="0"/>
              </a:spcAft>
              <a:buChar char="»"/>
              <a:defRPr sz="2000" b="1">
                <a:solidFill>
                  <a:schemeClr val="tx1"/>
                </a:solidFill>
                <a:latin typeface="+mn-lt"/>
              </a:defRPr>
            </a:lvl9pPr>
          </a:lstStyle>
          <a:p>
            <a:pPr marL="0" indent="0" eaLnBrk="1" hangingPunct="1">
              <a:buFontTx/>
              <a:buNone/>
              <a:defRPr/>
            </a:pPr>
            <a:r>
              <a:rPr lang="en-US" sz="1800" dirty="0" smtClean="0"/>
              <a:t>Biology in the new world of abundant DNA sequence data requires a new kind of </a:t>
            </a:r>
            <a:r>
              <a:rPr lang="en-US" sz="1800" dirty="0" err="1" smtClean="0"/>
              <a:t>cyberinfrastructure</a:t>
            </a:r>
            <a:r>
              <a:rPr lang="en-US" sz="1800" dirty="0"/>
              <a:t>!</a:t>
            </a:r>
            <a:endParaRPr lang="en-US" sz="1800" dirty="0" smtClean="0"/>
          </a:p>
          <a:p>
            <a:pPr marL="0" indent="0" eaLnBrk="1" hangingPunct="1">
              <a:buFontTx/>
              <a:buNone/>
              <a:defRPr/>
            </a:pPr>
            <a:endParaRPr lang="en-US" sz="1800" dirty="0"/>
          </a:p>
          <a:p>
            <a:pPr eaLnBrk="1" hangingPunct="1">
              <a:defRPr/>
            </a:pPr>
            <a:r>
              <a:rPr lang="en-US" sz="1800" dirty="0" smtClean="0"/>
              <a:t>Sequence alignment and Tree inference are NP hard. Even with heuristics, community codes scale exponentially with number of species and columns.</a:t>
            </a:r>
          </a:p>
          <a:p>
            <a:pPr eaLnBrk="1" hangingPunct="1">
              <a:defRPr/>
            </a:pPr>
            <a:endParaRPr lang="en-US" sz="1800" dirty="0"/>
          </a:p>
          <a:p>
            <a:pPr eaLnBrk="1" hangingPunct="1">
              <a:defRPr/>
            </a:pPr>
            <a:r>
              <a:rPr lang="en-US" sz="1800" dirty="0" smtClean="0"/>
              <a:t>Phylogenetics codes that were historically run in desktop environments must be moved to high performance computing resources.</a:t>
            </a:r>
          </a:p>
          <a:p>
            <a:pPr eaLnBrk="1" hangingPunct="1">
              <a:defRPr/>
            </a:pPr>
            <a:endParaRPr lang="en-US" sz="1800" dirty="0"/>
          </a:p>
          <a:p>
            <a:pPr eaLnBrk="1" hangingPunct="1">
              <a:defRPr/>
            </a:pPr>
            <a:r>
              <a:rPr lang="en-US" sz="1800" dirty="0" smtClean="0"/>
              <a:t>The need for access to HPC resources will increase for the foreseeable future.</a:t>
            </a:r>
          </a:p>
          <a:p>
            <a:pPr eaLnBrk="1" hangingPunct="1">
              <a:defRPr/>
            </a:pPr>
            <a:endParaRPr lang="en-US" sz="1800" dirty="0"/>
          </a:p>
          <a:p>
            <a:pPr eaLnBrk="1" hangingPunct="1">
              <a:defRPr/>
            </a:pPr>
            <a:r>
              <a:rPr lang="en-US" sz="1800" dirty="0" smtClean="0"/>
              <a:t>Scientists who do not have HPC access will have to tailor their questions to available resources, and risk being left out of the discovery process.</a:t>
            </a:r>
          </a:p>
          <a:p>
            <a:pPr marL="0" indent="0" eaLnBrk="1" hangingPunct="1">
              <a:buFontTx/>
              <a:buNone/>
              <a:defRPr/>
            </a:pPr>
            <a:endParaRPr lang="en-US" sz="1800" b="0" dirty="0" smtClean="0"/>
          </a:p>
          <a:p>
            <a:pPr marL="0" indent="0" eaLnBrk="1" hangingPunct="1">
              <a:buFontTx/>
              <a:buNone/>
              <a:defRPr/>
            </a:pPr>
            <a:endParaRPr lang="en-US" sz="1800" b="0" dirty="0" smtClean="0"/>
          </a:p>
          <a:p>
            <a:pPr marL="0" indent="0" eaLnBrk="1" hangingPunct="1">
              <a:buFontTx/>
              <a:buNone/>
              <a:defRPr/>
            </a:pPr>
            <a:endParaRPr lang="en-US" sz="1800" dirty="0" smtClean="0"/>
          </a:p>
          <a:p>
            <a:pPr marL="0" indent="0" eaLnBrk="1" hangingPunct="1">
              <a:buFontTx/>
              <a:buNone/>
              <a:defRPr/>
            </a:pPr>
            <a:endParaRPr lang="en-US" sz="1800" dirty="0" smtClean="0"/>
          </a:p>
          <a:p>
            <a:pPr marL="0" indent="0" eaLnBrk="1" hangingPunct="1">
              <a:buFontTx/>
              <a:buNone/>
              <a:defRPr/>
            </a:pPr>
            <a:endParaRPr lang="en-US" sz="1800" dirty="0" smtClean="0"/>
          </a:p>
          <a:p>
            <a:pPr marL="0" indent="0" eaLnBrk="1" hangingPunct="1">
              <a:buFontTx/>
              <a:buNone/>
              <a:defRPr/>
            </a:pPr>
            <a:endParaRPr lang="en-US" sz="1800" dirty="0" smtClean="0"/>
          </a:p>
          <a:p>
            <a:pPr marL="0" indent="0" eaLnBrk="1" hangingPunct="1">
              <a:buFontTx/>
              <a:buNone/>
              <a:defRPr/>
            </a:pPr>
            <a:endParaRPr lang="en-US" sz="1800" dirty="0" smtClean="0"/>
          </a:p>
          <a:p>
            <a:pPr marL="0" indent="0" eaLnBrk="1" hangingPunct="1">
              <a:buFontTx/>
              <a:buNone/>
              <a:defRPr/>
            </a:pPr>
            <a:endParaRPr lang="en-US" sz="1800" dirty="0" smtClean="0"/>
          </a:p>
          <a:p>
            <a:pPr marL="0" indent="0" eaLnBrk="1" hangingPunct="1">
              <a:buFontTx/>
              <a:buNone/>
              <a:defRPr/>
            </a:pPr>
            <a:endParaRPr lang="en-US" sz="1800" dirty="0" smtClean="0"/>
          </a:p>
          <a:p>
            <a:pPr marL="0" indent="0" eaLnBrk="1" hangingPunct="1">
              <a:buFontTx/>
              <a:buNone/>
              <a:defRPr/>
            </a:pPr>
            <a:endParaRPr lang="en-US" sz="1800" dirty="0" smtClean="0"/>
          </a:p>
          <a:p>
            <a:pPr marL="0" indent="0" eaLnBrk="1" hangingPunct="1">
              <a:buFontTx/>
              <a:buNone/>
              <a:defRPr/>
            </a:pPr>
            <a:endParaRPr lang="en-US" sz="1800" dirty="0" smtClean="0"/>
          </a:p>
        </p:txBody>
      </p:sp>
    </p:spTree>
    <p:extLst>
      <p:ext uri="{BB962C8B-B14F-4D97-AF65-F5344CB8AC3E}">
        <p14:creationId xmlns:p14="http://schemas.microsoft.com/office/powerpoint/2010/main" val="2946278156"/>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Tactics for Gateway Success:</a:t>
            </a:r>
            <a:endParaRPr lang="en-US" b="1" dirty="0"/>
          </a:p>
        </p:txBody>
      </p:sp>
      <p:sp>
        <p:nvSpPr>
          <p:cNvPr id="3" name="Content Placeholder 2"/>
          <p:cNvSpPr>
            <a:spLocks noGrp="1"/>
          </p:cNvSpPr>
          <p:nvPr>
            <p:ph idx="1"/>
          </p:nvPr>
        </p:nvSpPr>
        <p:spPr/>
        <p:txBody>
          <a:bodyPr/>
          <a:lstStyle/>
          <a:p>
            <a:pPr marL="0" indent="0">
              <a:buNone/>
            </a:pPr>
            <a:r>
              <a:rPr lang="en-US" b="1" dirty="0" smtClean="0"/>
              <a:t>Step 1: identify a user population in need</a:t>
            </a:r>
            <a:endParaRPr lang="en-US" b="1" dirty="0"/>
          </a:p>
        </p:txBody>
      </p:sp>
      <p:sp>
        <p:nvSpPr>
          <p:cNvPr id="5" name="TextBox 4"/>
          <p:cNvSpPr txBox="1"/>
          <p:nvPr/>
        </p:nvSpPr>
        <p:spPr>
          <a:xfrm>
            <a:off x="1336164" y="2968691"/>
            <a:ext cx="6306582" cy="1631216"/>
          </a:xfrm>
          <a:prstGeom prst="rect">
            <a:avLst/>
          </a:prstGeom>
          <a:solidFill>
            <a:schemeClr val="bg1"/>
          </a:solidFill>
          <a:ln>
            <a:noFill/>
          </a:ln>
        </p:spPr>
        <p:txBody>
          <a:bodyPr wrap="square" rIns="0" rtlCol="0">
            <a:spAutoFit/>
          </a:bodyPr>
          <a:lstStyle/>
          <a:p>
            <a:r>
              <a:rPr lang="en-US" sz="2000" b="1" dirty="0" smtClean="0"/>
              <a:t>Community pressure causes CIPRES project to provide public access to their compute engine via a Portal. </a:t>
            </a:r>
          </a:p>
          <a:p>
            <a:endParaRPr lang="en-US" sz="2000" b="1" dirty="0"/>
          </a:p>
          <a:p>
            <a:r>
              <a:rPr lang="en-US" sz="2000" b="1" dirty="0" smtClean="0"/>
              <a:t>Construction begins….</a:t>
            </a:r>
            <a:endParaRPr lang="en-US" sz="2000" b="1" dirty="0"/>
          </a:p>
        </p:txBody>
      </p:sp>
    </p:spTree>
    <p:extLst>
      <p:ext uri="{BB962C8B-B14F-4D97-AF65-F5344CB8AC3E}">
        <p14:creationId xmlns:p14="http://schemas.microsoft.com/office/powerpoint/2010/main" val="2659399980"/>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3505199" y="1844040"/>
            <a:ext cx="5286375" cy="4023360"/>
          </a:xfrm>
          <a:prstGeom prst="rect">
            <a:avLst/>
          </a:prstGeom>
          <a:solidFill>
            <a:srgbClr val="00FFFF"/>
          </a:solidFill>
          <a:ln w="28575"/>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b="1"/>
          </a:p>
        </p:txBody>
      </p:sp>
      <p:sp>
        <p:nvSpPr>
          <p:cNvPr id="6" name="Rectangle 3"/>
          <p:cNvSpPr txBox="1">
            <a:spLocks noChangeArrowheads="1"/>
          </p:cNvSpPr>
          <p:nvPr/>
        </p:nvSpPr>
        <p:spPr bwMode="auto">
          <a:xfrm>
            <a:off x="352425" y="1009650"/>
            <a:ext cx="8420100" cy="361950"/>
          </a:xfrm>
          <a:prstGeom prst="rect">
            <a:avLst/>
          </a:prstGeom>
          <a:noFill/>
          <a:ln w="9525">
            <a:noFill/>
            <a:miter lim="800000"/>
            <a:headEnd/>
            <a:tailEnd/>
          </a:ln>
        </p:spPr>
        <p:txBody>
          <a:bodyPr vert="horz" wrap="square" lIns="91440" tIns="45720" rIns="91440" bIns="45720" numCol="1" anchor="t" anchorCtr="0" compatLnSpc="1">
            <a:prstTxWarp prst="textNoShape">
              <a:avLst/>
            </a:prstTxWarp>
            <a:noAutofit/>
          </a:bodyPr>
          <a:lstStyle/>
          <a:p>
            <a:pPr marL="342900" marR="0" lvl="0" indent="-342900" algn="l" defTabSz="914400" rtl="0" eaLnBrk="1" fontAlgn="base" latinLnBrk="0" hangingPunct="1">
              <a:lnSpc>
                <a:spcPct val="100000"/>
              </a:lnSpc>
              <a:spcBef>
                <a:spcPct val="20000"/>
              </a:spcBef>
              <a:spcAft>
                <a:spcPct val="0"/>
              </a:spcAft>
              <a:buClrTx/>
              <a:buSzTx/>
              <a:buFontTx/>
              <a:buNone/>
              <a:tabLst/>
              <a:defRPr/>
            </a:pPr>
            <a:r>
              <a:rPr kumimoji="0" lang="en-US" sz="2400" b="1" i="0" u="none" strike="noStrike" kern="0" cap="none" spc="0" normalizeH="0" baseline="0" noProof="0" dirty="0" smtClean="0">
                <a:ln>
                  <a:noFill/>
                </a:ln>
                <a:effectLst/>
                <a:uLnTx/>
                <a:uFillTx/>
                <a:latin typeface="+mn-lt"/>
                <a:ea typeface="+mn-ea"/>
                <a:cs typeface="+mn-cs"/>
              </a:rPr>
              <a:t>Workflow for the CIPRES Gateway:</a:t>
            </a:r>
          </a:p>
          <a:p>
            <a:pPr marL="342900" marR="0" lvl="0" indent="-342900" algn="l" defTabSz="914400" rtl="0" eaLnBrk="1" fontAlgn="base" latinLnBrk="0" hangingPunct="1">
              <a:lnSpc>
                <a:spcPct val="100000"/>
              </a:lnSpc>
              <a:spcBef>
                <a:spcPct val="20000"/>
              </a:spcBef>
              <a:spcAft>
                <a:spcPct val="0"/>
              </a:spcAft>
              <a:buClrTx/>
              <a:buSzTx/>
              <a:buFontTx/>
              <a:buNone/>
              <a:tabLst/>
              <a:defRPr/>
            </a:pPr>
            <a:endParaRPr kumimoji="0" lang="en-US" sz="2400" b="1" i="0" u="none" strike="noStrike" kern="0" cap="none" spc="0" normalizeH="0" baseline="0" noProof="0" dirty="0" smtClean="0">
              <a:ln>
                <a:noFill/>
              </a:ln>
              <a:effectLst/>
              <a:uLnTx/>
              <a:uFillTx/>
              <a:latin typeface="+mn-lt"/>
              <a:ea typeface="+mn-ea"/>
              <a:cs typeface="+mn-cs"/>
            </a:endParaRPr>
          </a:p>
          <a:p>
            <a:pPr marL="342900" marR="0" lvl="0" indent="-342900" algn="l" defTabSz="914400" rtl="0" eaLnBrk="1" fontAlgn="base" latinLnBrk="0" hangingPunct="1">
              <a:lnSpc>
                <a:spcPct val="100000"/>
              </a:lnSpc>
              <a:spcBef>
                <a:spcPct val="20000"/>
              </a:spcBef>
              <a:spcAft>
                <a:spcPct val="0"/>
              </a:spcAft>
              <a:buClrTx/>
              <a:buSzTx/>
              <a:buFontTx/>
              <a:buNone/>
              <a:tabLst/>
              <a:defRPr/>
            </a:pPr>
            <a:endParaRPr kumimoji="0" lang="en-US" sz="2400" b="1" i="0" u="none" strike="noStrike" kern="0" cap="none" spc="0" normalizeH="0" baseline="0" noProof="0" dirty="0" smtClean="0">
              <a:ln>
                <a:noFill/>
              </a:ln>
              <a:effectLst/>
              <a:uLnTx/>
              <a:uFillTx/>
              <a:latin typeface="+mn-lt"/>
              <a:ea typeface="+mn-ea"/>
              <a:cs typeface="+mn-cs"/>
            </a:endParaRPr>
          </a:p>
          <a:p>
            <a:pPr marL="342900" marR="0" lvl="0" indent="-342900" algn="l" defTabSz="914400" rtl="0" eaLnBrk="1" fontAlgn="base" latinLnBrk="0" hangingPunct="1">
              <a:lnSpc>
                <a:spcPct val="100000"/>
              </a:lnSpc>
              <a:spcBef>
                <a:spcPct val="20000"/>
              </a:spcBef>
              <a:spcAft>
                <a:spcPct val="0"/>
              </a:spcAft>
              <a:buClrTx/>
              <a:buSzTx/>
              <a:buFontTx/>
              <a:buNone/>
              <a:tabLst/>
              <a:defRPr/>
            </a:pPr>
            <a:endParaRPr kumimoji="0" lang="en-US" sz="2400" b="1" i="0" u="none" strike="noStrike" kern="0" cap="none" spc="0" normalizeH="0" baseline="0" noProof="0" dirty="0" smtClean="0">
              <a:ln>
                <a:noFill/>
              </a:ln>
              <a:effectLst/>
              <a:uLnTx/>
              <a:uFillTx/>
              <a:latin typeface="+mn-lt"/>
              <a:ea typeface="+mn-ea"/>
              <a:cs typeface="+mn-cs"/>
            </a:endParaRPr>
          </a:p>
        </p:txBody>
      </p:sp>
      <p:sp>
        <p:nvSpPr>
          <p:cNvPr id="7" name="Rectangle 6"/>
          <p:cNvSpPr/>
          <p:nvPr/>
        </p:nvSpPr>
        <p:spPr>
          <a:xfrm>
            <a:off x="866775" y="2661285"/>
            <a:ext cx="1581149" cy="809625"/>
          </a:xfrm>
          <a:prstGeom prst="rect">
            <a:avLst/>
          </a:prstGeom>
          <a:solidFill>
            <a:srgbClr val="EFB3EC"/>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hangingPunct="1">
              <a:buFontTx/>
              <a:buNone/>
              <a:defRPr/>
            </a:pPr>
            <a:r>
              <a:rPr lang="en-US" b="1" dirty="0" smtClean="0">
                <a:solidFill>
                  <a:schemeClr val="tx1"/>
                </a:solidFill>
              </a:rPr>
              <a:t>Assemble Sequences</a:t>
            </a:r>
          </a:p>
        </p:txBody>
      </p:sp>
      <p:sp>
        <p:nvSpPr>
          <p:cNvPr id="8" name="Rectangle 7"/>
          <p:cNvSpPr/>
          <p:nvPr/>
        </p:nvSpPr>
        <p:spPr>
          <a:xfrm>
            <a:off x="3724276" y="2695575"/>
            <a:ext cx="1371600" cy="809625"/>
          </a:xfrm>
          <a:prstGeom prst="rect">
            <a:avLst/>
          </a:pr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hangingPunct="1">
              <a:buFontTx/>
              <a:buNone/>
              <a:defRPr/>
            </a:pPr>
            <a:r>
              <a:rPr lang="en-US" b="1" dirty="0" smtClean="0">
                <a:solidFill>
                  <a:schemeClr val="tx1"/>
                </a:solidFill>
              </a:rPr>
              <a:t>Upload to</a:t>
            </a:r>
          </a:p>
          <a:p>
            <a:pPr algn="ctr" eaLnBrk="1" hangingPunct="1">
              <a:buFontTx/>
              <a:buNone/>
              <a:defRPr/>
            </a:pPr>
            <a:r>
              <a:rPr lang="en-US" b="1" dirty="0" smtClean="0">
                <a:solidFill>
                  <a:schemeClr val="tx1"/>
                </a:solidFill>
              </a:rPr>
              <a:t>Portal</a:t>
            </a:r>
          </a:p>
        </p:txBody>
      </p:sp>
      <p:sp>
        <p:nvSpPr>
          <p:cNvPr id="9" name="Rectangle 8"/>
          <p:cNvSpPr/>
          <p:nvPr/>
        </p:nvSpPr>
        <p:spPr>
          <a:xfrm>
            <a:off x="7227571" y="3228975"/>
            <a:ext cx="1371600" cy="809625"/>
          </a:xfrm>
          <a:prstGeom prst="rect">
            <a:avLst/>
          </a:pr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hangingPunct="1">
              <a:buFontTx/>
              <a:buNone/>
              <a:defRPr/>
            </a:pPr>
            <a:r>
              <a:rPr lang="en-US" b="1" dirty="0" smtClean="0">
                <a:solidFill>
                  <a:schemeClr val="tx1"/>
                </a:solidFill>
              </a:rPr>
              <a:t>Run Alignment</a:t>
            </a:r>
          </a:p>
        </p:txBody>
      </p:sp>
      <p:sp>
        <p:nvSpPr>
          <p:cNvPr id="10" name="Rectangle 9"/>
          <p:cNvSpPr/>
          <p:nvPr/>
        </p:nvSpPr>
        <p:spPr>
          <a:xfrm>
            <a:off x="7227571" y="4049712"/>
            <a:ext cx="1371600" cy="809625"/>
          </a:xfrm>
          <a:prstGeom prst="rect">
            <a:avLst/>
          </a:pr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hangingPunct="1">
              <a:buFontTx/>
              <a:buNone/>
              <a:defRPr/>
            </a:pPr>
            <a:r>
              <a:rPr lang="en-US" b="1" dirty="0" smtClean="0">
                <a:solidFill>
                  <a:schemeClr val="tx1"/>
                </a:solidFill>
              </a:rPr>
              <a:t>Run Tree</a:t>
            </a:r>
          </a:p>
          <a:p>
            <a:pPr algn="ctr" eaLnBrk="1" hangingPunct="1">
              <a:buFontTx/>
              <a:buNone/>
              <a:defRPr/>
            </a:pPr>
            <a:r>
              <a:rPr lang="en-US" b="1" dirty="0" smtClean="0">
                <a:solidFill>
                  <a:schemeClr val="tx1"/>
                </a:solidFill>
              </a:rPr>
              <a:t>Inference</a:t>
            </a:r>
          </a:p>
        </p:txBody>
      </p:sp>
      <p:sp>
        <p:nvSpPr>
          <p:cNvPr id="11" name="Rectangle 10"/>
          <p:cNvSpPr/>
          <p:nvPr/>
        </p:nvSpPr>
        <p:spPr>
          <a:xfrm>
            <a:off x="3752851" y="4600575"/>
            <a:ext cx="1371600" cy="809625"/>
          </a:xfrm>
          <a:prstGeom prst="rect">
            <a:avLst/>
          </a:pr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hangingPunct="1">
              <a:buFontTx/>
              <a:buNone/>
              <a:defRPr/>
            </a:pPr>
            <a:r>
              <a:rPr lang="en-US" b="1" dirty="0" smtClean="0">
                <a:solidFill>
                  <a:schemeClr val="tx1"/>
                </a:solidFill>
              </a:rPr>
              <a:t>Download</a:t>
            </a:r>
          </a:p>
        </p:txBody>
      </p:sp>
      <p:sp>
        <p:nvSpPr>
          <p:cNvPr id="12" name="Rectangle 11"/>
          <p:cNvSpPr/>
          <p:nvPr/>
        </p:nvSpPr>
        <p:spPr>
          <a:xfrm>
            <a:off x="895350" y="4596765"/>
            <a:ext cx="1523999" cy="809625"/>
          </a:xfrm>
          <a:prstGeom prst="rect">
            <a:avLst/>
          </a:prstGeom>
          <a:solidFill>
            <a:srgbClr val="EFB3EC"/>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hangingPunct="1">
              <a:buFontTx/>
              <a:buNone/>
              <a:defRPr/>
            </a:pPr>
            <a:r>
              <a:rPr lang="en-US" b="1" dirty="0" smtClean="0">
                <a:solidFill>
                  <a:schemeClr val="tx1"/>
                </a:solidFill>
              </a:rPr>
              <a:t>Post-Tree</a:t>
            </a:r>
          </a:p>
          <a:p>
            <a:pPr algn="ctr" eaLnBrk="1" hangingPunct="1">
              <a:buFontTx/>
              <a:buNone/>
              <a:defRPr/>
            </a:pPr>
            <a:r>
              <a:rPr lang="en-US" b="1" dirty="0" smtClean="0">
                <a:solidFill>
                  <a:schemeClr val="tx1"/>
                </a:solidFill>
              </a:rPr>
              <a:t>Analysis</a:t>
            </a:r>
          </a:p>
        </p:txBody>
      </p:sp>
      <p:cxnSp>
        <p:nvCxnSpPr>
          <p:cNvPr id="13" name="Straight Arrow Connector 12"/>
          <p:cNvCxnSpPr/>
          <p:nvPr/>
        </p:nvCxnSpPr>
        <p:spPr>
          <a:xfrm>
            <a:off x="2442210" y="3067050"/>
            <a:ext cx="1028700" cy="1588"/>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4" name="Straight Arrow Connector 13"/>
          <p:cNvCxnSpPr/>
          <p:nvPr/>
        </p:nvCxnSpPr>
        <p:spPr>
          <a:xfrm>
            <a:off x="5200653" y="3162303"/>
            <a:ext cx="552448" cy="314321"/>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5" name="Straight Arrow Connector 14"/>
          <p:cNvCxnSpPr/>
          <p:nvPr/>
        </p:nvCxnSpPr>
        <p:spPr>
          <a:xfrm>
            <a:off x="2446020" y="4994910"/>
            <a:ext cx="1028700" cy="1588"/>
          </a:xfrm>
          <a:prstGeom prst="straightConnector1">
            <a:avLst/>
          </a:prstGeom>
          <a:ln w="25400">
            <a:solidFill>
              <a:schemeClr val="tx1"/>
            </a:solidFill>
            <a:headEnd type="arrow"/>
            <a:tailEnd type="none"/>
          </a:ln>
        </p:spPr>
        <p:style>
          <a:lnRef idx="1">
            <a:schemeClr val="accent1"/>
          </a:lnRef>
          <a:fillRef idx="0">
            <a:schemeClr val="accent1"/>
          </a:fillRef>
          <a:effectRef idx="0">
            <a:schemeClr val="accent1"/>
          </a:effectRef>
          <a:fontRef idx="minor">
            <a:schemeClr val="tx1"/>
          </a:fontRef>
        </p:style>
      </p:cxnSp>
      <p:cxnSp>
        <p:nvCxnSpPr>
          <p:cNvPr id="16" name="Straight Arrow Connector 15"/>
          <p:cNvCxnSpPr/>
          <p:nvPr/>
        </p:nvCxnSpPr>
        <p:spPr>
          <a:xfrm flipV="1">
            <a:off x="5221605" y="4562475"/>
            <a:ext cx="607695" cy="413070"/>
          </a:xfrm>
          <a:prstGeom prst="straightConnector1">
            <a:avLst/>
          </a:prstGeom>
          <a:ln w="25400">
            <a:solidFill>
              <a:schemeClr val="tx1"/>
            </a:solidFill>
            <a:headEnd type="arrow"/>
            <a:tailEnd type="none"/>
          </a:ln>
        </p:spPr>
        <p:style>
          <a:lnRef idx="1">
            <a:schemeClr val="accent1"/>
          </a:lnRef>
          <a:fillRef idx="0">
            <a:schemeClr val="accent1"/>
          </a:fillRef>
          <a:effectRef idx="0">
            <a:schemeClr val="accent1"/>
          </a:effectRef>
          <a:fontRef idx="minor">
            <a:schemeClr val="tx1"/>
          </a:fontRef>
        </p:style>
      </p:cxnSp>
      <p:pic>
        <p:nvPicPr>
          <p:cNvPr id="17" name="Picture 14" descr="j0195384"/>
          <p:cNvPicPr>
            <a:picLocks noChangeAspect="1" noChangeArrowheads="1"/>
          </p:cNvPicPr>
          <p:nvPr/>
        </p:nvPicPr>
        <p:blipFill>
          <a:blip r:embed="rId2"/>
          <a:srcRect/>
          <a:stretch>
            <a:fillRect/>
          </a:stretch>
        </p:blipFill>
        <p:spPr bwMode="auto">
          <a:xfrm flipH="1">
            <a:off x="1198245" y="3664743"/>
            <a:ext cx="838200" cy="831850"/>
          </a:xfrm>
          <a:prstGeom prst="rect">
            <a:avLst/>
          </a:prstGeom>
          <a:noFill/>
          <a:ln w="38100">
            <a:noFill/>
            <a:miter lim="800000"/>
            <a:headEnd/>
            <a:tailEnd/>
          </a:ln>
        </p:spPr>
      </p:pic>
      <p:sp>
        <p:nvSpPr>
          <p:cNvPr id="18" name="Rectangle 17"/>
          <p:cNvSpPr/>
          <p:nvPr/>
        </p:nvSpPr>
        <p:spPr>
          <a:xfrm>
            <a:off x="5513071" y="3600450"/>
            <a:ext cx="1122043" cy="809625"/>
          </a:xfrm>
          <a:prstGeom prst="rect">
            <a:avLst/>
          </a:pr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hangingPunct="1">
              <a:buFontTx/>
              <a:buNone/>
              <a:defRPr/>
            </a:pPr>
            <a:r>
              <a:rPr lang="en-US" b="1" dirty="0" smtClean="0">
                <a:solidFill>
                  <a:schemeClr val="tx1"/>
                </a:solidFill>
              </a:rPr>
              <a:t>Store</a:t>
            </a:r>
          </a:p>
        </p:txBody>
      </p:sp>
      <p:sp>
        <p:nvSpPr>
          <p:cNvPr id="19" name="Rectangle 3"/>
          <p:cNvSpPr txBox="1">
            <a:spLocks noChangeArrowheads="1"/>
          </p:cNvSpPr>
          <p:nvPr/>
        </p:nvSpPr>
        <p:spPr>
          <a:xfrm>
            <a:off x="4966335" y="2067718"/>
            <a:ext cx="3139440" cy="361950"/>
          </a:xfrm>
          <a:prstGeom prst="rect">
            <a:avLst/>
          </a:prstGeom>
        </p:spPr>
        <p:txBody>
          <a:bodyPr vert="horz" lIns="91440" tIns="45720" rIns="91440" bIns="45720" rtlCol="0">
            <a:noAutofit/>
          </a:bodyPr>
          <a:lstStyle/>
          <a:p>
            <a:pPr marL="342900" lvl="0" indent="-342900" defTabSz="457200" fontAlgn="auto">
              <a:spcBef>
                <a:spcPct val="20000"/>
              </a:spcBef>
              <a:spcAft>
                <a:spcPts val="0"/>
              </a:spcAft>
              <a:defRPr/>
            </a:pPr>
            <a:r>
              <a:rPr kumimoji="0" lang="en-US" sz="2400" b="1" i="0" u="none" strike="noStrike" kern="1200" cap="none" spc="0" normalizeH="0" baseline="0" noProof="0" dirty="0" smtClean="0">
                <a:ln>
                  <a:noFill/>
                </a:ln>
                <a:effectLst/>
                <a:uLnTx/>
                <a:uFillTx/>
                <a:latin typeface="+mn-lt"/>
                <a:ea typeface="+mn-ea"/>
                <a:cs typeface="+mn-cs"/>
              </a:rPr>
              <a:t>CIPRES </a:t>
            </a:r>
            <a:r>
              <a:rPr lang="en-US" sz="2400" b="1" noProof="0" dirty="0" smtClean="0"/>
              <a:t>Gateway</a:t>
            </a:r>
            <a:endParaRPr kumimoji="0" lang="en-US" sz="2400" b="1" i="0" u="none" strike="noStrike" kern="1200" cap="none" spc="0" normalizeH="0" baseline="0" noProof="0" dirty="0" smtClean="0">
              <a:ln>
                <a:noFill/>
              </a:ln>
              <a:effectLst/>
              <a:uLnTx/>
              <a:uFillTx/>
              <a:latin typeface="+mn-lt"/>
              <a:ea typeface="+mn-ea"/>
              <a:cs typeface="+mn-cs"/>
            </a:endParaRPr>
          </a:p>
          <a:p>
            <a:pPr marL="342900" marR="0" lvl="0" indent="-342900" algn="l" defTabSz="457200" rtl="0" eaLnBrk="1" fontAlgn="auto" latinLnBrk="0" hangingPunct="1">
              <a:lnSpc>
                <a:spcPct val="100000"/>
              </a:lnSpc>
              <a:spcBef>
                <a:spcPct val="20000"/>
              </a:spcBef>
              <a:spcAft>
                <a:spcPts val="0"/>
              </a:spcAft>
              <a:buClrTx/>
              <a:buSzTx/>
              <a:buFontTx/>
              <a:buNone/>
              <a:tabLst/>
              <a:defRPr/>
            </a:pPr>
            <a:endParaRPr kumimoji="0" lang="en-US" sz="2400" b="1" i="0" u="none" strike="noStrike" kern="1200" cap="none" spc="0" normalizeH="0" baseline="0" noProof="0" dirty="0" smtClean="0">
              <a:ln>
                <a:noFill/>
              </a:ln>
              <a:solidFill>
                <a:schemeClr val="tx1"/>
              </a:solidFill>
              <a:effectLst/>
              <a:uLnTx/>
              <a:uFillTx/>
              <a:latin typeface="+mn-lt"/>
              <a:ea typeface="+mn-ea"/>
              <a:cs typeface="+mn-cs"/>
            </a:endParaRPr>
          </a:p>
          <a:p>
            <a:pPr marL="342900" marR="0" lvl="0" indent="-342900" algn="l" defTabSz="457200" rtl="0" eaLnBrk="1" fontAlgn="auto" latinLnBrk="0" hangingPunct="1">
              <a:lnSpc>
                <a:spcPct val="100000"/>
              </a:lnSpc>
              <a:spcBef>
                <a:spcPct val="20000"/>
              </a:spcBef>
              <a:spcAft>
                <a:spcPts val="0"/>
              </a:spcAft>
              <a:buClrTx/>
              <a:buSzTx/>
              <a:buFontTx/>
              <a:buNone/>
              <a:tabLst/>
              <a:defRPr/>
            </a:pPr>
            <a:endParaRPr kumimoji="0" lang="en-US" sz="2400" b="1" i="0" u="none" strike="noStrike" kern="1200" cap="none" spc="0" normalizeH="0" baseline="0" noProof="0" dirty="0" smtClean="0">
              <a:ln>
                <a:noFill/>
              </a:ln>
              <a:solidFill>
                <a:schemeClr val="tx1"/>
              </a:solidFill>
              <a:effectLst/>
              <a:uLnTx/>
              <a:uFillTx/>
              <a:latin typeface="+mn-lt"/>
              <a:ea typeface="+mn-ea"/>
              <a:cs typeface="+mn-cs"/>
            </a:endParaRPr>
          </a:p>
          <a:p>
            <a:pPr marL="342900" marR="0" lvl="0" indent="-342900" algn="l" defTabSz="457200" rtl="0" eaLnBrk="1" fontAlgn="auto" latinLnBrk="0" hangingPunct="1">
              <a:lnSpc>
                <a:spcPct val="100000"/>
              </a:lnSpc>
              <a:spcBef>
                <a:spcPct val="20000"/>
              </a:spcBef>
              <a:spcAft>
                <a:spcPts val="0"/>
              </a:spcAft>
              <a:buClrTx/>
              <a:buSzTx/>
              <a:buFontTx/>
              <a:buNone/>
              <a:tabLst/>
              <a:defRPr/>
            </a:pPr>
            <a:endParaRPr kumimoji="0" lang="en-US" sz="2400" b="1" i="0" u="none" strike="noStrike" kern="1200" cap="none" spc="0" normalizeH="0" baseline="0" noProof="0" dirty="0" smtClean="0">
              <a:ln>
                <a:noFill/>
              </a:ln>
              <a:solidFill>
                <a:schemeClr val="tx1"/>
              </a:solidFill>
              <a:effectLst/>
              <a:uLnTx/>
              <a:uFillTx/>
              <a:latin typeface="+mn-lt"/>
              <a:ea typeface="+mn-ea"/>
              <a:cs typeface="+mn-cs"/>
            </a:endParaRPr>
          </a:p>
        </p:txBody>
      </p:sp>
      <p:cxnSp>
        <p:nvCxnSpPr>
          <p:cNvPr id="20" name="Straight Arrow Connector 19"/>
          <p:cNvCxnSpPr/>
          <p:nvPr/>
        </p:nvCxnSpPr>
        <p:spPr>
          <a:xfrm flipV="1">
            <a:off x="6753225" y="3914775"/>
            <a:ext cx="409575" cy="9525"/>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1" name="Straight Arrow Connector 20"/>
          <p:cNvCxnSpPr/>
          <p:nvPr/>
        </p:nvCxnSpPr>
        <p:spPr>
          <a:xfrm flipH="1">
            <a:off x="6696075" y="4067175"/>
            <a:ext cx="409575" cy="9525"/>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57720222"/>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Tactics for Gateway Success:</a:t>
            </a:r>
            <a:endParaRPr lang="en-US" b="1" dirty="0"/>
          </a:p>
        </p:txBody>
      </p:sp>
      <p:sp>
        <p:nvSpPr>
          <p:cNvPr id="3" name="Content Placeholder 2"/>
          <p:cNvSpPr>
            <a:spLocks noGrp="1"/>
          </p:cNvSpPr>
          <p:nvPr>
            <p:ph idx="1"/>
          </p:nvPr>
        </p:nvSpPr>
        <p:spPr/>
        <p:txBody>
          <a:bodyPr/>
          <a:lstStyle/>
          <a:p>
            <a:pPr marL="0" indent="0">
              <a:buNone/>
            </a:pPr>
            <a:r>
              <a:rPr lang="en-US" sz="1800" b="1" dirty="0" smtClean="0"/>
              <a:t>Step 1: identify a user population in need</a:t>
            </a:r>
          </a:p>
          <a:p>
            <a:pPr marL="0" indent="0">
              <a:buNone/>
            </a:pPr>
            <a:r>
              <a:rPr lang="en-US" sz="1800" b="1" dirty="0" smtClean="0"/>
              <a:t>Step 2: commit to responding </a:t>
            </a:r>
            <a:r>
              <a:rPr lang="en-US" sz="1800" b="1" dirty="0"/>
              <a:t>to </a:t>
            </a:r>
            <a:r>
              <a:rPr lang="en-US" sz="1800" b="1" dirty="0" smtClean="0"/>
              <a:t>user’s </a:t>
            </a:r>
            <a:r>
              <a:rPr lang="en-US" sz="1800" b="1" dirty="0"/>
              <a:t>needs</a:t>
            </a:r>
          </a:p>
          <a:p>
            <a:pPr marL="0" indent="0">
              <a:buNone/>
            </a:pPr>
            <a:endParaRPr lang="en-US" b="1" dirty="0"/>
          </a:p>
        </p:txBody>
      </p:sp>
    </p:spTree>
    <p:extLst>
      <p:ext uri="{BB962C8B-B14F-4D97-AF65-F5344CB8AC3E}">
        <p14:creationId xmlns:p14="http://schemas.microsoft.com/office/powerpoint/2010/main" val="199022885"/>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523999" y="1635595"/>
            <a:ext cx="5805537" cy="4419600"/>
          </a:xfrm>
          <a:prstGeom prst="rect">
            <a:avLst/>
          </a:prstGeom>
        </p:spPr>
      </p:pic>
      <p:sp>
        <p:nvSpPr>
          <p:cNvPr id="3" name="Title 1"/>
          <p:cNvSpPr txBox="1">
            <a:spLocks/>
          </p:cNvSpPr>
          <p:nvPr/>
        </p:nvSpPr>
        <p:spPr>
          <a:xfrm>
            <a:off x="-6832" y="655648"/>
            <a:ext cx="9150824" cy="1143000"/>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2400" b="1" dirty="0" smtClean="0"/>
              <a:t>Usage Epochs in CIPRES History </a:t>
            </a:r>
            <a:endParaRPr lang="en-US" sz="2400" b="1" dirty="0"/>
          </a:p>
        </p:txBody>
      </p:sp>
    </p:spTree>
    <p:extLst>
      <p:ext uri="{BB962C8B-B14F-4D97-AF65-F5344CB8AC3E}">
        <p14:creationId xmlns:p14="http://schemas.microsoft.com/office/powerpoint/2010/main" val="3805182104"/>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523999" y="1635595"/>
            <a:ext cx="5805537" cy="4419600"/>
          </a:xfrm>
          <a:prstGeom prst="rect">
            <a:avLst/>
          </a:prstGeom>
        </p:spPr>
      </p:pic>
      <p:sp>
        <p:nvSpPr>
          <p:cNvPr id="3" name="Title 1"/>
          <p:cNvSpPr txBox="1">
            <a:spLocks/>
          </p:cNvSpPr>
          <p:nvPr/>
        </p:nvSpPr>
        <p:spPr>
          <a:xfrm>
            <a:off x="-6832" y="655648"/>
            <a:ext cx="9150824" cy="1143000"/>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2400" b="1" dirty="0" smtClean="0"/>
              <a:t>Usage Epochs in CIPRES History </a:t>
            </a:r>
            <a:endParaRPr lang="en-US" sz="2400" b="1" dirty="0"/>
          </a:p>
        </p:txBody>
      </p:sp>
      <p:sp>
        <p:nvSpPr>
          <p:cNvPr id="19" name="TextBox 18"/>
          <p:cNvSpPr txBox="1"/>
          <p:nvPr/>
        </p:nvSpPr>
        <p:spPr>
          <a:xfrm>
            <a:off x="2011661" y="4086487"/>
            <a:ext cx="3038011" cy="584775"/>
          </a:xfrm>
          <a:prstGeom prst="rect">
            <a:avLst/>
          </a:prstGeom>
          <a:solidFill>
            <a:schemeClr val="bg1"/>
          </a:solidFill>
          <a:ln>
            <a:solidFill>
              <a:srgbClr val="FF0000"/>
            </a:solidFill>
          </a:ln>
        </p:spPr>
        <p:txBody>
          <a:bodyPr wrap="none" rtlCol="0">
            <a:spAutoFit/>
          </a:bodyPr>
          <a:lstStyle/>
          <a:p>
            <a:r>
              <a:rPr lang="en-US" sz="1600" b="1" dirty="0" smtClean="0">
                <a:solidFill>
                  <a:srgbClr val="FF0000"/>
                </a:solidFill>
              </a:rPr>
              <a:t>Original architecture.</a:t>
            </a:r>
          </a:p>
          <a:p>
            <a:r>
              <a:rPr lang="en-US" sz="1600" b="1" dirty="0" smtClean="0">
                <a:solidFill>
                  <a:srgbClr val="FF0000"/>
                </a:solidFill>
              </a:rPr>
              <a:t>Restricted command line set </a:t>
            </a:r>
            <a:endParaRPr lang="en-US" sz="1600" b="1" dirty="0">
              <a:solidFill>
                <a:srgbClr val="FF0000"/>
              </a:solidFill>
            </a:endParaRPr>
          </a:p>
        </p:txBody>
      </p:sp>
      <p:cxnSp>
        <p:nvCxnSpPr>
          <p:cNvPr id="20" name="Straight Connector 19"/>
          <p:cNvCxnSpPr/>
          <p:nvPr/>
        </p:nvCxnSpPr>
        <p:spPr>
          <a:xfrm flipV="1">
            <a:off x="2811439" y="4892040"/>
            <a:ext cx="2238233" cy="214003"/>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65006546"/>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523999" y="1635595"/>
            <a:ext cx="5805537" cy="4419600"/>
          </a:xfrm>
          <a:prstGeom prst="rect">
            <a:avLst/>
          </a:prstGeom>
        </p:spPr>
      </p:pic>
      <p:sp>
        <p:nvSpPr>
          <p:cNvPr id="3" name="Title 1"/>
          <p:cNvSpPr txBox="1">
            <a:spLocks/>
          </p:cNvSpPr>
          <p:nvPr/>
        </p:nvSpPr>
        <p:spPr>
          <a:xfrm>
            <a:off x="-6832" y="655648"/>
            <a:ext cx="9150824" cy="1143000"/>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2400" b="1" dirty="0" smtClean="0"/>
              <a:t>Usage Epochs in CIPRES History </a:t>
            </a:r>
            <a:endParaRPr lang="en-US" sz="2400" b="1" dirty="0"/>
          </a:p>
        </p:txBody>
      </p:sp>
      <p:cxnSp>
        <p:nvCxnSpPr>
          <p:cNvPr id="9" name="Straight Connector 8"/>
          <p:cNvCxnSpPr/>
          <p:nvPr/>
        </p:nvCxnSpPr>
        <p:spPr>
          <a:xfrm flipV="1">
            <a:off x="3733800" y="3763507"/>
            <a:ext cx="2057400" cy="152400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7" name="Straight Arrow Connector 16"/>
          <p:cNvCxnSpPr/>
          <p:nvPr/>
        </p:nvCxnSpPr>
        <p:spPr>
          <a:xfrm>
            <a:off x="4191000" y="4237637"/>
            <a:ext cx="0" cy="609600"/>
          </a:xfrm>
          <a:prstGeom prst="straightConnector1">
            <a:avLst/>
          </a:prstGeom>
          <a:ln w="41275">
            <a:solidFill>
              <a:schemeClr val="tx1"/>
            </a:solidFill>
            <a:headEnd type="none"/>
            <a:tailEnd type="stealth"/>
          </a:ln>
        </p:spPr>
        <p:style>
          <a:lnRef idx="1">
            <a:schemeClr val="accent1"/>
          </a:lnRef>
          <a:fillRef idx="0">
            <a:schemeClr val="accent1"/>
          </a:fillRef>
          <a:effectRef idx="0">
            <a:schemeClr val="accent1"/>
          </a:effectRef>
          <a:fontRef idx="minor">
            <a:schemeClr val="tx1"/>
          </a:fontRef>
        </p:style>
      </p:cxnSp>
      <p:sp>
        <p:nvSpPr>
          <p:cNvPr id="18" name="TextBox 17"/>
          <p:cNvSpPr txBox="1"/>
          <p:nvPr/>
        </p:nvSpPr>
        <p:spPr>
          <a:xfrm>
            <a:off x="2938512" y="3260620"/>
            <a:ext cx="2504976" cy="584775"/>
          </a:xfrm>
          <a:prstGeom prst="rect">
            <a:avLst/>
          </a:prstGeom>
          <a:solidFill>
            <a:schemeClr val="bg1"/>
          </a:solidFill>
          <a:ln>
            <a:solidFill>
              <a:srgbClr val="FF0000"/>
            </a:solidFill>
          </a:ln>
        </p:spPr>
        <p:txBody>
          <a:bodyPr wrap="square" rIns="0" rtlCol="0">
            <a:spAutoFit/>
          </a:bodyPr>
          <a:lstStyle/>
          <a:p>
            <a:pPr algn="ctr"/>
            <a:r>
              <a:rPr lang="en-US" sz="1600" b="1" dirty="0" smtClean="0">
                <a:solidFill>
                  <a:srgbClr val="FF0000"/>
                </a:solidFill>
              </a:rPr>
              <a:t>Make all command line </a:t>
            </a:r>
          </a:p>
          <a:p>
            <a:pPr algn="ctr"/>
            <a:r>
              <a:rPr lang="en-US" sz="1600" b="1" dirty="0" smtClean="0">
                <a:solidFill>
                  <a:srgbClr val="FF0000"/>
                </a:solidFill>
              </a:rPr>
              <a:t>options available</a:t>
            </a:r>
            <a:endParaRPr lang="en-US" sz="1600" b="1" dirty="0">
              <a:solidFill>
                <a:srgbClr val="FF0000"/>
              </a:solidFill>
            </a:endParaRPr>
          </a:p>
        </p:txBody>
      </p:sp>
    </p:spTree>
    <p:extLst>
      <p:ext uri="{BB962C8B-B14F-4D97-AF65-F5344CB8AC3E}">
        <p14:creationId xmlns:p14="http://schemas.microsoft.com/office/powerpoint/2010/main" val="2595784278"/>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523999" y="1635595"/>
            <a:ext cx="5805537" cy="4419600"/>
          </a:xfrm>
          <a:prstGeom prst="rect">
            <a:avLst/>
          </a:prstGeom>
        </p:spPr>
      </p:pic>
      <p:sp>
        <p:nvSpPr>
          <p:cNvPr id="3" name="Title 1"/>
          <p:cNvSpPr txBox="1">
            <a:spLocks/>
          </p:cNvSpPr>
          <p:nvPr/>
        </p:nvSpPr>
        <p:spPr>
          <a:xfrm>
            <a:off x="-6832" y="655648"/>
            <a:ext cx="9150824" cy="1143000"/>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2400" b="1" dirty="0" smtClean="0"/>
              <a:t>Usage Epochs in CIPRES History </a:t>
            </a:r>
            <a:endParaRPr lang="en-US" sz="2400" b="1" dirty="0"/>
          </a:p>
        </p:txBody>
      </p:sp>
      <p:cxnSp>
        <p:nvCxnSpPr>
          <p:cNvPr id="9" name="Straight Connector 8"/>
          <p:cNvCxnSpPr/>
          <p:nvPr/>
        </p:nvCxnSpPr>
        <p:spPr>
          <a:xfrm flipV="1">
            <a:off x="3733800" y="3763507"/>
            <a:ext cx="2057400" cy="152400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1" name="Straight Arrow Connector 10"/>
          <p:cNvCxnSpPr/>
          <p:nvPr/>
        </p:nvCxnSpPr>
        <p:spPr>
          <a:xfrm>
            <a:off x="5410200" y="3292659"/>
            <a:ext cx="0" cy="609600"/>
          </a:xfrm>
          <a:prstGeom prst="straightConnector1">
            <a:avLst/>
          </a:prstGeom>
          <a:ln w="41275">
            <a:solidFill>
              <a:schemeClr val="tx1"/>
            </a:solidFill>
            <a:headEnd type="none"/>
            <a:tailEnd type="stealth"/>
          </a:ln>
        </p:spPr>
        <p:style>
          <a:lnRef idx="1">
            <a:schemeClr val="accent1"/>
          </a:lnRef>
          <a:fillRef idx="0">
            <a:schemeClr val="accent1"/>
          </a:fillRef>
          <a:effectRef idx="0">
            <a:schemeClr val="accent1"/>
          </a:effectRef>
          <a:fontRef idx="minor">
            <a:schemeClr val="tx1"/>
          </a:fontRef>
        </p:style>
      </p:cxnSp>
      <p:sp>
        <p:nvSpPr>
          <p:cNvPr id="16" name="TextBox 15"/>
          <p:cNvSpPr txBox="1"/>
          <p:nvPr/>
        </p:nvSpPr>
        <p:spPr>
          <a:xfrm>
            <a:off x="2160886" y="2964304"/>
            <a:ext cx="5540991" cy="1200329"/>
          </a:xfrm>
          <a:prstGeom prst="rect">
            <a:avLst/>
          </a:prstGeom>
          <a:solidFill>
            <a:schemeClr val="bg1"/>
          </a:solidFill>
          <a:ln>
            <a:solidFill>
              <a:srgbClr val="FF0000"/>
            </a:solidFill>
          </a:ln>
        </p:spPr>
        <p:txBody>
          <a:bodyPr wrap="square" rtlCol="0">
            <a:spAutoFit/>
          </a:bodyPr>
          <a:lstStyle/>
          <a:p>
            <a:r>
              <a:rPr lang="en-US" b="1" dirty="0" smtClean="0">
                <a:solidFill>
                  <a:srgbClr val="FF0000"/>
                </a:solidFill>
              </a:rPr>
              <a:t>The </a:t>
            </a:r>
            <a:r>
              <a:rPr lang="en-US" b="1" dirty="0">
                <a:solidFill>
                  <a:srgbClr val="FF0000"/>
                </a:solidFill>
              </a:rPr>
              <a:t>Generic software package from the failed NGBW project allowed us to expose all command line options to </a:t>
            </a:r>
            <a:r>
              <a:rPr lang="en-US" b="1" dirty="0" smtClean="0">
                <a:solidFill>
                  <a:srgbClr val="FF0000"/>
                </a:solidFill>
              </a:rPr>
              <a:t>users in about 3 months. </a:t>
            </a:r>
            <a:endParaRPr lang="en-US" b="1" dirty="0">
              <a:solidFill>
                <a:srgbClr val="FF0000"/>
              </a:solidFill>
            </a:endParaRPr>
          </a:p>
        </p:txBody>
      </p:sp>
      <p:cxnSp>
        <p:nvCxnSpPr>
          <p:cNvPr id="17" name="Straight Arrow Connector 16"/>
          <p:cNvCxnSpPr/>
          <p:nvPr/>
        </p:nvCxnSpPr>
        <p:spPr>
          <a:xfrm>
            <a:off x="4191000" y="4237637"/>
            <a:ext cx="0" cy="609600"/>
          </a:xfrm>
          <a:prstGeom prst="straightConnector1">
            <a:avLst/>
          </a:prstGeom>
          <a:ln w="41275">
            <a:solidFill>
              <a:schemeClr val="tx1"/>
            </a:solidFill>
            <a:headEnd type="none"/>
            <a:tailEnd type="stealt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6310830"/>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523999" y="1635595"/>
            <a:ext cx="5805537" cy="4419600"/>
          </a:xfrm>
          <a:prstGeom prst="rect">
            <a:avLst/>
          </a:prstGeom>
        </p:spPr>
      </p:pic>
      <p:sp>
        <p:nvSpPr>
          <p:cNvPr id="3" name="Title 1"/>
          <p:cNvSpPr txBox="1">
            <a:spLocks/>
          </p:cNvSpPr>
          <p:nvPr/>
        </p:nvSpPr>
        <p:spPr>
          <a:xfrm>
            <a:off x="-6832" y="655648"/>
            <a:ext cx="9150824" cy="1143000"/>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2400" b="1" dirty="0" smtClean="0"/>
              <a:t>Usage Epochs in CIPRES History </a:t>
            </a:r>
            <a:endParaRPr lang="en-US" sz="2400" b="1" dirty="0"/>
          </a:p>
        </p:txBody>
      </p:sp>
      <p:cxnSp>
        <p:nvCxnSpPr>
          <p:cNvPr id="9" name="Straight Connector 8"/>
          <p:cNvCxnSpPr/>
          <p:nvPr/>
        </p:nvCxnSpPr>
        <p:spPr>
          <a:xfrm flipV="1">
            <a:off x="3733800" y="3763507"/>
            <a:ext cx="2057400" cy="152400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1" name="Straight Arrow Connector 10"/>
          <p:cNvCxnSpPr/>
          <p:nvPr/>
        </p:nvCxnSpPr>
        <p:spPr>
          <a:xfrm>
            <a:off x="5410200" y="3292659"/>
            <a:ext cx="0" cy="609600"/>
          </a:xfrm>
          <a:prstGeom prst="straightConnector1">
            <a:avLst/>
          </a:prstGeom>
          <a:ln w="41275">
            <a:solidFill>
              <a:schemeClr val="tx1"/>
            </a:solidFill>
            <a:headEnd type="none"/>
            <a:tailEnd type="stealth"/>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flipV="1">
            <a:off x="5410200" y="1926846"/>
            <a:ext cx="1676400" cy="2127813"/>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sp>
        <p:nvSpPr>
          <p:cNvPr id="15" name="TextBox 14"/>
          <p:cNvSpPr txBox="1"/>
          <p:nvPr/>
        </p:nvSpPr>
        <p:spPr>
          <a:xfrm>
            <a:off x="3878030" y="2582229"/>
            <a:ext cx="2429637" cy="646331"/>
          </a:xfrm>
          <a:prstGeom prst="rect">
            <a:avLst/>
          </a:prstGeom>
          <a:solidFill>
            <a:schemeClr val="bg1"/>
          </a:solidFill>
          <a:ln>
            <a:solidFill>
              <a:srgbClr val="FF0000"/>
            </a:solidFill>
          </a:ln>
        </p:spPr>
        <p:txBody>
          <a:bodyPr wrap="square" rtlCol="0">
            <a:spAutoFit/>
          </a:bodyPr>
          <a:lstStyle/>
          <a:p>
            <a:r>
              <a:rPr lang="en-US" b="1" dirty="0" smtClean="0">
                <a:solidFill>
                  <a:srgbClr val="FF0000"/>
                </a:solidFill>
              </a:rPr>
              <a:t>Make parallel codes </a:t>
            </a:r>
          </a:p>
          <a:p>
            <a:pPr algn="ctr"/>
            <a:r>
              <a:rPr lang="en-US" b="1" dirty="0" smtClean="0">
                <a:solidFill>
                  <a:srgbClr val="FF0000"/>
                </a:solidFill>
              </a:rPr>
              <a:t>available</a:t>
            </a:r>
            <a:endParaRPr lang="en-US" b="1" dirty="0">
              <a:solidFill>
                <a:srgbClr val="FF0000"/>
              </a:solidFill>
            </a:endParaRPr>
          </a:p>
        </p:txBody>
      </p:sp>
    </p:spTree>
    <p:extLst>
      <p:ext uri="{BB962C8B-B14F-4D97-AF65-F5344CB8AC3E}">
        <p14:creationId xmlns:p14="http://schemas.microsoft.com/office/powerpoint/2010/main" val="346346140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200" y="1844130"/>
            <a:ext cx="8229600" cy="1143000"/>
          </a:xfrm>
        </p:spPr>
        <p:txBody>
          <a:bodyPr/>
          <a:lstStyle/>
          <a:p>
            <a:r>
              <a:rPr lang="en-US" dirty="0" smtClean="0"/>
              <a:t>Evolution of the </a:t>
            </a:r>
            <a:r>
              <a:rPr lang="en-US" dirty="0"/>
              <a:t>CIPRES Science Gateway</a:t>
            </a:r>
            <a:r>
              <a:rPr lang="en-US" dirty="0" smtClean="0"/>
              <a:t>, a </a:t>
            </a:r>
            <a:r>
              <a:rPr lang="en-US" dirty="0"/>
              <a:t>Public Resource for Phylogenetics.</a:t>
            </a:r>
            <a:endParaRPr lang="en-US" b="1" dirty="0"/>
          </a:p>
        </p:txBody>
      </p:sp>
      <p:sp>
        <p:nvSpPr>
          <p:cNvPr id="5" name="Content Placeholder 4"/>
          <p:cNvSpPr>
            <a:spLocks noGrp="1"/>
          </p:cNvSpPr>
          <p:nvPr>
            <p:ph idx="1"/>
          </p:nvPr>
        </p:nvSpPr>
        <p:spPr>
          <a:xfrm>
            <a:off x="457200" y="3333466"/>
            <a:ext cx="8229600" cy="1484194"/>
          </a:xfrm>
        </p:spPr>
        <p:txBody>
          <a:bodyPr>
            <a:normAutofit/>
          </a:bodyPr>
          <a:lstStyle/>
          <a:p>
            <a:pPr marL="0" indent="0" algn="ctr">
              <a:buNone/>
            </a:pPr>
            <a:r>
              <a:rPr lang="en-US" sz="2400" b="1" dirty="0" smtClean="0"/>
              <a:t>Mark A. Miller </a:t>
            </a:r>
          </a:p>
          <a:p>
            <a:pPr marL="0" indent="0" algn="ctr">
              <a:buNone/>
            </a:pPr>
            <a:r>
              <a:rPr lang="en-US" sz="2400" b="1" dirty="0" smtClean="0"/>
              <a:t>San Diego Supercomputer Center</a:t>
            </a:r>
            <a:endParaRPr lang="en-US" sz="2400" b="1" dirty="0"/>
          </a:p>
        </p:txBody>
      </p:sp>
    </p:spTree>
    <p:extLst>
      <p:ext uri="{BB962C8B-B14F-4D97-AF65-F5344CB8AC3E}">
        <p14:creationId xmlns:p14="http://schemas.microsoft.com/office/powerpoint/2010/main" val="3733597234"/>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523999" y="1635595"/>
            <a:ext cx="5805537" cy="4419600"/>
          </a:xfrm>
          <a:prstGeom prst="rect">
            <a:avLst/>
          </a:prstGeom>
        </p:spPr>
      </p:pic>
      <p:sp>
        <p:nvSpPr>
          <p:cNvPr id="3" name="Title 1"/>
          <p:cNvSpPr txBox="1">
            <a:spLocks/>
          </p:cNvSpPr>
          <p:nvPr/>
        </p:nvSpPr>
        <p:spPr>
          <a:xfrm>
            <a:off x="-6832" y="655648"/>
            <a:ext cx="9150824" cy="1143000"/>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2400" b="1" dirty="0" smtClean="0"/>
              <a:t>Usage Epochs in CIPRES History </a:t>
            </a:r>
            <a:endParaRPr lang="en-US" sz="2400" b="1" dirty="0"/>
          </a:p>
        </p:txBody>
      </p:sp>
      <p:cxnSp>
        <p:nvCxnSpPr>
          <p:cNvPr id="9" name="Straight Connector 8"/>
          <p:cNvCxnSpPr/>
          <p:nvPr/>
        </p:nvCxnSpPr>
        <p:spPr>
          <a:xfrm flipV="1">
            <a:off x="3733800" y="3763507"/>
            <a:ext cx="2057400" cy="152400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flipV="1">
            <a:off x="5410200" y="1926846"/>
            <a:ext cx="1676400" cy="2127813"/>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sp>
        <p:nvSpPr>
          <p:cNvPr id="14" name="TextBox 13"/>
          <p:cNvSpPr txBox="1"/>
          <p:nvPr/>
        </p:nvSpPr>
        <p:spPr>
          <a:xfrm>
            <a:off x="3875465" y="2835459"/>
            <a:ext cx="2989986" cy="369332"/>
          </a:xfrm>
          <a:prstGeom prst="rect">
            <a:avLst/>
          </a:prstGeom>
          <a:solidFill>
            <a:schemeClr val="bg1"/>
          </a:solidFill>
          <a:ln>
            <a:noFill/>
          </a:ln>
        </p:spPr>
        <p:txBody>
          <a:bodyPr wrap="none" rtlCol="0">
            <a:spAutoFit/>
          </a:bodyPr>
          <a:lstStyle/>
          <a:p>
            <a:r>
              <a:rPr lang="en-US" b="1" dirty="0" smtClean="0"/>
              <a:t>Make parallel codes available</a:t>
            </a:r>
            <a:endParaRPr lang="en-US" b="1" dirty="0"/>
          </a:p>
        </p:txBody>
      </p:sp>
      <p:sp>
        <p:nvSpPr>
          <p:cNvPr id="12" name="TextBox 11"/>
          <p:cNvSpPr txBox="1"/>
          <p:nvPr/>
        </p:nvSpPr>
        <p:spPr>
          <a:xfrm>
            <a:off x="1890555" y="2840177"/>
            <a:ext cx="6346209" cy="923330"/>
          </a:xfrm>
          <a:prstGeom prst="rect">
            <a:avLst/>
          </a:prstGeom>
          <a:solidFill>
            <a:schemeClr val="bg1"/>
          </a:solidFill>
          <a:ln>
            <a:solidFill>
              <a:srgbClr val="FF0000"/>
            </a:solidFill>
          </a:ln>
        </p:spPr>
        <p:txBody>
          <a:bodyPr wrap="square" rtlCol="0">
            <a:spAutoFit/>
          </a:bodyPr>
          <a:lstStyle/>
          <a:p>
            <a:r>
              <a:rPr lang="en-US" b="1" dirty="0" smtClean="0">
                <a:solidFill>
                  <a:srgbClr val="FF0000"/>
                </a:solidFill>
              </a:rPr>
              <a:t>The </a:t>
            </a:r>
            <a:r>
              <a:rPr lang="en-US" b="1" dirty="0">
                <a:solidFill>
                  <a:srgbClr val="FF0000"/>
                </a:solidFill>
              </a:rPr>
              <a:t>Generic software package from the failed NGBW project allowed us to </a:t>
            </a:r>
            <a:r>
              <a:rPr lang="en-US" b="1" dirty="0" smtClean="0">
                <a:solidFill>
                  <a:srgbClr val="FF0000"/>
                </a:solidFill>
              </a:rPr>
              <a:t>submit jobs “easily” to TeraGrid/XSEDE resources, and to local HPC resources.</a:t>
            </a:r>
          </a:p>
        </p:txBody>
      </p:sp>
    </p:spTree>
    <p:extLst>
      <p:ext uri="{BB962C8B-B14F-4D97-AF65-F5344CB8AC3E}">
        <p14:creationId xmlns:p14="http://schemas.microsoft.com/office/powerpoint/2010/main" val="2126881930"/>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Content Placeholder 2"/>
          <p:cNvSpPr txBox="1">
            <a:spLocks/>
          </p:cNvSpPr>
          <p:nvPr/>
        </p:nvSpPr>
        <p:spPr>
          <a:xfrm>
            <a:off x="839329" y="4972881"/>
            <a:ext cx="7458501" cy="2071048"/>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1800" b="1" dirty="0" smtClean="0">
                <a:solidFill>
                  <a:srgbClr val="002060"/>
                </a:solidFill>
              </a:rPr>
              <a:t>Linear growth in usage has continued every month since…..</a:t>
            </a:r>
          </a:p>
          <a:p>
            <a:pPr marL="0" indent="0">
              <a:buNone/>
            </a:pPr>
            <a:r>
              <a:rPr lang="en-US" sz="1800" b="1" i="1" dirty="0" smtClean="0">
                <a:solidFill>
                  <a:srgbClr val="FF0000"/>
                </a:solidFill>
              </a:rPr>
              <a:t>It has just been a matter of trying to help the software keep up with the changing use cases.</a:t>
            </a:r>
          </a:p>
          <a:p>
            <a:endParaRPr lang="en-US" sz="1800" b="1" i="1" dirty="0" smtClean="0">
              <a:solidFill>
                <a:srgbClr val="FF0000"/>
              </a:solidFill>
            </a:endParaRPr>
          </a:p>
          <a:p>
            <a:pPr marL="0" indent="0">
              <a:buFont typeface="Arial"/>
              <a:buNone/>
            </a:pPr>
            <a:endParaRPr lang="en-US" b="1" i="1" dirty="0" smtClean="0">
              <a:solidFill>
                <a:srgbClr val="FF0000"/>
              </a:solidFill>
            </a:endParaRPr>
          </a:p>
          <a:p>
            <a:endParaRPr lang="en-US" b="1" i="1" dirty="0">
              <a:solidFill>
                <a:srgbClr val="FF0000"/>
              </a:solidFill>
            </a:endParaRPr>
          </a:p>
        </p:txBody>
      </p:sp>
      <p:sp>
        <p:nvSpPr>
          <p:cNvPr id="6" name="Title 1"/>
          <p:cNvSpPr txBox="1">
            <a:spLocks/>
          </p:cNvSpPr>
          <p:nvPr/>
        </p:nvSpPr>
        <p:spPr>
          <a:xfrm>
            <a:off x="-6832" y="655648"/>
            <a:ext cx="9150824" cy="1143000"/>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2400" b="1" dirty="0" smtClean="0"/>
              <a:t>Usage Epochs in CIPRES History </a:t>
            </a:r>
            <a:endParaRPr lang="en-US" sz="2400" b="1" dirty="0"/>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1534" y="1680114"/>
            <a:ext cx="4292600" cy="3086100"/>
          </a:xfrm>
          <a:prstGeom prst="rect">
            <a:avLst/>
          </a:prstGeom>
        </p:spPr>
      </p:pic>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687763" y="1680114"/>
            <a:ext cx="4292600" cy="3086100"/>
          </a:xfrm>
          <a:prstGeom prst="rect">
            <a:avLst/>
          </a:prstGeom>
        </p:spPr>
      </p:pic>
    </p:spTree>
    <p:extLst>
      <p:ext uri="{BB962C8B-B14F-4D97-AF65-F5344CB8AC3E}">
        <p14:creationId xmlns:p14="http://schemas.microsoft.com/office/powerpoint/2010/main" val="2378488725"/>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Tactics for Gateway Success:</a:t>
            </a:r>
            <a:endParaRPr lang="en-US" b="1" dirty="0"/>
          </a:p>
        </p:txBody>
      </p:sp>
      <p:sp>
        <p:nvSpPr>
          <p:cNvPr id="3" name="Content Placeholder 2"/>
          <p:cNvSpPr>
            <a:spLocks noGrp="1"/>
          </p:cNvSpPr>
          <p:nvPr>
            <p:ph idx="1"/>
          </p:nvPr>
        </p:nvSpPr>
        <p:spPr/>
        <p:txBody>
          <a:bodyPr/>
          <a:lstStyle/>
          <a:p>
            <a:pPr marL="0" indent="0">
              <a:buNone/>
            </a:pPr>
            <a:r>
              <a:rPr lang="en-US" sz="1800" b="1" dirty="0" smtClean="0"/>
              <a:t>Step 1: identify a user population in need</a:t>
            </a:r>
          </a:p>
          <a:p>
            <a:pPr marL="0" indent="0">
              <a:buNone/>
            </a:pPr>
            <a:r>
              <a:rPr lang="en-US" sz="1800" b="1" dirty="0" smtClean="0"/>
              <a:t>Step 2: commit to responding </a:t>
            </a:r>
            <a:r>
              <a:rPr lang="en-US" sz="1800" b="1" dirty="0"/>
              <a:t>to </a:t>
            </a:r>
            <a:r>
              <a:rPr lang="en-US" sz="1800" b="1" dirty="0" smtClean="0"/>
              <a:t>user’s needs</a:t>
            </a:r>
          </a:p>
          <a:p>
            <a:pPr marL="0" indent="0">
              <a:buNone/>
            </a:pPr>
            <a:r>
              <a:rPr lang="en-US" sz="1800" b="1" dirty="0" smtClean="0"/>
              <a:t>Step 3: </a:t>
            </a:r>
            <a:r>
              <a:rPr lang="en-US" sz="1800" b="1" dirty="0"/>
              <a:t>let user </a:t>
            </a:r>
            <a:r>
              <a:rPr lang="en-US" sz="1800" b="1" dirty="0" smtClean="0"/>
              <a:t>behavior/usage-created needs drive improvements</a:t>
            </a:r>
            <a:endParaRPr lang="en-US" sz="1800" b="1" dirty="0"/>
          </a:p>
          <a:p>
            <a:pPr marL="0" indent="0">
              <a:buNone/>
            </a:pPr>
            <a:endParaRPr lang="en-US" b="1" dirty="0"/>
          </a:p>
          <a:p>
            <a:pPr marL="0" indent="0">
              <a:buNone/>
            </a:pPr>
            <a:endParaRPr lang="en-US" b="1" dirty="0"/>
          </a:p>
        </p:txBody>
      </p:sp>
    </p:spTree>
    <p:extLst>
      <p:ext uri="{BB962C8B-B14F-4D97-AF65-F5344CB8AC3E}">
        <p14:creationId xmlns:p14="http://schemas.microsoft.com/office/powerpoint/2010/main" val="2419576932"/>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1"/>
          <p:cNvSpPr txBox="1">
            <a:spLocks noChangeArrowheads="1"/>
          </p:cNvSpPr>
          <p:nvPr/>
        </p:nvSpPr>
        <p:spPr bwMode="auto">
          <a:xfrm>
            <a:off x="277690" y="1066068"/>
            <a:ext cx="4348883" cy="461665"/>
          </a:xfrm>
          <a:prstGeom prst="rect">
            <a:avLst/>
          </a:prstGeom>
          <a:noFill/>
          <a:ln w="9525">
            <a:noFill/>
            <a:miter lim="800000"/>
            <a:headEnd/>
            <a:tailEnd/>
          </a:ln>
        </p:spPr>
        <p:txBody>
          <a:bodyPr wrap="none">
            <a:spAutoFit/>
          </a:bodyPr>
          <a:lstStyle/>
          <a:p>
            <a:r>
              <a:rPr lang="en-US" sz="2400" b="1" dirty="0" smtClean="0"/>
              <a:t>Motivation: Too Many Users.</a:t>
            </a:r>
            <a:endParaRPr lang="en-US" sz="2400" b="1" dirty="0"/>
          </a:p>
        </p:txBody>
      </p:sp>
      <p:sp>
        <p:nvSpPr>
          <p:cNvPr id="6" name="TextBox 8"/>
          <p:cNvSpPr txBox="1">
            <a:spLocks noChangeArrowheads="1"/>
          </p:cNvSpPr>
          <p:nvPr/>
        </p:nvSpPr>
        <p:spPr bwMode="auto">
          <a:xfrm>
            <a:off x="1000125" y="1800225"/>
            <a:ext cx="6343403" cy="3416320"/>
          </a:xfrm>
          <a:prstGeom prst="rect">
            <a:avLst/>
          </a:prstGeom>
          <a:noFill/>
          <a:ln w="9525">
            <a:noFill/>
            <a:miter lim="800000"/>
            <a:headEnd/>
            <a:tailEnd/>
          </a:ln>
        </p:spPr>
        <p:txBody>
          <a:bodyPr wrap="none">
            <a:spAutoFit/>
          </a:bodyPr>
          <a:lstStyle/>
          <a:p>
            <a:r>
              <a:rPr lang="en-US" b="1" dirty="0" smtClean="0"/>
              <a:t>Create a tool set that gives: </a:t>
            </a:r>
          </a:p>
          <a:p>
            <a:endParaRPr lang="en-US" b="1" dirty="0"/>
          </a:p>
          <a:p>
            <a:pPr>
              <a:buFont typeface="Arial" charset="0"/>
              <a:buChar char="•"/>
            </a:pPr>
            <a:r>
              <a:rPr lang="en-US" b="1" dirty="0"/>
              <a:t> ability to halt submissions from a given user account</a:t>
            </a:r>
          </a:p>
          <a:p>
            <a:pPr>
              <a:buFont typeface="Arial" charset="0"/>
              <a:buChar char="•"/>
            </a:pPr>
            <a:endParaRPr lang="en-US" b="1" dirty="0" smtClean="0"/>
          </a:p>
          <a:p>
            <a:pPr>
              <a:buFont typeface="Arial" charset="0"/>
              <a:buChar char="•"/>
            </a:pPr>
            <a:r>
              <a:rPr lang="en-US" b="1" dirty="0"/>
              <a:t> </a:t>
            </a:r>
            <a:r>
              <a:rPr lang="en-US" b="1" dirty="0" smtClean="0"/>
              <a:t>ability to monitor usage by each account automatically</a:t>
            </a:r>
          </a:p>
          <a:p>
            <a:endParaRPr lang="en-US" b="1" dirty="0" smtClean="0"/>
          </a:p>
          <a:p>
            <a:pPr>
              <a:buFont typeface="Arial" charset="0"/>
              <a:buChar char="•"/>
            </a:pPr>
            <a:r>
              <a:rPr lang="en-US" b="1" dirty="0" smtClean="0"/>
              <a:t> ability for users to track their SU consumption</a:t>
            </a:r>
          </a:p>
          <a:p>
            <a:pPr>
              <a:buFont typeface="Arial" charset="0"/>
              <a:buChar char="•"/>
            </a:pPr>
            <a:endParaRPr lang="en-US" b="1" dirty="0" smtClean="0"/>
          </a:p>
          <a:p>
            <a:pPr>
              <a:buFont typeface="Arial" charset="0"/>
              <a:buChar char="•"/>
            </a:pPr>
            <a:r>
              <a:rPr lang="en-US" b="1" dirty="0" smtClean="0"/>
              <a:t> ability to forecast SU cost of a job for users</a:t>
            </a:r>
          </a:p>
          <a:p>
            <a:pPr>
              <a:buFont typeface="Arial" charset="0"/>
              <a:buChar char="•"/>
            </a:pPr>
            <a:endParaRPr lang="en-US" b="1" dirty="0"/>
          </a:p>
          <a:p>
            <a:pPr>
              <a:buFont typeface="Arial" charset="0"/>
              <a:buChar char="•"/>
            </a:pPr>
            <a:r>
              <a:rPr lang="en-US" b="1" dirty="0" smtClean="0"/>
              <a:t> ability </a:t>
            </a:r>
            <a:r>
              <a:rPr lang="en-US" b="1" dirty="0"/>
              <a:t>to charge to a user’s personal </a:t>
            </a:r>
            <a:r>
              <a:rPr lang="en-US" b="1" dirty="0" smtClean="0"/>
              <a:t>XSEDE allocation</a:t>
            </a:r>
          </a:p>
          <a:p>
            <a:pPr>
              <a:buFont typeface="Arial" charset="0"/>
              <a:buChar char="•"/>
            </a:pPr>
            <a:endParaRPr lang="en-US" b="1" dirty="0"/>
          </a:p>
        </p:txBody>
      </p:sp>
    </p:spTree>
    <p:extLst>
      <p:ext uri="{BB962C8B-B14F-4D97-AF65-F5344CB8AC3E}">
        <p14:creationId xmlns:p14="http://schemas.microsoft.com/office/powerpoint/2010/main" val="789261645"/>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712177" y="1110768"/>
            <a:ext cx="6837128" cy="461665"/>
          </a:xfrm>
          <a:prstGeom prst="rect">
            <a:avLst/>
          </a:prstGeom>
          <a:noFill/>
          <a:ln w="9525">
            <a:noFill/>
            <a:miter lim="800000"/>
            <a:headEnd/>
            <a:tailEnd/>
          </a:ln>
        </p:spPr>
        <p:txBody>
          <a:bodyPr wrap="none">
            <a:spAutoFit/>
          </a:bodyPr>
          <a:lstStyle/>
          <a:p>
            <a:r>
              <a:rPr lang="en-US" sz="2400" b="1" dirty="0" smtClean="0"/>
              <a:t>Help users track their resource consumption:</a:t>
            </a:r>
            <a:endParaRPr lang="en-US" sz="2400" b="1" dirty="0"/>
          </a:p>
        </p:txBody>
      </p:sp>
      <p:pic>
        <p:nvPicPr>
          <p:cNvPr id="5" name="Picture 4" descr="user_notify.bmp"/>
          <p:cNvPicPr>
            <a:picLocks noChangeAspect="1"/>
          </p:cNvPicPr>
          <p:nvPr/>
        </p:nvPicPr>
        <p:blipFill>
          <a:blip r:embed="rId2"/>
          <a:stretch>
            <a:fillRect/>
          </a:stretch>
        </p:blipFill>
        <p:spPr>
          <a:xfrm>
            <a:off x="790575" y="1847159"/>
            <a:ext cx="6057900" cy="3886085"/>
          </a:xfrm>
          <a:prstGeom prst="rect">
            <a:avLst/>
          </a:prstGeom>
        </p:spPr>
      </p:pic>
      <p:cxnSp>
        <p:nvCxnSpPr>
          <p:cNvPr id="6" name="Straight Arrow Connector 5"/>
          <p:cNvCxnSpPr/>
          <p:nvPr/>
        </p:nvCxnSpPr>
        <p:spPr>
          <a:xfrm rot="10800000">
            <a:off x="6096000" y="3448051"/>
            <a:ext cx="857250" cy="409575"/>
          </a:xfrm>
          <a:prstGeom prst="straightConnector1">
            <a:avLst/>
          </a:prstGeom>
          <a:ln w="31750">
            <a:solidFill>
              <a:srgbClr val="F10F0F"/>
            </a:solidFill>
            <a:tailEnd type="triangle"/>
          </a:ln>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a:off x="6809685" y="3886200"/>
            <a:ext cx="2364751" cy="646331"/>
          </a:xfrm>
          <a:prstGeom prst="rect">
            <a:avLst/>
          </a:prstGeom>
          <a:noFill/>
        </p:spPr>
        <p:txBody>
          <a:bodyPr wrap="none" rtlCol="0">
            <a:spAutoFit/>
          </a:bodyPr>
          <a:lstStyle/>
          <a:p>
            <a:pPr algn="ctr"/>
            <a:r>
              <a:rPr lang="en-US" b="1" dirty="0" smtClean="0">
                <a:solidFill>
                  <a:srgbClr val="FF0000"/>
                </a:solidFill>
              </a:rPr>
              <a:t>Notify users of their</a:t>
            </a:r>
          </a:p>
          <a:p>
            <a:pPr algn="ctr"/>
            <a:r>
              <a:rPr lang="en-US" b="1" dirty="0" smtClean="0">
                <a:solidFill>
                  <a:srgbClr val="FF0000"/>
                </a:solidFill>
              </a:rPr>
              <a:t> usage level</a:t>
            </a:r>
            <a:endParaRPr lang="en-US" b="1" dirty="0">
              <a:solidFill>
                <a:srgbClr val="FF0000"/>
              </a:solidFill>
            </a:endParaRPr>
          </a:p>
        </p:txBody>
      </p:sp>
    </p:spTree>
    <p:extLst>
      <p:ext uri="{BB962C8B-B14F-4D97-AF65-F5344CB8AC3E}">
        <p14:creationId xmlns:p14="http://schemas.microsoft.com/office/powerpoint/2010/main" val="1953445257"/>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38535"/>
            <a:ext cx="8563970" cy="1143000"/>
          </a:xfrm>
        </p:spPr>
        <p:txBody>
          <a:bodyPr>
            <a:noAutofit/>
          </a:bodyPr>
          <a:lstStyle/>
          <a:p>
            <a:pPr lvl="1"/>
            <a:r>
              <a:rPr lang="en-US" b="1" dirty="0" smtClean="0"/>
              <a:t>Motivation: users running 2 week jobs</a:t>
            </a:r>
          </a:p>
        </p:txBody>
      </p:sp>
      <p:sp>
        <p:nvSpPr>
          <p:cNvPr id="3" name="Content Placeholder 2"/>
          <p:cNvSpPr>
            <a:spLocks noGrp="1"/>
          </p:cNvSpPr>
          <p:nvPr>
            <p:ph idx="1"/>
          </p:nvPr>
        </p:nvSpPr>
        <p:spPr>
          <a:xfrm>
            <a:off x="457200" y="2077871"/>
            <a:ext cx="8229600" cy="4525963"/>
          </a:xfrm>
        </p:spPr>
        <p:txBody>
          <a:bodyPr/>
          <a:lstStyle/>
          <a:p>
            <a:pPr marL="457200" lvl="1" indent="0">
              <a:buNone/>
            </a:pPr>
            <a:r>
              <a:rPr lang="en-US" b="1" i="1" dirty="0" smtClean="0"/>
              <a:t>Issue: </a:t>
            </a:r>
            <a:r>
              <a:rPr lang="en-US" b="1" dirty="0" smtClean="0"/>
              <a:t>During </a:t>
            </a:r>
            <a:r>
              <a:rPr lang="en-US" b="1" dirty="0"/>
              <a:t>service interruptions, the app lost track of the </a:t>
            </a:r>
            <a:r>
              <a:rPr lang="en-US" b="1" dirty="0" smtClean="0"/>
              <a:t>job, results must be fetched manually</a:t>
            </a:r>
          </a:p>
          <a:p>
            <a:pPr marL="457200" lvl="1" indent="0">
              <a:buNone/>
            </a:pPr>
            <a:endParaRPr lang="en-US" b="1" dirty="0"/>
          </a:p>
          <a:p>
            <a:pPr marL="457200" lvl="1" indent="0">
              <a:buNone/>
            </a:pPr>
            <a:r>
              <a:rPr lang="en-US" b="1" i="1" dirty="0" smtClean="0"/>
              <a:t>Response: </a:t>
            </a:r>
            <a:r>
              <a:rPr lang="en-US" b="1" dirty="0" smtClean="0"/>
              <a:t>Create a system of daemons that return results robustly even with system outages</a:t>
            </a:r>
          </a:p>
          <a:p>
            <a:endParaRPr lang="en-US" b="1" dirty="0" smtClean="0"/>
          </a:p>
          <a:p>
            <a:endParaRPr lang="en-US" b="1" dirty="0"/>
          </a:p>
        </p:txBody>
      </p:sp>
    </p:spTree>
    <p:extLst>
      <p:ext uri="{BB962C8B-B14F-4D97-AF65-F5344CB8AC3E}">
        <p14:creationId xmlns:p14="http://schemas.microsoft.com/office/powerpoint/2010/main" val="436627476"/>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4" name="Rectangle 143"/>
          <p:cNvSpPr/>
          <p:nvPr/>
        </p:nvSpPr>
        <p:spPr>
          <a:xfrm>
            <a:off x="-15005" y="842135"/>
            <a:ext cx="9144000" cy="5997742"/>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4" name="Flowchart: Process 73"/>
          <p:cNvSpPr/>
          <p:nvPr/>
        </p:nvSpPr>
        <p:spPr>
          <a:xfrm>
            <a:off x="835907" y="4957844"/>
            <a:ext cx="2286000" cy="1829257"/>
          </a:xfrm>
          <a:prstGeom prst="flowChartProcess">
            <a:avLst/>
          </a:prstGeom>
          <a:solidFill>
            <a:srgbClr val="1F497D">
              <a:lumMod val="40000"/>
              <a:lumOff val="60000"/>
            </a:srgbClr>
          </a:solid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a typeface="+mn-ea"/>
              <a:cs typeface="+mn-cs"/>
            </a:endParaRPr>
          </a:p>
        </p:txBody>
      </p:sp>
      <p:sp>
        <p:nvSpPr>
          <p:cNvPr id="75" name="Flowchart: Process 74"/>
          <p:cNvSpPr/>
          <p:nvPr/>
        </p:nvSpPr>
        <p:spPr>
          <a:xfrm>
            <a:off x="5156193" y="869936"/>
            <a:ext cx="2286000" cy="1829257"/>
          </a:xfrm>
          <a:prstGeom prst="flowChartProcess">
            <a:avLst/>
          </a:prstGeom>
          <a:solidFill>
            <a:srgbClr val="92D050"/>
          </a:solid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a typeface="+mn-ea"/>
              <a:cs typeface="+mn-cs"/>
            </a:endParaRPr>
          </a:p>
        </p:txBody>
      </p:sp>
      <p:sp>
        <p:nvSpPr>
          <p:cNvPr id="78" name="Flowchart: Process 77"/>
          <p:cNvSpPr/>
          <p:nvPr/>
        </p:nvSpPr>
        <p:spPr>
          <a:xfrm>
            <a:off x="5460993" y="1277313"/>
            <a:ext cx="1371600" cy="881945"/>
          </a:xfrm>
          <a:prstGeom prst="flowChartProcess">
            <a:avLst/>
          </a:prstGeom>
          <a:solidFill>
            <a:srgbClr val="00B050"/>
          </a:solid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a typeface="+mn-ea"/>
              <a:cs typeface="+mn-cs"/>
            </a:endParaRPr>
          </a:p>
        </p:txBody>
      </p:sp>
      <p:sp>
        <p:nvSpPr>
          <p:cNvPr id="79" name="Flowchart: Process 78"/>
          <p:cNvSpPr/>
          <p:nvPr/>
        </p:nvSpPr>
        <p:spPr>
          <a:xfrm>
            <a:off x="5613393" y="1429713"/>
            <a:ext cx="1371600" cy="881945"/>
          </a:xfrm>
          <a:prstGeom prst="flowChartProcess">
            <a:avLst/>
          </a:prstGeom>
          <a:solidFill>
            <a:srgbClr val="00B050"/>
          </a:solid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a typeface="+mn-ea"/>
              <a:cs typeface="+mn-cs"/>
            </a:endParaRPr>
          </a:p>
        </p:txBody>
      </p:sp>
      <p:sp>
        <p:nvSpPr>
          <p:cNvPr id="80" name="Flowchart: Process 79"/>
          <p:cNvSpPr/>
          <p:nvPr/>
        </p:nvSpPr>
        <p:spPr>
          <a:xfrm>
            <a:off x="5793744" y="1619206"/>
            <a:ext cx="1371600" cy="881945"/>
          </a:xfrm>
          <a:prstGeom prst="flowChartProcess">
            <a:avLst/>
          </a:prstGeom>
          <a:solidFill>
            <a:srgbClr val="00B050"/>
          </a:solid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a typeface="+mn-ea"/>
              <a:cs typeface="+mn-cs"/>
            </a:endParaRPr>
          </a:p>
        </p:txBody>
      </p:sp>
      <p:sp>
        <p:nvSpPr>
          <p:cNvPr id="82" name="TextBox 81"/>
          <p:cNvSpPr txBox="1"/>
          <p:nvPr/>
        </p:nvSpPr>
        <p:spPr>
          <a:xfrm>
            <a:off x="1992979" y="6382529"/>
            <a:ext cx="1828800" cy="338554"/>
          </a:xfrm>
          <a:prstGeom prst="rect">
            <a:avLst/>
          </a:prstGeom>
          <a:noFill/>
        </p:spPr>
        <p:txBody>
          <a:bodyPr wrap="square" rtlCol="0">
            <a:spAutoFit/>
          </a:bodyPr>
          <a:lstStyle/>
          <a:p>
            <a:pPr fontAlgn="auto">
              <a:spcBef>
                <a:spcPts val="0"/>
              </a:spcBef>
              <a:spcAft>
                <a:spcPts val="0"/>
              </a:spcAft>
            </a:pPr>
            <a:r>
              <a:rPr lang="en-US" sz="1600" dirty="0">
                <a:solidFill>
                  <a:prstClr val="black"/>
                </a:solidFill>
                <a:latin typeface="Calibri"/>
              </a:rPr>
              <a:t>CIPRES DB</a:t>
            </a:r>
          </a:p>
        </p:txBody>
      </p:sp>
      <p:sp>
        <p:nvSpPr>
          <p:cNvPr id="83" name="TextBox 82"/>
          <p:cNvSpPr txBox="1"/>
          <p:nvPr/>
        </p:nvSpPr>
        <p:spPr>
          <a:xfrm>
            <a:off x="5460993" y="842135"/>
            <a:ext cx="1828800" cy="338554"/>
          </a:xfrm>
          <a:prstGeom prst="rect">
            <a:avLst/>
          </a:prstGeom>
          <a:noFill/>
        </p:spPr>
        <p:txBody>
          <a:bodyPr wrap="square" rtlCol="0">
            <a:spAutoFit/>
          </a:bodyPr>
          <a:lstStyle/>
          <a:p>
            <a:pPr fontAlgn="auto">
              <a:spcBef>
                <a:spcPts val="0"/>
              </a:spcBef>
              <a:spcAft>
                <a:spcPts val="0"/>
              </a:spcAft>
            </a:pPr>
            <a:r>
              <a:rPr lang="en-US" sz="1600" dirty="0">
                <a:solidFill>
                  <a:prstClr val="black"/>
                </a:solidFill>
                <a:latin typeface="Calibri"/>
              </a:rPr>
              <a:t>Execution Hosts</a:t>
            </a:r>
          </a:p>
        </p:txBody>
      </p:sp>
      <p:grpSp>
        <p:nvGrpSpPr>
          <p:cNvPr id="84" name="Group 83"/>
          <p:cNvGrpSpPr/>
          <p:nvPr/>
        </p:nvGrpSpPr>
        <p:grpSpPr>
          <a:xfrm>
            <a:off x="1682983" y="5323147"/>
            <a:ext cx="1101634" cy="612648"/>
            <a:chOff x="3812844" y="3224772"/>
            <a:chExt cx="1101634" cy="612648"/>
          </a:xfrm>
          <a:solidFill>
            <a:sysClr val="window" lastClr="FFFFFF"/>
          </a:solidFill>
        </p:grpSpPr>
        <p:sp>
          <p:nvSpPr>
            <p:cNvPr id="85" name="Flowchart: Internal Storage 84"/>
            <p:cNvSpPr/>
            <p:nvPr/>
          </p:nvSpPr>
          <p:spPr>
            <a:xfrm>
              <a:off x="3812844" y="3224772"/>
              <a:ext cx="1101634" cy="612648"/>
            </a:xfrm>
            <a:prstGeom prst="flowChartInternalStorage">
              <a:avLst/>
            </a:prstGeom>
            <a:grp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a typeface="+mn-ea"/>
                <a:cs typeface="+mn-cs"/>
              </a:endParaRPr>
            </a:p>
          </p:txBody>
        </p:sp>
        <p:sp>
          <p:nvSpPr>
            <p:cNvPr id="86" name="TextBox 85"/>
            <p:cNvSpPr txBox="1"/>
            <p:nvPr/>
          </p:nvSpPr>
          <p:spPr>
            <a:xfrm>
              <a:off x="3985383" y="3330447"/>
              <a:ext cx="826224" cy="230832"/>
            </a:xfrm>
            <a:prstGeom prst="rect">
              <a:avLst/>
            </a:prstGeom>
            <a:grp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900" b="0" i="0" u="none" strike="noStrike" kern="0" cap="none" spc="0" normalizeH="0" baseline="0" noProof="0" dirty="0" smtClean="0">
                  <a:ln>
                    <a:noFill/>
                  </a:ln>
                  <a:solidFill>
                    <a:prstClr val="black"/>
                  </a:solidFill>
                  <a:effectLst/>
                  <a:uLnTx/>
                  <a:uFillTx/>
                  <a:latin typeface="Calibri"/>
                </a:rPr>
                <a:t>Running tasks</a:t>
              </a:r>
            </a:p>
          </p:txBody>
        </p:sp>
      </p:grpSp>
      <p:grpSp>
        <p:nvGrpSpPr>
          <p:cNvPr id="87" name="Group 86"/>
          <p:cNvGrpSpPr/>
          <p:nvPr/>
        </p:nvGrpSpPr>
        <p:grpSpPr>
          <a:xfrm>
            <a:off x="1153318" y="5722030"/>
            <a:ext cx="1101634" cy="612648"/>
            <a:chOff x="3584244" y="3564930"/>
            <a:chExt cx="1101634" cy="612648"/>
          </a:xfrm>
        </p:grpSpPr>
        <p:sp>
          <p:nvSpPr>
            <p:cNvPr id="88" name="Flowchart: Internal Storage 87"/>
            <p:cNvSpPr/>
            <p:nvPr/>
          </p:nvSpPr>
          <p:spPr>
            <a:xfrm>
              <a:off x="3584244" y="3564930"/>
              <a:ext cx="1101634" cy="612648"/>
            </a:xfrm>
            <a:prstGeom prst="flowChartInternalStorage">
              <a:avLst/>
            </a:prstGeom>
            <a:solidFill>
              <a:sysClr val="window" lastClr="FFFFFF"/>
            </a:solid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a typeface="+mn-ea"/>
                <a:cs typeface="+mn-cs"/>
              </a:endParaRPr>
            </a:p>
          </p:txBody>
        </p:sp>
        <p:sp>
          <p:nvSpPr>
            <p:cNvPr id="89" name="TextBox 88"/>
            <p:cNvSpPr txBox="1"/>
            <p:nvPr/>
          </p:nvSpPr>
          <p:spPr>
            <a:xfrm>
              <a:off x="3786860" y="3672905"/>
              <a:ext cx="826224" cy="230832"/>
            </a:xfrm>
            <a:prstGeom prst="rect">
              <a:avLst/>
            </a:prstGeom>
            <a:solidFill>
              <a:sysClr val="window" lastClr="FFFFFF"/>
            </a:solid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900" b="0" i="0" u="none" strike="noStrike" kern="0" cap="none" spc="0" normalizeH="0" baseline="0" noProof="0" dirty="0" smtClean="0">
                  <a:ln>
                    <a:noFill/>
                  </a:ln>
                  <a:solidFill>
                    <a:prstClr val="black"/>
                  </a:solidFill>
                  <a:effectLst/>
                  <a:uLnTx/>
                  <a:uFillTx/>
                  <a:latin typeface="Calibri"/>
                </a:rPr>
                <a:t>Tasks</a:t>
              </a:r>
            </a:p>
          </p:txBody>
        </p:sp>
      </p:grpSp>
      <p:sp>
        <p:nvSpPr>
          <p:cNvPr id="101" name="TextBox 100"/>
          <p:cNvSpPr txBox="1"/>
          <p:nvPr/>
        </p:nvSpPr>
        <p:spPr>
          <a:xfrm>
            <a:off x="2820911" y="1329992"/>
            <a:ext cx="1055097" cy="246221"/>
          </a:xfrm>
          <a:prstGeom prst="rect">
            <a:avLst/>
          </a:prstGeom>
          <a:solidFill>
            <a:sysClr val="window" lastClr="FFFFFF"/>
          </a:solidFill>
          <a:ln>
            <a:noFill/>
          </a:ln>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smtClean="0">
                <a:ln>
                  <a:noFill/>
                </a:ln>
                <a:solidFill>
                  <a:prstClr val="black"/>
                </a:solidFill>
                <a:effectLst/>
                <a:uLnTx/>
                <a:uFillTx/>
                <a:latin typeface="Calibri"/>
              </a:rPr>
              <a:t>curl, task is done</a:t>
            </a:r>
          </a:p>
        </p:txBody>
      </p:sp>
      <p:cxnSp>
        <p:nvCxnSpPr>
          <p:cNvPr id="104" name="Straight Arrow Connector 103"/>
          <p:cNvCxnSpPr/>
          <p:nvPr/>
        </p:nvCxnSpPr>
        <p:spPr>
          <a:xfrm flipV="1">
            <a:off x="3480697" y="1929181"/>
            <a:ext cx="1454220" cy="334938"/>
          </a:xfrm>
          <a:prstGeom prst="straightConnector1">
            <a:avLst/>
          </a:prstGeom>
          <a:noFill/>
          <a:ln w="38100" cap="flat" cmpd="sng" algn="ctr">
            <a:solidFill>
              <a:sysClr val="windowText" lastClr="000000"/>
            </a:solidFill>
            <a:prstDash val="solid"/>
            <a:headEnd type="none"/>
            <a:tailEnd type="triangle"/>
          </a:ln>
          <a:effectLst/>
        </p:spPr>
      </p:cxnSp>
      <p:cxnSp>
        <p:nvCxnSpPr>
          <p:cNvPr id="105" name="Straight Arrow Connector 104"/>
          <p:cNvCxnSpPr/>
          <p:nvPr/>
        </p:nvCxnSpPr>
        <p:spPr>
          <a:xfrm flipH="1" flipV="1">
            <a:off x="2158292" y="3283657"/>
            <a:ext cx="28093" cy="1985503"/>
          </a:xfrm>
          <a:prstGeom prst="straightConnector1">
            <a:avLst/>
          </a:prstGeom>
          <a:noFill/>
          <a:ln w="38100" cap="flat" cmpd="sng" algn="ctr">
            <a:solidFill>
              <a:sysClr val="windowText" lastClr="000000"/>
            </a:solidFill>
            <a:prstDash val="solid"/>
            <a:headEnd type="none"/>
            <a:tailEnd type="triangle"/>
          </a:ln>
          <a:effectLst/>
        </p:spPr>
      </p:cxnSp>
      <p:grpSp>
        <p:nvGrpSpPr>
          <p:cNvPr id="106" name="Group 105"/>
          <p:cNvGrpSpPr/>
          <p:nvPr/>
        </p:nvGrpSpPr>
        <p:grpSpPr>
          <a:xfrm>
            <a:off x="4556995" y="3388255"/>
            <a:ext cx="2310669" cy="1624936"/>
            <a:chOff x="4837123" y="4495800"/>
            <a:chExt cx="2310669" cy="1624936"/>
          </a:xfrm>
        </p:grpSpPr>
        <p:sp>
          <p:nvSpPr>
            <p:cNvPr id="107" name="Flowchart: Predefined Process 106"/>
            <p:cNvSpPr/>
            <p:nvPr/>
          </p:nvSpPr>
          <p:spPr>
            <a:xfrm>
              <a:off x="4837123" y="4495800"/>
              <a:ext cx="1791115" cy="1624936"/>
            </a:xfrm>
            <a:prstGeom prst="flowChartPredefinedProcess">
              <a:avLst/>
            </a:prstGeom>
            <a:no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a typeface="+mn-ea"/>
                <a:cs typeface="+mn-cs"/>
              </a:endParaRPr>
            </a:p>
          </p:txBody>
        </p:sp>
        <p:sp>
          <p:nvSpPr>
            <p:cNvPr id="108" name="TextBox 107"/>
            <p:cNvSpPr txBox="1"/>
            <p:nvPr/>
          </p:nvSpPr>
          <p:spPr>
            <a:xfrm>
              <a:off x="5318992" y="4508780"/>
              <a:ext cx="1828800" cy="276999"/>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200" b="0" i="1" u="none" strike="noStrike" kern="0" cap="none" spc="0" normalizeH="0" baseline="0" noProof="0" dirty="0" err="1" smtClean="0">
                  <a:ln>
                    <a:noFill/>
                  </a:ln>
                  <a:solidFill>
                    <a:prstClr val="black"/>
                  </a:solidFill>
                  <a:effectLst/>
                  <a:uLnTx/>
                  <a:uFillTx/>
                  <a:latin typeface="Calibri"/>
                </a:rPr>
                <a:t>checkJobsD</a:t>
              </a:r>
              <a:endParaRPr kumimoji="0" lang="en-US" sz="1200" b="0" i="1" u="none" strike="noStrike" kern="0" cap="none" spc="0" normalizeH="0" baseline="0" noProof="0" dirty="0" smtClean="0">
                <a:ln>
                  <a:noFill/>
                </a:ln>
                <a:solidFill>
                  <a:prstClr val="black"/>
                </a:solidFill>
                <a:effectLst/>
                <a:uLnTx/>
                <a:uFillTx/>
                <a:latin typeface="Calibri"/>
              </a:endParaRPr>
            </a:p>
          </p:txBody>
        </p:sp>
        <p:sp>
          <p:nvSpPr>
            <p:cNvPr id="109" name="TextBox 108"/>
            <p:cNvSpPr txBox="1"/>
            <p:nvPr/>
          </p:nvSpPr>
          <p:spPr>
            <a:xfrm>
              <a:off x="5055297" y="4758619"/>
              <a:ext cx="1378904" cy="400110"/>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smtClean="0">
                  <a:ln>
                    <a:noFill/>
                  </a:ln>
                  <a:solidFill>
                    <a:prstClr val="black"/>
                  </a:solidFill>
                  <a:effectLst/>
                  <a:uLnTx/>
                  <a:uFillTx/>
                  <a:latin typeface="Calibri"/>
                </a:rPr>
                <a:t>1. Find all “submitted” </a:t>
              </a:r>
              <a:br>
                <a:rPr kumimoji="0" lang="en-US" sz="1000" b="0" i="0" u="none" strike="noStrike" kern="0" cap="none" spc="0" normalizeH="0" baseline="0" noProof="0" dirty="0" smtClean="0">
                  <a:ln>
                    <a:noFill/>
                  </a:ln>
                  <a:solidFill>
                    <a:prstClr val="black"/>
                  </a:solidFill>
                  <a:effectLst/>
                  <a:uLnTx/>
                  <a:uFillTx/>
                  <a:latin typeface="Calibri"/>
                </a:rPr>
              </a:br>
              <a:r>
                <a:rPr kumimoji="0" lang="en-US" sz="1000" b="0" i="0" u="none" strike="noStrike" kern="0" cap="none" spc="0" normalizeH="0" baseline="0" noProof="0" dirty="0" smtClean="0">
                  <a:ln>
                    <a:noFill/>
                  </a:ln>
                  <a:solidFill>
                    <a:prstClr val="black"/>
                  </a:solidFill>
                  <a:effectLst/>
                  <a:uLnTx/>
                  <a:uFillTx/>
                  <a:latin typeface="Calibri"/>
                </a:rPr>
                <a:t>    tasks</a:t>
              </a:r>
            </a:p>
          </p:txBody>
        </p:sp>
        <p:sp>
          <p:nvSpPr>
            <p:cNvPr id="110" name="TextBox 109"/>
            <p:cNvSpPr txBox="1"/>
            <p:nvPr/>
          </p:nvSpPr>
          <p:spPr>
            <a:xfrm>
              <a:off x="5062740" y="5145158"/>
              <a:ext cx="1386918" cy="400110"/>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smtClean="0">
                  <a:ln>
                    <a:noFill/>
                  </a:ln>
                  <a:solidFill>
                    <a:prstClr val="black"/>
                  </a:solidFill>
                  <a:effectLst/>
                  <a:uLnTx/>
                  <a:uFillTx/>
                  <a:latin typeface="Calibri"/>
                </a:rPr>
                <a:t>2. Ask execution host if</a:t>
              </a:r>
            </a:p>
            <a:p>
              <a:pPr marL="0" marR="0" lvl="0" indent="0"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smtClean="0">
                  <a:ln>
                    <a:noFill/>
                  </a:ln>
                  <a:solidFill>
                    <a:prstClr val="black"/>
                  </a:solidFill>
                  <a:effectLst/>
                  <a:uLnTx/>
                  <a:uFillTx/>
                  <a:latin typeface="Calibri"/>
                </a:rPr>
                <a:t>    job is done</a:t>
              </a:r>
            </a:p>
          </p:txBody>
        </p:sp>
        <p:sp>
          <p:nvSpPr>
            <p:cNvPr id="111" name="TextBox 110"/>
            <p:cNvSpPr txBox="1"/>
            <p:nvPr/>
          </p:nvSpPr>
          <p:spPr>
            <a:xfrm>
              <a:off x="5067502" y="5540505"/>
              <a:ext cx="1282723" cy="400110"/>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smtClean="0">
                  <a:ln>
                    <a:noFill/>
                  </a:ln>
                  <a:solidFill>
                    <a:prstClr val="black"/>
                  </a:solidFill>
                  <a:effectLst/>
                  <a:uLnTx/>
                  <a:uFillTx/>
                  <a:latin typeface="Calibri"/>
                </a:rPr>
                <a:t>3. If yes, set status to</a:t>
              </a:r>
            </a:p>
            <a:p>
              <a:pPr marL="0" marR="0" lvl="0" indent="0"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smtClean="0">
                  <a:ln>
                    <a:noFill/>
                  </a:ln>
                  <a:solidFill>
                    <a:prstClr val="black"/>
                  </a:solidFill>
                  <a:effectLst/>
                  <a:uLnTx/>
                  <a:uFillTx/>
                  <a:latin typeface="Calibri"/>
                </a:rPr>
                <a:t>    “done”</a:t>
              </a:r>
            </a:p>
          </p:txBody>
        </p:sp>
      </p:grpSp>
      <p:cxnSp>
        <p:nvCxnSpPr>
          <p:cNvPr id="112" name="Straight Arrow Connector 111"/>
          <p:cNvCxnSpPr/>
          <p:nvPr/>
        </p:nvCxnSpPr>
        <p:spPr>
          <a:xfrm flipH="1">
            <a:off x="3538364" y="6187303"/>
            <a:ext cx="1564851" cy="27089"/>
          </a:xfrm>
          <a:prstGeom prst="straightConnector1">
            <a:avLst/>
          </a:prstGeom>
          <a:noFill/>
          <a:ln w="38100" cap="flat" cmpd="sng" algn="ctr">
            <a:solidFill>
              <a:sysClr val="windowText" lastClr="000000"/>
            </a:solidFill>
            <a:prstDash val="solid"/>
            <a:headEnd type="none"/>
            <a:tailEnd type="triangle"/>
          </a:ln>
          <a:effectLst/>
        </p:spPr>
      </p:cxnSp>
      <p:cxnSp>
        <p:nvCxnSpPr>
          <p:cNvPr id="113" name="Straight Arrow Connector 112"/>
          <p:cNvCxnSpPr/>
          <p:nvPr/>
        </p:nvCxnSpPr>
        <p:spPr>
          <a:xfrm flipH="1">
            <a:off x="5460891" y="2517758"/>
            <a:ext cx="376175" cy="865016"/>
          </a:xfrm>
          <a:prstGeom prst="straightConnector1">
            <a:avLst/>
          </a:prstGeom>
          <a:noFill/>
          <a:ln w="38100" cap="flat" cmpd="sng" algn="ctr">
            <a:solidFill>
              <a:sysClr val="windowText" lastClr="000000"/>
            </a:solidFill>
            <a:prstDash val="solid"/>
            <a:headEnd type="none"/>
            <a:tailEnd type="triangle"/>
          </a:ln>
          <a:effectLst/>
        </p:spPr>
      </p:cxnSp>
      <p:grpSp>
        <p:nvGrpSpPr>
          <p:cNvPr id="117" name="Group 116"/>
          <p:cNvGrpSpPr/>
          <p:nvPr/>
        </p:nvGrpSpPr>
        <p:grpSpPr>
          <a:xfrm>
            <a:off x="5328961" y="5304704"/>
            <a:ext cx="2223646" cy="1376706"/>
            <a:chOff x="5015354" y="1323201"/>
            <a:chExt cx="2223646" cy="1376706"/>
          </a:xfrm>
        </p:grpSpPr>
        <p:sp>
          <p:nvSpPr>
            <p:cNvPr id="118" name="Flowchart: Predefined Process 117"/>
            <p:cNvSpPr/>
            <p:nvPr/>
          </p:nvSpPr>
          <p:spPr>
            <a:xfrm>
              <a:off x="5015354" y="1323201"/>
              <a:ext cx="1791115" cy="1376706"/>
            </a:xfrm>
            <a:prstGeom prst="flowChartPredefinedProcess">
              <a:avLst/>
            </a:prstGeom>
            <a:no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a typeface="+mn-ea"/>
                <a:cs typeface="+mn-cs"/>
              </a:endParaRPr>
            </a:p>
          </p:txBody>
        </p:sp>
        <p:sp>
          <p:nvSpPr>
            <p:cNvPr id="119" name="TextBox 118"/>
            <p:cNvSpPr txBox="1"/>
            <p:nvPr/>
          </p:nvSpPr>
          <p:spPr>
            <a:xfrm>
              <a:off x="5410200" y="1323201"/>
              <a:ext cx="1828800" cy="276999"/>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200" b="0" i="1" u="none" strike="noStrike" kern="0" cap="none" spc="0" normalizeH="0" baseline="0" noProof="0" dirty="0" err="1" smtClean="0">
                  <a:ln>
                    <a:noFill/>
                  </a:ln>
                  <a:solidFill>
                    <a:prstClr val="black"/>
                  </a:solidFill>
                  <a:effectLst/>
                  <a:uLnTx/>
                  <a:uFillTx/>
                  <a:latin typeface="Calibri"/>
                </a:rPr>
                <a:t>loadResultsD</a:t>
              </a:r>
              <a:endParaRPr kumimoji="0" lang="en-US" sz="1200" b="0" i="1" u="none" strike="noStrike" kern="0" cap="none" spc="0" normalizeH="0" baseline="0" noProof="0" dirty="0" smtClean="0">
                <a:ln>
                  <a:noFill/>
                </a:ln>
                <a:solidFill>
                  <a:prstClr val="black"/>
                </a:solidFill>
                <a:effectLst/>
                <a:uLnTx/>
                <a:uFillTx/>
                <a:latin typeface="Calibri"/>
              </a:endParaRPr>
            </a:p>
          </p:txBody>
        </p:sp>
        <p:sp>
          <p:nvSpPr>
            <p:cNvPr id="120" name="TextBox 119"/>
            <p:cNvSpPr txBox="1"/>
            <p:nvPr/>
          </p:nvSpPr>
          <p:spPr>
            <a:xfrm>
              <a:off x="5207216" y="1610756"/>
              <a:ext cx="1372492" cy="24622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smtClean="0">
                  <a:ln>
                    <a:noFill/>
                  </a:ln>
                  <a:solidFill>
                    <a:prstClr val="black"/>
                  </a:solidFill>
                  <a:effectLst/>
                  <a:uLnTx/>
                  <a:uFillTx/>
                  <a:latin typeface="Calibri"/>
                </a:rPr>
                <a:t>1. Find all “done” tasks</a:t>
              </a:r>
            </a:p>
          </p:txBody>
        </p:sp>
        <p:sp>
          <p:nvSpPr>
            <p:cNvPr id="121" name="TextBox 120"/>
            <p:cNvSpPr txBox="1"/>
            <p:nvPr/>
          </p:nvSpPr>
          <p:spPr>
            <a:xfrm>
              <a:off x="5211912" y="1852519"/>
              <a:ext cx="1289135" cy="400110"/>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smtClean="0">
                  <a:ln>
                    <a:noFill/>
                  </a:ln>
                  <a:solidFill>
                    <a:prstClr val="black"/>
                  </a:solidFill>
                  <a:effectLst/>
                  <a:uLnTx/>
                  <a:uFillTx/>
                  <a:latin typeface="Calibri"/>
                </a:rPr>
                <a:t>2. Transfer results to </a:t>
              </a:r>
            </a:p>
            <a:p>
              <a:pPr marL="0" marR="0" lvl="0" indent="0"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smtClean="0">
                  <a:ln>
                    <a:noFill/>
                  </a:ln>
                  <a:solidFill>
                    <a:prstClr val="black"/>
                  </a:solidFill>
                  <a:effectLst/>
                  <a:uLnTx/>
                  <a:uFillTx/>
                  <a:latin typeface="Calibri"/>
                </a:rPr>
                <a:t>     CIPRES DB</a:t>
              </a:r>
            </a:p>
          </p:txBody>
        </p:sp>
        <p:sp>
          <p:nvSpPr>
            <p:cNvPr id="122" name="TextBox 121"/>
            <p:cNvSpPr txBox="1"/>
            <p:nvPr/>
          </p:nvSpPr>
          <p:spPr>
            <a:xfrm>
              <a:off x="5207216" y="2209800"/>
              <a:ext cx="1241045" cy="400110"/>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smtClean="0">
                  <a:ln>
                    <a:noFill/>
                  </a:ln>
                  <a:solidFill>
                    <a:prstClr val="black"/>
                  </a:solidFill>
                  <a:effectLst/>
                  <a:uLnTx/>
                  <a:uFillTx/>
                  <a:latin typeface="Calibri"/>
                </a:rPr>
                <a:t>3. Remove job from </a:t>
              </a:r>
            </a:p>
            <a:p>
              <a:pPr marL="0" marR="0" lvl="0" indent="0"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smtClean="0">
                  <a:ln>
                    <a:noFill/>
                  </a:ln>
                  <a:solidFill>
                    <a:prstClr val="black"/>
                  </a:solidFill>
                  <a:effectLst/>
                  <a:uLnTx/>
                  <a:uFillTx/>
                  <a:latin typeface="Calibri"/>
                </a:rPr>
                <a:t>     “</a:t>
              </a:r>
              <a:r>
                <a:rPr kumimoji="0" lang="en-US" sz="1000" b="0" i="0" u="none" strike="noStrike" kern="0" cap="none" spc="0" normalizeH="0" baseline="0" noProof="0" dirty="0" err="1" smtClean="0">
                  <a:ln>
                    <a:noFill/>
                  </a:ln>
                  <a:solidFill>
                    <a:prstClr val="black"/>
                  </a:solidFill>
                  <a:effectLst/>
                  <a:uLnTx/>
                  <a:uFillTx/>
                  <a:latin typeface="Calibri"/>
                </a:rPr>
                <a:t>WorkQ</a:t>
              </a:r>
              <a:r>
                <a:rPr kumimoji="0" lang="en-US" sz="1000" b="0" i="0" u="none" strike="noStrike" kern="0" cap="none" spc="0" normalizeH="0" baseline="0" noProof="0" dirty="0" smtClean="0">
                  <a:ln>
                    <a:noFill/>
                  </a:ln>
                  <a:solidFill>
                    <a:prstClr val="black"/>
                  </a:solidFill>
                  <a:effectLst/>
                  <a:uLnTx/>
                  <a:uFillTx/>
                  <a:latin typeface="Calibri"/>
                </a:rPr>
                <a:t>”</a:t>
              </a:r>
            </a:p>
          </p:txBody>
        </p:sp>
      </p:grpSp>
      <p:cxnSp>
        <p:nvCxnSpPr>
          <p:cNvPr id="123" name="Straight Arrow Connector 122"/>
          <p:cNvCxnSpPr/>
          <p:nvPr/>
        </p:nvCxnSpPr>
        <p:spPr>
          <a:xfrm flipV="1">
            <a:off x="6548919" y="2541760"/>
            <a:ext cx="33113" cy="2748606"/>
          </a:xfrm>
          <a:prstGeom prst="straightConnector1">
            <a:avLst/>
          </a:prstGeom>
          <a:noFill/>
          <a:ln w="38100" cap="flat" cmpd="sng" algn="ctr">
            <a:solidFill>
              <a:sysClr val="windowText" lastClr="000000"/>
            </a:solidFill>
            <a:prstDash val="solid"/>
            <a:headEnd type="triangle"/>
            <a:tailEnd type="none"/>
          </a:ln>
          <a:effectLst/>
        </p:spPr>
      </p:cxnSp>
      <p:grpSp>
        <p:nvGrpSpPr>
          <p:cNvPr id="124" name="Group 123"/>
          <p:cNvGrpSpPr/>
          <p:nvPr/>
        </p:nvGrpSpPr>
        <p:grpSpPr>
          <a:xfrm>
            <a:off x="1466274" y="1801276"/>
            <a:ext cx="2223646" cy="1376706"/>
            <a:chOff x="5015354" y="1323201"/>
            <a:chExt cx="2223646" cy="1376706"/>
          </a:xfrm>
        </p:grpSpPr>
        <p:sp>
          <p:nvSpPr>
            <p:cNvPr id="125" name="Flowchart: Predefined Process 124"/>
            <p:cNvSpPr/>
            <p:nvPr/>
          </p:nvSpPr>
          <p:spPr>
            <a:xfrm>
              <a:off x="5015354" y="1323201"/>
              <a:ext cx="1791115" cy="1376706"/>
            </a:xfrm>
            <a:prstGeom prst="flowChartPredefinedProcess">
              <a:avLst/>
            </a:prstGeom>
            <a:solidFill>
              <a:sysClr val="window" lastClr="FFFFFF"/>
            </a:solid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a typeface="+mn-ea"/>
                <a:cs typeface="+mn-cs"/>
              </a:endParaRPr>
            </a:p>
          </p:txBody>
        </p:sp>
        <p:sp>
          <p:nvSpPr>
            <p:cNvPr id="126" name="TextBox 125"/>
            <p:cNvSpPr txBox="1"/>
            <p:nvPr/>
          </p:nvSpPr>
          <p:spPr>
            <a:xfrm>
              <a:off x="5410200" y="1323201"/>
              <a:ext cx="1828800" cy="276999"/>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200" b="0" i="1" u="none" strike="noStrike" kern="0" cap="none" spc="0" normalizeH="0" baseline="0" noProof="0" dirty="0" err="1" smtClean="0">
                  <a:ln>
                    <a:noFill/>
                  </a:ln>
                  <a:solidFill>
                    <a:prstClr val="black"/>
                  </a:solidFill>
                  <a:effectLst/>
                  <a:uLnTx/>
                  <a:uFillTx/>
                  <a:latin typeface="Calibri"/>
                </a:rPr>
                <a:t>submitJobsD</a:t>
              </a:r>
              <a:endParaRPr kumimoji="0" lang="en-US" sz="1200" b="0" i="1" u="none" strike="noStrike" kern="0" cap="none" spc="0" normalizeH="0" baseline="0" noProof="0" dirty="0" smtClean="0">
                <a:ln>
                  <a:noFill/>
                </a:ln>
                <a:solidFill>
                  <a:prstClr val="black"/>
                </a:solidFill>
                <a:effectLst/>
                <a:uLnTx/>
                <a:uFillTx/>
                <a:latin typeface="Calibri"/>
              </a:endParaRPr>
            </a:p>
          </p:txBody>
        </p:sp>
        <p:sp>
          <p:nvSpPr>
            <p:cNvPr id="127" name="TextBox 126"/>
            <p:cNvSpPr txBox="1"/>
            <p:nvPr/>
          </p:nvSpPr>
          <p:spPr>
            <a:xfrm>
              <a:off x="5207216" y="1610756"/>
              <a:ext cx="1327608" cy="24622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smtClean="0">
                  <a:ln>
                    <a:noFill/>
                  </a:ln>
                  <a:solidFill>
                    <a:prstClr val="black"/>
                  </a:solidFill>
                  <a:effectLst/>
                  <a:uLnTx/>
                  <a:uFillTx/>
                  <a:latin typeface="Calibri"/>
                </a:rPr>
                <a:t>1. Find all “new” tasks</a:t>
              </a:r>
            </a:p>
          </p:txBody>
        </p:sp>
        <p:sp>
          <p:nvSpPr>
            <p:cNvPr id="128" name="TextBox 127"/>
            <p:cNvSpPr txBox="1"/>
            <p:nvPr/>
          </p:nvSpPr>
          <p:spPr>
            <a:xfrm>
              <a:off x="5211912" y="1852519"/>
              <a:ext cx="1250663" cy="400110"/>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smtClean="0">
                  <a:ln>
                    <a:noFill/>
                  </a:ln>
                  <a:solidFill>
                    <a:prstClr val="black"/>
                  </a:solidFill>
                  <a:effectLst/>
                  <a:uLnTx/>
                  <a:uFillTx/>
                  <a:latin typeface="Calibri"/>
                </a:rPr>
                <a:t>2. Submit to correct </a:t>
              </a:r>
            </a:p>
            <a:p>
              <a:pPr marL="0" marR="0" lvl="0" indent="0"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smtClean="0">
                  <a:ln>
                    <a:noFill/>
                  </a:ln>
                  <a:solidFill>
                    <a:prstClr val="black"/>
                  </a:solidFill>
                  <a:effectLst/>
                  <a:uLnTx/>
                  <a:uFillTx/>
                  <a:latin typeface="Calibri"/>
                </a:rPr>
                <a:t>     execution host</a:t>
              </a:r>
            </a:p>
          </p:txBody>
        </p:sp>
        <p:sp>
          <p:nvSpPr>
            <p:cNvPr id="129" name="TextBox 128"/>
            <p:cNvSpPr txBox="1"/>
            <p:nvPr/>
          </p:nvSpPr>
          <p:spPr>
            <a:xfrm>
              <a:off x="5207216" y="2209800"/>
              <a:ext cx="960519" cy="400110"/>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smtClean="0">
                  <a:ln>
                    <a:noFill/>
                  </a:ln>
                  <a:solidFill>
                    <a:prstClr val="black"/>
                  </a:solidFill>
                  <a:effectLst/>
                  <a:uLnTx/>
                  <a:uFillTx/>
                  <a:latin typeface="Calibri"/>
                </a:rPr>
                <a:t>3. Set status to</a:t>
              </a:r>
            </a:p>
            <a:p>
              <a:pPr marL="0" marR="0" lvl="0" indent="0"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smtClean="0">
                  <a:ln>
                    <a:noFill/>
                  </a:ln>
                  <a:solidFill>
                    <a:prstClr val="black"/>
                  </a:solidFill>
                  <a:effectLst/>
                  <a:uLnTx/>
                  <a:uFillTx/>
                  <a:latin typeface="Calibri"/>
                </a:rPr>
                <a:t>    “submitted”</a:t>
              </a:r>
            </a:p>
          </p:txBody>
        </p:sp>
      </p:grpSp>
      <p:cxnSp>
        <p:nvCxnSpPr>
          <p:cNvPr id="130" name="Straight Arrow Connector 129"/>
          <p:cNvCxnSpPr>
            <a:stCxn id="107" idx="1"/>
          </p:cNvCxnSpPr>
          <p:nvPr/>
        </p:nvCxnSpPr>
        <p:spPr>
          <a:xfrm flipH="1">
            <a:off x="3106149" y="4200723"/>
            <a:ext cx="1450846" cy="1089643"/>
          </a:xfrm>
          <a:prstGeom prst="straightConnector1">
            <a:avLst/>
          </a:prstGeom>
          <a:noFill/>
          <a:ln w="38100" cap="flat" cmpd="sng" algn="ctr">
            <a:solidFill>
              <a:sysClr val="windowText" lastClr="000000"/>
            </a:solidFill>
            <a:prstDash val="solid"/>
            <a:headEnd type="none"/>
            <a:tailEnd type="triangle"/>
          </a:ln>
          <a:effectLst/>
        </p:spPr>
      </p:cxnSp>
      <p:sp>
        <p:nvSpPr>
          <p:cNvPr id="136" name="TextBox 135"/>
          <p:cNvSpPr txBox="1"/>
          <p:nvPr/>
        </p:nvSpPr>
        <p:spPr>
          <a:xfrm>
            <a:off x="3208886" y="4347715"/>
            <a:ext cx="1175322" cy="553998"/>
          </a:xfrm>
          <a:prstGeom prst="rect">
            <a:avLst/>
          </a:prstGeom>
          <a:solidFill>
            <a:sysClr val="window" lastClr="FFFFFF"/>
          </a:solidFill>
          <a:ln>
            <a:solidFill>
              <a:sysClr val="windowText" lastClr="000000"/>
            </a:solidFill>
          </a:ln>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smtClean="0">
                <a:ln>
                  <a:noFill/>
                </a:ln>
                <a:solidFill>
                  <a:prstClr val="black"/>
                </a:solidFill>
                <a:effectLst/>
                <a:uLnTx/>
                <a:uFillTx/>
                <a:latin typeface="Calibri"/>
              </a:rPr>
              <a:t>Change status in</a:t>
            </a:r>
          </a:p>
          <a:p>
            <a:pPr marL="0" marR="0" lvl="0" indent="0"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smtClean="0">
                <a:ln>
                  <a:noFill/>
                </a:ln>
                <a:solidFill>
                  <a:prstClr val="black"/>
                </a:solidFill>
                <a:effectLst/>
                <a:uLnTx/>
                <a:uFillTx/>
                <a:latin typeface="Calibri"/>
              </a:rPr>
              <a:t>Running task table </a:t>
            </a:r>
          </a:p>
          <a:p>
            <a:pPr marL="0" marR="0" lvl="0" indent="0"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smtClean="0">
                <a:ln>
                  <a:noFill/>
                </a:ln>
                <a:solidFill>
                  <a:prstClr val="black"/>
                </a:solidFill>
                <a:effectLst/>
                <a:uLnTx/>
                <a:uFillTx/>
                <a:latin typeface="Calibri"/>
              </a:rPr>
              <a:t>to “done”</a:t>
            </a:r>
          </a:p>
        </p:txBody>
      </p:sp>
      <p:cxnSp>
        <p:nvCxnSpPr>
          <p:cNvPr id="143" name="Straight Arrow Connector 142"/>
          <p:cNvCxnSpPr/>
          <p:nvPr/>
        </p:nvCxnSpPr>
        <p:spPr>
          <a:xfrm>
            <a:off x="3298997" y="5527198"/>
            <a:ext cx="1881377" cy="306942"/>
          </a:xfrm>
          <a:prstGeom prst="straightConnector1">
            <a:avLst/>
          </a:prstGeom>
          <a:noFill/>
          <a:ln w="38100" cap="flat" cmpd="sng" algn="ctr">
            <a:solidFill>
              <a:sysClr val="windowText" lastClr="000000"/>
            </a:solidFill>
            <a:prstDash val="solid"/>
            <a:headEnd type="none"/>
            <a:tailEnd type="triangle"/>
          </a:ln>
          <a:effectLst/>
        </p:spPr>
      </p:cxnSp>
      <p:sp>
        <p:nvSpPr>
          <p:cNvPr id="149" name="TextBox 148"/>
          <p:cNvSpPr txBox="1"/>
          <p:nvPr/>
        </p:nvSpPr>
        <p:spPr>
          <a:xfrm>
            <a:off x="812535" y="966740"/>
            <a:ext cx="4016751" cy="646331"/>
          </a:xfrm>
          <a:prstGeom prst="rect">
            <a:avLst/>
          </a:prstGeom>
          <a:solidFill>
            <a:schemeClr val="bg1"/>
          </a:solidFill>
          <a:ln w="25400">
            <a:solidFill>
              <a:srgbClr val="FF0000"/>
            </a:solidFill>
          </a:ln>
        </p:spPr>
        <p:txBody>
          <a:bodyPr wrap="square" rtlCol="0">
            <a:spAutoFit/>
          </a:bodyPr>
          <a:lstStyle/>
          <a:p>
            <a:r>
              <a:rPr lang="en-US" b="1" dirty="0" smtClean="0">
                <a:solidFill>
                  <a:srgbClr val="FF0000"/>
                </a:solidFill>
              </a:rPr>
              <a:t>Job Submissions/Results Retrieval is managed by daemons </a:t>
            </a:r>
            <a:endParaRPr lang="en-US" b="1" dirty="0">
              <a:solidFill>
                <a:srgbClr val="FF0000"/>
              </a:solidFill>
            </a:endParaRPr>
          </a:p>
        </p:txBody>
      </p:sp>
    </p:spTree>
    <p:extLst>
      <p:ext uri="{BB962C8B-B14F-4D97-AF65-F5344CB8AC3E}">
        <p14:creationId xmlns:p14="http://schemas.microsoft.com/office/powerpoint/2010/main" val="1753167082"/>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4925" y="976992"/>
            <a:ext cx="8563970" cy="1143000"/>
          </a:xfrm>
        </p:spPr>
        <p:txBody>
          <a:bodyPr>
            <a:normAutofit fontScale="90000"/>
          </a:bodyPr>
          <a:lstStyle/>
          <a:p>
            <a:r>
              <a:rPr lang="en-US" sz="3100" b="1" dirty="0"/>
              <a:t>Motivation: Users input file size grew from </a:t>
            </a:r>
            <a:r>
              <a:rPr lang="en-US" sz="3100" dirty="0" smtClean="0"/>
              <a:t>KB</a:t>
            </a:r>
            <a:r>
              <a:rPr lang="en-US" sz="3100" b="1" dirty="0" smtClean="0"/>
              <a:t> </a:t>
            </a:r>
            <a:r>
              <a:rPr lang="en-US" sz="3100" b="1" dirty="0"/>
              <a:t>to </a:t>
            </a:r>
            <a:r>
              <a:rPr lang="en-US" sz="3100" dirty="0" smtClean="0"/>
              <a:t>MB</a:t>
            </a:r>
            <a:r>
              <a:rPr lang="en-US" sz="3100" b="1" dirty="0" smtClean="0"/>
              <a:t>, </a:t>
            </a:r>
            <a:r>
              <a:rPr lang="en-US" sz="3100" b="1" dirty="0"/>
              <a:t>output from </a:t>
            </a:r>
            <a:r>
              <a:rPr lang="en-US" sz="3100" dirty="0" smtClean="0"/>
              <a:t>MB</a:t>
            </a:r>
            <a:r>
              <a:rPr lang="en-US" sz="3100" b="1" dirty="0" smtClean="0"/>
              <a:t> </a:t>
            </a:r>
            <a:r>
              <a:rPr lang="en-US" sz="3100" b="1" dirty="0"/>
              <a:t>to </a:t>
            </a:r>
            <a:r>
              <a:rPr lang="en-US" sz="3100" b="1" dirty="0" smtClean="0"/>
              <a:t>GB, stressing the system. </a:t>
            </a:r>
            <a:r>
              <a:rPr lang="en-US" sz="3600" b="1" dirty="0"/>
              <a:t/>
            </a:r>
            <a:br>
              <a:rPr lang="en-US" sz="3600" b="1" dirty="0"/>
            </a:br>
            <a:endParaRPr lang="en-US" sz="3600" b="1" dirty="0"/>
          </a:p>
        </p:txBody>
      </p:sp>
      <p:sp>
        <p:nvSpPr>
          <p:cNvPr id="3" name="Content Placeholder 2"/>
          <p:cNvSpPr>
            <a:spLocks noGrp="1"/>
          </p:cNvSpPr>
          <p:nvPr>
            <p:ph idx="1"/>
          </p:nvPr>
        </p:nvSpPr>
        <p:spPr>
          <a:xfrm>
            <a:off x="454925" y="1999720"/>
            <a:ext cx="8229600" cy="4525963"/>
          </a:xfrm>
        </p:spPr>
        <p:txBody>
          <a:bodyPr>
            <a:normAutofit/>
          </a:bodyPr>
          <a:lstStyle/>
          <a:p>
            <a:pPr marL="0" indent="0">
              <a:buNone/>
            </a:pPr>
            <a:r>
              <a:rPr lang="en-US" b="1" dirty="0"/>
              <a:t>Software improvement was required to</a:t>
            </a:r>
            <a:r>
              <a:rPr lang="en-US" b="1" dirty="0" smtClean="0"/>
              <a:t>:</a:t>
            </a:r>
          </a:p>
          <a:p>
            <a:pPr marL="914400" indent="-395288"/>
            <a:r>
              <a:rPr lang="en-US" b="1" dirty="0" smtClean="0"/>
              <a:t>Keep large files from being </a:t>
            </a:r>
            <a:r>
              <a:rPr lang="en-US" dirty="0" smtClean="0"/>
              <a:t>read</a:t>
            </a:r>
            <a:r>
              <a:rPr lang="en-US" b="1" dirty="0" smtClean="0"/>
              <a:t> into memory multiple times.</a:t>
            </a:r>
          </a:p>
          <a:p>
            <a:pPr marL="914400" indent="-395288"/>
            <a:r>
              <a:rPr lang="en-US" b="1" dirty="0" smtClean="0"/>
              <a:t>Point to files instead of storing them in the DB.</a:t>
            </a:r>
          </a:p>
          <a:p>
            <a:pPr marL="914400" indent="-395288"/>
            <a:r>
              <a:rPr lang="en-US" b="1" dirty="0" smtClean="0"/>
              <a:t>Store identical files in the DB only once.</a:t>
            </a:r>
          </a:p>
          <a:p>
            <a:pPr marL="914400" indent="-395288"/>
            <a:r>
              <a:rPr lang="en-US" b="1" dirty="0" smtClean="0"/>
              <a:t>Sunset accounts that have been inactive for more than 1 year.</a:t>
            </a:r>
          </a:p>
          <a:p>
            <a:pPr marL="914400" indent="-395288"/>
            <a:r>
              <a:rPr lang="en-US" dirty="0" smtClean="0"/>
              <a:t>Move GB+ files outside the web application/database system</a:t>
            </a:r>
            <a:endParaRPr lang="en-US" b="1" dirty="0" smtClean="0"/>
          </a:p>
          <a:p>
            <a:endParaRPr lang="en-US" b="1" dirty="0" smtClean="0"/>
          </a:p>
          <a:p>
            <a:endParaRPr lang="en-US" b="1" dirty="0" smtClean="0"/>
          </a:p>
          <a:p>
            <a:endParaRPr lang="en-US" b="1" dirty="0"/>
          </a:p>
        </p:txBody>
      </p:sp>
    </p:spTree>
    <p:extLst>
      <p:ext uri="{BB962C8B-B14F-4D97-AF65-F5344CB8AC3E}">
        <p14:creationId xmlns:p14="http://schemas.microsoft.com/office/powerpoint/2010/main" val="2884703723"/>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4925" y="976992"/>
            <a:ext cx="8563970" cy="1143000"/>
          </a:xfrm>
        </p:spPr>
        <p:txBody>
          <a:bodyPr>
            <a:normAutofit fontScale="90000"/>
          </a:bodyPr>
          <a:lstStyle/>
          <a:p>
            <a:r>
              <a:rPr lang="en-US" sz="3100" b="1" dirty="0"/>
              <a:t>Motivation: Users input file size grew from </a:t>
            </a:r>
            <a:r>
              <a:rPr lang="en-US" sz="3100" dirty="0" smtClean="0"/>
              <a:t>KB</a:t>
            </a:r>
            <a:r>
              <a:rPr lang="en-US" sz="3100" b="1" dirty="0" smtClean="0"/>
              <a:t> </a:t>
            </a:r>
            <a:r>
              <a:rPr lang="en-US" sz="3100" b="1" dirty="0"/>
              <a:t>to </a:t>
            </a:r>
            <a:r>
              <a:rPr lang="en-US" sz="3100" dirty="0" smtClean="0"/>
              <a:t>MB</a:t>
            </a:r>
            <a:r>
              <a:rPr lang="en-US" sz="3100" b="1" dirty="0" smtClean="0"/>
              <a:t>, </a:t>
            </a:r>
            <a:r>
              <a:rPr lang="en-US" sz="3100" b="1" dirty="0"/>
              <a:t>output from </a:t>
            </a:r>
            <a:r>
              <a:rPr lang="en-US" sz="3100" dirty="0" smtClean="0"/>
              <a:t>MB</a:t>
            </a:r>
            <a:r>
              <a:rPr lang="en-US" sz="3100" b="1" dirty="0" smtClean="0"/>
              <a:t> </a:t>
            </a:r>
            <a:r>
              <a:rPr lang="en-US" sz="3100" b="1" dirty="0"/>
              <a:t>to </a:t>
            </a:r>
            <a:r>
              <a:rPr lang="en-US" sz="3100" b="1" dirty="0" smtClean="0"/>
              <a:t>GB, stressing the system. </a:t>
            </a:r>
            <a:r>
              <a:rPr lang="en-US" sz="3600" b="1" dirty="0"/>
              <a:t/>
            </a:r>
            <a:br>
              <a:rPr lang="en-US" sz="3600" b="1" dirty="0"/>
            </a:br>
            <a:endParaRPr lang="en-US" sz="3600" b="1" dirty="0"/>
          </a:p>
        </p:txBody>
      </p:sp>
      <p:sp>
        <p:nvSpPr>
          <p:cNvPr id="3" name="Content Placeholder 2"/>
          <p:cNvSpPr>
            <a:spLocks noGrp="1"/>
          </p:cNvSpPr>
          <p:nvPr>
            <p:ph idx="1"/>
          </p:nvPr>
        </p:nvSpPr>
        <p:spPr>
          <a:xfrm>
            <a:off x="454925" y="1999720"/>
            <a:ext cx="8229600" cy="4525963"/>
          </a:xfrm>
        </p:spPr>
        <p:txBody>
          <a:bodyPr>
            <a:normAutofit/>
          </a:bodyPr>
          <a:lstStyle/>
          <a:p>
            <a:pPr marL="0" indent="0">
              <a:buNone/>
            </a:pPr>
            <a:r>
              <a:rPr lang="en-US" b="1" dirty="0"/>
              <a:t>Software improvement was required to</a:t>
            </a:r>
            <a:r>
              <a:rPr lang="en-US" b="1" dirty="0" smtClean="0"/>
              <a:t>:</a:t>
            </a:r>
          </a:p>
          <a:p>
            <a:pPr marL="914400" indent="-395288"/>
            <a:r>
              <a:rPr lang="en-US" b="1" dirty="0" smtClean="0"/>
              <a:t>Keep large files from being </a:t>
            </a:r>
            <a:r>
              <a:rPr lang="en-US" dirty="0" smtClean="0"/>
              <a:t>read</a:t>
            </a:r>
            <a:r>
              <a:rPr lang="en-US" b="1" dirty="0" smtClean="0"/>
              <a:t> into memory multiple times.</a:t>
            </a:r>
          </a:p>
          <a:p>
            <a:pPr marL="914400" indent="-395288"/>
            <a:r>
              <a:rPr lang="en-US" b="1" dirty="0" smtClean="0"/>
              <a:t>Point to files instead of storing them in the DB.</a:t>
            </a:r>
          </a:p>
          <a:p>
            <a:pPr marL="914400" indent="-395288"/>
            <a:r>
              <a:rPr lang="en-US" b="1" dirty="0" smtClean="0"/>
              <a:t>Store identical files in the DB only once.</a:t>
            </a:r>
          </a:p>
          <a:p>
            <a:pPr marL="914400" indent="-395288"/>
            <a:r>
              <a:rPr lang="en-US" b="1" dirty="0" smtClean="0"/>
              <a:t>Sunset accounts that have been inactive for more than 1 year.</a:t>
            </a:r>
          </a:p>
          <a:p>
            <a:pPr marL="914400" indent="-395288"/>
            <a:r>
              <a:rPr lang="en-US" dirty="0" smtClean="0"/>
              <a:t>Move GB+ files outside the web application/database system</a:t>
            </a:r>
          </a:p>
          <a:p>
            <a:pPr marL="914400" indent="-395288"/>
            <a:r>
              <a:rPr lang="en-US" dirty="0"/>
              <a:t>Limit users to 150 GB of data storage</a:t>
            </a:r>
          </a:p>
          <a:p>
            <a:pPr marL="519112" indent="0">
              <a:buNone/>
            </a:pPr>
            <a:endParaRPr lang="en-US" b="1" dirty="0" smtClean="0"/>
          </a:p>
          <a:p>
            <a:endParaRPr lang="en-US" b="1" dirty="0" smtClean="0"/>
          </a:p>
          <a:p>
            <a:endParaRPr lang="en-US" b="1" dirty="0" smtClean="0"/>
          </a:p>
          <a:p>
            <a:endParaRPr lang="en-US" b="1" dirty="0"/>
          </a:p>
        </p:txBody>
      </p:sp>
    </p:spTree>
    <p:extLst>
      <p:ext uri="{BB962C8B-B14F-4D97-AF65-F5344CB8AC3E}">
        <p14:creationId xmlns:p14="http://schemas.microsoft.com/office/powerpoint/2010/main" val="604275927"/>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2"/>
          <a:srcRect l="16827" t="12319" r="16025" b="33550"/>
          <a:stretch/>
        </p:blipFill>
        <p:spPr>
          <a:xfrm>
            <a:off x="548319" y="1705341"/>
            <a:ext cx="8589482" cy="3894993"/>
          </a:xfrm>
          <a:prstGeom prst="rect">
            <a:avLst/>
          </a:prstGeom>
        </p:spPr>
      </p:pic>
      <p:sp>
        <p:nvSpPr>
          <p:cNvPr id="4" name="TextBox 3"/>
          <p:cNvSpPr txBox="1">
            <a:spLocks noChangeArrowheads="1"/>
          </p:cNvSpPr>
          <p:nvPr/>
        </p:nvSpPr>
        <p:spPr bwMode="auto">
          <a:xfrm>
            <a:off x="712177" y="1110768"/>
            <a:ext cx="6837128" cy="461665"/>
          </a:xfrm>
          <a:prstGeom prst="rect">
            <a:avLst/>
          </a:prstGeom>
          <a:noFill/>
          <a:ln w="9525">
            <a:noFill/>
            <a:miter lim="800000"/>
            <a:headEnd/>
            <a:tailEnd/>
          </a:ln>
        </p:spPr>
        <p:txBody>
          <a:bodyPr wrap="none">
            <a:spAutoFit/>
          </a:bodyPr>
          <a:lstStyle/>
          <a:p>
            <a:r>
              <a:rPr lang="en-US" sz="2400" b="1" dirty="0" smtClean="0"/>
              <a:t>Help users track their resource consumption:</a:t>
            </a:r>
            <a:endParaRPr lang="en-US" sz="2400" b="1" dirty="0"/>
          </a:p>
        </p:txBody>
      </p:sp>
      <p:cxnSp>
        <p:nvCxnSpPr>
          <p:cNvPr id="6" name="Straight Arrow Connector 5"/>
          <p:cNvCxnSpPr/>
          <p:nvPr/>
        </p:nvCxnSpPr>
        <p:spPr>
          <a:xfrm flipH="1">
            <a:off x="1963616" y="3174023"/>
            <a:ext cx="1286761" cy="370745"/>
          </a:xfrm>
          <a:prstGeom prst="straightConnector1">
            <a:avLst/>
          </a:prstGeom>
          <a:ln w="31750">
            <a:solidFill>
              <a:srgbClr val="F10F0F"/>
            </a:solidFill>
            <a:tailEnd type="triangle"/>
          </a:ln>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a:off x="3319138" y="2898437"/>
            <a:ext cx="2364751" cy="646331"/>
          </a:xfrm>
          <a:prstGeom prst="rect">
            <a:avLst/>
          </a:prstGeom>
          <a:noFill/>
        </p:spPr>
        <p:txBody>
          <a:bodyPr wrap="none" rtlCol="0">
            <a:spAutoFit/>
          </a:bodyPr>
          <a:lstStyle/>
          <a:p>
            <a:pPr algn="ctr"/>
            <a:r>
              <a:rPr lang="en-US" b="1" dirty="0" smtClean="0">
                <a:solidFill>
                  <a:srgbClr val="FF0000"/>
                </a:solidFill>
              </a:rPr>
              <a:t>Notify users of their</a:t>
            </a:r>
          </a:p>
          <a:p>
            <a:pPr algn="ctr"/>
            <a:r>
              <a:rPr lang="en-US" b="1" dirty="0" smtClean="0">
                <a:solidFill>
                  <a:srgbClr val="FF0000"/>
                </a:solidFill>
              </a:rPr>
              <a:t> usage level</a:t>
            </a:r>
            <a:endParaRPr lang="en-US" b="1" dirty="0">
              <a:solidFill>
                <a:srgbClr val="FF0000"/>
              </a:solidFill>
            </a:endParaRPr>
          </a:p>
        </p:txBody>
      </p:sp>
    </p:spTree>
    <p:extLst>
      <p:ext uri="{BB962C8B-B14F-4D97-AF65-F5344CB8AC3E}">
        <p14:creationId xmlns:p14="http://schemas.microsoft.com/office/powerpoint/2010/main" val="161371132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5467" y="550851"/>
            <a:ext cx="8229600" cy="1143000"/>
          </a:xfrm>
        </p:spPr>
        <p:txBody>
          <a:bodyPr/>
          <a:lstStyle/>
          <a:p>
            <a:r>
              <a:rPr lang="en-US" b="1" dirty="0" smtClean="0"/>
              <a:t>How to fail </a:t>
            </a:r>
            <a:r>
              <a:rPr lang="en-US" dirty="0" smtClean="0"/>
              <a:t>at</a:t>
            </a:r>
            <a:r>
              <a:rPr lang="en-US" b="1" dirty="0" smtClean="0"/>
              <a:t> creating a Gateway</a:t>
            </a:r>
            <a:endParaRPr lang="en-US" b="1" dirty="0"/>
          </a:p>
        </p:txBody>
      </p:sp>
      <p:sp>
        <p:nvSpPr>
          <p:cNvPr id="3" name="Content Placeholder 2"/>
          <p:cNvSpPr>
            <a:spLocks noGrp="1"/>
          </p:cNvSpPr>
          <p:nvPr>
            <p:ph idx="1"/>
          </p:nvPr>
        </p:nvSpPr>
        <p:spPr>
          <a:xfrm>
            <a:off x="730162" y="3488686"/>
            <a:ext cx="8454788" cy="2071048"/>
          </a:xfrm>
        </p:spPr>
        <p:txBody>
          <a:bodyPr>
            <a:normAutofit fontScale="85000" lnSpcReduction="10000"/>
          </a:bodyPr>
          <a:lstStyle/>
          <a:p>
            <a:r>
              <a:rPr lang="en-US" sz="1800" dirty="0" smtClean="0"/>
              <a:t>Allow the development staff to focus on their personal goal: creating the coolest, most generic software package ever.</a:t>
            </a:r>
          </a:p>
          <a:p>
            <a:r>
              <a:rPr lang="en-US" sz="1800" dirty="0" smtClean="0"/>
              <a:t>Ignore new researchers in your community and focus on an existing user base.</a:t>
            </a:r>
          </a:p>
          <a:p>
            <a:r>
              <a:rPr lang="en-US" sz="1800" dirty="0" smtClean="0"/>
              <a:t>Focus on updating an existing Gateway’s capabilities.</a:t>
            </a:r>
          </a:p>
          <a:p>
            <a:r>
              <a:rPr lang="en-US" sz="1800" dirty="0" smtClean="0"/>
              <a:t>Focus on low end computational use cases/ classroom use.</a:t>
            </a:r>
          </a:p>
          <a:p>
            <a:r>
              <a:rPr lang="en-US" sz="1800" dirty="0" smtClean="0"/>
              <a:t>Fail to anticipate the emerging needs of Biologists for genomics tools.</a:t>
            </a:r>
          </a:p>
          <a:p>
            <a:r>
              <a:rPr lang="en-US" sz="1800" dirty="0" smtClean="0"/>
              <a:t>Fail to grasp the importance of access to parallel codes for compute-intensive jobs.</a:t>
            </a:r>
          </a:p>
          <a:p>
            <a:endParaRPr lang="en-US" sz="1800" dirty="0" smtClean="0"/>
          </a:p>
          <a:p>
            <a:pPr marL="0" indent="0">
              <a:buNone/>
            </a:pPr>
            <a:endParaRPr lang="en-US" dirty="0" smtClean="0"/>
          </a:p>
          <a:p>
            <a:endParaRPr lang="en-US" dirty="0"/>
          </a:p>
        </p:txBody>
      </p:sp>
      <p:sp>
        <p:nvSpPr>
          <p:cNvPr id="5" name="Content Placeholder 2"/>
          <p:cNvSpPr txBox="1">
            <a:spLocks/>
          </p:cNvSpPr>
          <p:nvPr/>
        </p:nvSpPr>
        <p:spPr>
          <a:xfrm>
            <a:off x="773376" y="1417638"/>
            <a:ext cx="8454788" cy="2071048"/>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2800" dirty="0" smtClean="0"/>
              <a:t>Case study: </a:t>
            </a:r>
            <a:r>
              <a:rPr lang="en-US" sz="2800" b="1" dirty="0" smtClean="0"/>
              <a:t>The Next Generation Biology Workbench</a:t>
            </a:r>
          </a:p>
          <a:p>
            <a:pPr marL="0" indent="0">
              <a:buNone/>
            </a:pPr>
            <a:endParaRPr lang="en-US" dirty="0"/>
          </a:p>
        </p:txBody>
      </p:sp>
      <p:pic>
        <p:nvPicPr>
          <p:cNvPr id="8193" name="Picture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30162" y="1970064"/>
            <a:ext cx="5078413" cy="1231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546614422"/>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4" name="Rectangle 143"/>
          <p:cNvSpPr/>
          <p:nvPr/>
        </p:nvSpPr>
        <p:spPr>
          <a:xfrm>
            <a:off x="-15005" y="842135"/>
            <a:ext cx="9144000" cy="5997742"/>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4" name="Flowchart: Process 73"/>
          <p:cNvSpPr/>
          <p:nvPr/>
        </p:nvSpPr>
        <p:spPr>
          <a:xfrm>
            <a:off x="835907" y="4957844"/>
            <a:ext cx="2286000" cy="1829257"/>
          </a:xfrm>
          <a:prstGeom prst="flowChartProcess">
            <a:avLst/>
          </a:prstGeom>
          <a:solidFill>
            <a:srgbClr val="1F497D">
              <a:lumMod val="40000"/>
              <a:lumOff val="60000"/>
            </a:srgbClr>
          </a:solid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a typeface="+mn-ea"/>
              <a:cs typeface="+mn-cs"/>
            </a:endParaRPr>
          </a:p>
        </p:txBody>
      </p:sp>
      <p:sp>
        <p:nvSpPr>
          <p:cNvPr id="75" name="Flowchart: Process 74"/>
          <p:cNvSpPr/>
          <p:nvPr/>
        </p:nvSpPr>
        <p:spPr>
          <a:xfrm>
            <a:off x="5156193" y="869936"/>
            <a:ext cx="2286000" cy="1829257"/>
          </a:xfrm>
          <a:prstGeom prst="flowChartProcess">
            <a:avLst/>
          </a:prstGeom>
          <a:solidFill>
            <a:srgbClr val="92D050"/>
          </a:solid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a typeface="+mn-ea"/>
              <a:cs typeface="+mn-cs"/>
            </a:endParaRPr>
          </a:p>
        </p:txBody>
      </p:sp>
      <p:sp>
        <p:nvSpPr>
          <p:cNvPr id="78" name="Flowchart: Process 77"/>
          <p:cNvSpPr/>
          <p:nvPr/>
        </p:nvSpPr>
        <p:spPr>
          <a:xfrm>
            <a:off x="5460993" y="1277313"/>
            <a:ext cx="1371600" cy="881945"/>
          </a:xfrm>
          <a:prstGeom prst="flowChartProcess">
            <a:avLst/>
          </a:prstGeom>
          <a:solidFill>
            <a:srgbClr val="00B050"/>
          </a:solid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a typeface="+mn-ea"/>
              <a:cs typeface="+mn-cs"/>
            </a:endParaRPr>
          </a:p>
        </p:txBody>
      </p:sp>
      <p:sp>
        <p:nvSpPr>
          <p:cNvPr id="79" name="Flowchart: Process 78"/>
          <p:cNvSpPr/>
          <p:nvPr/>
        </p:nvSpPr>
        <p:spPr>
          <a:xfrm>
            <a:off x="5613393" y="1429713"/>
            <a:ext cx="1371600" cy="881945"/>
          </a:xfrm>
          <a:prstGeom prst="flowChartProcess">
            <a:avLst/>
          </a:prstGeom>
          <a:solidFill>
            <a:srgbClr val="00B050"/>
          </a:solid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a typeface="+mn-ea"/>
              <a:cs typeface="+mn-cs"/>
            </a:endParaRPr>
          </a:p>
        </p:txBody>
      </p:sp>
      <p:sp>
        <p:nvSpPr>
          <p:cNvPr id="80" name="Flowchart: Process 79"/>
          <p:cNvSpPr/>
          <p:nvPr/>
        </p:nvSpPr>
        <p:spPr>
          <a:xfrm>
            <a:off x="5793744" y="1619206"/>
            <a:ext cx="1371600" cy="881945"/>
          </a:xfrm>
          <a:prstGeom prst="flowChartProcess">
            <a:avLst/>
          </a:prstGeom>
          <a:solidFill>
            <a:srgbClr val="00B050"/>
          </a:solid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a typeface="+mn-ea"/>
              <a:cs typeface="+mn-cs"/>
            </a:endParaRPr>
          </a:p>
        </p:txBody>
      </p:sp>
      <p:sp>
        <p:nvSpPr>
          <p:cNvPr id="82" name="TextBox 81"/>
          <p:cNvSpPr txBox="1"/>
          <p:nvPr/>
        </p:nvSpPr>
        <p:spPr>
          <a:xfrm>
            <a:off x="1992979" y="6382529"/>
            <a:ext cx="1828800" cy="338554"/>
          </a:xfrm>
          <a:prstGeom prst="rect">
            <a:avLst/>
          </a:prstGeom>
          <a:noFill/>
        </p:spPr>
        <p:txBody>
          <a:bodyPr wrap="square" rtlCol="0">
            <a:spAutoFit/>
          </a:bodyPr>
          <a:lstStyle/>
          <a:p>
            <a:pPr fontAlgn="auto">
              <a:spcBef>
                <a:spcPts val="0"/>
              </a:spcBef>
              <a:spcAft>
                <a:spcPts val="0"/>
              </a:spcAft>
            </a:pPr>
            <a:r>
              <a:rPr lang="en-US" sz="1600" dirty="0">
                <a:solidFill>
                  <a:prstClr val="black"/>
                </a:solidFill>
                <a:latin typeface="Calibri"/>
              </a:rPr>
              <a:t>CIPRES DB</a:t>
            </a:r>
          </a:p>
        </p:txBody>
      </p:sp>
      <p:sp>
        <p:nvSpPr>
          <p:cNvPr id="83" name="TextBox 82"/>
          <p:cNvSpPr txBox="1"/>
          <p:nvPr/>
        </p:nvSpPr>
        <p:spPr>
          <a:xfrm>
            <a:off x="5460993" y="842135"/>
            <a:ext cx="1828800" cy="338554"/>
          </a:xfrm>
          <a:prstGeom prst="rect">
            <a:avLst/>
          </a:prstGeom>
          <a:noFill/>
        </p:spPr>
        <p:txBody>
          <a:bodyPr wrap="square" rtlCol="0">
            <a:spAutoFit/>
          </a:bodyPr>
          <a:lstStyle/>
          <a:p>
            <a:pPr fontAlgn="auto">
              <a:spcBef>
                <a:spcPts val="0"/>
              </a:spcBef>
              <a:spcAft>
                <a:spcPts val="0"/>
              </a:spcAft>
            </a:pPr>
            <a:r>
              <a:rPr lang="en-US" sz="1600" dirty="0">
                <a:solidFill>
                  <a:prstClr val="black"/>
                </a:solidFill>
                <a:latin typeface="Calibri"/>
              </a:rPr>
              <a:t>Execution Hosts</a:t>
            </a:r>
          </a:p>
        </p:txBody>
      </p:sp>
      <p:grpSp>
        <p:nvGrpSpPr>
          <p:cNvPr id="84" name="Group 83"/>
          <p:cNvGrpSpPr/>
          <p:nvPr/>
        </p:nvGrpSpPr>
        <p:grpSpPr>
          <a:xfrm>
            <a:off x="1682983" y="5323147"/>
            <a:ext cx="1101634" cy="612648"/>
            <a:chOff x="3812844" y="3224772"/>
            <a:chExt cx="1101634" cy="612648"/>
          </a:xfrm>
          <a:solidFill>
            <a:sysClr val="window" lastClr="FFFFFF"/>
          </a:solidFill>
        </p:grpSpPr>
        <p:sp>
          <p:nvSpPr>
            <p:cNvPr id="85" name="Flowchart: Internal Storage 84"/>
            <p:cNvSpPr/>
            <p:nvPr/>
          </p:nvSpPr>
          <p:spPr>
            <a:xfrm>
              <a:off x="3812844" y="3224772"/>
              <a:ext cx="1101634" cy="612648"/>
            </a:xfrm>
            <a:prstGeom prst="flowChartInternalStorage">
              <a:avLst/>
            </a:prstGeom>
            <a:grp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a typeface="+mn-ea"/>
                <a:cs typeface="+mn-cs"/>
              </a:endParaRPr>
            </a:p>
          </p:txBody>
        </p:sp>
        <p:sp>
          <p:nvSpPr>
            <p:cNvPr id="86" name="TextBox 85"/>
            <p:cNvSpPr txBox="1"/>
            <p:nvPr/>
          </p:nvSpPr>
          <p:spPr>
            <a:xfrm>
              <a:off x="3985383" y="3330447"/>
              <a:ext cx="826224" cy="230832"/>
            </a:xfrm>
            <a:prstGeom prst="rect">
              <a:avLst/>
            </a:prstGeom>
            <a:grp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900" b="0" i="0" u="none" strike="noStrike" kern="0" cap="none" spc="0" normalizeH="0" baseline="0" noProof="0" dirty="0" smtClean="0">
                  <a:ln>
                    <a:noFill/>
                  </a:ln>
                  <a:solidFill>
                    <a:prstClr val="black"/>
                  </a:solidFill>
                  <a:effectLst/>
                  <a:uLnTx/>
                  <a:uFillTx/>
                  <a:latin typeface="Calibri"/>
                </a:rPr>
                <a:t>Running tasks</a:t>
              </a:r>
            </a:p>
          </p:txBody>
        </p:sp>
      </p:grpSp>
      <p:grpSp>
        <p:nvGrpSpPr>
          <p:cNvPr id="87" name="Group 86"/>
          <p:cNvGrpSpPr/>
          <p:nvPr/>
        </p:nvGrpSpPr>
        <p:grpSpPr>
          <a:xfrm>
            <a:off x="1153318" y="5722030"/>
            <a:ext cx="1101634" cy="612648"/>
            <a:chOff x="3584244" y="3564930"/>
            <a:chExt cx="1101634" cy="612648"/>
          </a:xfrm>
        </p:grpSpPr>
        <p:sp>
          <p:nvSpPr>
            <p:cNvPr id="88" name="Flowchart: Internal Storage 87"/>
            <p:cNvSpPr/>
            <p:nvPr/>
          </p:nvSpPr>
          <p:spPr>
            <a:xfrm>
              <a:off x="3584244" y="3564930"/>
              <a:ext cx="1101634" cy="612648"/>
            </a:xfrm>
            <a:prstGeom prst="flowChartInternalStorage">
              <a:avLst/>
            </a:prstGeom>
            <a:solidFill>
              <a:sysClr val="window" lastClr="FFFFFF"/>
            </a:solid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a typeface="+mn-ea"/>
                <a:cs typeface="+mn-cs"/>
              </a:endParaRPr>
            </a:p>
          </p:txBody>
        </p:sp>
        <p:sp>
          <p:nvSpPr>
            <p:cNvPr id="89" name="TextBox 88"/>
            <p:cNvSpPr txBox="1"/>
            <p:nvPr/>
          </p:nvSpPr>
          <p:spPr>
            <a:xfrm>
              <a:off x="3786860" y="3672905"/>
              <a:ext cx="826224" cy="230832"/>
            </a:xfrm>
            <a:prstGeom prst="rect">
              <a:avLst/>
            </a:prstGeom>
            <a:solidFill>
              <a:sysClr val="window" lastClr="FFFFFF"/>
            </a:solid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900" b="0" i="0" u="none" strike="noStrike" kern="0" cap="none" spc="0" normalizeH="0" baseline="0" noProof="0" dirty="0" smtClean="0">
                  <a:ln>
                    <a:noFill/>
                  </a:ln>
                  <a:solidFill>
                    <a:prstClr val="black"/>
                  </a:solidFill>
                  <a:effectLst/>
                  <a:uLnTx/>
                  <a:uFillTx/>
                  <a:latin typeface="Calibri"/>
                </a:rPr>
                <a:t>Tasks</a:t>
              </a:r>
            </a:p>
          </p:txBody>
        </p:sp>
      </p:grpSp>
      <p:sp>
        <p:nvSpPr>
          <p:cNvPr id="101" name="TextBox 100"/>
          <p:cNvSpPr txBox="1"/>
          <p:nvPr/>
        </p:nvSpPr>
        <p:spPr>
          <a:xfrm>
            <a:off x="2820911" y="1329992"/>
            <a:ext cx="1055097" cy="246221"/>
          </a:xfrm>
          <a:prstGeom prst="rect">
            <a:avLst/>
          </a:prstGeom>
          <a:solidFill>
            <a:sysClr val="window" lastClr="FFFFFF"/>
          </a:solidFill>
          <a:ln>
            <a:noFill/>
          </a:ln>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smtClean="0">
                <a:ln>
                  <a:noFill/>
                </a:ln>
                <a:solidFill>
                  <a:prstClr val="black"/>
                </a:solidFill>
                <a:effectLst/>
                <a:uLnTx/>
                <a:uFillTx/>
                <a:latin typeface="Calibri"/>
              </a:rPr>
              <a:t>curl, task is done</a:t>
            </a:r>
          </a:p>
        </p:txBody>
      </p:sp>
      <p:cxnSp>
        <p:nvCxnSpPr>
          <p:cNvPr id="104" name="Straight Arrow Connector 103"/>
          <p:cNvCxnSpPr/>
          <p:nvPr/>
        </p:nvCxnSpPr>
        <p:spPr>
          <a:xfrm flipV="1">
            <a:off x="3480697" y="1929181"/>
            <a:ext cx="1454220" cy="334938"/>
          </a:xfrm>
          <a:prstGeom prst="straightConnector1">
            <a:avLst/>
          </a:prstGeom>
          <a:noFill/>
          <a:ln w="38100" cap="flat" cmpd="sng" algn="ctr">
            <a:solidFill>
              <a:sysClr val="windowText" lastClr="000000"/>
            </a:solidFill>
            <a:prstDash val="solid"/>
            <a:headEnd type="none"/>
            <a:tailEnd type="triangle"/>
          </a:ln>
          <a:effectLst/>
        </p:spPr>
      </p:cxnSp>
      <p:cxnSp>
        <p:nvCxnSpPr>
          <p:cNvPr id="105" name="Straight Arrow Connector 104"/>
          <p:cNvCxnSpPr/>
          <p:nvPr/>
        </p:nvCxnSpPr>
        <p:spPr>
          <a:xfrm flipH="1" flipV="1">
            <a:off x="2158292" y="3283657"/>
            <a:ext cx="28093" cy="1985503"/>
          </a:xfrm>
          <a:prstGeom prst="straightConnector1">
            <a:avLst/>
          </a:prstGeom>
          <a:noFill/>
          <a:ln w="38100" cap="flat" cmpd="sng" algn="ctr">
            <a:solidFill>
              <a:sysClr val="windowText" lastClr="000000"/>
            </a:solidFill>
            <a:prstDash val="solid"/>
            <a:headEnd type="none"/>
            <a:tailEnd type="triangle"/>
          </a:ln>
          <a:effectLst/>
        </p:spPr>
      </p:cxnSp>
      <p:grpSp>
        <p:nvGrpSpPr>
          <p:cNvPr id="106" name="Group 105"/>
          <p:cNvGrpSpPr/>
          <p:nvPr/>
        </p:nvGrpSpPr>
        <p:grpSpPr>
          <a:xfrm>
            <a:off x="4556995" y="3388255"/>
            <a:ext cx="2310669" cy="1624936"/>
            <a:chOff x="4837123" y="4495800"/>
            <a:chExt cx="2310669" cy="1624936"/>
          </a:xfrm>
        </p:grpSpPr>
        <p:sp>
          <p:nvSpPr>
            <p:cNvPr id="107" name="Flowchart: Predefined Process 106"/>
            <p:cNvSpPr/>
            <p:nvPr/>
          </p:nvSpPr>
          <p:spPr>
            <a:xfrm>
              <a:off x="4837123" y="4495800"/>
              <a:ext cx="1791115" cy="1624936"/>
            </a:xfrm>
            <a:prstGeom prst="flowChartPredefinedProcess">
              <a:avLst/>
            </a:prstGeom>
            <a:no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a typeface="+mn-ea"/>
                <a:cs typeface="+mn-cs"/>
              </a:endParaRPr>
            </a:p>
          </p:txBody>
        </p:sp>
        <p:sp>
          <p:nvSpPr>
            <p:cNvPr id="108" name="TextBox 107"/>
            <p:cNvSpPr txBox="1"/>
            <p:nvPr/>
          </p:nvSpPr>
          <p:spPr>
            <a:xfrm>
              <a:off x="5318992" y="4508780"/>
              <a:ext cx="1828800" cy="276999"/>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200" b="0" i="1" u="none" strike="noStrike" kern="0" cap="none" spc="0" normalizeH="0" baseline="0" noProof="0" dirty="0" err="1" smtClean="0">
                  <a:ln>
                    <a:noFill/>
                  </a:ln>
                  <a:solidFill>
                    <a:prstClr val="black"/>
                  </a:solidFill>
                  <a:effectLst/>
                  <a:uLnTx/>
                  <a:uFillTx/>
                  <a:latin typeface="Calibri"/>
                </a:rPr>
                <a:t>checkJobsD</a:t>
              </a:r>
              <a:endParaRPr kumimoji="0" lang="en-US" sz="1200" b="0" i="1" u="none" strike="noStrike" kern="0" cap="none" spc="0" normalizeH="0" baseline="0" noProof="0" dirty="0" smtClean="0">
                <a:ln>
                  <a:noFill/>
                </a:ln>
                <a:solidFill>
                  <a:prstClr val="black"/>
                </a:solidFill>
                <a:effectLst/>
                <a:uLnTx/>
                <a:uFillTx/>
                <a:latin typeface="Calibri"/>
              </a:endParaRPr>
            </a:p>
          </p:txBody>
        </p:sp>
        <p:sp>
          <p:nvSpPr>
            <p:cNvPr id="109" name="TextBox 108"/>
            <p:cNvSpPr txBox="1"/>
            <p:nvPr/>
          </p:nvSpPr>
          <p:spPr>
            <a:xfrm>
              <a:off x="5055297" y="4758619"/>
              <a:ext cx="1378904" cy="400110"/>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smtClean="0">
                  <a:ln>
                    <a:noFill/>
                  </a:ln>
                  <a:solidFill>
                    <a:prstClr val="black"/>
                  </a:solidFill>
                  <a:effectLst/>
                  <a:uLnTx/>
                  <a:uFillTx/>
                  <a:latin typeface="Calibri"/>
                </a:rPr>
                <a:t>1. Find all “submitted” </a:t>
              </a:r>
              <a:br>
                <a:rPr kumimoji="0" lang="en-US" sz="1000" b="0" i="0" u="none" strike="noStrike" kern="0" cap="none" spc="0" normalizeH="0" baseline="0" noProof="0" dirty="0" smtClean="0">
                  <a:ln>
                    <a:noFill/>
                  </a:ln>
                  <a:solidFill>
                    <a:prstClr val="black"/>
                  </a:solidFill>
                  <a:effectLst/>
                  <a:uLnTx/>
                  <a:uFillTx/>
                  <a:latin typeface="Calibri"/>
                </a:rPr>
              </a:br>
              <a:r>
                <a:rPr kumimoji="0" lang="en-US" sz="1000" b="0" i="0" u="none" strike="noStrike" kern="0" cap="none" spc="0" normalizeH="0" baseline="0" noProof="0" dirty="0" smtClean="0">
                  <a:ln>
                    <a:noFill/>
                  </a:ln>
                  <a:solidFill>
                    <a:prstClr val="black"/>
                  </a:solidFill>
                  <a:effectLst/>
                  <a:uLnTx/>
                  <a:uFillTx/>
                  <a:latin typeface="Calibri"/>
                </a:rPr>
                <a:t>    tasks</a:t>
              </a:r>
            </a:p>
          </p:txBody>
        </p:sp>
        <p:sp>
          <p:nvSpPr>
            <p:cNvPr id="110" name="TextBox 109"/>
            <p:cNvSpPr txBox="1"/>
            <p:nvPr/>
          </p:nvSpPr>
          <p:spPr>
            <a:xfrm>
              <a:off x="5062740" y="5145158"/>
              <a:ext cx="1386918" cy="400110"/>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smtClean="0">
                  <a:ln>
                    <a:noFill/>
                  </a:ln>
                  <a:solidFill>
                    <a:prstClr val="black"/>
                  </a:solidFill>
                  <a:effectLst/>
                  <a:uLnTx/>
                  <a:uFillTx/>
                  <a:latin typeface="Calibri"/>
                </a:rPr>
                <a:t>2. Ask execution host if</a:t>
              </a:r>
            </a:p>
            <a:p>
              <a:pPr marL="0" marR="0" lvl="0" indent="0"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smtClean="0">
                  <a:ln>
                    <a:noFill/>
                  </a:ln>
                  <a:solidFill>
                    <a:prstClr val="black"/>
                  </a:solidFill>
                  <a:effectLst/>
                  <a:uLnTx/>
                  <a:uFillTx/>
                  <a:latin typeface="Calibri"/>
                </a:rPr>
                <a:t>    job is done</a:t>
              </a:r>
            </a:p>
          </p:txBody>
        </p:sp>
        <p:sp>
          <p:nvSpPr>
            <p:cNvPr id="111" name="TextBox 110"/>
            <p:cNvSpPr txBox="1"/>
            <p:nvPr/>
          </p:nvSpPr>
          <p:spPr>
            <a:xfrm>
              <a:off x="5067502" y="5540505"/>
              <a:ext cx="1282723" cy="400110"/>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smtClean="0">
                  <a:ln>
                    <a:noFill/>
                  </a:ln>
                  <a:solidFill>
                    <a:prstClr val="black"/>
                  </a:solidFill>
                  <a:effectLst/>
                  <a:uLnTx/>
                  <a:uFillTx/>
                  <a:latin typeface="Calibri"/>
                </a:rPr>
                <a:t>3. If yes, set status to</a:t>
              </a:r>
            </a:p>
            <a:p>
              <a:pPr marL="0" marR="0" lvl="0" indent="0"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smtClean="0">
                  <a:ln>
                    <a:noFill/>
                  </a:ln>
                  <a:solidFill>
                    <a:prstClr val="black"/>
                  </a:solidFill>
                  <a:effectLst/>
                  <a:uLnTx/>
                  <a:uFillTx/>
                  <a:latin typeface="Calibri"/>
                </a:rPr>
                <a:t>    “done”</a:t>
              </a:r>
            </a:p>
          </p:txBody>
        </p:sp>
      </p:grpSp>
      <p:cxnSp>
        <p:nvCxnSpPr>
          <p:cNvPr id="112" name="Straight Arrow Connector 111"/>
          <p:cNvCxnSpPr/>
          <p:nvPr/>
        </p:nvCxnSpPr>
        <p:spPr>
          <a:xfrm flipH="1">
            <a:off x="3538364" y="6187303"/>
            <a:ext cx="1564851" cy="27089"/>
          </a:xfrm>
          <a:prstGeom prst="straightConnector1">
            <a:avLst/>
          </a:prstGeom>
          <a:noFill/>
          <a:ln w="38100" cap="flat" cmpd="sng" algn="ctr">
            <a:solidFill>
              <a:sysClr val="windowText" lastClr="000000"/>
            </a:solidFill>
            <a:prstDash val="solid"/>
            <a:headEnd type="none"/>
            <a:tailEnd type="triangle"/>
          </a:ln>
          <a:effectLst/>
        </p:spPr>
      </p:cxnSp>
      <p:cxnSp>
        <p:nvCxnSpPr>
          <p:cNvPr id="113" name="Straight Arrow Connector 112"/>
          <p:cNvCxnSpPr/>
          <p:nvPr/>
        </p:nvCxnSpPr>
        <p:spPr>
          <a:xfrm flipH="1">
            <a:off x="5460891" y="2517758"/>
            <a:ext cx="376175" cy="865016"/>
          </a:xfrm>
          <a:prstGeom prst="straightConnector1">
            <a:avLst/>
          </a:prstGeom>
          <a:noFill/>
          <a:ln w="38100" cap="flat" cmpd="sng" algn="ctr">
            <a:solidFill>
              <a:sysClr val="windowText" lastClr="000000"/>
            </a:solidFill>
            <a:prstDash val="solid"/>
            <a:headEnd type="none"/>
            <a:tailEnd type="triangle"/>
          </a:ln>
          <a:effectLst/>
        </p:spPr>
      </p:cxnSp>
      <p:grpSp>
        <p:nvGrpSpPr>
          <p:cNvPr id="117" name="Group 116"/>
          <p:cNvGrpSpPr/>
          <p:nvPr/>
        </p:nvGrpSpPr>
        <p:grpSpPr>
          <a:xfrm>
            <a:off x="5328961" y="5304704"/>
            <a:ext cx="2223646" cy="1376706"/>
            <a:chOff x="5015354" y="1323201"/>
            <a:chExt cx="2223646" cy="1376706"/>
          </a:xfrm>
        </p:grpSpPr>
        <p:sp>
          <p:nvSpPr>
            <p:cNvPr id="118" name="Flowchart: Predefined Process 117"/>
            <p:cNvSpPr/>
            <p:nvPr/>
          </p:nvSpPr>
          <p:spPr>
            <a:xfrm>
              <a:off x="5015354" y="1323201"/>
              <a:ext cx="1791115" cy="1376706"/>
            </a:xfrm>
            <a:prstGeom prst="flowChartPredefinedProcess">
              <a:avLst/>
            </a:prstGeom>
            <a:no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a typeface="+mn-ea"/>
                <a:cs typeface="+mn-cs"/>
              </a:endParaRPr>
            </a:p>
          </p:txBody>
        </p:sp>
        <p:sp>
          <p:nvSpPr>
            <p:cNvPr id="119" name="TextBox 118"/>
            <p:cNvSpPr txBox="1"/>
            <p:nvPr/>
          </p:nvSpPr>
          <p:spPr>
            <a:xfrm>
              <a:off x="5410200" y="1323201"/>
              <a:ext cx="1828800" cy="276999"/>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200" b="0" i="1" u="none" strike="noStrike" kern="0" cap="none" spc="0" normalizeH="0" baseline="0" noProof="0" dirty="0" err="1" smtClean="0">
                  <a:ln>
                    <a:noFill/>
                  </a:ln>
                  <a:solidFill>
                    <a:prstClr val="black"/>
                  </a:solidFill>
                  <a:effectLst/>
                  <a:uLnTx/>
                  <a:uFillTx/>
                  <a:latin typeface="Calibri"/>
                </a:rPr>
                <a:t>loadResultsD</a:t>
              </a:r>
              <a:endParaRPr kumimoji="0" lang="en-US" sz="1200" b="0" i="1" u="none" strike="noStrike" kern="0" cap="none" spc="0" normalizeH="0" baseline="0" noProof="0" dirty="0" smtClean="0">
                <a:ln>
                  <a:noFill/>
                </a:ln>
                <a:solidFill>
                  <a:prstClr val="black"/>
                </a:solidFill>
                <a:effectLst/>
                <a:uLnTx/>
                <a:uFillTx/>
                <a:latin typeface="Calibri"/>
              </a:endParaRPr>
            </a:p>
          </p:txBody>
        </p:sp>
        <p:sp>
          <p:nvSpPr>
            <p:cNvPr id="120" name="TextBox 119"/>
            <p:cNvSpPr txBox="1"/>
            <p:nvPr/>
          </p:nvSpPr>
          <p:spPr>
            <a:xfrm>
              <a:off x="5207216" y="1610756"/>
              <a:ext cx="1372492" cy="24622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smtClean="0">
                  <a:ln>
                    <a:noFill/>
                  </a:ln>
                  <a:solidFill>
                    <a:prstClr val="black"/>
                  </a:solidFill>
                  <a:effectLst/>
                  <a:uLnTx/>
                  <a:uFillTx/>
                  <a:latin typeface="Calibri"/>
                </a:rPr>
                <a:t>1. Find all “done” tasks</a:t>
              </a:r>
            </a:p>
          </p:txBody>
        </p:sp>
        <p:sp>
          <p:nvSpPr>
            <p:cNvPr id="121" name="TextBox 120"/>
            <p:cNvSpPr txBox="1"/>
            <p:nvPr/>
          </p:nvSpPr>
          <p:spPr>
            <a:xfrm>
              <a:off x="5211912" y="1852519"/>
              <a:ext cx="1289135" cy="400110"/>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smtClean="0">
                  <a:ln>
                    <a:noFill/>
                  </a:ln>
                  <a:solidFill>
                    <a:prstClr val="black"/>
                  </a:solidFill>
                  <a:effectLst/>
                  <a:uLnTx/>
                  <a:uFillTx/>
                  <a:latin typeface="Calibri"/>
                </a:rPr>
                <a:t>2. Transfer results to </a:t>
              </a:r>
            </a:p>
            <a:p>
              <a:pPr marL="0" marR="0" lvl="0" indent="0"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smtClean="0">
                  <a:ln>
                    <a:noFill/>
                  </a:ln>
                  <a:solidFill>
                    <a:prstClr val="black"/>
                  </a:solidFill>
                  <a:effectLst/>
                  <a:uLnTx/>
                  <a:uFillTx/>
                  <a:latin typeface="Calibri"/>
                </a:rPr>
                <a:t>     CIPRES DB</a:t>
              </a:r>
            </a:p>
          </p:txBody>
        </p:sp>
        <p:sp>
          <p:nvSpPr>
            <p:cNvPr id="122" name="TextBox 121"/>
            <p:cNvSpPr txBox="1"/>
            <p:nvPr/>
          </p:nvSpPr>
          <p:spPr>
            <a:xfrm>
              <a:off x="5207216" y="2209800"/>
              <a:ext cx="1241045" cy="400110"/>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smtClean="0">
                  <a:ln>
                    <a:noFill/>
                  </a:ln>
                  <a:solidFill>
                    <a:prstClr val="black"/>
                  </a:solidFill>
                  <a:effectLst/>
                  <a:uLnTx/>
                  <a:uFillTx/>
                  <a:latin typeface="Calibri"/>
                </a:rPr>
                <a:t>3. Remove job from </a:t>
              </a:r>
            </a:p>
            <a:p>
              <a:pPr marL="0" marR="0" lvl="0" indent="0"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smtClean="0">
                  <a:ln>
                    <a:noFill/>
                  </a:ln>
                  <a:solidFill>
                    <a:prstClr val="black"/>
                  </a:solidFill>
                  <a:effectLst/>
                  <a:uLnTx/>
                  <a:uFillTx/>
                  <a:latin typeface="Calibri"/>
                </a:rPr>
                <a:t>     “</a:t>
              </a:r>
              <a:r>
                <a:rPr kumimoji="0" lang="en-US" sz="1000" b="0" i="0" u="none" strike="noStrike" kern="0" cap="none" spc="0" normalizeH="0" baseline="0" noProof="0" dirty="0" err="1" smtClean="0">
                  <a:ln>
                    <a:noFill/>
                  </a:ln>
                  <a:solidFill>
                    <a:prstClr val="black"/>
                  </a:solidFill>
                  <a:effectLst/>
                  <a:uLnTx/>
                  <a:uFillTx/>
                  <a:latin typeface="Calibri"/>
                </a:rPr>
                <a:t>WorkQ</a:t>
              </a:r>
              <a:r>
                <a:rPr kumimoji="0" lang="en-US" sz="1000" b="0" i="0" u="none" strike="noStrike" kern="0" cap="none" spc="0" normalizeH="0" baseline="0" noProof="0" dirty="0" smtClean="0">
                  <a:ln>
                    <a:noFill/>
                  </a:ln>
                  <a:solidFill>
                    <a:prstClr val="black"/>
                  </a:solidFill>
                  <a:effectLst/>
                  <a:uLnTx/>
                  <a:uFillTx/>
                  <a:latin typeface="Calibri"/>
                </a:rPr>
                <a:t>”</a:t>
              </a:r>
            </a:p>
          </p:txBody>
        </p:sp>
      </p:grpSp>
      <p:cxnSp>
        <p:nvCxnSpPr>
          <p:cNvPr id="123" name="Straight Arrow Connector 122"/>
          <p:cNvCxnSpPr/>
          <p:nvPr/>
        </p:nvCxnSpPr>
        <p:spPr>
          <a:xfrm flipV="1">
            <a:off x="6548919" y="2541760"/>
            <a:ext cx="33113" cy="2748606"/>
          </a:xfrm>
          <a:prstGeom prst="straightConnector1">
            <a:avLst/>
          </a:prstGeom>
          <a:noFill/>
          <a:ln w="38100" cap="flat" cmpd="sng" algn="ctr">
            <a:solidFill>
              <a:sysClr val="windowText" lastClr="000000"/>
            </a:solidFill>
            <a:prstDash val="solid"/>
            <a:headEnd type="triangle"/>
            <a:tailEnd type="none"/>
          </a:ln>
          <a:effectLst/>
        </p:spPr>
      </p:cxnSp>
      <p:grpSp>
        <p:nvGrpSpPr>
          <p:cNvPr id="124" name="Group 123"/>
          <p:cNvGrpSpPr/>
          <p:nvPr/>
        </p:nvGrpSpPr>
        <p:grpSpPr>
          <a:xfrm>
            <a:off x="1466274" y="1801276"/>
            <a:ext cx="2223646" cy="1376706"/>
            <a:chOff x="5015354" y="1323201"/>
            <a:chExt cx="2223646" cy="1376706"/>
          </a:xfrm>
        </p:grpSpPr>
        <p:sp>
          <p:nvSpPr>
            <p:cNvPr id="125" name="Flowchart: Predefined Process 124"/>
            <p:cNvSpPr/>
            <p:nvPr/>
          </p:nvSpPr>
          <p:spPr>
            <a:xfrm>
              <a:off x="5015354" y="1323201"/>
              <a:ext cx="1791115" cy="1376706"/>
            </a:xfrm>
            <a:prstGeom prst="flowChartPredefinedProcess">
              <a:avLst/>
            </a:prstGeom>
            <a:solidFill>
              <a:sysClr val="window" lastClr="FFFFFF"/>
            </a:solid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a typeface="+mn-ea"/>
                <a:cs typeface="+mn-cs"/>
              </a:endParaRPr>
            </a:p>
          </p:txBody>
        </p:sp>
        <p:sp>
          <p:nvSpPr>
            <p:cNvPr id="126" name="TextBox 125"/>
            <p:cNvSpPr txBox="1"/>
            <p:nvPr/>
          </p:nvSpPr>
          <p:spPr>
            <a:xfrm>
              <a:off x="5410200" y="1323201"/>
              <a:ext cx="1828800" cy="276999"/>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200" b="0" i="1" u="none" strike="noStrike" kern="0" cap="none" spc="0" normalizeH="0" baseline="0" noProof="0" dirty="0" err="1" smtClean="0">
                  <a:ln>
                    <a:noFill/>
                  </a:ln>
                  <a:solidFill>
                    <a:prstClr val="black"/>
                  </a:solidFill>
                  <a:effectLst/>
                  <a:uLnTx/>
                  <a:uFillTx/>
                  <a:latin typeface="Calibri"/>
                </a:rPr>
                <a:t>submitJobsD</a:t>
              </a:r>
              <a:endParaRPr kumimoji="0" lang="en-US" sz="1200" b="0" i="1" u="none" strike="noStrike" kern="0" cap="none" spc="0" normalizeH="0" baseline="0" noProof="0" dirty="0" smtClean="0">
                <a:ln>
                  <a:noFill/>
                </a:ln>
                <a:solidFill>
                  <a:prstClr val="black"/>
                </a:solidFill>
                <a:effectLst/>
                <a:uLnTx/>
                <a:uFillTx/>
                <a:latin typeface="Calibri"/>
              </a:endParaRPr>
            </a:p>
          </p:txBody>
        </p:sp>
        <p:sp>
          <p:nvSpPr>
            <p:cNvPr id="127" name="TextBox 126"/>
            <p:cNvSpPr txBox="1"/>
            <p:nvPr/>
          </p:nvSpPr>
          <p:spPr>
            <a:xfrm>
              <a:off x="5207216" y="1610756"/>
              <a:ext cx="1327608" cy="24622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smtClean="0">
                  <a:ln>
                    <a:noFill/>
                  </a:ln>
                  <a:solidFill>
                    <a:prstClr val="black"/>
                  </a:solidFill>
                  <a:effectLst/>
                  <a:uLnTx/>
                  <a:uFillTx/>
                  <a:latin typeface="Calibri"/>
                </a:rPr>
                <a:t>1. Find all “new” tasks</a:t>
              </a:r>
            </a:p>
          </p:txBody>
        </p:sp>
        <p:sp>
          <p:nvSpPr>
            <p:cNvPr id="128" name="TextBox 127"/>
            <p:cNvSpPr txBox="1"/>
            <p:nvPr/>
          </p:nvSpPr>
          <p:spPr>
            <a:xfrm>
              <a:off x="5211912" y="1852519"/>
              <a:ext cx="1250663" cy="400110"/>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smtClean="0">
                  <a:ln>
                    <a:noFill/>
                  </a:ln>
                  <a:solidFill>
                    <a:prstClr val="black"/>
                  </a:solidFill>
                  <a:effectLst/>
                  <a:uLnTx/>
                  <a:uFillTx/>
                  <a:latin typeface="Calibri"/>
                </a:rPr>
                <a:t>2. Submit to correct </a:t>
              </a:r>
            </a:p>
            <a:p>
              <a:pPr marL="0" marR="0" lvl="0" indent="0"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smtClean="0">
                  <a:ln>
                    <a:noFill/>
                  </a:ln>
                  <a:solidFill>
                    <a:prstClr val="black"/>
                  </a:solidFill>
                  <a:effectLst/>
                  <a:uLnTx/>
                  <a:uFillTx/>
                  <a:latin typeface="Calibri"/>
                </a:rPr>
                <a:t>     execution host</a:t>
              </a:r>
            </a:p>
          </p:txBody>
        </p:sp>
        <p:sp>
          <p:nvSpPr>
            <p:cNvPr id="129" name="TextBox 128"/>
            <p:cNvSpPr txBox="1"/>
            <p:nvPr/>
          </p:nvSpPr>
          <p:spPr>
            <a:xfrm>
              <a:off x="5207216" y="2209800"/>
              <a:ext cx="960519" cy="400110"/>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smtClean="0">
                  <a:ln>
                    <a:noFill/>
                  </a:ln>
                  <a:solidFill>
                    <a:prstClr val="black"/>
                  </a:solidFill>
                  <a:effectLst/>
                  <a:uLnTx/>
                  <a:uFillTx/>
                  <a:latin typeface="Calibri"/>
                </a:rPr>
                <a:t>3. Set status to</a:t>
              </a:r>
            </a:p>
            <a:p>
              <a:pPr marL="0" marR="0" lvl="0" indent="0"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smtClean="0">
                  <a:ln>
                    <a:noFill/>
                  </a:ln>
                  <a:solidFill>
                    <a:prstClr val="black"/>
                  </a:solidFill>
                  <a:effectLst/>
                  <a:uLnTx/>
                  <a:uFillTx/>
                  <a:latin typeface="Calibri"/>
                </a:rPr>
                <a:t>    “submitted”</a:t>
              </a:r>
            </a:p>
          </p:txBody>
        </p:sp>
      </p:grpSp>
      <p:cxnSp>
        <p:nvCxnSpPr>
          <p:cNvPr id="130" name="Straight Arrow Connector 129"/>
          <p:cNvCxnSpPr>
            <a:stCxn id="107" idx="1"/>
          </p:cNvCxnSpPr>
          <p:nvPr/>
        </p:nvCxnSpPr>
        <p:spPr>
          <a:xfrm flipH="1">
            <a:off x="3106149" y="4200723"/>
            <a:ext cx="1450846" cy="1089643"/>
          </a:xfrm>
          <a:prstGeom prst="straightConnector1">
            <a:avLst/>
          </a:prstGeom>
          <a:noFill/>
          <a:ln w="38100" cap="flat" cmpd="sng" algn="ctr">
            <a:solidFill>
              <a:sysClr val="windowText" lastClr="000000"/>
            </a:solidFill>
            <a:prstDash val="solid"/>
            <a:headEnd type="none"/>
            <a:tailEnd type="triangle"/>
          </a:ln>
          <a:effectLst/>
        </p:spPr>
      </p:cxnSp>
      <p:sp>
        <p:nvSpPr>
          <p:cNvPr id="136" name="TextBox 135"/>
          <p:cNvSpPr txBox="1"/>
          <p:nvPr/>
        </p:nvSpPr>
        <p:spPr>
          <a:xfrm>
            <a:off x="3208886" y="4347715"/>
            <a:ext cx="1175322" cy="553998"/>
          </a:xfrm>
          <a:prstGeom prst="rect">
            <a:avLst/>
          </a:prstGeom>
          <a:solidFill>
            <a:sysClr val="window" lastClr="FFFFFF"/>
          </a:solidFill>
          <a:ln>
            <a:solidFill>
              <a:sysClr val="windowText" lastClr="000000"/>
            </a:solidFill>
          </a:ln>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smtClean="0">
                <a:ln>
                  <a:noFill/>
                </a:ln>
                <a:solidFill>
                  <a:prstClr val="black"/>
                </a:solidFill>
                <a:effectLst/>
                <a:uLnTx/>
                <a:uFillTx/>
                <a:latin typeface="Calibri"/>
              </a:rPr>
              <a:t>Change status in</a:t>
            </a:r>
          </a:p>
          <a:p>
            <a:pPr marL="0" marR="0" lvl="0" indent="0"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smtClean="0">
                <a:ln>
                  <a:noFill/>
                </a:ln>
                <a:solidFill>
                  <a:prstClr val="black"/>
                </a:solidFill>
                <a:effectLst/>
                <a:uLnTx/>
                <a:uFillTx/>
                <a:latin typeface="Calibri"/>
              </a:rPr>
              <a:t>Running task table </a:t>
            </a:r>
          </a:p>
          <a:p>
            <a:pPr marL="0" marR="0" lvl="0" indent="0"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smtClean="0">
                <a:ln>
                  <a:noFill/>
                </a:ln>
                <a:solidFill>
                  <a:prstClr val="black"/>
                </a:solidFill>
                <a:effectLst/>
                <a:uLnTx/>
                <a:uFillTx/>
                <a:latin typeface="Calibri"/>
              </a:rPr>
              <a:t>to “done”</a:t>
            </a:r>
          </a:p>
        </p:txBody>
      </p:sp>
      <p:cxnSp>
        <p:nvCxnSpPr>
          <p:cNvPr id="143" name="Straight Arrow Connector 142"/>
          <p:cNvCxnSpPr/>
          <p:nvPr/>
        </p:nvCxnSpPr>
        <p:spPr>
          <a:xfrm>
            <a:off x="3298997" y="5527198"/>
            <a:ext cx="1881377" cy="306942"/>
          </a:xfrm>
          <a:prstGeom prst="straightConnector1">
            <a:avLst/>
          </a:prstGeom>
          <a:noFill/>
          <a:ln w="38100" cap="flat" cmpd="sng" algn="ctr">
            <a:solidFill>
              <a:sysClr val="windowText" lastClr="000000"/>
            </a:solidFill>
            <a:prstDash val="solid"/>
            <a:headEnd type="none"/>
            <a:tailEnd type="triangle"/>
          </a:ln>
          <a:effectLst/>
        </p:spPr>
      </p:cxnSp>
      <p:sp>
        <p:nvSpPr>
          <p:cNvPr id="149" name="TextBox 148"/>
          <p:cNvSpPr txBox="1"/>
          <p:nvPr/>
        </p:nvSpPr>
        <p:spPr>
          <a:xfrm>
            <a:off x="812535" y="966740"/>
            <a:ext cx="4016751" cy="646331"/>
          </a:xfrm>
          <a:prstGeom prst="rect">
            <a:avLst/>
          </a:prstGeom>
          <a:solidFill>
            <a:schemeClr val="bg1"/>
          </a:solidFill>
          <a:ln w="25400">
            <a:solidFill>
              <a:srgbClr val="FF0000"/>
            </a:solidFill>
          </a:ln>
        </p:spPr>
        <p:txBody>
          <a:bodyPr wrap="square" rtlCol="0">
            <a:spAutoFit/>
          </a:bodyPr>
          <a:lstStyle/>
          <a:p>
            <a:r>
              <a:rPr lang="en-US" b="1" dirty="0" smtClean="0">
                <a:solidFill>
                  <a:srgbClr val="FF0000"/>
                </a:solidFill>
              </a:rPr>
              <a:t>What happens when job output is GB in size?</a:t>
            </a:r>
            <a:endParaRPr lang="en-US" b="1" dirty="0">
              <a:solidFill>
                <a:srgbClr val="FF0000"/>
              </a:solidFill>
            </a:endParaRPr>
          </a:p>
        </p:txBody>
      </p:sp>
    </p:spTree>
    <p:extLst>
      <p:ext uri="{BB962C8B-B14F-4D97-AF65-F5344CB8AC3E}">
        <p14:creationId xmlns:p14="http://schemas.microsoft.com/office/powerpoint/2010/main" val="2674281920"/>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4" name="Rectangle 143"/>
          <p:cNvSpPr/>
          <p:nvPr/>
        </p:nvSpPr>
        <p:spPr>
          <a:xfrm>
            <a:off x="0" y="842135"/>
            <a:ext cx="9144000" cy="5997742"/>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4" name="Flowchart: Process 73"/>
          <p:cNvSpPr/>
          <p:nvPr/>
        </p:nvSpPr>
        <p:spPr>
          <a:xfrm>
            <a:off x="835907" y="4957844"/>
            <a:ext cx="2286000" cy="1829257"/>
          </a:xfrm>
          <a:prstGeom prst="flowChartProcess">
            <a:avLst/>
          </a:prstGeom>
          <a:solidFill>
            <a:srgbClr val="1F497D">
              <a:lumMod val="40000"/>
              <a:lumOff val="60000"/>
            </a:srgbClr>
          </a:solid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a typeface="+mn-ea"/>
              <a:cs typeface="+mn-cs"/>
            </a:endParaRPr>
          </a:p>
        </p:txBody>
      </p:sp>
      <p:sp>
        <p:nvSpPr>
          <p:cNvPr id="75" name="Flowchart: Process 74"/>
          <p:cNvSpPr/>
          <p:nvPr/>
        </p:nvSpPr>
        <p:spPr>
          <a:xfrm>
            <a:off x="5156193" y="869936"/>
            <a:ext cx="2286000" cy="1829257"/>
          </a:xfrm>
          <a:prstGeom prst="flowChartProcess">
            <a:avLst/>
          </a:prstGeom>
          <a:solidFill>
            <a:srgbClr val="92D050"/>
          </a:solid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a typeface="+mn-ea"/>
              <a:cs typeface="+mn-cs"/>
            </a:endParaRPr>
          </a:p>
        </p:txBody>
      </p:sp>
      <p:sp>
        <p:nvSpPr>
          <p:cNvPr id="78" name="Flowchart: Process 77"/>
          <p:cNvSpPr/>
          <p:nvPr/>
        </p:nvSpPr>
        <p:spPr>
          <a:xfrm>
            <a:off x="5460993" y="1277313"/>
            <a:ext cx="1371600" cy="881945"/>
          </a:xfrm>
          <a:prstGeom prst="flowChartProcess">
            <a:avLst/>
          </a:prstGeom>
          <a:solidFill>
            <a:srgbClr val="00B050"/>
          </a:solid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a typeface="+mn-ea"/>
              <a:cs typeface="+mn-cs"/>
            </a:endParaRPr>
          </a:p>
        </p:txBody>
      </p:sp>
      <p:sp>
        <p:nvSpPr>
          <p:cNvPr id="79" name="Flowchart: Process 78"/>
          <p:cNvSpPr/>
          <p:nvPr/>
        </p:nvSpPr>
        <p:spPr>
          <a:xfrm>
            <a:off x="5613393" y="1429713"/>
            <a:ext cx="1371600" cy="881945"/>
          </a:xfrm>
          <a:prstGeom prst="flowChartProcess">
            <a:avLst/>
          </a:prstGeom>
          <a:solidFill>
            <a:srgbClr val="00B050"/>
          </a:solid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a typeface="+mn-ea"/>
              <a:cs typeface="+mn-cs"/>
            </a:endParaRPr>
          </a:p>
        </p:txBody>
      </p:sp>
      <p:sp>
        <p:nvSpPr>
          <p:cNvPr id="80" name="Flowchart: Process 79"/>
          <p:cNvSpPr/>
          <p:nvPr/>
        </p:nvSpPr>
        <p:spPr>
          <a:xfrm>
            <a:off x="5793744" y="1619206"/>
            <a:ext cx="1371600" cy="881945"/>
          </a:xfrm>
          <a:prstGeom prst="flowChartProcess">
            <a:avLst/>
          </a:prstGeom>
          <a:solidFill>
            <a:srgbClr val="00B050"/>
          </a:solid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a typeface="+mn-ea"/>
              <a:cs typeface="+mn-cs"/>
            </a:endParaRPr>
          </a:p>
        </p:txBody>
      </p:sp>
      <p:sp>
        <p:nvSpPr>
          <p:cNvPr id="82" name="TextBox 81"/>
          <p:cNvSpPr txBox="1"/>
          <p:nvPr/>
        </p:nvSpPr>
        <p:spPr>
          <a:xfrm>
            <a:off x="1992979" y="6382529"/>
            <a:ext cx="1828800" cy="338554"/>
          </a:xfrm>
          <a:prstGeom prst="rect">
            <a:avLst/>
          </a:prstGeom>
          <a:noFill/>
        </p:spPr>
        <p:txBody>
          <a:bodyPr wrap="square" rtlCol="0">
            <a:spAutoFit/>
          </a:bodyPr>
          <a:lstStyle/>
          <a:p>
            <a:pPr fontAlgn="auto">
              <a:spcBef>
                <a:spcPts val="0"/>
              </a:spcBef>
              <a:spcAft>
                <a:spcPts val="0"/>
              </a:spcAft>
            </a:pPr>
            <a:r>
              <a:rPr lang="en-US" sz="1600" dirty="0">
                <a:solidFill>
                  <a:prstClr val="black"/>
                </a:solidFill>
                <a:latin typeface="Calibri"/>
              </a:rPr>
              <a:t>CIPRES DB</a:t>
            </a:r>
          </a:p>
        </p:txBody>
      </p:sp>
      <p:sp>
        <p:nvSpPr>
          <p:cNvPr id="83" name="TextBox 82"/>
          <p:cNvSpPr txBox="1"/>
          <p:nvPr/>
        </p:nvSpPr>
        <p:spPr>
          <a:xfrm>
            <a:off x="5460993" y="842135"/>
            <a:ext cx="1828800" cy="338554"/>
          </a:xfrm>
          <a:prstGeom prst="rect">
            <a:avLst/>
          </a:prstGeom>
          <a:noFill/>
        </p:spPr>
        <p:txBody>
          <a:bodyPr wrap="square" rtlCol="0">
            <a:spAutoFit/>
          </a:bodyPr>
          <a:lstStyle/>
          <a:p>
            <a:pPr fontAlgn="auto">
              <a:spcBef>
                <a:spcPts val="0"/>
              </a:spcBef>
              <a:spcAft>
                <a:spcPts val="0"/>
              </a:spcAft>
            </a:pPr>
            <a:r>
              <a:rPr lang="en-US" sz="1600" dirty="0">
                <a:solidFill>
                  <a:prstClr val="black"/>
                </a:solidFill>
                <a:latin typeface="Calibri"/>
              </a:rPr>
              <a:t>Execution Hosts</a:t>
            </a:r>
          </a:p>
        </p:txBody>
      </p:sp>
      <p:grpSp>
        <p:nvGrpSpPr>
          <p:cNvPr id="84" name="Group 83"/>
          <p:cNvGrpSpPr/>
          <p:nvPr/>
        </p:nvGrpSpPr>
        <p:grpSpPr>
          <a:xfrm>
            <a:off x="1682983" y="5323147"/>
            <a:ext cx="1101634" cy="612648"/>
            <a:chOff x="3812844" y="3224772"/>
            <a:chExt cx="1101634" cy="612648"/>
          </a:xfrm>
          <a:solidFill>
            <a:sysClr val="window" lastClr="FFFFFF"/>
          </a:solidFill>
        </p:grpSpPr>
        <p:sp>
          <p:nvSpPr>
            <p:cNvPr id="85" name="Flowchart: Internal Storage 84"/>
            <p:cNvSpPr/>
            <p:nvPr/>
          </p:nvSpPr>
          <p:spPr>
            <a:xfrm>
              <a:off x="3812844" y="3224772"/>
              <a:ext cx="1101634" cy="612648"/>
            </a:xfrm>
            <a:prstGeom prst="flowChartInternalStorage">
              <a:avLst/>
            </a:prstGeom>
            <a:grp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a typeface="+mn-ea"/>
                <a:cs typeface="+mn-cs"/>
              </a:endParaRPr>
            </a:p>
          </p:txBody>
        </p:sp>
        <p:sp>
          <p:nvSpPr>
            <p:cNvPr id="86" name="TextBox 85"/>
            <p:cNvSpPr txBox="1"/>
            <p:nvPr/>
          </p:nvSpPr>
          <p:spPr>
            <a:xfrm>
              <a:off x="3985383" y="3330447"/>
              <a:ext cx="826224" cy="230832"/>
            </a:xfrm>
            <a:prstGeom prst="rect">
              <a:avLst/>
            </a:prstGeom>
            <a:grp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900" b="0" i="0" u="none" strike="noStrike" kern="0" cap="none" spc="0" normalizeH="0" baseline="0" noProof="0" dirty="0" smtClean="0">
                  <a:ln>
                    <a:noFill/>
                  </a:ln>
                  <a:solidFill>
                    <a:prstClr val="black"/>
                  </a:solidFill>
                  <a:effectLst/>
                  <a:uLnTx/>
                  <a:uFillTx/>
                  <a:latin typeface="Calibri"/>
                </a:rPr>
                <a:t>Running tasks</a:t>
              </a:r>
            </a:p>
          </p:txBody>
        </p:sp>
      </p:grpSp>
      <p:grpSp>
        <p:nvGrpSpPr>
          <p:cNvPr id="87" name="Group 86"/>
          <p:cNvGrpSpPr/>
          <p:nvPr/>
        </p:nvGrpSpPr>
        <p:grpSpPr>
          <a:xfrm>
            <a:off x="1153318" y="5722030"/>
            <a:ext cx="1101634" cy="612648"/>
            <a:chOff x="3584244" y="3564930"/>
            <a:chExt cx="1101634" cy="612648"/>
          </a:xfrm>
        </p:grpSpPr>
        <p:sp>
          <p:nvSpPr>
            <p:cNvPr id="88" name="Flowchart: Internal Storage 87"/>
            <p:cNvSpPr/>
            <p:nvPr/>
          </p:nvSpPr>
          <p:spPr>
            <a:xfrm>
              <a:off x="3584244" y="3564930"/>
              <a:ext cx="1101634" cy="612648"/>
            </a:xfrm>
            <a:prstGeom prst="flowChartInternalStorage">
              <a:avLst/>
            </a:prstGeom>
            <a:solidFill>
              <a:sysClr val="window" lastClr="FFFFFF"/>
            </a:solid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a typeface="+mn-ea"/>
                <a:cs typeface="+mn-cs"/>
              </a:endParaRPr>
            </a:p>
          </p:txBody>
        </p:sp>
        <p:sp>
          <p:nvSpPr>
            <p:cNvPr id="89" name="TextBox 88"/>
            <p:cNvSpPr txBox="1"/>
            <p:nvPr/>
          </p:nvSpPr>
          <p:spPr>
            <a:xfrm>
              <a:off x="3786860" y="3672905"/>
              <a:ext cx="826224" cy="230832"/>
            </a:xfrm>
            <a:prstGeom prst="rect">
              <a:avLst/>
            </a:prstGeom>
            <a:solidFill>
              <a:sysClr val="window" lastClr="FFFFFF"/>
            </a:solid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900" b="0" i="0" u="none" strike="noStrike" kern="0" cap="none" spc="0" normalizeH="0" baseline="0" noProof="0" dirty="0" smtClean="0">
                  <a:ln>
                    <a:noFill/>
                  </a:ln>
                  <a:solidFill>
                    <a:prstClr val="black"/>
                  </a:solidFill>
                  <a:effectLst/>
                  <a:uLnTx/>
                  <a:uFillTx/>
                  <a:latin typeface="Calibri"/>
                </a:rPr>
                <a:t>Tasks</a:t>
              </a:r>
            </a:p>
          </p:txBody>
        </p:sp>
      </p:grpSp>
      <p:sp>
        <p:nvSpPr>
          <p:cNvPr id="101" name="TextBox 100"/>
          <p:cNvSpPr txBox="1"/>
          <p:nvPr/>
        </p:nvSpPr>
        <p:spPr>
          <a:xfrm>
            <a:off x="2820911" y="1329992"/>
            <a:ext cx="1055097" cy="246221"/>
          </a:xfrm>
          <a:prstGeom prst="rect">
            <a:avLst/>
          </a:prstGeom>
          <a:solidFill>
            <a:sysClr val="window" lastClr="FFFFFF"/>
          </a:solidFill>
          <a:ln>
            <a:noFill/>
          </a:ln>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smtClean="0">
                <a:ln>
                  <a:noFill/>
                </a:ln>
                <a:solidFill>
                  <a:prstClr val="black"/>
                </a:solidFill>
                <a:effectLst/>
                <a:uLnTx/>
                <a:uFillTx/>
                <a:latin typeface="Calibri"/>
              </a:rPr>
              <a:t>curl, task is done</a:t>
            </a:r>
          </a:p>
        </p:txBody>
      </p:sp>
      <p:cxnSp>
        <p:nvCxnSpPr>
          <p:cNvPr id="112" name="Straight Arrow Connector 111"/>
          <p:cNvCxnSpPr/>
          <p:nvPr/>
        </p:nvCxnSpPr>
        <p:spPr>
          <a:xfrm flipV="1">
            <a:off x="4690166" y="2336758"/>
            <a:ext cx="944768" cy="688650"/>
          </a:xfrm>
          <a:prstGeom prst="straightConnector1">
            <a:avLst/>
          </a:prstGeom>
          <a:noFill/>
          <a:ln w="38100" cap="flat" cmpd="sng" algn="ctr">
            <a:solidFill>
              <a:sysClr val="windowText" lastClr="000000"/>
            </a:solidFill>
            <a:prstDash val="solid"/>
            <a:headEnd type="none"/>
            <a:tailEnd type="triangle"/>
          </a:ln>
          <a:effectLst/>
        </p:spPr>
      </p:cxnSp>
      <p:grpSp>
        <p:nvGrpSpPr>
          <p:cNvPr id="117" name="Group 116"/>
          <p:cNvGrpSpPr/>
          <p:nvPr/>
        </p:nvGrpSpPr>
        <p:grpSpPr>
          <a:xfrm>
            <a:off x="2941354" y="2994873"/>
            <a:ext cx="2223646" cy="1376706"/>
            <a:chOff x="5015354" y="1323201"/>
            <a:chExt cx="2223646" cy="1376706"/>
          </a:xfrm>
        </p:grpSpPr>
        <p:sp>
          <p:nvSpPr>
            <p:cNvPr id="118" name="Flowchart: Predefined Process 117"/>
            <p:cNvSpPr/>
            <p:nvPr/>
          </p:nvSpPr>
          <p:spPr>
            <a:xfrm>
              <a:off x="5015354" y="1323201"/>
              <a:ext cx="1791115" cy="1376706"/>
            </a:xfrm>
            <a:prstGeom prst="flowChartPredefinedProcess">
              <a:avLst/>
            </a:prstGeom>
            <a:no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a typeface="+mn-ea"/>
                <a:cs typeface="+mn-cs"/>
              </a:endParaRPr>
            </a:p>
          </p:txBody>
        </p:sp>
        <p:sp>
          <p:nvSpPr>
            <p:cNvPr id="119" name="TextBox 118"/>
            <p:cNvSpPr txBox="1"/>
            <p:nvPr/>
          </p:nvSpPr>
          <p:spPr>
            <a:xfrm>
              <a:off x="5410200" y="1323201"/>
              <a:ext cx="1828800" cy="276999"/>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200" b="0" i="1" u="none" strike="noStrike" kern="0" cap="none" spc="0" normalizeH="0" baseline="0" noProof="0" dirty="0" err="1" smtClean="0">
                  <a:ln>
                    <a:noFill/>
                  </a:ln>
                  <a:solidFill>
                    <a:prstClr val="black"/>
                  </a:solidFill>
                  <a:effectLst/>
                  <a:uLnTx/>
                  <a:uFillTx/>
                  <a:latin typeface="Calibri"/>
                </a:rPr>
                <a:t>loadResultsD</a:t>
              </a:r>
              <a:endParaRPr kumimoji="0" lang="en-US" sz="1200" b="0" i="1" u="none" strike="noStrike" kern="0" cap="none" spc="0" normalizeH="0" baseline="0" noProof="0" dirty="0" smtClean="0">
                <a:ln>
                  <a:noFill/>
                </a:ln>
                <a:solidFill>
                  <a:prstClr val="black"/>
                </a:solidFill>
                <a:effectLst/>
                <a:uLnTx/>
                <a:uFillTx/>
                <a:latin typeface="Calibri"/>
              </a:endParaRPr>
            </a:p>
          </p:txBody>
        </p:sp>
        <p:sp>
          <p:nvSpPr>
            <p:cNvPr id="120" name="TextBox 119"/>
            <p:cNvSpPr txBox="1"/>
            <p:nvPr/>
          </p:nvSpPr>
          <p:spPr>
            <a:xfrm>
              <a:off x="5207216" y="1610756"/>
              <a:ext cx="1372492" cy="24622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smtClean="0">
                  <a:ln>
                    <a:noFill/>
                  </a:ln>
                  <a:solidFill>
                    <a:prstClr val="black"/>
                  </a:solidFill>
                  <a:effectLst/>
                  <a:uLnTx/>
                  <a:uFillTx/>
                  <a:latin typeface="Calibri"/>
                </a:rPr>
                <a:t>1. Find all “done” tasks</a:t>
              </a:r>
            </a:p>
          </p:txBody>
        </p:sp>
        <p:sp>
          <p:nvSpPr>
            <p:cNvPr id="121" name="TextBox 120"/>
            <p:cNvSpPr txBox="1"/>
            <p:nvPr/>
          </p:nvSpPr>
          <p:spPr>
            <a:xfrm>
              <a:off x="5211912" y="1852519"/>
              <a:ext cx="1289135" cy="400110"/>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smtClean="0">
                  <a:ln>
                    <a:noFill/>
                  </a:ln>
                  <a:solidFill>
                    <a:prstClr val="black"/>
                  </a:solidFill>
                  <a:effectLst/>
                  <a:uLnTx/>
                  <a:uFillTx/>
                  <a:latin typeface="Calibri"/>
                </a:rPr>
                <a:t>2. Transfer results to </a:t>
              </a:r>
            </a:p>
            <a:p>
              <a:pPr marL="0" marR="0" lvl="0" indent="0"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smtClean="0">
                  <a:ln>
                    <a:noFill/>
                  </a:ln>
                  <a:solidFill>
                    <a:prstClr val="black"/>
                  </a:solidFill>
                  <a:effectLst/>
                  <a:uLnTx/>
                  <a:uFillTx/>
                  <a:latin typeface="Calibri"/>
                </a:rPr>
                <a:t>     CIPRES DB</a:t>
              </a:r>
            </a:p>
          </p:txBody>
        </p:sp>
        <p:sp>
          <p:nvSpPr>
            <p:cNvPr id="122" name="TextBox 121"/>
            <p:cNvSpPr txBox="1"/>
            <p:nvPr/>
          </p:nvSpPr>
          <p:spPr>
            <a:xfrm>
              <a:off x="5207216" y="2209800"/>
              <a:ext cx="1241045" cy="400110"/>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smtClean="0">
                  <a:ln>
                    <a:noFill/>
                  </a:ln>
                  <a:solidFill>
                    <a:prstClr val="black"/>
                  </a:solidFill>
                  <a:effectLst/>
                  <a:uLnTx/>
                  <a:uFillTx/>
                  <a:latin typeface="Calibri"/>
                </a:rPr>
                <a:t>3. Remove job from </a:t>
              </a:r>
            </a:p>
            <a:p>
              <a:pPr marL="0" marR="0" lvl="0" indent="0"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smtClean="0">
                  <a:ln>
                    <a:noFill/>
                  </a:ln>
                  <a:solidFill>
                    <a:prstClr val="black"/>
                  </a:solidFill>
                  <a:effectLst/>
                  <a:uLnTx/>
                  <a:uFillTx/>
                  <a:latin typeface="Calibri"/>
                </a:rPr>
                <a:t>     “</a:t>
              </a:r>
              <a:r>
                <a:rPr kumimoji="0" lang="en-US" sz="1000" b="0" i="0" u="none" strike="noStrike" kern="0" cap="none" spc="0" normalizeH="0" baseline="0" noProof="0" dirty="0" err="1" smtClean="0">
                  <a:ln>
                    <a:noFill/>
                  </a:ln>
                  <a:solidFill>
                    <a:prstClr val="black"/>
                  </a:solidFill>
                  <a:effectLst/>
                  <a:uLnTx/>
                  <a:uFillTx/>
                  <a:latin typeface="Calibri"/>
                </a:rPr>
                <a:t>WorkQ</a:t>
              </a:r>
              <a:r>
                <a:rPr kumimoji="0" lang="en-US" sz="1000" b="0" i="0" u="none" strike="noStrike" kern="0" cap="none" spc="0" normalizeH="0" baseline="0" noProof="0" dirty="0" smtClean="0">
                  <a:ln>
                    <a:noFill/>
                  </a:ln>
                  <a:solidFill>
                    <a:prstClr val="black"/>
                  </a:solidFill>
                  <a:effectLst/>
                  <a:uLnTx/>
                  <a:uFillTx/>
                  <a:latin typeface="Calibri"/>
                </a:rPr>
                <a:t>”</a:t>
              </a:r>
            </a:p>
          </p:txBody>
        </p:sp>
      </p:grpSp>
      <p:cxnSp>
        <p:nvCxnSpPr>
          <p:cNvPr id="123" name="Straight Arrow Connector 122"/>
          <p:cNvCxnSpPr/>
          <p:nvPr/>
        </p:nvCxnSpPr>
        <p:spPr>
          <a:xfrm flipV="1">
            <a:off x="3231098" y="2541760"/>
            <a:ext cx="3350934" cy="2929532"/>
          </a:xfrm>
          <a:prstGeom prst="straightConnector1">
            <a:avLst/>
          </a:prstGeom>
          <a:noFill/>
          <a:ln w="38100" cap="flat" cmpd="sng" algn="ctr">
            <a:solidFill>
              <a:sysClr val="windowText" lastClr="000000"/>
            </a:solidFill>
            <a:prstDash val="solid"/>
            <a:headEnd type="triangle"/>
            <a:tailEnd type="none"/>
          </a:ln>
          <a:effectLst/>
        </p:spPr>
      </p:cxnSp>
      <p:sp>
        <p:nvSpPr>
          <p:cNvPr id="149" name="TextBox 148"/>
          <p:cNvSpPr txBox="1"/>
          <p:nvPr/>
        </p:nvSpPr>
        <p:spPr>
          <a:xfrm>
            <a:off x="474713" y="1076358"/>
            <a:ext cx="4016751" cy="646331"/>
          </a:xfrm>
          <a:prstGeom prst="rect">
            <a:avLst/>
          </a:prstGeom>
          <a:solidFill>
            <a:schemeClr val="bg1"/>
          </a:solidFill>
          <a:ln w="25400">
            <a:solidFill>
              <a:srgbClr val="FF0000"/>
            </a:solidFill>
          </a:ln>
        </p:spPr>
        <p:txBody>
          <a:bodyPr wrap="square" rtlCol="0">
            <a:spAutoFit/>
          </a:bodyPr>
          <a:lstStyle/>
          <a:p>
            <a:r>
              <a:rPr lang="en-US" b="1" dirty="0" smtClean="0">
                <a:solidFill>
                  <a:srgbClr val="FF0000"/>
                </a:solidFill>
              </a:rPr>
              <a:t>What happens when jobs output is GB in size?</a:t>
            </a:r>
            <a:endParaRPr lang="en-US" b="1" dirty="0">
              <a:solidFill>
                <a:srgbClr val="FF0000"/>
              </a:solidFill>
            </a:endParaRPr>
          </a:p>
        </p:txBody>
      </p:sp>
      <p:sp>
        <p:nvSpPr>
          <p:cNvPr id="46" name="TextBox 45"/>
          <p:cNvSpPr txBox="1"/>
          <p:nvPr/>
        </p:nvSpPr>
        <p:spPr>
          <a:xfrm>
            <a:off x="5003737" y="3924301"/>
            <a:ext cx="4016751" cy="2585323"/>
          </a:xfrm>
          <a:prstGeom prst="rect">
            <a:avLst/>
          </a:prstGeom>
          <a:solidFill>
            <a:schemeClr val="bg1"/>
          </a:solidFill>
          <a:ln w="25400">
            <a:solidFill>
              <a:srgbClr val="FF0000"/>
            </a:solidFill>
          </a:ln>
        </p:spPr>
        <p:txBody>
          <a:bodyPr wrap="square" rtlCol="0">
            <a:spAutoFit/>
          </a:bodyPr>
          <a:lstStyle/>
          <a:p>
            <a:r>
              <a:rPr lang="en-US" b="1" dirty="0" smtClean="0">
                <a:solidFill>
                  <a:srgbClr val="FF0000"/>
                </a:solidFill>
              </a:rPr>
              <a:t>After 5 minutes, the transfer is still in progress, the job is still in the </a:t>
            </a:r>
            <a:r>
              <a:rPr lang="en-US" b="1" dirty="0" err="1" smtClean="0">
                <a:solidFill>
                  <a:srgbClr val="FF0000"/>
                </a:solidFill>
              </a:rPr>
              <a:t>WorkQ</a:t>
            </a:r>
            <a:r>
              <a:rPr lang="en-US" b="1" dirty="0" smtClean="0">
                <a:solidFill>
                  <a:srgbClr val="FF0000"/>
                </a:solidFill>
              </a:rPr>
              <a:t>, and marked “done”</a:t>
            </a:r>
          </a:p>
          <a:p>
            <a:endParaRPr lang="en-US" b="1" dirty="0">
              <a:solidFill>
                <a:srgbClr val="FF0000"/>
              </a:solidFill>
            </a:endParaRPr>
          </a:p>
          <a:p>
            <a:r>
              <a:rPr lang="en-US" b="1" dirty="0" err="1" smtClean="0">
                <a:solidFill>
                  <a:srgbClr val="FF0000"/>
                </a:solidFill>
              </a:rPr>
              <a:t>loadResultsD</a:t>
            </a:r>
            <a:r>
              <a:rPr lang="en-US" b="1" dirty="0" smtClean="0">
                <a:solidFill>
                  <a:srgbClr val="FF0000"/>
                </a:solidFill>
              </a:rPr>
              <a:t> finds it, and starts the transfer again….</a:t>
            </a:r>
          </a:p>
          <a:p>
            <a:endParaRPr lang="en-US" b="1" dirty="0">
              <a:solidFill>
                <a:srgbClr val="FF0000"/>
              </a:solidFill>
            </a:endParaRPr>
          </a:p>
          <a:p>
            <a:r>
              <a:rPr lang="en-US" b="1" dirty="0" smtClean="0">
                <a:solidFill>
                  <a:srgbClr val="FF0000"/>
                </a:solidFill>
              </a:rPr>
              <a:t>Soon multiple transfers are in progress, and the system chokes</a:t>
            </a:r>
            <a:endParaRPr lang="en-US" b="1" dirty="0">
              <a:solidFill>
                <a:srgbClr val="FF0000"/>
              </a:solidFill>
            </a:endParaRPr>
          </a:p>
        </p:txBody>
      </p:sp>
      <p:cxnSp>
        <p:nvCxnSpPr>
          <p:cNvPr id="27" name="Straight Arrow Connector 26"/>
          <p:cNvCxnSpPr/>
          <p:nvPr/>
        </p:nvCxnSpPr>
        <p:spPr>
          <a:xfrm flipV="1">
            <a:off x="2370937" y="4385728"/>
            <a:ext cx="770196" cy="883879"/>
          </a:xfrm>
          <a:prstGeom prst="straightConnector1">
            <a:avLst/>
          </a:prstGeom>
          <a:noFill/>
          <a:ln w="38100" cap="flat" cmpd="sng" algn="ctr">
            <a:solidFill>
              <a:sysClr val="windowText" lastClr="000000"/>
            </a:solidFill>
            <a:prstDash val="solid"/>
            <a:headEnd type="none"/>
            <a:tailEnd type="triangle"/>
          </a:ln>
          <a:effectLst/>
        </p:spPr>
      </p:cxnSp>
    </p:spTree>
    <p:extLst>
      <p:ext uri="{BB962C8B-B14F-4D97-AF65-F5344CB8AC3E}">
        <p14:creationId xmlns:p14="http://schemas.microsoft.com/office/powerpoint/2010/main" val="586859619"/>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4" name="Rectangle 143"/>
          <p:cNvSpPr/>
          <p:nvPr/>
        </p:nvSpPr>
        <p:spPr>
          <a:xfrm>
            <a:off x="0" y="847236"/>
            <a:ext cx="9144000" cy="5997742"/>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4" name="Flowchart: Process 73"/>
          <p:cNvSpPr/>
          <p:nvPr/>
        </p:nvSpPr>
        <p:spPr>
          <a:xfrm>
            <a:off x="835907" y="4957844"/>
            <a:ext cx="2286000" cy="1829257"/>
          </a:xfrm>
          <a:prstGeom prst="flowChartProcess">
            <a:avLst/>
          </a:prstGeom>
          <a:solidFill>
            <a:srgbClr val="1F497D">
              <a:lumMod val="40000"/>
              <a:lumOff val="60000"/>
            </a:srgbClr>
          </a:solid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a typeface="+mn-ea"/>
              <a:cs typeface="+mn-cs"/>
            </a:endParaRPr>
          </a:p>
        </p:txBody>
      </p:sp>
      <p:sp>
        <p:nvSpPr>
          <p:cNvPr id="75" name="Flowchart: Process 74"/>
          <p:cNvSpPr/>
          <p:nvPr/>
        </p:nvSpPr>
        <p:spPr>
          <a:xfrm>
            <a:off x="5156193" y="869936"/>
            <a:ext cx="2286000" cy="1829257"/>
          </a:xfrm>
          <a:prstGeom prst="flowChartProcess">
            <a:avLst/>
          </a:prstGeom>
          <a:solidFill>
            <a:srgbClr val="92D050"/>
          </a:solid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a typeface="+mn-ea"/>
              <a:cs typeface="+mn-cs"/>
            </a:endParaRPr>
          </a:p>
        </p:txBody>
      </p:sp>
      <p:sp>
        <p:nvSpPr>
          <p:cNvPr id="78" name="Flowchart: Process 77"/>
          <p:cNvSpPr/>
          <p:nvPr/>
        </p:nvSpPr>
        <p:spPr>
          <a:xfrm>
            <a:off x="5460993" y="1277313"/>
            <a:ext cx="1371600" cy="881945"/>
          </a:xfrm>
          <a:prstGeom prst="flowChartProcess">
            <a:avLst/>
          </a:prstGeom>
          <a:solidFill>
            <a:srgbClr val="00B050"/>
          </a:solid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a typeface="+mn-ea"/>
              <a:cs typeface="+mn-cs"/>
            </a:endParaRPr>
          </a:p>
        </p:txBody>
      </p:sp>
      <p:sp>
        <p:nvSpPr>
          <p:cNvPr id="79" name="Flowchart: Process 78"/>
          <p:cNvSpPr/>
          <p:nvPr/>
        </p:nvSpPr>
        <p:spPr>
          <a:xfrm>
            <a:off x="5613393" y="1429713"/>
            <a:ext cx="1371600" cy="881945"/>
          </a:xfrm>
          <a:prstGeom prst="flowChartProcess">
            <a:avLst/>
          </a:prstGeom>
          <a:solidFill>
            <a:srgbClr val="00B050"/>
          </a:solid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a typeface="+mn-ea"/>
              <a:cs typeface="+mn-cs"/>
            </a:endParaRPr>
          </a:p>
        </p:txBody>
      </p:sp>
      <p:sp>
        <p:nvSpPr>
          <p:cNvPr id="80" name="Flowchart: Process 79"/>
          <p:cNvSpPr/>
          <p:nvPr/>
        </p:nvSpPr>
        <p:spPr>
          <a:xfrm>
            <a:off x="5793744" y="1619206"/>
            <a:ext cx="1371600" cy="881945"/>
          </a:xfrm>
          <a:prstGeom prst="flowChartProcess">
            <a:avLst/>
          </a:prstGeom>
          <a:solidFill>
            <a:srgbClr val="00B050"/>
          </a:solid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a typeface="+mn-ea"/>
              <a:cs typeface="+mn-cs"/>
            </a:endParaRPr>
          </a:p>
        </p:txBody>
      </p:sp>
      <p:sp>
        <p:nvSpPr>
          <p:cNvPr id="82" name="TextBox 81"/>
          <p:cNvSpPr txBox="1"/>
          <p:nvPr/>
        </p:nvSpPr>
        <p:spPr>
          <a:xfrm>
            <a:off x="1992979" y="6382529"/>
            <a:ext cx="1828800" cy="338554"/>
          </a:xfrm>
          <a:prstGeom prst="rect">
            <a:avLst/>
          </a:prstGeom>
          <a:noFill/>
        </p:spPr>
        <p:txBody>
          <a:bodyPr wrap="square" rtlCol="0">
            <a:spAutoFit/>
          </a:bodyPr>
          <a:lstStyle/>
          <a:p>
            <a:pPr fontAlgn="auto">
              <a:spcBef>
                <a:spcPts val="0"/>
              </a:spcBef>
              <a:spcAft>
                <a:spcPts val="0"/>
              </a:spcAft>
            </a:pPr>
            <a:r>
              <a:rPr lang="en-US" sz="1600" dirty="0">
                <a:solidFill>
                  <a:prstClr val="black"/>
                </a:solidFill>
                <a:latin typeface="Calibri"/>
              </a:rPr>
              <a:t>CIPRES DB</a:t>
            </a:r>
          </a:p>
        </p:txBody>
      </p:sp>
      <p:sp>
        <p:nvSpPr>
          <p:cNvPr id="83" name="TextBox 82"/>
          <p:cNvSpPr txBox="1"/>
          <p:nvPr/>
        </p:nvSpPr>
        <p:spPr>
          <a:xfrm>
            <a:off x="5460993" y="842135"/>
            <a:ext cx="1828800" cy="338554"/>
          </a:xfrm>
          <a:prstGeom prst="rect">
            <a:avLst/>
          </a:prstGeom>
          <a:noFill/>
        </p:spPr>
        <p:txBody>
          <a:bodyPr wrap="square" rtlCol="0">
            <a:spAutoFit/>
          </a:bodyPr>
          <a:lstStyle/>
          <a:p>
            <a:pPr fontAlgn="auto">
              <a:spcBef>
                <a:spcPts val="0"/>
              </a:spcBef>
              <a:spcAft>
                <a:spcPts val="0"/>
              </a:spcAft>
            </a:pPr>
            <a:r>
              <a:rPr lang="en-US" sz="1600" dirty="0">
                <a:solidFill>
                  <a:prstClr val="black"/>
                </a:solidFill>
                <a:latin typeface="Calibri"/>
              </a:rPr>
              <a:t>Execution Hosts</a:t>
            </a:r>
          </a:p>
        </p:txBody>
      </p:sp>
      <p:grpSp>
        <p:nvGrpSpPr>
          <p:cNvPr id="84" name="Group 83"/>
          <p:cNvGrpSpPr/>
          <p:nvPr/>
        </p:nvGrpSpPr>
        <p:grpSpPr>
          <a:xfrm>
            <a:off x="1682983" y="5323147"/>
            <a:ext cx="1101634" cy="612648"/>
            <a:chOff x="3812844" y="3224772"/>
            <a:chExt cx="1101634" cy="612648"/>
          </a:xfrm>
          <a:solidFill>
            <a:sysClr val="window" lastClr="FFFFFF"/>
          </a:solidFill>
        </p:grpSpPr>
        <p:sp>
          <p:nvSpPr>
            <p:cNvPr id="85" name="Flowchart: Internal Storage 84"/>
            <p:cNvSpPr/>
            <p:nvPr/>
          </p:nvSpPr>
          <p:spPr>
            <a:xfrm>
              <a:off x="3812844" y="3224772"/>
              <a:ext cx="1101634" cy="612648"/>
            </a:xfrm>
            <a:prstGeom prst="flowChartInternalStorage">
              <a:avLst/>
            </a:prstGeom>
            <a:grp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a typeface="+mn-ea"/>
                <a:cs typeface="+mn-cs"/>
              </a:endParaRPr>
            </a:p>
          </p:txBody>
        </p:sp>
        <p:sp>
          <p:nvSpPr>
            <p:cNvPr id="86" name="TextBox 85"/>
            <p:cNvSpPr txBox="1"/>
            <p:nvPr/>
          </p:nvSpPr>
          <p:spPr>
            <a:xfrm>
              <a:off x="3985383" y="3330447"/>
              <a:ext cx="826224" cy="230832"/>
            </a:xfrm>
            <a:prstGeom prst="rect">
              <a:avLst/>
            </a:prstGeom>
            <a:grp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900" b="0" i="0" u="none" strike="noStrike" kern="0" cap="none" spc="0" normalizeH="0" baseline="0" noProof="0" dirty="0" smtClean="0">
                  <a:ln>
                    <a:noFill/>
                  </a:ln>
                  <a:solidFill>
                    <a:prstClr val="black"/>
                  </a:solidFill>
                  <a:effectLst/>
                  <a:uLnTx/>
                  <a:uFillTx/>
                  <a:latin typeface="Calibri"/>
                </a:rPr>
                <a:t>Running tasks</a:t>
              </a:r>
            </a:p>
          </p:txBody>
        </p:sp>
      </p:grpSp>
      <p:grpSp>
        <p:nvGrpSpPr>
          <p:cNvPr id="87" name="Group 86"/>
          <p:cNvGrpSpPr/>
          <p:nvPr/>
        </p:nvGrpSpPr>
        <p:grpSpPr>
          <a:xfrm>
            <a:off x="1153318" y="5722030"/>
            <a:ext cx="1101634" cy="612648"/>
            <a:chOff x="3584244" y="3564930"/>
            <a:chExt cx="1101634" cy="612648"/>
          </a:xfrm>
        </p:grpSpPr>
        <p:sp>
          <p:nvSpPr>
            <p:cNvPr id="88" name="Flowchart: Internal Storage 87"/>
            <p:cNvSpPr/>
            <p:nvPr/>
          </p:nvSpPr>
          <p:spPr>
            <a:xfrm>
              <a:off x="3584244" y="3564930"/>
              <a:ext cx="1101634" cy="612648"/>
            </a:xfrm>
            <a:prstGeom prst="flowChartInternalStorage">
              <a:avLst/>
            </a:prstGeom>
            <a:solidFill>
              <a:sysClr val="window" lastClr="FFFFFF"/>
            </a:solid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a typeface="+mn-ea"/>
                <a:cs typeface="+mn-cs"/>
              </a:endParaRPr>
            </a:p>
          </p:txBody>
        </p:sp>
        <p:sp>
          <p:nvSpPr>
            <p:cNvPr id="89" name="TextBox 88"/>
            <p:cNvSpPr txBox="1"/>
            <p:nvPr/>
          </p:nvSpPr>
          <p:spPr>
            <a:xfrm>
              <a:off x="3786860" y="3672905"/>
              <a:ext cx="826224" cy="230832"/>
            </a:xfrm>
            <a:prstGeom prst="rect">
              <a:avLst/>
            </a:prstGeom>
            <a:solidFill>
              <a:sysClr val="window" lastClr="FFFFFF"/>
            </a:solid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900" b="0" i="0" u="none" strike="noStrike" kern="0" cap="none" spc="0" normalizeH="0" baseline="0" noProof="0" dirty="0" smtClean="0">
                  <a:ln>
                    <a:noFill/>
                  </a:ln>
                  <a:solidFill>
                    <a:prstClr val="black"/>
                  </a:solidFill>
                  <a:effectLst/>
                  <a:uLnTx/>
                  <a:uFillTx/>
                  <a:latin typeface="Calibri"/>
                </a:rPr>
                <a:t>Tasks</a:t>
              </a:r>
            </a:p>
          </p:txBody>
        </p:sp>
      </p:grpSp>
      <p:cxnSp>
        <p:nvCxnSpPr>
          <p:cNvPr id="112" name="Straight Arrow Connector 111"/>
          <p:cNvCxnSpPr/>
          <p:nvPr/>
        </p:nvCxnSpPr>
        <p:spPr>
          <a:xfrm flipV="1">
            <a:off x="4345366" y="2499460"/>
            <a:ext cx="944768" cy="688650"/>
          </a:xfrm>
          <a:prstGeom prst="straightConnector1">
            <a:avLst/>
          </a:prstGeom>
          <a:noFill/>
          <a:ln w="38100" cap="flat" cmpd="sng" algn="ctr">
            <a:solidFill>
              <a:sysClr val="windowText" lastClr="000000"/>
            </a:solidFill>
            <a:prstDash val="solid"/>
            <a:headEnd type="none"/>
            <a:tailEnd type="triangle"/>
          </a:ln>
          <a:effectLst/>
        </p:spPr>
      </p:cxnSp>
      <p:grpSp>
        <p:nvGrpSpPr>
          <p:cNvPr id="117" name="Group 116"/>
          <p:cNvGrpSpPr/>
          <p:nvPr/>
        </p:nvGrpSpPr>
        <p:grpSpPr>
          <a:xfrm>
            <a:off x="2522134" y="2328982"/>
            <a:ext cx="2223646" cy="1962971"/>
            <a:chOff x="5015354" y="1323201"/>
            <a:chExt cx="2223646" cy="1376706"/>
          </a:xfrm>
        </p:grpSpPr>
        <p:sp>
          <p:nvSpPr>
            <p:cNvPr id="118" name="Flowchart: Predefined Process 117"/>
            <p:cNvSpPr/>
            <p:nvPr/>
          </p:nvSpPr>
          <p:spPr>
            <a:xfrm>
              <a:off x="5015354" y="1323201"/>
              <a:ext cx="1791115" cy="1376706"/>
            </a:xfrm>
            <a:prstGeom prst="flowChartPredefinedProcess">
              <a:avLst/>
            </a:prstGeom>
            <a:no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a typeface="+mn-ea"/>
                <a:cs typeface="+mn-cs"/>
              </a:endParaRPr>
            </a:p>
          </p:txBody>
        </p:sp>
        <p:sp>
          <p:nvSpPr>
            <p:cNvPr id="119" name="TextBox 118"/>
            <p:cNvSpPr txBox="1"/>
            <p:nvPr/>
          </p:nvSpPr>
          <p:spPr>
            <a:xfrm>
              <a:off x="5410200" y="1323201"/>
              <a:ext cx="1828800" cy="276999"/>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200" b="0" i="1" u="none" strike="noStrike" kern="0" cap="none" spc="0" normalizeH="0" baseline="0" noProof="0" dirty="0" err="1" smtClean="0">
                  <a:ln>
                    <a:noFill/>
                  </a:ln>
                  <a:solidFill>
                    <a:prstClr val="black"/>
                  </a:solidFill>
                  <a:effectLst/>
                  <a:uLnTx/>
                  <a:uFillTx/>
                  <a:latin typeface="Calibri"/>
                </a:rPr>
                <a:t>loadResultsD</a:t>
              </a:r>
              <a:endParaRPr kumimoji="0" lang="en-US" sz="1200" b="0" i="1" u="none" strike="noStrike" kern="0" cap="none" spc="0" normalizeH="0" baseline="0" noProof="0" dirty="0" smtClean="0">
                <a:ln>
                  <a:noFill/>
                </a:ln>
                <a:solidFill>
                  <a:prstClr val="black"/>
                </a:solidFill>
                <a:effectLst/>
                <a:uLnTx/>
                <a:uFillTx/>
                <a:latin typeface="Calibri"/>
              </a:endParaRPr>
            </a:p>
          </p:txBody>
        </p:sp>
        <p:sp>
          <p:nvSpPr>
            <p:cNvPr id="120" name="TextBox 119"/>
            <p:cNvSpPr txBox="1"/>
            <p:nvPr/>
          </p:nvSpPr>
          <p:spPr>
            <a:xfrm>
              <a:off x="5207216" y="1556794"/>
              <a:ext cx="1372492" cy="24622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smtClean="0">
                  <a:ln>
                    <a:noFill/>
                  </a:ln>
                  <a:solidFill>
                    <a:prstClr val="black"/>
                  </a:solidFill>
                  <a:effectLst/>
                  <a:uLnTx/>
                  <a:uFillTx/>
                  <a:latin typeface="Calibri"/>
                </a:rPr>
                <a:t>1. Find all “done” tasks</a:t>
              </a:r>
            </a:p>
          </p:txBody>
        </p:sp>
        <p:sp>
          <p:nvSpPr>
            <p:cNvPr id="121" name="TextBox 120"/>
            <p:cNvSpPr txBox="1"/>
            <p:nvPr/>
          </p:nvSpPr>
          <p:spPr>
            <a:xfrm>
              <a:off x="5210158" y="1720765"/>
              <a:ext cx="1303562" cy="604395"/>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smtClean="0">
                  <a:ln>
                    <a:noFill/>
                  </a:ln>
                  <a:solidFill>
                    <a:srgbClr val="FF0000"/>
                  </a:solidFill>
                  <a:effectLst/>
                  <a:uLnTx/>
                  <a:uFillTx/>
                  <a:latin typeface="Calibri"/>
                </a:rPr>
                <a:t>2. Ask how big the </a:t>
              </a:r>
            </a:p>
            <a:p>
              <a:pPr marL="0" marR="0" lvl="0" indent="0" defTabSz="914400" eaLnBrk="1" fontAlgn="auto" latinLnBrk="0" hangingPunct="1">
                <a:lnSpc>
                  <a:spcPct val="100000"/>
                </a:lnSpc>
                <a:spcBef>
                  <a:spcPts val="0"/>
                </a:spcBef>
                <a:spcAft>
                  <a:spcPts val="0"/>
                </a:spcAft>
                <a:buClrTx/>
                <a:buSzTx/>
                <a:buFontTx/>
                <a:buNone/>
                <a:tabLst/>
                <a:defRPr/>
              </a:pPr>
              <a:r>
                <a:rPr lang="en-US" sz="1000" kern="0" dirty="0">
                  <a:solidFill>
                    <a:srgbClr val="FF0000"/>
                  </a:solidFill>
                  <a:latin typeface="Calibri"/>
                </a:rPr>
                <a:t> </a:t>
              </a:r>
              <a:r>
                <a:rPr lang="en-US" sz="1000" kern="0" dirty="0" smtClean="0">
                  <a:solidFill>
                    <a:srgbClr val="FF0000"/>
                  </a:solidFill>
                  <a:latin typeface="Calibri"/>
                </a:rPr>
                <a:t>    </a:t>
              </a:r>
              <a:r>
                <a:rPr kumimoji="0" lang="en-US" sz="1000" b="0" i="0" u="none" strike="noStrike" kern="0" cap="none" spc="0" normalizeH="0" baseline="0" noProof="0" dirty="0" smtClean="0">
                  <a:ln>
                    <a:noFill/>
                  </a:ln>
                  <a:solidFill>
                    <a:srgbClr val="FF0000"/>
                  </a:solidFill>
                  <a:effectLst/>
                  <a:uLnTx/>
                  <a:uFillTx/>
                  <a:latin typeface="Calibri"/>
                </a:rPr>
                <a:t>results are.</a:t>
              </a:r>
            </a:p>
            <a:p>
              <a:pPr marL="0" marR="0" lvl="0" indent="0" defTabSz="914400" eaLnBrk="1" fontAlgn="auto" latinLnBrk="0" hangingPunct="1">
                <a:lnSpc>
                  <a:spcPct val="100000"/>
                </a:lnSpc>
                <a:spcBef>
                  <a:spcPts val="0"/>
                </a:spcBef>
                <a:spcAft>
                  <a:spcPts val="0"/>
                </a:spcAft>
                <a:buClrTx/>
                <a:buSzTx/>
                <a:buFontTx/>
                <a:buNone/>
                <a:tabLst/>
                <a:defRPr/>
              </a:pPr>
              <a:r>
                <a:rPr lang="en-US" sz="1000" kern="0" dirty="0" smtClean="0">
                  <a:solidFill>
                    <a:srgbClr val="FF0000"/>
                  </a:solidFill>
                  <a:latin typeface="Calibri"/>
                </a:rPr>
                <a:t>3. Move large results </a:t>
              </a:r>
            </a:p>
            <a:p>
              <a:pPr marL="0" marR="0" lvl="0" indent="0" defTabSz="914400" eaLnBrk="1" fontAlgn="auto" latinLnBrk="0" hangingPunct="1">
                <a:lnSpc>
                  <a:spcPct val="100000"/>
                </a:lnSpc>
                <a:spcBef>
                  <a:spcPts val="0"/>
                </a:spcBef>
                <a:spcAft>
                  <a:spcPts val="0"/>
                </a:spcAft>
                <a:buClrTx/>
                <a:buSzTx/>
                <a:buFontTx/>
                <a:buNone/>
                <a:tabLst/>
                <a:defRPr/>
              </a:pPr>
              <a:r>
                <a:rPr lang="en-US" sz="1000" kern="0" dirty="0" smtClean="0">
                  <a:solidFill>
                    <a:srgbClr val="FF0000"/>
                  </a:solidFill>
                  <a:latin typeface="Calibri"/>
                </a:rPr>
                <a:t>    out of the system, </a:t>
              </a:r>
            </a:p>
            <a:p>
              <a:pPr marL="0" marR="0" lvl="0" indent="0" defTabSz="914400" eaLnBrk="1" fontAlgn="auto" latinLnBrk="0" hangingPunct="1">
                <a:lnSpc>
                  <a:spcPct val="100000"/>
                </a:lnSpc>
                <a:spcBef>
                  <a:spcPts val="0"/>
                </a:spcBef>
                <a:spcAft>
                  <a:spcPts val="0"/>
                </a:spcAft>
                <a:buClrTx/>
                <a:buSzTx/>
                <a:buFontTx/>
                <a:buNone/>
                <a:tabLst/>
                <a:defRPr/>
              </a:pPr>
              <a:r>
                <a:rPr lang="en-US" sz="1000" kern="0" dirty="0">
                  <a:solidFill>
                    <a:srgbClr val="FF0000"/>
                  </a:solidFill>
                  <a:latin typeface="Calibri"/>
                </a:rPr>
                <a:t> </a:t>
              </a:r>
              <a:r>
                <a:rPr lang="en-US" sz="1000" kern="0" dirty="0" smtClean="0">
                  <a:solidFill>
                    <a:srgbClr val="FF0000"/>
                  </a:solidFill>
                  <a:latin typeface="Calibri"/>
                </a:rPr>
                <a:t>   transfer all others</a:t>
              </a:r>
              <a:endParaRPr kumimoji="0" lang="en-US" sz="1000" b="0" i="0" u="none" strike="noStrike" kern="0" cap="none" spc="0" normalizeH="0" baseline="0" noProof="0" dirty="0" smtClean="0">
                <a:ln>
                  <a:noFill/>
                </a:ln>
                <a:solidFill>
                  <a:srgbClr val="FF0000"/>
                </a:solidFill>
                <a:effectLst/>
                <a:uLnTx/>
                <a:uFillTx/>
                <a:latin typeface="Calibri"/>
              </a:endParaRPr>
            </a:p>
          </p:txBody>
        </p:sp>
        <p:sp>
          <p:nvSpPr>
            <p:cNvPr id="122" name="TextBox 121"/>
            <p:cNvSpPr txBox="1"/>
            <p:nvPr/>
          </p:nvSpPr>
          <p:spPr>
            <a:xfrm>
              <a:off x="5241416" y="2292066"/>
              <a:ext cx="1241045" cy="280612"/>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lang="en-US" sz="1000" kern="0" dirty="0">
                  <a:solidFill>
                    <a:prstClr val="black"/>
                  </a:solidFill>
                  <a:latin typeface="Calibri"/>
                </a:rPr>
                <a:t>4</a:t>
              </a:r>
              <a:r>
                <a:rPr kumimoji="0" lang="en-US" sz="1000" b="0" i="0" u="none" strike="noStrike" kern="0" cap="none" spc="0" normalizeH="0" baseline="0" noProof="0" dirty="0" smtClean="0">
                  <a:ln>
                    <a:noFill/>
                  </a:ln>
                  <a:solidFill>
                    <a:prstClr val="black"/>
                  </a:solidFill>
                  <a:effectLst/>
                  <a:uLnTx/>
                  <a:uFillTx/>
                  <a:latin typeface="Calibri"/>
                </a:rPr>
                <a:t>. Remove job from </a:t>
              </a:r>
            </a:p>
            <a:p>
              <a:pPr marL="0" marR="0" lvl="0" indent="0"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smtClean="0">
                  <a:ln>
                    <a:noFill/>
                  </a:ln>
                  <a:solidFill>
                    <a:prstClr val="black"/>
                  </a:solidFill>
                  <a:effectLst/>
                  <a:uLnTx/>
                  <a:uFillTx/>
                  <a:latin typeface="Calibri"/>
                </a:rPr>
                <a:t>     “</a:t>
              </a:r>
              <a:r>
                <a:rPr kumimoji="0" lang="en-US" sz="1000" b="0" i="0" u="none" strike="noStrike" kern="0" cap="none" spc="0" normalizeH="0" baseline="0" noProof="0" dirty="0" err="1" smtClean="0">
                  <a:ln>
                    <a:noFill/>
                  </a:ln>
                  <a:solidFill>
                    <a:prstClr val="black"/>
                  </a:solidFill>
                  <a:effectLst/>
                  <a:uLnTx/>
                  <a:uFillTx/>
                  <a:latin typeface="Calibri"/>
                </a:rPr>
                <a:t>WorkQ</a:t>
              </a:r>
              <a:r>
                <a:rPr kumimoji="0" lang="en-US" sz="1000" b="0" i="0" u="none" strike="noStrike" kern="0" cap="none" spc="0" normalizeH="0" baseline="0" noProof="0" dirty="0" smtClean="0">
                  <a:ln>
                    <a:noFill/>
                  </a:ln>
                  <a:solidFill>
                    <a:prstClr val="black"/>
                  </a:solidFill>
                  <a:effectLst/>
                  <a:uLnTx/>
                  <a:uFillTx/>
                  <a:latin typeface="Calibri"/>
                </a:rPr>
                <a:t>”</a:t>
              </a:r>
            </a:p>
          </p:txBody>
        </p:sp>
      </p:grpSp>
      <p:cxnSp>
        <p:nvCxnSpPr>
          <p:cNvPr id="123" name="Straight Arrow Connector 122"/>
          <p:cNvCxnSpPr/>
          <p:nvPr/>
        </p:nvCxnSpPr>
        <p:spPr>
          <a:xfrm flipV="1">
            <a:off x="3274665" y="2677043"/>
            <a:ext cx="3350934" cy="2929532"/>
          </a:xfrm>
          <a:prstGeom prst="straightConnector1">
            <a:avLst/>
          </a:prstGeom>
          <a:noFill/>
          <a:ln w="38100" cap="flat" cmpd="sng" algn="ctr">
            <a:solidFill>
              <a:sysClr val="windowText" lastClr="000000"/>
            </a:solidFill>
            <a:prstDash val="solid"/>
            <a:headEnd type="triangle"/>
            <a:tailEnd type="none"/>
          </a:ln>
          <a:effectLst/>
        </p:spPr>
      </p:cxnSp>
      <p:sp>
        <p:nvSpPr>
          <p:cNvPr id="149" name="TextBox 148"/>
          <p:cNvSpPr txBox="1"/>
          <p:nvPr/>
        </p:nvSpPr>
        <p:spPr>
          <a:xfrm>
            <a:off x="474713" y="1076358"/>
            <a:ext cx="4016751" cy="369332"/>
          </a:xfrm>
          <a:prstGeom prst="rect">
            <a:avLst/>
          </a:prstGeom>
          <a:solidFill>
            <a:schemeClr val="bg1"/>
          </a:solidFill>
          <a:ln w="25400">
            <a:solidFill>
              <a:srgbClr val="FF0000"/>
            </a:solidFill>
          </a:ln>
        </p:spPr>
        <p:txBody>
          <a:bodyPr wrap="square" rtlCol="0">
            <a:spAutoFit/>
          </a:bodyPr>
          <a:lstStyle/>
          <a:p>
            <a:r>
              <a:rPr lang="en-US" b="1" dirty="0" smtClean="0">
                <a:solidFill>
                  <a:srgbClr val="FF0000"/>
                </a:solidFill>
              </a:rPr>
              <a:t>Solution:</a:t>
            </a:r>
            <a:endParaRPr lang="en-US" b="1" dirty="0">
              <a:solidFill>
                <a:srgbClr val="FF0000"/>
              </a:solidFill>
            </a:endParaRPr>
          </a:p>
        </p:txBody>
      </p:sp>
      <p:sp>
        <p:nvSpPr>
          <p:cNvPr id="46" name="TextBox 45"/>
          <p:cNvSpPr txBox="1"/>
          <p:nvPr/>
        </p:nvSpPr>
        <p:spPr>
          <a:xfrm>
            <a:off x="4974908" y="5146291"/>
            <a:ext cx="4016751" cy="923330"/>
          </a:xfrm>
          <a:prstGeom prst="rect">
            <a:avLst/>
          </a:prstGeom>
          <a:solidFill>
            <a:schemeClr val="bg1"/>
          </a:solidFill>
          <a:ln w="25400">
            <a:solidFill>
              <a:srgbClr val="FF0000"/>
            </a:solidFill>
          </a:ln>
        </p:spPr>
        <p:txBody>
          <a:bodyPr wrap="square" rtlCol="0">
            <a:spAutoFit/>
          </a:bodyPr>
          <a:lstStyle/>
          <a:p>
            <a:r>
              <a:rPr lang="en-US" b="1" dirty="0" smtClean="0">
                <a:solidFill>
                  <a:srgbClr val="FF0000"/>
                </a:solidFill>
              </a:rPr>
              <a:t>Compress and </a:t>
            </a:r>
            <a:r>
              <a:rPr lang="en-US" b="1" dirty="0">
                <a:solidFill>
                  <a:srgbClr val="FF0000"/>
                </a:solidFill>
              </a:rPr>
              <a:t>m</a:t>
            </a:r>
            <a:r>
              <a:rPr lang="en-US" b="1" dirty="0" smtClean="0">
                <a:solidFill>
                  <a:srgbClr val="FF0000"/>
                </a:solidFill>
              </a:rPr>
              <a:t>ove large files to cloud storage for direct return to user via hyperlink</a:t>
            </a:r>
            <a:endParaRPr lang="en-US" b="1" dirty="0">
              <a:solidFill>
                <a:srgbClr val="FF0000"/>
              </a:solidFill>
            </a:endParaRPr>
          </a:p>
        </p:txBody>
      </p:sp>
      <p:sp>
        <p:nvSpPr>
          <p:cNvPr id="27" name="Cloud Callout 26"/>
          <p:cNvSpPr/>
          <p:nvPr/>
        </p:nvSpPr>
        <p:spPr>
          <a:xfrm>
            <a:off x="6852360" y="3783618"/>
            <a:ext cx="1609860" cy="1026208"/>
          </a:xfrm>
          <a:prstGeom prst="cloudCallou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8" name="Straight Arrow Connector 27"/>
          <p:cNvCxnSpPr/>
          <p:nvPr/>
        </p:nvCxnSpPr>
        <p:spPr>
          <a:xfrm>
            <a:off x="6630293" y="2677043"/>
            <a:ext cx="955840" cy="1440028"/>
          </a:xfrm>
          <a:prstGeom prst="straightConnector1">
            <a:avLst/>
          </a:prstGeom>
          <a:noFill/>
          <a:ln w="38100" cap="flat" cmpd="sng" algn="ctr">
            <a:solidFill>
              <a:sysClr val="windowText" lastClr="000000"/>
            </a:solidFill>
            <a:prstDash val="solid"/>
            <a:headEnd type="none"/>
            <a:tailEnd type="triangle"/>
          </a:ln>
          <a:effectLst/>
        </p:spPr>
      </p:cxnSp>
    </p:spTree>
    <p:extLst>
      <p:ext uri="{BB962C8B-B14F-4D97-AF65-F5344CB8AC3E}">
        <p14:creationId xmlns:p14="http://schemas.microsoft.com/office/powerpoint/2010/main" val="2974495176"/>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4" name="Rectangle 143"/>
          <p:cNvSpPr/>
          <p:nvPr/>
        </p:nvSpPr>
        <p:spPr>
          <a:xfrm>
            <a:off x="0" y="847236"/>
            <a:ext cx="9144000" cy="5997742"/>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4" name="Flowchart: Process 73"/>
          <p:cNvSpPr/>
          <p:nvPr/>
        </p:nvSpPr>
        <p:spPr>
          <a:xfrm>
            <a:off x="835907" y="4957844"/>
            <a:ext cx="2286000" cy="1829257"/>
          </a:xfrm>
          <a:prstGeom prst="flowChartProcess">
            <a:avLst/>
          </a:prstGeom>
          <a:solidFill>
            <a:srgbClr val="1F497D">
              <a:lumMod val="40000"/>
              <a:lumOff val="60000"/>
            </a:srgbClr>
          </a:solid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a typeface="+mn-ea"/>
              <a:cs typeface="+mn-cs"/>
            </a:endParaRPr>
          </a:p>
        </p:txBody>
      </p:sp>
      <p:sp>
        <p:nvSpPr>
          <p:cNvPr id="75" name="Flowchart: Process 74"/>
          <p:cNvSpPr/>
          <p:nvPr/>
        </p:nvSpPr>
        <p:spPr>
          <a:xfrm>
            <a:off x="5156193" y="869936"/>
            <a:ext cx="2286000" cy="1829257"/>
          </a:xfrm>
          <a:prstGeom prst="flowChartProcess">
            <a:avLst/>
          </a:prstGeom>
          <a:solidFill>
            <a:srgbClr val="92D050"/>
          </a:solid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a typeface="+mn-ea"/>
              <a:cs typeface="+mn-cs"/>
            </a:endParaRPr>
          </a:p>
        </p:txBody>
      </p:sp>
      <p:sp>
        <p:nvSpPr>
          <p:cNvPr id="78" name="Flowchart: Process 77"/>
          <p:cNvSpPr/>
          <p:nvPr/>
        </p:nvSpPr>
        <p:spPr>
          <a:xfrm>
            <a:off x="5460993" y="1277313"/>
            <a:ext cx="1371600" cy="881945"/>
          </a:xfrm>
          <a:prstGeom prst="flowChartProcess">
            <a:avLst/>
          </a:prstGeom>
          <a:solidFill>
            <a:srgbClr val="00B050"/>
          </a:solid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a typeface="+mn-ea"/>
              <a:cs typeface="+mn-cs"/>
            </a:endParaRPr>
          </a:p>
        </p:txBody>
      </p:sp>
      <p:sp>
        <p:nvSpPr>
          <p:cNvPr id="79" name="Flowchart: Process 78"/>
          <p:cNvSpPr/>
          <p:nvPr/>
        </p:nvSpPr>
        <p:spPr>
          <a:xfrm>
            <a:off x="5613393" y="1429713"/>
            <a:ext cx="1371600" cy="881945"/>
          </a:xfrm>
          <a:prstGeom prst="flowChartProcess">
            <a:avLst/>
          </a:prstGeom>
          <a:solidFill>
            <a:srgbClr val="00B050"/>
          </a:solid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a typeface="+mn-ea"/>
              <a:cs typeface="+mn-cs"/>
            </a:endParaRPr>
          </a:p>
        </p:txBody>
      </p:sp>
      <p:sp>
        <p:nvSpPr>
          <p:cNvPr id="80" name="Flowchart: Process 79"/>
          <p:cNvSpPr/>
          <p:nvPr/>
        </p:nvSpPr>
        <p:spPr>
          <a:xfrm>
            <a:off x="5793744" y="1619206"/>
            <a:ext cx="1371600" cy="881945"/>
          </a:xfrm>
          <a:prstGeom prst="flowChartProcess">
            <a:avLst/>
          </a:prstGeom>
          <a:solidFill>
            <a:srgbClr val="00B050"/>
          </a:solid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a typeface="+mn-ea"/>
              <a:cs typeface="+mn-cs"/>
            </a:endParaRPr>
          </a:p>
        </p:txBody>
      </p:sp>
      <p:sp>
        <p:nvSpPr>
          <p:cNvPr id="82" name="TextBox 81"/>
          <p:cNvSpPr txBox="1"/>
          <p:nvPr/>
        </p:nvSpPr>
        <p:spPr>
          <a:xfrm>
            <a:off x="1992979" y="6382529"/>
            <a:ext cx="1828800" cy="338554"/>
          </a:xfrm>
          <a:prstGeom prst="rect">
            <a:avLst/>
          </a:prstGeom>
          <a:noFill/>
        </p:spPr>
        <p:txBody>
          <a:bodyPr wrap="square" rtlCol="0">
            <a:spAutoFit/>
          </a:bodyPr>
          <a:lstStyle/>
          <a:p>
            <a:pPr fontAlgn="auto">
              <a:spcBef>
                <a:spcPts val="0"/>
              </a:spcBef>
              <a:spcAft>
                <a:spcPts val="0"/>
              </a:spcAft>
            </a:pPr>
            <a:r>
              <a:rPr lang="en-US" sz="1600" dirty="0">
                <a:solidFill>
                  <a:prstClr val="black"/>
                </a:solidFill>
                <a:latin typeface="Calibri"/>
              </a:rPr>
              <a:t>CIPRES DB</a:t>
            </a:r>
          </a:p>
        </p:txBody>
      </p:sp>
      <p:sp>
        <p:nvSpPr>
          <p:cNvPr id="83" name="TextBox 82"/>
          <p:cNvSpPr txBox="1"/>
          <p:nvPr/>
        </p:nvSpPr>
        <p:spPr>
          <a:xfrm>
            <a:off x="5460993" y="842135"/>
            <a:ext cx="1828800" cy="338554"/>
          </a:xfrm>
          <a:prstGeom prst="rect">
            <a:avLst/>
          </a:prstGeom>
          <a:noFill/>
        </p:spPr>
        <p:txBody>
          <a:bodyPr wrap="square" rtlCol="0">
            <a:spAutoFit/>
          </a:bodyPr>
          <a:lstStyle/>
          <a:p>
            <a:pPr fontAlgn="auto">
              <a:spcBef>
                <a:spcPts val="0"/>
              </a:spcBef>
              <a:spcAft>
                <a:spcPts val="0"/>
              </a:spcAft>
            </a:pPr>
            <a:r>
              <a:rPr lang="en-US" sz="1600" dirty="0">
                <a:solidFill>
                  <a:prstClr val="black"/>
                </a:solidFill>
                <a:latin typeface="Calibri"/>
              </a:rPr>
              <a:t>Execution Hosts</a:t>
            </a:r>
          </a:p>
        </p:txBody>
      </p:sp>
      <p:grpSp>
        <p:nvGrpSpPr>
          <p:cNvPr id="84" name="Group 83"/>
          <p:cNvGrpSpPr/>
          <p:nvPr/>
        </p:nvGrpSpPr>
        <p:grpSpPr>
          <a:xfrm>
            <a:off x="1682983" y="5323147"/>
            <a:ext cx="1101634" cy="612648"/>
            <a:chOff x="3812844" y="3224772"/>
            <a:chExt cx="1101634" cy="612648"/>
          </a:xfrm>
          <a:solidFill>
            <a:sysClr val="window" lastClr="FFFFFF"/>
          </a:solidFill>
        </p:grpSpPr>
        <p:sp>
          <p:nvSpPr>
            <p:cNvPr id="85" name="Flowchart: Internal Storage 84"/>
            <p:cNvSpPr/>
            <p:nvPr/>
          </p:nvSpPr>
          <p:spPr>
            <a:xfrm>
              <a:off x="3812844" y="3224772"/>
              <a:ext cx="1101634" cy="612648"/>
            </a:xfrm>
            <a:prstGeom prst="flowChartInternalStorage">
              <a:avLst/>
            </a:prstGeom>
            <a:grp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a typeface="+mn-ea"/>
                <a:cs typeface="+mn-cs"/>
              </a:endParaRPr>
            </a:p>
          </p:txBody>
        </p:sp>
        <p:sp>
          <p:nvSpPr>
            <p:cNvPr id="86" name="TextBox 85"/>
            <p:cNvSpPr txBox="1"/>
            <p:nvPr/>
          </p:nvSpPr>
          <p:spPr>
            <a:xfrm>
              <a:off x="3985383" y="3330447"/>
              <a:ext cx="826224" cy="230832"/>
            </a:xfrm>
            <a:prstGeom prst="rect">
              <a:avLst/>
            </a:prstGeom>
            <a:grp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900" b="0" i="0" u="none" strike="noStrike" kern="0" cap="none" spc="0" normalizeH="0" baseline="0" noProof="0" dirty="0" smtClean="0">
                  <a:ln>
                    <a:noFill/>
                  </a:ln>
                  <a:solidFill>
                    <a:prstClr val="black"/>
                  </a:solidFill>
                  <a:effectLst/>
                  <a:uLnTx/>
                  <a:uFillTx/>
                  <a:latin typeface="Calibri"/>
                </a:rPr>
                <a:t>Running tasks</a:t>
              </a:r>
            </a:p>
          </p:txBody>
        </p:sp>
      </p:grpSp>
      <p:grpSp>
        <p:nvGrpSpPr>
          <p:cNvPr id="87" name="Group 86"/>
          <p:cNvGrpSpPr/>
          <p:nvPr/>
        </p:nvGrpSpPr>
        <p:grpSpPr>
          <a:xfrm>
            <a:off x="1153318" y="5722030"/>
            <a:ext cx="1101634" cy="612648"/>
            <a:chOff x="3584244" y="3564930"/>
            <a:chExt cx="1101634" cy="612648"/>
          </a:xfrm>
        </p:grpSpPr>
        <p:sp>
          <p:nvSpPr>
            <p:cNvPr id="88" name="Flowchart: Internal Storage 87"/>
            <p:cNvSpPr/>
            <p:nvPr/>
          </p:nvSpPr>
          <p:spPr>
            <a:xfrm>
              <a:off x="3584244" y="3564930"/>
              <a:ext cx="1101634" cy="612648"/>
            </a:xfrm>
            <a:prstGeom prst="flowChartInternalStorage">
              <a:avLst/>
            </a:prstGeom>
            <a:solidFill>
              <a:sysClr val="window" lastClr="FFFFFF"/>
            </a:solid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a typeface="+mn-ea"/>
                <a:cs typeface="+mn-cs"/>
              </a:endParaRPr>
            </a:p>
          </p:txBody>
        </p:sp>
        <p:sp>
          <p:nvSpPr>
            <p:cNvPr id="89" name="TextBox 88"/>
            <p:cNvSpPr txBox="1"/>
            <p:nvPr/>
          </p:nvSpPr>
          <p:spPr>
            <a:xfrm>
              <a:off x="3786860" y="3672905"/>
              <a:ext cx="826224" cy="230832"/>
            </a:xfrm>
            <a:prstGeom prst="rect">
              <a:avLst/>
            </a:prstGeom>
            <a:solidFill>
              <a:sysClr val="window" lastClr="FFFFFF"/>
            </a:solid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900" b="0" i="0" u="none" strike="noStrike" kern="0" cap="none" spc="0" normalizeH="0" baseline="0" noProof="0" dirty="0" smtClean="0">
                  <a:ln>
                    <a:noFill/>
                  </a:ln>
                  <a:solidFill>
                    <a:prstClr val="black"/>
                  </a:solidFill>
                  <a:effectLst/>
                  <a:uLnTx/>
                  <a:uFillTx/>
                  <a:latin typeface="Calibri"/>
                </a:rPr>
                <a:t>Tasks</a:t>
              </a:r>
            </a:p>
          </p:txBody>
        </p:sp>
      </p:grpSp>
      <p:cxnSp>
        <p:nvCxnSpPr>
          <p:cNvPr id="112" name="Straight Arrow Connector 111"/>
          <p:cNvCxnSpPr/>
          <p:nvPr/>
        </p:nvCxnSpPr>
        <p:spPr>
          <a:xfrm flipV="1">
            <a:off x="4345366" y="2499460"/>
            <a:ext cx="944768" cy="688650"/>
          </a:xfrm>
          <a:prstGeom prst="straightConnector1">
            <a:avLst/>
          </a:prstGeom>
          <a:noFill/>
          <a:ln w="38100" cap="flat" cmpd="sng" algn="ctr">
            <a:solidFill>
              <a:sysClr val="windowText" lastClr="000000"/>
            </a:solidFill>
            <a:prstDash val="solid"/>
            <a:headEnd type="none"/>
            <a:tailEnd type="triangle"/>
          </a:ln>
          <a:effectLst/>
        </p:spPr>
      </p:cxnSp>
      <p:grpSp>
        <p:nvGrpSpPr>
          <p:cNvPr id="117" name="Group 116"/>
          <p:cNvGrpSpPr/>
          <p:nvPr/>
        </p:nvGrpSpPr>
        <p:grpSpPr>
          <a:xfrm>
            <a:off x="2522134" y="2328982"/>
            <a:ext cx="2223646" cy="1962971"/>
            <a:chOff x="5015354" y="1323201"/>
            <a:chExt cx="2223646" cy="1376706"/>
          </a:xfrm>
        </p:grpSpPr>
        <p:sp>
          <p:nvSpPr>
            <p:cNvPr id="118" name="Flowchart: Predefined Process 117"/>
            <p:cNvSpPr/>
            <p:nvPr/>
          </p:nvSpPr>
          <p:spPr>
            <a:xfrm>
              <a:off x="5015354" y="1323201"/>
              <a:ext cx="1791115" cy="1376706"/>
            </a:xfrm>
            <a:prstGeom prst="flowChartPredefinedProcess">
              <a:avLst/>
            </a:prstGeom>
            <a:no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a typeface="+mn-ea"/>
                <a:cs typeface="+mn-cs"/>
              </a:endParaRPr>
            </a:p>
          </p:txBody>
        </p:sp>
        <p:sp>
          <p:nvSpPr>
            <p:cNvPr id="119" name="TextBox 118"/>
            <p:cNvSpPr txBox="1"/>
            <p:nvPr/>
          </p:nvSpPr>
          <p:spPr>
            <a:xfrm>
              <a:off x="5410200" y="1323201"/>
              <a:ext cx="1828800" cy="276999"/>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200" b="0" i="1" u="none" strike="noStrike" kern="0" cap="none" spc="0" normalizeH="0" baseline="0" noProof="0" dirty="0" err="1" smtClean="0">
                  <a:ln>
                    <a:noFill/>
                  </a:ln>
                  <a:solidFill>
                    <a:prstClr val="black"/>
                  </a:solidFill>
                  <a:effectLst/>
                  <a:uLnTx/>
                  <a:uFillTx/>
                  <a:latin typeface="Calibri"/>
                </a:rPr>
                <a:t>loadResultsD</a:t>
              </a:r>
              <a:endParaRPr kumimoji="0" lang="en-US" sz="1200" b="0" i="1" u="none" strike="noStrike" kern="0" cap="none" spc="0" normalizeH="0" baseline="0" noProof="0" dirty="0" smtClean="0">
                <a:ln>
                  <a:noFill/>
                </a:ln>
                <a:solidFill>
                  <a:prstClr val="black"/>
                </a:solidFill>
                <a:effectLst/>
                <a:uLnTx/>
                <a:uFillTx/>
                <a:latin typeface="Calibri"/>
              </a:endParaRPr>
            </a:p>
          </p:txBody>
        </p:sp>
        <p:sp>
          <p:nvSpPr>
            <p:cNvPr id="120" name="TextBox 119"/>
            <p:cNvSpPr txBox="1"/>
            <p:nvPr/>
          </p:nvSpPr>
          <p:spPr>
            <a:xfrm>
              <a:off x="5207216" y="1556794"/>
              <a:ext cx="1372492" cy="24622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smtClean="0">
                  <a:ln>
                    <a:noFill/>
                  </a:ln>
                  <a:solidFill>
                    <a:prstClr val="black"/>
                  </a:solidFill>
                  <a:effectLst/>
                  <a:uLnTx/>
                  <a:uFillTx/>
                  <a:latin typeface="Calibri"/>
                </a:rPr>
                <a:t>1. Find all “done” tasks</a:t>
              </a:r>
            </a:p>
          </p:txBody>
        </p:sp>
        <p:sp>
          <p:nvSpPr>
            <p:cNvPr id="121" name="TextBox 120"/>
            <p:cNvSpPr txBox="1"/>
            <p:nvPr/>
          </p:nvSpPr>
          <p:spPr>
            <a:xfrm>
              <a:off x="5210158" y="1720765"/>
              <a:ext cx="1303562" cy="604395"/>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smtClean="0">
                  <a:ln>
                    <a:noFill/>
                  </a:ln>
                  <a:solidFill>
                    <a:srgbClr val="FF0000"/>
                  </a:solidFill>
                  <a:effectLst/>
                  <a:uLnTx/>
                  <a:uFillTx/>
                  <a:latin typeface="Calibri"/>
                </a:rPr>
                <a:t>2. Ask how big the </a:t>
              </a:r>
            </a:p>
            <a:p>
              <a:pPr marL="0" marR="0" lvl="0" indent="0" defTabSz="914400" eaLnBrk="1" fontAlgn="auto" latinLnBrk="0" hangingPunct="1">
                <a:lnSpc>
                  <a:spcPct val="100000"/>
                </a:lnSpc>
                <a:spcBef>
                  <a:spcPts val="0"/>
                </a:spcBef>
                <a:spcAft>
                  <a:spcPts val="0"/>
                </a:spcAft>
                <a:buClrTx/>
                <a:buSzTx/>
                <a:buFontTx/>
                <a:buNone/>
                <a:tabLst/>
                <a:defRPr/>
              </a:pPr>
              <a:r>
                <a:rPr lang="en-US" sz="1000" kern="0" dirty="0">
                  <a:solidFill>
                    <a:srgbClr val="FF0000"/>
                  </a:solidFill>
                  <a:latin typeface="Calibri"/>
                </a:rPr>
                <a:t> </a:t>
              </a:r>
              <a:r>
                <a:rPr lang="en-US" sz="1000" kern="0" dirty="0" smtClean="0">
                  <a:solidFill>
                    <a:srgbClr val="FF0000"/>
                  </a:solidFill>
                  <a:latin typeface="Calibri"/>
                </a:rPr>
                <a:t>    </a:t>
              </a:r>
              <a:r>
                <a:rPr kumimoji="0" lang="en-US" sz="1000" b="0" i="0" u="none" strike="noStrike" kern="0" cap="none" spc="0" normalizeH="0" baseline="0" noProof="0" dirty="0" smtClean="0">
                  <a:ln>
                    <a:noFill/>
                  </a:ln>
                  <a:solidFill>
                    <a:srgbClr val="FF0000"/>
                  </a:solidFill>
                  <a:effectLst/>
                  <a:uLnTx/>
                  <a:uFillTx/>
                  <a:latin typeface="Calibri"/>
                </a:rPr>
                <a:t>results are.</a:t>
              </a:r>
            </a:p>
            <a:p>
              <a:pPr marL="0" marR="0" lvl="0" indent="0" defTabSz="914400" eaLnBrk="1" fontAlgn="auto" latinLnBrk="0" hangingPunct="1">
                <a:lnSpc>
                  <a:spcPct val="100000"/>
                </a:lnSpc>
                <a:spcBef>
                  <a:spcPts val="0"/>
                </a:spcBef>
                <a:spcAft>
                  <a:spcPts val="0"/>
                </a:spcAft>
                <a:buClrTx/>
                <a:buSzTx/>
                <a:buFontTx/>
                <a:buNone/>
                <a:tabLst/>
                <a:defRPr/>
              </a:pPr>
              <a:r>
                <a:rPr lang="en-US" sz="1000" kern="0" dirty="0" smtClean="0">
                  <a:solidFill>
                    <a:srgbClr val="FF0000"/>
                  </a:solidFill>
                  <a:latin typeface="Calibri"/>
                </a:rPr>
                <a:t>3. Move large results </a:t>
              </a:r>
            </a:p>
            <a:p>
              <a:pPr marL="0" marR="0" lvl="0" indent="0" defTabSz="914400" eaLnBrk="1" fontAlgn="auto" latinLnBrk="0" hangingPunct="1">
                <a:lnSpc>
                  <a:spcPct val="100000"/>
                </a:lnSpc>
                <a:spcBef>
                  <a:spcPts val="0"/>
                </a:spcBef>
                <a:spcAft>
                  <a:spcPts val="0"/>
                </a:spcAft>
                <a:buClrTx/>
                <a:buSzTx/>
                <a:buFontTx/>
                <a:buNone/>
                <a:tabLst/>
                <a:defRPr/>
              </a:pPr>
              <a:r>
                <a:rPr lang="en-US" sz="1000" kern="0" dirty="0" smtClean="0">
                  <a:solidFill>
                    <a:srgbClr val="FF0000"/>
                  </a:solidFill>
                  <a:latin typeface="Calibri"/>
                </a:rPr>
                <a:t>    out of the system, </a:t>
              </a:r>
            </a:p>
            <a:p>
              <a:pPr marL="0" marR="0" lvl="0" indent="0" defTabSz="914400" eaLnBrk="1" fontAlgn="auto" latinLnBrk="0" hangingPunct="1">
                <a:lnSpc>
                  <a:spcPct val="100000"/>
                </a:lnSpc>
                <a:spcBef>
                  <a:spcPts val="0"/>
                </a:spcBef>
                <a:spcAft>
                  <a:spcPts val="0"/>
                </a:spcAft>
                <a:buClrTx/>
                <a:buSzTx/>
                <a:buFontTx/>
                <a:buNone/>
                <a:tabLst/>
                <a:defRPr/>
              </a:pPr>
              <a:r>
                <a:rPr lang="en-US" sz="1000" kern="0" dirty="0">
                  <a:solidFill>
                    <a:srgbClr val="FF0000"/>
                  </a:solidFill>
                  <a:latin typeface="Calibri"/>
                </a:rPr>
                <a:t> </a:t>
              </a:r>
              <a:r>
                <a:rPr lang="en-US" sz="1000" kern="0" dirty="0" smtClean="0">
                  <a:solidFill>
                    <a:srgbClr val="FF0000"/>
                  </a:solidFill>
                  <a:latin typeface="Calibri"/>
                </a:rPr>
                <a:t>   transfer all others</a:t>
              </a:r>
              <a:endParaRPr kumimoji="0" lang="en-US" sz="1000" b="0" i="0" u="none" strike="noStrike" kern="0" cap="none" spc="0" normalizeH="0" baseline="0" noProof="0" dirty="0" smtClean="0">
                <a:ln>
                  <a:noFill/>
                </a:ln>
                <a:solidFill>
                  <a:srgbClr val="FF0000"/>
                </a:solidFill>
                <a:effectLst/>
                <a:uLnTx/>
                <a:uFillTx/>
                <a:latin typeface="Calibri"/>
              </a:endParaRPr>
            </a:p>
          </p:txBody>
        </p:sp>
        <p:sp>
          <p:nvSpPr>
            <p:cNvPr id="122" name="TextBox 121"/>
            <p:cNvSpPr txBox="1"/>
            <p:nvPr/>
          </p:nvSpPr>
          <p:spPr>
            <a:xfrm>
              <a:off x="5241416" y="2292066"/>
              <a:ext cx="1241045" cy="280612"/>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lang="en-US" sz="1000" kern="0" dirty="0">
                  <a:solidFill>
                    <a:prstClr val="black"/>
                  </a:solidFill>
                  <a:latin typeface="Calibri"/>
                </a:rPr>
                <a:t>4</a:t>
              </a:r>
              <a:r>
                <a:rPr kumimoji="0" lang="en-US" sz="1000" b="0" i="0" u="none" strike="noStrike" kern="0" cap="none" spc="0" normalizeH="0" baseline="0" noProof="0" dirty="0" smtClean="0">
                  <a:ln>
                    <a:noFill/>
                  </a:ln>
                  <a:solidFill>
                    <a:prstClr val="black"/>
                  </a:solidFill>
                  <a:effectLst/>
                  <a:uLnTx/>
                  <a:uFillTx/>
                  <a:latin typeface="Calibri"/>
                </a:rPr>
                <a:t>. Remove job from </a:t>
              </a:r>
            </a:p>
            <a:p>
              <a:pPr marL="0" marR="0" lvl="0" indent="0"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smtClean="0">
                  <a:ln>
                    <a:noFill/>
                  </a:ln>
                  <a:solidFill>
                    <a:prstClr val="black"/>
                  </a:solidFill>
                  <a:effectLst/>
                  <a:uLnTx/>
                  <a:uFillTx/>
                  <a:latin typeface="Calibri"/>
                </a:rPr>
                <a:t>     “</a:t>
              </a:r>
              <a:r>
                <a:rPr kumimoji="0" lang="en-US" sz="1000" b="0" i="0" u="none" strike="noStrike" kern="0" cap="none" spc="0" normalizeH="0" baseline="0" noProof="0" dirty="0" err="1" smtClean="0">
                  <a:ln>
                    <a:noFill/>
                  </a:ln>
                  <a:solidFill>
                    <a:prstClr val="black"/>
                  </a:solidFill>
                  <a:effectLst/>
                  <a:uLnTx/>
                  <a:uFillTx/>
                  <a:latin typeface="Calibri"/>
                </a:rPr>
                <a:t>WorkQ</a:t>
              </a:r>
              <a:r>
                <a:rPr kumimoji="0" lang="en-US" sz="1000" b="0" i="0" u="none" strike="noStrike" kern="0" cap="none" spc="0" normalizeH="0" baseline="0" noProof="0" dirty="0" smtClean="0">
                  <a:ln>
                    <a:noFill/>
                  </a:ln>
                  <a:solidFill>
                    <a:prstClr val="black"/>
                  </a:solidFill>
                  <a:effectLst/>
                  <a:uLnTx/>
                  <a:uFillTx/>
                  <a:latin typeface="Calibri"/>
                </a:rPr>
                <a:t>”</a:t>
              </a:r>
            </a:p>
          </p:txBody>
        </p:sp>
      </p:grpSp>
      <p:cxnSp>
        <p:nvCxnSpPr>
          <p:cNvPr id="123" name="Straight Arrow Connector 122"/>
          <p:cNvCxnSpPr/>
          <p:nvPr/>
        </p:nvCxnSpPr>
        <p:spPr>
          <a:xfrm flipV="1">
            <a:off x="3274665" y="2677043"/>
            <a:ext cx="3350934" cy="2929532"/>
          </a:xfrm>
          <a:prstGeom prst="straightConnector1">
            <a:avLst/>
          </a:prstGeom>
          <a:noFill/>
          <a:ln w="38100" cap="flat" cmpd="sng" algn="ctr">
            <a:solidFill>
              <a:sysClr val="windowText" lastClr="000000"/>
            </a:solidFill>
            <a:prstDash val="solid"/>
            <a:headEnd type="triangle"/>
            <a:tailEnd type="none"/>
          </a:ln>
          <a:effectLst/>
        </p:spPr>
      </p:cxnSp>
      <p:sp>
        <p:nvSpPr>
          <p:cNvPr id="149" name="TextBox 148"/>
          <p:cNvSpPr txBox="1"/>
          <p:nvPr/>
        </p:nvSpPr>
        <p:spPr>
          <a:xfrm>
            <a:off x="474713" y="1076358"/>
            <a:ext cx="4016751" cy="369332"/>
          </a:xfrm>
          <a:prstGeom prst="rect">
            <a:avLst/>
          </a:prstGeom>
          <a:solidFill>
            <a:schemeClr val="bg1"/>
          </a:solidFill>
          <a:ln w="25400">
            <a:solidFill>
              <a:srgbClr val="FF0000"/>
            </a:solidFill>
          </a:ln>
        </p:spPr>
        <p:txBody>
          <a:bodyPr wrap="square" rtlCol="0">
            <a:spAutoFit/>
          </a:bodyPr>
          <a:lstStyle/>
          <a:p>
            <a:r>
              <a:rPr lang="en-US" b="1" dirty="0" smtClean="0">
                <a:solidFill>
                  <a:srgbClr val="FF0000"/>
                </a:solidFill>
              </a:rPr>
              <a:t>Solution:</a:t>
            </a:r>
            <a:endParaRPr lang="en-US" b="1" dirty="0">
              <a:solidFill>
                <a:srgbClr val="FF0000"/>
              </a:solidFill>
            </a:endParaRPr>
          </a:p>
        </p:txBody>
      </p:sp>
      <p:sp>
        <p:nvSpPr>
          <p:cNvPr id="46" name="TextBox 45"/>
          <p:cNvSpPr txBox="1"/>
          <p:nvPr/>
        </p:nvSpPr>
        <p:spPr>
          <a:xfrm>
            <a:off x="4974908" y="5146291"/>
            <a:ext cx="4016751" cy="923330"/>
          </a:xfrm>
          <a:prstGeom prst="rect">
            <a:avLst/>
          </a:prstGeom>
          <a:solidFill>
            <a:schemeClr val="bg1"/>
          </a:solidFill>
          <a:ln w="25400">
            <a:solidFill>
              <a:srgbClr val="FF0000"/>
            </a:solidFill>
          </a:ln>
        </p:spPr>
        <p:txBody>
          <a:bodyPr wrap="square" rtlCol="0">
            <a:spAutoFit/>
          </a:bodyPr>
          <a:lstStyle/>
          <a:p>
            <a:r>
              <a:rPr lang="en-US" b="1" dirty="0" smtClean="0">
                <a:solidFill>
                  <a:srgbClr val="FF0000"/>
                </a:solidFill>
              </a:rPr>
              <a:t>Compress and </a:t>
            </a:r>
            <a:r>
              <a:rPr lang="en-US" b="1" dirty="0">
                <a:solidFill>
                  <a:srgbClr val="FF0000"/>
                </a:solidFill>
              </a:rPr>
              <a:t>m</a:t>
            </a:r>
            <a:r>
              <a:rPr lang="en-US" b="1" dirty="0" smtClean="0">
                <a:solidFill>
                  <a:srgbClr val="FF0000"/>
                </a:solidFill>
              </a:rPr>
              <a:t>ove large files to cloud storage for direct return to user via hyperlink</a:t>
            </a:r>
            <a:endParaRPr lang="en-US" b="1" dirty="0">
              <a:solidFill>
                <a:srgbClr val="FF0000"/>
              </a:solidFill>
            </a:endParaRPr>
          </a:p>
        </p:txBody>
      </p:sp>
      <p:sp>
        <p:nvSpPr>
          <p:cNvPr id="27" name="Cloud Callout 26"/>
          <p:cNvSpPr/>
          <p:nvPr/>
        </p:nvSpPr>
        <p:spPr>
          <a:xfrm>
            <a:off x="6852360" y="3783618"/>
            <a:ext cx="1609860" cy="1026208"/>
          </a:xfrm>
          <a:prstGeom prst="cloudCallou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8" name="Straight Arrow Connector 27"/>
          <p:cNvCxnSpPr/>
          <p:nvPr/>
        </p:nvCxnSpPr>
        <p:spPr>
          <a:xfrm>
            <a:off x="6630293" y="2677043"/>
            <a:ext cx="955840" cy="1440028"/>
          </a:xfrm>
          <a:prstGeom prst="straightConnector1">
            <a:avLst/>
          </a:prstGeom>
          <a:noFill/>
          <a:ln w="38100" cap="flat" cmpd="sng" algn="ctr">
            <a:solidFill>
              <a:sysClr val="windowText" lastClr="000000"/>
            </a:solidFill>
            <a:prstDash val="solid"/>
            <a:headEnd type="none"/>
            <a:tailEnd type="triangle"/>
          </a:ln>
          <a:effectLst/>
        </p:spPr>
      </p:cxnSp>
      <p:sp>
        <p:nvSpPr>
          <p:cNvPr id="29" name="TextBox 28"/>
          <p:cNvSpPr txBox="1"/>
          <p:nvPr/>
        </p:nvSpPr>
        <p:spPr>
          <a:xfrm>
            <a:off x="1354676" y="3519904"/>
            <a:ext cx="4016751" cy="923330"/>
          </a:xfrm>
          <a:prstGeom prst="rect">
            <a:avLst/>
          </a:prstGeom>
          <a:solidFill>
            <a:schemeClr val="bg1"/>
          </a:solidFill>
          <a:ln w="25400">
            <a:solidFill>
              <a:srgbClr val="FF0000"/>
            </a:solidFill>
          </a:ln>
        </p:spPr>
        <p:txBody>
          <a:bodyPr wrap="square" rtlCol="0">
            <a:spAutoFit/>
          </a:bodyPr>
          <a:lstStyle/>
          <a:p>
            <a:r>
              <a:rPr lang="en-US" b="1" dirty="0" smtClean="0">
                <a:solidFill>
                  <a:srgbClr val="FF0000"/>
                </a:solidFill>
              </a:rPr>
              <a:t>500+ Users have required file downloads by this  transfer mechanism….</a:t>
            </a:r>
            <a:endParaRPr lang="en-US" b="1" dirty="0">
              <a:solidFill>
                <a:srgbClr val="FF0000"/>
              </a:solidFill>
            </a:endParaRPr>
          </a:p>
        </p:txBody>
      </p:sp>
    </p:spTree>
    <p:extLst>
      <p:ext uri="{BB962C8B-B14F-4D97-AF65-F5344CB8AC3E}">
        <p14:creationId xmlns:p14="http://schemas.microsoft.com/office/powerpoint/2010/main" val="396513293"/>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Tactics for Gateway Success:</a:t>
            </a:r>
            <a:endParaRPr lang="en-US" b="1" dirty="0"/>
          </a:p>
        </p:txBody>
      </p:sp>
      <p:sp>
        <p:nvSpPr>
          <p:cNvPr id="3" name="Content Placeholder 2"/>
          <p:cNvSpPr>
            <a:spLocks noGrp="1"/>
          </p:cNvSpPr>
          <p:nvPr>
            <p:ph idx="1"/>
          </p:nvPr>
        </p:nvSpPr>
        <p:spPr/>
        <p:txBody>
          <a:bodyPr/>
          <a:lstStyle/>
          <a:p>
            <a:pPr marL="0" indent="0">
              <a:buNone/>
            </a:pPr>
            <a:r>
              <a:rPr lang="en-US" sz="1800" b="1" dirty="0" smtClean="0"/>
              <a:t>Step 1: identify a user population in need</a:t>
            </a:r>
          </a:p>
          <a:p>
            <a:pPr marL="0" indent="0">
              <a:buNone/>
            </a:pPr>
            <a:r>
              <a:rPr lang="en-US" sz="1800" b="1" dirty="0" smtClean="0"/>
              <a:t>Step 2: commit to responding </a:t>
            </a:r>
            <a:r>
              <a:rPr lang="en-US" sz="1800" b="1" dirty="0"/>
              <a:t>to </a:t>
            </a:r>
            <a:r>
              <a:rPr lang="en-US" sz="1800" b="1" dirty="0" smtClean="0"/>
              <a:t>user’s needs</a:t>
            </a:r>
          </a:p>
          <a:p>
            <a:pPr marL="0" indent="0">
              <a:buNone/>
            </a:pPr>
            <a:r>
              <a:rPr lang="en-US" sz="1800" b="1" dirty="0" smtClean="0"/>
              <a:t>Step 3: </a:t>
            </a:r>
            <a:r>
              <a:rPr lang="en-US" sz="1800" b="1" dirty="0"/>
              <a:t>let user </a:t>
            </a:r>
            <a:r>
              <a:rPr lang="en-US" sz="1800" b="1" dirty="0" smtClean="0"/>
              <a:t>behavior/usage created needs drive improvements</a:t>
            </a:r>
            <a:endParaRPr lang="en-US" sz="1800" b="1" dirty="0"/>
          </a:p>
          <a:p>
            <a:pPr marL="0" indent="0">
              <a:buNone/>
            </a:pPr>
            <a:r>
              <a:rPr lang="en-US" sz="1800" b="1" dirty="0" smtClean="0"/>
              <a:t>Step 4: </a:t>
            </a:r>
            <a:r>
              <a:rPr lang="en-US" sz="1800" b="1" dirty="0"/>
              <a:t>manage challenges that </a:t>
            </a:r>
            <a:r>
              <a:rPr lang="en-US" sz="1800" b="1" dirty="0" smtClean="0"/>
              <a:t>threaten productivity of high end users</a:t>
            </a:r>
            <a:endParaRPr lang="en-US" sz="1800" b="1" dirty="0"/>
          </a:p>
          <a:p>
            <a:pPr marL="0" indent="0">
              <a:buNone/>
            </a:pPr>
            <a:endParaRPr lang="en-US" sz="1800" b="1" dirty="0"/>
          </a:p>
          <a:p>
            <a:pPr marL="0" indent="0">
              <a:buNone/>
            </a:pPr>
            <a:endParaRPr lang="en-US" sz="1800" b="1" dirty="0"/>
          </a:p>
        </p:txBody>
      </p:sp>
    </p:spTree>
    <p:extLst>
      <p:ext uri="{BB962C8B-B14F-4D97-AF65-F5344CB8AC3E}">
        <p14:creationId xmlns:p14="http://schemas.microsoft.com/office/powerpoint/2010/main" val="2783568335"/>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Other issues also arose</a:t>
            </a:r>
            <a:endParaRPr lang="en-US" b="1" dirty="0"/>
          </a:p>
        </p:txBody>
      </p:sp>
      <p:sp>
        <p:nvSpPr>
          <p:cNvPr id="3" name="Content Placeholder 2"/>
          <p:cNvSpPr>
            <a:spLocks noGrp="1"/>
          </p:cNvSpPr>
          <p:nvPr>
            <p:ph idx="1"/>
          </p:nvPr>
        </p:nvSpPr>
        <p:spPr/>
        <p:txBody>
          <a:bodyPr>
            <a:normAutofit/>
          </a:bodyPr>
          <a:lstStyle/>
          <a:p>
            <a:r>
              <a:rPr lang="en-US" b="1" dirty="0" err="1" smtClean="0"/>
              <a:t>Gridftp</a:t>
            </a:r>
            <a:r>
              <a:rPr lang="en-US" b="1" dirty="0" smtClean="0"/>
              <a:t> </a:t>
            </a:r>
            <a:r>
              <a:rPr lang="en-US" b="1" dirty="0"/>
              <a:t>proved </a:t>
            </a:r>
            <a:r>
              <a:rPr lang="en-US" b="1" dirty="0" smtClean="0"/>
              <a:t>unreliable at high load. Move </a:t>
            </a:r>
            <a:r>
              <a:rPr lang="en-US" b="1" dirty="0"/>
              <a:t>to </a:t>
            </a:r>
            <a:r>
              <a:rPr lang="en-US" b="1" dirty="0" smtClean="0"/>
              <a:t>local </a:t>
            </a:r>
            <a:r>
              <a:rPr lang="en-US" dirty="0" err="1"/>
              <a:t>L</a:t>
            </a:r>
            <a:r>
              <a:rPr lang="en-US" b="1" dirty="0" err="1" smtClean="0"/>
              <a:t>ustre</a:t>
            </a:r>
            <a:r>
              <a:rPr lang="en-US" b="1" dirty="0" smtClean="0"/>
              <a:t> file </a:t>
            </a:r>
            <a:r>
              <a:rPr lang="en-US" b="1" dirty="0"/>
              <a:t>systems</a:t>
            </a:r>
            <a:r>
              <a:rPr lang="en-US" b="1" dirty="0" smtClean="0"/>
              <a:t>.</a:t>
            </a:r>
          </a:p>
          <a:p>
            <a:endParaRPr lang="en-US" b="1" dirty="0" smtClean="0"/>
          </a:p>
          <a:p>
            <a:r>
              <a:rPr lang="en-US" b="1" dirty="0" smtClean="0"/>
              <a:t>Under load, a MySQL bug </a:t>
            </a:r>
            <a:r>
              <a:rPr lang="en-US" b="1" dirty="0"/>
              <a:t>prevented the DB connections from </a:t>
            </a:r>
            <a:r>
              <a:rPr lang="en-US" b="1" dirty="0" smtClean="0"/>
              <a:t>releasing, </a:t>
            </a:r>
            <a:r>
              <a:rPr lang="en-US" b="1" dirty="0"/>
              <a:t>choking the web </a:t>
            </a:r>
            <a:r>
              <a:rPr lang="en-US" b="1" dirty="0" smtClean="0"/>
              <a:t>app; refactor how the DB manages files.</a:t>
            </a:r>
          </a:p>
          <a:p>
            <a:pPr marL="0" indent="0">
              <a:buNone/>
            </a:pPr>
            <a:endParaRPr lang="en-US" b="1" dirty="0" smtClean="0"/>
          </a:p>
        </p:txBody>
      </p:sp>
    </p:spTree>
    <p:extLst>
      <p:ext uri="{BB962C8B-B14F-4D97-AF65-F5344CB8AC3E}">
        <p14:creationId xmlns:p14="http://schemas.microsoft.com/office/powerpoint/2010/main" val="2999015137"/>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55600" y="701241"/>
            <a:ext cx="8229600" cy="1143000"/>
          </a:xfrm>
        </p:spPr>
        <p:txBody>
          <a:bodyPr/>
          <a:lstStyle/>
          <a:p>
            <a:r>
              <a:rPr lang="en-US" b="1" dirty="0" smtClean="0"/>
              <a:t>Other issues also arose</a:t>
            </a:r>
            <a:endParaRPr lang="en-US" b="1" dirty="0"/>
          </a:p>
        </p:txBody>
      </p:sp>
      <p:sp>
        <p:nvSpPr>
          <p:cNvPr id="3" name="Content Placeholder 2"/>
          <p:cNvSpPr>
            <a:spLocks noGrp="1"/>
          </p:cNvSpPr>
          <p:nvPr>
            <p:ph idx="1"/>
          </p:nvPr>
        </p:nvSpPr>
        <p:spPr>
          <a:xfrm>
            <a:off x="195112" y="1355487"/>
            <a:ext cx="8229600" cy="4525963"/>
          </a:xfrm>
        </p:spPr>
        <p:txBody>
          <a:bodyPr/>
          <a:lstStyle/>
          <a:p>
            <a:pPr marL="0" indent="0">
              <a:buNone/>
            </a:pPr>
            <a:endParaRPr lang="en-US" b="1" dirty="0"/>
          </a:p>
          <a:p>
            <a:r>
              <a:rPr lang="en-US" b="1" dirty="0"/>
              <a:t>The </a:t>
            </a:r>
            <a:r>
              <a:rPr lang="en-US" b="1" dirty="0" err="1"/>
              <a:t>Lustre</a:t>
            </a:r>
            <a:r>
              <a:rPr lang="en-US" b="1" dirty="0"/>
              <a:t> file system is not good for many Biology codes</a:t>
            </a:r>
            <a:r>
              <a:rPr lang="en-US" b="1" dirty="0" smtClean="0"/>
              <a:t>, so we moved </a:t>
            </a:r>
            <a:r>
              <a:rPr lang="en-US" b="1" dirty="0"/>
              <a:t>to </a:t>
            </a:r>
            <a:r>
              <a:rPr lang="en-US" b="1" dirty="0" smtClean="0"/>
              <a:t>NFS…</a:t>
            </a:r>
            <a:endParaRPr lang="en-US" b="1" dirty="0"/>
          </a:p>
        </p:txBody>
      </p:sp>
      <p:pic>
        <p:nvPicPr>
          <p:cNvPr id="8" name="Picture 2" descr="usage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75461" y="2466509"/>
            <a:ext cx="4793078" cy="341494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92176789"/>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55600" y="701241"/>
            <a:ext cx="8229600" cy="1143000"/>
          </a:xfrm>
        </p:spPr>
        <p:txBody>
          <a:bodyPr/>
          <a:lstStyle/>
          <a:p>
            <a:r>
              <a:rPr lang="en-US" b="1" dirty="0" smtClean="0"/>
              <a:t>Other issues also arose</a:t>
            </a:r>
            <a:endParaRPr lang="en-US" b="1" dirty="0"/>
          </a:p>
        </p:txBody>
      </p:sp>
      <p:sp>
        <p:nvSpPr>
          <p:cNvPr id="3" name="Content Placeholder 2"/>
          <p:cNvSpPr>
            <a:spLocks noGrp="1"/>
          </p:cNvSpPr>
          <p:nvPr>
            <p:ph idx="1"/>
          </p:nvPr>
        </p:nvSpPr>
        <p:spPr>
          <a:xfrm>
            <a:off x="195112" y="1355487"/>
            <a:ext cx="8229600" cy="4525963"/>
          </a:xfrm>
        </p:spPr>
        <p:txBody>
          <a:bodyPr/>
          <a:lstStyle/>
          <a:p>
            <a:pPr marL="0" indent="0">
              <a:buNone/>
            </a:pPr>
            <a:endParaRPr lang="en-US" b="1" dirty="0"/>
          </a:p>
          <a:p>
            <a:r>
              <a:rPr lang="en-US" b="1" dirty="0"/>
              <a:t>The </a:t>
            </a:r>
            <a:r>
              <a:rPr lang="en-US" b="1" dirty="0" err="1"/>
              <a:t>Lustre</a:t>
            </a:r>
            <a:r>
              <a:rPr lang="en-US" b="1" dirty="0"/>
              <a:t> file system is not good for many Biology codes</a:t>
            </a:r>
            <a:r>
              <a:rPr lang="en-US" b="1" dirty="0" smtClean="0"/>
              <a:t>, so we moved </a:t>
            </a:r>
            <a:r>
              <a:rPr lang="en-US" b="1" dirty="0"/>
              <a:t>to </a:t>
            </a:r>
            <a:r>
              <a:rPr lang="en-US" b="1" dirty="0" smtClean="0"/>
              <a:t>NFS…</a:t>
            </a:r>
            <a:endParaRPr lang="en-US" b="1" dirty="0"/>
          </a:p>
        </p:txBody>
      </p:sp>
      <p:pic>
        <p:nvPicPr>
          <p:cNvPr id="8" name="Picture 2" descr="usage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75461" y="2466509"/>
            <a:ext cx="4793078" cy="3414941"/>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p:cNvSpPr/>
          <p:nvPr/>
        </p:nvSpPr>
        <p:spPr>
          <a:xfrm>
            <a:off x="195112" y="3208867"/>
            <a:ext cx="1912994" cy="9144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400" dirty="0" err="1" smtClean="0">
                <a:solidFill>
                  <a:srgbClr val="FF0000"/>
                </a:solidFill>
              </a:rPr>
              <a:t>Lustre</a:t>
            </a:r>
            <a:r>
              <a:rPr lang="en-US" sz="1400" dirty="0" smtClean="0">
                <a:solidFill>
                  <a:srgbClr val="FF0000"/>
                </a:solidFill>
              </a:rPr>
              <a:t> failures on long jobs cause surge in resource use</a:t>
            </a:r>
            <a:endParaRPr lang="en-US" sz="1400" dirty="0">
              <a:solidFill>
                <a:srgbClr val="FF0000"/>
              </a:solidFill>
            </a:endParaRPr>
          </a:p>
        </p:txBody>
      </p:sp>
      <p:cxnSp>
        <p:nvCxnSpPr>
          <p:cNvPr id="9" name="Straight Arrow Connector 8"/>
          <p:cNvCxnSpPr/>
          <p:nvPr/>
        </p:nvCxnSpPr>
        <p:spPr>
          <a:xfrm flipV="1">
            <a:off x="1270000" y="4097550"/>
            <a:ext cx="2278417" cy="25717"/>
          </a:xfrm>
          <a:prstGeom prst="straightConnector1">
            <a:avLst/>
          </a:prstGeom>
          <a:ln>
            <a:solidFill>
              <a:schemeClr val="tx1"/>
            </a:solidFill>
            <a:tailEnd type="arrow"/>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04279445"/>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220134" y="964988"/>
            <a:ext cx="8229600" cy="1143000"/>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b="1" dirty="0" smtClean="0"/>
              <a:t>The issue with issues:</a:t>
            </a:r>
            <a:endParaRPr lang="en-US" b="1" dirty="0"/>
          </a:p>
        </p:txBody>
      </p:sp>
      <p:sp>
        <p:nvSpPr>
          <p:cNvPr id="6" name="Content Placeholder 2"/>
          <p:cNvSpPr>
            <a:spLocks noGrp="1"/>
          </p:cNvSpPr>
          <p:nvPr>
            <p:ph idx="1"/>
          </p:nvPr>
        </p:nvSpPr>
        <p:spPr>
          <a:xfrm>
            <a:off x="533399" y="2267591"/>
            <a:ext cx="8229600" cy="4525963"/>
          </a:xfrm>
        </p:spPr>
        <p:txBody>
          <a:bodyPr>
            <a:normAutofit/>
          </a:bodyPr>
          <a:lstStyle/>
          <a:p>
            <a:pPr marL="0" indent="0">
              <a:buNone/>
            </a:pPr>
            <a:r>
              <a:rPr lang="en-US" b="1" dirty="0" smtClean="0"/>
              <a:t>Dealing with these issues occurred in fire drill mode; users were stymied and frustrated. </a:t>
            </a:r>
          </a:p>
          <a:p>
            <a:pPr marL="0" indent="0">
              <a:buNone/>
            </a:pPr>
            <a:endParaRPr lang="en-US" b="1" dirty="0"/>
          </a:p>
          <a:p>
            <a:pPr marL="0" indent="0">
              <a:buNone/>
            </a:pPr>
            <a:r>
              <a:rPr lang="en-US" b="1" dirty="0" smtClean="0"/>
              <a:t>On average, 30-45% of developer time is spent dealing with these issues. Some days/weeks all forward progress is halted.</a:t>
            </a:r>
          </a:p>
          <a:p>
            <a:pPr marL="0" indent="0">
              <a:buNone/>
            </a:pPr>
            <a:endParaRPr lang="en-US" b="1" dirty="0" smtClean="0"/>
          </a:p>
          <a:p>
            <a:pPr marL="0" indent="0">
              <a:buNone/>
            </a:pPr>
            <a:r>
              <a:rPr lang="en-US" b="1" dirty="0" smtClean="0"/>
              <a:t>But on the other hand, making your existing users happy is the first priority…..</a:t>
            </a:r>
            <a:endParaRPr lang="en-US" b="1" dirty="0"/>
          </a:p>
        </p:txBody>
      </p:sp>
    </p:spTree>
    <p:extLst>
      <p:ext uri="{BB962C8B-B14F-4D97-AF65-F5344CB8AC3E}">
        <p14:creationId xmlns:p14="http://schemas.microsoft.com/office/powerpoint/2010/main" val="1641515966"/>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825098"/>
            <a:ext cx="8229600" cy="1143000"/>
          </a:xfrm>
        </p:spPr>
        <p:txBody>
          <a:bodyPr/>
          <a:lstStyle/>
          <a:p>
            <a:r>
              <a:rPr lang="en-US" b="1" dirty="0" smtClean="0"/>
              <a:t>Tactics for Gateway Success:</a:t>
            </a:r>
            <a:endParaRPr lang="en-US" b="1" dirty="0"/>
          </a:p>
        </p:txBody>
      </p:sp>
      <p:sp>
        <p:nvSpPr>
          <p:cNvPr id="3" name="Content Placeholder 2"/>
          <p:cNvSpPr>
            <a:spLocks noGrp="1"/>
          </p:cNvSpPr>
          <p:nvPr>
            <p:ph idx="1"/>
          </p:nvPr>
        </p:nvSpPr>
        <p:spPr>
          <a:xfrm>
            <a:off x="381000" y="1968098"/>
            <a:ext cx="8229600" cy="6001603"/>
          </a:xfrm>
        </p:spPr>
        <p:txBody>
          <a:bodyPr/>
          <a:lstStyle/>
          <a:p>
            <a:pPr marL="0" indent="0">
              <a:buNone/>
            </a:pPr>
            <a:r>
              <a:rPr lang="en-US" sz="1800" b="1" dirty="0" smtClean="0"/>
              <a:t>Step 1: identify a user population in need</a:t>
            </a:r>
          </a:p>
          <a:p>
            <a:pPr marL="0" indent="0">
              <a:buNone/>
            </a:pPr>
            <a:r>
              <a:rPr lang="en-US" sz="1800" b="1" dirty="0" smtClean="0"/>
              <a:t>Step 2: commit to responding </a:t>
            </a:r>
            <a:r>
              <a:rPr lang="en-US" sz="1800" b="1" dirty="0"/>
              <a:t>to </a:t>
            </a:r>
            <a:r>
              <a:rPr lang="en-US" sz="1800" b="1" dirty="0" smtClean="0"/>
              <a:t>user’s needs</a:t>
            </a:r>
          </a:p>
          <a:p>
            <a:pPr marL="0" indent="0">
              <a:buNone/>
            </a:pPr>
            <a:r>
              <a:rPr lang="en-US" sz="1800" b="1" dirty="0" smtClean="0"/>
              <a:t>Step 3: </a:t>
            </a:r>
            <a:r>
              <a:rPr lang="en-US" sz="1800" b="1" dirty="0"/>
              <a:t>let user </a:t>
            </a:r>
            <a:r>
              <a:rPr lang="en-US" sz="1800" b="1" dirty="0" smtClean="0"/>
              <a:t>behavior/usage created needs </a:t>
            </a:r>
            <a:r>
              <a:rPr lang="en-US" sz="1800" b="1" dirty="0"/>
              <a:t>drive </a:t>
            </a:r>
            <a:r>
              <a:rPr lang="en-US" sz="1800" b="1" dirty="0" smtClean="0"/>
              <a:t>improvements</a:t>
            </a:r>
            <a:endParaRPr lang="en-US" sz="1800" b="1" dirty="0"/>
          </a:p>
          <a:p>
            <a:pPr marL="0" indent="0">
              <a:buNone/>
            </a:pPr>
            <a:r>
              <a:rPr lang="en-US" sz="1800" b="1" dirty="0" smtClean="0"/>
              <a:t>Step 4: manage challenges that threaten productivity of high end </a:t>
            </a:r>
            <a:r>
              <a:rPr lang="en-US" sz="1800" dirty="0" smtClean="0"/>
              <a:t>u</a:t>
            </a:r>
            <a:r>
              <a:rPr lang="en-US" sz="1800" b="1" dirty="0" smtClean="0"/>
              <a:t>sers</a:t>
            </a:r>
          </a:p>
          <a:p>
            <a:pPr marL="0" indent="0">
              <a:buNone/>
            </a:pPr>
            <a:r>
              <a:rPr lang="en-US" sz="1800" b="1" dirty="0" smtClean="0"/>
              <a:t>Step 5</a:t>
            </a:r>
            <a:r>
              <a:rPr lang="en-US" sz="1800" dirty="0"/>
              <a:t>: </a:t>
            </a:r>
            <a:r>
              <a:rPr lang="en-US" sz="1800" b="1" dirty="0" smtClean="0"/>
              <a:t>stay in touch with your community</a:t>
            </a:r>
          </a:p>
          <a:p>
            <a:pPr marL="0" indent="0">
              <a:buNone/>
            </a:pPr>
            <a:endParaRPr lang="en-US" b="1" dirty="0"/>
          </a:p>
        </p:txBody>
      </p:sp>
    </p:spTree>
    <p:extLst>
      <p:ext uri="{BB962C8B-B14F-4D97-AF65-F5344CB8AC3E}">
        <p14:creationId xmlns:p14="http://schemas.microsoft.com/office/powerpoint/2010/main" val="246114848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730162" y="3488686"/>
            <a:ext cx="8454788" cy="2071048"/>
          </a:xfrm>
        </p:spPr>
        <p:txBody>
          <a:bodyPr>
            <a:normAutofit fontScale="85000" lnSpcReduction="10000"/>
          </a:bodyPr>
          <a:lstStyle/>
          <a:p>
            <a:r>
              <a:rPr lang="en-US" sz="1800" dirty="0" smtClean="0"/>
              <a:t>Allow the development staff to focus on their personal goal: creating the coolest, most generic software package ever.</a:t>
            </a:r>
          </a:p>
          <a:p>
            <a:r>
              <a:rPr lang="en-US" sz="1800" dirty="0" smtClean="0"/>
              <a:t>Ignore new researchers in your community and focus on an existing user base.</a:t>
            </a:r>
          </a:p>
          <a:p>
            <a:r>
              <a:rPr lang="en-US" sz="1800" dirty="0" smtClean="0"/>
              <a:t>Focus on updating an existing Gateway’s capabilities.</a:t>
            </a:r>
          </a:p>
          <a:p>
            <a:r>
              <a:rPr lang="en-US" sz="1800" dirty="0" smtClean="0"/>
              <a:t>Focus on low end computational use cases/ classroom use.</a:t>
            </a:r>
          </a:p>
          <a:p>
            <a:r>
              <a:rPr lang="en-US" sz="1800" dirty="0" smtClean="0"/>
              <a:t>Fail to anticipate the emerging needs of Biologists for genomics tools.</a:t>
            </a:r>
          </a:p>
          <a:p>
            <a:r>
              <a:rPr lang="en-US" sz="1800" dirty="0" smtClean="0"/>
              <a:t>Fail to grasp the importance of access to parallel codes for compute-intensive jobs.</a:t>
            </a:r>
          </a:p>
          <a:p>
            <a:endParaRPr lang="en-US" sz="1800" dirty="0" smtClean="0"/>
          </a:p>
          <a:p>
            <a:pPr marL="0" indent="0">
              <a:buNone/>
            </a:pPr>
            <a:endParaRPr lang="en-US" dirty="0" smtClean="0"/>
          </a:p>
          <a:p>
            <a:endParaRPr lang="en-US" dirty="0"/>
          </a:p>
        </p:txBody>
      </p:sp>
      <p:sp>
        <p:nvSpPr>
          <p:cNvPr id="5" name="Content Placeholder 2"/>
          <p:cNvSpPr txBox="1">
            <a:spLocks/>
          </p:cNvSpPr>
          <p:nvPr/>
        </p:nvSpPr>
        <p:spPr>
          <a:xfrm>
            <a:off x="773376" y="1417638"/>
            <a:ext cx="8454788" cy="2071048"/>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2800" dirty="0" smtClean="0"/>
              <a:t>Case study: </a:t>
            </a:r>
            <a:r>
              <a:rPr lang="en-US" sz="2800" b="1" dirty="0" smtClean="0"/>
              <a:t>The Next Generation Biology Workbench</a:t>
            </a:r>
          </a:p>
          <a:p>
            <a:pPr marL="0" indent="0">
              <a:buNone/>
            </a:pPr>
            <a:endParaRPr lang="en-US" dirty="0"/>
          </a:p>
        </p:txBody>
      </p:sp>
      <p:sp>
        <p:nvSpPr>
          <p:cNvPr id="7" name="Content Placeholder 2"/>
          <p:cNvSpPr txBox="1">
            <a:spLocks/>
          </p:cNvSpPr>
          <p:nvPr/>
        </p:nvSpPr>
        <p:spPr>
          <a:xfrm>
            <a:off x="689212" y="5365000"/>
            <a:ext cx="8454788" cy="2071048"/>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1800" b="1" i="1" dirty="0" smtClean="0">
                <a:solidFill>
                  <a:srgbClr val="FF0000"/>
                </a:solidFill>
              </a:rPr>
              <a:t>The NGBW closed in 2013. It targeted low end use cases, and in the end supported primarily advanced high school students.</a:t>
            </a:r>
          </a:p>
          <a:p>
            <a:endParaRPr lang="en-US" sz="1800" b="1" i="1" dirty="0" smtClean="0">
              <a:solidFill>
                <a:srgbClr val="FF0000"/>
              </a:solidFill>
            </a:endParaRPr>
          </a:p>
          <a:p>
            <a:pPr marL="0" indent="0">
              <a:buFont typeface="Arial"/>
              <a:buNone/>
            </a:pPr>
            <a:endParaRPr lang="en-US" b="1" i="1" dirty="0" smtClean="0">
              <a:solidFill>
                <a:srgbClr val="FF0000"/>
              </a:solidFill>
            </a:endParaRPr>
          </a:p>
          <a:p>
            <a:endParaRPr lang="en-US" b="1" i="1" dirty="0">
              <a:solidFill>
                <a:srgbClr val="FF0000"/>
              </a:solidFill>
            </a:endParaRPr>
          </a:p>
        </p:txBody>
      </p:sp>
      <p:pic>
        <p:nvPicPr>
          <p:cNvPr id="8" name="Picture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30162" y="1970064"/>
            <a:ext cx="5078413" cy="1231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 name="Title 1"/>
          <p:cNvSpPr>
            <a:spLocks noGrp="1"/>
          </p:cNvSpPr>
          <p:nvPr>
            <p:ph type="title"/>
          </p:nvPr>
        </p:nvSpPr>
        <p:spPr>
          <a:xfrm>
            <a:off x="135467" y="550851"/>
            <a:ext cx="8229600" cy="1143000"/>
          </a:xfrm>
        </p:spPr>
        <p:txBody>
          <a:bodyPr/>
          <a:lstStyle/>
          <a:p>
            <a:r>
              <a:rPr lang="en-US" b="1" dirty="0" smtClean="0"/>
              <a:t>How to fail </a:t>
            </a:r>
            <a:r>
              <a:rPr lang="en-US" dirty="0" smtClean="0"/>
              <a:t>at</a:t>
            </a:r>
            <a:r>
              <a:rPr lang="en-US" b="1" dirty="0" smtClean="0"/>
              <a:t> creating a Gateway</a:t>
            </a:r>
            <a:endParaRPr lang="en-US" b="1" dirty="0"/>
          </a:p>
        </p:txBody>
      </p:sp>
    </p:spTree>
    <p:extLst>
      <p:ext uri="{BB962C8B-B14F-4D97-AF65-F5344CB8AC3E}">
        <p14:creationId xmlns:p14="http://schemas.microsoft.com/office/powerpoint/2010/main" val="3858644018"/>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48733" y="771441"/>
            <a:ext cx="8229600" cy="1143000"/>
          </a:xfrm>
        </p:spPr>
        <p:txBody>
          <a:bodyPr>
            <a:normAutofit/>
          </a:bodyPr>
          <a:lstStyle/>
          <a:p>
            <a:r>
              <a:rPr lang="en-US" b="1" dirty="0" smtClean="0"/>
              <a:t>Provide many points of contact</a:t>
            </a:r>
            <a:endParaRPr lang="en-US" b="1" dirty="0"/>
          </a:p>
        </p:txBody>
      </p:sp>
      <p:pic>
        <p:nvPicPr>
          <p:cNvPr id="13314"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20956" t="75753" r="46268" b="12657"/>
          <a:stretch/>
        </p:blipFill>
        <p:spPr bwMode="auto">
          <a:xfrm>
            <a:off x="777921" y="1914441"/>
            <a:ext cx="4995081" cy="99360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3315" name="Picture 3"/>
          <p:cNvPicPr>
            <a:picLocks noChangeAspect="1" noChangeArrowheads="1"/>
          </p:cNvPicPr>
          <p:nvPr/>
        </p:nvPicPr>
        <p:blipFill rotWithShape="1">
          <a:blip r:embed="rId4">
            <a:extLst>
              <a:ext uri="{28A0092B-C50C-407E-A947-70E740481C1C}">
                <a14:useLocalDpi xmlns:a14="http://schemas.microsoft.com/office/drawing/2010/main" val="0"/>
              </a:ext>
            </a:extLst>
          </a:blip>
          <a:srcRect l="9074" t="23851" r="48120" b="44477"/>
          <a:stretch/>
        </p:blipFill>
        <p:spPr bwMode="auto">
          <a:xfrm>
            <a:off x="559557" y="2980695"/>
            <a:ext cx="6523631" cy="271512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3316" name="Picture 4"/>
          <p:cNvPicPr>
            <a:picLocks noChangeAspect="1" noChangeArrowheads="1"/>
          </p:cNvPicPr>
          <p:nvPr/>
        </p:nvPicPr>
        <p:blipFill rotWithShape="1">
          <a:blip r:embed="rId5">
            <a:extLst>
              <a:ext uri="{28A0092B-C50C-407E-A947-70E740481C1C}">
                <a14:useLocalDpi xmlns:a14="http://schemas.microsoft.com/office/drawing/2010/main" val="0"/>
              </a:ext>
            </a:extLst>
          </a:blip>
          <a:srcRect l="15941" t="10647" r="60328" b="50647"/>
          <a:stretch/>
        </p:blipFill>
        <p:spPr bwMode="auto">
          <a:xfrm>
            <a:off x="5274859" y="1745184"/>
            <a:ext cx="3616658" cy="331813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885018248"/>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1500559"/>
            <a:ext cx="9144000" cy="535744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266"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18269" t="20219" r="19761" b="9791"/>
          <a:stretch/>
        </p:blipFill>
        <p:spPr bwMode="auto">
          <a:xfrm>
            <a:off x="366571" y="1500558"/>
            <a:ext cx="8219749" cy="52219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Title 1"/>
          <p:cNvSpPr txBox="1">
            <a:spLocks/>
          </p:cNvSpPr>
          <p:nvPr/>
        </p:nvSpPr>
        <p:spPr>
          <a:xfrm>
            <a:off x="-166571" y="593838"/>
            <a:ext cx="9150824" cy="1143000"/>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2800" b="1" dirty="0" smtClean="0"/>
              <a:t>When a project belongs to the community…</a:t>
            </a:r>
            <a:endParaRPr lang="en-US" sz="2800" b="1" dirty="0"/>
          </a:p>
        </p:txBody>
      </p:sp>
    </p:spTree>
    <p:extLst>
      <p:ext uri="{BB962C8B-B14F-4D97-AF65-F5344CB8AC3E}">
        <p14:creationId xmlns:p14="http://schemas.microsoft.com/office/powerpoint/2010/main" val="2984874417"/>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30200" y="911534"/>
            <a:ext cx="8229600" cy="1143000"/>
          </a:xfrm>
        </p:spPr>
        <p:txBody>
          <a:bodyPr/>
          <a:lstStyle/>
          <a:p>
            <a:r>
              <a:rPr lang="en-US" b="1" dirty="0" smtClean="0"/>
              <a:t>Tactics for Gateway Success:</a:t>
            </a:r>
            <a:endParaRPr lang="en-US" b="1" dirty="0"/>
          </a:p>
        </p:txBody>
      </p:sp>
      <p:sp>
        <p:nvSpPr>
          <p:cNvPr id="3" name="Content Placeholder 2"/>
          <p:cNvSpPr>
            <a:spLocks noGrp="1"/>
          </p:cNvSpPr>
          <p:nvPr>
            <p:ph idx="1"/>
          </p:nvPr>
        </p:nvSpPr>
        <p:spPr>
          <a:xfrm>
            <a:off x="440267" y="2054534"/>
            <a:ext cx="8229600" cy="6001603"/>
          </a:xfrm>
        </p:spPr>
        <p:txBody>
          <a:bodyPr/>
          <a:lstStyle/>
          <a:p>
            <a:pPr marL="0" indent="0">
              <a:buNone/>
            </a:pPr>
            <a:r>
              <a:rPr lang="en-US" sz="1800" b="1" dirty="0" smtClean="0"/>
              <a:t>Step 1: identify a user population in need</a:t>
            </a:r>
          </a:p>
          <a:p>
            <a:pPr marL="0" indent="0">
              <a:buNone/>
            </a:pPr>
            <a:r>
              <a:rPr lang="en-US" sz="1800" b="1" dirty="0" smtClean="0"/>
              <a:t>Step 2: commit to responding </a:t>
            </a:r>
            <a:r>
              <a:rPr lang="en-US" sz="1800" b="1" dirty="0"/>
              <a:t>to </a:t>
            </a:r>
            <a:r>
              <a:rPr lang="en-US" sz="1800" b="1" dirty="0" smtClean="0"/>
              <a:t>user’s needs</a:t>
            </a:r>
          </a:p>
          <a:p>
            <a:pPr marL="0" indent="0">
              <a:buNone/>
            </a:pPr>
            <a:r>
              <a:rPr lang="en-US" sz="1800" b="1" dirty="0" smtClean="0"/>
              <a:t>Step 3: </a:t>
            </a:r>
            <a:r>
              <a:rPr lang="en-US" sz="1800" b="1" dirty="0"/>
              <a:t>let user </a:t>
            </a:r>
            <a:r>
              <a:rPr lang="en-US" sz="1800" b="1" dirty="0" smtClean="0"/>
              <a:t>behavior/usage created needs drive improvements</a:t>
            </a:r>
            <a:endParaRPr lang="en-US" sz="1800" b="1" dirty="0"/>
          </a:p>
          <a:p>
            <a:pPr marL="0" indent="0">
              <a:buNone/>
            </a:pPr>
            <a:r>
              <a:rPr lang="en-US" sz="1800" b="1" dirty="0" smtClean="0"/>
              <a:t>Step 4: </a:t>
            </a:r>
            <a:r>
              <a:rPr lang="en-US" sz="1800" b="1" dirty="0"/>
              <a:t>manage challenges that </a:t>
            </a:r>
            <a:r>
              <a:rPr lang="en-US" sz="1800" b="1" dirty="0" smtClean="0"/>
              <a:t>threaten productivity of high end users</a:t>
            </a:r>
          </a:p>
          <a:p>
            <a:pPr marL="0" indent="0">
              <a:buNone/>
            </a:pPr>
            <a:r>
              <a:rPr lang="en-US" sz="1800" b="1" dirty="0" smtClean="0"/>
              <a:t>Step 5: stay in touch with your community</a:t>
            </a:r>
          </a:p>
          <a:p>
            <a:pPr marL="0" indent="0">
              <a:buNone/>
            </a:pPr>
            <a:r>
              <a:rPr lang="en-US" sz="1800" b="1" dirty="0" smtClean="0"/>
              <a:t>Step 6: embrace customer service</a:t>
            </a:r>
            <a:endParaRPr lang="en-US" sz="1800" b="1" dirty="0"/>
          </a:p>
          <a:p>
            <a:pPr marL="0" indent="0">
              <a:buNone/>
            </a:pPr>
            <a:endParaRPr lang="en-US" b="1" dirty="0"/>
          </a:p>
        </p:txBody>
      </p:sp>
    </p:spTree>
    <p:extLst>
      <p:ext uri="{BB962C8B-B14F-4D97-AF65-F5344CB8AC3E}">
        <p14:creationId xmlns:p14="http://schemas.microsoft.com/office/powerpoint/2010/main" val="1017202874"/>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9467" y="523008"/>
            <a:ext cx="8229600" cy="1143000"/>
          </a:xfrm>
        </p:spPr>
        <p:txBody>
          <a:bodyPr/>
          <a:lstStyle/>
          <a:p>
            <a:r>
              <a:rPr lang="en-US" b="1" dirty="0" smtClean="0"/>
              <a:t>Set aside time for user issues</a:t>
            </a:r>
            <a:endParaRPr lang="en-US" b="1" dirty="0"/>
          </a:p>
        </p:txBody>
      </p:sp>
      <p:pic>
        <p:nvPicPr>
          <p:cNvPr id="14341" name="Picture 5"/>
          <p:cNvPicPr>
            <a:picLocks noGrp="1" noChangeAspect="1" noChangeArrowheads="1"/>
          </p:cNvPicPr>
          <p:nvPr>
            <p:ph idx="1"/>
          </p:nvPr>
        </p:nvPicPr>
        <p:blipFill rotWithShape="1">
          <a:blip r:embed="rId3">
            <a:extLst>
              <a:ext uri="{28A0092B-C50C-407E-A947-70E740481C1C}">
                <a14:useLocalDpi xmlns:a14="http://schemas.microsoft.com/office/drawing/2010/main" val="0"/>
              </a:ext>
            </a:extLst>
          </a:blip>
          <a:srcRect t="14701" r="32981" b="8065"/>
          <a:stretch/>
        </p:blipFill>
        <p:spPr bwMode="auto">
          <a:xfrm>
            <a:off x="178927" y="1417638"/>
            <a:ext cx="5392404" cy="349565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4340" name="Picture 4"/>
          <p:cNvPicPr>
            <a:picLocks noChangeAspect="1" noChangeArrowheads="1"/>
          </p:cNvPicPr>
          <p:nvPr/>
        </p:nvPicPr>
        <p:blipFill rotWithShape="1">
          <a:blip r:embed="rId4">
            <a:extLst>
              <a:ext uri="{28A0092B-C50C-407E-A947-70E740481C1C}">
                <a14:useLocalDpi xmlns:a14="http://schemas.microsoft.com/office/drawing/2010/main" val="0"/>
              </a:ext>
            </a:extLst>
          </a:blip>
          <a:srcRect l="18806" t="20189" r="9074" b="33413"/>
          <a:stretch/>
        </p:blipFill>
        <p:spPr bwMode="auto">
          <a:xfrm>
            <a:off x="3038902" y="1914377"/>
            <a:ext cx="5804848" cy="210067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4338" name="Picture 2"/>
          <p:cNvPicPr>
            <a:picLocks noChangeAspect="1" noChangeArrowheads="1"/>
          </p:cNvPicPr>
          <p:nvPr/>
        </p:nvPicPr>
        <p:blipFill rotWithShape="1">
          <a:blip r:embed="rId5">
            <a:extLst>
              <a:ext uri="{28A0092B-C50C-407E-A947-70E740481C1C}">
                <a14:useLocalDpi xmlns:a14="http://schemas.microsoft.com/office/drawing/2010/main" val="0"/>
              </a:ext>
            </a:extLst>
          </a:blip>
          <a:srcRect l="7000" t="28348" r="58448" b="25422"/>
          <a:stretch/>
        </p:blipFill>
        <p:spPr bwMode="auto">
          <a:xfrm>
            <a:off x="5120538" y="2964712"/>
            <a:ext cx="3723212" cy="280212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9211868"/>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Set aside time for user issues</a:t>
            </a:r>
            <a:endParaRPr lang="en-US" b="1" dirty="0"/>
          </a:p>
        </p:txBody>
      </p:sp>
      <p:pic>
        <p:nvPicPr>
          <p:cNvPr id="14341" name="Picture 5"/>
          <p:cNvPicPr>
            <a:picLocks noGrp="1" noChangeAspect="1" noChangeArrowheads="1"/>
          </p:cNvPicPr>
          <p:nvPr>
            <p:ph idx="1"/>
          </p:nvPr>
        </p:nvPicPr>
        <p:blipFill rotWithShape="1">
          <a:blip r:embed="rId3">
            <a:extLst>
              <a:ext uri="{28A0092B-C50C-407E-A947-70E740481C1C}">
                <a14:useLocalDpi xmlns:a14="http://schemas.microsoft.com/office/drawing/2010/main" val="0"/>
              </a:ext>
            </a:extLst>
          </a:blip>
          <a:srcRect t="14701" r="32981" b="8065"/>
          <a:stretch/>
        </p:blipFill>
        <p:spPr bwMode="auto">
          <a:xfrm>
            <a:off x="178927" y="1417638"/>
            <a:ext cx="5392404" cy="349565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4340" name="Picture 4"/>
          <p:cNvPicPr>
            <a:picLocks noChangeAspect="1" noChangeArrowheads="1"/>
          </p:cNvPicPr>
          <p:nvPr/>
        </p:nvPicPr>
        <p:blipFill rotWithShape="1">
          <a:blip r:embed="rId4">
            <a:extLst>
              <a:ext uri="{28A0092B-C50C-407E-A947-70E740481C1C}">
                <a14:useLocalDpi xmlns:a14="http://schemas.microsoft.com/office/drawing/2010/main" val="0"/>
              </a:ext>
            </a:extLst>
          </a:blip>
          <a:srcRect l="18806" t="20189" r="9074" b="33413"/>
          <a:stretch/>
        </p:blipFill>
        <p:spPr bwMode="auto">
          <a:xfrm>
            <a:off x="3038902" y="1914377"/>
            <a:ext cx="5804848" cy="210067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4338" name="Picture 2"/>
          <p:cNvPicPr>
            <a:picLocks noChangeAspect="1" noChangeArrowheads="1"/>
          </p:cNvPicPr>
          <p:nvPr/>
        </p:nvPicPr>
        <p:blipFill rotWithShape="1">
          <a:blip r:embed="rId5">
            <a:extLst>
              <a:ext uri="{28A0092B-C50C-407E-A947-70E740481C1C}">
                <a14:useLocalDpi xmlns:a14="http://schemas.microsoft.com/office/drawing/2010/main" val="0"/>
              </a:ext>
            </a:extLst>
          </a:blip>
          <a:srcRect l="7000" t="28348" r="58448" b="25422"/>
          <a:stretch/>
        </p:blipFill>
        <p:spPr bwMode="auto">
          <a:xfrm>
            <a:off x="5120538" y="2913269"/>
            <a:ext cx="3723212" cy="280212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TextBox 2"/>
          <p:cNvSpPr txBox="1"/>
          <p:nvPr/>
        </p:nvSpPr>
        <p:spPr>
          <a:xfrm>
            <a:off x="1897039" y="2229303"/>
            <a:ext cx="5759355" cy="2585323"/>
          </a:xfrm>
          <a:prstGeom prst="rect">
            <a:avLst/>
          </a:prstGeom>
          <a:solidFill>
            <a:schemeClr val="bg1"/>
          </a:solidFill>
          <a:ln>
            <a:solidFill>
              <a:srgbClr val="FF0000"/>
            </a:solidFill>
          </a:ln>
        </p:spPr>
        <p:txBody>
          <a:bodyPr wrap="square" rtlCol="0">
            <a:spAutoFit/>
          </a:bodyPr>
          <a:lstStyle/>
          <a:p>
            <a:r>
              <a:rPr lang="en-US" sz="2400" b="1" dirty="0" smtClean="0">
                <a:solidFill>
                  <a:srgbClr val="FF0000"/>
                </a:solidFill>
              </a:rPr>
              <a:t>The goals are:</a:t>
            </a:r>
          </a:p>
          <a:p>
            <a:endParaRPr lang="en-US" sz="2400" dirty="0">
              <a:solidFill>
                <a:srgbClr val="FF0000"/>
              </a:solidFill>
            </a:endParaRPr>
          </a:p>
          <a:p>
            <a:pPr marL="285750" indent="-285750">
              <a:buFont typeface="Arial" panose="020B0604020202020204" pitchFamily="34" charset="0"/>
              <a:buChar char="•"/>
            </a:pPr>
            <a:r>
              <a:rPr lang="en-US" sz="2400" dirty="0" smtClean="0">
                <a:solidFill>
                  <a:srgbClr val="FF0000"/>
                </a:solidFill>
              </a:rPr>
              <a:t>No more than 24 h response time</a:t>
            </a:r>
          </a:p>
          <a:p>
            <a:pPr marL="285750" indent="-285750">
              <a:buFont typeface="Arial" panose="020B0604020202020204" pitchFamily="34" charset="0"/>
              <a:buChar char="•"/>
            </a:pPr>
            <a:r>
              <a:rPr lang="en-US" sz="2400" dirty="0" smtClean="0">
                <a:solidFill>
                  <a:srgbClr val="FF0000"/>
                </a:solidFill>
              </a:rPr>
              <a:t>Foster a supportive and helpful culture</a:t>
            </a:r>
          </a:p>
          <a:p>
            <a:pPr marL="285750" indent="-285750">
              <a:buFont typeface="Arial" panose="020B0604020202020204" pitchFamily="34" charset="0"/>
              <a:buChar char="•"/>
            </a:pPr>
            <a:r>
              <a:rPr lang="en-US" sz="2400" dirty="0" smtClean="0">
                <a:solidFill>
                  <a:srgbClr val="FF0000"/>
                </a:solidFill>
              </a:rPr>
              <a:t>Make it clear that trouble reports are a gift to CIPRES, not an annoyance</a:t>
            </a:r>
          </a:p>
          <a:p>
            <a:pPr marL="285750" indent="-285750">
              <a:buFont typeface="Arial" panose="020B0604020202020204" pitchFamily="34" charset="0"/>
              <a:buChar char="•"/>
            </a:pPr>
            <a:endParaRPr lang="en-US" dirty="0"/>
          </a:p>
        </p:txBody>
      </p:sp>
    </p:spTree>
    <p:extLst>
      <p:ext uri="{BB962C8B-B14F-4D97-AF65-F5344CB8AC3E}">
        <p14:creationId xmlns:p14="http://schemas.microsoft.com/office/powerpoint/2010/main" val="3863081765"/>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30200" y="911534"/>
            <a:ext cx="8229600" cy="1143000"/>
          </a:xfrm>
        </p:spPr>
        <p:txBody>
          <a:bodyPr/>
          <a:lstStyle/>
          <a:p>
            <a:r>
              <a:rPr lang="en-US" b="1" dirty="0" smtClean="0"/>
              <a:t>Tactics for Gateway Success:</a:t>
            </a:r>
            <a:endParaRPr lang="en-US" b="1" dirty="0"/>
          </a:p>
        </p:txBody>
      </p:sp>
      <p:sp>
        <p:nvSpPr>
          <p:cNvPr id="3" name="Content Placeholder 2"/>
          <p:cNvSpPr>
            <a:spLocks noGrp="1"/>
          </p:cNvSpPr>
          <p:nvPr>
            <p:ph idx="1"/>
          </p:nvPr>
        </p:nvSpPr>
        <p:spPr>
          <a:xfrm>
            <a:off x="440267" y="2054534"/>
            <a:ext cx="8229600" cy="6001603"/>
          </a:xfrm>
        </p:spPr>
        <p:txBody>
          <a:bodyPr/>
          <a:lstStyle/>
          <a:p>
            <a:pPr marL="0" indent="0">
              <a:buNone/>
            </a:pPr>
            <a:r>
              <a:rPr lang="en-US" sz="1800" b="1" dirty="0" smtClean="0"/>
              <a:t>Step 1: identify a user population in need</a:t>
            </a:r>
          </a:p>
          <a:p>
            <a:pPr marL="0" indent="0">
              <a:buNone/>
            </a:pPr>
            <a:r>
              <a:rPr lang="en-US" sz="1800" b="1" dirty="0" smtClean="0"/>
              <a:t>Step 2: commit to responding </a:t>
            </a:r>
            <a:r>
              <a:rPr lang="en-US" sz="1800" b="1" dirty="0"/>
              <a:t>to </a:t>
            </a:r>
            <a:r>
              <a:rPr lang="en-US" sz="1800" b="1" dirty="0" smtClean="0"/>
              <a:t>user’s needs</a:t>
            </a:r>
          </a:p>
          <a:p>
            <a:pPr marL="0" indent="0">
              <a:buNone/>
            </a:pPr>
            <a:r>
              <a:rPr lang="en-US" sz="1800" b="1" dirty="0" smtClean="0"/>
              <a:t>Step 3: </a:t>
            </a:r>
            <a:r>
              <a:rPr lang="en-US" sz="1800" b="1" dirty="0"/>
              <a:t>let user </a:t>
            </a:r>
            <a:r>
              <a:rPr lang="en-US" sz="1800" b="1" dirty="0" smtClean="0"/>
              <a:t>behavior/usage created needs drive improvements</a:t>
            </a:r>
            <a:endParaRPr lang="en-US" sz="1800" b="1" dirty="0"/>
          </a:p>
          <a:p>
            <a:pPr marL="0" indent="0">
              <a:buNone/>
            </a:pPr>
            <a:r>
              <a:rPr lang="en-US" sz="1800" b="1" dirty="0" smtClean="0"/>
              <a:t>Step 4: </a:t>
            </a:r>
            <a:r>
              <a:rPr lang="en-US" sz="1800" b="1" dirty="0"/>
              <a:t>manage challenges that </a:t>
            </a:r>
            <a:r>
              <a:rPr lang="en-US" sz="1800" b="1" dirty="0" smtClean="0"/>
              <a:t>threaten productivity of high end users</a:t>
            </a:r>
          </a:p>
          <a:p>
            <a:pPr marL="0" indent="0">
              <a:buNone/>
            </a:pPr>
            <a:r>
              <a:rPr lang="en-US" sz="1800" b="1" dirty="0" smtClean="0"/>
              <a:t>Step 5: stay in touch with your community</a:t>
            </a:r>
          </a:p>
          <a:p>
            <a:pPr marL="0" indent="0">
              <a:buNone/>
            </a:pPr>
            <a:r>
              <a:rPr lang="en-US" sz="1800" b="1" dirty="0" smtClean="0"/>
              <a:t>Step 6: embrace customer service</a:t>
            </a:r>
          </a:p>
          <a:p>
            <a:pPr marL="0" indent="0">
              <a:buNone/>
            </a:pPr>
            <a:r>
              <a:rPr lang="en-US" sz="1800" dirty="0" smtClean="0"/>
              <a:t>Step 7: </a:t>
            </a:r>
            <a:r>
              <a:rPr lang="en-US" sz="1800" dirty="0"/>
              <a:t>innovate as funds permit</a:t>
            </a:r>
          </a:p>
          <a:p>
            <a:pPr marL="0" indent="0">
              <a:buNone/>
            </a:pPr>
            <a:endParaRPr lang="en-US" sz="1800" b="1" dirty="0"/>
          </a:p>
          <a:p>
            <a:pPr marL="0" indent="0">
              <a:buNone/>
            </a:pPr>
            <a:endParaRPr lang="en-US" b="1" dirty="0"/>
          </a:p>
        </p:txBody>
      </p:sp>
    </p:spTree>
    <p:extLst>
      <p:ext uri="{BB962C8B-B14F-4D97-AF65-F5344CB8AC3E}">
        <p14:creationId xmlns:p14="http://schemas.microsoft.com/office/powerpoint/2010/main" val="1945125558"/>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2"/>
          <p:cNvSpPr txBox="1">
            <a:spLocks noChangeArrowheads="1"/>
          </p:cNvSpPr>
          <p:nvPr/>
        </p:nvSpPr>
        <p:spPr bwMode="auto">
          <a:xfrm>
            <a:off x="285750" y="1076324"/>
            <a:ext cx="8791575" cy="1200329"/>
          </a:xfrm>
          <a:prstGeom prst="rect">
            <a:avLst/>
          </a:prstGeom>
          <a:noFill/>
          <a:ln w="9525">
            <a:noFill/>
            <a:miter lim="800000"/>
            <a:headEnd/>
            <a:tailEnd/>
          </a:ln>
        </p:spPr>
        <p:txBody>
          <a:bodyPr wrap="square">
            <a:spAutoFit/>
          </a:bodyPr>
          <a:lstStyle/>
          <a:p>
            <a:pPr fontAlgn="base">
              <a:spcBef>
                <a:spcPct val="0"/>
              </a:spcBef>
              <a:spcAft>
                <a:spcPct val="0"/>
              </a:spcAft>
            </a:pPr>
            <a:r>
              <a:rPr lang="en-US" sz="2400" b="1" dirty="0" smtClean="0">
                <a:solidFill>
                  <a:srgbClr val="000000"/>
                </a:solidFill>
                <a:cs typeface="Arial" charset="0"/>
              </a:rPr>
              <a:t>There are highly-evolved legacy desktop/browser applications that help with matrix assembly, but have no tree inference tools or are under powered: </a:t>
            </a:r>
          </a:p>
        </p:txBody>
      </p:sp>
      <p:grpSp>
        <p:nvGrpSpPr>
          <p:cNvPr id="5" name="Group 4"/>
          <p:cNvGrpSpPr/>
          <p:nvPr/>
        </p:nvGrpSpPr>
        <p:grpSpPr>
          <a:xfrm>
            <a:off x="6134039" y="2680267"/>
            <a:ext cx="1578392" cy="462322"/>
            <a:chOff x="5304738" y="4243747"/>
            <a:chExt cx="1578392" cy="462322"/>
          </a:xfrm>
        </p:grpSpPr>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304738" y="4243747"/>
              <a:ext cx="457200" cy="457200"/>
            </a:xfrm>
            <a:prstGeom prst="rect">
              <a:avLst/>
            </a:prstGeom>
          </p:spPr>
        </p:pic>
        <p:sp>
          <p:nvSpPr>
            <p:cNvPr id="7" name="TextBox 6"/>
            <p:cNvSpPr txBox="1"/>
            <p:nvPr/>
          </p:nvSpPr>
          <p:spPr>
            <a:xfrm>
              <a:off x="5723838" y="4336737"/>
              <a:ext cx="1159292" cy="369332"/>
            </a:xfrm>
            <a:prstGeom prst="rect">
              <a:avLst/>
            </a:prstGeom>
            <a:noFill/>
          </p:spPr>
          <p:txBody>
            <a:bodyPr wrap="none" rtlCol="0">
              <a:spAutoFit/>
            </a:bodyPr>
            <a:lstStyle/>
            <a:p>
              <a:pPr fontAlgn="base">
                <a:spcBef>
                  <a:spcPct val="0"/>
                </a:spcBef>
                <a:spcAft>
                  <a:spcPct val="0"/>
                </a:spcAft>
              </a:pPr>
              <a:r>
                <a:rPr lang="en-US" dirty="0" err="1" smtClean="0">
                  <a:solidFill>
                    <a:srgbClr val="000000"/>
                  </a:solidFill>
                </a:rPr>
                <a:t>raxmlGUI</a:t>
              </a:r>
              <a:endParaRPr lang="en-US" dirty="0">
                <a:solidFill>
                  <a:srgbClr val="000000"/>
                </a:solidFill>
              </a:endParaRPr>
            </a:p>
          </p:txBody>
        </p:sp>
      </p:grpSp>
      <p:pic>
        <p:nvPicPr>
          <p:cNvPr id="8" name="Picture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200400" y="2647289"/>
            <a:ext cx="1892390" cy="591211"/>
          </a:xfrm>
          <a:prstGeom prst="rect">
            <a:avLst/>
          </a:prstGeom>
        </p:spPr>
      </p:pic>
      <p:pic>
        <p:nvPicPr>
          <p:cNvPr id="9" name="Picture 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42914" y="2532989"/>
            <a:ext cx="1793766" cy="609600"/>
          </a:xfrm>
          <a:prstGeom prst="rect">
            <a:avLst/>
          </a:prstGeom>
        </p:spPr>
      </p:pic>
      <p:pic>
        <p:nvPicPr>
          <p:cNvPr id="10" name="Picture 2"/>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11625" t="29333" r="59882" b="55365"/>
          <a:stretch/>
        </p:blipFill>
        <p:spPr bwMode="auto">
          <a:xfrm>
            <a:off x="1790485" y="3914775"/>
            <a:ext cx="1892389" cy="5716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1" name="Picture 2"/>
          <p:cNvPicPr>
            <a:picLocks noChangeAspect="1" noChangeArrowheads="1"/>
          </p:cNvPicPr>
          <p:nvPr/>
        </p:nvPicPr>
        <p:blipFill rotWithShape="1">
          <a:blip r:embed="rId6">
            <a:extLst>
              <a:ext uri="{28A0092B-C50C-407E-A947-70E740481C1C}">
                <a14:useLocalDpi xmlns:a14="http://schemas.microsoft.com/office/drawing/2010/main" val="0"/>
              </a:ext>
            </a:extLst>
          </a:blip>
          <a:srcRect l="12032" t="19888" r="59291" b="66430"/>
          <a:stretch/>
        </p:blipFill>
        <p:spPr bwMode="auto">
          <a:xfrm>
            <a:off x="4406024" y="3914775"/>
            <a:ext cx="2185215" cy="5864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907666283"/>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a:spLocks noChangeArrowheads="1"/>
          </p:cNvSpPr>
          <p:nvPr/>
        </p:nvSpPr>
        <p:spPr bwMode="auto">
          <a:xfrm>
            <a:off x="285751" y="1076324"/>
            <a:ext cx="8324850" cy="1569660"/>
          </a:xfrm>
          <a:prstGeom prst="rect">
            <a:avLst/>
          </a:prstGeom>
          <a:noFill/>
          <a:ln w="9525">
            <a:noFill/>
            <a:miter lim="800000"/>
            <a:headEnd/>
            <a:tailEnd/>
          </a:ln>
        </p:spPr>
        <p:txBody>
          <a:bodyPr wrap="square">
            <a:spAutoFit/>
          </a:bodyPr>
          <a:lstStyle/>
          <a:p>
            <a:pPr fontAlgn="base">
              <a:spcBef>
                <a:spcPct val="0"/>
              </a:spcBef>
              <a:spcAft>
                <a:spcPct val="0"/>
              </a:spcAft>
            </a:pPr>
            <a:r>
              <a:rPr lang="en-US" sz="2400" b="1" dirty="0" smtClean="0">
                <a:solidFill>
                  <a:srgbClr val="000000"/>
                </a:solidFill>
                <a:cs typeface="Arial" charset="0"/>
              </a:rPr>
              <a:t>There are projects that offer powerful and distinct user experiences, and are interested in incorporating powerful tree inference tools into an existing application: </a:t>
            </a:r>
          </a:p>
        </p:txBody>
      </p:sp>
      <p:pic>
        <p:nvPicPr>
          <p:cNvPr id="4" name="Picture 2"/>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11393" t="25111" r="37265" b="58413"/>
          <a:stretch/>
        </p:blipFill>
        <p:spPr bwMode="auto">
          <a:xfrm>
            <a:off x="2513403" y="3588526"/>
            <a:ext cx="3337728" cy="6024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Picture 3"/>
          <p:cNvPicPr>
            <a:picLocks noChangeAspect="1" noChangeArrowheads="1"/>
          </p:cNvPicPr>
          <p:nvPr/>
        </p:nvPicPr>
        <p:blipFill rotWithShape="1">
          <a:blip r:embed="rId3">
            <a:extLst>
              <a:ext uri="{28A0092B-C50C-407E-A947-70E740481C1C}">
                <a14:useLocalDpi xmlns:a14="http://schemas.microsoft.com/office/drawing/2010/main" val="0"/>
              </a:ext>
            </a:extLst>
          </a:blip>
          <a:srcRect l="9089" t="17373" r="56582" b="67505"/>
          <a:stretch/>
        </p:blipFill>
        <p:spPr bwMode="auto">
          <a:xfrm>
            <a:off x="2824050" y="2514600"/>
            <a:ext cx="2460174" cy="609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043026483"/>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7"/>
          <p:cNvSpPr>
            <a:spLocks noChangeArrowheads="1"/>
          </p:cNvSpPr>
          <p:nvPr/>
        </p:nvSpPr>
        <p:spPr bwMode="auto">
          <a:xfrm>
            <a:off x="3269099" y="3318475"/>
            <a:ext cx="937831" cy="817092"/>
          </a:xfrm>
          <a:prstGeom prst="rect">
            <a:avLst/>
          </a:prstGeom>
          <a:solidFill>
            <a:srgbClr val="00FFFF"/>
          </a:solidFill>
          <a:ln w="38100">
            <a:solidFill>
              <a:schemeClr val="tx1"/>
            </a:solidFill>
            <a:miter lim="800000"/>
            <a:headEnd/>
            <a:tailEnd/>
          </a:ln>
        </p:spPr>
        <p:txBody>
          <a:bodyPr wrap="none" anchor="ctr"/>
          <a:lstStyle/>
          <a:p>
            <a:pPr algn="ctr"/>
            <a:r>
              <a:rPr lang="en-US" sz="1200" b="1" dirty="0" smtClean="0">
                <a:cs typeface="Arial" charset="0"/>
              </a:rPr>
              <a:t>CSG</a:t>
            </a:r>
            <a:endParaRPr lang="en-US" sz="1200" b="1" dirty="0">
              <a:cs typeface="Arial" charset="0"/>
            </a:endParaRPr>
          </a:p>
        </p:txBody>
      </p:sp>
      <p:grpSp>
        <p:nvGrpSpPr>
          <p:cNvPr id="8" name="Group 10"/>
          <p:cNvGrpSpPr>
            <a:grpSpLocks/>
          </p:cNvGrpSpPr>
          <p:nvPr/>
        </p:nvGrpSpPr>
        <p:grpSpPr bwMode="auto">
          <a:xfrm>
            <a:off x="673474" y="3315403"/>
            <a:ext cx="1725423" cy="819150"/>
            <a:chOff x="1236663" y="1892115"/>
            <a:chExt cx="2011362" cy="1107683"/>
          </a:xfrm>
        </p:grpSpPr>
        <p:sp>
          <p:nvSpPr>
            <p:cNvPr id="9" name="Rectangle 7"/>
            <p:cNvSpPr>
              <a:spLocks noChangeArrowheads="1"/>
            </p:cNvSpPr>
            <p:nvPr/>
          </p:nvSpPr>
          <p:spPr bwMode="auto">
            <a:xfrm>
              <a:off x="1236663" y="1892115"/>
              <a:ext cx="2011362" cy="1107683"/>
            </a:xfrm>
            <a:prstGeom prst="rect">
              <a:avLst/>
            </a:prstGeom>
            <a:solidFill>
              <a:srgbClr val="FFFF00"/>
            </a:solidFill>
            <a:ln w="38100">
              <a:solidFill>
                <a:schemeClr val="tx1"/>
              </a:solidFill>
              <a:miter lim="800000"/>
              <a:headEnd/>
              <a:tailEnd/>
            </a:ln>
          </p:spPr>
          <p:txBody>
            <a:bodyPr wrap="none" anchor="ctr"/>
            <a:lstStyle/>
            <a:p>
              <a:pPr algn="ctr"/>
              <a:endParaRPr lang="en-US" sz="1200" b="1">
                <a:cs typeface="Arial" charset="0"/>
              </a:endParaRPr>
            </a:p>
          </p:txBody>
        </p:sp>
        <p:sp>
          <p:nvSpPr>
            <p:cNvPr id="10" name="Rectangle 18"/>
            <p:cNvSpPr>
              <a:spLocks noChangeArrowheads="1"/>
            </p:cNvSpPr>
            <p:nvPr/>
          </p:nvSpPr>
          <p:spPr bwMode="auto">
            <a:xfrm>
              <a:off x="1680369" y="2079625"/>
              <a:ext cx="1123950" cy="738188"/>
            </a:xfrm>
            <a:prstGeom prst="rect">
              <a:avLst/>
            </a:prstGeom>
            <a:noFill/>
            <a:ln w="28575">
              <a:noFill/>
              <a:miter lim="800000"/>
              <a:headEnd/>
              <a:tailEnd/>
            </a:ln>
          </p:spPr>
          <p:txBody>
            <a:bodyPr wrap="none" anchor="ctr"/>
            <a:lstStyle/>
            <a:p>
              <a:pPr algn="ctr"/>
              <a:r>
                <a:rPr lang="en-US" sz="1200" b="1" dirty="0" smtClean="0">
                  <a:cs typeface="Arial" charset="0"/>
                </a:rPr>
                <a:t>XSEDE</a:t>
              </a:r>
              <a:endParaRPr lang="en-US" sz="1200" b="1" dirty="0">
                <a:cs typeface="Arial" charset="0"/>
              </a:endParaRPr>
            </a:p>
          </p:txBody>
        </p:sp>
      </p:grpSp>
      <p:cxnSp>
        <p:nvCxnSpPr>
          <p:cNvPr id="11" name="AutoShape 17"/>
          <p:cNvCxnSpPr>
            <a:cxnSpLocks noChangeShapeType="1"/>
          </p:cNvCxnSpPr>
          <p:nvPr/>
        </p:nvCxnSpPr>
        <p:spPr bwMode="auto">
          <a:xfrm flipV="1">
            <a:off x="2398897" y="3727021"/>
            <a:ext cx="870202" cy="1"/>
          </a:xfrm>
          <a:prstGeom prst="straightConnector1">
            <a:avLst/>
          </a:prstGeom>
          <a:noFill/>
          <a:ln w="38100">
            <a:solidFill>
              <a:schemeClr val="tx1"/>
            </a:solidFill>
            <a:round/>
            <a:headEnd type="triangle" w="lg" len="lg"/>
            <a:tailEnd type="triangle" w="lg" len="lg"/>
          </a:ln>
        </p:spPr>
      </p:cxnSp>
      <p:sp>
        <p:nvSpPr>
          <p:cNvPr id="12" name="TextBox 23"/>
          <p:cNvSpPr txBox="1">
            <a:spLocks noChangeArrowheads="1"/>
          </p:cNvSpPr>
          <p:nvPr/>
        </p:nvSpPr>
        <p:spPr bwMode="auto">
          <a:xfrm>
            <a:off x="913562" y="4124298"/>
            <a:ext cx="1218603" cy="276999"/>
          </a:xfrm>
          <a:prstGeom prst="rect">
            <a:avLst/>
          </a:prstGeom>
          <a:noFill/>
          <a:ln w="9525">
            <a:noFill/>
            <a:miter lim="800000"/>
            <a:headEnd/>
            <a:tailEnd/>
          </a:ln>
        </p:spPr>
        <p:txBody>
          <a:bodyPr wrap="none">
            <a:spAutoFit/>
          </a:bodyPr>
          <a:lstStyle/>
          <a:p>
            <a:r>
              <a:rPr lang="en-US" sz="1200" b="1" dirty="0"/>
              <a:t>Parallel codes</a:t>
            </a:r>
          </a:p>
        </p:txBody>
      </p:sp>
      <p:cxnSp>
        <p:nvCxnSpPr>
          <p:cNvPr id="14" name="AutoShape 16"/>
          <p:cNvCxnSpPr>
            <a:cxnSpLocks noChangeShapeType="1"/>
          </p:cNvCxnSpPr>
          <p:nvPr/>
        </p:nvCxnSpPr>
        <p:spPr bwMode="auto">
          <a:xfrm>
            <a:off x="4458395" y="3768431"/>
            <a:ext cx="818455" cy="5870"/>
          </a:xfrm>
          <a:prstGeom prst="straightConnector1">
            <a:avLst/>
          </a:prstGeom>
          <a:noFill/>
          <a:ln w="38100">
            <a:solidFill>
              <a:schemeClr val="tx1"/>
            </a:solidFill>
            <a:round/>
            <a:headEnd type="triangle" w="lg" len="lg"/>
            <a:tailEnd type="triangle" w="lg" len="lg"/>
          </a:ln>
        </p:spPr>
      </p:cxnSp>
      <p:sp>
        <p:nvSpPr>
          <p:cNvPr id="32" name="TextBox 2"/>
          <p:cNvSpPr txBox="1">
            <a:spLocks noChangeArrowheads="1"/>
          </p:cNvSpPr>
          <p:nvPr/>
        </p:nvSpPr>
        <p:spPr bwMode="auto">
          <a:xfrm>
            <a:off x="285750" y="1076325"/>
            <a:ext cx="8269123" cy="769441"/>
          </a:xfrm>
          <a:prstGeom prst="rect">
            <a:avLst/>
          </a:prstGeom>
          <a:noFill/>
          <a:ln w="9525">
            <a:noFill/>
            <a:miter lim="800000"/>
            <a:headEnd/>
            <a:tailEnd/>
          </a:ln>
        </p:spPr>
        <p:txBody>
          <a:bodyPr wrap="none">
            <a:spAutoFit/>
          </a:bodyPr>
          <a:lstStyle/>
          <a:p>
            <a:r>
              <a:rPr lang="en-US" sz="2200" b="1" dirty="0" smtClean="0">
                <a:cs typeface="Arial" charset="0"/>
              </a:rPr>
              <a:t>We received funding to create a </a:t>
            </a:r>
            <a:r>
              <a:rPr lang="en-US" sz="2200" b="1" dirty="0">
                <a:cs typeface="Arial" charset="0"/>
              </a:rPr>
              <a:t>p</a:t>
            </a:r>
            <a:r>
              <a:rPr lang="en-US" sz="2200" b="1" dirty="0" smtClean="0">
                <a:cs typeface="Arial" charset="0"/>
              </a:rPr>
              <a:t>ublic CIPRES RESTful API </a:t>
            </a:r>
          </a:p>
          <a:p>
            <a:r>
              <a:rPr lang="en-US" sz="2200" b="1" dirty="0" smtClean="0">
                <a:cs typeface="Arial" charset="0"/>
              </a:rPr>
              <a:t>(CRA) to help with these use cases….</a:t>
            </a:r>
          </a:p>
        </p:txBody>
      </p:sp>
      <p:pic>
        <p:nvPicPr>
          <p:cNvPr id="33" name="Picture 10" descr="IPL_logo_1C_rgb_small.jpg"/>
          <p:cNvPicPr>
            <a:picLocks noChangeAspect="1"/>
          </p:cNvPicPr>
          <p:nvPr/>
        </p:nvPicPr>
        <p:blipFill>
          <a:blip r:embed="rId2" cstate="print"/>
          <a:srcRect/>
          <a:stretch>
            <a:fillRect/>
          </a:stretch>
        </p:blipFill>
        <p:spPr bwMode="auto">
          <a:xfrm>
            <a:off x="5332618" y="3542772"/>
            <a:ext cx="1658937" cy="428625"/>
          </a:xfrm>
          <a:prstGeom prst="rect">
            <a:avLst/>
          </a:prstGeom>
          <a:noFill/>
          <a:ln w="9525">
            <a:noFill/>
            <a:miter lim="800000"/>
            <a:headEnd/>
            <a:tailEnd/>
          </a:ln>
        </p:spPr>
      </p:pic>
      <p:cxnSp>
        <p:nvCxnSpPr>
          <p:cNvPr id="31" name="AutoShape 16"/>
          <p:cNvCxnSpPr>
            <a:cxnSpLocks noChangeShapeType="1"/>
          </p:cNvCxnSpPr>
          <p:nvPr/>
        </p:nvCxnSpPr>
        <p:spPr bwMode="auto">
          <a:xfrm flipV="1">
            <a:off x="4382195" y="3114675"/>
            <a:ext cx="818455" cy="301295"/>
          </a:xfrm>
          <a:prstGeom prst="straightConnector1">
            <a:avLst/>
          </a:prstGeom>
          <a:noFill/>
          <a:ln w="38100">
            <a:solidFill>
              <a:schemeClr val="tx1"/>
            </a:solidFill>
            <a:round/>
            <a:headEnd type="triangle" w="lg" len="lg"/>
            <a:tailEnd type="triangle" w="lg" len="lg"/>
          </a:ln>
        </p:spPr>
      </p:cxnSp>
      <p:cxnSp>
        <p:nvCxnSpPr>
          <p:cNvPr id="34" name="AutoShape 16"/>
          <p:cNvCxnSpPr>
            <a:cxnSpLocks noChangeShapeType="1"/>
          </p:cNvCxnSpPr>
          <p:nvPr/>
        </p:nvCxnSpPr>
        <p:spPr bwMode="auto">
          <a:xfrm flipH="1" flipV="1">
            <a:off x="4382195" y="4139072"/>
            <a:ext cx="818455" cy="301295"/>
          </a:xfrm>
          <a:prstGeom prst="straightConnector1">
            <a:avLst/>
          </a:prstGeom>
          <a:noFill/>
          <a:ln w="38100">
            <a:solidFill>
              <a:schemeClr val="tx1"/>
            </a:solidFill>
            <a:round/>
            <a:headEnd type="triangle" w="lg" len="lg"/>
            <a:tailEnd type="triangle" w="lg" len="lg"/>
          </a:ln>
        </p:spPr>
      </p:cxnSp>
      <p:cxnSp>
        <p:nvCxnSpPr>
          <p:cNvPr id="35" name="AutoShape 16"/>
          <p:cNvCxnSpPr>
            <a:cxnSpLocks noChangeShapeType="1"/>
          </p:cNvCxnSpPr>
          <p:nvPr/>
        </p:nvCxnSpPr>
        <p:spPr bwMode="auto">
          <a:xfrm flipH="1" flipV="1">
            <a:off x="4177582" y="4401298"/>
            <a:ext cx="489668" cy="666002"/>
          </a:xfrm>
          <a:prstGeom prst="straightConnector1">
            <a:avLst/>
          </a:prstGeom>
          <a:noFill/>
          <a:ln w="38100">
            <a:solidFill>
              <a:schemeClr val="tx1"/>
            </a:solidFill>
            <a:round/>
            <a:headEnd type="triangle" w="lg" len="lg"/>
            <a:tailEnd type="triangle" w="lg" len="lg"/>
          </a:ln>
        </p:spPr>
      </p:cxnSp>
      <p:cxnSp>
        <p:nvCxnSpPr>
          <p:cNvPr id="38" name="AutoShape 16"/>
          <p:cNvCxnSpPr>
            <a:cxnSpLocks noChangeShapeType="1"/>
          </p:cNvCxnSpPr>
          <p:nvPr/>
        </p:nvCxnSpPr>
        <p:spPr bwMode="auto">
          <a:xfrm flipV="1">
            <a:off x="4149007" y="2486773"/>
            <a:ext cx="518243" cy="666002"/>
          </a:xfrm>
          <a:prstGeom prst="straightConnector1">
            <a:avLst/>
          </a:prstGeom>
          <a:noFill/>
          <a:ln w="38100">
            <a:solidFill>
              <a:schemeClr val="tx1"/>
            </a:solidFill>
            <a:round/>
            <a:headEnd type="triangle" w="lg" len="lg"/>
            <a:tailEnd type="triangle" w="lg" len="lg"/>
          </a:ln>
        </p:spPr>
      </p:cxnSp>
      <p:pic>
        <p:nvPicPr>
          <p:cNvPr id="40" name="Picture 3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04738" y="4243747"/>
            <a:ext cx="457200" cy="457200"/>
          </a:xfrm>
          <a:prstGeom prst="rect">
            <a:avLst/>
          </a:prstGeom>
        </p:spPr>
      </p:pic>
      <p:sp>
        <p:nvSpPr>
          <p:cNvPr id="41" name="TextBox 40"/>
          <p:cNvSpPr txBox="1"/>
          <p:nvPr/>
        </p:nvSpPr>
        <p:spPr>
          <a:xfrm>
            <a:off x="5723838" y="4336737"/>
            <a:ext cx="1159292" cy="369332"/>
          </a:xfrm>
          <a:prstGeom prst="rect">
            <a:avLst/>
          </a:prstGeom>
          <a:noFill/>
        </p:spPr>
        <p:txBody>
          <a:bodyPr wrap="none" rtlCol="0">
            <a:spAutoFit/>
          </a:bodyPr>
          <a:lstStyle/>
          <a:p>
            <a:r>
              <a:rPr lang="en-US" dirty="0" err="1" smtClean="0"/>
              <a:t>raxmlGUI</a:t>
            </a:r>
            <a:endParaRPr lang="en-US" dirty="0"/>
          </a:p>
        </p:txBody>
      </p:sp>
      <p:pic>
        <p:nvPicPr>
          <p:cNvPr id="42" name="Picture 4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237368" y="2685719"/>
            <a:ext cx="1892390" cy="591211"/>
          </a:xfrm>
          <a:prstGeom prst="rect">
            <a:avLst/>
          </a:prstGeom>
        </p:spPr>
      </p:pic>
      <p:pic>
        <p:nvPicPr>
          <p:cNvPr id="43" name="Picture 4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785800" y="2039201"/>
            <a:ext cx="1517683" cy="515775"/>
          </a:xfrm>
          <a:prstGeom prst="rect">
            <a:avLst/>
          </a:prstGeom>
        </p:spPr>
      </p:pic>
      <p:pic>
        <p:nvPicPr>
          <p:cNvPr id="20" name="Picture 14" descr="j0195384"/>
          <p:cNvPicPr>
            <a:picLocks noChangeAspect="1" noChangeArrowheads="1"/>
          </p:cNvPicPr>
          <p:nvPr/>
        </p:nvPicPr>
        <p:blipFill>
          <a:blip r:embed="rId6"/>
          <a:srcRect/>
          <a:stretch>
            <a:fillRect/>
          </a:stretch>
        </p:blipFill>
        <p:spPr bwMode="auto">
          <a:xfrm flipH="1">
            <a:off x="4721584" y="5029200"/>
            <a:ext cx="645732" cy="552450"/>
          </a:xfrm>
          <a:prstGeom prst="rect">
            <a:avLst/>
          </a:prstGeom>
          <a:noFill/>
          <a:ln w="38100">
            <a:noFill/>
            <a:miter lim="800000"/>
            <a:headEnd/>
            <a:tailEnd/>
          </a:ln>
        </p:spPr>
      </p:pic>
    </p:spTree>
    <p:extLst>
      <p:ext uri="{BB962C8B-B14F-4D97-AF65-F5344CB8AC3E}">
        <p14:creationId xmlns:p14="http://schemas.microsoft.com/office/powerpoint/2010/main" val="1523821231"/>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2"/>
          <a:srcRect l="24182" t="12601" r="24568" b="46203"/>
          <a:stretch/>
        </p:blipFill>
        <p:spPr>
          <a:xfrm>
            <a:off x="624253" y="1503484"/>
            <a:ext cx="8186442" cy="3701562"/>
          </a:xfrm>
          <a:prstGeom prst="rect">
            <a:avLst/>
          </a:prstGeom>
        </p:spPr>
      </p:pic>
    </p:spTree>
    <p:extLst>
      <p:ext uri="{BB962C8B-B14F-4D97-AF65-F5344CB8AC3E}">
        <p14:creationId xmlns:p14="http://schemas.microsoft.com/office/powerpoint/2010/main" val="301794749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773376" y="2938352"/>
            <a:ext cx="7417551" cy="2071048"/>
          </a:xfrm>
        </p:spPr>
        <p:txBody>
          <a:bodyPr>
            <a:normAutofit fontScale="92500" lnSpcReduction="20000"/>
          </a:bodyPr>
          <a:lstStyle/>
          <a:p>
            <a:r>
              <a:rPr lang="en-US" sz="1800" dirty="0" smtClean="0"/>
              <a:t>Engage only in user- and use case- driven development.</a:t>
            </a:r>
          </a:p>
          <a:p>
            <a:r>
              <a:rPr lang="en-US" sz="1800" dirty="0" smtClean="0"/>
              <a:t>Listen to user requests for new features.</a:t>
            </a:r>
          </a:p>
          <a:p>
            <a:r>
              <a:rPr lang="en-US" sz="1800" dirty="0" smtClean="0"/>
              <a:t>Expand capacity to meet growing user demands.</a:t>
            </a:r>
          </a:p>
          <a:p>
            <a:r>
              <a:rPr lang="en-US" sz="1800" dirty="0" smtClean="0"/>
              <a:t>Be driven by the high end users, help with one-off solutions when necessary</a:t>
            </a:r>
          </a:p>
          <a:p>
            <a:r>
              <a:rPr lang="en-US" sz="1800" dirty="0" smtClean="0"/>
              <a:t>Refactor infrastructure as use cases drive need for changes.</a:t>
            </a:r>
          </a:p>
          <a:p>
            <a:r>
              <a:rPr lang="en-US" sz="1800" dirty="0" smtClean="0"/>
              <a:t>Build features only in response to user requests, or when usage patterns break the existing infrastructure.</a:t>
            </a:r>
          </a:p>
          <a:p>
            <a:pPr marL="0" indent="0">
              <a:buNone/>
            </a:pPr>
            <a:endParaRPr lang="en-US" dirty="0" smtClean="0"/>
          </a:p>
          <a:p>
            <a:endParaRPr lang="en-US" dirty="0"/>
          </a:p>
        </p:txBody>
      </p:sp>
      <p:pic>
        <p:nvPicPr>
          <p:cNvPr id="1026"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4522" t="14965" r="66508" b="74687"/>
          <a:stretch/>
        </p:blipFill>
        <p:spPr bwMode="auto">
          <a:xfrm>
            <a:off x="917938" y="1841627"/>
            <a:ext cx="4415051" cy="88710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Content Placeholder 2"/>
          <p:cNvSpPr txBox="1">
            <a:spLocks/>
          </p:cNvSpPr>
          <p:nvPr/>
        </p:nvSpPr>
        <p:spPr>
          <a:xfrm>
            <a:off x="773376" y="1417638"/>
            <a:ext cx="8454788" cy="1444095"/>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1800" b="1" dirty="0" smtClean="0"/>
              <a:t>Case study: The CIPRES Science Gateway</a:t>
            </a:r>
          </a:p>
          <a:p>
            <a:pPr marL="0" indent="0">
              <a:buNone/>
            </a:pPr>
            <a:endParaRPr lang="en-US" dirty="0"/>
          </a:p>
        </p:txBody>
      </p:sp>
      <p:sp>
        <p:nvSpPr>
          <p:cNvPr id="9" name="Title 1"/>
          <p:cNvSpPr txBox="1">
            <a:spLocks/>
          </p:cNvSpPr>
          <p:nvPr/>
        </p:nvSpPr>
        <p:spPr bwMode="auto">
          <a:xfrm>
            <a:off x="-1449949" y="565625"/>
            <a:ext cx="9150824"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normAutofit/>
          </a:bodyPr>
          <a:lstStyle>
            <a:lvl1pPr algn="ctr" rtl="0" eaLnBrk="0" fontAlgn="base" hangingPunct="0">
              <a:spcBef>
                <a:spcPct val="0"/>
              </a:spcBef>
              <a:spcAft>
                <a:spcPct val="0"/>
              </a:spcAft>
              <a:defRPr sz="2800" b="1">
                <a:solidFill>
                  <a:schemeClr val="tx1"/>
                </a:solidFill>
                <a:latin typeface="+mj-lt"/>
                <a:ea typeface="+mj-ea"/>
                <a:cs typeface="+mj-cs"/>
              </a:defRPr>
            </a:lvl1pPr>
            <a:lvl2pPr algn="ctr" rtl="0" eaLnBrk="0" fontAlgn="base" hangingPunct="0">
              <a:spcBef>
                <a:spcPct val="0"/>
              </a:spcBef>
              <a:spcAft>
                <a:spcPct val="0"/>
              </a:spcAft>
              <a:defRPr sz="2800" b="1">
                <a:solidFill>
                  <a:schemeClr val="tx1"/>
                </a:solidFill>
                <a:latin typeface="Arial" charset="0"/>
              </a:defRPr>
            </a:lvl2pPr>
            <a:lvl3pPr algn="ctr" rtl="0" eaLnBrk="0" fontAlgn="base" hangingPunct="0">
              <a:spcBef>
                <a:spcPct val="0"/>
              </a:spcBef>
              <a:spcAft>
                <a:spcPct val="0"/>
              </a:spcAft>
              <a:defRPr sz="2800" b="1">
                <a:solidFill>
                  <a:schemeClr val="tx1"/>
                </a:solidFill>
                <a:latin typeface="Arial" charset="0"/>
              </a:defRPr>
            </a:lvl3pPr>
            <a:lvl4pPr algn="ctr" rtl="0" eaLnBrk="0" fontAlgn="base" hangingPunct="0">
              <a:spcBef>
                <a:spcPct val="0"/>
              </a:spcBef>
              <a:spcAft>
                <a:spcPct val="0"/>
              </a:spcAft>
              <a:defRPr sz="2800" b="1">
                <a:solidFill>
                  <a:schemeClr val="tx1"/>
                </a:solidFill>
                <a:latin typeface="Arial" charset="0"/>
              </a:defRPr>
            </a:lvl4pPr>
            <a:lvl5pPr algn="ctr" rtl="0" eaLnBrk="0" fontAlgn="base" hangingPunct="0">
              <a:spcBef>
                <a:spcPct val="0"/>
              </a:spcBef>
              <a:spcAft>
                <a:spcPct val="0"/>
              </a:spcAft>
              <a:defRPr sz="2800" b="1">
                <a:solidFill>
                  <a:schemeClr val="tx1"/>
                </a:solidFill>
                <a:latin typeface="Arial" charset="0"/>
              </a:defRPr>
            </a:lvl5pPr>
            <a:lvl6pPr marL="457200" algn="ctr" rtl="0" fontAlgn="base">
              <a:spcBef>
                <a:spcPct val="0"/>
              </a:spcBef>
              <a:spcAft>
                <a:spcPct val="0"/>
              </a:spcAft>
              <a:defRPr sz="2800" b="1">
                <a:solidFill>
                  <a:schemeClr val="tx1"/>
                </a:solidFill>
                <a:latin typeface="Arial" charset="0"/>
              </a:defRPr>
            </a:lvl6pPr>
            <a:lvl7pPr marL="914400" algn="ctr" rtl="0" fontAlgn="base">
              <a:spcBef>
                <a:spcPct val="0"/>
              </a:spcBef>
              <a:spcAft>
                <a:spcPct val="0"/>
              </a:spcAft>
              <a:defRPr sz="2800" b="1">
                <a:solidFill>
                  <a:schemeClr val="tx1"/>
                </a:solidFill>
                <a:latin typeface="Arial" charset="0"/>
              </a:defRPr>
            </a:lvl7pPr>
            <a:lvl8pPr marL="1371600" algn="ctr" rtl="0" fontAlgn="base">
              <a:spcBef>
                <a:spcPct val="0"/>
              </a:spcBef>
              <a:spcAft>
                <a:spcPct val="0"/>
              </a:spcAft>
              <a:defRPr sz="2800" b="1">
                <a:solidFill>
                  <a:schemeClr val="tx1"/>
                </a:solidFill>
                <a:latin typeface="Arial" charset="0"/>
              </a:defRPr>
            </a:lvl8pPr>
            <a:lvl9pPr marL="1828800" algn="ctr" rtl="0" fontAlgn="base">
              <a:spcBef>
                <a:spcPct val="0"/>
              </a:spcBef>
              <a:spcAft>
                <a:spcPct val="0"/>
              </a:spcAft>
              <a:defRPr sz="2800" b="1">
                <a:solidFill>
                  <a:schemeClr val="tx1"/>
                </a:solidFill>
                <a:latin typeface="Arial" charset="0"/>
              </a:defRPr>
            </a:lvl9pPr>
          </a:lstStyle>
          <a:p>
            <a:r>
              <a:rPr lang="en-US" sz="2400" kern="0" smtClean="0"/>
              <a:t>A Better path for Gateway development</a:t>
            </a:r>
            <a:endParaRPr lang="en-US" sz="2400" kern="0" dirty="0"/>
          </a:p>
        </p:txBody>
      </p:sp>
    </p:spTree>
    <p:extLst>
      <p:ext uri="{BB962C8B-B14F-4D97-AF65-F5344CB8AC3E}">
        <p14:creationId xmlns:p14="http://schemas.microsoft.com/office/powerpoint/2010/main" val="4121157386"/>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14" descr="j0195384"/>
          <p:cNvPicPr>
            <a:picLocks noChangeAspect="1" noChangeArrowheads="1"/>
          </p:cNvPicPr>
          <p:nvPr/>
        </p:nvPicPr>
        <p:blipFill>
          <a:blip r:embed="rId2"/>
          <a:srcRect/>
          <a:stretch>
            <a:fillRect/>
          </a:stretch>
        </p:blipFill>
        <p:spPr bwMode="auto">
          <a:xfrm flipH="1">
            <a:off x="6464645" y="3898186"/>
            <a:ext cx="719040" cy="615167"/>
          </a:xfrm>
          <a:prstGeom prst="rect">
            <a:avLst/>
          </a:prstGeom>
          <a:noFill/>
          <a:ln w="38100">
            <a:noFill/>
            <a:miter lim="800000"/>
            <a:headEnd/>
            <a:tailEnd/>
          </a:ln>
        </p:spPr>
      </p:pic>
      <p:cxnSp>
        <p:nvCxnSpPr>
          <p:cNvPr id="7" name="AutoShape 16"/>
          <p:cNvCxnSpPr>
            <a:cxnSpLocks noChangeShapeType="1"/>
          </p:cNvCxnSpPr>
          <p:nvPr/>
        </p:nvCxnSpPr>
        <p:spPr bwMode="auto">
          <a:xfrm rot="16200000" flipH="1">
            <a:off x="6142928" y="3959727"/>
            <a:ext cx="5870" cy="512044"/>
          </a:xfrm>
          <a:prstGeom prst="straightConnector1">
            <a:avLst/>
          </a:prstGeom>
          <a:noFill/>
          <a:ln w="38100">
            <a:solidFill>
              <a:schemeClr val="tx1"/>
            </a:solidFill>
            <a:round/>
            <a:headEnd type="triangle" w="lg" len="lg"/>
            <a:tailEnd type="triangle" w="lg" len="lg"/>
          </a:ln>
        </p:spPr>
      </p:cxnSp>
      <p:sp>
        <p:nvSpPr>
          <p:cNvPr id="13" name="Rectangle 7"/>
          <p:cNvSpPr>
            <a:spLocks noChangeArrowheads="1"/>
          </p:cNvSpPr>
          <p:nvPr/>
        </p:nvSpPr>
        <p:spPr bwMode="auto">
          <a:xfrm>
            <a:off x="5037343" y="3813072"/>
            <a:ext cx="852497" cy="817092"/>
          </a:xfrm>
          <a:prstGeom prst="rect">
            <a:avLst/>
          </a:prstGeom>
          <a:solidFill>
            <a:schemeClr val="accent1">
              <a:lumMod val="50000"/>
              <a:alpha val="39000"/>
            </a:schemeClr>
          </a:solidFill>
          <a:ln w="38100">
            <a:solidFill>
              <a:schemeClr val="tx1"/>
            </a:solidFill>
            <a:miter lim="800000"/>
            <a:headEnd/>
            <a:tailEnd/>
          </a:ln>
        </p:spPr>
        <p:txBody>
          <a:bodyPr wrap="none" anchor="ctr"/>
          <a:lstStyle/>
          <a:p>
            <a:pPr algn="ctr"/>
            <a:r>
              <a:rPr lang="en-US" sz="1200" b="1" dirty="0" err="1" smtClean="0">
                <a:cs typeface="Arial" charset="0"/>
              </a:rPr>
              <a:t>Morpho</a:t>
            </a:r>
            <a:r>
              <a:rPr lang="en-US" sz="1200" b="1" dirty="0" smtClean="0">
                <a:cs typeface="Arial" charset="0"/>
              </a:rPr>
              <a:t>-</a:t>
            </a:r>
          </a:p>
          <a:p>
            <a:pPr algn="ctr"/>
            <a:r>
              <a:rPr lang="en-US" sz="1200" b="1" dirty="0">
                <a:cs typeface="Arial" charset="0"/>
              </a:rPr>
              <a:t>B</a:t>
            </a:r>
            <a:r>
              <a:rPr lang="en-US" sz="1200" b="1" dirty="0" smtClean="0">
                <a:cs typeface="Arial" charset="0"/>
              </a:rPr>
              <a:t>ank</a:t>
            </a:r>
            <a:endParaRPr lang="en-US" sz="1200" b="1" dirty="0">
              <a:cs typeface="Arial" charset="0"/>
            </a:endParaRPr>
          </a:p>
        </p:txBody>
      </p:sp>
      <p:sp>
        <p:nvSpPr>
          <p:cNvPr id="15" name="Can 14"/>
          <p:cNvSpPr/>
          <p:nvPr/>
        </p:nvSpPr>
        <p:spPr>
          <a:xfrm>
            <a:off x="5024659" y="4835567"/>
            <a:ext cx="784407" cy="473350"/>
          </a:xfrm>
          <a:prstGeom prst="can">
            <a:avLst/>
          </a:prstGeom>
          <a:solidFill>
            <a:srgbClr val="00B050">
              <a:alpha val="40000"/>
            </a:srgbClr>
          </a:solidFill>
          <a:ln w="25400">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00"/>
          </a:p>
        </p:txBody>
      </p:sp>
      <p:cxnSp>
        <p:nvCxnSpPr>
          <p:cNvPr id="16" name="Straight Connector 15"/>
          <p:cNvCxnSpPr>
            <a:endCxn id="13" idx="2"/>
          </p:cNvCxnSpPr>
          <p:nvPr/>
        </p:nvCxnSpPr>
        <p:spPr>
          <a:xfrm rot="5400000" flipH="1" flipV="1">
            <a:off x="5361837" y="4729588"/>
            <a:ext cx="201177" cy="2332"/>
          </a:xfrm>
          <a:prstGeom prst="line">
            <a:avLst/>
          </a:prstGeom>
          <a:ln cmpd="sng">
            <a:solidFill>
              <a:schemeClr val="tx1"/>
            </a:solidFill>
          </a:ln>
        </p:spPr>
        <p:style>
          <a:lnRef idx="2">
            <a:schemeClr val="accent1"/>
          </a:lnRef>
          <a:fillRef idx="0">
            <a:schemeClr val="accent1"/>
          </a:fillRef>
          <a:effectRef idx="1">
            <a:schemeClr val="accent1"/>
          </a:effectRef>
          <a:fontRef idx="minor">
            <a:schemeClr val="tx1"/>
          </a:fontRef>
        </p:style>
      </p:cxnSp>
      <p:sp>
        <p:nvSpPr>
          <p:cNvPr id="17" name="TextBox 23"/>
          <p:cNvSpPr txBox="1">
            <a:spLocks noChangeArrowheads="1"/>
          </p:cNvSpPr>
          <p:nvPr/>
        </p:nvSpPr>
        <p:spPr bwMode="auto">
          <a:xfrm>
            <a:off x="5085868" y="4988449"/>
            <a:ext cx="696024" cy="276999"/>
          </a:xfrm>
          <a:prstGeom prst="rect">
            <a:avLst/>
          </a:prstGeom>
          <a:noFill/>
          <a:ln w="9525">
            <a:noFill/>
            <a:miter lim="800000"/>
            <a:headEnd/>
            <a:tailEnd/>
          </a:ln>
        </p:spPr>
        <p:txBody>
          <a:bodyPr wrap="none">
            <a:spAutoFit/>
          </a:bodyPr>
          <a:lstStyle/>
          <a:p>
            <a:r>
              <a:rPr lang="en-US" sz="1200" b="1" dirty="0" smtClean="0"/>
              <a:t>MB-DB</a:t>
            </a:r>
            <a:endParaRPr lang="en-US" sz="1200" b="1" dirty="0"/>
          </a:p>
        </p:txBody>
      </p:sp>
      <p:sp>
        <p:nvSpPr>
          <p:cNvPr id="18" name="Rectangle 7"/>
          <p:cNvSpPr>
            <a:spLocks noChangeArrowheads="1"/>
          </p:cNvSpPr>
          <p:nvPr/>
        </p:nvSpPr>
        <p:spPr bwMode="auto">
          <a:xfrm>
            <a:off x="3224336" y="2409824"/>
            <a:ext cx="1278476" cy="817092"/>
          </a:xfrm>
          <a:prstGeom prst="rect">
            <a:avLst/>
          </a:prstGeom>
          <a:solidFill>
            <a:srgbClr val="00FF00">
              <a:alpha val="39000"/>
            </a:srgbClr>
          </a:solidFill>
          <a:ln w="38100">
            <a:solidFill>
              <a:schemeClr val="tx1"/>
            </a:solidFill>
            <a:miter lim="800000"/>
            <a:headEnd/>
            <a:tailEnd/>
          </a:ln>
        </p:spPr>
        <p:txBody>
          <a:bodyPr wrap="none" anchor="ctr"/>
          <a:lstStyle/>
          <a:p>
            <a:pPr marL="285750" indent="-285750" algn="ctr"/>
            <a:r>
              <a:rPr lang="en-US" sz="1200" b="1" dirty="0" smtClean="0"/>
              <a:t>Character</a:t>
            </a:r>
          </a:p>
          <a:p>
            <a:pPr marL="285750" indent="-285750" algn="ctr"/>
            <a:r>
              <a:rPr lang="en-US" sz="1200" b="1" dirty="0" smtClean="0"/>
              <a:t>Recording</a:t>
            </a:r>
          </a:p>
          <a:p>
            <a:pPr marL="285750" indent="-285750">
              <a:buFont typeface="Arial" pitchFamily="34" charset="0"/>
              <a:buChar char="•"/>
            </a:pPr>
            <a:endParaRPr lang="en-US" sz="1200" b="1" dirty="0" smtClean="0"/>
          </a:p>
        </p:txBody>
      </p:sp>
      <p:sp>
        <p:nvSpPr>
          <p:cNvPr id="19" name="Rectangle 7"/>
          <p:cNvSpPr>
            <a:spLocks noChangeArrowheads="1"/>
          </p:cNvSpPr>
          <p:nvPr/>
        </p:nvSpPr>
        <p:spPr bwMode="auto">
          <a:xfrm>
            <a:off x="5895950" y="2409824"/>
            <a:ext cx="1191592" cy="817092"/>
          </a:xfrm>
          <a:prstGeom prst="rect">
            <a:avLst/>
          </a:prstGeom>
          <a:solidFill>
            <a:srgbClr val="00FF00">
              <a:alpha val="39000"/>
            </a:srgbClr>
          </a:solidFill>
          <a:ln w="38100">
            <a:solidFill>
              <a:schemeClr val="tx1"/>
            </a:solidFill>
            <a:miter lim="800000"/>
            <a:headEnd/>
            <a:tailEnd/>
          </a:ln>
        </p:spPr>
        <p:txBody>
          <a:bodyPr wrap="none" anchor="ctr"/>
          <a:lstStyle/>
          <a:p>
            <a:pPr marL="285750" indent="-285750" algn="ctr"/>
            <a:r>
              <a:rPr lang="en-US" sz="1200" b="1" dirty="0" smtClean="0"/>
              <a:t>Character </a:t>
            </a:r>
          </a:p>
          <a:p>
            <a:pPr marL="285750" indent="-285750" algn="ctr"/>
            <a:r>
              <a:rPr lang="en-US" sz="1200" b="1" dirty="0" smtClean="0"/>
              <a:t>Matrix</a:t>
            </a:r>
          </a:p>
          <a:p>
            <a:pPr marL="285750" indent="-285750" algn="ctr"/>
            <a:r>
              <a:rPr lang="en-US" sz="1200" b="1" dirty="0" smtClean="0"/>
              <a:t>Assembly</a:t>
            </a:r>
          </a:p>
        </p:txBody>
      </p:sp>
      <p:sp>
        <p:nvSpPr>
          <p:cNvPr id="20" name="Rectangle 7"/>
          <p:cNvSpPr>
            <a:spLocks noChangeArrowheads="1"/>
          </p:cNvSpPr>
          <p:nvPr/>
        </p:nvSpPr>
        <p:spPr bwMode="auto">
          <a:xfrm>
            <a:off x="4502811" y="2409824"/>
            <a:ext cx="1393139" cy="817092"/>
          </a:xfrm>
          <a:prstGeom prst="rect">
            <a:avLst/>
          </a:prstGeom>
          <a:solidFill>
            <a:srgbClr val="00FF00">
              <a:alpha val="39000"/>
            </a:srgbClr>
          </a:solidFill>
          <a:ln w="38100">
            <a:solidFill>
              <a:schemeClr val="tx1"/>
            </a:solidFill>
            <a:miter lim="800000"/>
            <a:headEnd/>
            <a:tailEnd/>
          </a:ln>
        </p:spPr>
        <p:txBody>
          <a:bodyPr wrap="none" anchor="ctr"/>
          <a:lstStyle/>
          <a:p>
            <a:pPr marL="285750" indent="-285750" algn="ctr"/>
            <a:r>
              <a:rPr lang="en-US" sz="1200" b="1" dirty="0" smtClean="0"/>
              <a:t>Team Data </a:t>
            </a:r>
          </a:p>
          <a:p>
            <a:pPr marL="285750" indent="-285750" algn="ctr"/>
            <a:r>
              <a:rPr lang="en-US" sz="1200" b="1" dirty="0" smtClean="0"/>
              <a:t>Sharing</a:t>
            </a:r>
          </a:p>
          <a:p>
            <a:pPr marL="285750" indent="-285750" algn="ctr"/>
            <a:endParaRPr lang="en-US" sz="1200" b="1" dirty="0" smtClean="0"/>
          </a:p>
        </p:txBody>
      </p:sp>
      <p:cxnSp>
        <p:nvCxnSpPr>
          <p:cNvPr id="21" name="Straight Connector 20"/>
          <p:cNvCxnSpPr>
            <a:endCxn id="19" idx="2"/>
          </p:cNvCxnSpPr>
          <p:nvPr/>
        </p:nvCxnSpPr>
        <p:spPr>
          <a:xfrm rot="5400000" flipH="1" flipV="1">
            <a:off x="5658444" y="2979771"/>
            <a:ext cx="586156" cy="1080448"/>
          </a:xfrm>
          <a:prstGeom prst="line">
            <a:avLst/>
          </a:prstGeom>
          <a:ln cmpd="sng">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2" name="Straight Connector 21"/>
          <p:cNvCxnSpPr>
            <a:endCxn id="18" idx="2"/>
          </p:cNvCxnSpPr>
          <p:nvPr/>
        </p:nvCxnSpPr>
        <p:spPr>
          <a:xfrm rot="16200000" flipV="1">
            <a:off x="4344358" y="2746132"/>
            <a:ext cx="586156" cy="1547724"/>
          </a:xfrm>
          <a:prstGeom prst="line">
            <a:avLst/>
          </a:prstGeom>
          <a:ln cmpd="sng">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3" name="Straight Connector 22"/>
          <p:cNvCxnSpPr>
            <a:endCxn id="20" idx="2"/>
          </p:cNvCxnSpPr>
          <p:nvPr/>
        </p:nvCxnSpPr>
        <p:spPr>
          <a:xfrm rot="16200000" flipV="1">
            <a:off x="5012261" y="3414036"/>
            <a:ext cx="586156" cy="211917"/>
          </a:xfrm>
          <a:prstGeom prst="line">
            <a:avLst/>
          </a:prstGeom>
          <a:ln cmpd="sng">
            <a:solidFill>
              <a:schemeClr val="tx1"/>
            </a:solidFill>
          </a:ln>
        </p:spPr>
        <p:style>
          <a:lnRef idx="2">
            <a:schemeClr val="accent1"/>
          </a:lnRef>
          <a:fillRef idx="0">
            <a:schemeClr val="accent1"/>
          </a:fillRef>
          <a:effectRef idx="1">
            <a:schemeClr val="accent1"/>
          </a:effectRef>
          <a:fontRef idx="minor">
            <a:schemeClr val="tx1"/>
          </a:fontRef>
        </p:style>
      </p:cxnSp>
      <p:sp>
        <p:nvSpPr>
          <p:cNvPr id="25" name="Rectangle 7"/>
          <p:cNvSpPr>
            <a:spLocks noChangeArrowheads="1"/>
          </p:cNvSpPr>
          <p:nvPr/>
        </p:nvSpPr>
        <p:spPr bwMode="auto">
          <a:xfrm>
            <a:off x="1945860" y="2410410"/>
            <a:ext cx="1278476" cy="817092"/>
          </a:xfrm>
          <a:prstGeom prst="rect">
            <a:avLst/>
          </a:prstGeom>
          <a:solidFill>
            <a:srgbClr val="00FF00">
              <a:alpha val="39000"/>
            </a:srgbClr>
          </a:solidFill>
          <a:ln w="38100">
            <a:solidFill>
              <a:schemeClr val="tx1"/>
            </a:solidFill>
            <a:miter lim="800000"/>
            <a:headEnd/>
            <a:tailEnd/>
          </a:ln>
        </p:spPr>
        <p:txBody>
          <a:bodyPr wrap="none" anchor="ctr"/>
          <a:lstStyle/>
          <a:p>
            <a:pPr marL="285750" indent="-285750" algn="ctr"/>
            <a:r>
              <a:rPr lang="en-US" sz="1200" b="1" dirty="0" smtClean="0"/>
              <a:t>Character</a:t>
            </a:r>
          </a:p>
          <a:p>
            <a:pPr marL="285750" indent="-285750" algn="ctr"/>
            <a:r>
              <a:rPr lang="en-US" sz="1200" b="1" dirty="0" smtClean="0"/>
              <a:t>Quantification</a:t>
            </a:r>
          </a:p>
          <a:p>
            <a:pPr marL="285750" indent="-285750">
              <a:buFont typeface="Arial" pitchFamily="34" charset="0"/>
              <a:buChar char="•"/>
            </a:pPr>
            <a:endParaRPr lang="en-US" sz="1200" b="1" dirty="0" smtClean="0"/>
          </a:p>
        </p:txBody>
      </p:sp>
      <p:sp>
        <p:nvSpPr>
          <p:cNvPr id="26" name="Rectangle 7"/>
          <p:cNvSpPr>
            <a:spLocks noChangeArrowheads="1"/>
          </p:cNvSpPr>
          <p:nvPr/>
        </p:nvSpPr>
        <p:spPr bwMode="auto">
          <a:xfrm>
            <a:off x="667384" y="2410410"/>
            <a:ext cx="1278476" cy="817092"/>
          </a:xfrm>
          <a:prstGeom prst="rect">
            <a:avLst/>
          </a:prstGeom>
          <a:solidFill>
            <a:srgbClr val="00FF00">
              <a:alpha val="39000"/>
            </a:srgbClr>
          </a:solidFill>
          <a:ln w="38100">
            <a:solidFill>
              <a:schemeClr val="tx1"/>
            </a:solidFill>
            <a:miter lim="800000"/>
            <a:headEnd/>
            <a:tailEnd/>
          </a:ln>
        </p:spPr>
        <p:txBody>
          <a:bodyPr wrap="none" anchor="ctr"/>
          <a:lstStyle/>
          <a:p>
            <a:pPr marL="285750" indent="-285750" algn="ctr"/>
            <a:r>
              <a:rPr lang="en-US" sz="1200" b="1" dirty="0" smtClean="0"/>
              <a:t>Character</a:t>
            </a:r>
          </a:p>
          <a:p>
            <a:pPr marL="285750" indent="-285750" algn="ctr"/>
            <a:r>
              <a:rPr lang="en-US" sz="1200" b="1" dirty="0" smtClean="0"/>
              <a:t>Visualization </a:t>
            </a:r>
          </a:p>
          <a:p>
            <a:pPr marL="285750" indent="-285750">
              <a:buFont typeface="Arial" pitchFamily="34" charset="0"/>
              <a:buChar char="•"/>
            </a:pPr>
            <a:endParaRPr lang="en-US" sz="1200" b="1" dirty="0" smtClean="0"/>
          </a:p>
        </p:txBody>
      </p:sp>
      <p:cxnSp>
        <p:nvCxnSpPr>
          <p:cNvPr id="27" name="Straight Connector 26"/>
          <p:cNvCxnSpPr>
            <a:endCxn id="25" idx="2"/>
          </p:cNvCxnSpPr>
          <p:nvPr/>
        </p:nvCxnSpPr>
        <p:spPr>
          <a:xfrm rot="16200000" flipV="1">
            <a:off x="3705414" y="2107188"/>
            <a:ext cx="585570" cy="2826200"/>
          </a:xfrm>
          <a:prstGeom prst="line">
            <a:avLst/>
          </a:prstGeom>
          <a:ln cmpd="sng">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8" name="Straight Connector 27"/>
          <p:cNvCxnSpPr/>
          <p:nvPr/>
        </p:nvCxnSpPr>
        <p:spPr>
          <a:xfrm rot="16200000" flipV="1">
            <a:off x="3155746" y="1557520"/>
            <a:ext cx="585568" cy="3925537"/>
          </a:xfrm>
          <a:prstGeom prst="line">
            <a:avLst/>
          </a:prstGeom>
          <a:ln cmpd="sng">
            <a:solidFill>
              <a:schemeClr val="tx1"/>
            </a:solidFill>
          </a:ln>
        </p:spPr>
        <p:style>
          <a:lnRef idx="2">
            <a:schemeClr val="accent1"/>
          </a:lnRef>
          <a:fillRef idx="0">
            <a:schemeClr val="accent1"/>
          </a:fillRef>
          <a:effectRef idx="1">
            <a:schemeClr val="accent1"/>
          </a:effectRef>
          <a:fontRef idx="minor">
            <a:schemeClr val="tx1"/>
          </a:fontRef>
        </p:style>
      </p:cxnSp>
      <p:sp>
        <p:nvSpPr>
          <p:cNvPr id="29" name="Rectangle 7"/>
          <p:cNvSpPr>
            <a:spLocks noChangeArrowheads="1"/>
          </p:cNvSpPr>
          <p:nvPr/>
        </p:nvSpPr>
        <p:spPr bwMode="auto">
          <a:xfrm>
            <a:off x="7085634" y="2409824"/>
            <a:ext cx="1191592" cy="817092"/>
          </a:xfrm>
          <a:prstGeom prst="rect">
            <a:avLst/>
          </a:prstGeom>
          <a:solidFill>
            <a:srgbClr val="00FF00">
              <a:alpha val="39000"/>
            </a:srgbClr>
          </a:solidFill>
          <a:ln w="38100">
            <a:solidFill>
              <a:schemeClr val="tx1"/>
            </a:solidFill>
            <a:miter lim="800000"/>
            <a:headEnd/>
            <a:tailEnd/>
          </a:ln>
        </p:spPr>
        <p:txBody>
          <a:bodyPr wrap="none" anchor="ctr"/>
          <a:lstStyle/>
          <a:p>
            <a:pPr marL="285750" indent="-285750" algn="ctr"/>
            <a:r>
              <a:rPr lang="en-US" sz="1200" b="1" dirty="0"/>
              <a:t>Character </a:t>
            </a:r>
          </a:p>
          <a:p>
            <a:pPr marL="285750" indent="-285750" algn="ctr"/>
            <a:r>
              <a:rPr lang="en-US" sz="1200" b="1" dirty="0"/>
              <a:t>Matrix</a:t>
            </a:r>
          </a:p>
          <a:p>
            <a:pPr marL="285750" indent="-285750" algn="ctr"/>
            <a:r>
              <a:rPr lang="en-US" sz="1200" b="1" dirty="0" smtClean="0"/>
              <a:t>Publication</a:t>
            </a:r>
            <a:endParaRPr lang="en-US" sz="1200" b="1" dirty="0"/>
          </a:p>
        </p:txBody>
      </p:sp>
      <p:cxnSp>
        <p:nvCxnSpPr>
          <p:cNvPr id="30" name="Straight Connector 29"/>
          <p:cNvCxnSpPr>
            <a:endCxn id="29" idx="2"/>
          </p:cNvCxnSpPr>
          <p:nvPr/>
        </p:nvCxnSpPr>
        <p:spPr>
          <a:xfrm rot="5400000" flipH="1" flipV="1">
            <a:off x="6253286" y="2384928"/>
            <a:ext cx="586156" cy="2270133"/>
          </a:xfrm>
          <a:prstGeom prst="line">
            <a:avLst/>
          </a:prstGeom>
          <a:ln cmpd="sng">
            <a:solidFill>
              <a:schemeClr val="tx1"/>
            </a:solidFill>
          </a:ln>
        </p:spPr>
        <p:style>
          <a:lnRef idx="2">
            <a:schemeClr val="accent1"/>
          </a:lnRef>
          <a:fillRef idx="0">
            <a:schemeClr val="accent1"/>
          </a:fillRef>
          <a:effectRef idx="1">
            <a:schemeClr val="accent1"/>
          </a:effectRef>
          <a:fontRef idx="minor">
            <a:schemeClr val="tx1"/>
          </a:fontRef>
        </p:style>
      </p:cxnSp>
      <p:sp>
        <p:nvSpPr>
          <p:cNvPr id="32" name="TextBox 2"/>
          <p:cNvSpPr txBox="1">
            <a:spLocks noChangeArrowheads="1"/>
          </p:cNvSpPr>
          <p:nvPr/>
        </p:nvSpPr>
        <p:spPr bwMode="auto">
          <a:xfrm>
            <a:off x="285750" y="1076325"/>
            <a:ext cx="6702476" cy="461665"/>
          </a:xfrm>
          <a:prstGeom prst="rect">
            <a:avLst/>
          </a:prstGeom>
          <a:noFill/>
          <a:ln w="9525">
            <a:noFill/>
            <a:miter lim="800000"/>
            <a:headEnd/>
            <a:tailEnd/>
          </a:ln>
        </p:spPr>
        <p:txBody>
          <a:bodyPr wrap="none">
            <a:spAutoFit/>
          </a:bodyPr>
          <a:lstStyle/>
          <a:p>
            <a:r>
              <a:rPr lang="en-US" sz="2400" b="1" dirty="0" smtClean="0">
                <a:cs typeface="Arial" charset="0"/>
              </a:rPr>
              <a:t>Use Cases: </a:t>
            </a:r>
            <a:r>
              <a:rPr lang="en-US" sz="2400" b="1" dirty="0" err="1" smtClean="0">
                <a:cs typeface="Arial" charset="0"/>
              </a:rPr>
              <a:t>MorphoBank</a:t>
            </a:r>
            <a:r>
              <a:rPr lang="en-US" sz="2400" b="1" dirty="0" smtClean="0">
                <a:cs typeface="Arial" charset="0"/>
              </a:rPr>
              <a:t> and REST Services</a:t>
            </a:r>
          </a:p>
        </p:txBody>
      </p:sp>
      <p:sp>
        <p:nvSpPr>
          <p:cNvPr id="42" name="TextBox 41"/>
          <p:cNvSpPr txBox="1"/>
          <p:nvPr/>
        </p:nvSpPr>
        <p:spPr>
          <a:xfrm>
            <a:off x="866776" y="1528465"/>
            <a:ext cx="7048500" cy="646331"/>
          </a:xfrm>
          <a:prstGeom prst="rect">
            <a:avLst/>
          </a:prstGeom>
          <a:noFill/>
        </p:spPr>
        <p:txBody>
          <a:bodyPr wrap="square" rtlCol="0">
            <a:spAutoFit/>
          </a:bodyPr>
          <a:lstStyle/>
          <a:p>
            <a:r>
              <a:rPr lang="en-US" b="1" dirty="0" err="1" smtClean="0">
                <a:solidFill>
                  <a:srgbClr val="FF0000"/>
                </a:solidFill>
              </a:rPr>
              <a:t>MorphoBank</a:t>
            </a:r>
            <a:r>
              <a:rPr lang="en-US" b="1" dirty="0" smtClean="0">
                <a:solidFill>
                  <a:srgbClr val="FF0000"/>
                </a:solidFill>
              </a:rPr>
              <a:t>  provides powerful visual tools for creating and sharing data matrices among large teams……</a:t>
            </a:r>
            <a:endParaRPr lang="en-US" b="1" dirty="0">
              <a:solidFill>
                <a:srgbClr val="FF0000"/>
              </a:solidFill>
            </a:endParaRPr>
          </a:p>
        </p:txBody>
      </p:sp>
    </p:spTree>
    <p:extLst>
      <p:ext uri="{BB962C8B-B14F-4D97-AF65-F5344CB8AC3E}">
        <p14:creationId xmlns:p14="http://schemas.microsoft.com/office/powerpoint/2010/main" val="1790181932"/>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14" descr="j0195384"/>
          <p:cNvPicPr>
            <a:picLocks noChangeAspect="1" noChangeArrowheads="1"/>
          </p:cNvPicPr>
          <p:nvPr/>
        </p:nvPicPr>
        <p:blipFill>
          <a:blip r:embed="rId2"/>
          <a:srcRect/>
          <a:stretch>
            <a:fillRect/>
          </a:stretch>
        </p:blipFill>
        <p:spPr bwMode="auto">
          <a:xfrm flipH="1">
            <a:off x="6464645" y="3898186"/>
            <a:ext cx="719040" cy="615167"/>
          </a:xfrm>
          <a:prstGeom prst="rect">
            <a:avLst/>
          </a:prstGeom>
          <a:noFill/>
          <a:ln w="38100">
            <a:noFill/>
            <a:miter lim="800000"/>
            <a:headEnd/>
            <a:tailEnd/>
          </a:ln>
        </p:spPr>
      </p:pic>
      <p:cxnSp>
        <p:nvCxnSpPr>
          <p:cNvPr id="7" name="AutoShape 16"/>
          <p:cNvCxnSpPr>
            <a:cxnSpLocks noChangeShapeType="1"/>
          </p:cNvCxnSpPr>
          <p:nvPr/>
        </p:nvCxnSpPr>
        <p:spPr bwMode="auto">
          <a:xfrm rot="16200000" flipH="1">
            <a:off x="6142928" y="3959727"/>
            <a:ext cx="5870" cy="512044"/>
          </a:xfrm>
          <a:prstGeom prst="straightConnector1">
            <a:avLst/>
          </a:prstGeom>
          <a:noFill/>
          <a:ln w="38100">
            <a:solidFill>
              <a:schemeClr val="tx1"/>
            </a:solidFill>
            <a:round/>
            <a:headEnd type="triangle" w="lg" len="lg"/>
            <a:tailEnd type="triangle" w="lg" len="lg"/>
          </a:ln>
        </p:spPr>
      </p:cxnSp>
      <p:sp>
        <p:nvSpPr>
          <p:cNvPr id="13" name="Rectangle 7"/>
          <p:cNvSpPr>
            <a:spLocks noChangeArrowheads="1"/>
          </p:cNvSpPr>
          <p:nvPr/>
        </p:nvSpPr>
        <p:spPr bwMode="auto">
          <a:xfrm>
            <a:off x="5037343" y="3813072"/>
            <a:ext cx="852497" cy="817092"/>
          </a:xfrm>
          <a:prstGeom prst="rect">
            <a:avLst/>
          </a:prstGeom>
          <a:solidFill>
            <a:schemeClr val="accent1">
              <a:lumMod val="50000"/>
              <a:alpha val="39000"/>
            </a:schemeClr>
          </a:solidFill>
          <a:ln w="38100">
            <a:solidFill>
              <a:schemeClr val="tx1"/>
            </a:solidFill>
            <a:miter lim="800000"/>
            <a:headEnd/>
            <a:tailEnd/>
          </a:ln>
        </p:spPr>
        <p:txBody>
          <a:bodyPr wrap="none" anchor="ctr"/>
          <a:lstStyle/>
          <a:p>
            <a:pPr algn="ctr"/>
            <a:r>
              <a:rPr lang="en-US" sz="1200" b="1" dirty="0" err="1" smtClean="0">
                <a:cs typeface="Arial" charset="0"/>
              </a:rPr>
              <a:t>Morpho</a:t>
            </a:r>
            <a:r>
              <a:rPr lang="en-US" sz="1200" b="1" dirty="0" smtClean="0">
                <a:cs typeface="Arial" charset="0"/>
              </a:rPr>
              <a:t>-</a:t>
            </a:r>
          </a:p>
          <a:p>
            <a:pPr algn="ctr"/>
            <a:r>
              <a:rPr lang="en-US" sz="1200" b="1" dirty="0">
                <a:cs typeface="Arial" charset="0"/>
              </a:rPr>
              <a:t>B</a:t>
            </a:r>
            <a:r>
              <a:rPr lang="en-US" sz="1200" b="1" dirty="0" smtClean="0">
                <a:cs typeface="Arial" charset="0"/>
              </a:rPr>
              <a:t>ank</a:t>
            </a:r>
            <a:endParaRPr lang="en-US" sz="1200" b="1" dirty="0">
              <a:cs typeface="Arial" charset="0"/>
            </a:endParaRPr>
          </a:p>
        </p:txBody>
      </p:sp>
      <p:sp>
        <p:nvSpPr>
          <p:cNvPr id="15" name="Can 14"/>
          <p:cNvSpPr/>
          <p:nvPr/>
        </p:nvSpPr>
        <p:spPr>
          <a:xfrm>
            <a:off x="5024659" y="4835567"/>
            <a:ext cx="784407" cy="473350"/>
          </a:xfrm>
          <a:prstGeom prst="can">
            <a:avLst/>
          </a:prstGeom>
          <a:solidFill>
            <a:srgbClr val="00B050">
              <a:alpha val="40000"/>
            </a:srgbClr>
          </a:solidFill>
          <a:ln w="25400">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00"/>
          </a:p>
        </p:txBody>
      </p:sp>
      <p:cxnSp>
        <p:nvCxnSpPr>
          <p:cNvPr id="16" name="Straight Connector 15"/>
          <p:cNvCxnSpPr>
            <a:endCxn id="13" idx="2"/>
          </p:cNvCxnSpPr>
          <p:nvPr/>
        </p:nvCxnSpPr>
        <p:spPr>
          <a:xfrm rot="5400000" flipH="1" flipV="1">
            <a:off x="5361837" y="4729588"/>
            <a:ext cx="201177" cy="2332"/>
          </a:xfrm>
          <a:prstGeom prst="line">
            <a:avLst/>
          </a:prstGeom>
          <a:ln cmpd="sng">
            <a:solidFill>
              <a:schemeClr val="tx1"/>
            </a:solidFill>
          </a:ln>
        </p:spPr>
        <p:style>
          <a:lnRef idx="2">
            <a:schemeClr val="accent1"/>
          </a:lnRef>
          <a:fillRef idx="0">
            <a:schemeClr val="accent1"/>
          </a:fillRef>
          <a:effectRef idx="1">
            <a:schemeClr val="accent1"/>
          </a:effectRef>
          <a:fontRef idx="minor">
            <a:schemeClr val="tx1"/>
          </a:fontRef>
        </p:style>
      </p:cxnSp>
      <p:sp>
        <p:nvSpPr>
          <p:cNvPr id="17" name="TextBox 23"/>
          <p:cNvSpPr txBox="1">
            <a:spLocks noChangeArrowheads="1"/>
          </p:cNvSpPr>
          <p:nvPr/>
        </p:nvSpPr>
        <p:spPr bwMode="auto">
          <a:xfrm>
            <a:off x="5085868" y="4988449"/>
            <a:ext cx="696024" cy="276999"/>
          </a:xfrm>
          <a:prstGeom prst="rect">
            <a:avLst/>
          </a:prstGeom>
          <a:noFill/>
          <a:ln w="9525">
            <a:noFill/>
            <a:miter lim="800000"/>
            <a:headEnd/>
            <a:tailEnd/>
          </a:ln>
        </p:spPr>
        <p:txBody>
          <a:bodyPr wrap="none">
            <a:spAutoFit/>
          </a:bodyPr>
          <a:lstStyle/>
          <a:p>
            <a:r>
              <a:rPr lang="en-US" sz="1200" b="1" dirty="0" smtClean="0"/>
              <a:t>MB-DB</a:t>
            </a:r>
            <a:endParaRPr lang="en-US" sz="1200" b="1" dirty="0"/>
          </a:p>
        </p:txBody>
      </p:sp>
      <p:sp>
        <p:nvSpPr>
          <p:cNvPr id="18" name="Rectangle 7"/>
          <p:cNvSpPr>
            <a:spLocks noChangeArrowheads="1"/>
          </p:cNvSpPr>
          <p:nvPr/>
        </p:nvSpPr>
        <p:spPr bwMode="auto">
          <a:xfrm>
            <a:off x="3224336" y="2409824"/>
            <a:ext cx="1278476" cy="817092"/>
          </a:xfrm>
          <a:prstGeom prst="rect">
            <a:avLst/>
          </a:prstGeom>
          <a:solidFill>
            <a:srgbClr val="00FF00">
              <a:alpha val="39000"/>
            </a:srgbClr>
          </a:solidFill>
          <a:ln w="38100">
            <a:solidFill>
              <a:schemeClr val="tx1"/>
            </a:solidFill>
            <a:miter lim="800000"/>
            <a:headEnd/>
            <a:tailEnd/>
          </a:ln>
        </p:spPr>
        <p:txBody>
          <a:bodyPr wrap="none" anchor="ctr"/>
          <a:lstStyle/>
          <a:p>
            <a:pPr marL="285750" indent="-285750" algn="ctr"/>
            <a:r>
              <a:rPr lang="en-US" sz="1200" b="1" dirty="0" smtClean="0"/>
              <a:t>Character</a:t>
            </a:r>
          </a:p>
          <a:p>
            <a:pPr marL="285750" indent="-285750" algn="ctr"/>
            <a:r>
              <a:rPr lang="en-US" sz="1200" b="1" dirty="0" smtClean="0"/>
              <a:t>Recording</a:t>
            </a:r>
          </a:p>
          <a:p>
            <a:pPr marL="285750" indent="-285750">
              <a:buFont typeface="Arial" pitchFamily="34" charset="0"/>
              <a:buChar char="•"/>
            </a:pPr>
            <a:endParaRPr lang="en-US" sz="1200" b="1" dirty="0" smtClean="0"/>
          </a:p>
        </p:txBody>
      </p:sp>
      <p:sp>
        <p:nvSpPr>
          <p:cNvPr id="19" name="Rectangle 7"/>
          <p:cNvSpPr>
            <a:spLocks noChangeArrowheads="1"/>
          </p:cNvSpPr>
          <p:nvPr/>
        </p:nvSpPr>
        <p:spPr bwMode="auto">
          <a:xfrm>
            <a:off x="5895950" y="2409824"/>
            <a:ext cx="1191592" cy="817092"/>
          </a:xfrm>
          <a:prstGeom prst="rect">
            <a:avLst/>
          </a:prstGeom>
          <a:solidFill>
            <a:srgbClr val="00FF00">
              <a:alpha val="39000"/>
            </a:srgbClr>
          </a:solidFill>
          <a:ln w="38100">
            <a:solidFill>
              <a:schemeClr val="tx1"/>
            </a:solidFill>
            <a:miter lim="800000"/>
            <a:headEnd/>
            <a:tailEnd/>
          </a:ln>
        </p:spPr>
        <p:txBody>
          <a:bodyPr wrap="none" anchor="ctr"/>
          <a:lstStyle/>
          <a:p>
            <a:pPr marL="285750" indent="-285750" algn="ctr"/>
            <a:r>
              <a:rPr lang="en-US" sz="1200" b="1" dirty="0" smtClean="0"/>
              <a:t>Character </a:t>
            </a:r>
          </a:p>
          <a:p>
            <a:pPr marL="285750" indent="-285750" algn="ctr"/>
            <a:r>
              <a:rPr lang="en-US" sz="1200" b="1" dirty="0" smtClean="0"/>
              <a:t>Matrix</a:t>
            </a:r>
          </a:p>
          <a:p>
            <a:pPr marL="285750" indent="-285750" algn="ctr"/>
            <a:r>
              <a:rPr lang="en-US" sz="1200" b="1" dirty="0" smtClean="0"/>
              <a:t>Assembly</a:t>
            </a:r>
          </a:p>
        </p:txBody>
      </p:sp>
      <p:sp>
        <p:nvSpPr>
          <p:cNvPr id="20" name="Rectangle 7"/>
          <p:cNvSpPr>
            <a:spLocks noChangeArrowheads="1"/>
          </p:cNvSpPr>
          <p:nvPr/>
        </p:nvSpPr>
        <p:spPr bwMode="auto">
          <a:xfrm>
            <a:off x="4502811" y="2409824"/>
            <a:ext cx="1393139" cy="817092"/>
          </a:xfrm>
          <a:prstGeom prst="rect">
            <a:avLst/>
          </a:prstGeom>
          <a:solidFill>
            <a:srgbClr val="00FF00">
              <a:alpha val="39000"/>
            </a:srgbClr>
          </a:solidFill>
          <a:ln w="38100">
            <a:solidFill>
              <a:schemeClr val="tx1"/>
            </a:solidFill>
            <a:miter lim="800000"/>
            <a:headEnd/>
            <a:tailEnd/>
          </a:ln>
        </p:spPr>
        <p:txBody>
          <a:bodyPr wrap="none" anchor="ctr"/>
          <a:lstStyle/>
          <a:p>
            <a:pPr marL="285750" indent="-285750" algn="ctr"/>
            <a:r>
              <a:rPr lang="en-US" sz="1200" b="1" dirty="0" smtClean="0"/>
              <a:t>Team Data </a:t>
            </a:r>
          </a:p>
          <a:p>
            <a:pPr marL="285750" indent="-285750" algn="ctr"/>
            <a:r>
              <a:rPr lang="en-US" sz="1200" b="1" dirty="0" smtClean="0"/>
              <a:t>Sharing</a:t>
            </a:r>
          </a:p>
          <a:p>
            <a:pPr marL="285750" indent="-285750" algn="ctr"/>
            <a:endParaRPr lang="en-US" sz="1200" b="1" dirty="0" smtClean="0"/>
          </a:p>
        </p:txBody>
      </p:sp>
      <p:cxnSp>
        <p:nvCxnSpPr>
          <p:cNvPr id="21" name="Straight Connector 20"/>
          <p:cNvCxnSpPr>
            <a:endCxn id="19" idx="2"/>
          </p:cNvCxnSpPr>
          <p:nvPr/>
        </p:nvCxnSpPr>
        <p:spPr>
          <a:xfrm rot="5400000" flipH="1" flipV="1">
            <a:off x="5658444" y="2979771"/>
            <a:ext cx="586156" cy="1080448"/>
          </a:xfrm>
          <a:prstGeom prst="line">
            <a:avLst/>
          </a:prstGeom>
          <a:ln cmpd="sng">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2" name="Straight Connector 21"/>
          <p:cNvCxnSpPr>
            <a:endCxn id="18" idx="2"/>
          </p:cNvCxnSpPr>
          <p:nvPr/>
        </p:nvCxnSpPr>
        <p:spPr>
          <a:xfrm rot="16200000" flipV="1">
            <a:off x="4344358" y="2746132"/>
            <a:ext cx="586156" cy="1547724"/>
          </a:xfrm>
          <a:prstGeom prst="line">
            <a:avLst/>
          </a:prstGeom>
          <a:ln cmpd="sng">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3" name="Straight Connector 22"/>
          <p:cNvCxnSpPr>
            <a:endCxn id="20" idx="2"/>
          </p:cNvCxnSpPr>
          <p:nvPr/>
        </p:nvCxnSpPr>
        <p:spPr>
          <a:xfrm rot="16200000" flipV="1">
            <a:off x="5012261" y="3414036"/>
            <a:ext cx="586156" cy="211917"/>
          </a:xfrm>
          <a:prstGeom prst="line">
            <a:avLst/>
          </a:prstGeom>
          <a:ln cmpd="sng">
            <a:solidFill>
              <a:schemeClr val="tx1"/>
            </a:solidFill>
          </a:ln>
        </p:spPr>
        <p:style>
          <a:lnRef idx="2">
            <a:schemeClr val="accent1"/>
          </a:lnRef>
          <a:fillRef idx="0">
            <a:schemeClr val="accent1"/>
          </a:fillRef>
          <a:effectRef idx="1">
            <a:schemeClr val="accent1"/>
          </a:effectRef>
          <a:fontRef idx="minor">
            <a:schemeClr val="tx1"/>
          </a:fontRef>
        </p:style>
      </p:cxnSp>
      <p:sp>
        <p:nvSpPr>
          <p:cNvPr id="25" name="Rectangle 7"/>
          <p:cNvSpPr>
            <a:spLocks noChangeArrowheads="1"/>
          </p:cNvSpPr>
          <p:nvPr/>
        </p:nvSpPr>
        <p:spPr bwMode="auto">
          <a:xfrm>
            <a:off x="1945860" y="2410410"/>
            <a:ext cx="1278476" cy="817092"/>
          </a:xfrm>
          <a:prstGeom prst="rect">
            <a:avLst/>
          </a:prstGeom>
          <a:solidFill>
            <a:srgbClr val="00FF00">
              <a:alpha val="39000"/>
            </a:srgbClr>
          </a:solidFill>
          <a:ln w="38100">
            <a:solidFill>
              <a:schemeClr val="tx1"/>
            </a:solidFill>
            <a:miter lim="800000"/>
            <a:headEnd/>
            <a:tailEnd/>
          </a:ln>
        </p:spPr>
        <p:txBody>
          <a:bodyPr wrap="none" anchor="ctr"/>
          <a:lstStyle/>
          <a:p>
            <a:pPr marL="285750" indent="-285750" algn="ctr"/>
            <a:r>
              <a:rPr lang="en-US" sz="1200" b="1" dirty="0" smtClean="0"/>
              <a:t>Character</a:t>
            </a:r>
          </a:p>
          <a:p>
            <a:pPr marL="285750" indent="-285750" algn="ctr"/>
            <a:r>
              <a:rPr lang="en-US" sz="1200" b="1" dirty="0" smtClean="0"/>
              <a:t>Quantification</a:t>
            </a:r>
          </a:p>
          <a:p>
            <a:pPr marL="285750" indent="-285750">
              <a:buFont typeface="Arial" pitchFamily="34" charset="0"/>
              <a:buChar char="•"/>
            </a:pPr>
            <a:endParaRPr lang="en-US" sz="1200" b="1" dirty="0" smtClean="0"/>
          </a:p>
        </p:txBody>
      </p:sp>
      <p:sp>
        <p:nvSpPr>
          <p:cNvPr id="26" name="Rectangle 7"/>
          <p:cNvSpPr>
            <a:spLocks noChangeArrowheads="1"/>
          </p:cNvSpPr>
          <p:nvPr/>
        </p:nvSpPr>
        <p:spPr bwMode="auto">
          <a:xfrm>
            <a:off x="667384" y="2410410"/>
            <a:ext cx="1278476" cy="817092"/>
          </a:xfrm>
          <a:prstGeom prst="rect">
            <a:avLst/>
          </a:prstGeom>
          <a:solidFill>
            <a:srgbClr val="00FF00">
              <a:alpha val="39000"/>
            </a:srgbClr>
          </a:solidFill>
          <a:ln w="38100">
            <a:solidFill>
              <a:schemeClr val="tx1"/>
            </a:solidFill>
            <a:miter lim="800000"/>
            <a:headEnd/>
            <a:tailEnd/>
          </a:ln>
        </p:spPr>
        <p:txBody>
          <a:bodyPr wrap="none" anchor="ctr"/>
          <a:lstStyle/>
          <a:p>
            <a:pPr marL="285750" indent="-285750" algn="ctr"/>
            <a:r>
              <a:rPr lang="en-US" sz="1200" b="1" dirty="0" smtClean="0"/>
              <a:t>Character</a:t>
            </a:r>
          </a:p>
          <a:p>
            <a:pPr marL="285750" indent="-285750" algn="ctr"/>
            <a:r>
              <a:rPr lang="en-US" sz="1200" b="1" dirty="0" smtClean="0"/>
              <a:t>Visualization </a:t>
            </a:r>
          </a:p>
          <a:p>
            <a:pPr marL="285750" indent="-285750">
              <a:buFont typeface="Arial" pitchFamily="34" charset="0"/>
              <a:buChar char="•"/>
            </a:pPr>
            <a:endParaRPr lang="en-US" sz="1200" b="1" dirty="0" smtClean="0"/>
          </a:p>
        </p:txBody>
      </p:sp>
      <p:cxnSp>
        <p:nvCxnSpPr>
          <p:cNvPr id="27" name="Straight Connector 26"/>
          <p:cNvCxnSpPr>
            <a:endCxn id="25" idx="2"/>
          </p:cNvCxnSpPr>
          <p:nvPr/>
        </p:nvCxnSpPr>
        <p:spPr>
          <a:xfrm rot="16200000" flipV="1">
            <a:off x="3705414" y="2107188"/>
            <a:ext cx="585570" cy="2826200"/>
          </a:xfrm>
          <a:prstGeom prst="line">
            <a:avLst/>
          </a:prstGeom>
          <a:ln cmpd="sng">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8" name="Straight Connector 27"/>
          <p:cNvCxnSpPr/>
          <p:nvPr/>
        </p:nvCxnSpPr>
        <p:spPr>
          <a:xfrm rot="16200000" flipV="1">
            <a:off x="3155746" y="1557520"/>
            <a:ext cx="585568" cy="3925537"/>
          </a:xfrm>
          <a:prstGeom prst="line">
            <a:avLst/>
          </a:prstGeom>
          <a:ln cmpd="sng">
            <a:solidFill>
              <a:schemeClr val="tx1"/>
            </a:solidFill>
          </a:ln>
        </p:spPr>
        <p:style>
          <a:lnRef idx="2">
            <a:schemeClr val="accent1"/>
          </a:lnRef>
          <a:fillRef idx="0">
            <a:schemeClr val="accent1"/>
          </a:fillRef>
          <a:effectRef idx="1">
            <a:schemeClr val="accent1"/>
          </a:effectRef>
          <a:fontRef idx="minor">
            <a:schemeClr val="tx1"/>
          </a:fontRef>
        </p:style>
      </p:cxnSp>
      <p:sp>
        <p:nvSpPr>
          <p:cNvPr id="29" name="Rectangle 7"/>
          <p:cNvSpPr>
            <a:spLocks noChangeArrowheads="1"/>
          </p:cNvSpPr>
          <p:nvPr/>
        </p:nvSpPr>
        <p:spPr bwMode="auto">
          <a:xfrm>
            <a:off x="7085634" y="2409824"/>
            <a:ext cx="1191592" cy="817092"/>
          </a:xfrm>
          <a:prstGeom prst="rect">
            <a:avLst/>
          </a:prstGeom>
          <a:solidFill>
            <a:srgbClr val="00FF00">
              <a:alpha val="39000"/>
            </a:srgbClr>
          </a:solidFill>
          <a:ln w="38100">
            <a:solidFill>
              <a:schemeClr val="tx1"/>
            </a:solidFill>
            <a:miter lim="800000"/>
            <a:headEnd/>
            <a:tailEnd/>
          </a:ln>
        </p:spPr>
        <p:txBody>
          <a:bodyPr wrap="none" anchor="ctr"/>
          <a:lstStyle/>
          <a:p>
            <a:pPr marL="285750" indent="-285750" algn="ctr"/>
            <a:r>
              <a:rPr lang="en-US" sz="1200" b="1" dirty="0"/>
              <a:t>Character </a:t>
            </a:r>
          </a:p>
          <a:p>
            <a:pPr marL="285750" indent="-285750" algn="ctr"/>
            <a:r>
              <a:rPr lang="en-US" sz="1200" b="1" dirty="0"/>
              <a:t>Matrix</a:t>
            </a:r>
          </a:p>
          <a:p>
            <a:pPr marL="285750" indent="-285750" algn="ctr"/>
            <a:r>
              <a:rPr lang="en-US" sz="1200" b="1" dirty="0" smtClean="0"/>
              <a:t>Publication</a:t>
            </a:r>
            <a:endParaRPr lang="en-US" sz="1200" b="1" dirty="0"/>
          </a:p>
        </p:txBody>
      </p:sp>
      <p:cxnSp>
        <p:nvCxnSpPr>
          <p:cNvPr id="30" name="Straight Connector 29"/>
          <p:cNvCxnSpPr>
            <a:endCxn id="29" idx="2"/>
          </p:cNvCxnSpPr>
          <p:nvPr/>
        </p:nvCxnSpPr>
        <p:spPr>
          <a:xfrm rot="5400000" flipH="1" flipV="1">
            <a:off x="6253286" y="2384928"/>
            <a:ext cx="586156" cy="2270133"/>
          </a:xfrm>
          <a:prstGeom prst="line">
            <a:avLst/>
          </a:prstGeom>
          <a:ln cmpd="sng">
            <a:solidFill>
              <a:schemeClr val="tx1"/>
            </a:solidFill>
          </a:ln>
        </p:spPr>
        <p:style>
          <a:lnRef idx="2">
            <a:schemeClr val="accent1"/>
          </a:lnRef>
          <a:fillRef idx="0">
            <a:schemeClr val="accent1"/>
          </a:fillRef>
          <a:effectRef idx="1">
            <a:schemeClr val="accent1"/>
          </a:effectRef>
          <a:fontRef idx="minor">
            <a:schemeClr val="tx1"/>
          </a:fontRef>
        </p:style>
      </p:cxnSp>
      <p:sp>
        <p:nvSpPr>
          <p:cNvPr id="32" name="TextBox 2"/>
          <p:cNvSpPr txBox="1">
            <a:spLocks noChangeArrowheads="1"/>
          </p:cNvSpPr>
          <p:nvPr/>
        </p:nvSpPr>
        <p:spPr bwMode="auto">
          <a:xfrm>
            <a:off x="285750" y="1076325"/>
            <a:ext cx="6702476" cy="461665"/>
          </a:xfrm>
          <a:prstGeom prst="rect">
            <a:avLst/>
          </a:prstGeom>
          <a:noFill/>
          <a:ln w="9525">
            <a:noFill/>
            <a:miter lim="800000"/>
            <a:headEnd/>
            <a:tailEnd/>
          </a:ln>
        </p:spPr>
        <p:txBody>
          <a:bodyPr wrap="none">
            <a:spAutoFit/>
          </a:bodyPr>
          <a:lstStyle/>
          <a:p>
            <a:r>
              <a:rPr lang="en-US" sz="2400" b="1" dirty="0" smtClean="0">
                <a:cs typeface="Arial" charset="0"/>
              </a:rPr>
              <a:t>Use Cases: </a:t>
            </a:r>
            <a:r>
              <a:rPr lang="en-US" sz="2400" b="1" dirty="0" err="1" smtClean="0">
                <a:cs typeface="Arial" charset="0"/>
              </a:rPr>
              <a:t>MorphoBank</a:t>
            </a:r>
            <a:r>
              <a:rPr lang="en-US" sz="2400" b="1" dirty="0" smtClean="0">
                <a:cs typeface="Arial" charset="0"/>
              </a:rPr>
              <a:t> and REST Services</a:t>
            </a:r>
          </a:p>
        </p:txBody>
      </p:sp>
      <p:sp>
        <p:nvSpPr>
          <p:cNvPr id="31" name="TextBox 30"/>
          <p:cNvSpPr txBox="1"/>
          <p:nvPr/>
        </p:nvSpPr>
        <p:spPr>
          <a:xfrm>
            <a:off x="866776" y="5437207"/>
            <a:ext cx="7048500" cy="369332"/>
          </a:xfrm>
          <a:prstGeom prst="rect">
            <a:avLst/>
          </a:prstGeom>
          <a:noFill/>
        </p:spPr>
        <p:txBody>
          <a:bodyPr wrap="square" rtlCol="0">
            <a:spAutoFit/>
          </a:bodyPr>
          <a:lstStyle/>
          <a:p>
            <a:r>
              <a:rPr lang="en-US" b="1" dirty="0" smtClean="0">
                <a:solidFill>
                  <a:srgbClr val="FF0000"/>
                </a:solidFill>
              </a:rPr>
              <a:t>But its has no concept of trees or tree inference……</a:t>
            </a:r>
            <a:endParaRPr lang="en-US" b="1" dirty="0">
              <a:solidFill>
                <a:srgbClr val="FF0000"/>
              </a:solidFill>
            </a:endParaRPr>
          </a:p>
        </p:txBody>
      </p:sp>
    </p:spTree>
    <p:extLst>
      <p:ext uri="{BB962C8B-B14F-4D97-AF65-F5344CB8AC3E}">
        <p14:creationId xmlns:p14="http://schemas.microsoft.com/office/powerpoint/2010/main" val="2190562674"/>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14" descr="j0195384"/>
          <p:cNvPicPr>
            <a:picLocks noChangeAspect="1" noChangeArrowheads="1"/>
          </p:cNvPicPr>
          <p:nvPr/>
        </p:nvPicPr>
        <p:blipFill>
          <a:blip r:embed="rId2"/>
          <a:srcRect/>
          <a:stretch>
            <a:fillRect/>
          </a:stretch>
        </p:blipFill>
        <p:spPr bwMode="auto">
          <a:xfrm flipH="1">
            <a:off x="6464645" y="3898186"/>
            <a:ext cx="719040" cy="615167"/>
          </a:xfrm>
          <a:prstGeom prst="rect">
            <a:avLst/>
          </a:prstGeom>
          <a:noFill/>
          <a:ln w="38100">
            <a:noFill/>
            <a:miter lim="800000"/>
            <a:headEnd/>
            <a:tailEnd/>
          </a:ln>
        </p:spPr>
      </p:pic>
      <p:cxnSp>
        <p:nvCxnSpPr>
          <p:cNvPr id="7" name="AutoShape 16"/>
          <p:cNvCxnSpPr>
            <a:cxnSpLocks noChangeShapeType="1"/>
          </p:cNvCxnSpPr>
          <p:nvPr/>
        </p:nvCxnSpPr>
        <p:spPr bwMode="auto">
          <a:xfrm rot="16200000" flipH="1">
            <a:off x="6142928" y="3959727"/>
            <a:ext cx="5870" cy="512044"/>
          </a:xfrm>
          <a:prstGeom prst="straightConnector1">
            <a:avLst/>
          </a:prstGeom>
          <a:noFill/>
          <a:ln w="38100">
            <a:solidFill>
              <a:schemeClr val="tx1"/>
            </a:solidFill>
            <a:round/>
            <a:headEnd type="triangle" w="lg" len="lg"/>
            <a:tailEnd type="triangle" w="lg" len="lg"/>
          </a:ln>
        </p:spPr>
      </p:cxnSp>
      <p:sp>
        <p:nvSpPr>
          <p:cNvPr id="13" name="Rectangle 7"/>
          <p:cNvSpPr>
            <a:spLocks noChangeArrowheads="1"/>
          </p:cNvSpPr>
          <p:nvPr/>
        </p:nvSpPr>
        <p:spPr bwMode="auto">
          <a:xfrm>
            <a:off x="5037343" y="3813072"/>
            <a:ext cx="852497" cy="817092"/>
          </a:xfrm>
          <a:prstGeom prst="rect">
            <a:avLst/>
          </a:prstGeom>
          <a:solidFill>
            <a:schemeClr val="accent1">
              <a:lumMod val="50000"/>
              <a:alpha val="39000"/>
            </a:schemeClr>
          </a:solidFill>
          <a:ln w="38100">
            <a:solidFill>
              <a:schemeClr val="tx1"/>
            </a:solidFill>
            <a:miter lim="800000"/>
            <a:headEnd/>
            <a:tailEnd/>
          </a:ln>
        </p:spPr>
        <p:txBody>
          <a:bodyPr wrap="none" anchor="ctr"/>
          <a:lstStyle/>
          <a:p>
            <a:pPr algn="ctr"/>
            <a:r>
              <a:rPr lang="en-US" sz="1200" b="1" dirty="0" err="1" smtClean="0">
                <a:cs typeface="Arial" charset="0"/>
              </a:rPr>
              <a:t>Morpho</a:t>
            </a:r>
            <a:r>
              <a:rPr lang="en-US" sz="1200" b="1" dirty="0" smtClean="0">
                <a:cs typeface="Arial" charset="0"/>
              </a:rPr>
              <a:t>-</a:t>
            </a:r>
          </a:p>
          <a:p>
            <a:pPr algn="ctr"/>
            <a:r>
              <a:rPr lang="en-US" sz="1200" b="1" dirty="0">
                <a:cs typeface="Arial" charset="0"/>
              </a:rPr>
              <a:t>B</a:t>
            </a:r>
            <a:r>
              <a:rPr lang="en-US" sz="1200" b="1" dirty="0" smtClean="0">
                <a:cs typeface="Arial" charset="0"/>
              </a:rPr>
              <a:t>ank</a:t>
            </a:r>
            <a:endParaRPr lang="en-US" sz="1200" b="1" dirty="0">
              <a:cs typeface="Arial" charset="0"/>
            </a:endParaRPr>
          </a:p>
        </p:txBody>
      </p:sp>
      <p:sp>
        <p:nvSpPr>
          <p:cNvPr id="15" name="Can 14"/>
          <p:cNvSpPr/>
          <p:nvPr/>
        </p:nvSpPr>
        <p:spPr>
          <a:xfrm>
            <a:off x="5024659" y="4835567"/>
            <a:ext cx="784407" cy="473350"/>
          </a:xfrm>
          <a:prstGeom prst="can">
            <a:avLst/>
          </a:prstGeom>
          <a:solidFill>
            <a:srgbClr val="00B050">
              <a:alpha val="40000"/>
            </a:srgbClr>
          </a:solidFill>
          <a:ln w="25400">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00"/>
          </a:p>
        </p:txBody>
      </p:sp>
      <p:cxnSp>
        <p:nvCxnSpPr>
          <p:cNvPr id="16" name="Straight Connector 15"/>
          <p:cNvCxnSpPr>
            <a:endCxn id="13" idx="2"/>
          </p:cNvCxnSpPr>
          <p:nvPr/>
        </p:nvCxnSpPr>
        <p:spPr>
          <a:xfrm rot="5400000" flipH="1" flipV="1">
            <a:off x="5361837" y="4729588"/>
            <a:ext cx="201177" cy="2332"/>
          </a:xfrm>
          <a:prstGeom prst="line">
            <a:avLst/>
          </a:prstGeom>
          <a:ln cmpd="sng">
            <a:solidFill>
              <a:schemeClr val="tx1"/>
            </a:solidFill>
          </a:ln>
        </p:spPr>
        <p:style>
          <a:lnRef idx="2">
            <a:schemeClr val="accent1"/>
          </a:lnRef>
          <a:fillRef idx="0">
            <a:schemeClr val="accent1"/>
          </a:fillRef>
          <a:effectRef idx="1">
            <a:schemeClr val="accent1"/>
          </a:effectRef>
          <a:fontRef idx="minor">
            <a:schemeClr val="tx1"/>
          </a:fontRef>
        </p:style>
      </p:cxnSp>
      <p:sp>
        <p:nvSpPr>
          <p:cNvPr id="17" name="TextBox 23"/>
          <p:cNvSpPr txBox="1">
            <a:spLocks noChangeArrowheads="1"/>
          </p:cNvSpPr>
          <p:nvPr/>
        </p:nvSpPr>
        <p:spPr bwMode="auto">
          <a:xfrm>
            <a:off x="5085868" y="4988449"/>
            <a:ext cx="696024" cy="276999"/>
          </a:xfrm>
          <a:prstGeom prst="rect">
            <a:avLst/>
          </a:prstGeom>
          <a:noFill/>
          <a:ln w="9525">
            <a:noFill/>
            <a:miter lim="800000"/>
            <a:headEnd/>
            <a:tailEnd/>
          </a:ln>
        </p:spPr>
        <p:txBody>
          <a:bodyPr wrap="none">
            <a:spAutoFit/>
          </a:bodyPr>
          <a:lstStyle/>
          <a:p>
            <a:r>
              <a:rPr lang="en-US" sz="1200" b="1" dirty="0" smtClean="0"/>
              <a:t>MB-DB</a:t>
            </a:r>
            <a:endParaRPr lang="en-US" sz="1200" b="1" dirty="0"/>
          </a:p>
        </p:txBody>
      </p:sp>
      <p:sp>
        <p:nvSpPr>
          <p:cNvPr id="18" name="Rectangle 7"/>
          <p:cNvSpPr>
            <a:spLocks noChangeArrowheads="1"/>
          </p:cNvSpPr>
          <p:nvPr/>
        </p:nvSpPr>
        <p:spPr bwMode="auto">
          <a:xfrm>
            <a:off x="3224336" y="2409824"/>
            <a:ext cx="1278476" cy="817092"/>
          </a:xfrm>
          <a:prstGeom prst="rect">
            <a:avLst/>
          </a:prstGeom>
          <a:solidFill>
            <a:srgbClr val="00FF00">
              <a:alpha val="39000"/>
            </a:srgbClr>
          </a:solidFill>
          <a:ln w="38100">
            <a:solidFill>
              <a:schemeClr val="tx1"/>
            </a:solidFill>
            <a:miter lim="800000"/>
            <a:headEnd/>
            <a:tailEnd/>
          </a:ln>
        </p:spPr>
        <p:txBody>
          <a:bodyPr wrap="none" anchor="ctr"/>
          <a:lstStyle/>
          <a:p>
            <a:pPr marL="285750" indent="-285750" algn="ctr"/>
            <a:r>
              <a:rPr lang="en-US" sz="1200" b="1" dirty="0" smtClean="0"/>
              <a:t>Character</a:t>
            </a:r>
          </a:p>
          <a:p>
            <a:pPr marL="285750" indent="-285750" algn="ctr"/>
            <a:r>
              <a:rPr lang="en-US" sz="1200" b="1" dirty="0" smtClean="0"/>
              <a:t>Recording</a:t>
            </a:r>
          </a:p>
          <a:p>
            <a:pPr marL="285750" indent="-285750">
              <a:buFont typeface="Arial" pitchFamily="34" charset="0"/>
              <a:buChar char="•"/>
            </a:pPr>
            <a:endParaRPr lang="en-US" sz="1200" b="1" dirty="0" smtClean="0"/>
          </a:p>
        </p:txBody>
      </p:sp>
      <p:sp>
        <p:nvSpPr>
          <p:cNvPr id="19" name="Rectangle 7"/>
          <p:cNvSpPr>
            <a:spLocks noChangeArrowheads="1"/>
          </p:cNvSpPr>
          <p:nvPr/>
        </p:nvSpPr>
        <p:spPr bwMode="auto">
          <a:xfrm>
            <a:off x="5895950" y="2409824"/>
            <a:ext cx="1191592" cy="817092"/>
          </a:xfrm>
          <a:prstGeom prst="rect">
            <a:avLst/>
          </a:prstGeom>
          <a:solidFill>
            <a:srgbClr val="00FF00">
              <a:alpha val="39000"/>
            </a:srgbClr>
          </a:solidFill>
          <a:ln w="38100">
            <a:solidFill>
              <a:schemeClr val="tx1"/>
            </a:solidFill>
            <a:miter lim="800000"/>
            <a:headEnd/>
            <a:tailEnd/>
          </a:ln>
        </p:spPr>
        <p:txBody>
          <a:bodyPr wrap="none" anchor="ctr"/>
          <a:lstStyle/>
          <a:p>
            <a:pPr marL="285750" indent="-285750" algn="ctr"/>
            <a:r>
              <a:rPr lang="en-US" sz="1200" b="1" dirty="0" smtClean="0"/>
              <a:t>Character </a:t>
            </a:r>
          </a:p>
          <a:p>
            <a:pPr marL="285750" indent="-285750" algn="ctr"/>
            <a:r>
              <a:rPr lang="en-US" sz="1200" b="1" dirty="0" smtClean="0"/>
              <a:t>Matrix</a:t>
            </a:r>
          </a:p>
          <a:p>
            <a:pPr marL="285750" indent="-285750" algn="ctr"/>
            <a:r>
              <a:rPr lang="en-US" sz="1200" b="1" dirty="0" smtClean="0"/>
              <a:t>Assembly</a:t>
            </a:r>
          </a:p>
        </p:txBody>
      </p:sp>
      <p:sp>
        <p:nvSpPr>
          <p:cNvPr id="20" name="Rectangle 7"/>
          <p:cNvSpPr>
            <a:spLocks noChangeArrowheads="1"/>
          </p:cNvSpPr>
          <p:nvPr/>
        </p:nvSpPr>
        <p:spPr bwMode="auto">
          <a:xfrm>
            <a:off x="4502811" y="2409824"/>
            <a:ext cx="1393139" cy="817092"/>
          </a:xfrm>
          <a:prstGeom prst="rect">
            <a:avLst/>
          </a:prstGeom>
          <a:solidFill>
            <a:srgbClr val="00FF00">
              <a:alpha val="39000"/>
            </a:srgbClr>
          </a:solidFill>
          <a:ln w="38100">
            <a:solidFill>
              <a:schemeClr val="tx1"/>
            </a:solidFill>
            <a:miter lim="800000"/>
            <a:headEnd/>
            <a:tailEnd/>
          </a:ln>
        </p:spPr>
        <p:txBody>
          <a:bodyPr wrap="none" anchor="ctr"/>
          <a:lstStyle/>
          <a:p>
            <a:pPr marL="285750" indent="-285750" algn="ctr"/>
            <a:r>
              <a:rPr lang="en-US" sz="1200" b="1" dirty="0" smtClean="0"/>
              <a:t>Team Data </a:t>
            </a:r>
          </a:p>
          <a:p>
            <a:pPr marL="285750" indent="-285750" algn="ctr"/>
            <a:r>
              <a:rPr lang="en-US" sz="1200" b="1" dirty="0" smtClean="0"/>
              <a:t>Sharing</a:t>
            </a:r>
          </a:p>
          <a:p>
            <a:pPr marL="285750" indent="-285750" algn="ctr"/>
            <a:endParaRPr lang="en-US" sz="1200" b="1" dirty="0" smtClean="0"/>
          </a:p>
        </p:txBody>
      </p:sp>
      <p:cxnSp>
        <p:nvCxnSpPr>
          <p:cNvPr id="21" name="Straight Connector 20"/>
          <p:cNvCxnSpPr>
            <a:endCxn id="19" idx="2"/>
          </p:cNvCxnSpPr>
          <p:nvPr/>
        </p:nvCxnSpPr>
        <p:spPr>
          <a:xfrm rot="5400000" flipH="1" flipV="1">
            <a:off x="5658444" y="2979771"/>
            <a:ext cx="586156" cy="1080448"/>
          </a:xfrm>
          <a:prstGeom prst="line">
            <a:avLst/>
          </a:prstGeom>
          <a:ln cmpd="sng">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2" name="Straight Connector 21"/>
          <p:cNvCxnSpPr>
            <a:endCxn id="18" idx="2"/>
          </p:cNvCxnSpPr>
          <p:nvPr/>
        </p:nvCxnSpPr>
        <p:spPr>
          <a:xfrm rot="16200000" flipV="1">
            <a:off x="4344358" y="2746132"/>
            <a:ext cx="586156" cy="1547724"/>
          </a:xfrm>
          <a:prstGeom prst="line">
            <a:avLst/>
          </a:prstGeom>
          <a:ln cmpd="sng">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3" name="Straight Connector 22"/>
          <p:cNvCxnSpPr>
            <a:endCxn id="20" idx="2"/>
          </p:cNvCxnSpPr>
          <p:nvPr/>
        </p:nvCxnSpPr>
        <p:spPr>
          <a:xfrm rot="16200000" flipV="1">
            <a:off x="5012261" y="3414036"/>
            <a:ext cx="586156" cy="211917"/>
          </a:xfrm>
          <a:prstGeom prst="line">
            <a:avLst/>
          </a:prstGeom>
          <a:ln cmpd="sng">
            <a:solidFill>
              <a:schemeClr val="tx1"/>
            </a:solidFill>
          </a:ln>
        </p:spPr>
        <p:style>
          <a:lnRef idx="2">
            <a:schemeClr val="accent1"/>
          </a:lnRef>
          <a:fillRef idx="0">
            <a:schemeClr val="accent1"/>
          </a:fillRef>
          <a:effectRef idx="1">
            <a:schemeClr val="accent1"/>
          </a:effectRef>
          <a:fontRef idx="minor">
            <a:schemeClr val="tx1"/>
          </a:fontRef>
        </p:style>
      </p:cxnSp>
      <p:sp>
        <p:nvSpPr>
          <p:cNvPr id="25" name="Rectangle 7"/>
          <p:cNvSpPr>
            <a:spLocks noChangeArrowheads="1"/>
          </p:cNvSpPr>
          <p:nvPr/>
        </p:nvSpPr>
        <p:spPr bwMode="auto">
          <a:xfrm>
            <a:off x="1945860" y="2410410"/>
            <a:ext cx="1278476" cy="817092"/>
          </a:xfrm>
          <a:prstGeom prst="rect">
            <a:avLst/>
          </a:prstGeom>
          <a:solidFill>
            <a:srgbClr val="00FF00">
              <a:alpha val="39000"/>
            </a:srgbClr>
          </a:solidFill>
          <a:ln w="38100">
            <a:solidFill>
              <a:schemeClr val="tx1"/>
            </a:solidFill>
            <a:miter lim="800000"/>
            <a:headEnd/>
            <a:tailEnd/>
          </a:ln>
        </p:spPr>
        <p:txBody>
          <a:bodyPr wrap="none" anchor="ctr"/>
          <a:lstStyle/>
          <a:p>
            <a:pPr marL="285750" indent="-285750" algn="ctr"/>
            <a:r>
              <a:rPr lang="en-US" sz="1200" b="1" dirty="0" smtClean="0"/>
              <a:t>Character</a:t>
            </a:r>
          </a:p>
          <a:p>
            <a:pPr marL="285750" indent="-285750" algn="ctr"/>
            <a:r>
              <a:rPr lang="en-US" sz="1200" b="1" dirty="0" smtClean="0"/>
              <a:t>Quantification</a:t>
            </a:r>
          </a:p>
          <a:p>
            <a:pPr marL="285750" indent="-285750">
              <a:buFont typeface="Arial" pitchFamily="34" charset="0"/>
              <a:buChar char="•"/>
            </a:pPr>
            <a:endParaRPr lang="en-US" sz="1200" b="1" dirty="0" smtClean="0"/>
          </a:p>
        </p:txBody>
      </p:sp>
      <p:sp>
        <p:nvSpPr>
          <p:cNvPr id="26" name="Rectangle 7"/>
          <p:cNvSpPr>
            <a:spLocks noChangeArrowheads="1"/>
          </p:cNvSpPr>
          <p:nvPr/>
        </p:nvSpPr>
        <p:spPr bwMode="auto">
          <a:xfrm>
            <a:off x="667384" y="2410410"/>
            <a:ext cx="1278476" cy="817092"/>
          </a:xfrm>
          <a:prstGeom prst="rect">
            <a:avLst/>
          </a:prstGeom>
          <a:solidFill>
            <a:srgbClr val="00FF00">
              <a:alpha val="39000"/>
            </a:srgbClr>
          </a:solidFill>
          <a:ln w="38100">
            <a:solidFill>
              <a:schemeClr val="tx1"/>
            </a:solidFill>
            <a:miter lim="800000"/>
            <a:headEnd/>
            <a:tailEnd/>
          </a:ln>
        </p:spPr>
        <p:txBody>
          <a:bodyPr wrap="none" anchor="ctr"/>
          <a:lstStyle/>
          <a:p>
            <a:pPr marL="285750" indent="-285750" algn="ctr"/>
            <a:r>
              <a:rPr lang="en-US" sz="1200" b="1" dirty="0" smtClean="0"/>
              <a:t>Character</a:t>
            </a:r>
          </a:p>
          <a:p>
            <a:pPr marL="285750" indent="-285750" algn="ctr"/>
            <a:r>
              <a:rPr lang="en-US" sz="1200" b="1" dirty="0" smtClean="0"/>
              <a:t>Visualization </a:t>
            </a:r>
          </a:p>
          <a:p>
            <a:pPr marL="285750" indent="-285750">
              <a:buFont typeface="Arial" pitchFamily="34" charset="0"/>
              <a:buChar char="•"/>
            </a:pPr>
            <a:endParaRPr lang="en-US" sz="1200" b="1" dirty="0" smtClean="0"/>
          </a:p>
        </p:txBody>
      </p:sp>
      <p:cxnSp>
        <p:nvCxnSpPr>
          <p:cNvPr id="27" name="Straight Connector 26"/>
          <p:cNvCxnSpPr>
            <a:endCxn id="25" idx="2"/>
          </p:cNvCxnSpPr>
          <p:nvPr/>
        </p:nvCxnSpPr>
        <p:spPr>
          <a:xfrm rot="16200000" flipV="1">
            <a:off x="3705414" y="2107188"/>
            <a:ext cx="585570" cy="2826200"/>
          </a:xfrm>
          <a:prstGeom prst="line">
            <a:avLst/>
          </a:prstGeom>
          <a:ln cmpd="sng">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8" name="Straight Connector 27"/>
          <p:cNvCxnSpPr/>
          <p:nvPr/>
        </p:nvCxnSpPr>
        <p:spPr>
          <a:xfrm rot="16200000" flipV="1">
            <a:off x="3155746" y="1557520"/>
            <a:ext cx="585568" cy="3925537"/>
          </a:xfrm>
          <a:prstGeom prst="line">
            <a:avLst/>
          </a:prstGeom>
          <a:ln cmpd="sng">
            <a:solidFill>
              <a:schemeClr val="tx1"/>
            </a:solidFill>
          </a:ln>
        </p:spPr>
        <p:style>
          <a:lnRef idx="2">
            <a:schemeClr val="accent1"/>
          </a:lnRef>
          <a:fillRef idx="0">
            <a:schemeClr val="accent1"/>
          </a:fillRef>
          <a:effectRef idx="1">
            <a:schemeClr val="accent1"/>
          </a:effectRef>
          <a:fontRef idx="minor">
            <a:schemeClr val="tx1"/>
          </a:fontRef>
        </p:style>
      </p:cxnSp>
      <p:sp>
        <p:nvSpPr>
          <p:cNvPr id="29" name="Rectangle 7"/>
          <p:cNvSpPr>
            <a:spLocks noChangeArrowheads="1"/>
          </p:cNvSpPr>
          <p:nvPr/>
        </p:nvSpPr>
        <p:spPr bwMode="auto">
          <a:xfrm>
            <a:off x="7085634" y="2409824"/>
            <a:ext cx="1191592" cy="817092"/>
          </a:xfrm>
          <a:prstGeom prst="rect">
            <a:avLst/>
          </a:prstGeom>
          <a:solidFill>
            <a:srgbClr val="00FF00">
              <a:alpha val="39000"/>
            </a:srgbClr>
          </a:solidFill>
          <a:ln w="38100">
            <a:solidFill>
              <a:schemeClr val="tx1"/>
            </a:solidFill>
            <a:miter lim="800000"/>
            <a:headEnd/>
            <a:tailEnd/>
          </a:ln>
        </p:spPr>
        <p:txBody>
          <a:bodyPr wrap="none" anchor="ctr"/>
          <a:lstStyle/>
          <a:p>
            <a:pPr marL="285750" indent="-285750" algn="ctr"/>
            <a:r>
              <a:rPr lang="en-US" sz="1200" b="1" dirty="0"/>
              <a:t>Character </a:t>
            </a:r>
          </a:p>
          <a:p>
            <a:pPr marL="285750" indent="-285750" algn="ctr"/>
            <a:r>
              <a:rPr lang="en-US" sz="1200" b="1" dirty="0"/>
              <a:t>Matrix</a:t>
            </a:r>
          </a:p>
          <a:p>
            <a:pPr marL="285750" indent="-285750" algn="ctr"/>
            <a:r>
              <a:rPr lang="en-US" sz="1200" b="1" dirty="0" smtClean="0"/>
              <a:t>Publication</a:t>
            </a:r>
            <a:endParaRPr lang="en-US" sz="1200" b="1" dirty="0"/>
          </a:p>
        </p:txBody>
      </p:sp>
      <p:cxnSp>
        <p:nvCxnSpPr>
          <p:cNvPr id="30" name="Straight Connector 29"/>
          <p:cNvCxnSpPr>
            <a:endCxn id="29" idx="2"/>
          </p:cNvCxnSpPr>
          <p:nvPr/>
        </p:nvCxnSpPr>
        <p:spPr>
          <a:xfrm rot="5400000" flipH="1" flipV="1">
            <a:off x="6253286" y="2384928"/>
            <a:ext cx="586156" cy="2270133"/>
          </a:xfrm>
          <a:prstGeom prst="line">
            <a:avLst/>
          </a:prstGeom>
          <a:ln cmpd="sng">
            <a:solidFill>
              <a:schemeClr val="tx1"/>
            </a:solidFill>
          </a:ln>
        </p:spPr>
        <p:style>
          <a:lnRef idx="2">
            <a:schemeClr val="accent1"/>
          </a:lnRef>
          <a:fillRef idx="0">
            <a:schemeClr val="accent1"/>
          </a:fillRef>
          <a:effectRef idx="1">
            <a:schemeClr val="accent1"/>
          </a:effectRef>
          <a:fontRef idx="minor">
            <a:schemeClr val="tx1"/>
          </a:fontRef>
        </p:style>
      </p:cxnSp>
      <p:sp>
        <p:nvSpPr>
          <p:cNvPr id="32" name="TextBox 2"/>
          <p:cNvSpPr txBox="1">
            <a:spLocks noChangeArrowheads="1"/>
          </p:cNvSpPr>
          <p:nvPr/>
        </p:nvSpPr>
        <p:spPr bwMode="auto">
          <a:xfrm>
            <a:off x="285750" y="1076325"/>
            <a:ext cx="6702476" cy="461665"/>
          </a:xfrm>
          <a:prstGeom prst="rect">
            <a:avLst/>
          </a:prstGeom>
          <a:noFill/>
          <a:ln w="9525">
            <a:noFill/>
            <a:miter lim="800000"/>
            <a:headEnd/>
            <a:tailEnd/>
          </a:ln>
        </p:spPr>
        <p:txBody>
          <a:bodyPr wrap="none">
            <a:spAutoFit/>
          </a:bodyPr>
          <a:lstStyle/>
          <a:p>
            <a:r>
              <a:rPr lang="en-US" sz="2400" b="1" dirty="0" smtClean="0">
                <a:cs typeface="Arial" charset="0"/>
              </a:rPr>
              <a:t>Use Cases: </a:t>
            </a:r>
            <a:r>
              <a:rPr lang="en-US" sz="2400" b="1" dirty="0" err="1" smtClean="0">
                <a:cs typeface="Arial" charset="0"/>
              </a:rPr>
              <a:t>MorphoBank</a:t>
            </a:r>
            <a:r>
              <a:rPr lang="en-US" sz="2400" b="1" dirty="0" smtClean="0">
                <a:cs typeface="Arial" charset="0"/>
              </a:rPr>
              <a:t> and REST Services</a:t>
            </a:r>
          </a:p>
        </p:txBody>
      </p:sp>
      <p:sp>
        <p:nvSpPr>
          <p:cNvPr id="34" name="Rectangle 7"/>
          <p:cNvSpPr>
            <a:spLocks noChangeArrowheads="1"/>
          </p:cNvSpPr>
          <p:nvPr/>
        </p:nvSpPr>
        <p:spPr bwMode="auto">
          <a:xfrm>
            <a:off x="4063489" y="3813072"/>
            <a:ext cx="461810" cy="817092"/>
          </a:xfrm>
          <a:prstGeom prst="rect">
            <a:avLst/>
          </a:prstGeom>
          <a:solidFill>
            <a:srgbClr val="00FFFF"/>
          </a:solidFill>
          <a:ln w="38100">
            <a:solidFill>
              <a:schemeClr val="tx1"/>
            </a:solidFill>
            <a:miter lim="800000"/>
            <a:headEnd/>
            <a:tailEnd/>
          </a:ln>
        </p:spPr>
        <p:txBody>
          <a:bodyPr wrap="none" anchor="ctr"/>
          <a:lstStyle/>
          <a:p>
            <a:pPr algn="ctr"/>
            <a:r>
              <a:rPr lang="en-US" sz="1200" b="1" dirty="0" smtClean="0">
                <a:cs typeface="Arial" charset="0"/>
              </a:rPr>
              <a:t>CRA</a:t>
            </a:r>
            <a:endParaRPr lang="en-US" sz="1200" b="1" dirty="0">
              <a:cs typeface="Arial" charset="0"/>
            </a:endParaRPr>
          </a:p>
        </p:txBody>
      </p:sp>
      <p:grpSp>
        <p:nvGrpSpPr>
          <p:cNvPr id="35" name="Group 10"/>
          <p:cNvGrpSpPr>
            <a:grpSpLocks/>
          </p:cNvGrpSpPr>
          <p:nvPr/>
        </p:nvGrpSpPr>
        <p:grpSpPr bwMode="auto">
          <a:xfrm>
            <a:off x="1467863" y="3810000"/>
            <a:ext cx="1725423" cy="819150"/>
            <a:chOff x="1236663" y="1892115"/>
            <a:chExt cx="2011362" cy="1107683"/>
          </a:xfrm>
        </p:grpSpPr>
        <p:sp>
          <p:nvSpPr>
            <p:cNvPr id="36" name="Rectangle 7"/>
            <p:cNvSpPr>
              <a:spLocks noChangeArrowheads="1"/>
            </p:cNvSpPr>
            <p:nvPr/>
          </p:nvSpPr>
          <p:spPr bwMode="auto">
            <a:xfrm>
              <a:off x="1236663" y="1892115"/>
              <a:ext cx="2011362" cy="1107683"/>
            </a:xfrm>
            <a:prstGeom prst="rect">
              <a:avLst/>
            </a:prstGeom>
            <a:solidFill>
              <a:srgbClr val="FFFF00"/>
            </a:solidFill>
            <a:ln w="38100">
              <a:solidFill>
                <a:schemeClr val="tx1"/>
              </a:solidFill>
              <a:miter lim="800000"/>
              <a:headEnd/>
              <a:tailEnd/>
            </a:ln>
          </p:spPr>
          <p:txBody>
            <a:bodyPr wrap="none" anchor="ctr"/>
            <a:lstStyle/>
            <a:p>
              <a:pPr algn="ctr"/>
              <a:endParaRPr lang="en-US" sz="1200" b="1">
                <a:cs typeface="Arial" charset="0"/>
              </a:endParaRPr>
            </a:p>
          </p:txBody>
        </p:sp>
        <p:sp>
          <p:nvSpPr>
            <p:cNvPr id="37" name="Rectangle 18"/>
            <p:cNvSpPr>
              <a:spLocks noChangeArrowheads="1"/>
            </p:cNvSpPr>
            <p:nvPr/>
          </p:nvSpPr>
          <p:spPr bwMode="auto">
            <a:xfrm>
              <a:off x="1680369" y="2079625"/>
              <a:ext cx="1123950" cy="738188"/>
            </a:xfrm>
            <a:prstGeom prst="rect">
              <a:avLst/>
            </a:prstGeom>
            <a:noFill/>
            <a:ln w="28575">
              <a:noFill/>
              <a:miter lim="800000"/>
              <a:headEnd/>
              <a:tailEnd/>
            </a:ln>
          </p:spPr>
          <p:txBody>
            <a:bodyPr wrap="none" anchor="ctr"/>
            <a:lstStyle/>
            <a:p>
              <a:pPr algn="ctr"/>
              <a:r>
                <a:rPr lang="en-US" sz="1200" b="1" dirty="0" smtClean="0">
                  <a:cs typeface="Arial" charset="0"/>
                </a:rPr>
                <a:t>XSEDE</a:t>
              </a:r>
              <a:endParaRPr lang="en-US" sz="1200" b="1" dirty="0">
                <a:cs typeface="Arial" charset="0"/>
              </a:endParaRPr>
            </a:p>
          </p:txBody>
        </p:sp>
      </p:grpSp>
      <p:cxnSp>
        <p:nvCxnSpPr>
          <p:cNvPr id="38" name="AutoShape 17"/>
          <p:cNvCxnSpPr>
            <a:cxnSpLocks noChangeShapeType="1"/>
          </p:cNvCxnSpPr>
          <p:nvPr/>
        </p:nvCxnSpPr>
        <p:spPr bwMode="auto">
          <a:xfrm flipV="1">
            <a:off x="3193286" y="4221618"/>
            <a:ext cx="870202" cy="1"/>
          </a:xfrm>
          <a:prstGeom prst="straightConnector1">
            <a:avLst/>
          </a:prstGeom>
          <a:noFill/>
          <a:ln w="38100">
            <a:solidFill>
              <a:schemeClr val="tx1"/>
            </a:solidFill>
            <a:round/>
            <a:headEnd type="triangle" w="lg" len="lg"/>
            <a:tailEnd type="triangle" w="lg" len="lg"/>
          </a:ln>
        </p:spPr>
      </p:cxnSp>
      <p:sp>
        <p:nvSpPr>
          <p:cNvPr id="39" name="TextBox 23"/>
          <p:cNvSpPr txBox="1">
            <a:spLocks noChangeArrowheads="1"/>
          </p:cNvSpPr>
          <p:nvPr/>
        </p:nvSpPr>
        <p:spPr bwMode="auto">
          <a:xfrm>
            <a:off x="1707951" y="4618895"/>
            <a:ext cx="1218603" cy="276999"/>
          </a:xfrm>
          <a:prstGeom prst="rect">
            <a:avLst/>
          </a:prstGeom>
          <a:noFill/>
          <a:ln w="9525">
            <a:noFill/>
            <a:miter lim="800000"/>
            <a:headEnd/>
            <a:tailEnd/>
          </a:ln>
        </p:spPr>
        <p:txBody>
          <a:bodyPr wrap="none">
            <a:spAutoFit/>
          </a:bodyPr>
          <a:lstStyle/>
          <a:p>
            <a:r>
              <a:rPr lang="en-US" sz="1200" b="1" dirty="0"/>
              <a:t>Parallel codes</a:t>
            </a:r>
          </a:p>
        </p:txBody>
      </p:sp>
      <p:cxnSp>
        <p:nvCxnSpPr>
          <p:cNvPr id="40" name="AutoShape 16"/>
          <p:cNvCxnSpPr>
            <a:cxnSpLocks noChangeShapeType="1"/>
          </p:cNvCxnSpPr>
          <p:nvPr/>
        </p:nvCxnSpPr>
        <p:spPr bwMode="auto">
          <a:xfrm rot="16200000" flipH="1">
            <a:off x="4778386" y="3965597"/>
            <a:ext cx="5870" cy="512044"/>
          </a:xfrm>
          <a:prstGeom prst="straightConnector1">
            <a:avLst/>
          </a:prstGeom>
          <a:noFill/>
          <a:ln w="38100">
            <a:solidFill>
              <a:schemeClr val="tx1"/>
            </a:solidFill>
            <a:round/>
            <a:headEnd type="triangle" w="lg" len="lg"/>
            <a:tailEnd type="triangle" w="lg" len="lg"/>
          </a:ln>
        </p:spPr>
      </p:cxnSp>
      <p:sp>
        <p:nvSpPr>
          <p:cNvPr id="31" name="TextBox 30"/>
          <p:cNvSpPr txBox="1"/>
          <p:nvPr/>
        </p:nvSpPr>
        <p:spPr>
          <a:xfrm>
            <a:off x="866776" y="5437207"/>
            <a:ext cx="7048500" cy="646331"/>
          </a:xfrm>
          <a:prstGeom prst="rect">
            <a:avLst/>
          </a:prstGeom>
          <a:noFill/>
        </p:spPr>
        <p:txBody>
          <a:bodyPr wrap="square" rtlCol="0">
            <a:spAutoFit/>
          </a:bodyPr>
          <a:lstStyle/>
          <a:p>
            <a:r>
              <a:rPr lang="en-US" b="1" dirty="0" smtClean="0">
                <a:solidFill>
                  <a:srgbClr val="FF0000"/>
                </a:solidFill>
              </a:rPr>
              <a:t>CIPRES RESTful API allows users to proceed with their workflow within the MorphoBank environment……</a:t>
            </a:r>
            <a:endParaRPr lang="en-US" b="1" dirty="0">
              <a:solidFill>
                <a:srgbClr val="FF0000"/>
              </a:solidFill>
            </a:endParaRPr>
          </a:p>
        </p:txBody>
      </p:sp>
    </p:spTree>
    <p:extLst>
      <p:ext uri="{BB962C8B-B14F-4D97-AF65-F5344CB8AC3E}">
        <p14:creationId xmlns:p14="http://schemas.microsoft.com/office/powerpoint/2010/main" val="3117844529"/>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736994" y="877571"/>
            <a:ext cx="6334366" cy="5147398"/>
          </a:xfrm>
          <a:prstGeom prst="rect">
            <a:avLst/>
          </a:prstGeom>
        </p:spPr>
      </p:pic>
    </p:spTree>
    <p:extLst>
      <p:ext uri="{BB962C8B-B14F-4D97-AF65-F5344CB8AC3E}">
        <p14:creationId xmlns:p14="http://schemas.microsoft.com/office/powerpoint/2010/main" val="3766257138"/>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14" descr="j0195384"/>
          <p:cNvPicPr>
            <a:picLocks noChangeAspect="1" noChangeArrowheads="1"/>
          </p:cNvPicPr>
          <p:nvPr/>
        </p:nvPicPr>
        <p:blipFill>
          <a:blip r:embed="rId2"/>
          <a:srcRect/>
          <a:stretch>
            <a:fillRect/>
          </a:stretch>
        </p:blipFill>
        <p:spPr bwMode="auto">
          <a:xfrm flipH="1">
            <a:off x="6464645" y="3898186"/>
            <a:ext cx="719040" cy="615167"/>
          </a:xfrm>
          <a:prstGeom prst="rect">
            <a:avLst/>
          </a:prstGeom>
          <a:noFill/>
          <a:ln w="38100">
            <a:noFill/>
            <a:miter lim="800000"/>
            <a:headEnd/>
            <a:tailEnd/>
          </a:ln>
        </p:spPr>
      </p:pic>
      <p:cxnSp>
        <p:nvCxnSpPr>
          <p:cNvPr id="7" name="AutoShape 16"/>
          <p:cNvCxnSpPr>
            <a:cxnSpLocks noChangeShapeType="1"/>
          </p:cNvCxnSpPr>
          <p:nvPr/>
        </p:nvCxnSpPr>
        <p:spPr bwMode="auto">
          <a:xfrm rot="16200000" flipH="1">
            <a:off x="6142928" y="3959727"/>
            <a:ext cx="5870" cy="512044"/>
          </a:xfrm>
          <a:prstGeom prst="straightConnector1">
            <a:avLst/>
          </a:prstGeom>
          <a:noFill/>
          <a:ln w="38100">
            <a:solidFill>
              <a:schemeClr val="tx1"/>
            </a:solidFill>
            <a:round/>
            <a:headEnd type="triangle" w="lg" len="lg"/>
            <a:tailEnd type="triangle" w="lg" len="lg"/>
          </a:ln>
        </p:spPr>
      </p:cxnSp>
      <p:sp>
        <p:nvSpPr>
          <p:cNvPr id="13" name="Rectangle 7"/>
          <p:cNvSpPr>
            <a:spLocks noChangeArrowheads="1"/>
          </p:cNvSpPr>
          <p:nvPr/>
        </p:nvSpPr>
        <p:spPr bwMode="auto">
          <a:xfrm>
            <a:off x="5037343" y="3804267"/>
            <a:ext cx="852497" cy="817092"/>
          </a:xfrm>
          <a:prstGeom prst="rect">
            <a:avLst/>
          </a:prstGeom>
          <a:solidFill>
            <a:schemeClr val="accent1">
              <a:lumMod val="50000"/>
              <a:alpha val="39000"/>
            </a:schemeClr>
          </a:solidFill>
          <a:ln w="38100">
            <a:solidFill>
              <a:schemeClr val="tx1"/>
            </a:solidFill>
            <a:miter lim="800000"/>
            <a:headEnd/>
            <a:tailEnd/>
          </a:ln>
        </p:spPr>
        <p:txBody>
          <a:bodyPr wrap="none" anchor="ctr"/>
          <a:lstStyle/>
          <a:p>
            <a:pPr algn="ctr"/>
            <a:r>
              <a:rPr lang="en-US" sz="1200" b="1" dirty="0" smtClean="0">
                <a:cs typeface="Arial" charset="0"/>
              </a:rPr>
              <a:t>Mesquite</a:t>
            </a:r>
            <a:endParaRPr lang="en-US" sz="1200" b="1" dirty="0">
              <a:cs typeface="Arial" charset="0"/>
            </a:endParaRPr>
          </a:p>
        </p:txBody>
      </p:sp>
      <p:sp>
        <p:nvSpPr>
          <p:cNvPr id="18" name="Rectangle 7"/>
          <p:cNvSpPr>
            <a:spLocks noChangeArrowheads="1"/>
          </p:cNvSpPr>
          <p:nvPr/>
        </p:nvSpPr>
        <p:spPr bwMode="auto">
          <a:xfrm>
            <a:off x="3224336" y="2409824"/>
            <a:ext cx="1278476" cy="817092"/>
          </a:xfrm>
          <a:prstGeom prst="rect">
            <a:avLst/>
          </a:prstGeom>
          <a:solidFill>
            <a:srgbClr val="00FF00">
              <a:alpha val="39000"/>
            </a:srgbClr>
          </a:solidFill>
          <a:ln w="38100">
            <a:solidFill>
              <a:schemeClr val="tx1"/>
            </a:solidFill>
            <a:miter lim="800000"/>
            <a:headEnd/>
            <a:tailEnd/>
          </a:ln>
        </p:spPr>
        <p:txBody>
          <a:bodyPr wrap="none" anchor="ctr"/>
          <a:lstStyle/>
          <a:p>
            <a:pPr marL="285750" indent="-285750" algn="ctr"/>
            <a:r>
              <a:rPr lang="en-US" sz="1200" b="1" dirty="0" smtClean="0"/>
              <a:t>Tree </a:t>
            </a:r>
          </a:p>
          <a:p>
            <a:pPr marL="285750" indent="-285750" algn="ctr"/>
            <a:r>
              <a:rPr lang="en-US" sz="1200" b="1" dirty="0" smtClean="0"/>
              <a:t>Display</a:t>
            </a:r>
          </a:p>
          <a:p>
            <a:pPr marL="285750" indent="-285750">
              <a:buFont typeface="Arial" pitchFamily="34" charset="0"/>
              <a:buChar char="•"/>
            </a:pPr>
            <a:endParaRPr lang="en-US" sz="1200" b="1" dirty="0" smtClean="0"/>
          </a:p>
        </p:txBody>
      </p:sp>
      <p:sp>
        <p:nvSpPr>
          <p:cNvPr id="19" name="Rectangle 7"/>
          <p:cNvSpPr>
            <a:spLocks noChangeArrowheads="1"/>
          </p:cNvSpPr>
          <p:nvPr/>
        </p:nvSpPr>
        <p:spPr bwMode="auto">
          <a:xfrm>
            <a:off x="5895950" y="2409824"/>
            <a:ext cx="1191592" cy="817092"/>
          </a:xfrm>
          <a:prstGeom prst="rect">
            <a:avLst/>
          </a:prstGeom>
          <a:solidFill>
            <a:srgbClr val="00FF00">
              <a:alpha val="39000"/>
            </a:srgbClr>
          </a:solidFill>
          <a:ln w="38100">
            <a:solidFill>
              <a:schemeClr val="tx1"/>
            </a:solidFill>
            <a:miter lim="800000"/>
            <a:headEnd/>
            <a:tailEnd/>
          </a:ln>
        </p:spPr>
        <p:txBody>
          <a:bodyPr wrap="none" anchor="ctr"/>
          <a:lstStyle/>
          <a:p>
            <a:pPr marL="285750" indent="-285750" algn="ctr"/>
            <a:r>
              <a:rPr lang="en-US" sz="1200" b="1" dirty="0" smtClean="0"/>
              <a:t>Tree</a:t>
            </a:r>
          </a:p>
          <a:p>
            <a:pPr marL="285750" indent="-285750" algn="ctr"/>
            <a:r>
              <a:rPr lang="en-US" sz="1200" b="1" dirty="0" smtClean="0"/>
              <a:t>Editing</a:t>
            </a:r>
          </a:p>
          <a:p>
            <a:pPr marL="285750" indent="-285750" algn="ctr"/>
            <a:endParaRPr lang="en-US" sz="1200" b="1" dirty="0" smtClean="0"/>
          </a:p>
        </p:txBody>
      </p:sp>
      <p:sp>
        <p:nvSpPr>
          <p:cNvPr id="20" name="Rectangle 7"/>
          <p:cNvSpPr>
            <a:spLocks noChangeArrowheads="1"/>
          </p:cNvSpPr>
          <p:nvPr/>
        </p:nvSpPr>
        <p:spPr bwMode="auto">
          <a:xfrm>
            <a:off x="4502811" y="2409824"/>
            <a:ext cx="1393139" cy="817092"/>
          </a:xfrm>
          <a:prstGeom prst="rect">
            <a:avLst/>
          </a:prstGeom>
          <a:solidFill>
            <a:srgbClr val="00FF00">
              <a:alpha val="39000"/>
            </a:srgbClr>
          </a:solidFill>
          <a:ln w="38100">
            <a:solidFill>
              <a:schemeClr val="tx1"/>
            </a:solidFill>
            <a:miter lim="800000"/>
            <a:headEnd/>
            <a:tailEnd/>
          </a:ln>
        </p:spPr>
        <p:txBody>
          <a:bodyPr wrap="none" anchor="ctr"/>
          <a:lstStyle/>
          <a:p>
            <a:pPr marL="285750" indent="-285750" algn="ctr"/>
            <a:r>
              <a:rPr lang="en-US" sz="1200" b="1" dirty="0" smtClean="0"/>
              <a:t>Tree</a:t>
            </a:r>
          </a:p>
          <a:p>
            <a:pPr marL="285750" indent="-285750" algn="ctr"/>
            <a:r>
              <a:rPr lang="en-US" sz="1200" b="1" dirty="0" smtClean="0"/>
              <a:t>Reconciliation</a:t>
            </a:r>
          </a:p>
          <a:p>
            <a:pPr marL="285750" indent="-285750" algn="ctr"/>
            <a:r>
              <a:rPr lang="en-US" sz="1200" b="1" dirty="0" smtClean="0"/>
              <a:t> </a:t>
            </a:r>
          </a:p>
        </p:txBody>
      </p:sp>
      <p:cxnSp>
        <p:nvCxnSpPr>
          <p:cNvPr id="21" name="Straight Connector 20"/>
          <p:cNvCxnSpPr>
            <a:endCxn id="19" idx="2"/>
          </p:cNvCxnSpPr>
          <p:nvPr/>
        </p:nvCxnSpPr>
        <p:spPr>
          <a:xfrm rot="5400000" flipH="1" flipV="1">
            <a:off x="5658444" y="2979771"/>
            <a:ext cx="586156" cy="1080448"/>
          </a:xfrm>
          <a:prstGeom prst="line">
            <a:avLst/>
          </a:prstGeom>
          <a:ln cmpd="sng">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2" name="Straight Connector 21"/>
          <p:cNvCxnSpPr>
            <a:endCxn id="18" idx="2"/>
          </p:cNvCxnSpPr>
          <p:nvPr/>
        </p:nvCxnSpPr>
        <p:spPr>
          <a:xfrm rot="16200000" flipV="1">
            <a:off x="4344358" y="2746132"/>
            <a:ext cx="586156" cy="1547724"/>
          </a:xfrm>
          <a:prstGeom prst="line">
            <a:avLst/>
          </a:prstGeom>
          <a:ln cmpd="sng">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3" name="Straight Connector 22"/>
          <p:cNvCxnSpPr>
            <a:endCxn id="20" idx="2"/>
          </p:cNvCxnSpPr>
          <p:nvPr/>
        </p:nvCxnSpPr>
        <p:spPr>
          <a:xfrm rot="16200000" flipV="1">
            <a:off x="5012261" y="3414036"/>
            <a:ext cx="586156" cy="211917"/>
          </a:xfrm>
          <a:prstGeom prst="line">
            <a:avLst/>
          </a:prstGeom>
          <a:ln cmpd="sng">
            <a:solidFill>
              <a:schemeClr val="tx1"/>
            </a:solidFill>
          </a:ln>
        </p:spPr>
        <p:style>
          <a:lnRef idx="2">
            <a:schemeClr val="accent1"/>
          </a:lnRef>
          <a:fillRef idx="0">
            <a:schemeClr val="accent1"/>
          </a:fillRef>
          <a:effectRef idx="1">
            <a:schemeClr val="accent1"/>
          </a:effectRef>
          <a:fontRef idx="minor">
            <a:schemeClr val="tx1"/>
          </a:fontRef>
        </p:style>
      </p:cxnSp>
      <p:sp>
        <p:nvSpPr>
          <p:cNvPr id="25" name="Rectangle 7"/>
          <p:cNvSpPr>
            <a:spLocks noChangeArrowheads="1"/>
          </p:cNvSpPr>
          <p:nvPr/>
        </p:nvSpPr>
        <p:spPr bwMode="auto">
          <a:xfrm>
            <a:off x="1945860" y="2410410"/>
            <a:ext cx="1278476" cy="817092"/>
          </a:xfrm>
          <a:prstGeom prst="rect">
            <a:avLst/>
          </a:prstGeom>
          <a:solidFill>
            <a:srgbClr val="00FF00">
              <a:alpha val="39000"/>
            </a:srgbClr>
          </a:solidFill>
          <a:ln w="38100">
            <a:solidFill>
              <a:schemeClr val="tx1"/>
            </a:solidFill>
            <a:miter lim="800000"/>
            <a:headEnd/>
            <a:tailEnd/>
          </a:ln>
        </p:spPr>
        <p:txBody>
          <a:bodyPr wrap="none" anchor="ctr"/>
          <a:lstStyle/>
          <a:p>
            <a:pPr marL="285750" indent="-285750" algn="ctr"/>
            <a:r>
              <a:rPr lang="en-US" sz="1200" b="1" dirty="0" smtClean="0"/>
              <a:t>Sequence </a:t>
            </a:r>
          </a:p>
          <a:p>
            <a:pPr marL="285750" indent="-285750" algn="ctr"/>
            <a:r>
              <a:rPr lang="en-US" sz="1200" b="1" dirty="0" smtClean="0"/>
              <a:t>Editing</a:t>
            </a:r>
          </a:p>
          <a:p>
            <a:pPr marL="285750" indent="-285750">
              <a:buFont typeface="Arial" pitchFamily="34" charset="0"/>
              <a:buChar char="•"/>
            </a:pPr>
            <a:endParaRPr lang="en-US" sz="1200" b="1" dirty="0" smtClean="0"/>
          </a:p>
        </p:txBody>
      </p:sp>
      <p:sp>
        <p:nvSpPr>
          <p:cNvPr id="26" name="Rectangle 7"/>
          <p:cNvSpPr>
            <a:spLocks noChangeArrowheads="1"/>
          </p:cNvSpPr>
          <p:nvPr/>
        </p:nvSpPr>
        <p:spPr bwMode="auto">
          <a:xfrm>
            <a:off x="667384" y="2410410"/>
            <a:ext cx="1278476" cy="817092"/>
          </a:xfrm>
          <a:prstGeom prst="rect">
            <a:avLst/>
          </a:prstGeom>
          <a:solidFill>
            <a:srgbClr val="00FF00">
              <a:alpha val="39000"/>
            </a:srgbClr>
          </a:solidFill>
          <a:ln w="38100">
            <a:solidFill>
              <a:schemeClr val="tx1"/>
            </a:solidFill>
            <a:miter lim="800000"/>
            <a:headEnd/>
            <a:tailEnd/>
          </a:ln>
        </p:spPr>
        <p:txBody>
          <a:bodyPr wrap="none" anchor="ctr"/>
          <a:lstStyle/>
          <a:p>
            <a:pPr marL="285750" indent="-285750" algn="ctr"/>
            <a:r>
              <a:rPr lang="en-US" sz="1200" b="1" dirty="0" smtClean="0"/>
              <a:t>Sequence </a:t>
            </a:r>
          </a:p>
          <a:p>
            <a:pPr marL="285750" indent="-285750" algn="ctr"/>
            <a:r>
              <a:rPr lang="en-US" sz="1200" b="1" dirty="0" smtClean="0"/>
              <a:t>Assembly</a:t>
            </a:r>
          </a:p>
          <a:p>
            <a:pPr marL="285750" indent="-285750">
              <a:buFont typeface="Arial" pitchFamily="34" charset="0"/>
              <a:buChar char="•"/>
            </a:pPr>
            <a:endParaRPr lang="en-US" sz="1200" b="1" dirty="0" smtClean="0"/>
          </a:p>
        </p:txBody>
      </p:sp>
      <p:cxnSp>
        <p:nvCxnSpPr>
          <p:cNvPr id="27" name="Straight Connector 26"/>
          <p:cNvCxnSpPr>
            <a:endCxn id="25" idx="2"/>
          </p:cNvCxnSpPr>
          <p:nvPr/>
        </p:nvCxnSpPr>
        <p:spPr>
          <a:xfrm rot="16200000" flipV="1">
            <a:off x="3705414" y="2107188"/>
            <a:ext cx="585570" cy="2826200"/>
          </a:xfrm>
          <a:prstGeom prst="line">
            <a:avLst/>
          </a:prstGeom>
          <a:ln cmpd="sng">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8" name="Straight Connector 27"/>
          <p:cNvCxnSpPr/>
          <p:nvPr/>
        </p:nvCxnSpPr>
        <p:spPr>
          <a:xfrm rot="16200000" flipV="1">
            <a:off x="3155746" y="1557520"/>
            <a:ext cx="585568" cy="3925537"/>
          </a:xfrm>
          <a:prstGeom prst="line">
            <a:avLst/>
          </a:prstGeom>
          <a:ln cmpd="sng">
            <a:solidFill>
              <a:schemeClr val="tx1"/>
            </a:solidFill>
          </a:ln>
        </p:spPr>
        <p:style>
          <a:lnRef idx="2">
            <a:schemeClr val="accent1"/>
          </a:lnRef>
          <a:fillRef idx="0">
            <a:schemeClr val="accent1"/>
          </a:fillRef>
          <a:effectRef idx="1">
            <a:schemeClr val="accent1"/>
          </a:effectRef>
          <a:fontRef idx="minor">
            <a:schemeClr val="tx1"/>
          </a:fontRef>
        </p:style>
      </p:cxnSp>
      <p:sp>
        <p:nvSpPr>
          <p:cNvPr id="29" name="Rectangle 7"/>
          <p:cNvSpPr>
            <a:spLocks noChangeArrowheads="1"/>
          </p:cNvSpPr>
          <p:nvPr/>
        </p:nvSpPr>
        <p:spPr bwMode="auto">
          <a:xfrm>
            <a:off x="7085634" y="2409824"/>
            <a:ext cx="1191592" cy="817092"/>
          </a:xfrm>
          <a:prstGeom prst="rect">
            <a:avLst/>
          </a:prstGeom>
          <a:solidFill>
            <a:srgbClr val="00FF00">
              <a:alpha val="39000"/>
            </a:srgbClr>
          </a:solidFill>
          <a:ln w="38100">
            <a:solidFill>
              <a:schemeClr val="tx1"/>
            </a:solidFill>
            <a:miter lim="800000"/>
            <a:headEnd/>
            <a:tailEnd/>
          </a:ln>
        </p:spPr>
        <p:txBody>
          <a:bodyPr wrap="none" anchor="ctr"/>
          <a:lstStyle/>
          <a:p>
            <a:pPr marL="285750" indent="-285750" algn="ctr"/>
            <a:r>
              <a:rPr lang="en-US" sz="1200" b="1" dirty="0" smtClean="0"/>
              <a:t>Tree </a:t>
            </a:r>
          </a:p>
          <a:p>
            <a:pPr marL="285750" indent="-285750" algn="ctr"/>
            <a:r>
              <a:rPr lang="en-US" sz="1200" b="1" dirty="0" smtClean="0"/>
              <a:t>Analysis</a:t>
            </a:r>
          </a:p>
          <a:p>
            <a:pPr marL="285750" indent="-285750" algn="ctr"/>
            <a:endParaRPr lang="en-US" sz="1200" b="1" dirty="0" smtClean="0"/>
          </a:p>
        </p:txBody>
      </p:sp>
      <p:cxnSp>
        <p:nvCxnSpPr>
          <p:cNvPr id="30" name="Straight Connector 29"/>
          <p:cNvCxnSpPr>
            <a:endCxn id="29" idx="2"/>
          </p:cNvCxnSpPr>
          <p:nvPr/>
        </p:nvCxnSpPr>
        <p:spPr>
          <a:xfrm rot="5400000" flipH="1" flipV="1">
            <a:off x="6253286" y="2384928"/>
            <a:ext cx="586156" cy="2270133"/>
          </a:xfrm>
          <a:prstGeom prst="line">
            <a:avLst/>
          </a:prstGeom>
          <a:ln cmpd="sng">
            <a:solidFill>
              <a:schemeClr val="tx1"/>
            </a:solidFill>
          </a:ln>
        </p:spPr>
        <p:style>
          <a:lnRef idx="2">
            <a:schemeClr val="accent1"/>
          </a:lnRef>
          <a:fillRef idx="0">
            <a:schemeClr val="accent1"/>
          </a:fillRef>
          <a:effectRef idx="1">
            <a:schemeClr val="accent1"/>
          </a:effectRef>
          <a:fontRef idx="minor">
            <a:schemeClr val="tx1"/>
          </a:fontRef>
        </p:style>
      </p:cxnSp>
      <p:sp>
        <p:nvSpPr>
          <p:cNvPr id="32" name="TextBox 2"/>
          <p:cNvSpPr txBox="1">
            <a:spLocks noChangeArrowheads="1"/>
          </p:cNvSpPr>
          <p:nvPr/>
        </p:nvSpPr>
        <p:spPr bwMode="auto">
          <a:xfrm>
            <a:off x="285750" y="1076325"/>
            <a:ext cx="6155852" cy="461665"/>
          </a:xfrm>
          <a:prstGeom prst="rect">
            <a:avLst/>
          </a:prstGeom>
          <a:noFill/>
          <a:ln w="9525">
            <a:noFill/>
            <a:miter lim="800000"/>
            <a:headEnd/>
            <a:tailEnd/>
          </a:ln>
        </p:spPr>
        <p:txBody>
          <a:bodyPr wrap="none">
            <a:spAutoFit/>
          </a:bodyPr>
          <a:lstStyle/>
          <a:p>
            <a:r>
              <a:rPr lang="en-US" sz="2400" b="1" dirty="0" smtClean="0">
                <a:cs typeface="Arial" charset="0"/>
              </a:rPr>
              <a:t>Use Cases: Mesquite and REST Services</a:t>
            </a:r>
          </a:p>
        </p:txBody>
      </p:sp>
      <p:sp>
        <p:nvSpPr>
          <p:cNvPr id="34" name="TextBox 23"/>
          <p:cNvSpPr txBox="1">
            <a:spLocks noChangeArrowheads="1"/>
          </p:cNvSpPr>
          <p:nvPr/>
        </p:nvSpPr>
        <p:spPr bwMode="auto">
          <a:xfrm>
            <a:off x="5080348" y="4630543"/>
            <a:ext cx="790601" cy="276999"/>
          </a:xfrm>
          <a:prstGeom prst="rect">
            <a:avLst/>
          </a:prstGeom>
          <a:noFill/>
          <a:ln w="9525">
            <a:noFill/>
            <a:miter lim="800000"/>
            <a:headEnd/>
            <a:tailEnd/>
          </a:ln>
        </p:spPr>
        <p:txBody>
          <a:bodyPr wrap="none">
            <a:spAutoFit/>
          </a:bodyPr>
          <a:lstStyle/>
          <a:p>
            <a:r>
              <a:rPr lang="en-US" sz="1200" b="1" dirty="0" smtClean="0"/>
              <a:t>Desktop</a:t>
            </a:r>
            <a:endParaRPr lang="en-US" sz="1200" b="1" dirty="0"/>
          </a:p>
        </p:txBody>
      </p:sp>
      <p:sp>
        <p:nvSpPr>
          <p:cNvPr id="2" name="TextBox 1"/>
          <p:cNvSpPr txBox="1"/>
          <p:nvPr/>
        </p:nvSpPr>
        <p:spPr>
          <a:xfrm>
            <a:off x="866776" y="1528465"/>
            <a:ext cx="7048500" cy="646331"/>
          </a:xfrm>
          <a:prstGeom prst="rect">
            <a:avLst/>
          </a:prstGeom>
          <a:noFill/>
        </p:spPr>
        <p:txBody>
          <a:bodyPr wrap="square" rtlCol="0">
            <a:spAutoFit/>
          </a:bodyPr>
          <a:lstStyle/>
          <a:p>
            <a:r>
              <a:rPr lang="en-US" b="1" dirty="0" smtClean="0">
                <a:solidFill>
                  <a:srgbClr val="FF0000"/>
                </a:solidFill>
              </a:rPr>
              <a:t>Mesquite provides powerful visual tools for pre- and post- tree tasks on the desktop……</a:t>
            </a:r>
            <a:endParaRPr lang="en-US" b="1" dirty="0">
              <a:solidFill>
                <a:srgbClr val="FF0000"/>
              </a:solidFill>
            </a:endParaRPr>
          </a:p>
        </p:txBody>
      </p:sp>
    </p:spTree>
    <p:extLst>
      <p:ext uri="{BB962C8B-B14F-4D97-AF65-F5344CB8AC3E}">
        <p14:creationId xmlns:p14="http://schemas.microsoft.com/office/powerpoint/2010/main" val="3942510435"/>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0" y="0"/>
            <a:ext cx="12504616" cy="7033846"/>
          </a:xfrm>
          <a:prstGeom prst="rect">
            <a:avLst/>
          </a:prstGeom>
        </p:spPr>
      </p:pic>
    </p:spTree>
    <p:extLst>
      <p:ext uri="{BB962C8B-B14F-4D97-AF65-F5344CB8AC3E}">
        <p14:creationId xmlns:p14="http://schemas.microsoft.com/office/powerpoint/2010/main" val="975308260"/>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14" descr="j0195384"/>
          <p:cNvPicPr>
            <a:picLocks noChangeAspect="1" noChangeArrowheads="1"/>
          </p:cNvPicPr>
          <p:nvPr/>
        </p:nvPicPr>
        <p:blipFill>
          <a:blip r:embed="rId2"/>
          <a:srcRect/>
          <a:stretch>
            <a:fillRect/>
          </a:stretch>
        </p:blipFill>
        <p:spPr bwMode="auto">
          <a:xfrm flipH="1">
            <a:off x="6464645" y="3898186"/>
            <a:ext cx="719040" cy="615167"/>
          </a:xfrm>
          <a:prstGeom prst="rect">
            <a:avLst/>
          </a:prstGeom>
          <a:noFill/>
          <a:ln w="38100">
            <a:noFill/>
            <a:miter lim="800000"/>
            <a:headEnd/>
            <a:tailEnd/>
          </a:ln>
        </p:spPr>
      </p:pic>
      <p:cxnSp>
        <p:nvCxnSpPr>
          <p:cNvPr id="7" name="AutoShape 16"/>
          <p:cNvCxnSpPr>
            <a:cxnSpLocks noChangeShapeType="1"/>
          </p:cNvCxnSpPr>
          <p:nvPr/>
        </p:nvCxnSpPr>
        <p:spPr bwMode="auto">
          <a:xfrm rot="16200000" flipH="1">
            <a:off x="6142928" y="3959727"/>
            <a:ext cx="5870" cy="512044"/>
          </a:xfrm>
          <a:prstGeom prst="straightConnector1">
            <a:avLst/>
          </a:prstGeom>
          <a:noFill/>
          <a:ln w="38100">
            <a:solidFill>
              <a:schemeClr val="tx1"/>
            </a:solidFill>
            <a:round/>
            <a:headEnd type="triangle" w="lg" len="lg"/>
            <a:tailEnd type="triangle" w="lg" len="lg"/>
          </a:ln>
        </p:spPr>
      </p:cxnSp>
      <p:sp>
        <p:nvSpPr>
          <p:cNvPr id="13" name="Rectangle 7"/>
          <p:cNvSpPr>
            <a:spLocks noChangeArrowheads="1"/>
          </p:cNvSpPr>
          <p:nvPr/>
        </p:nvSpPr>
        <p:spPr bwMode="auto">
          <a:xfrm>
            <a:off x="5037343" y="3804267"/>
            <a:ext cx="852497" cy="817092"/>
          </a:xfrm>
          <a:prstGeom prst="rect">
            <a:avLst/>
          </a:prstGeom>
          <a:solidFill>
            <a:schemeClr val="accent1">
              <a:lumMod val="50000"/>
              <a:alpha val="39000"/>
            </a:schemeClr>
          </a:solidFill>
          <a:ln w="38100">
            <a:solidFill>
              <a:schemeClr val="tx1"/>
            </a:solidFill>
            <a:miter lim="800000"/>
            <a:headEnd/>
            <a:tailEnd/>
          </a:ln>
        </p:spPr>
        <p:txBody>
          <a:bodyPr wrap="none" anchor="ctr"/>
          <a:lstStyle/>
          <a:p>
            <a:pPr algn="ctr"/>
            <a:r>
              <a:rPr lang="en-US" sz="1200" b="1" dirty="0" smtClean="0">
                <a:cs typeface="Arial" charset="0"/>
              </a:rPr>
              <a:t>Mesquite</a:t>
            </a:r>
            <a:endParaRPr lang="en-US" sz="1200" b="1" dirty="0">
              <a:cs typeface="Arial" charset="0"/>
            </a:endParaRPr>
          </a:p>
        </p:txBody>
      </p:sp>
      <p:sp>
        <p:nvSpPr>
          <p:cNvPr id="18" name="Rectangle 7"/>
          <p:cNvSpPr>
            <a:spLocks noChangeArrowheads="1"/>
          </p:cNvSpPr>
          <p:nvPr/>
        </p:nvSpPr>
        <p:spPr bwMode="auto">
          <a:xfrm>
            <a:off x="3224336" y="2409824"/>
            <a:ext cx="1278476" cy="817092"/>
          </a:xfrm>
          <a:prstGeom prst="rect">
            <a:avLst/>
          </a:prstGeom>
          <a:solidFill>
            <a:srgbClr val="00FF00">
              <a:alpha val="39000"/>
            </a:srgbClr>
          </a:solidFill>
          <a:ln w="38100">
            <a:solidFill>
              <a:schemeClr val="tx1"/>
            </a:solidFill>
            <a:miter lim="800000"/>
            <a:headEnd/>
            <a:tailEnd/>
          </a:ln>
        </p:spPr>
        <p:txBody>
          <a:bodyPr wrap="none" anchor="ctr"/>
          <a:lstStyle/>
          <a:p>
            <a:pPr marL="285750" indent="-285750" algn="ctr"/>
            <a:r>
              <a:rPr lang="en-US" sz="1200" b="1" dirty="0" smtClean="0"/>
              <a:t>Tree </a:t>
            </a:r>
          </a:p>
          <a:p>
            <a:pPr marL="285750" indent="-285750" algn="ctr"/>
            <a:r>
              <a:rPr lang="en-US" sz="1200" b="1" dirty="0" smtClean="0"/>
              <a:t>Display</a:t>
            </a:r>
          </a:p>
          <a:p>
            <a:pPr marL="285750" indent="-285750">
              <a:buFont typeface="Arial" pitchFamily="34" charset="0"/>
              <a:buChar char="•"/>
            </a:pPr>
            <a:endParaRPr lang="en-US" sz="1200" b="1" dirty="0" smtClean="0"/>
          </a:p>
        </p:txBody>
      </p:sp>
      <p:sp>
        <p:nvSpPr>
          <p:cNvPr id="19" name="Rectangle 7"/>
          <p:cNvSpPr>
            <a:spLocks noChangeArrowheads="1"/>
          </p:cNvSpPr>
          <p:nvPr/>
        </p:nvSpPr>
        <p:spPr bwMode="auto">
          <a:xfrm>
            <a:off x="5895950" y="2409824"/>
            <a:ext cx="1191592" cy="817092"/>
          </a:xfrm>
          <a:prstGeom prst="rect">
            <a:avLst/>
          </a:prstGeom>
          <a:solidFill>
            <a:srgbClr val="00FF00">
              <a:alpha val="39000"/>
            </a:srgbClr>
          </a:solidFill>
          <a:ln w="38100">
            <a:solidFill>
              <a:schemeClr val="tx1"/>
            </a:solidFill>
            <a:miter lim="800000"/>
            <a:headEnd/>
            <a:tailEnd/>
          </a:ln>
        </p:spPr>
        <p:txBody>
          <a:bodyPr wrap="none" anchor="ctr"/>
          <a:lstStyle/>
          <a:p>
            <a:pPr marL="285750" indent="-285750" algn="ctr"/>
            <a:r>
              <a:rPr lang="en-US" sz="1200" b="1" dirty="0" smtClean="0"/>
              <a:t>Tree</a:t>
            </a:r>
          </a:p>
          <a:p>
            <a:pPr marL="285750" indent="-285750" algn="ctr"/>
            <a:r>
              <a:rPr lang="en-US" sz="1200" b="1" dirty="0" smtClean="0"/>
              <a:t>Editing</a:t>
            </a:r>
          </a:p>
          <a:p>
            <a:pPr marL="285750" indent="-285750" algn="ctr"/>
            <a:endParaRPr lang="en-US" sz="1200" b="1" dirty="0" smtClean="0"/>
          </a:p>
        </p:txBody>
      </p:sp>
      <p:sp>
        <p:nvSpPr>
          <p:cNvPr id="20" name="Rectangle 7"/>
          <p:cNvSpPr>
            <a:spLocks noChangeArrowheads="1"/>
          </p:cNvSpPr>
          <p:nvPr/>
        </p:nvSpPr>
        <p:spPr bwMode="auto">
          <a:xfrm>
            <a:off x="4502811" y="2409824"/>
            <a:ext cx="1393139" cy="817092"/>
          </a:xfrm>
          <a:prstGeom prst="rect">
            <a:avLst/>
          </a:prstGeom>
          <a:solidFill>
            <a:srgbClr val="00FF00">
              <a:alpha val="39000"/>
            </a:srgbClr>
          </a:solidFill>
          <a:ln w="38100">
            <a:solidFill>
              <a:schemeClr val="tx1"/>
            </a:solidFill>
            <a:miter lim="800000"/>
            <a:headEnd/>
            <a:tailEnd/>
          </a:ln>
        </p:spPr>
        <p:txBody>
          <a:bodyPr wrap="none" anchor="ctr"/>
          <a:lstStyle/>
          <a:p>
            <a:pPr marL="285750" indent="-285750" algn="ctr"/>
            <a:r>
              <a:rPr lang="en-US" sz="1200" b="1" dirty="0" smtClean="0"/>
              <a:t>Tree</a:t>
            </a:r>
          </a:p>
          <a:p>
            <a:pPr marL="285750" indent="-285750" algn="ctr"/>
            <a:r>
              <a:rPr lang="en-US" sz="1200" b="1" dirty="0" smtClean="0"/>
              <a:t>Reconciliation</a:t>
            </a:r>
          </a:p>
          <a:p>
            <a:pPr marL="285750" indent="-285750" algn="ctr"/>
            <a:r>
              <a:rPr lang="en-US" sz="1200" b="1" dirty="0" smtClean="0"/>
              <a:t> </a:t>
            </a:r>
          </a:p>
        </p:txBody>
      </p:sp>
      <p:cxnSp>
        <p:nvCxnSpPr>
          <p:cNvPr id="21" name="Straight Connector 20"/>
          <p:cNvCxnSpPr>
            <a:endCxn id="19" idx="2"/>
          </p:cNvCxnSpPr>
          <p:nvPr/>
        </p:nvCxnSpPr>
        <p:spPr>
          <a:xfrm rot="5400000" flipH="1" flipV="1">
            <a:off x="5658444" y="2979771"/>
            <a:ext cx="586156" cy="1080448"/>
          </a:xfrm>
          <a:prstGeom prst="line">
            <a:avLst/>
          </a:prstGeom>
          <a:ln cmpd="sng">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2" name="Straight Connector 21"/>
          <p:cNvCxnSpPr>
            <a:endCxn id="18" idx="2"/>
          </p:cNvCxnSpPr>
          <p:nvPr/>
        </p:nvCxnSpPr>
        <p:spPr>
          <a:xfrm rot="16200000" flipV="1">
            <a:off x="4344358" y="2746132"/>
            <a:ext cx="586156" cy="1547724"/>
          </a:xfrm>
          <a:prstGeom prst="line">
            <a:avLst/>
          </a:prstGeom>
          <a:ln cmpd="sng">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3" name="Straight Connector 22"/>
          <p:cNvCxnSpPr>
            <a:endCxn id="20" idx="2"/>
          </p:cNvCxnSpPr>
          <p:nvPr/>
        </p:nvCxnSpPr>
        <p:spPr>
          <a:xfrm rot="16200000" flipV="1">
            <a:off x="5012261" y="3414036"/>
            <a:ext cx="586156" cy="211917"/>
          </a:xfrm>
          <a:prstGeom prst="line">
            <a:avLst/>
          </a:prstGeom>
          <a:ln cmpd="sng">
            <a:solidFill>
              <a:schemeClr val="tx1"/>
            </a:solidFill>
          </a:ln>
        </p:spPr>
        <p:style>
          <a:lnRef idx="2">
            <a:schemeClr val="accent1"/>
          </a:lnRef>
          <a:fillRef idx="0">
            <a:schemeClr val="accent1"/>
          </a:fillRef>
          <a:effectRef idx="1">
            <a:schemeClr val="accent1"/>
          </a:effectRef>
          <a:fontRef idx="minor">
            <a:schemeClr val="tx1"/>
          </a:fontRef>
        </p:style>
      </p:cxnSp>
      <p:sp>
        <p:nvSpPr>
          <p:cNvPr id="25" name="Rectangle 7"/>
          <p:cNvSpPr>
            <a:spLocks noChangeArrowheads="1"/>
          </p:cNvSpPr>
          <p:nvPr/>
        </p:nvSpPr>
        <p:spPr bwMode="auto">
          <a:xfrm>
            <a:off x="1945860" y="2410410"/>
            <a:ext cx="1278476" cy="817092"/>
          </a:xfrm>
          <a:prstGeom prst="rect">
            <a:avLst/>
          </a:prstGeom>
          <a:solidFill>
            <a:srgbClr val="00FF00">
              <a:alpha val="39000"/>
            </a:srgbClr>
          </a:solidFill>
          <a:ln w="38100">
            <a:solidFill>
              <a:schemeClr val="tx1"/>
            </a:solidFill>
            <a:miter lim="800000"/>
            <a:headEnd/>
            <a:tailEnd/>
          </a:ln>
        </p:spPr>
        <p:txBody>
          <a:bodyPr wrap="none" anchor="ctr"/>
          <a:lstStyle/>
          <a:p>
            <a:pPr marL="285750" indent="-285750" algn="ctr"/>
            <a:r>
              <a:rPr lang="en-US" sz="1200" b="1" dirty="0" smtClean="0"/>
              <a:t>Sequence </a:t>
            </a:r>
          </a:p>
          <a:p>
            <a:pPr marL="285750" indent="-285750" algn="ctr"/>
            <a:r>
              <a:rPr lang="en-US" sz="1200" b="1" dirty="0" smtClean="0"/>
              <a:t>Editing</a:t>
            </a:r>
          </a:p>
          <a:p>
            <a:pPr marL="285750" indent="-285750">
              <a:buFont typeface="Arial" pitchFamily="34" charset="0"/>
              <a:buChar char="•"/>
            </a:pPr>
            <a:endParaRPr lang="en-US" sz="1200" b="1" dirty="0" smtClean="0"/>
          </a:p>
        </p:txBody>
      </p:sp>
      <p:sp>
        <p:nvSpPr>
          <p:cNvPr id="26" name="Rectangle 7"/>
          <p:cNvSpPr>
            <a:spLocks noChangeArrowheads="1"/>
          </p:cNvSpPr>
          <p:nvPr/>
        </p:nvSpPr>
        <p:spPr bwMode="auto">
          <a:xfrm>
            <a:off x="667384" y="2410410"/>
            <a:ext cx="1278476" cy="817092"/>
          </a:xfrm>
          <a:prstGeom prst="rect">
            <a:avLst/>
          </a:prstGeom>
          <a:solidFill>
            <a:srgbClr val="00FF00">
              <a:alpha val="39000"/>
            </a:srgbClr>
          </a:solidFill>
          <a:ln w="38100">
            <a:solidFill>
              <a:schemeClr val="tx1"/>
            </a:solidFill>
            <a:miter lim="800000"/>
            <a:headEnd/>
            <a:tailEnd/>
          </a:ln>
        </p:spPr>
        <p:txBody>
          <a:bodyPr wrap="none" anchor="ctr"/>
          <a:lstStyle/>
          <a:p>
            <a:pPr marL="285750" indent="-285750" algn="ctr"/>
            <a:r>
              <a:rPr lang="en-US" sz="1200" b="1" dirty="0" smtClean="0"/>
              <a:t>Sequence </a:t>
            </a:r>
          </a:p>
          <a:p>
            <a:pPr marL="285750" indent="-285750" algn="ctr"/>
            <a:r>
              <a:rPr lang="en-US" sz="1200" b="1" dirty="0" smtClean="0"/>
              <a:t>Assembly</a:t>
            </a:r>
          </a:p>
          <a:p>
            <a:pPr marL="285750" indent="-285750">
              <a:buFont typeface="Arial" pitchFamily="34" charset="0"/>
              <a:buChar char="•"/>
            </a:pPr>
            <a:endParaRPr lang="en-US" sz="1200" b="1" dirty="0" smtClean="0"/>
          </a:p>
        </p:txBody>
      </p:sp>
      <p:cxnSp>
        <p:nvCxnSpPr>
          <p:cNvPr id="27" name="Straight Connector 26"/>
          <p:cNvCxnSpPr>
            <a:endCxn id="25" idx="2"/>
          </p:cNvCxnSpPr>
          <p:nvPr/>
        </p:nvCxnSpPr>
        <p:spPr>
          <a:xfrm rot="16200000" flipV="1">
            <a:off x="3705414" y="2107188"/>
            <a:ext cx="585570" cy="2826200"/>
          </a:xfrm>
          <a:prstGeom prst="line">
            <a:avLst/>
          </a:prstGeom>
          <a:ln cmpd="sng">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8" name="Straight Connector 27"/>
          <p:cNvCxnSpPr/>
          <p:nvPr/>
        </p:nvCxnSpPr>
        <p:spPr>
          <a:xfrm rot="16200000" flipV="1">
            <a:off x="3155746" y="1557520"/>
            <a:ext cx="585568" cy="3925537"/>
          </a:xfrm>
          <a:prstGeom prst="line">
            <a:avLst/>
          </a:prstGeom>
          <a:ln cmpd="sng">
            <a:solidFill>
              <a:schemeClr val="tx1"/>
            </a:solidFill>
          </a:ln>
        </p:spPr>
        <p:style>
          <a:lnRef idx="2">
            <a:schemeClr val="accent1"/>
          </a:lnRef>
          <a:fillRef idx="0">
            <a:schemeClr val="accent1"/>
          </a:fillRef>
          <a:effectRef idx="1">
            <a:schemeClr val="accent1"/>
          </a:effectRef>
          <a:fontRef idx="minor">
            <a:schemeClr val="tx1"/>
          </a:fontRef>
        </p:style>
      </p:cxnSp>
      <p:sp>
        <p:nvSpPr>
          <p:cNvPr id="29" name="Rectangle 7"/>
          <p:cNvSpPr>
            <a:spLocks noChangeArrowheads="1"/>
          </p:cNvSpPr>
          <p:nvPr/>
        </p:nvSpPr>
        <p:spPr bwMode="auto">
          <a:xfrm>
            <a:off x="7085634" y="2409824"/>
            <a:ext cx="1191592" cy="817092"/>
          </a:xfrm>
          <a:prstGeom prst="rect">
            <a:avLst/>
          </a:prstGeom>
          <a:solidFill>
            <a:srgbClr val="00FF00">
              <a:alpha val="39000"/>
            </a:srgbClr>
          </a:solidFill>
          <a:ln w="38100">
            <a:solidFill>
              <a:schemeClr val="tx1"/>
            </a:solidFill>
            <a:miter lim="800000"/>
            <a:headEnd/>
            <a:tailEnd/>
          </a:ln>
        </p:spPr>
        <p:txBody>
          <a:bodyPr wrap="none" anchor="ctr"/>
          <a:lstStyle/>
          <a:p>
            <a:pPr marL="285750" indent="-285750" algn="ctr"/>
            <a:r>
              <a:rPr lang="en-US" sz="1200" b="1" dirty="0" smtClean="0"/>
              <a:t>Tree </a:t>
            </a:r>
          </a:p>
          <a:p>
            <a:pPr marL="285750" indent="-285750" algn="ctr"/>
            <a:r>
              <a:rPr lang="en-US" sz="1200" b="1" dirty="0" smtClean="0"/>
              <a:t>Analysis</a:t>
            </a:r>
          </a:p>
          <a:p>
            <a:pPr marL="285750" indent="-285750" algn="ctr"/>
            <a:endParaRPr lang="en-US" sz="1200" b="1" dirty="0" smtClean="0"/>
          </a:p>
        </p:txBody>
      </p:sp>
      <p:cxnSp>
        <p:nvCxnSpPr>
          <p:cNvPr id="30" name="Straight Connector 29"/>
          <p:cNvCxnSpPr>
            <a:endCxn id="29" idx="2"/>
          </p:cNvCxnSpPr>
          <p:nvPr/>
        </p:nvCxnSpPr>
        <p:spPr>
          <a:xfrm rot="5400000" flipH="1" flipV="1">
            <a:off x="6253286" y="2384928"/>
            <a:ext cx="586156" cy="2270133"/>
          </a:xfrm>
          <a:prstGeom prst="line">
            <a:avLst/>
          </a:prstGeom>
          <a:ln cmpd="sng">
            <a:solidFill>
              <a:schemeClr val="tx1"/>
            </a:solidFill>
          </a:ln>
        </p:spPr>
        <p:style>
          <a:lnRef idx="2">
            <a:schemeClr val="accent1"/>
          </a:lnRef>
          <a:fillRef idx="0">
            <a:schemeClr val="accent1"/>
          </a:fillRef>
          <a:effectRef idx="1">
            <a:schemeClr val="accent1"/>
          </a:effectRef>
          <a:fontRef idx="minor">
            <a:schemeClr val="tx1"/>
          </a:fontRef>
        </p:style>
      </p:cxnSp>
      <p:sp>
        <p:nvSpPr>
          <p:cNvPr id="32" name="TextBox 2"/>
          <p:cNvSpPr txBox="1">
            <a:spLocks noChangeArrowheads="1"/>
          </p:cNvSpPr>
          <p:nvPr/>
        </p:nvSpPr>
        <p:spPr bwMode="auto">
          <a:xfrm>
            <a:off x="285750" y="1076325"/>
            <a:ext cx="6155852" cy="461665"/>
          </a:xfrm>
          <a:prstGeom prst="rect">
            <a:avLst/>
          </a:prstGeom>
          <a:noFill/>
          <a:ln w="9525">
            <a:noFill/>
            <a:miter lim="800000"/>
            <a:headEnd/>
            <a:tailEnd/>
          </a:ln>
        </p:spPr>
        <p:txBody>
          <a:bodyPr wrap="none">
            <a:spAutoFit/>
          </a:bodyPr>
          <a:lstStyle/>
          <a:p>
            <a:r>
              <a:rPr lang="en-US" sz="2400" b="1" dirty="0" smtClean="0">
                <a:cs typeface="Arial" charset="0"/>
              </a:rPr>
              <a:t>Use Cases: Mesquite and REST Services</a:t>
            </a:r>
          </a:p>
        </p:txBody>
      </p:sp>
      <p:sp>
        <p:nvSpPr>
          <p:cNvPr id="34" name="TextBox 23"/>
          <p:cNvSpPr txBox="1">
            <a:spLocks noChangeArrowheads="1"/>
          </p:cNvSpPr>
          <p:nvPr/>
        </p:nvSpPr>
        <p:spPr bwMode="auto">
          <a:xfrm>
            <a:off x="5080348" y="4630543"/>
            <a:ext cx="790601" cy="276999"/>
          </a:xfrm>
          <a:prstGeom prst="rect">
            <a:avLst/>
          </a:prstGeom>
          <a:noFill/>
          <a:ln w="9525">
            <a:noFill/>
            <a:miter lim="800000"/>
            <a:headEnd/>
            <a:tailEnd/>
          </a:ln>
        </p:spPr>
        <p:txBody>
          <a:bodyPr wrap="none">
            <a:spAutoFit/>
          </a:bodyPr>
          <a:lstStyle/>
          <a:p>
            <a:r>
              <a:rPr lang="en-US" sz="1200" b="1" dirty="0" smtClean="0"/>
              <a:t>Desktop</a:t>
            </a:r>
            <a:endParaRPr lang="en-US" sz="1200" b="1" dirty="0"/>
          </a:p>
        </p:txBody>
      </p:sp>
      <p:sp>
        <p:nvSpPr>
          <p:cNvPr id="2" name="TextBox 1"/>
          <p:cNvSpPr txBox="1"/>
          <p:nvPr/>
        </p:nvSpPr>
        <p:spPr>
          <a:xfrm>
            <a:off x="866776" y="5176540"/>
            <a:ext cx="7048500" cy="369332"/>
          </a:xfrm>
          <a:prstGeom prst="rect">
            <a:avLst/>
          </a:prstGeom>
          <a:noFill/>
        </p:spPr>
        <p:txBody>
          <a:bodyPr wrap="square" rtlCol="0">
            <a:spAutoFit/>
          </a:bodyPr>
          <a:lstStyle/>
          <a:p>
            <a:r>
              <a:rPr lang="en-US" b="1" dirty="0" smtClean="0">
                <a:solidFill>
                  <a:srgbClr val="FF0000"/>
                </a:solidFill>
              </a:rPr>
              <a:t>But its tree inference is limited by the desktop hardware……</a:t>
            </a:r>
            <a:endParaRPr lang="en-US" b="1" dirty="0">
              <a:solidFill>
                <a:srgbClr val="FF0000"/>
              </a:solidFill>
            </a:endParaRPr>
          </a:p>
        </p:txBody>
      </p:sp>
    </p:spTree>
    <p:extLst>
      <p:ext uri="{BB962C8B-B14F-4D97-AF65-F5344CB8AC3E}">
        <p14:creationId xmlns:p14="http://schemas.microsoft.com/office/powerpoint/2010/main" val="1898916730"/>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7"/>
          <p:cNvSpPr>
            <a:spLocks noChangeArrowheads="1"/>
          </p:cNvSpPr>
          <p:nvPr/>
        </p:nvSpPr>
        <p:spPr bwMode="auto">
          <a:xfrm>
            <a:off x="4063489" y="3813072"/>
            <a:ext cx="461810" cy="817092"/>
          </a:xfrm>
          <a:prstGeom prst="rect">
            <a:avLst/>
          </a:prstGeom>
          <a:solidFill>
            <a:srgbClr val="00FFFF"/>
          </a:solidFill>
          <a:ln w="38100">
            <a:solidFill>
              <a:schemeClr val="tx1"/>
            </a:solidFill>
            <a:miter lim="800000"/>
            <a:headEnd/>
            <a:tailEnd/>
          </a:ln>
        </p:spPr>
        <p:txBody>
          <a:bodyPr wrap="none" anchor="ctr"/>
          <a:lstStyle/>
          <a:p>
            <a:pPr algn="ctr"/>
            <a:r>
              <a:rPr lang="en-US" sz="1200" b="1" dirty="0" smtClean="0">
                <a:cs typeface="Arial" charset="0"/>
              </a:rPr>
              <a:t>CRA</a:t>
            </a:r>
            <a:endParaRPr lang="en-US" sz="1200" b="1" dirty="0">
              <a:cs typeface="Arial" charset="0"/>
            </a:endParaRPr>
          </a:p>
        </p:txBody>
      </p:sp>
      <p:pic>
        <p:nvPicPr>
          <p:cNvPr id="6" name="Picture 14" descr="j0195384"/>
          <p:cNvPicPr>
            <a:picLocks noChangeAspect="1" noChangeArrowheads="1"/>
          </p:cNvPicPr>
          <p:nvPr/>
        </p:nvPicPr>
        <p:blipFill>
          <a:blip r:embed="rId2"/>
          <a:srcRect/>
          <a:stretch>
            <a:fillRect/>
          </a:stretch>
        </p:blipFill>
        <p:spPr bwMode="auto">
          <a:xfrm flipH="1">
            <a:off x="6464645" y="3898186"/>
            <a:ext cx="719040" cy="615167"/>
          </a:xfrm>
          <a:prstGeom prst="rect">
            <a:avLst/>
          </a:prstGeom>
          <a:noFill/>
          <a:ln w="38100">
            <a:noFill/>
            <a:miter lim="800000"/>
            <a:headEnd/>
            <a:tailEnd/>
          </a:ln>
        </p:spPr>
      </p:pic>
      <p:cxnSp>
        <p:nvCxnSpPr>
          <p:cNvPr id="7" name="AutoShape 16"/>
          <p:cNvCxnSpPr>
            <a:cxnSpLocks noChangeShapeType="1"/>
          </p:cNvCxnSpPr>
          <p:nvPr/>
        </p:nvCxnSpPr>
        <p:spPr bwMode="auto">
          <a:xfrm rot="16200000" flipH="1">
            <a:off x="6142928" y="3959727"/>
            <a:ext cx="5870" cy="512044"/>
          </a:xfrm>
          <a:prstGeom prst="straightConnector1">
            <a:avLst/>
          </a:prstGeom>
          <a:noFill/>
          <a:ln w="38100">
            <a:solidFill>
              <a:schemeClr val="tx1"/>
            </a:solidFill>
            <a:round/>
            <a:headEnd type="triangle" w="lg" len="lg"/>
            <a:tailEnd type="triangle" w="lg" len="lg"/>
          </a:ln>
        </p:spPr>
      </p:cxnSp>
      <p:grpSp>
        <p:nvGrpSpPr>
          <p:cNvPr id="8" name="Group 10"/>
          <p:cNvGrpSpPr>
            <a:grpSpLocks/>
          </p:cNvGrpSpPr>
          <p:nvPr/>
        </p:nvGrpSpPr>
        <p:grpSpPr bwMode="auto">
          <a:xfrm>
            <a:off x="1467863" y="3810000"/>
            <a:ext cx="1725423" cy="819150"/>
            <a:chOff x="1236663" y="1892115"/>
            <a:chExt cx="2011362" cy="1107683"/>
          </a:xfrm>
        </p:grpSpPr>
        <p:sp>
          <p:nvSpPr>
            <p:cNvPr id="9" name="Rectangle 7"/>
            <p:cNvSpPr>
              <a:spLocks noChangeArrowheads="1"/>
            </p:cNvSpPr>
            <p:nvPr/>
          </p:nvSpPr>
          <p:spPr bwMode="auto">
            <a:xfrm>
              <a:off x="1236663" y="1892115"/>
              <a:ext cx="2011362" cy="1107683"/>
            </a:xfrm>
            <a:prstGeom prst="rect">
              <a:avLst/>
            </a:prstGeom>
            <a:solidFill>
              <a:srgbClr val="FFFF00"/>
            </a:solidFill>
            <a:ln w="38100">
              <a:solidFill>
                <a:schemeClr val="tx1"/>
              </a:solidFill>
              <a:miter lim="800000"/>
              <a:headEnd/>
              <a:tailEnd/>
            </a:ln>
          </p:spPr>
          <p:txBody>
            <a:bodyPr wrap="none" anchor="ctr"/>
            <a:lstStyle/>
            <a:p>
              <a:pPr algn="ctr"/>
              <a:endParaRPr lang="en-US" sz="1200" b="1">
                <a:cs typeface="Arial" charset="0"/>
              </a:endParaRPr>
            </a:p>
          </p:txBody>
        </p:sp>
        <p:sp>
          <p:nvSpPr>
            <p:cNvPr id="10" name="Rectangle 18"/>
            <p:cNvSpPr>
              <a:spLocks noChangeArrowheads="1"/>
            </p:cNvSpPr>
            <p:nvPr/>
          </p:nvSpPr>
          <p:spPr bwMode="auto">
            <a:xfrm>
              <a:off x="1680369" y="2079625"/>
              <a:ext cx="1123950" cy="738188"/>
            </a:xfrm>
            <a:prstGeom prst="rect">
              <a:avLst/>
            </a:prstGeom>
            <a:noFill/>
            <a:ln w="28575">
              <a:noFill/>
              <a:miter lim="800000"/>
              <a:headEnd/>
              <a:tailEnd/>
            </a:ln>
          </p:spPr>
          <p:txBody>
            <a:bodyPr wrap="none" anchor="ctr"/>
            <a:lstStyle/>
            <a:p>
              <a:pPr algn="ctr"/>
              <a:r>
                <a:rPr lang="en-US" sz="1200" b="1" dirty="0" smtClean="0">
                  <a:cs typeface="Arial" charset="0"/>
                </a:rPr>
                <a:t>XSEDE</a:t>
              </a:r>
              <a:endParaRPr lang="en-US" sz="1200" b="1" dirty="0">
                <a:cs typeface="Arial" charset="0"/>
              </a:endParaRPr>
            </a:p>
          </p:txBody>
        </p:sp>
      </p:grpSp>
      <p:cxnSp>
        <p:nvCxnSpPr>
          <p:cNvPr id="11" name="AutoShape 17"/>
          <p:cNvCxnSpPr>
            <a:cxnSpLocks noChangeShapeType="1"/>
          </p:cNvCxnSpPr>
          <p:nvPr/>
        </p:nvCxnSpPr>
        <p:spPr bwMode="auto">
          <a:xfrm flipV="1">
            <a:off x="3193286" y="4221618"/>
            <a:ext cx="870202" cy="1"/>
          </a:xfrm>
          <a:prstGeom prst="straightConnector1">
            <a:avLst/>
          </a:prstGeom>
          <a:noFill/>
          <a:ln w="38100">
            <a:solidFill>
              <a:schemeClr val="tx1"/>
            </a:solidFill>
            <a:round/>
            <a:headEnd type="triangle" w="lg" len="lg"/>
            <a:tailEnd type="triangle" w="lg" len="lg"/>
          </a:ln>
        </p:spPr>
      </p:cxnSp>
      <p:sp>
        <p:nvSpPr>
          <p:cNvPr id="12" name="TextBox 23"/>
          <p:cNvSpPr txBox="1">
            <a:spLocks noChangeArrowheads="1"/>
          </p:cNvSpPr>
          <p:nvPr/>
        </p:nvSpPr>
        <p:spPr bwMode="auto">
          <a:xfrm>
            <a:off x="1707951" y="4637945"/>
            <a:ext cx="1218603" cy="276999"/>
          </a:xfrm>
          <a:prstGeom prst="rect">
            <a:avLst/>
          </a:prstGeom>
          <a:noFill/>
          <a:ln w="9525">
            <a:noFill/>
            <a:miter lim="800000"/>
            <a:headEnd/>
            <a:tailEnd/>
          </a:ln>
        </p:spPr>
        <p:txBody>
          <a:bodyPr wrap="none">
            <a:spAutoFit/>
          </a:bodyPr>
          <a:lstStyle/>
          <a:p>
            <a:r>
              <a:rPr lang="en-US" sz="1200" b="1" dirty="0"/>
              <a:t>Parallel codes</a:t>
            </a:r>
          </a:p>
        </p:txBody>
      </p:sp>
      <p:sp>
        <p:nvSpPr>
          <p:cNvPr id="13" name="Rectangle 7"/>
          <p:cNvSpPr>
            <a:spLocks noChangeArrowheads="1"/>
          </p:cNvSpPr>
          <p:nvPr/>
        </p:nvSpPr>
        <p:spPr bwMode="auto">
          <a:xfrm>
            <a:off x="5037343" y="3804267"/>
            <a:ext cx="852497" cy="817092"/>
          </a:xfrm>
          <a:prstGeom prst="rect">
            <a:avLst/>
          </a:prstGeom>
          <a:solidFill>
            <a:schemeClr val="accent1">
              <a:lumMod val="50000"/>
              <a:alpha val="39000"/>
            </a:schemeClr>
          </a:solidFill>
          <a:ln w="38100">
            <a:solidFill>
              <a:schemeClr val="tx1"/>
            </a:solidFill>
            <a:miter lim="800000"/>
            <a:headEnd/>
            <a:tailEnd/>
          </a:ln>
        </p:spPr>
        <p:txBody>
          <a:bodyPr wrap="none" anchor="ctr"/>
          <a:lstStyle/>
          <a:p>
            <a:pPr algn="ctr"/>
            <a:r>
              <a:rPr lang="en-US" sz="1200" b="1" dirty="0" smtClean="0">
                <a:cs typeface="Arial" charset="0"/>
              </a:rPr>
              <a:t>Mesquite</a:t>
            </a:r>
            <a:endParaRPr lang="en-US" sz="1200" b="1" dirty="0">
              <a:cs typeface="Arial" charset="0"/>
            </a:endParaRPr>
          </a:p>
        </p:txBody>
      </p:sp>
      <p:cxnSp>
        <p:nvCxnSpPr>
          <p:cNvPr id="14" name="AutoShape 16"/>
          <p:cNvCxnSpPr>
            <a:cxnSpLocks noChangeShapeType="1"/>
          </p:cNvCxnSpPr>
          <p:nvPr/>
        </p:nvCxnSpPr>
        <p:spPr bwMode="auto">
          <a:xfrm rot="16200000" flipH="1">
            <a:off x="4778386" y="3965597"/>
            <a:ext cx="5870" cy="512044"/>
          </a:xfrm>
          <a:prstGeom prst="straightConnector1">
            <a:avLst/>
          </a:prstGeom>
          <a:noFill/>
          <a:ln w="38100">
            <a:solidFill>
              <a:schemeClr val="tx1"/>
            </a:solidFill>
            <a:round/>
            <a:headEnd type="triangle" w="lg" len="lg"/>
            <a:tailEnd type="triangle" w="lg" len="lg"/>
          </a:ln>
        </p:spPr>
      </p:cxnSp>
      <p:sp>
        <p:nvSpPr>
          <p:cNvPr id="18" name="Rectangle 7"/>
          <p:cNvSpPr>
            <a:spLocks noChangeArrowheads="1"/>
          </p:cNvSpPr>
          <p:nvPr/>
        </p:nvSpPr>
        <p:spPr bwMode="auto">
          <a:xfrm>
            <a:off x="3224336" y="2409824"/>
            <a:ext cx="1278476" cy="817092"/>
          </a:xfrm>
          <a:prstGeom prst="rect">
            <a:avLst/>
          </a:prstGeom>
          <a:solidFill>
            <a:srgbClr val="00FF00">
              <a:alpha val="39000"/>
            </a:srgbClr>
          </a:solidFill>
          <a:ln w="38100">
            <a:solidFill>
              <a:schemeClr val="tx1"/>
            </a:solidFill>
            <a:miter lim="800000"/>
            <a:headEnd/>
            <a:tailEnd/>
          </a:ln>
        </p:spPr>
        <p:txBody>
          <a:bodyPr wrap="none" anchor="ctr"/>
          <a:lstStyle/>
          <a:p>
            <a:pPr marL="285750" indent="-285750" algn="ctr"/>
            <a:r>
              <a:rPr lang="en-US" sz="1200" b="1" dirty="0" smtClean="0"/>
              <a:t>Tree </a:t>
            </a:r>
          </a:p>
          <a:p>
            <a:pPr marL="285750" indent="-285750" algn="ctr"/>
            <a:r>
              <a:rPr lang="en-US" sz="1200" b="1" dirty="0" smtClean="0"/>
              <a:t>Display</a:t>
            </a:r>
          </a:p>
          <a:p>
            <a:pPr marL="285750" indent="-285750">
              <a:buFont typeface="Arial" pitchFamily="34" charset="0"/>
              <a:buChar char="•"/>
            </a:pPr>
            <a:endParaRPr lang="en-US" sz="1200" b="1" dirty="0" smtClean="0"/>
          </a:p>
        </p:txBody>
      </p:sp>
      <p:sp>
        <p:nvSpPr>
          <p:cNvPr id="19" name="Rectangle 7"/>
          <p:cNvSpPr>
            <a:spLocks noChangeArrowheads="1"/>
          </p:cNvSpPr>
          <p:nvPr/>
        </p:nvSpPr>
        <p:spPr bwMode="auto">
          <a:xfrm>
            <a:off x="5895950" y="2409824"/>
            <a:ext cx="1191592" cy="817092"/>
          </a:xfrm>
          <a:prstGeom prst="rect">
            <a:avLst/>
          </a:prstGeom>
          <a:solidFill>
            <a:srgbClr val="00FF00">
              <a:alpha val="39000"/>
            </a:srgbClr>
          </a:solidFill>
          <a:ln w="38100">
            <a:solidFill>
              <a:schemeClr val="tx1"/>
            </a:solidFill>
            <a:miter lim="800000"/>
            <a:headEnd/>
            <a:tailEnd/>
          </a:ln>
        </p:spPr>
        <p:txBody>
          <a:bodyPr wrap="none" anchor="ctr"/>
          <a:lstStyle/>
          <a:p>
            <a:pPr marL="285750" indent="-285750" algn="ctr"/>
            <a:r>
              <a:rPr lang="en-US" sz="1200" b="1" dirty="0" smtClean="0"/>
              <a:t>Tree</a:t>
            </a:r>
          </a:p>
          <a:p>
            <a:pPr marL="285750" indent="-285750" algn="ctr"/>
            <a:r>
              <a:rPr lang="en-US" sz="1200" b="1" dirty="0" smtClean="0"/>
              <a:t>Editing</a:t>
            </a:r>
          </a:p>
          <a:p>
            <a:pPr marL="285750" indent="-285750" algn="ctr"/>
            <a:endParaRPr lang="en-US" sz="1200" b="1" dirty="0" smtClean="0"/>
          </a:p>
        </p:txBody>
      </p:sp>
      <p:sp>
        <p:nvSpPr>
          <p:cNvPr id="20" name="Rectangle 7"/>
          <p:cNvSpPr>
            <a:spLocks noChangeArrowheads="1"/>
          </p:cNvSpPr>
          <p:nvPr/>
        </p:nvSpPr>
        <p:spPr bwMode="auto">
          <a:xfrm>
            <a:off x="4502811" y="2409824"/>
            <a:ext cx="1393139" cy="817092"/>
          </a:xfrm>
          <a:prstGeom prst="rect">
            <a:avLst/>
          </a:prstGeom>
          <a:solidFill>
            <a:srgbClr val="00FF00">
              <a:alpha val="39000"/>
            </a:srgbClr>
          </a:solidFill>
          <a:ln w="38100">
            <a:solidFill>
              <a:schemeClr val="tx1"/>
            </a:solidFill>
            <a:miter lim="800000"/>
            <a:headEnd/>
            <a:tailEnd/>
          </a:ln>
        </p:spPr>
        <p:txBody>
          <a:bodyPr wrap="none" anchor="ctr"/>
          <a:lstStyle/>
          <a:p>
            <a:pPr marL="285750" indent="-285750" algn="ctr"/>
            <a:r>
              <a:rPr lang="en-US" sz="1200" b="1" dirty="0" smtClean="0"/>
              <a:t>Tree</a:t>
            </a:r>
          </a:p>
          <a:p>
            <a:pPr marL="285750" indent="-285750" algn="ctr"/>
            <a:r>
              <a:rPr lang="en-US" sz="1200" b="1" dirty="0" smtClean="0"/>
              <a:t>Reconciliation</a:t>
            </a:r>
          </a:p>
          <a:p>
            <a:pPr marL="285750" indent="-285750" algn="ctr"/>
            <a:r>
              <a:rPr lang="en-US" sz="1200" b="1" dirty="0" smtClean="0"/>
              <a:t> </a:t>
            </a:r>
          </a:p>
        </p:txBody>
      </p:sp>
      <p:cxnSp>
        <p:nvCxnSpPr>
          <p:cNvPr id="21" name="Straight Connector 20"/>
          <p:cNvCxnSpPr>
            <a:endCxn id="19" idx="2"/>
          </p:cNvCxnSpPr>
          <p:nvPr/>
        </p:nvCxnSpPr>
        <p:spPr>
          <a:xfrm rot="5400000" flipH="1" flipV="1">
            <a:off x="5658444" y="2979771"/>
            <a:ext cx="586156" cy="1080448"/>
          </a:xfrm>
          <a:prstGeom prst="line">
            <a:avLst/>
          </a:prstGeom>
          <a:ln cmpd="sng">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2" name="Straight Connector 21"/>
          <p:cNvCxnSpPr>
            <a:endCxn id="18" idx="2"/>
          </p:cNvCxnSpPr>
          <p:nvPr/>
        </p:nvCxnSpPr>
        <p:spPr>
          <a:xfrm rot="16200000" flipV="1">
            <a:off x="4344358" y="2746132"/>
            <a:ext cx="586156" cy="1547724"/>
          </a:xfrm>
          <a:prstGeom prst="line">
            <a:avLst/>
          </a:prstGeom>
          <a:ln cmpd="sng">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3" name="Straight Connector 22"/>
          <p:cNvCxnSpPr>
            <a:endCxn id="20" idx="2"/>
          </p:cNvCxnSpPr>
          <p:nvPr/>
        </p:nvCxnSpPr>
        <p:spPr>
          <a:xfrm rot="16200000" flipV="1">
            <a:off x="5012261" y="3414036"/>
            <a:ext cx="586156" cy="211917"/>
          </a:xfrm>
          <a:prstGeom prst="line">
            <a:avLst/>
          </a:prstGeom>
          <a:ln cmpd="sng">
            <a:solidFill>
              <a:schemeClr val="tx1"/>
            </a:solidFill>
          </a:ln>
        </p:spPr>
        <p:style>
          <a:lnRef idx="2">
            <a:schemeClr val="accent1"/>
          </a:lnRef>
          <a:fillRef idx="0">
            <a:schemeClr val="accent1"/>
          </a:fillRef>
          <a:effectRef idx="1">
            <a:schemeClr val="accent1"/>
          </a:effectRef>
          <a:fontRef idx="minor">
            <a:schemeClr val="tx1"/>
          </a:fontRef>
        </p:style>
      </p:cxnSp>
      <p:sp>
        <p:nvSpPr>
          <p:cNvPr id="25" name="Rectangle 7"/>
          <p:cNvSpPr>
            <a:spLocks noChangeArrowheads="1"/>
          </p:cNvSpPr>
          <p:nvPr/>
        </p:nvSpPr>
        <p:spPr bwMode="auto">
          <a:xfrm>
            <a:off x="1945860" y="2410410"/>
            <a:ext cx="1278476" cy="817092"/>
          </a:xfrm>
          <a:prstGeom prst="rect">
            <a:avLst/>
          </a:prstGeom>
          <a:solidFill>
            <a:srgbClr val="00FF00">
              <a:alpha val="39000"/>
            </a:srgbClr>
          </a:solidFill>
          <a:ln w="38100">
            <a:solidFill>
              <a:schemeClr val="tx1"/>
            </a:solidFill>
            <a:miter lim="800000"/>
            <a:headEnd/>
            <a:tailEnd/>
          </a:ln>
        </p:spPr>
        <p:txBody>
          <a:bodyPr wrap="none" anchor="ctr"/>
          <a:lstStyle/>
          <a:p>
            <a:pPr marL="285750" indent="-285750" algn="ctr"/>
            <a:r>
              <a:rPr lang="en-US" sz="1200" b="1" dirty="0" smtClean="0"/>
              <a:t>Sequence </a:t>
            </a:r>
          </a:p>
          <a:p>
            <a:pPr marL="285750" indent="-285750" algn="ctr"/>
            <a:r>
              <a:rPr lang="en-US" sz="1200" b="1" dirty="0" smtClean="0"/>
              <a:t>Editing</a:t>
            </a:r>
          </a:p>
          <a:p>
            <a:pPr marL="285750" indent="-285750">
              <a:buFont typeface="Arial" pitchFamily="34" charset="0"/>
              <a:buChar char="•"/>
            </a:pPr>
            <a:endParaRPr lang="en-US" sz="1200" b="1" dirty="0" smtClean="0"/>
          </a:p>
        </p:txBody>
      </p:sp>
      <p:sp>
        <p:nvSpPr>
          <p:cNvPr id="26" name="Rectangle 7"/>
          <p:cNvSpPr>
            <a:spLocks noChangeArrowheads="1"/>
          </p:cNvSpPr>
          <p:nvPr/>
        </p:nvSpPr>
        <p:spPr bwMode="auto">
          <a:xfrm>
            <a:off x="667384" y="2410410"/>
            <a:ext cx="1278476" cy="817092"/>
          </a:xfrm>
          <a:prstGeom prst="rect">
            <a:avLst/>
          </a:prstGeom>
          <a:solidFill>
            <a:srgbClr val="00FF00">
              <a:alpha val="39000"/>
            </a:srgbClr>
          </a:solidFill>
          <a:ln w="38100">
            <a:solidFill>
              <a:schemeClr val="tx1"/>
            </a:solidFill>
            <a:miter lim="800000"/>
            <a:headEnd/>
            <a:tailEnd/>
          </a:ln>
        </p:spPr>
        <p:txBody>
          <a:bodyPr wrap="none" anchor="ctr"/>
          <a:lstStyle/>
          <a:p>
            <a:pPr marL="285750" indent="-285750" algn="ctr"/>
            <a:r>
              <a:rPr lang="en-US" sz="1200" b="1" dirty="0" smtClean="0"/>
              <a:t>Sequence </a:t>
            </a:r>
          </a:p>
          <a:p>
            <a:pPr marL="285750" indent="-285750" algn="ctr"/>
            <a:r>
              <a:rPr lang="en-US" sz="1200" b="1" dirty="0" smtClean="0"/>
              <a:t>Assembly</a:t>
            </a:r>
          </a:p>
          <a:p>
            <a:pPr marL="285750" indent="-285750">
              <a:buFont typeface="Arial" pitchFamily="34" charset="0"/>
              <a:buChar char="•"/>
            </a:pPr>
            <a:endParaRPr lang="en-US" sz="1200" b="1" dirty="0" smtClean="0"/>
          </a:p>
        </p:txBody>
      </p:sp>
      <p:cxnSp>
        <p:nvCxnSpPr>
          <p:cNvPr id="27" name="Straight Connector 26"/>
          <p:cNvCxnSpPr>
            <a:endCxn id="25" idx="2"/>
          </p:cNvCxnSpPr>
          <p:nvPr/>
        </p:nvCxnSpPr>
        <p:spPr>
          <a:xfrm rot="16200000" flipV="1">
            <a:off x="3705414" y="2107188"/>
            <a:ext cx="585570" cy="2826200"/>
          </a:xfrm>
          <a:prstGeom prst="line">
            <a:avLst/>
          </a:prstGeom>
          <a:ln cmpd="sng">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8" name="Straight Connector 27"/>
          <p:cNvCxnSpPr/>
          <p:nvPr/>
        </p:nvCxnSpPr>
        <p:spPr>
          <a:xfrm rot="16200000" flipV="1">
            <a:off x="3155746" y="1557520"/>
            <a:ext cx="585568" cy="3925537"/>
          </a:xfrm>
          <a:prstGeom prst="line">
            <a:avLst/>
          </a:prstGeom>
          <a:ln cmpd="sng">
            <a:solidFill>
              <a:schemeClr val="tx1"/>
            </a:solidFill>
          </a:ln>
        </p:spPr>
        <p:style>
          <a:lnRef idx="2">
            <a:schemeClr val="accent1"/>
          </a:lnRef>
          <a:fillRef idx="0">
            <a:schemeClr val="accent1"/>
          </a:fillRef>
          <a:effectRef idx="1">
            <a:schemeClr val="accent1"/>
          </a:effectRef>
          <a:fontRef idx="minor">
            <a:schemeClr val="tx1"/>
          </a:fontRef>
        </p:style>
      </p:cxnSp>
      <p:sp>
        <p:nvSpPr>
          <p:cNvPr id="29" name="Rectangle 7"/>
          <p:cNvSpPr>
            <a:spLocks noChangeArrowheads="1"/>
          </p:cNvSpPr>
          <p:nvPr/>
        </p:nvSpPr>
        <p:spPr bwMode="auto">
          <a:xfrm>
            <a:off x="7085634" y="2409824"/>
            <a:ext cx="1191592" cy="817092"/>
          </a:xfrm>
          <a:prstGeom prst="rect">
            <a:avLst/>
          </a:prstGeom>
          <a:solidFill>
            <a:srgbClr val="00FF00">
              <a:alpha val="39000"/>
            </a:srgbClr>
          </a:solidFill>
          <a:ln w="38100">
            <a:solidFill>
              <a:schemeClr val="tx1"/>
            </a:solidFill>
            <a:miter lim="800000"/>
            <a:headEnd/>
            <a:tailEnd/>
          </a:ln>
        </p:spPr>
        <p:txBody>
          <a:bodyPr wrap="none" anchor="ctr"/>
          <a:lstStyle/>
          <a:p>
            <a:pPr marL="285750" indent="-285750" algn="ctr"/>
            <a:r>
              <a:rPr lang="en-US" sz="1200" b="1" dirty="0" smtClean="0"/>
              <a:t>Tree </a:t>
            </a:r>
          </a:p>
          <a:p>
            <a:pPr marL="285750" indent="-285750" algn="ctr"/>
            <a:r>
              <a:rPr lang="en-US" sz="1200" b="1" dirty="0" smtClean="0"/>
              <a:t>Analysis</a:t>
            </a:r>
          </a:p>
          <a:p>
            <a:pPr marL="285750" indent="-285750" algn="ctr"/>
            <a:endParaRPr lang="en-US" sz="1200" b="1" dirty="0" smtClean="0"/>
          </a:p>
        </p:txBody>
      </p:sp>
      <p:cxnSp>
        <p:nvCxnSpPr>
          <p:cNvPr id="30" name="Straight Connector 29"/>
          <p:cNvCxnSpPr>
            <a:endCxn id="29" idx="2"/>
          </p:cNvCxnSpPr>
          <p:nvPr/>
        </p:nvCxnSpPr>
        <p:spPr>
          <a:xfrm rot="5400000" flipH="1" flipV="1">
            <a:off x="6253286" y="2384928"/>
            <a:ext cx="586156" cy="2270133"/>
          </a:xfrm>
          <a:prstGeom prst="line">
            <a:avLst/>
          </a:prstGeom>
          <a:ln cmpd="sng">
            <a:solidFill>
              <a:schemeClr val="tx1"/>
            </a:solidFill>
          </a:ln>
        </p:spPr>
        <p:style>
          <a:lnRef idx="2">
            <a:schemeClr val="accent1"/>
          </a:lnRef>
          <a:fillRef idx="0">
            <a:schemeClr val="accent1"/>
          </a:fillRef>
          <a:effectRef idx="1">
            <a:schemeClr val="accent1"/>
          </a:effectRef>
          <a:fontRef idx="minor">
            <a:schemeClr val="tx1"/>
          </a:fontRef>
        </p:style>
      </p:cxnSp>
      <p:sp>
        <p:nvSpPr>
          <p:cNvPr id="32" name="TextBox 2"/>
          <p:cNvSpPr txBox="1">
            <a:spLocks noChangeArrowheads="1"/>
          </p:cNvSpPr>
          <p:nvPr/>
        </p:nvSpPr>
        <p:spPr bwMode="auto">
          <a:xfrm>
            <a:off x="285750" y="1076325"/>
            <a:ext cx="6155852" cy="461665"/>
          </a:xfrm>
          <a:prstGeom prst="rect">
            <a:avLst/>
          </a:prstGeom>
          <a:noFill/>
          <a:ln w="9525">
            <a:noFill/>
            <a:miter lim="800000"/>
            <a:headEnd/>
            <a:tailEnd/>
          </a:ln>
        </p:spPr>
        <p:txBody>
          <a:bodyPr wrap="none">
            <a:spAutoFit/>
          </a:bodyPr>
          <a:lstStyle/>
          <a:p>
            <a:r>
              <a:rPr lang="en-US" sz="2400" b="1" dirty="0" smtClean="0">
                <a:cs typeface="Arial" charset="0"/>
              </a:rPr>
              <a:t>Use Cases: Mesquite and REST Services</a:t>
            </a:r>
          </a:p>
        </p:txBody>
      </p:sp>
      <p:sp>
        <p:nvSpPr>
          <p:cNvPr id="34" name="TextBox 23"/>
          <p:cNvSpPr txBox="1">
            <a:spLocks noChangeArrowheads="1"/>
          </p:cNvSpPr>
          <p:nvPr/>
        </p:nvSpPr>
        <p:spPr bwMode="auto">
          <a:xfrm>
            <a:off x="5080348" y="4630543"/>
            <a:ext cx="790601" cy="276999"/>
          </a:xfrm>
          <a:prstGeom prst="rect">
            <a:avLst/>
          </a:prstGeom>
          <a:noFill/>
          <a:ln w="9525">
            <a:noFill/>
            <a:miter lim="800000"/>
            <a:headEnd/>
            <a:tailEnd/>
          </a:ln>
        </p:spPr>
        <p:txBody>
          <a:bodyPr wrap="none">
            <a:spAutoFit/>
          </a:bodyPr>
          <a:lstStyle/>
          <a:p>
            <a:r>
              <a:rPr lang="en-US" sz="1200" b="1" dirty="0" smtClean="0"/>
              <a:t>Desktop</a:t>
            </a:r>
            <a:endParaRPr lang="en-US" sz="1200" b="1" dirty="0"/>
          </a:p>
        </p:txBody>
      </p:sp>
      <p:sp>
        <p:nvSpPr>
          <p:cNvPr id="33" name="TextBox 32"/>
          <p:cNvSpPr txBox="1"/>
          <p:nvPr/>
        </p:nvSpPr>
        <p:spPr>
          <a:xfrm>
            <a:off x="866776" y="5176540"/>
            <a:ext cx="7048500" cy="646331"/>
          </a:xfrm>
          <a:prstGeom prst="rect">
            <a:avLst/>
          </a:prstGeom>
          <a:noFill/>
        </p:spPr>
        <p:txBody>
          <a:bodyPr wrap="square" rtlCol="0">
            <a:spAutoFit/>
          </a:bodyPr>
          <a:lstStyle/>
          <a:p>
            <a:r>
              <a:rPr lang="en-US" b="1" dirty="0" smtClean="0">
                <a:solidFill>
                  <a:srgbClr val="FF0000"/>
                </a:solidFill>
              </a:rPr>
              <a:t>RESTful CIPRES API provides the needed compute power without leaving the app……</a:t>
            </a:r>
            <a:endParaRPr lang="en-US" b="1" dirty="0">
              <a:solidFill>
                <a:srgbClr val="FF0000"/>
              </a:solidFill>
            </a:endParaRPr>
          </a:p>
        </p:txBody>
      </p:sp>
    </p:spTree>
    <p:extLst>
      <p:ext uri="{BB962C8B-B14F-4D97-AF65-F5344CB8AC3E}">
        <p14:creationId xmlns:p14="http://schemas.microsoft.com/office/powerpoint/2010/main" val="2403458414"/>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a:spLocks noChangeArrowheads="1"/>
          </p:cNvSpPr>
          <p:nvPr/>
        </p:nvSpPr>
        <p:spPr bwMode="auto">
          <a:xfrm>
            <a:off x="285751" y="1076324"/>
            <a:ext cx="8324850" cy="830997"/>
          </a:xfrm>
          <a:prstGeom prst="rect">
            <a:avLst/>
          </a:prstGeom>
          <a:noFill/>
          <a:ln w="9525">
            <a:noFill/>
            <a:miter lim="800000"/>
            <a:headEnd/>
            <a:tailEnd/>
          </a:ln>
        </p:spPr>
        <p:txBody>
          <a:bodyPr wrap="square">
            <a:spAutoFit/>
          </a:bodyPr>
          <a:lstStyle/>
          <a:p>
            <a:pPr fontAlgn="base">
              <a:spcBef>
                <a:spcPct val="0"/>
              </a:spcBef>
              <a:spcAft>
                <a:spcPct val="0"/>
              </a:spcAft>
            </a:pPr>
            <a:r>
              <a:rPr lang="en-US" sz="2400" b="1" dirty="0" smtClean="0">
                <a:solidFill>
                  <a:srgbClr val="000000"/>
                </a:solidFill>
                <a:cs typeface="Arial" charset="0"/>
              </a:rPr>
              <a:t>Many advanced developers find the workflow supported by the CIPRES browser too restrictive.</a:t>
            </a:r>
          </a:p>
        </p:txBody>
      </p:sp>
      <p:pic>
        <p:nvPicPr>
          <p:cNvPr id="3" name="Picture 14" descr="j0195384"/>
          <p:cNvPicPr>
            <a:picLocks noChangeAspect="1" noChangeArrowheads="1"/>
          </p:cNvPicPr>
          <p:nvPr/>
        </p:nvPicPr>
        <p:blipFill>
          <a:blip r:embed="rId2"/>
          <a:srcRect/>
          <a:stretch>
            <a:fillRect/>
          </a:stretch>
        </p:blipFill>
        <p:spPr bwMode="auto">
          <a:xfrm flipH="1">
            <a:off x="3238500" y="3570960"/>
            <a:ext cx="2192585" cy="1875843"/>
          </a:xfrm>
          <a:prstGeom prst="rect">
            <a:avLst/>
          </a:prstGeom>
          <a:noFill/>
          <a:ln w="38100">
            <a:noFill/>
            <a:miter lim="800000"/>
            <a:headEnd/>
            <a:tailEnd/>
          </a:ln>
        </p:spPr>
      </p:pic>
      <p:sp>
        <p:nvSpPr>
          <p:cNvPr id="4" name="TextBox 3"/>
          <p:cNvSpPr txBox="1"/>
          <p:nvPr/>
        </p:nvSpPr>
        <p:spPr>
          <a:xfrm>
            <a:off x="3793189" y="1900117"/>
            <a:ext cx="1309974" cy="1446550"/>
          </a:xfrm>
          <a:prstGeom prst="rect">
            <a:avLst/>
          </a:prstGeom>
          <a:noFill/>
        </p:spPr>
        <p:txBody>
          <a:bodyPr wrap="none" rtlCol="0">
            <a:spAutoFit/>
          </a:bodyPr>
          <a:lstStyle/>
          <a:p>
            <a:r>
              <a:rPr lang="en-US" sz="8800" b="1" dirty="0" smtClean="0"/>
              <a:t>!!!</a:t>
            </a:r>
            <a:endParaRPr lang="en-US" sz="8800" b="1" dirty="0"/>
          </a:p>
        </p:txBody>
      </p:sp>
    </p:spTree>
    <p:extLst>
      <p:ext uri="{BB962C8B-B14F-4D97-AF65-F5344CB8AC3E}">
        <p14:creationId xmlns:p14="http://schemas.microsoft.com/office/powerpoint/2010/main" val="389789441"/>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TextBox 2"/>
          <p:cNvSpPr txBox="1">
            <a:spLocks noChangeArrowheads="1"/>
          </p:cNvSpPr>
          <p:nvPr/>
        </p:nvSpPr>
        <p:spPr bwMode="auto">
          <a:xfrm>
            <a:off x="285750" y="1076325"/>
            <a:ext cx="7965642" cy="461665"/>
          </a:xfrm>
          <a:prstGeom prst="rect">
            <a:avLst/>
          </a:prstGeom>
          <a:noFill/>
          <a:ln w="9525">
            <a:noFill/>
            <a:miter lim="800000"/>
            <a:headEnd/>
            <a:tailEnd/>
          </a:ln>
        </p:spPr>
        <p:txBody>
          <a:bodyPr wrap="none">
            <a:spAutoFit/>
          </a:bodyPr>
          <a:lstStyle/>
          <a:p>
            <a:r>
              <a:rPr lang="en-US" sz="2400" b="1" dirty="0" smtClean="0">
                <a:cs typeface="Arial" charset="0"/>
              </a:rPr>
              <a:t>Use Cases: Individual developers and REST Services</a:t>
            </a:r>
          </a:p>
        </p:txBody>
      </p:sp>
      <p:sp>
        <p:nvSpPr>
          <p:cNvPr id="2" name="TextBox 1"/>
          <p:cNvSpPr txBox="1"/>
          <p:nvPr/>
        </p:nvSpPr>
        <p:spPr>
          <a:xfrm>
            <a:off x="782092" y="1905000"/>
            <a:ext cx="3218408" cy="2862322"/>
          </a:xfrm>
          <a:prstGeom prst="rect">
            <a:avLst/>
          </a:prstGeom>
          <a:noFill/>
        </p:spPr>
        <p:txBody>
          <a:bodyPr wrap="square" rtlCol="0">
            <a:spAutoFit/>
          </a:bodyPr>
          <a:lstStyle/>
          <a:p>
            <a:r>
              <a:rPr lang="en-US" dirty="0" smtClean="0"/>
              <a:t>Advanced phylogenetic researchers want: </a:t>
            </a:r>
          </a:p>
          <a:p>
            <a:endParaRPr lang="en-US" dirty="0" smtClean="0"/>
          </a:p>
          <a:p>
            <a:pPr marL="285750" indent="-285750">
              <a:buFont typeface="Arial" pitchFamily="34" charset="0"/>
              <a:buChar char="•"/>
            </a:pPr>
            <a:r>
              <a:rPr lang="en-US" dirty="0" smtClean="0"/>
              <a:t>to run many jobs simultaneously </a:t>
            </a:r>
          </a:p>
          <a:p>
            <a:endParaRPr lang="en-US" dirty="0"/>
          </a:p>
          <a:p>
            <a:pPr marL="285750" indent="-285750">
              <a:buFont typeface="Arial" pitchFamily="34" charset="0"/>
              <a:buChar char="•"/>
            </a:pPr>
            <a:r>
              <a:rPr lang="en-US" dirty="0"/>
              <a:t>c</a:t>
            </a:r>
            <a:r>
              <a:rPr lang="en-US" dirty="0" smtClean="0"/>
              <a:t>reate ad hoc workflows</a:t>
            </a:r>
          </a:p>
          <a:p>
            <a:pPr marL="285750" indent="-285750">
              <a:buFont typeface="Arial" pitchFamily="34" charset="0"/>
              <a:buChar char="•"/>
            </a:pPr>
            <a:endParaRPr lang="en-US" dirty="0"/>
          </a:p>
          <a:p>
            <a:pPr marL="285750" indent="-285750">
              <a:buFont typeface="Arial" pitchFamily="34" charset="0"/>
              <a:buChar char="•"/>
            </a:pPr>
            <a:endParaRPr lang="en-US" dirty="0" smtClean="0"/>
          </a:p>
          <a:p>
            <a:endParaRPr lang="en-US" dirty="0"/>
          </a:p>
        </p:txBody>
      </p:sp>
      <p:sp>
        <p:nvSpPr>
          <p:cNvPr id="35" name="TextBox 34"/>
          <p:cNvSpPr txBox="1"/>
          <p:nvPr/>
        </p:nvSpPr>
        <p:spPr>
          <a:xfrm>
            <a:off x="4601616" y="1905000"/>
            <a:ext cx="3649775" cy="3416320"/>
          </a:xfrm>
          <a:prstGeom prst="rect">
            <a:avLst/>
          </a:prstGeom>
          <a:noFill/>
        </p:spPr>
        <p:txBody>
          <a:bodyPr wrap="square" rtlCol="0">
            <a:spAutoFit/>
          </a:bodyPr>
          <a:lstStyle/>
          <a:p>
            <a:r>
              <a:rPr lang="en-US" dirty="0" smtClean="0"/>
              <a:t>Advanced phylogenetic researchers don’t want:</a:t>
            </a:r>
          </a:p>
          <a:p>
            <a:r>
              <a:rPr lang="en-US" dirty="0" smtClean="0"/>
              <a:t> </a:t>
            </a:r>
          </a:p>
          <a:p>
            <a:pPr marL="285750" indent="-285750">
              <a:buFont typeface="Arial" pitchFamily="34" charset="0"/>
              <a:buChar char="•"/>
            </a:pPr>
            <a:r>
              <a:rPr lang="en-US" dirty="0" smtClean="0"/>
              <a:t>to assemble and click each job one at a time</a:t>
            </a:r>
          </a:p>
          <a:p>
            <a:pPr marL="285750" indent="-285750">
              <a:buFont typeface="Arial" pitchFamily="34" charset="0"/>
              <a:buChar char="•"/>
            </a:pPr>
            <a:endParaRPr lang="en-US" dirty="0"/>
          </a:p>
          <a:p>
            <a:pPr marL="285750" indent="-285750">
              <a:buFont typeface="Arial" pitchFamily="34" charset="0"/>
              <a:buChar char="•"/>
            </a:pPr>
            <a:r>
              <a:rPr lang="en-US" dirty="0" smtClean="0"/>
              <a:t>to manually port the output of one job to the subsequent job in their workflow</a:t>
            </a:r>
          </a:p>
          <a:p>
            <a:pPr marL="285750" indent="-285750">
              <a:buFont typeface="Arial" pitchFamily="34" charset="0"/>
              <a:buChar char="•"/>
            </a:pPr>
            <a:endParaRPr lang="en-US" dirty="0"/>
          </a:p>
          <a:p>
            <a:pPr marL="285750" indent="-285750">
              <a:buFont typeface="Arial" pitchFamily="34" charset="0"/>
              <a:buChar char="•"/>
            </a:pPr>
            <a:endParaRPr lang="en-US" dirty="0" smtClean="0"/>
          </a:p>
          <a:p>
            <a:endParaRPr lang="en-US" dirty="0"/>
          </a:p>
        </p:txBody>
      </p:sp>
    </p:spTree>
    <p:extLst>
      <p:ext uri="{BB962C8B-B14F-4D97-AF65-F5344CB8AC3E}">
        <p14:creationId xmlns:p14="http://schemas.microsoft.com/office/powerpoint/2010/main" val="402167477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49949" y="565625"/>
            <a:ext cx="9150824" cy="1143000"/>
          </a:xfrm>
        </p:spPr>
        <p:txBody>
          <a:bodyPr>
            <a:normAutofit/>
          </a:bodyPr>
          <a:lstStyle/>
          <a:p>
            <a:r>
              <a:rPr lang="en-US" sz="2400" b="1" dirty="0" smtClean="0"/>
              <a:t>A Better path for Gateway development</a:t>
            </a:r>
            <a:endParaRPr lang="en-US" sz="2400" b="1" dirty="0"/>
          </a:p>
        </p:txBody>
      </p:sp>
      <p:sp>
        <p:nvSpPr>
          <p:cNvPr id="3" name="Content Placeholder 2"/>
          <p:cNvSpPr>
            <a:spLocks noGrp="1"/>
          </p:cNvSpPr>
          <p:nvPr>
            <p:ph idx="1"/>
          </p:nvPr>
        </p:nvSpPr>
        <p:spPr>
          <a:xfrm>
            <a:off x="773376" y="2938352"/>
            <a:ext cx="7417551" cy="2071048"/>
          </a:xfrm>
        </p:spPr>
        <p:txBody>
          <a:bodyPr>
            <a:normAutofit fontScale="92500" lnSpcReduction="20000"/>
          </a:bodyPr>
          <a:lstStyle/>
          <a:p>
            <a:r>
              <a:rPr lang="en-US" sz="1800" dirty="0" smtClean="0"/>
              <a:t>Engage only in user- and use case- driven development.</a:t>
            </a:r>
          </a:p>
          <a:p>
            <a:r>
              <a:rPr lang="en-US" sz="1800" dirty="0" smtClean="0"/>
              <a:t>Listen to user requests for new features.</a:t>
            </a:r>
          </a:p>
          <a:p>
            <a:r>
              <a:rPr lang="en-US" sz="1800" dirty="0" smtClean="0"/>
              <a:t>Expand capacity to meet growing user demands.</a:t>
            </a:r>
          </a:p>
          <a:p>
            <a:r>
              <a:rPr lang="en-US" sz="1800" dirty="0" smtClean="0"/>
              <a:t>Be driven by the high end users, help with one-off solutions when necessary</a:t>
            </a:r>
          </a:p>
          <a:p>
            <a:r>
              <a:rPr lang="en-US" sz="1800" dirty="0" smtClean="0"/>
              <a:t>Refactor infrastructure as use cases drive need for changes.</a:t>
            </a:r>
          </a:p>
          <a:p>
            <a:r>
              <a:rPr lang="en-US" sz="1800" dirty="0" smtClean="0"/>
              <a:t>Build features only in response to user requests, or when usage patterns break the existing infrastructure.</a:t>
            </a:r>
          </a:p>
          <a:p>
            <a:pPr marL="0" indent="0">
              <a:buNone/>
            </a:pPr>
            <a:endParaRPr lang="en-US" dirty="0" smtClean="0"/>
          </a:p>
          <a:p>
            <a:endParaRPr lang="en-US" dirty="0"/>
          </a:p>
        </p:txBody>
      </p:sp>
      <p:sp>
        <p:nvSpPr>
          <p:cNvPr id="5" name="Content Placeholder 2"/>
          <p:cNvSpPr txBox="1">
            <a:spLocks/>
          </p:cNvSpPr>
          <p:nvPr/>
        </p:nvSpPr>
        <p:spPr>
          <a:xfrm>
            <a:off x="773376" y="1417638"/>
            <a:ext cx="8454788" cy="1444095"/>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1800" b="1" dirty="0" smtClean="0"/>
              <a:t>Case study: The CIPRES Science Gateway</a:t>
            </a:r>
          </a:p>
          <a:p>
            <a:pPr marL="0" indent="0">
              <a:buNone/>
            </a:pPr>
            <a:endParaRPr lang="en-US" dirty="0"/>
          </a:p>
        </p:txBody>
      </p:sp>
      <p:pic>
        <p:nvPicPr>
          <p:cNvPr id="1026"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4522" t="14965" r="66508" b="74687"/>
          <a:stretch/>
        </p:blipFill>
        <p:spPr bwMode="auto">
          <a:xfrm>
            <a:off x="917938" y="1841627"/>
            <a:ext cx="4415051" cy="88710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Content Placeholder 2"/>
          <p:cNvSpPr txBox="1">
            <a:spLocks/>
          </p:cNvSpPr>
          <p:nvPr/>
        </p:nvSpPr>
        <p:spPr>
          <a:xfrm>
            <a:off x="773376" y="5086019"/>
            <a:ext cx="7458501" cy="2071048"/>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1800" b="1" i="1" dirty="0" smtClean="0">
                <a:solidFill>
                  <a:srgbClr val="FF0000"/>
                </a:solidFill>
              </a:rPr>
              <a:t>The current CIPRES Science Gateway is built on the same software as the NGBW. But this project always held to user-driven development.</a:t>
            </a:r>
          </a:p>
          <a:p>
            <a:endParaRPr lang="en-US" sz="1800" b="1" i="1" dirty="0" smtClean="0">
              <a:solidFill>
                <a:srgbClr val="FF0000"/>
              </a:solidFill>
            </a:endParaRPr>
          </a:p>
          <a:p>
            <a:pPr marL="0" indent="0">
              <a:buFont typeface="Arial"/>
              <a:buNone/>
            </a:pPr>
            <a:endParaRPr lang="en-US" b="1" i="1" dirty="0" smtClean="0">
              <a:solidFill>
                <a:srgbClr val="FF0000"/>
              </a:solidFill>
            </a:endParaRPr>
          </a:p>
          <a:p>
            <a:endParaRPr lang="en-US" b="1" i="1" dirty="0">
              <a:solidFill>
                <a:srgbClr val="FF0000"/>
              </a:solidFill>
            </a:endParaRPr>
          </a:p>
        </p:txBody>
      </p:sp>
    </p:spTree>
    <p:extLst>
      <p:ext uri="{BB962C8B-B14F-4D97-AF65-F5344CB8AC3E}">
        <p14:creationId xmlns:p14="http://schemas.microsoft.com/office/powerpoint/2010/main" val="1908703249"/>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7"/>
          <p:cNvSpPr>
            <a:spLocks noChangeArrowheads="1"/>
          </p:cNvSpPr>
          <p:nvPr/>
        </p:nvSpPr>
        <p:spPr bwMode="auto">
          <a:xfrm>
            <a:off x="4063489" y="3393972"/>
            <a:ext cx="461810" cy="817092"/>
          </a:xfrm>
          <a:prstGeom prst="rect">
            <a:avLst/>
          </a:prstGeom>
          <a:solidFill>
            <a:srgbClr val="00FFFF"/>
          </a:solidFill>
          <a:ln w="38100">
            <a:solidFill>
              <a:schemeClr val="tx1"/>
            </a:solidFill>
            <a:miter lim="800000"/>
            <a:headEnd/>
            <a:tailEnd/>
          </a:ln>
        </p:spPr>
        <p:txBody>
          <a:bodyPr wrap="none" anchor="ctr"/>
          <a:lstStyle/>
          <a:p>
            <a:pPr algn="ctr"/>
            <a:r>
              <a:rPr lang="en-US" sz="1200" b="1" dirty="0" smtClean="0">
                <a:cs typeface="Arial" charset="0"/>
              </a:rPr>
              <a:t>CRA</a:t>
            </a:r>
            <a:endParaRPr lang="en-US" sz="1200" b="1" dirty="0">
              <a:cs typeface="Arial" charset="0"/>
            </a:endParaRPr>
          </a:p>
        </p:txBody>
      </p:sp>
      <p:pic>
        <p:nvPicPr>
          <p:cNvPr id="6" name="Picture 14" descr="j0195384"/>
          <p:cNvPicPr>
            <a:picLocks noChangeAspect="1" noChangeArrowheads="1"/>
          </p:cNvPicPr>
          <p:nvPr/>
        </p:nvPicPr>
        <p:blipFill>
          <a:blip r:embed="rId2"/>
          <a:srcRect/>
          <a:stretch>
            <a:fillRect/>
          </a:stretch>
        </p:blipFill>
        <p:spPr bwMode="auto">
          <a:xfrm flipH="1">
            <a:off x="6464645" y="3479086"/>
            <a:ext cx="719040" cy="615167"/>
          </a:xfrm>
          <a:prstGeom prst="rect">
            <a:avLst/>
          </a:prstGeom>
          <a:noFill/>
          <a:ln w="38100">
            <a:noFill/>
            <a:miter lim="800000"/>
            <a:headEnd/>
            <a:tailEnd/>
          </a:ln>
        </p:spPr>
      </p:pic>
      <p:cxnSp>
        <p:nvCxnSpPr>
          <p:cNvPr id="7" name="AutoShape 16"/>
          <p:cNvCxnSpPr>
            <a:cxnSpLocks noChangeShapeType="1"/>
          </p:cNvCxnSpPr>
          <p:nvPr/>
        </p:nvCxnSpPr>
        <p:spPr bwMode="auto">
          <a:xfrm rot="16200000" flipH="1">
            <a:off x="6142928" y="3540627"/>
            <a:ext cx="5870" cy="512044"/>
          </a:xfrm>
          <a:prstGeom prst="straightConnector1">
            <a:avLst/>
          </a:prstGeom>
          <a:noFill/>
          <a:ln w="38100">
            <a:solidFill>
              <a:schemeClr val="tx1"/>
            </a:solidFill>
            <a:round/>
            <a:headEnd type="triangle" w="lg" len="lg"/>
            <a:tailEnd type="triangle" w="lg" len="lg"/>
          </a:ln>
        </p:spPr>
      </p:cxnSp>
      <p:grpSp>
        <p:nvGrpSpPr>
          <p:cNvPr id="8" name="Group 10"/>
          <p:cNvGrpSpPr>
            <a:grpSpLocks/>
          </p:cNvGrpSpPr>
          <p:nvPr/>
        </p:nvGrpSpPr>
        <p:grpSpPr bwMode="auto">
          <a:xfrm>
            <a:off x="1467863" y="3390900"/>
            <a:ext cx="1725423" cy="819150"/>
            <a:chOff x="1236663" y="1892115"/>
            <a:chExt cx="2011362" cy="1107683"/>
          </a:xfrm>
        </p:grpSpPr>
        <p:sp>
          <p:nvSpPr>
            <p:cNvPr id="9" name="Rectangle 7"/>
            <p:cNvSpPr>
              <a:spLocks noChangeArrowheads="1"/>
            </p:cNvSpPr>
            <p:nvPr/>
          </p:nvSpPr>
          <p:spPr bwMode="auto">
            <a:xfrm>
              <a:off x="1236663" y="1892115"/>
              <a:ext cx="2011362" cy="1107683"/>
            </a:xfrm>
            <a:prstGeom prst="rect">
              <a:avLst/>
            </a:prstGeom>
            <a:solidFill>
              <a:srgbClr val="FFFF00"/>
            </a:solidFill>
            <a:ln w="38100">
              <a:solidFill>
                <a:schemeClr val="tx1"/>
              </a:solidFill>
              <a:miter lim="800000"/>
              <a:headEnd/>
              <a:tailEnd/>
            </a:ln>
          </p:spPr>
          <p:txBody>
            <a:bodyPr wrap="none" anchor="ctr"/>
            <a:lstStyle/>
            <a:p>
              <a:pPr algn="ctr"/>
              <a:endParaRPr lang="en-US" sz="1200" b="1">
                <a:cs typeface="Arial" charset="0"/>
              </a:endParaRPr>
            </a:p>
          </p:txBody>
        </p:sp>
        <p:sp>
          <p:nvSpPr>
            <p:cNvPr id="10" name="Rectangle 18"/>
            <p:cNvSpPr>
              <a:spLocks noChangeArrowheads="1"/>
            </p:cNvSpPr>
            <p:nvPr/>
          </p:nvSpPr>
          <p:spPr bwMode="auto">
            <a:xfrm>
              <a:off x="1680369" y="2079625"/>
              <a:ext cx="1123950" cy="738188"/>
            </a:xfrm>
            <a:prstGeom prst="rect">
              <a:avLst/>
            </a:prstGeom>
            <a:noFill/>
            <a:ln w="28575">
              <a:noFill/>
              <a:miter lim="800000"/>
              <a:headEnd/>
              <a:tailEnd/>
            </a:ln>
          </p:spPr>
          <p:txBody>
            <a:bodyPr wrap="none" anchor="ctr"/>
            <a:lstStyle/>
            <a:p>
              <a:pPr algn="ctr"/>
              <a:r>
                <a:rPr lang="en-US" sz="1200" b="1" dirty="0" smtClean="0">
                  <a:cs typeface="Arial" charset="0"/>
                </a:rPr>
                <a:t>XSEDE</a:t>
              </a:r>
              <a:endParaRPr lang="en-US" sz="1200" b="1" dirty="0">
                <a:cs typeface="Arial" charset="0"/>
              </a:endParaRPr>
            </a:p>
          </p:txBody>
        </p:sp>
      </p:grpSp>
      <p:cxnSp>
        <p:nvCxnSpPr>
          <p:cNvPr id="11" name="AutoShape 17"/>
          <p:cNvCxnSpPr>
            <a:cxnSpLocks noChangeShapeType="1"/>
          </p:cNvCxnSpPr>
          <p:nvPr/>
        </p:nvCxnSpPr>
        <p:spPr bwMode="auto">
          <a:xfrm flipV="1">
            <a:off x="3193286" y="3802518"/>
            <a:ext cx="870202" cy="1"/>
          </a:xfrm>
          <a:prstGeom prst="straightConnector1">
            <a:avLst/>
          </a:prstGeom>
          <a:noFill/>
          <a:ln w="38100">
            <a:solidFill>
              <a:schemeClr val="tx1"/>
            </a:solidFill>
            <a:round/>
            <a:headEnd type="triangle" w="lg" len="lg"/>
            <a:tailEnd type="triangle" w="lg" len="lg"/>
          </a:ln>
        </p:spPr>
      </p:cxnSp>
      <p:sp>
        <p:nvSpPr>
          <p:cNvPr id="12" name="TextBox 23"/>
          <p:cNvSpPr txBox="1">
            <a:spLocks noChangeArrowheads="1"/>
          </p:cNvSpPr>
          <p:nvPr/>
        </p:nvSpPr>
        <p:spPr bwMode="auto">
          <a:xfrm>
            <a:off x="1707951" y="4199795"/>
            <a:ext cx="1218603" cy="276999"/>
          </a:xfrm>
          <a:prstGeom prst="rect">
            <a:avLst/>
          </a:prstGeom>
          <a:noFill/>
          <a:ln w="9525">
            <a:noFill/>
            <a:miter lim="800000"/>
            <a:headEnd/>
            <a:tailEnd/>
          </a:ln>
        </p:spPr>
        <p:txBody>
          <a:bodyPr wrap="none">
            <a:spAutoFit/>
          </a:bodyPr>
          <a:lstStyle/>
          <a:p>
            <a:r>
              <a:rPr lang="en-US" sz="1200" b="1" dirty="0"/>
              <a:t>Parallel codes</a:t>
            </a:r>
          </a:p>
        </p:txBody>
      </p:sp>
      <p:sp>
        <p:nvSpPr>
          <p:cNvPr id="13" name="Rectangle 7"/>
          <p:cNvSpPr>
            <a:spLocks noChangeArrowheads="1"/>
          </p:cNvSpPr>
          <p:nvPr/>
        </p:nvSpPr>
        <p:spPr bwMode="auto">
          <a:xfrm>
            <a:off x="5037343" y="3393972"/>
            <a:ext cx="852497" cy="817092"/>
          </a:xfrm>
          <a:prstGeom prst="rect">
            <a:avLst/>
          </a:prstGeom>
          <a:solidFill>
            <a:schemeClr val="accent1">
              <a:lumMod val="50000"/>
              <a:alpha val="39000"/>
            </a:schemeClr>
          </a:solidFill>
          <a:ln w="38100">
            <a:solidFill>
              <a:schemeClr val="tx1"/>
            </a:solidFill>
            <a:miter lim="800000"/>
            <a:headEnd/>
            <a:tailEnd/>
          </a:ln>
        </p:spPr>
        <p:txBody>
          <a:bodyPr wrap="none" anchor="ctr"/>
          <a:lstStyle/>
          <a:p>
            <a:pPr algn="ctr"/>
            <a:r>
              <a:rPr lang="en-US" sz="1200" b="1" dirty="0" smtClean="0">
                <a:cs typeface="Arial" charset="0"/>
              </a:rPr>
              <a:t>Scripting</a:t>
            </a:r>
          </a:p>
          <a:p>
            <a:pPr algn="ctr"/>
            <a:r>
              <a:rPr lang="en-US" sz="1200" b="1" dirty="0" smtClean="0">
                <a:cs typeface="Arial" charset="0"/>
              </a:rPr>
              <a:t>Tools</a:t>
            </a:r>
            <a:endParaRPr lang="en-US" sz="1200" b="1" dirty="0">
              <a:cs typeface="Arial" charset="0"/>
            </a:endParaRPr>
          </a:p>
        </p:txBody>
      </p:sp>
      <p:cxnSp>
        <p:nvCxnSpPr>
          <p:cNvPr id="14" name="AutoShape 16"/>
          <p:cNvCxnSpPr>
            <a:cxnSpLocks noChangeShapeType="1"/>
          </p:cNvCxnSpPr>
          <p:nvPr/>
        </p:nvCxnSpPr>
        <p:spPr bwMode="auto">
          <a:xfrm rot="16200000" flipH="1">
            <a:off x="4778386" y="3546497"/>
            <a:ext cx="5870" cy="512044"/>
          </a:xfrm>
          <a:prstGeom prst="straightConnector1">
            <a:avLst/>
          </a:prstGeom>
          <a:noFill/>
          <a:ln w="38100">
            <a:solidFill>
              <a:schemeClr val="tx1"/>
            </a:solidFill>
            <a:round/>
            <a:headEnd type="triangle" w="lg" len="lg"/>
            <a:tailEnd type="triangle" w="lg" len="lg"/>
          </a:ln>
        </p:spPr>
      </p:cxnSp>
      <p:sp>
        <p:nvSpPr>
          <p:cNvPr id="32" name="TextBox 2"/>
          <p:cNvSpPr txBox="1">
            <a:spLocks noChangeArrowheads="1"/>
          </p:cNvSpPr>
          <p:nvPr/>
        </p:nvSpPr>
        <p:spPr bwMode="auto">
          <a:xfrm>
            <a:off x="285750" y="1076325"/>
            <a:ext cx="7965642" cy="461665"/>
          </a:xfrm>
          <a:prstGeom prst="rect">
            <a:avLst/>
          </a:prstGeom>
          <a:noFill/>
          <a:ln w="9525">
            <a:noFill/>
            <a:miter lim="800000"/>
            <a:headEnd/>
            <a:tailEnd/>
          </a:ln>
        </p:spPr>
        <p:txBody>
          <a:bodyPr wrap="none">
            <a:spAutoFit/>
          </a:bodyPr>
          <a:lstStyle/>
          <a:p>
            <a:r>
              <a:rPr lang="en-US" sz="2400" b="1" dirty="0" smtClean="0">
                <a:cs typeface="Arial" charset="0"/>
              </a:rPr>
              <a:t>Use Cases: Individual developers and REST Services</a:t>
            </a:r>
          </a:p>
        </p:txBody>
      </p:sp>
      <p:pic>
        <p:nvPicPr>
          <p:cNvPr id="33" name="Picture 10" descr="IPL_logo_1C_rgb_small.jpg"/>
          <p:cNvPicPr>
            <a:picLocks noChangeAspect="1"/>
          </p:cNvPicPr>
          <p:nvPr/>
        </p:nvPicPr>
        <p:blipFill>
          <a:blip r:embed="rId3" cstate="print"/>
          <a:srcRect/>
          <a:stretch>
            <a:fillRect/>
          </a:stretch>
        </p:blipFill>
        <p:spPr bwMode="auto">
          <a:xfrm>
            <a:off x="6354216" y="4831343"/>
            <a:ext cx="1658937" cy="428625"/>
          </a:xfrm>
          <a:prstGeom prst="rect">
            <a:avLst/>
          </a:prstGeom>
          <a:noFill/>
          <a:ln w="9525">
            <a:noFill/>
            <a:miter lim="800000"/>
            <a:headEnd/>
            <a:tailEnd/>
          </a:ln>
        </p:spPr>
      </p:pic>
      <p:sp>
        <p:nvSpPr>
          <p:cNvPr id="15" name="TextBox 14"/>
          <p:cNvSpPr txBox="1"/>
          <p:nvPr/>
        </p:nvSpPr>
        <p:spPr>
          <a:xfrm>
            <a:off x="982116" y="1990725"/>
            <a:ext cx="6714083" cy="1754326"/>
          </a:xfrm>
          <a:prstGeom prst="rect">
            <a:avLst/>
          </a:prstGeom>
          <a:noFill/>
        </p:spPr>
        <p:txBody>
          <a:bodyPr wrap="square" rtlCol="0">
            <a:spAutoFit/>
          </a:bodyPr>
          <a:lstStyle/>
          <a:p>
            <a:r>
              <a:rPr lang="en-US" b="1" dirty="0" smtClean="0">
                <a:solidFill>
                  <a:srgbClr val="FF0000"/>
                </a:solidFill>
              </a:rPr>
              <a:t>Assuming modest scripting skills, an advanced researcher can accomplish this goal using the CIPRES </a:t>
            </a:r>
            <a:r>
              <a:rPr lang="en-US" b="1" dirty="0" err="1" smtClean="0">
                <a:solidFill>
                  <a:srgbClr val="FF0000"/>
                </a:solidFill>
              </a:rPr>
              <a:t>RESTful</a:t>
            </a:r>
            <a:r>
              <a:rPr lang="en-US" b="1" dirty="0" smtClean="0">
                <a:solidFill>
                  <a:srgbClr val="FF0000"/>
                </a:solidFill>
              </a:rPr>
              <a:t> API to avoid the clumsy browser interface</a:t>
            </a:r>
          </a:p>
          <a:p>
            <a:pPr marL="285750" indent="-285750">
              <a:buFont typeface="Arial" pitchFamily="34" charset="0"/>
              <a:buChar char="•"/>
            </a:pPr>
            <a:endParaRPr lang="en-US" b="1" dirty="0">
              <a:solidFill>
                <a:srgbClr val="FF0000"/>
              </a:solidFill>
            </a:endParaRPr>
          </a:p>
          <a:p>
            <a:pPr marL="285750" indent="-285750">
              <a:buFont typeface="Arial" pitchFamily="34" charset="0"/>
              <a:buChar char="•"/>
            </a:pPr>
            <a:endParaRPr lang="en-US" b="1" dirty="0" smtClean="0">
              <a:solidFill>
                <a:srgbClr val="FF0000"/>
              </a:solidFill>
            </a:endParaRPr>
          </a:p>
          <a:p>
            <a:endParaRPr lang="en-US" b="1" dirty="0">
              <a:solidFill>
                <a:srgbClr val="FF0000"/>
              </a:solidFill>
            </a:endParaRPr>
          </a:p>
        </p:txBody>
      </p:sp>
    </p:spTree>
    <p:extLst>
      <p:ext uri="{BB962C8B-B14F-4D97-AF65-F5344CB8AC3E}">
        <p14:creationId xmlns:p14="http://schemas.microsoft.com/office/powerpoint/2010/main" val="2059541566"/>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a:spLocks noChangeArrowheads="1"/>
          </p:cNvSpPr>
          <p:nvPr/>
        </p:nvSpPr>
        <p:spPr bwMode="auto">
          <a:xfrm>
            <a:off x="285750" y="1076325"/>
            <a:ext cx="8561917" cy="830997"/>
          </a:xfrm>
          <a:prstGeom prst="rect">
            <a:avLst/>
          </a:prstGeom>
          <a:noFill/>
          <a:ln w="9525">
            <a:noFill/>
            <a:miter lim="800000"/>
            <a:headEnd/>
            <a:tailEnd/>
          </a:ln>
        </p:spPr>
        <p:txBody>
          <a:bodyPr wrap="square">
            <a:spAutoFit/>
          </a:bodyPr>
          <a:lstStyle/>
          <a:p>
            <a:r>
              <a:rPr lang="en-US" sz="2400" b="1" dirty="0" smtClean="0">
                <a:cs typeface="Arial" charset="0"/>
              </a:rPr>
              <a:t>The REST API was released in October 2014, and announced formally January 2015.</a:t>
            </a:r>
          </a:p>
        </p:txBody>
      </p:sp>
      <p:sp>
        <p:nvSpPr>
          <p:cNvPr id="3" name="TextBox 2"/>
          <p:cNvSpPr txBox="1">
            <a:spLocks noChangeArrowheads="1"/>
          </p:cNvSpPr>
          <p:nvPr/>
        </p:nvSpPr>
        <p:spPr bwMode="auto">
          <a:xfrm>
            <a:off x="285749" y="2151592"/>
            <a:ext cx="8561917" cy="3139321"/>
          </a:xfrm>
          <a:prstGeom prst="rect">
            <a:avLst/>
          </a:prstGeom>
          <a:noFill/>
          <a:ln w="9525">
            <a:noFill/>
            <a:miter lim="800000"/>
            <a:headEnd/>
            <a:tailEnd/>
          </a:ln>
        </p:spPr>
        <p:txBody>
          <a:bodyPr wrap="square">
            <a:spAutoFit/>
          </a:bodyPr>
          <a:lstStyle/>
          <a:p>
            <a:r>
              <a:rPr lang="en-US" b="1" dirty="0" smtClean="0">
                <a:cs typeface="Arial" charset="0"/>
              </a:rPr>
              <a:t>It is available through:</a:t>
            </a:r>
            <a:endParaRPr lang="en-US" b="1" dirty="0">
              <a:cs typeface="Arial" charset="0"/>
            </a:endParaRPr>
          </a:p>
          <a:p>
            <a:pPr marL="342900" indent="-342900">
              <a:buFont typeface="Arial" panose="020B0604020202020204" pitchFamily="34" charset="0"/>
              <a:buChar char="•"/>
            </a:pPr>
            <a:r>
              <a:rPr lang="en-US" b="1" dirty="0" smtClean="0">
                <a:cs typeface="Arial" charset="0"/>
              </a:rPr>
              <a:t>MorphoBank</a:t>
            </a:r>
          </a:p>
          <a:p>
            <a:pPr marL="342900" indent="-342900">
              <a:buFont typeface="Arial" panose="020B0604020202020204" pitchFamily="34" charset="0"/>
              <a:buChar char="•"/>
            </a:pPr>
            <a:r>
              <a:rPr lang="en-US" b="1" dirty="0" smtClean="0">
                <a:cs typeface="Arial" charset="0"/>
              </a:rPr>
              <a:t>Influenza Research Database</a:t>
            </a:r>
          </a:p>
          <a:p>
            <a:pPr marL="342900" indent="-342900">
              <a:buFont typeface="Arial" panose="020B0604020202020204" pitchFamily="34" charset="0"/>
              <a:buChar char="•"/>
            </a:pPr>
            <a:r>
              <a:rPr lang="en-US" b="1" dirty="0" smtClean="0">
                <a:cs typeface="Arial" charset="0"/>
              </a:rPr>
              <a:t>Virus Pathogen Resource (ViPR)</a:t>
            </a:r>
          </a:p>
          <a:p>
            <a:pPr marL="342900" indent="-342900">
              <a:buFont typeface="Arial" panose="020B0604020202020204" pitchFamily="34" charset="0"/>
              <a:buChar char="•"/>
            </a:pPr>
            <a:r>
              <a:rPr lang="en-US" b="1" dirty="0" smtClean="0">
                <a:cs typeface="Arial" charset="0"/>
              </a:rPr>
              <a:t>Tree-Based </a:t>
            </a:r>
            <a:r>
              <a:rPr lang="en-US" b="1" dirty="0">
                <a:cs typeface="Arial" charset="0"/>
              </a:rPr>
              <a:t>Alignment </a:t>
            </a:r>
            <a:r>
              <a:rPr lang="en-US" b="1" dirty="0" smtClean="0">
                <a:cs typeface="Arial" charset="0"/>
              </a:rPr>
              <a:t>Selector (TBAS)</a:t>
            </a:r>
          </a:p>
          <a:p>
            <a:pPr marL="342900" indent="-342900">
              <a:buFont typeface="Arial" panose="020B0604020202020204" pitchFamily="34" charset="0"/>
              <a:buChar char="•"/>
            </a:pPr>
            <a:r>
              <a:rPr lang="en-US" b="1" dirty="0" err="1" smtClean="0">
                <a:cs typeface="Arial" charset="0"/>
              </a:rPr>
              <a:t>raxmlGUI</a:t>
            </a:r>
            <a:endParaRPr lang="en-US" b="1" dirty="0" smtClean="0">
              <a:cs typeface="Arial" charset="0"/>
            </a:endParaRPr>
          </a:p>
          <a:p>
            <a:endParaRPr lang="en-US" b="1" dirty="0">
              <a:cs typeface="Arial" charset="0"/>
            </a:endParaRPr>
          </a:p>
          <a:p>
            <a:r>
              <a:rPr lang="en-US" b="1" dirty="0" smtClean="0">
                <a:cs typeface="Arial" charset="0"/>
              </a:rPr>
              <a:t>Coming soon:</a:t>
            </a:r>
          </a:p>
          <a:p>
            <a:pPr marL="285750" indent="-285750">
              <a:buFont typeface="Arial" panose="020B0604020202020204" pitchFamily="34" charset="0"/>
              <a:buChar char="•"/>
            </a:pPr>
            <a:r>
              <a:rPr lang="en-US" b="1" dirty="0" smtClean="0">
                <a:cs typeface="Arial" charset="0"/>
              </a:rPr>
              <a:t>Mesquite</a:t>
            </a:r>
          </a:p>
          <a:p>
            <a:pPr marL="285750" indent="-285750">
              <a:buFont typeface="Arial" panose="020B0604020202020204" pitchFamily="34" charset="0"/>
              <a:buChar char="•"/>
            </a:pPr>
            <a:r>
              <a:rPr lang="en-US" b="1" dirty="0" err="1" smtClean="0">
                <a:cs typeface="Arial" charset="0"/>
              </a:rPr>
              <a:t>siMBa</a:t>
            </a:r>
            <a:endParaRPr lang="en-US" b="1" dirty="0">
              <a:cs typeface="Arial" charset="0"/>
            </a:endParaRPr>
          </a:p>
          <a:p>
            <a:pPr marL="285750" indent="-285750">
              <a:buFont typeface="Arial" panose="020B0604020202020204" pitchFamily="34" charset="0"/>
              <a:buChar char="•"/>
            </a:pPr>
            <a:r>
              <a:rPr lang="en-US" b="1" dirty="0" smtClean="0">
                <a:cs typeface="Arial" charset="0"/>
              </a:rPr>
              <a:t>BioKepler</a:t>
            </a:r>
          </a:p>
        </p:txBody>
      </p:sp>
    </p:spTree>
    <p:extLst>
      <p:ext uri="{BB962C8B-B14F-4D97-AF65-F5344CB8AC3E}">
        <p14:creationId xmlns:p14="http://schemas.microsoft.com/office/powerpoint/2010/main" val="141289163"/>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a:spLocks noChangeArrowheads="1"/>
          </p:cNvSpPr>
          <p:nvPr/>
        </p:nvSpPr>
        <p:spPr bwMode="auto">
          <a:xfrm>
            <a:off x="285750" y="1076325"/>
            <a:ext cx="8561959" cy="2677656"/>
          </a:xfrm>
          <a:prstGeom prst="rect">
            <a:avLst/>
          </a:prstGeom>
          <a:noFill/>
          <a:ln w="9525">
            <a:noFill/>
            <a:miter lim="800000"/>
            <a:headEnd/>
            <a:tailEnd/>
          </a:ln>
        </p:spPr>
        <p:txBody>
          <a:bodyPr wrap="none">
            <a:spAutoFit/>
          </a:bodyPr>
          <a:lstStyle/>
          <a:p>
            <a:r>
              <a:rPr lang="en-US" sz="2400" b="1" dirty="0" smtClean="0">
                <a:cs typeface="Arial" charset="0"/>
              </a:rPr>
              <a:t>Advantages of offering REST services:</a:t>
            </a:r>
          </a:p>
          <a:p>
            <a:endParaRPr lang="en-US" sz="2400" b="1" dirty="0">
              <a:cs typeface="Arial" charset="0"/>
            </a:endParaRPr>
          </a:p>
          <a:p>
            <a:pPr marL="342900" indent="-342900">
              <a:buFont typeface="Arial" panose="020B0604020202020204" pitchFamily="34" charset="0"/>
              <a:buChar char="•"/>
            </a:pPr>
            <a:r>
              <a:rPr lang="en-US" sz="2400" b="1" dirty="0" smtClean="0">
                <a:cs typeface="Arial" charset="0"/>
              </a:rPr>
              <a:t>Preserves the investment in creating and learning to</a:t>
            </a:r>
            <a:br>
              <a:rPr lang="en-US" sz="2400" b="1" dirty="0" smtClean="0">
                <a:cs typeface="Arial" charset="0"/>
              </a:rPr>
            </a:br>
            <a:r>
              <a:rPr lang="en-US" sz="2400" b="1" dirty="0" smtClean="0">
                <a:cs typeface="Arial" charset="0"/>
              </a:rPr>
              <a:t>use complex software environments.</a:t>
            </a:r>
          </a:p>
          <a:p>
            <a:endParaRPr lang="en-US" sz="2400" b="1" dirty="0" smtClean="0">
              <a:cs typeface="Arial" charset="0"/>
            </a:endParaRPr>
          </a:p>
          <a:p>
            <a:pPr marL="342900" indent="-342900">
              <a:buFont typeface="Arial" panose="020B0604020202020204" pitchFamily="34" charset="0"/>
              <a:buChar char="•"/>
            </a:pPr>
            <a:r>
              <a:rPr lang="en-US" sz="2400" b="1" dirty="0" smtClean="0">
                <a:cs typeface="Arial" charset="0"/>
              </a:rPr>
              <a:t>Makes interaction with the application more flexible for</a:t>
            </a:r>
            <a:br>
              <a:rPr lang="en-US" sz="2400" b="1" dirty="0" smtClean="0">
                <a:cs typeface="Arial" charset="0"/>
              </a:rPr>
            </a:br>
            <a:r>
              <a:rPr lang="en-US" sz="2400" b="1" dirty="0" smtClean="0">
                <a:cs typeface="Arial" charset="0"/>
              </a:rPr>
              <a:t>individuals with scripting skills.</a:t>
            </a:r>
          </a:p>
        </p:txBody>
      </p:sp>
    </p:spTree>
    <p:extLst>
      <p:ext uri="{BB962C8B-B14F-4D97-AF65-F5344CB8AC3E}">
        <p14:creationId xmlns:p14="http://schemas.microsoft.com/office/powerpoint/2010/main" val="2897428527"/>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a:spLocks noChangeArrowheads="1"/>
          </p:cNvSpPr>
          <p:nvPr/>
        </p:nvSpPr>
        <p:spPr bwMode="auto">
          <a:xfrm>
            <a:off x="285750" y="1076325"/>
            <a:ext cx="8561917" cy="461665"/>
          </a:xfrm>
          <a:prstGeom prst="rect">
            <a:avLst/>
          </a:prstGeom>
          <a:noFill/>
          <a:ln w="9525">
            <a:noFill/>
            <a:miter lim="800000"/>
            <a:headEnd/>
            <a:tailEnd/>
          </a:ln>
        </p:spPr>
        <p:txBody>
          <a:bodyPr wrap="square">
            <a:spAutoFit/>
          </a:bodyPr>
          <a:lstStyle/>
          <a:p>
            <a:r>
              <a:rPr lang="en-US" sz="2400" b="1" dirty="0" smtClean="0">
                <a:cs typeface="Arial" charset="0"/>
              </a:rPr>
              <a:t>But where are the individual scripters we expected?</a:t>
            </a:r>
          </a:p>
        </p:txBody>
      </p:sp>
      <p:pic>
        <p:nvPicPr>
          <p:cNvPr id="5" name="Picture 14" descr="j0195384"/>
          <p:cNvPicPr>
            <a:picLocks noChangeAspect="1" noChangeArrowheads="1"/>
          </p:cNvPicPr>
          <p:nvPr/>
        </p:nvPicPr>
        <p:blipFill>
          <a:blip r:embed="rId2"/>
          <a:srcRect/>
          <a:stretch>
            <a:fillRect/>
          </a:stretch>
        </p:blipFill>
        <p:spPr bwMode="auto">
          <a:xfrm flipH="1">
            <a:off x="3238500" y="3570960"/>
            <a:ext cx="2192585" cy="1875843"/>
          </a:xfrm>
          <a:prstGeom prst="rect">
            <a:avLst/>
          </a:prstGeom>
          <a:noFill/>
          <a:ln w="38100">
            <a:noFill/>
            <a:miter lim="800000"/>
            <a:headEnd/>
            <a:tailEnd/>
          </a:ln>
        </p:spPr>
      </p:pic>
      <p:sp>
        <p:nvSpPr>
          <p:cNvPr id="6" name="TextBox 5"/>
          <p:cNvSpPr txBox="1"/>
          <p:nvPr/>
        </p:nvSpPr>
        <p:spPr>
          <a:xfrm>
            <a:off x="3793189" y="1900117"/>
            <a:ext cx="1309974" cy="1446550"/>
          </a:xfrm>
          <a:prstGeom prst="rect">
            <a:avLst/>
          </a:prstGeom>
          <a:noFill/>
        </p:spPr>
        <p:txBody>
          <a:bodyPr wrap="none" rtlCol="0">
            <a:spAutoFit/>
          </a:bodyPr>
          <a:lstStyle/>
          <a:p>
            <a:r>
              <a:rPr lang="en-US" sz="8800" b="1" dirty="0" smtClean="0"/>
              <a:t>!!!</a:t>
            </a:r>
            <a:endParaRPr lang="en-US" sz="8800" b="1" dirty="0"/>
          </a:p>
        </p:txBody>
      </p:sp>
    </p:spTree>
    <p:extLst>
      <p:ext uri="{BB962C8B-B14F-4D97-AF65-F5344CB8AC3E}">
        <p14:creationId xmlns:p14="http://schemas.microsoft.com/office/powerpoint/2010/main" val="1498366321"/>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2"/>
          <p:cNvSpPr txBox="1">
            <a:spLocks noChangeArrowheads="1"/>
          </p:cNvSpPr>
          <p:nvPr/>
        </p:nvSpPr>
        <p:spPr bwMode="auto">
          <a:xfrm>
            <a:off x="285751" y="1076324"/>
            <a:ext cx="8324850" cy="461665"/>
          </a:xfrm>
          <a:prstGeom prst="rect">
            <a:avLst/>
          </a:prstGeom>
          <a:noFill/>
          <a:ln w="9525">
            <a:noFill/>
            <a:miter lim="800000"/>
            <a:headEnd/>
            <a:tailEnd/>
          </a:ln>
        </p:spPr>
        <p:txBody>
          <a:bodyPr wrap="square">
            <a:spAutoFit/>
          </a:bodyPr>
          <a:lstStyle/>
          <a:p>
            <a:pPr fontAlgn="base">
              <a:spcBef>
                <a:spcPct val="0"/>
              </a:spcBef>
              <a:spcAft>
                <a:spcPct val="0"/>
              </a:spcAft>
            </a:pPr>
            <a:r>
              <a:rPr lang="en-US" sz="2400" b="1" dirty="0" smtClean="0">
                <a:solidFill>
                  <a:srgbClr val="000000"/>
                </a:solidFill>
                <a:cs typeface="Arial" charset="0"/>
              </a:rPr>
              <a:t>Perhaps the REST API has too high a barrier to entry.</a:t>
            </a:r>
          </a:p>
        </p:txBody>
      </p:sp>
    </p:spTree>
    <p:extLst>
      <p:ext uri="{BB962C8B-B14F-4D97-AF65-F5344CB8AC3E}">
        <p14:creationId xmlns:p14="http://schemas.microsoft.com/office/powerpoint/2010/main" val="3361713322"/>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2"/>
          <p:cNvSpPr txBox="1">
            <a:spLocks noChangeArrowheads="1"/>
          </p:cNvSpPr>
          <p:nvPr/>
        </p:nvSpPr>
        <p:spPr bwMode="auto">
          <a:xfrm>
            <a:off x="285751" y="1076324"/>
            <a:ext cx="8324850" cy="461665"/>
          </a:xfrm>
          <a:prstGeom prst="rect">
            <a:avLst/>
          </a:prstGeom>
          <a:noFill/>
          <a:ln w="9525">
            <a:noFill/>
            <a:miter lim="800000"/>
            <a:headEnd/>
            <a:tailEnd/>
          </a:ln>
        </p:spPr>
        <p:txBody>
          <a:bodyPr wrap="square">
            <a:spAutoFit/>
          </a:bodyPr>
          <a:lstStyle/>
          <a:p>
            <a:pPr fontAlgn="base">
              <a:spcBef>
                <a:spcPct val="0"/>
              </a:spcBef>
              <a:spcAft>
                <a:spcPct val="0"/>
              </a:spcAft>
            </a:pPr>
            <a:r>
              <a:rPr lang="en-US" sz="2400" b="1" dirty="0" smtClean="0">
                <a:solidFill>
                  <a:srgbClr val="000000"/>
                </a:solidFill>
                <a:cs typeface="Arial" charset="0"/>
              </a:rPr>
              <a:t>Perhaps the REST API has too high a barrier to entry.</a:t>
            </a:r>
          </a:p>
        </p:txBody>
      </p:sp>
      <p:sp>
        <p:nvSpPr>
          <p:cNvPr id="2" name="Rectangle 1"/>
          <p:cNvSpPr/>
          <p:nvPr/>
        </p:nvSpPr>
        <p:spPr>
          <a:xfrm>
            <a:off x="1073518" y="2164081"/>
            <a:ext cx="1269515" cy="1073648"/>
          </a:xfrm>
          <a:prstGeom prst="rect">
            <a:avLst/>
          </a:pr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smtClean="0">
                <a:solidFill>
                  <a:schemeClr val="tx1"/>
                </a:solidFill>
              </a:rPr>
              <a:t>Web Form</a:t>
            </a:r>
            <a:endParaRPr lang="en-US" sz="1400" b="1" dirty="0">
              <a:solidFill>
                <a:schemeClr val="tx1"/>
              </a:solidFill>
            </a:endParaRPr>
          </a:p>
        </p:txBody>
      </p:sp>
      <p:pic>
        <p:nvPicPr>
          <p:cNvPr id="4" name="Picture 14" descr="j0195384"/>
          <p:cNvPicPr>
            <a:picLocks noChangeAspect="1" noChangeArrowheads="1"/>
          </p:cNvPicPr>
          <p:nvPr/>
        </p:nvPicPr>
        <p:blipFill>
          <a:blip r:embed="rId2"/>
          <a:srcRect/>
          <a:stretch>
            <a:fillRect/>
          </a:stretch>
        </p:blipFill>
        <p:spPr bwMode="auto">
          <a:xfrm flipH="1">
            <a:off x="138348" y="2298876"/>
            <a:ext cx="805841" cy="651893"/>
          </a:xfrm>
          <a:prstGeom prst="rect">
            <a:avLst/>
          </a:prstGeom>
          <a:noFill/>
          <a:ln w="38100">
            <a:noFill/>
            <a:miter lim="800000"/>
            <a:headEnd/>
            <a:tailEnd/>
          </a:ln>
        </p:spPr>
      </p:pic>
      <p:sp>
        <p:nvSpPr>
          <p:cNvPr id="5" name="Rectangle 4"/>
          <p:cNvSpPr/>
          <p:nvPr/>
        </p:nvSpPr>
        <p:spPr>
          <a:xfrm>
            <a:off x="4144798" y="2164081"/>
            <a:ext cx="1269515" cy="1073648"/>
          </a:xfrm>
          <a:prstGeom prst="rect">
            <a:avLst/>
          </a:prstGeom>
          <a:solidFill>
            <a:srgbClr val="92D05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smtClean="0">
                <a:solidFill>
                  <a:schemeClr val="tx1"/>
                </a:solidFill>
              </a:rPr>
              <a:t>Parameter  </a:t>
            </a:r>
          </a:p>
          <a:p>
            <a:pPr algn="ctr"/>
            <a:r>
              <a:rPr lang="en-US" sz="1400" b="1" dirty="0" smtClean="0">
                <a:solidFill>
                  <a:schemeClr val="tx1"/>
                </a:solidFill>
              </a:rPr>
              <a:t>map</a:t>
            </a:r>
            <a:endParaRPr lang="en-US" sz="1400" b="1" dirty="0">
              <a:solidFill>
                <a:schemeClr val="tx1"/>
              </a:solidFill>
            </a:endParaRPr>
          </a:p>
        </p:txBody>
      </p:sp>
      <p:sp>
        <p:nvSpPr>
          <p:cNvPr id="7" name="Rectangle 6"/>
          <p:cNvSpPr/>
          <p:nvPr/>
        </p:nvSpPr>
        <p:spPr>
          <a:xfrm>
            <a:off x="2343033" y="2164081"/>
            <a:ext cx="1269515" cy="1073648"/>
          </a:xfrm>
          <a:prstGeom prst="rect">
            <a:avLst/>
          </a:pr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smtClean="0">
                <a:solidFill>
                  <a:schemeClr val="tx1"/>
                </a:solidFill>
              </a:rPr>
              <a:t>Front end </a:t>
            </a:r>
          </a:p>
          <a:p>
            <a:pPr algn="ctr"/>
            <a:r>
              <a:rPr lang="en-US" sz="1400" b="1" dirty="0" smtClean="0">
                <a:solidFill>
                  <a:schemeClr val="tx1"/>
                </a:solidFill>
              </a:rPr>
              <a:t>Validation</a:t>
            </a:r>
          </a:p>
          <a:p>
            <a:pPr algn="ctr"/>
            <a:r>
              <a:rPr lang="en-US" sz="1400" b="1" dirty="0" smtClean="0">
                <a:solidFill>
                  <a:schemeClr val="tx1"/>
                </a:solidFill>
              </a:rPr>
              <a:t>(Javascript; struts)</a:t>
            </a:r>
            <a:endParaRPr lang="en-US" sz="1400" b="1" dirty="0">
              <a:solidFill>
                <a:schemeClr val="tx1"/>
              </a:solidFill>
            </a:endParaRPr>
          </a:p>
        </p:txBody>
      </p:sp>
      <p:sp>
        <p:nvSpPr>
          <p:cNvPr id="8" name="Rectangle 7"/>
          <p:cNvSpPr/>
          <p:nvPr/>
        </p:nvSpPr>
        <p:spPr>
          <a:xfrm>
            <a:off x="5879014" y="2164081"/>
            <a:ext cx="1269515" cy="1073648"/>
          </a:xfrm>
          <a:prstGeom prst="rect">
            <a:avLst/>
          </a:prstGeom>
          <a:solidFill>
            <a:srgbClr val="92D05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smtClean="0">
                <a:solidFill>
                  <a:schemeClr val="tx1"/>
                </a:solidFill>
              </a:rPr>
              <a:t>Backend </a:t>
            </a:r>
          </a:p>
          <a:p>
            <a:pPr algn="ctr"/>
            <a:r>
              <a:rPr lang="en-US" sz="1400" b="1" dirty="0" smtClean="0">
                <a:solidFill>
                  <a:schemeClr val="tx1"/>
                </a:solidFill>
              </a:rPr>
              <a:t>validation</a:t>
            </a:r>
            <a:endParaRPr lang="en-US" sz="1400" b="1" dirty="0">
              <a:solidFill>
                <a:schemeClr val="tx1"/>
              </a:solidFill>
            </a:endParaRPr>
          </a:p>
        </p:txBody>
      </p:sp>
      <p:cxnSp>
        <p:nvCxnSpPr>
          <p:cNvPr id="9" name="Straight Arrow Connector 8"/>
          <p:cNvCxnSpPr/>
          <p:nvPr/>
        </p:nvCxnSpPr>
        <p:spPr>
          <a:xfrm>
            <a:off x="3688772" y="2723272"/>
            <a:ext cx="394260" cy="0"/>
          </a:xfrm>
          <a:prstGeom prst="straightConnector1">
            <a:avLst/>
          </a:prstGeom>
          <a:ln w="3492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0" name="Straight Arrow Connector 9"/>
          <p:cNvCxnSpPr/>
          <p:nvPr/>
        </p:nvCxnSpPr>
        <p:spPr>
          <a:xfrm>
            <a:off x="7198204" y="2733217"/>
            <a:ext cx="394260" cy="0"/>
          </a:xfrm>
          <a:prstGeom prst="straightConnector1">
            <a:avLst/>
          </a:prstGeom>
          <a:ln w="34925">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1" name="Flowchart: Multidocument 10"/>
          <p:cNvSpPr/>
          <p:nvPr/>
        </p:nvSpPr>
        <p:spPr>
          <a:xfrm>
            <a:off x="4088814" y="3502480"/>
            <a:ext cx="1024418" cy="633750"/>
          </a:xfrm>
          <a:prstGeom prst="flowChartMultidocument">
            <a:avLst/>
          </a:prstGeom>
          <a:solidFill>
            <a:srgbClr val="FFC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rPr>
              <a:t>Tool XML</a:t>
            </a:r>
            <a:endParaRPr lang="en-US" sz="1400" dirty="0">
              <a:solidFill>
                <a:schemeClr val="tx1"/>
              </a:solidFill>
            </a:endParaRPr>
          </a:p>
        </p:txBody>
      </p:sp>
      <p:sp>
        <p:nvSpPr>
          <p:cNvPr id="13" name="Rectangle 12"/>
          <p:cNvSpPr/>
          <p:nvPr/>
        </p:nvSpPr>
        <p:spPr>
          <a:xfrm>
            <a:off x="4099591" y="4298453"/>
            <a:ext cx="1269515" cy="1073648"/>
          </a:xfrm>
          <a:prstGeom prst="rect">
            <a:avLst/>
          </a:prstGeom>
          <a:solidFill>
            <a:srgbClr val="92D05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smtClean="0">
                <a:solidFill>
                  <a:schemeClr val="tx1"/>
                </a:solidFill>
              </a:rPr>
              <a:t>Parameter  </a:t>
            </a:r>
          </a:p>
          <a:p>
            <a:pPr algn="ctr"/>
            <a:r>
              <a:rPr lang="en-US" sz="1400" b="1" dirty="0" smtClean="0">
                <a:solidFill>
                  <a:schemeClr val="tx1"/>
                </a:solidFill>
              </a:rPr>
              <a:t>map</a:t>
            </a:r>
            <a:endParaRPr lang="en-US" sz="1400" b="1" dirty="0">
              <a:solidFill>
                <a:schemeClr val="tx1"/>
              </a:solidFill>
            </a:endParaRPr>
          </a:p>
        </p:txBody>
      </p:sp>
      <p:sp>
        <p:nvSpPr>
          <p:cNvPr id="15" name="Rectangle 14"/>
          <p:cNvSpPr/>
          <p:nvPr/>
        </p:nvSpPr>
        <p:spPr>
          <a:xfrm>
            <a:off x="5861142" y="4298453"/>
            <a:ext cx="1269515" cy="1073648"/>
          </a:xfrm>
          <a:prstGeom prst="rect">
            <a:avLst/>
          </a:prstGeom>
          <a:solidFill>
            <a:srgbClr val="92D05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smtClean="0">
                <a:solidFill>
                  <a:schemeClr val="tx1"/>
                </a:solidFill>
              </a:rPr>
              <a:t>Backend </a:t>
            </a:r>
          </a:p>
          <a:p>
            <a:pPr algn="ctr"/>
            <a:r>
              <a:rPr lang="en-US" sz="1400" b="1" dirty="0" smtClean="0">
                <a:solidFill>
                  <a:schemeClr val="tx1"/>
                </a:solidFill>
              </a:rPr>
              <a:t>validation</a:t>
            </a:r>
            <a:endParaRPr lang="en-US" sz="1400" b="1" dirty="0">
              <a:solidFill>
                <a:schemeClr val="tx1"/>
              </a:solidFill>
            </a:endParaRPr>
          </a:p>
        </p:txBody>
      </p:sp>
      <p:cxnSp>
        <p:nvCxnSpPr>
          <p:cNvPr id="16" name="Straight Arrow Connector 15"/>
          <p:cNvCxnSpPr/>
          <p:nvPr/>
        </p:nvCxnSpPr>
        <p:spPr>
          <a:xfrm>
            <a:off x="3636730" y="4857644"/>
            <a:ext cx="394260" cy="0"/>
          </a:xfrm>
          <a:prstGeom prst="straightConnector1">
            <a:avLst/>
          </a:prstGeom>
          <a:ln w="3492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7" name="Straight Arrow Connector 16"/>
          <p:cNvCxnSpPr/>
          <p:nvPr/>
        </p:nvCxnSpPr>
        <p:spPr>
          <a:xfrm>
            <a:off x="7241836" y="4867589"/>
            <a:ext cx="394260" cy="0"/>
          </a:xfrm>
          <a:prstGeom prst="straightConnector1">
            <a:avLst/>
          </a:prstGeom>
          <a:ln w="34925">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8" name="Rectangle 17"/>
          <p:cNvSpPr/>
          <p:nvPr/>
        </p:nvSpPr>
        <p:spPr>
          <a:xfrm>
            <a:off x="2240939" y="4269126"/>
            <a:ext cx="1269515" cy="1073648"/>
          </a:xfrm>
          <a:prstGeom prst="rect">
            <a:avLst/>
          </a:prstGeom>
          <a:solidFill>
            <a:schemeClr val="accent1">
              <a:lumMod val="9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smtClean="0">
                <a:solidFill>
                  <a:schemeClr val="tx1"/>
                </a:solidFill>
              </a:rPr>
              <a:t>Rest Client</a:t>
            </a:r>
            <a:endParaRPr lang="en-US" sz="1400" b="1" dirty="0">
              <a:solidFill>
                <a:schemeClr val="tx1"/>
              </a:solidFill>
            </a:endParaRPr>
          </a:p>
        </p:txBody>
      </p:sp>
      <p:pic>
        <p:nvPicPr>
          <p:cNvPr id="19" name="Picture 14" descr="j0195384"/>
          <p:cNvPicPr>
            <a:picLocks noChangeAspect="1" noChangeArrowheads="1"/>
          </p:cNvPicPr>
          <p:nvPr/>
        </p:nvPicPr>
        <p:blipFill>
          <a:blip r:embed="rId2"/>
          <a:srcRect/>
          <a:stretch>
            <a:fillRect/>
          </a:stretch>
        </p:blipFill>
        <p:spPr bwMode="auto">
          <a:xfrm flipH="1">
            <a:off x="1330941" y="4403959"/>
            <a:ext cx="811371" cy="656367"/>
          </a:xfrm>
          <a:prstGeom prst="rect">
            <a:avLst/>
          </a:prstGeom>
          <a:noFill/>
          <a:ln w="38100">
            <a:noFill/>
            <a:miter lim="800000"/>
            <a:headEnd/>
            <a:tailEnd/>
          </a:ln>
        </p:spPr>
      </p:pic>
      <p:cxnSp>
        <p:nvCxnSpPr>
          <p:cNvPr id="20" name="Straight Arrow Connector 19"/>
          <p:cNvCxnSpPr/>
          <p:nvPr/>
        </p:nvCxnSpPr>
        <p:spPr>
          <a:xfrm flipV="1">
            <a:off x="5180648" y="3373426"/>
            <a:ext cx="1086581" cy="325573"/>
          </a:xfrm>
          <a:prstGeom prst="straightConnector1">
            <a:avLst/>
          </a:prstGeom>
          <a:ln w="3492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2" name="Straight Arrow Connector 21"/>
          <p:cNvCxnSpPr/>
          <p:nvPr/>
        </p:nvCxnSpPr>
        <p:spPr>
          <a:xfrm>
            <a:off x="5173814" y="3702976"/>
            <a:ext cx="1086581" cy="325573"/>
          </a:xfrm>
          <a:prstGeom prst="straightConnector1">
            <a:avLst/>
          </a:prstGeom>
          <a:ln w="3492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5" name="Straight Arrow Connector 24"/>
          <p:cNvCxnSpPr/>
          <p:nvPr/>
        </p:nvCxnSpPr>
        <p:spPr>
          <a:xfrm>
            <a:off x="2959653" y="3379887"/>
            <a:ext cx="1086581" cy="325573"/>
          </a:xfrm>
          <a:prstGeom prst="straightConnector1">
            <a:avLst/>
          </a:prstGeom>
          <a:ln w="34925">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cxnSp>
        <p:nvCxnSpPr>
          <p:cNvPr id="26" name="Straight Arrow Connector 25"/>
          <p:cNvCxnSpPr/>
          <p:nvPr/>
        </p:nvCxnSpPr>
        <p:spPr>
          <a:xfrm>
            <a:off x="5458734" y="2729733"/>
            <a:ext cx="394260" cy="0"/>
          </a:xfrm>
          <a:prstGeom prst="straightConnector1">
            <a:avLst/>
          </a:prstGeom>
          <a:ln w="3492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7" name="Straight Arrow Connector 26"/>
          <p:cNvCxnSpPr/>
          <p:nvPr/>
        </p:nvCxnSpPr>
        <p:spPr>
          <a:xfrm>
            <a:off x="5431398" y="4855656"/>
            <a:ext cx="394260" cy="0"/>
          </a:xfrm>
          <a:prstGeom prst="straightConnector1">
            <a:avLst/>
          </a:prstGeom>
          <a:ln w="34925">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31" name="TextBox 30"/>
          <p:cNvSpPr txBox="1"/>
          <p:nvPr/>
        </p:nvSpPr>
        <p:spPr>
          <a:xfrm>
            <a:off x="7649719" y="2449226"/>
            <a:ext cx="1111202" cy="523220"/>
          </a:xfrm>
          <a:prstGeom prst="rect">
            <a:avLst/>
          </a:prstGeom>
          <a:noFill/>
        </p:spPr>
        <p:txBody>
          <a:bodyPr wrap="none" rtlCol="0">
            <a:spAutoFit/>
          </a:bodyPr>
          <a:lstStyle/>
          <a:p>
            <a:r>
              <a:rPr lang="en-US" sz="1400" b="1" dirty="0" smtClean="0"/>
              <a:t>Command </a:t>
            </a:r>
          </a:p>
          <a:p>
            <a:r>
              <a:rPr lang="en-US" sz="1400" b="1" dirty="0" smtClean="0"/>
              <a:t>Line</a:t>
            </a:r>
            <a:endParaRPr lang="en-US" sz="1400" b="1" dirty="0"/>
          </a:p>
        </p:txBody>
      </p:sp>
      <p:sp>
        <p:nvSpPr>
          <p:cNvPr id="33" name="TextBox 32"/>
          <p:cNvSpPr txBox="1"/>
          <p:nvPr/>
        </p:nvSpPr>
        <p:spPr>
          <a:xfrm>
            <a:off x="7657339" y="4537106"/>
            <a:ext cx="1111202" cy="523220"/>
          </a:xfrm>
          <a:prstGeom prst="rect">
            <a:avLst/>
          </a:prstGeom>
          <a:noFill/>
        </p:spPr>
        <p:txBody>
          <a:bodyPr wrap="none" rtlCol="0">
            <a:spAutoFit/>
          </a:bodyPr>
          <a:lstStyle/>
          <a:p>
            <a:r>
              <a:rPr lang="en-US" sz="1400" b="1" dirty="0" smtClean="0"/>
              <a:t>Command </a:t>
            </a:r>
          </a:p>
          <a:p>
            <a:r>
              <a:rPr lang="en-US" sz="1400" b="1" dirty="0" smtClean="0"/>
              <a:t>Line</a:t>
            </a:r>
            <a:endParaRPr lang="en-US" sz="1400" b="1" dirty="0"/>
          </a:p>
        </p:txBody>
      </p:sp>
    </p:spTree>
    <p:extLst>
      <p:ext uri="{BB962C8B-B14F-4D97-AF65-F5344CB8AC3E}">
        <p14:creationId xmlns:p14="http://schemas.microsoft.com/office/powerpoint/2010/main" val="2055184134"/>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2"/>
          <p:cNvSpPr txBox="1">
            <a:spLocks noChangeArrowheads="1"/>
          </p:cNvSpPr>
          <p:nvPr/>
        </p:nvSpPr>
        <p:spPr bwMode="auto">
          <a:xfrm>
            <a:off x="285751" y="1076324"/>
            <a:ext cx="8324850" cy="830997"/>
          </a:xfrm>
          <a:prstGeom prst="rect">
            <a:avLst/>
          </a:prstGeom>
          <a:noFill/>
          <a:ln w="9525">
            <a:noFill/>
            <a:miter lim="800000"/>
            <a:headEnd/>
            <a:tailEnd/>
          </a:ln>
        </p:spPr>
        <p:txBody>
          <a:bodyPr wrap="square">
            <a:spAutoFit/>
          </a:bodyPr>
          <a:lstStyle/>
          <a:p>
            <a:pPr fontAlgn="base">
              <a:spcBef>
                <a:spcPct val="0"/>
              </a:spcBef>
              <a:spcAft>
                <a:spcPct val="0"/>
              </a:spcAft>
            </a:pPr>
            <a:r>
              <a:rPr lang="en-US" sz="2400" b="1" dirty="0" smtClean="0">
                <a:solidFill>
                  <a:srgbClr val="000000"/>
                </a:solidFill>
                <a:cs typeface="Arial" charset="0"/>
              </a:rPr>
              <a:t>Perhaps the REST API has too high a barrier to entry.</a:t>
            </a:r>
          </a:p>
          <a:p>
            <a:pPr fontAlgn="base">
              <a:spcBef>
                <a:spcPct val="0"/>
              </a:spcBef>
              <a:spcAft>
                <a:spcPct val="0"/>
              </a:spcAft>
            </a:pPr>
            <a:r>
              <a:rPr lang="en-US" sz="2400" b="1" dirty="0" smtClean="0">
                <a:solidFill>
                  <a:srgbClr val="000000"/>
                </a:solidFill>
                <a:cs typeface="Arial" charset="0"/>
              </a:rPr>
              <a:t>What next?</a:t>
            </a:r>
          </a:p>
        </p:txBody>
      </p:sp>
    </p:spTree>
    <p:extLst>
      <p:ext uri="{BB962C8B-B14F-4D97-AF65-F5344CB8AC3E}">
        <p14:creationId xmlns:p14="http://schemas.microsoft.com/office/powerpoint/2010/main" val="1833981059"/>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2"/>
          <p:cNvSpPr txBox="1">
            <a:spLocks noChangeArrowheads="1"/>
          </p:cNvSpPr>
          <p:nvPr/>
        </p:nvSpPr>
        <p:spPr bwMode="auto">
          <a:xfrm>
            <a:off x="285751" y="1076324"/>
            <a:ext cx="8324850" cy="461665"/>
          </a:xfrm>
          <a:prstGeom prst="rect">
            <a:avLst/>
          </a:prstGeom>
          <a:noFill/>
          <a:ln w="9525">
            <a:noFill/>
            <a:miter lim="800000"/>
            <a:headEnd/>
            <a:tailEnd/>
          </a:ln>
        </p:spPr>
        <p:txBody>
          <a:bodyPr wrap="square">
            <a:spAutoFit/>
          </a:bodyPr>
          <a:lstStyle/>
          <a:p>
            <a:pPr fontAlgn="base">
              <a:spcBef>
                <a:spcPct val="0"/>
              </a:spcBef>
              <a:spcAft>
                <a:spcPct val="0"/>
              </a:spcAft>
            </a:pPr>
            <a:r>
              <a:rPr lang="en-US" sz="2400" b="1" dirty="0" smtClean="0">
                <a:solidFill>
                  <a:srgbClr val="000000"/>
                </a:solidFill>
                <a:cs typeface="Arial" charset="0"/>
              </a:rPr>
              <a:t>Perhaps the REST API has too high a barrier to entry.</a:t>
            </a:r>
          </a:p>
        </p:txBody>
      </p:sp>
      <p:sp>
        <p:nvSpPr>
          <p:cNvPr id="2" name="Rectangle 1"/>
          <p:cNvSpPr/>
          <p:nvPr/>
        </p:nvSpPr>
        <p:spPr>
          <a:xfrm>
            <a:off x="1073518" y="2164081"/>
            <a:ext cx="1269515" cy="1073648"/>
          </a:xfrm>
          <a:prstGeom prst="rect">
            <a:avLst/>
          </a:pr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smtClean="0">
                <a:solidFill>
                  <a:schemeClr val="tx1"/>
                </a:solidFill>
              </a:rPr>
              <a:t>Web Form</a:t>
            </a:r>
            <a:endParaRPr lang="en-US" sz="1400" b="1" dirty="0">
              <a:solidFill>
                <a:schemeClr val="tx1"/>
              </a:solidFill>
            </a:endParaRPr>
          </a:p>
        </p:txBody>
      </p:sp>
      <p:pic>
        <p:nvPicPr>
          <p:cNvPr id="4" name="Picture 14" descr="j0195384"/>
          <p:cNvPicPr>
            <a:picLocks noChangeAspect="1" noChangeArrowheads="1"/>
          </p:cNvPicPr>
          <p:nvPr/>
        </p:nvPicPr>
        <p:blipFill>
          <a:blip r:embed="rId2"/>
          <a:srcRect/>
          <a:stretch>
            <a:fillRect/>
          </a:stretch>
        </p:blipFill>
        <p:spPr bwMode="auto">
          <a:xfrm flipH="1">
            <a:off x="138348" y="2298876"/>
            <a:ext cx="805841" cy="651893"/>
          </a:xfrm>
          <a:prstGeom prst="rect">
            <a:avLst/>
          </a:prstGeom>
          <a:noFill/>
          <a:ln w="38100">
            <a:noFill/>
            <a:miter lim="800000"/>
            <a:headEnd/>
            <a:tailEnd/>
          </a:ln>
        </p:spPr>
      </p:pic>
      <p:sp>
        <p:nvSpPr>
          <p:cNvPr id="5" name="Rectangle 4"/>
          <p:cNvSpPr/>
          <p:nvPr/>
        </p:nvSpPr>
        <p:spPr>
          <a:xfrm>
            <a:off x="4144798" y="2164081"/>
            <a:ext cx="1269515" cy="1073648"/>
          </a:xfrm>
          <a:prstGeom prst="rect">
            <a:avLst/>
          </a:prstGeom>
          <a:solidFill>
            <a:srgbClr val="92D05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smtClean="0">
                <a:solidFill>
                  <a:schemeClr val="tx1"/>
                </a:solidFill>
              </a:rPr>
              <a:t>Parameter  </a:t>
            </a:r>
          </a:p>
          <a:p>
            <a:pPr algn="ctr"/>
            <a:r>
              <a:rPr lang="en-US" sz="1400" b="1" dirty="0" smtClean="0">
                <a:solidFill>
                  <a:schemeClr val="tx1"/>
                </a:solidFill>
              </a:rPr>
              <a:t>map</a:t>
            </a:r>
            <a:endParaRPr lang="en-US" sz="1400" b="1" dirty="0">
              <a:solidFill>
                <a:schemeClr val="tx1"/>
              </a:solidFill>
            </a:endParaRPr>
          </a:p>
        </p:txBody>
      </p:sp>
      <p:sp>
        <p:nvSpPr>
          <p:cNvPr id="7" name="Rectangle 6"/>
          <p:cNvSpPr/>
          <p:nvPr/>
        </p:nvSpPr>
        <p:spPr>
          <a:xfrm>
            <a:off x="2343033" y="2164081"/>
            <a:ext cx="1269515" cy="1073648"/>
          </a:xfrm>
          <a:prstGeom prst="rect">
            <a:avLst/>
          </a:pr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smtClean="0">
                <a:solidFill>
                  <a:schemeClr val="tx1"/>
                </a:solidFill>
              </a:rPr>
              <a:t>Front end </a:t>
            </a:r>
          </a:p>
          <a:p>
            <a:pPr algn="ctr"/>
            <a:r>
              <a:rPr lang="en-US" sz="1400" b="1" dirty="0" smtClean="0">
                <a:solidFill>
                  <a:schemeClr val="tx1"/>
                </a:solidFill>
              </a:rPr>
              <a:t>Validation</a:t>
            </a:r>
          </a:p>
          <a:p>
            <a:pPr algn="ctr"/>
            <a:r>
              <a:rPr lang="en-US" sz="1400" b="1" dirty="0" smtClean="0">
                <a:solidFill>
                  <a:schemeClr val="tx1"/>
                </a:solidFill>
              </a:rPr>
              <a:t>(Javascript; struts)</a:t>
            </a:r>
            <a:endParaRPr lang="en-US" sz="1400" b="1" dirty="0">
              <a:solidFill>
                <a:schemeClr val="tx1"/>
              </a:solidFill>
            </a:endParaRPr>
          </a:p>
        </p:txBody>
      </p:sp>
      <p:sp>
        <p:nvSpPr>
          <p:cNvPr id="8" name="Rectangle 7"/>
          <p:cNvSpPr/>
          <p:nvPr/>
        </p:nvSpPr>
        <p:spPr>
          <a:xfrm>
            <a:off x="5879014" y="2164081"/>
            <a:ext cx="1269515" cy="1073648"/>
          </a:xfrm>
          <a:prstGeom prst="rect">
            <a:avLst/>
          </a:prstGeom>
          <a:solidFill>
            <a:srgbClr val="92D05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smtClean="0">
                <a:solidFill>
                  <a:schemeClr val="tx1"/>
                </a:solidFill>
              </a:rPr>
              <a:t>Backend </a:t>
            </a:r>
          </a:p>
          <a:p>
            <a:pPr algn="ctr"/>
            <a:r>
              <a:rPr lang="en-US" sz="1400" b="1" dirty="0" smtClean="0">
                <a:solidFill>
                  <a:schemeClr val="tx1"/>
                </a:solidFill>
              </a:rPr>
              <a:t>validation</a:t>
            </a:r>
            <a:endParaRPr lang="en-US" sz="1400" b="1" dirty="0">
              <a:solidFill>
                <a:schemeClr val="tx1"/>
              </a:solidFill>
            </a:endParaRPr>
          </a:p>
        </p:txBody>
      </p:sp>
      <p:cxnSp>
        <p:nvCxnSpPr>
          <p:cNvPr id="9" name="Straight Arrow Connector 8"/>
          <p:cNvCxnSpPr/>
          <p:nvPr/>
        </p:nvCxnSpPr>
        <p:spPr>
          <a:xfrm>
            <a:off x="3688772" y="2723272"/>
            <a:ext cx="394260" cy="0"/>
          </a:xfrm>
          <a:prstGeom prst="straightConnector1">
            <a:avLst/>
          </a:prstGeom>
          <a:ln w="3492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0" name="Straight Arrow Connector 9"/>
          <p:cNvCxnSpPr/>
          <p:nvPr/>
        </p:nvCxnSpPr>
        <p:spPr>
          <a:xfrm>
            <a:off x="7198204" y="2733217"/>
            <a:ext cx="394260" cy="0"/>
          </a:xfrm>
          <a:prstGeom prst="straightConnector1">
            <a:avLst/>
          </a:prstGeom>
          <a:ln w="34925">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1" name="Flowchart: Multidocument 10"/>
          <p:cNvSpPr/>
          <p:nvPr/>
        </p:nvSpPr>
        <p:spPr>
          <a:xfrm>
            <a:off x="4088814" y="3502480"/>
            <a:ext cx="1024418" cy="633750"/>
          </a:xfrm>
          <a:prstGeom prst="flowChartMultidocument">
            <a:avLst/>
          </a:prstGeom>
          <a:solidFill>
            <a:srgbClr val="FFC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rPr>
              <a:t>Tool XML</a:t>
            </a:r>
            <a:endParaRPr lang="en-US" sz="1400" dirty="0">
              <a:solidFill>
                <a:schemeClr val="tx1"/>
              </a:solidFill>
            </a:endParaRPr>
          </a:p>
        </p:txBody>
      </p:sp>
      <p:sp>
        <p:nvSpPr>
          <p:cNvPr id="13" name="Rectangle 12"/>
          <p:cNvSpPr/>
          <p:nvPr/>
        </p:nvSpPr>
        <p:spPr>
          <a:xfrm>
            <a:off x="4099591" y="4298453"/>
            <a:ext cx="1269515" cy="1073648"/>
          </a:xfrm>
          <a:prstGeom prst="rect">
            <a:avLst/>
          </a:prstGeom>
          <a:solidFill>
            <a:srgbClr val="92D05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smtClean="0">
                <a:solidFill>
                  <a:schemeClr val="tx1"/>
                </a:solidFill>
              </a:rPr>
              <a:t>Parameter  </a:t>
            </a:r>
          </a:p>
          <a:p>
            <a:pPr algn="ctr"/>
            <a:r>
              <a:rPr lang="en-US" sz="1400" b="1" dirty="0" smtClean="0">
                <a:solidFill>
                  <a:schemeClr val="tx1"/>
                </a:solidFill>
              </a:rPr>
              <a:t>map</a:t>
            </a:r>
            <a:endParaRPr lang="en-US" sz="1400" b="1" dirty="0">
              <a:solidFill>
                <a:schemeClr val="tx1"/>
              </a:solidFill>
            </a:endParaRPr>
          </a:p>
        </p:txBody>
      </p:sp>
      <p:sp>
        <p:nvSpPr>
          <p:cNvPr id="15" name="Rectangle 14"/>
          <p:cNvSpPr/>
          <p:nvPr/>
        </p:nvSpPr>
        <p:spPr>
          <a:xfrm>
            <a:off x="5861142" y="4298453"/>
            <a:ext cx="1269515" cy="1073648"/>
          </a:xfrm>
          <a:prstGeom prst="rect">
            <a:avLst/>
          </a:prstGeom>
          <a:solidFill>
            <a:srgbClr val="92D05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smtClean="0">
                <a:solidFill>
                  <a:schemeClr val="tx1"/>
                </a:solidFill>
              </a:rPr>
              <a:t>Backend </a:t>
            </a:r>
          </a:p>
          <a:p>
            <a:pPr algn="ctr"/>
            <a:r>
              <a:rPr lang="en-US" sz="1400" b="1" dirty="0" smtClean="0">
                <a:solidFill>
                  <a:schemeClr val="tx1"/>
                </a:solidFill>
              </a:rPr>
              <a:t>validation</a:t>
            </a:r>
            <a:endParaRPr lang="en-US" sz="1400" b="1" dirty="0">
              <a:solidFill>
                <a:schemeClr val="tx1"/>
              </a:solidFill>
            </a:endParaRPr>
          </a:p>
        </p:txBody>
      </p:sp>
      <p:cxnSp>
        <p:nvCxnSpPr>
          <p:cNvPr id="16" name="Straight Arrow Connector 15"/>
          <p:cNvCxnSpPr/>
          <p:nvPr/>
        </p:nvCxnSpPr>
        <p:spPr>
          <a:xfrm>
            <a:off x="3674830" y="4857644"/>
            <a:ext cx="394260" cy="0"/>
          </a:xfrm>
          <a:prstGeom prst="straightConnector1">
            <a:avLst/>
          </a:prstGeom>
          <a:ln w="3492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7" name="Straight Arrow Connector 16"/>
          <p:cNvCxnSpPr/>
          <p:nvPr/>
        </p:nvCxnSpPr>
        <p:spPr>
          <a:xfrm>
            <a:off x="7241836" y="4867589"/>
            <a:ext cx="394260" cy="0"/>
          </a:xfrm>
          <a:prstGeom prst="straightConnector1">
            <a:avLst/>
          </a:prstGeom>
          <a:ln w="34925">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8" name="Rectangle 17"/>
          <p:cNvSpPr/>
          <p:nvPr/>
        </p:nvSpPr>
        <p:spPr>
          <a:xfrm>
            <a:off x="2339999" y="4307226"/>
            <a:ext cx="1269515" cy="1073648"/>
          </a:xfrm>
          <a:prstGeom prst="rect">
            <a:avLst/>
          </a:prstGeom>
          <a:solidFill>
            <a:schemeClr val="accent1">
              <a:lumMod val="9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smtClean="0">
                <a:solidFill>
                  <a:schemeClr val="tx1"/>
                </a:solidFill>
              </a:rPr>
              <a:t>Rest Client</a:t>
            </a:r>
            <a:endParaRPr lang="en-US" sz="1400" b="1" dirty="0">
              <a:solidFill>
                <a:schemeClr val="tx1"/>
              </a:solidFill>
            </a:endParaRPr>
          </a:p>
        </p:txBody>
      </p:sp>
      <p:pic>
        <p:nvPicPr>
          <p:cNvPr id="19" name="Picture 14" descr="j0195384"/>
          <p:cNvPicPr>
            <a:picLocks noChangeAspect="1" noChangeArrowheads="1"/>
          </p:cNvPicPr>
          <p:nvPr/>
        </p:nvPicPr>
        <p:blipFill>
          <a:blip r:embed="rId2"/>
          <a:srcRect/>
          <a:stretch>
            <a:fillRect/>
          </a:stretch>
        </p:blipFill>
        <p:spPr bwMode="auto">
          <a:xfrm flipH="1">
            <a:off x="143980" y="4422965"/>
            <a:ext cx="811371" cy="656367"/>
          </a:xfrm>
          <a:prstGeom prst="rect">
            <a:avLst/>
          </a:prstGeom>
          <a:noFill/>
          <a:ln w="38100">
            <a:noFill/>
            <a:miter lim="800000"/>
            <a:headEnd/>
            <a:tailEnd/>
          </a:ln>
        </p:spPr>
      </p:pic>
      <p:cxnSp>
        <p:nvCxnSpPr>
          <p:cNvPr id="20" name="Straight Arrow Connector 19"/>
          <p:cNvCxnSpPr/>
          <p:nvPr/>
        </p:nvCxnSpPr>
        <p:spPr>
          <a:xfrm flipV="1">
            <a:off x="5180648" y="3373426"/>
            <a:ext cx="1086581" cy="325573"/>
          </a:xfrm>
          <a:prstGeom prst="straightConnector1">
            <a:avLst/>
          </a:prstGeom>
          <a:ln w="3492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2" name="Straight Arrow Connector 21"/>
          <p:cNvCxnSpPr/>
          <p:nvPr/>
        </p:nvCxnSpPr>
        <p:spPr>
          <a:xfrm>
            <a:off x="5173814" y="3702976"/>
            <a:ext cx="1086581" cy="325573"/>
          </a:xfrm>
          <a:prstGeom prst="straightConnector1">
            <a:avLst/>
          </a:prstGeom>
          <a:ln w="3492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6" name="Straight Arrow Connector 25"/>
          <p:cNvCxnSpPr/>
          <p:nvPr/>
        </p:nvCxnSpPr>
        <p:spPr>
          <a:xfrm>
            <a:off x="5458734" y="2729733"/>
            <a:ext cx="394260" cy="0"/>
          </a:xfrm>
          <a:prstGeom prst="straightConnector1">
            <a:avLst/>
          </a:prstGeom>
          <a:ln w="3492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7" name="Straight Arrow Connector 26"/>
          <p:cNvCxnSpPr/>
          <p:nvPr/>
        </p:nvCxnSpPr>
        <p:spPr>
          <a:xfrm>
            <a:off x="5431398" y="4855656"/>
            <a:ext cx="394260" cy="0"/>
          </a:xfrm>
          <a:prstGeom prst="straightConnector1">
            <a:avLst/>
          </a:prstGeom>
          <a:ln w="34925">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31" name="TextBox 30"/>
          <p:cNvSpPr txBox="1"/>
          <p:nvPr/>
        </p:nvSpPr>
        <p:spPr>
          <a:xfrm>
            <a:off x="7649719" y="2449226"/>
            <a:ext cx="1111202" cy="523220"/>
          </a:xfrm>
          <a:prstGeom prst="rect">
            <a:avLst/>
          </a:prstGeom>
          <a:noFill/>
        </p:spPr>
        <p:txBody>
          <a:bodyPr wrap="none" rtlCol="0">
            <a:spAutoFit/>
          </a:bodyPr>
          <a:lstStyle/>
          <a:p>
            <a:r>
              <a:rPr lang="en-US" sz="1400" b="1" dirty="0" smtClean="0"/>
              <a:t>Command </a:t>
            </a:r>
          </a:p>
          <a:p>
            <a:r>
              <a:rPr lang="en-US" sz="1400" b="1" dirty="0" smtClean="0"/>
              <a:t>Line</a:t>
            </a:r>
            <a:endParaRPr lang="en-US" sz="1400" b="1" dirty="0"/>
          </a:p>
        </p:txBody>
      </p:sp>
      <p:sp>
        <p:nvSpPr>
          <p:cNvPr id="33" name="TextBox 32"/>
          <p:cNvSpPr txBox="1"/>
          <p:nvPr/>
        </p:nvSpPr>
        <p:spPr>
          <a:xfrm>
            <a:off x="7657339" y="4537106"/>
            <a:ext cx="1111202" cy="523220"/>
          </a:xfrm>
          <a:prstGeom prst="rect">
            <a:avLst/>
          </a:prstGeom>
          <a:noFill/>
        </p:spPr>
        <p:txBody>
          <a:bodyPr wrap="none" rtlCol="0">
            <a:spAutoFit/>
          </a:bodyPr>
          <a:lstStyle/>
          <a:p>
            <a:r>
              <a:rPr lang="en-US" sz="1400" b="1" dirty="0" smtClean="0"/>
              <a:t>Command </a:t>
            </a:r>
          </a:p>
          <a:p>
            <a:r>
              <a:rPr lang="en-US" sz="1400" b="1" dirty="0" smtClean="0"/>
              <a:t>Line</a:t>
            </a:r>
            <a:endParaRPr lang="en-US" sz="1400" b="1" dirty="0"/>
          </a:p>
        </p:txBody>
      </p:sp>
      <p:sp>
        <p:nvSpPr>
          <p:cNvPr id="24" name="Rectangle 23"/>
          <p:cNvSpPr/>
          <p:nvPr/>
        </p:nvSpPr>
        <p:spPr>
          <a:xfrm>
            <a:off x="1070484" y="4307226"/>
            <a:ext cx="1269515" cy="1073648"/>
          </a:xfrm>
          <a:prstGeom prst="rect">
            <a:avLst/>
          </a:pr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smtClean="0">
                <a:solidFill>
                  <a:schemeClr val="tx1"/>
                </a:solidFill>
              </a:rPr>
              <a:t>JavaScript</a:t>
            </a:r>
          </a:p>
          <a:p>
            <a:pPr algn="ctr"/>
            <a:r>
              <a:rPr lang="en-US" sz="1400" b="1" dirty="0" smtClean="0">
                <a:solidFill>
                  <a:schemeClr val="tx1"/>
                </a:solidFill>
              </a:rPr>
              <a:t>GUI</a:t>
            </a:r>
            <a:endParaRPr lang="en-US" sz="1400" b="1" dirty="0">
              <a:solidFill>
                <a:schemeClr val="tx1"/>
              </a:solidFill>
            </a:endParaRPr>
          </a:p>
        </p:txBody>
      </p:sp>
      <p:cxnSp>
        <p:nvCxnSpPr>
          <p:cNvPr id="28" name="Straight Arrow Connector 27"/>
          <p:cNvCxnSpPr/>
          <p:nvPr/>
        </p:nvCxnSpPr>
        <p:spPr>
          <a:xfrm flipV="1">
            <a:off x="2250831" y="3732752"/>
            <a:ext cx="1734443" cy="421062"/>
          </a:xfrm>
          <a:prstGeom prst="straightConnector1">
            <a:avLst/>
          </a:prstGeom>
          <a:ln w="34925">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cxnSp>
        <p:nvCxnSpPr>
          <p:cNvPr id="29" name="Straight Arrow Connector 28"/>
          <p:cNvCxnSpPr/>
          <p:nvPr/>
        </p:nvCxnSpPr>
        <p:spPr>
          <a:xfrm>
            <a:off x="2280138" y="3322453"/>
            <a:ext cx="1734443" cy="421062"/>
          </a:xfrm>
          <a:prstGeom prst="straightConnector1">
            <a:avLst/>
          </a:prstGeom>
          <a:ln w="34925">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3186729"/>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TextBox 2"/>
          <p:cNvSpPr txBox="1">
            <a:spLocks noChangeArrowheads="1"/>
          </p:cNvSpPr>
          <p:nvPr/>
        </p:nvSpPr>
        <p:spPr bwMode="auto">
          <a:xfrm>
            <a:off x="285750" y="1076325"/>
            <a:ext cx="7965642" cy="461665"/>
          </a:xfrm>
          <a:prstGeom prst="rect">
            <a:avLst/>
          </a:prstGeom>
          <a:noFill/>
          <a:ln w="9525">
            <a:noFill/>
            <a:miter lim="800000"/>
            <a:headEnd/>
            <a:tailEnd/>
          </a:ln>
        </p:spPr>
        <p:txBody>
          <a:bodyPr wrap="none">
            <a:spAutoFit/>
          </a:bodyPr>
          <a:lstStyle/>
          <a:p>
            <a:r>
              <a:rPr lang="en-US" sz="2400" b="1" dirty="0" smtClean="0">
                <a:cs typeface="Arial" charset="0"/>
              </a:rPr>
              <a:t>Use Cases: Individual developers and REST Services</a:t>
            </a:r>
          </a:p>
        </p:txBody>
      </p:sp>
      <p:sp>
        <p:nvSpPr>
          <p:cNvPr id="2" name="TextBox 1"/>
          <p:cNvSpPr txBox="1"/>
          <p:nvPr/>
        </p:nvSpPr>
        <p:spPr>
          <a:xfrm>
            <a:off x="782092" y="1905000"/>
            <a:ext cx="3218408" cy="2862322"/>
          </a:xfrm>
          <a:prstGeom prst="rect">
            <a:avLst/>
          </a:prstGeom>
          <a:noFill/>
        </p:spPr>
        <p:txBody>
          <a:bodyPr wrap="square" rtlCol="0">
            <a:spAutoFit/>
          </a:bodyPr>
          <a:lstStyle/>
          <a:p>
            <a:r>
              <a:rPr lang="en-US" dirty="0" smtClean="0"/>
              <a:t>Advanced phylogenetic researchers want: </a:t>
            </a:r>
          </a:p>
          <a:p>
            <a:endParaRPr lang="en-US" dirty="0" smtClean="0"/>
          </a:p>
          <a:p>
            <a:pPr marL="285750" indent="-285750">
              <a:buFont typeface="Arial" pitchFamily="34" charset="0"/>
              <a:buChar char="•"/>
            </a:pPr>
            <a:r>
              <a:rPr lang="en-US" dirty="0" smtClean="0"/>
              <a:t>to run many jobs simultaneously </a:t>
            </a:r>
          </a:p>
          <a:p>
            <a:endParaRPr lang="en-US" dirty="0"/>
          </a:p>
          <a:p>
            <a:pPr marL="285750" indent="-285750">
              <a:buFont typeface="Arial" pitchFamily="34" charset="0"/>
              <a:buChar char="•"/>
            </a:pPr>
            <a:r>
              <a:rPr lang="en-US" dirty="0"/>
              <a:t>c</a:t>
            </a:r>
            <a:r>
              <a:rPr lang="en-US" dirty="0" smtClean="0"/>
              <a:t>reate ad hoc workflows</a:t>
            </a:r>
          </a:p>
          <a:p>
            <a:pPr marL="285750" indent="-285750">
              <a:buFont typeface="Arial" pitchFamily="34" charset="0"/>
              <a:buChar char="•"/>
            </a:pPr>
            <a:endParaRPr lang="en-US" dirty="0"/>
          </a:p>
          <a:p>
            <a:pPr marL="285750" indent="-285750">
              <a:buFont typeface="Arial" pitchFamily="34" charset="0"/>
              <a:buChar char="•"/>
            </a:pPr>
            <a:endParaRPr lang="en-US" dirty="0" smtClean="0"/>
          </a:p>
          <a:p>
            <a:endParaRPr lang="en-US" dirty="0"/>
          </a:p>
        </p:txBody>
      </p:sp>
      <p:sp>
        <p:nvSpPr>
          <p:cNvPr id="35" name="TextBox 34"/>
          <p:cNvSpPr txBox="1"/>
          <p:nvPr/>
        </p:nvSpPr>
        <p:spPr>
          <a:xfrm>
            <a:off x="4601616" y="1905000"/>
            <a:ext cx="3649775" cy="3416320"/>
          </a:xfrm>
          <a:prstGeom prst="rect">
            <a:avLst/>
          </a:prstGeom>
          <a:noFill/>
        </p:spPr>
        <p:txBody>
          <a:bodyPr wrap="square" rtlCol="0">
            <a:spAutoFit/>
          </a:bodyPr>
          <a:lstStyle/>
          <a:p>
            <a:r>
              <a:rPr lang="en-US" dirty="0" smtClean="0"/>
              <a:t>Advanced phylogenetic researchers don’t want:</a:t>
            </a:r>
          </a:p>
          <a:p>
            <a:r>
              <a:rPr lang="en-US" dirty="0" smtClean="0"/>
              <a:t> </a:t>
            </a:r>
          </a:p>
          <a:p>
            <a:pPr marL="285750" indent="-285750">
              <a:buFont typeface="Arial" pitchFamily="34" charset="0"/>
              <a:buChar char="•"/>
            </a:pPr>
            <a:r>
              <a:rPr lang="en-US" dirty="0" smtClean="0"/>
              <a:t>to assemble and click each job one at a time</a:t>
            </a:r>
          </a:p>
          <a:p>
            <a:pPr marL="285750" indent="-285750">
              <a:buFont typeface="Arial" pitchFamily="34" charset="0"/>
              <a:buChar char="•"/>
            </a:pPr>
            <a:endParaRPr lang="en-US" dirty="0"/>
          </a:p>
          <a:p>
            <a:pPr marL="285750" indent="-285750">
              <a:buFont typeface="Arial" pitchFamily="34" charset="0"/>
              <a:buChar char="•"/>
            </a:pPr>
            <a:r>
              <a:rPr lang="en-US" dirty="0" smtClean="0"/>
              <a:t>to manually port the output of one job to the subsequent job in their workflow</a:t>
            </a:r>
          </a:p>
          <a:p>
            <a:pPr marL="285750" indent="-285750">
              <a:buFont typeface="Arial" pitchFamily="34" charset="0"/>
              <a:buChar char="•"/>
            </a:pPr>
            <a:endParaRPr lang="en-US" dirty="0"/>
          </a:p>
          <a:p>
            <a:pPr marL="285750" indent="-285750">
              <a:buFont typeface="Arial" pitchFamily="34" charset="0"/>
              <a:buChar char="•"/>
            </a:pPr>
            <a:endParaRPr lang="en-US" dirty="0" smtClean="0"/>
          </a:p>
          <a:p>
            <a:endParaRPr lang="en-US" dirty="0"/>
          </a:p>
        </p:txBody>
      </p:sp>
    </p:spTree>
    <p:extLst>
      <p:ext uri="{BB962C8B-B14F-4D97-AF65-F5344CB8AC3E}">
        <p14:creationId xmlns:p14="http://schemas.microsoft.com/office/powerpoint/2010/main" val="2629001834"/>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p:cNvSpPr/>
          <p:nvPr/>
        </p:nvSpPr>
        <p:spPr>
          <a:xfrm>
            <a:off x="7552592" y="0"/>
            <a:ext cx="1591408" cy="694592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grpSp>
        <p:nvGrpSpPr>
          <p:cNvPr id="2" name="Group 1"/>
          <p:cNvGrpSpPr>
            <a:grpSpLocks noChangeAspect="1"/>
          </p:cNvGrpSpPr>
          <p:nvPr/>
        </p:nvGrpSpPr>
        <p:grpSpPr>
          <a:xfrm>
            <a:off x="0" y="0"/>
            <a:ext cx="10184446" cy="6957598"/>
            <a:chOff x="33336" y="1279525"/>
            <a:chExt cx="6162622" cy="4210051"/>
          </a:xfrm>
        </p:grpSpPr>
        <p:pic>
          <p:nvPicPr>
            <p:cNvPr id="3" name="Picture 2"/>
            <p:cNvPicPr>
              <a:picLocks noChangeAspect="1"/>
            </p:cNvPicPr>
            <p:nvPr/>
          </p:nvPicPr>
          <p:blipFill rotWithShape="1">
            <a:blip r:embed="rId2"/>
            <a:srcRect l="19270" t="12376" r="29271" b="5772"/>
            <a:stretch/>
          </p:blipFill>
          <p:spPr>
            <a:xfrm>
              <a:off x="33336" y="1279525"/>
              <a:ext cx="4705351" cy="4210051"/>
            </a:xfrm>
            <a:prstGeom prst="rect">
              <a:avLst/>
            </a:prstGeom>
          </p:spPr>
        </p:pic>
        <p:sp>
          <p:nvSpPr>
            <p:cNvPr id="4" name="TextBox 3"/>
            <p:cNvSpPr txBox="1"/>
            <p:nvPr/>
          </p:nvSpPr>
          <p:spPr>
            <a:xfrm>
              <a:off x="4548263" y="2326547"/>
              <a:ext cx="1647695" cy="369332"/>
            </a:xfrm>
            <a:prstGeom prst="rect">
              <a:avLst/>
            </a:prstGeom>
            <a:solidFill>
              <a:schemeClr val="bg1"/>
            </a:solidFill>
          </p:spPr>
          <p:txBody>
            <a:bodyPr wrap="none" rtlCol="0">
              <a:spAutoFit/>
            </a:bodyPr>
            <a:lstStyle/>
            <a:p>
              <a:r>
                <a:rPr lang="en-US" dirty="0" smtClean="0"/>
                <a:t>Descriptive text</a:t>
              </a:r>
              <a:endParaRPr lang="en-US" dirty="0"/>
            </a:p>
          </p:txBody>
        </p:sp>
        <p:cxnSp>
          <p:nvCxnSpPr>
            <p:cNvPr id="5" name="Straight Arrow Connector 4"/>
            <p:cNvCxnSpPr/>
            <p:nvPr/>
          </p:nvCxnSpPr>
          <p:spPr>
            <a:xfrm flipH="1" flipV="1">
              <a:off x="3545759" y="2322900"/>
              <a:ext cx="1002504" cy="139263"/>
            </a:xfrm>
            <a:prstGeom prst="straightConnector1">
              <a:avLst/>
            </a:prstGeom>
            <a:ln w="38100">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6" name="Straight Arrow Connector 5"/>
            <p:cNvCxnSpPr/>
            <p:nvPr/>
          </p:nvCxnSpPr>
          <p:spPr>
            <a:xfrm flipH="1">
              <a:off x="3483769" y="2467152"/>
              <a:ext cx="1012031" cy="581262"/>
            </a:xfrm>
            <a:prstGeom prst="straightConnector1">
              <a:avLst/>
            </a:prstGeom>
            <a:ln w="38100">
              <a:solidFill>
                <a:srgbClr val="C00000"/>
              </a:solidFill>
              <a:tailEnd type="triangle"/>
            </a:ln>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a:off x="4738687" y="3611800"/>
              <a:ext cx="591402" cy="184833"/>
            </a:xfrm>
            <a:prstGeom prst="rect">
              <a:avLst/>
            </a:prstGeom>
            <a:noFill/>
          </p:spPr>
          <p:txBody>
            <a:bodyPr wrap="none" rtlCol="0">
              <a:spAutoFit/>
            </a:bodyPr>
            <a:lstStyle/>
            <a:p>
              <a:r>
                <a:rPr lang="en-US" dirty="0" smtClean="0"/>
                <a:t>Code cells </a:t>
              </a:r>
              <a:endParaRPr lang="en-US" dirty="0"/>
            </a:p>
          </p:txBody>
        </p:sp>
        <p:cxnSp>
          <p:nvCxnSpPr>
            <p:cNvPr id="8" name="Straight Arrow Connector 7"/>
            <p:cNvCxnSpPr/>
            <p:nvPr/>
          </p:nvCxnSpPr>
          <p:spPr>
            <a:xfrm flipH="1" flipV="1">
              <a:off x="3262313" y="3481901"/>
              <a:ext cx="1454944" cy="259798"/>
            </a:xfrm>
            <a:prstGeom prst="straightConnector1">
              <a:avLst/>
            </a:prstGeom>
            <a:ln w="38100">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9" name="Straight Arrow Connector 8"/>
            <p:cNvCxnSpPr/>
            <p:nvPr/>
          </p:nvCxnSpPr>
          <p:spPr>
            <a:xfrm flipH="1">
              <a:off x="3100387" y="3741699"/>
              <a:ext cx="1619251" cy="431838"/>
            </a:xfrm>
            <a:prstGeom prst="straightConnector1">
              <a:avLst/>
            </a:prstGeom>
            <a:ln w="38100">
              <a:solidFill>
                <a:srgbClr val="C00000"/>
              </a:solidFill>
              <a:tailEnd type="triangle"/>
            </a:ln>
          </p:spPr>
          <p:style>
            <a:lnRef idx="1">
              <a:schemeClr val="accent1"/>
            </a:lnRef>
            <a:fillRef idx="0">
              <a:schemeClr val="accent1"/>
            </a:fillRef>
            <a:effectRef idx="0">
              <a:schemeClr val="accent1"/>
            </a:effectRef>
            <a:fontRef idx="minor">
              <a:schemeClr val="tx1"/>
            </a:fontRef>
          </p:style>
        </p:cxnSp>
        <p:sp>
          <p:nvSpPr>
            <p:cNvPr id="10" name="TextBox 9"/>
            <p:cNvSpPr txBox="1"/>
            <p:nvPr/>
          </p:nvSpPr>
          <p:spPr>
            <a:xfrm>
              <a:off x="4548263" y="1625642"/>
              <a:ext cx="1365054" cy="369332"/>
            </a:xfrm>
            <a:prstGeom prst="rect">
              <a:avLst/>
            </a:prstGeom>
            <a:solidFill>
              <a:schemeClr val="bg1"/>
            </a:solidFill>
          </p:spPr>
          <p:txBody>
            <a:bodyPr wrap="none" rtlCol="0">
              <a:spAutoFit/>
            </a:bodyPr>
            <a:lstStyle/>
            <a:p>
              <a:r>
                <a:rPr lang="en-US" dirty="0" smtClean="0"/>
                <a:t>Cell Controls</a:t>
              </a:r>
              <a:endParaRPr lang="en-US" dirty="0"/>
            </a:p>
          </p:txBody>
        </p:sp>
        <p:cxnSp>
          <p:nvCxnSpPr>
            <p:cNvPr id="11" name="Straight Arrow Connector 10"/>
            <p:cNvCxnSpPr/>
            <p:nvPr/>
          </p:nvCxnSpPr>
          <p:spPr>
            <a:xfrm flipH="1" flipV="1">
              <a:off x="3487965" y="1727126"/>
              <a:ext cx="1053763" cy="5881"/>
            </a:xfrm>
            <a:prstGeom prst="straightConnector1">
              <a:avLst/>
            </a:prstGeom>
            <a:ln w="38100">
              <a:solidFill>
                <a:srgbClr val="C00000"/>
              </a:solidFill>
              <a:tailEnd type="triangle"/>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32126596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853440"/>
            <a:ext cx="8229600" cy="1143000"/>
          </a:xfrm>
        </p:spPr>
        <p:txBody>
          <a:bodyPr>
            <a:normAutofit/>
          </a:bodyPr>
          <a:lstStyle/>
          <a:p>
            <a:r>
              <a:rPr lang="en-US" b="1" dirty="0" smtClean="0"/>
              <a:t>CIPRES</a:t>
            </a:r>
            <a:r>
              <a:rPr lang="en-US" sz="4000" b="1" dirty="0" smtClean="0"/>
              <a:t> </a:t>
            </a:r>
            <a:r>
              <a:rPr lang="en-US" b="1" dirty="0" smtClean="0"/>
              <a:t>has been successful: </a:t>
            </a:r>
            <a:endParaRPr lang="en-US" b="1" dirty="0"/>
          </a:p>
        </p:txBody>
      </p:sp>
      <p:sp>
        <p:nvSpPr>
          <p:cNvPr id="3" name="Content Placeholder 2"/>
          <p:cNvSpPr>
            <a:spLocks noGrp="1"/>
          </p:cNvSpPr>
          <p:nvPr>
            <p:ph idx="1"/>
          </p:nvPr>
        </p:nvSpPr>
        <p:spPr>
          <a:xfrm>
            <a:off x="457200" y="2126826"/>
            <a:ext cx="8229600" cy="3900593"/>
          </a:xfrm>
        </p:spPr>
        <p:txBody>
          <a:bodyPr>
            <a:normAutofit/>
          </a:bodyPr>
          <a:lstStyle/>
          <a:p>
            <a:r>
              <a:rPr lang="en-US" dirty="0" smtClean="0"/>
              <a:t>Over 15,000 users submitted</a:t>
            </a:r>
            <a:r>
              <a:rPr lang="en-US" dirty="0"/>
              <a:t> </a:t>
            </a:r>
            <a:r>
              <a:rPr lang="en-US" dirty="0" smtClean="0"/>
              <a:t>550,000+ </a:t>
            </a:r>
            <a:r>
              <a:rPr lang="en-US" dirty="0"/>
              <a:t>TeraGrid/XSEDE jobs </a:t>
            </a:r>
            <a:r>
              <a:rPr lang="en-US" dirty="0" smtClean="0"/>
              <a:t>since Dec, 2009.</a:t>
            </a:r>
            <a:endParaRPr lang="en-US" dirty="0"/>
          </a:p>
          <a:p>
            <a:r>
              <a:rPr lang="en-US" dirty="0"/>
              <a:t>A</a:t>
            </a:r>
            <a:r>
              <a:rPr lang="en-US" dirty="0" smtClean="0"/>
              <a:t>n average of ~350 </a:t>
            </a:r>
            <a:r>
              <a:rPr lang="en-US" dirty="0"/>
              <a:t>new XSEDE Users registered in each of the last 12 months.</a:t>
            </a:r>
          </a:p>
          <a:p>
            <a:r>
              <a:rPr lang="en-US" dirty="0" smtClean="0"/>
              <a:t>10</a:t>
            </a:r>
            <a:r>
              <a:rPr lang="en-US" dirty="0"/>
              <a:t>0</a:t>
            </a:r>
            <a:r>
              <a:rPr lang="en-US" dirty="0" smtClean="0"/>
              <a:t> million core hours </a:t>
            </a:r>
            <a:r>
              <a:rPr lang="en-US" dirty="0"/>
              <a:t>of TeraGrid/XSEDE time distributed to scientists</a:t>
            </a:r>
            <a:r>
              <a:rPr lang="en-US" dirty="0" smtClean="0"/>
              <a:t>.</a:t>
            </a:r>
          </a:p>
          <a:p>
            <a:r>
              <a:rPr lang="en-US" dirty="0" smtClean="0"/>
              <a:t>Supported </a:t>
            </a:r>
            <a:r>
              <a:rPr lang="en-US" dirty="0"/>
              <a:t>at least </a:t>
            </a:r>
            <a:r>
              <a:rPr lang="en-US" dirty="0" smtClean="0"/>
              <a:t>1800 </a:t>
            </a:r>
            <a:r>
              <a:rPr lang="en-US" dirty="0"/>
              <a:t>publications</a:t>
            </a:r>
            <a:r>
              <a:rPr lang="en-US" dirty="0" smtClean="0"/>
              <a:t>.</a:t>
            </a:r>
            <a:endParaRPr lang="en-US" dirty="0"/>
          </a:p>
          <a:p>
            <a:r>
              <a:rPr lang="en-US" dirty="0" smtClean="0"/>
              <a:t>Used </a:t>
            </a:r>
            <a:r>
              <a:rPr lang="en-US" dirty="0"/>
              <a:t>for curriculum delivery by at least </a:t>
            </a:r>
            <a:r>
              <a:rPr lang="en-US" dirty="0" smtClean="0"/>
              <a:t>76 </a:t>
            </a:r>
            <a:r>
              <a:rPr lang="en-US" dirty="0"/>
              <a:t>instructors. </a:t>
            </a:r>
          </a:p>
          <a:p>
            <a:pPr marL="0" indent="0">
              <a:buNone/>
            </a:pPr>
            <a:endParaRPr lang="en-US" dirty="0"/>
          </a:p>
        </p:txBody>
      </p:sp>
    </p:spTree>
    <p:extLst>
      <p:ext uri="{BB962C8B-B14F-4D97-AF65-F5344CB8AC3E}">
        <p14:creationId xmlns:p14="http://schemas.microsoft.com/office/powerpoint/2010/main" val="2863005941"/>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a:spLocks noChangeArrowheads="1"/>
          </p:cNvSpPr>
          <p:nvPr/>
        </p:nvSpPr>
        <p:spPr bwMode="auto">
          <a:xfrm>
            <a:off x="285751" y="1076324"/>
            <a:ext cx="8324850" cy="461665"/>
          </a:xfrm>
          <a:prstGeom prst="rect">
            <a:avLst/>
          </a:prstGeom>
          <a:noFill/>
          <a:ln w="9525">
            <a:noFill/>
            <a:miter lim="800000"/>
            <a:headEnd/>
            <a:tailEnd/>
          </a:ln>
        </p:spPr>
        <p:txBody>
          <a:bodyPr wrap="square">
            <a:spAutoFit/>
          </a:bodyPr>
          <a:lstStyle/>
          <a:p>
            <a:pPr fontAlgn="base">
              <a:spcBef>
                <a:spcPct val="0"/>
              </a:spcBef>
              <a:spcAft>
                <a:spcPct val="0"/>
              </a:spcAft>
            </a:pPr>
            <a:r>
              <a:rPr lang="en-US" sz="2400" b="1" dirty="0" smtClean="0">
                <a:solidFill>
                  <a:srgbClr val="000000"/>
                </a:solidFill>
                <a:cs typeface="Arial" charset="0"/>
              </a:rPr>
              <a:t>The Jupyter notebook as the following properties</a:t>
            </a:r>
            <a:r>
              <a:rPr lang="en-US" sz="2400" b="1" dirty="0">
                <a:solidFill>
                  <a:srgbClr val="000000"/>
                </a:solidFill>
                <a:cs typeface="Arial" charset="0"/>
              </a:rPr>
              <a:t>:</a:t>
            </a:r>
            <a:endParaRPr lang="en-US" sz="2400" b="1" dirty="0" smtClean="0">
              <a:solidFill>
                <a:srgbClr val="000000"/>
              </a:solidFill>
              <a:cs typeface="Arial" charset="0"/>
            </a:endParaRPr>
          </a:p>
        </p:txBody>
      </p:sp>
      <p:sp>
        <p:nvSpPr>
          <p:cNvPr id="3" name="TextBox 2"/>
          <p:cNvSpPr txBox="1">
            <a:spLocks noChangeArrowheads="1"/>
          </p:cNvSpPr>
          <p:nvPr/>
        </p:nvSpPr>
        <p:spPr bwMode="auto">
          <a:xfrm>
            <a:off x="288682" y="1685922"/>
            <a:ext cx="8324850" cy="4893647"/>
          </a:xfrm>
          <a:prstGeom prst="rect">
            <a:avLst/>
          </a:prstGeom>
          <a:noFill/>
          <a:ln w="9525">
            <a:noFill/>
            <a:miter lim="800000"/>
            <a:headEnd/>
            <a:tailEnd/>
          </a:ln>
        </p:spPr>
        <p:txBody>
          <a:bodyPr wrap="square">
            <a:spAutoFit/>
          </a:bodyPr>
          <a:lstStyle/>
          <a:p>
            <a:pPr marL="342900" indent="-342900" fontAlgn="base">
              <a:spcBef>
                <a:spcPct val="0"/>
              </a:spcBef>
              <a:spcAft>
                <a:spcPct val="0"/>
              </a:spcAft>
              <a:buFont typeface="Arial" panose="020B0604020202020204" pitchFamily="34" charset="0"/>
              <a:buChar char="•"/>
            </a:pPr>
            <a:r>
              <a:rPr lang="en-US" sz="2400" b="1" dirty="0" smtClean="0">
                <a:solidFill>
                  <a:srgbClr val="000000"/>
                </a:solidFill>
                <a:cs typeface="Arial" charset="0"/>
              </a:rPr>
              <a:t>Interleaving text and live code makes it easy to</a:t>
            </a:r>
            <a:r>
              <a:rPr lang="en-US" sz="2400" b="1" dirty="0">
                <a:solidFill>
                  <a:srgbClr val="000000"/>
                </a:solidFill>
                <a:cs typeface="Arial" charset="0"/>
              </a:rPr>
              <a:t> </a:t>
            </a:r>
            <a:r>
              <a:rPr lang="en-US" sz="2400" b="1" dirty="0" smtClean="0">
                <a:solidFill>
                  <a:srgbClr val="000000"/>
                </a:solidFill>
                <a:cs typeface="Arial" charset="0"/>
              </a:rPr>
              <a:t>modify and share workflows.</a:t>
            </a:r>
          </a:p>
          <a:p>
            <a:pPr marL="342900" indent="-342900" fontAlgn="base">
              <a:spcBef>
                <a:spcPct val="0"/>
              </a:spcBef>
              <a:spcAft>
                <a:spcPct val="0"/>
              </a:spcAft>
              <a:buFont typeface="Arial" panose="020B0604020202020204" pitchFamily="34" charset="0"/>
              <a:buChar char="•"/>
            </a:pPr>
            <a:endParaRPr lang="en-US" sz="2400" b="1" dirty="0" smtClean="0">
              <a:solidFill>
                <a:srgbClr val="000000"/>
              </a:solidFill>
              <a:cs typeface="Arial" charset="0"/>
            </a:endParaRPr>
          </a:p>
          <a:p>
            <a:pPr marL="342900" indent="-342900" fontAlgn="base">
              <a:spcBef>
                <a:spcPct val="0"/>
              </a:spcBef>
              <a:spcAft>
                <a:spcPct val="0"/>
              </a:spcAft>
              <a:buFont typeface="Arial" panose="020B0604020202020204" pitchFamily="34" charset="0"/>
              <a:buChar char="•"/>
            </a:pPr>
            <a:r>
              <a:rPr lang="en-US" sz="2400" b="1" dirty="0" smtClean="0">
                <a:solidFill>
                  <a:srgbClr val="000000"/>
                </a:solidFill>
                <a:cs typeface="Arial" charset="0"/>
              </a:rPr>
              <a:t>The information is stored as an easily sharable file that can be used in any Jupyter implementation with the proper software installed.</a:t>
            </a:r>
          </a:p>
          <a:p>
            <a:pPr marL="342900" indent="-342900" fontAlgn="base">
              <a:spcBef>
                <a:spcPct val="0"/>
              </a:spcBef>
              <a:spcAft>
                <a:spcPct val="0"/>
              </a:spcAft>
              <a:buFont typeface="Arial" panose="020B0604020202020204" pitchFamily="34" charset="0"/>
              <a:buChar char="•"/>
            </a:pPr>
            <a:endParaRPr lang="en-US" sz="2400" b="1" dirty="0" smtClean="0">
              <a:solidFill>
                <a:srgbClr val="000000"/>
              </a:solidFill>
              <a:cs typeface="Arial" charset="0"/>
            </a:endParaRPr>
          </a:p>
          <a:p>
            <a:pPr marL="342900" indent="-342900" fontAlgn="base">
              <a:spcBef>
                <a:spcPct val="0"/>
              </a:spcBef>
              <a:spcAft>
                <a:spcPct val="0"/>
              </a:spcAft>
              <a:buFont typeface="Arial" panose="020B0604020202020204" pitchFamily="34" charset="0"/>
              <a:buChar char="•"/>
            </a:pPr>
            <a:r>
              <a:rPr lang="en-US" sz="2400" b="1" dirty="0" smtClean="0">
                <a:solidFill>
                  <a:srgbClr val="000000"/>
                </a:solidFill>
                <a:cs typeface="Arial" charset="0"/>
              </a:rPr>
              <a:t>Many scripting languages are supported. </a:t>
            </a:r>
          </a:p>
          <a:p>
            <a:pPr marL="342900" indent="-342900" fontAlgn="base">
              <a:spcBef>
                <a:spcPct val="0"/>
              </a:spcBef>
              <a:spcAft>
                <a:spcPct val="0"/>
              </a:spcAft>
              <a:buFont typeface="Arial" panose="020B0604020202020204" pitchFamily="34" charset="0"/>
              <a:buChar char="•"/>
            </a:pPr>
            <a:endParaRPr lang="en-US" sz="2400" b="1" dirty="0">
              <a:solidFill>
                <a:srgbClr val="000000"/>
              </a:solidFill>
              <a:cs typeface="Arial" charset="0"/>
            </a:endParaRPr>
          </a:p>
          <a:p>
            <a:pPr marL="342900" indent="-342900" fontAlgn="base">
              <a:spcBef>
                <a:spcPct val="0"/>
              </a:spcBef>
              <a:spcAft>
                <a:spcPct val="0"/>
              </a:spcAft>
              <a:buFont typeface="Arial" panose="020B0604020202020204" pitchFamily="34" charset="0"/>
              <a:buChar char="•"/>
            </a:pPr>
            <a:r>
              <a:rPr lang="en-US" sz="2400" b="1" dirty="0" smtClean="0">
                <a:solidFill>
                  <a:srgbClr val="000000"/>
                </a:solidFill>
                <a:cs typeface="Arial" charset="0"/>
              </a:rPr>
              <a:t>Supports interactive creating/modifying figures, and GUI interactions.</a:t>
            </a:r>
            <a:endParaRPr lang="en-US" sz="2400" b="1" dirty="0">
              <a:solidFill>
                <a:srgbClr val="000000"/>
              </a:solidFill>
              <a:cs typeface="Arial" charset="0"/>
            </a:endParaRPr>
          </a:p>
          <a:p>
            <a:pPr marL="342900" indent="-342900" fontAlgn="base">
              <a:spcBef>
                <a:spcPct val="0"/>
              </a:spcBef>
              <a:spcAft>
                <a:spcPct val="0"/>
              </a:spcAft>
              <a:buFont typeface="Arial" panose="020B0604020202020204" pitchFamily="34" charset="0"/>
              <a:buChar char="•"/>
            </a:pPr>
            <a:endParaRPr lang="en-US" sz="2400" b="1" dirty="0" smtClean="0">
              <a:solidFill>
                <a:srgbClr val="000000"/>
              </a:solidFill>
              <a:cs typeface="Arial" charset="0"/>
            </a:endParaRPr>
          </a:p>
          <a:p>
            <a:pPr marL="342900" indent="-342900" fontAlgn="base">
              <a:spcBef>
                <a:spcPct val="0"/>
              </a:spcBef>
              <a:spcAft>
                <a:spcPct val="0"/>
              </a:spcAft>
              <a:buFont typeface="Arial" panose="020B0604020202020204" pitchFamily="34" charset="0"/>
              <a:buChar char="•"/>
            </a:pPr>
            <a:endParaRPr lang="en-US" sz="2400" b="1" dirty="0" smtClean="0">
              <a:solidFill>
                <a:srgbClr val="000000"/>
              </a:solidFill>
              <a:cs typeface="Arial" charset="0"/>
            </a:endParaRPr>
          </a:p>
        </p:txBody>
      </p:sp>
    </p:spTree>
    <p:extLst>
      <p:ext uri="{BB962C8B-B14F-4D97-AF65-F5344CB8AC3E}">
        <p14:creationId xmlns:p14="http://schemas.microsoft.com/office/powerpoint/2010/main" val="2544059690"/>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a:spLocks noChangeArrowheads="1"/>
          </p:cNvSpPr>
          <p:nvPr/>
        </p:nvSpPr>
        <p:spPr bwMode="auto">
          <a:xfrm>
            <a:off x="285751" y="1076324"/>
            <a:ext cx="8324850" cy="461665"/>
          </a:xfrm>
          <a:prstGeom prst="rect">
            <a:avLst/>
          </a:prstGeom>
          <a:noFill/>
          <a:ln w="9525">
            <a:noFill/>
            <a:miter lim="800000"/>
            <a:headEnd/>
            <a:tailEnd/>
          </a:ln>
        </p:spPr>
        <p:txBody>
          <a:bodyPr wrap="square">
            <a:spAutoFit/>
          </a:bodyPr>
          <a:lstStyle/>
          <a:p>
            <a:pPr fontAlgn="base">
              <a:spcBef>
                <a:spcPct val="0"/>
              </a:spcBef>
              <a:spcAft>
                <a:spcPct val="0"/>
              </a:spcAft>
            </a:pPr>
            <a:r>
              <a:rPr lang="en-US" sz="2400" b="1" dirty="0" smtClean="0">
                <a:solidFill>
                  <a:srgbClr val="000000"/>
                </a:solidFill>
                <a:cs typeface="Arial" charset="0"/>
              </a:rPr>
              <a:t>Create a CIPRES Notebook environment where:</a:t>
            </a:r>
          </a:p>
        </p:txBody>
      </p:sp>
      <p:sp>
        <p:nvSpPr>
          <p:cNvPr id="3" name="TextBox 2"/>
          <p:cNvSpPr txBox="1">
            <a:spLocks noChangeArrowheads="1"/>
          </p:cNvSpPr>
          <p:nvPr/>
        </p:nvSpPr>
        <p:spPr bwMode="auto">
          <a:xfrm>
            <a:off x="288682" y="1685922"/>
            <a:ext cx="8324850" cy="4524315"/>
          </a:xfrm>
          <a:prstGeom prst="rect">
            <a:avLst/>
          </a:prstGeom>
          <a:noFill/>
          <a:ln w="9525">
            <a:noFill/>
            <a:miter lim="800000"/>
            <a:headEnd/>
            <a:tailEnd/>
          </a:ln>
        </p:spPr>
        <p:txBody>
          <a:bodyPr wrap="square">
            <a:spAutoFit/>
          </a:bodyPr>
          <a:lstStyle/>
          <a:p>
            <a:pPr marL="342900" indent="-342900" fontAlgn="base">
              <a:spcBef>
                <a:spcPct val="0"/>
              </a:spcBef>
              <a:spcAft>
                <a:spcPct val="0"/>
              </a:spcAft>
              <a:buFont typeface="Arial" panose="020B0604020202020204" pitchFamily="34" charset="0"/>
              <a:buChar char="•"/>
            </a:pPr>
            <a:r>
              <a:rPr lang="en-US" sz="2400" b="1" dirty="0" smtClean="0">
                <a:solidFill>
                  <a:srgbClr val="000000"/>
                </a:solidFill>
                <a:cs typeface="Arial" charset="0"/>
              </a:rPr>
              <a:t>Notebooks in R and python are supported (at least).</a:t>
            </a:r>
          </a:p>
          <a:p>
            <a:pPr marL="342900" indent="-342900" fontAlgn="base">
              <a:spcBef>
                <a:spcPct val="0"/>
              </a:spcBef>
              <a:spcAft>
                <a:spcPct val="0"/>
              </a:spcAft>
              <a:buFont typeface="Arial" panose="020B0604020202020204" pitchFamily="34" charset="0"/>
              <a:buChar char="•"/>
            </a:pPr>
            <a:endParaRPr lang="en-US" sz="2400" b="1" dirty="0" smtClean="0">
              <a:solidFill>
                <a:srgbClr val="000000"/>
              </a:solidFill>
              <a:cs typeface="Arial" charset="0"/>
            </a:endParaRPr>
          </a:p>
          <a:p>
            <a:pPr marL="342900" indent="-342900" fontAlgn="base">
              <a:spcBef>
                <a:spcPct val="0"/>
              </a:spcBef>
              <a:spcAft>
                <a:spcPct val="0"/>
              </a:spcAft>
              <a:buFont typeface="Arial" panose="020B0604020202020204" pitchFamily="34" charset="0"/>
              <a:buChar char="•"/>
            </a:pPr>
            <a:r>
              <a:rPr lang="en-US" sz="2400" b="1" dirty="0" smtClean="0">
                <a:solidFill>
                  <a:srgbClr val="000000"/>
                </a:solidFill>
                <a:cs typeface="Arial" charset="0"/>
              </a:rPr>
              <a:t>A standard collection of Phylogenetics scripting packages are available in each language.</a:t>
            </a:r>
          </a:p>
          <a:p>
            <a:pPr marL="342900" indent="-342900" fontAlgn="base">
              <a:spcBef>
                <a:spcPct val="0"/>
              </a:spcBef>
              <a:spcAft>
                <a:spcPct val="0"/>
              </a:spcAft>
              <a:buFont typeface="Arial" panose="020B0604020202020204" pitchFamily="34" charset="0"/>
              <a:buChar char="•"/>
            </a:pPr>
            <a:endParaRPr lang="en-US" sz="2400" b="1" dirty="0" smtClean="0">
              <a:solidFill>
                <a:srgbClr val="000000"/>
              </a:solidFill>
              <a:cs typeface="Arial" charset="0"/>
            </a:endParaRPr>
          </a:p>
          <a:p>
            <a:pPr marL="342900" indent="-342900" fontAlgn="base">
              <a:spcBef>
                <a:spcPct val="0"/>
              </a:spcBef>
              <a:spcAft>
                <a:spcPct val="0"/>
              </a:spcAft>
              <a:buFont typeface="Arial" panose="020B0604020202020204" pitchFamily="34" charset="0"/>
              <a:buChar char="•"/>
            </a:pPr>
            <a:r>
              <a:rPr lang="en-US" sz="2400" b="1" dirty="0" smtClean="0">
                <a:solidFill>
                  <a:srgbClr val="000000"/>
                </a:solidFill>
                <a:cs typeface="Arial" charset="0"/>
              </a:rPr>
              <a:t>A forum is provided for notebook storage, exchange, and publishing.</a:t>
            </a:r>
          </a:p>
          <a:p>
            <a:pPr marL="342900" indent="-342900" fontAlgn="base">
              <a:spcBef>
                <a:spcPct val="0"/>
              </a:spcBef>
              <a:spcAft>
                <a:spcPct val="0"/>
              </a:spcAft>
              <a:buFont typeface="Arial" panose="020B0604020202020204" pitchFamily="34" charset="0"/>
              <a:buChar char="•"/>
            </a:pPr>
            <a:endParaRPr lang="en-US" sz="2400" b="1" dirty="0">
              <a:solidFill>
                <a:srgbClr val="000000"/>
              </a:solidFill>
              <a:cs typeface="Arial" charset="0"/>
            </a:endParaRPr>
          </a:p>
          <a:p>
            <a:pPr marL="342900" indent="-342900" fontAlgn="base">
              <a:spcBef>
                <a:spcPct val="0"/>
              </a:spcBef>
              <a:spcAft>
                <a:spcPct val="0"/>
              </a:spcAft>
              <a:buFont typeface="Arial" panose="020B0604020202020204" pitchFamily="34" charset="0"/>
              <a:buChar char="•"/>
            </a:pPr>
            <a:r>
              <a:rPr lang="en-US" sz="2400" b="1" dirty="0" smtClean="0">
                <a:solidFill>
                  <a:srgbClr val="000000"/>
                </a:solidFill>
                <a:cs typeface="Arial" charset="0"/>
              </a:rPr>
              <a:t>Ability to submit to virtual HPC clusters on XSEDE resources.</a:t>
            </a:r>
            <a:endParaRPr lang="en-US" sz="2400" b="1" dirty="0">
              <a:solidFill>
                <a:srgbClr val="000000"/>
              </a:solidFill>
              <a:cs typeface="Arial" charset="0"/>
            </a:endParaRPr>
          </a:p>
          <a:p>
            <a:pPr marL="342900" indent="-342900" fontAlgn="base">
              <a:spcBef>
                <a:spcPct val="0"/>
              </a:spcBef>
              <a:spcAft>
                <a:spcPct val="0"/>
              </a:spcAft>
              <a:buFont typeface="Arial" panose="020B0604020202020204" pitchFamily="34" charset="0"/>
              <a:buChar char="•"/>
            </a:pPr>
            <a:endParaRPr lang="en-US" sz="2400" b="1" dirty="0" smtClean="0">
              <a:solidFill>
                <a:srgbClr val="000000"/>
              </a:solidFill>
              <a:cs typeface="Arial" charset="0"/>
            </a:endParaRPr>
          </a:p>
          <a:p>
            <a:pPr marL="342900" indent="-342900" fontAlgn="base">
              <a:spcBef>
                <a:spcPct val="0"/>
              </a:spcBef>
              <a:spcAft>
                <a:spcPct val="0"/>
              </a:spcAft>
              <a:buFont typeface="Arial" panose="020B0604020202020204" pitchFamily="34" charset="0"/>
              <a:buChar char="•"/>
            </a:pPr>
            <a:endParaRPr lang="en-US" sz="2400" b="1" dirty="0" smtClean="0">
              <a:solidFill>
                <a:srgbClr val="000000"/>
              </a:solidFill>
              <a:cs typeface="Arial" charset="0"/>
            </a:endParaRPr>
          </a:p>
        </p:txBody>
      </p:sp>
    </p:spTree>
    <p:extLst>
      <p:ext uri="{BB962C8B-B14F-4D97-AF65-F5344CB8AC3E}">
        <p14:creationId xmlns:p14="http://schemas.microsoft.com/office/powerpoint/2010/main" val="3854389406"/>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a:spLocks noChangeArrowheads="1"/>
          </p:cNvSpPr>
          <p:nvPr/>
        </p:nvSpPr>
        <p:spPr bwMode="auto">
          <a:xfrm>
            <a:off x="285751" y="1076324"/>
            <a:ext cx="8324850" cy="461665"/>
          </a:xfrm>
          <a:prstGeom prst="rect">
            <a:avLst/>
          </a:prstGeom>
          <a:noFill/>
          <a:ln w="9525">
            <a:noFill/>
            <a:miter lim="800000"/>
            <a:headEnd/>
            <a:tailEnd/>
          </a:ln>
        </p:spPr>
        <p:txBody>
          <a:bodyPr wrap="square">
            <a:spAutoFit/>
          </a:bodyPr>
          <a:lstStyle/>
          <a:p>
            <a:pPr fontAlgn="base">
              <a:spcBef>
                <a:spcPct val="0"/>
              </a:spcBef>
              <a:spcAft>
                <a:spcPct val="0"/>
              </a:spcAft>
            </a:pPr>
            <a:r>
              <a:rPr lang="en-US" sz="2400" b="1" dirty="0" smtClean="0">
                <a:solidFill>
                  <a:srgbClr val="000000"/>
                </a:solidFill>
                <a:cs typeface="Arial" charset="0"/>
              </a:rPr>
              <a:t>Challenges:</a:t>
            </a:r>
          </a:p>
        </p:txBody>
      </p:sp>
      <p:sp>
        <p:nvSpPr>
          <p:cNvPr id="3" name="TextBox 2"/>
          <p:cNvSpPr txBox="1">
            <a:spLocks noChangeArrowheads="1"/>
          </p:cNvSpPr>
          <p:nvPr/>
        </p:nvSpPr>
        <p:spPr bwMode="auto">
          <a:xfrm>
            <a:off x="288682" y="1685922"/>
            <a:ext cx="8324850" cy="2677656"/>
          </a:xfrm>
          <a:prstGeom prst="rect">
            <a:avLst/>
          </a:prstGeom>
          <a:noFill/>
          <a:ln w="9525">
            <a:noFill/>
            <a:miter lim="800000"/>
            <a:headEnd/>
            <a:tailEnd/>
          </a:ln>
        </p:spPr>
        <p:txBody>
          <a:bodyPr wrap="square">
            <a:spAutoFit/>
          </a:bodyPr>
          <a:lstStyle/>
          <a:p>
            <a:pPr marL="342900" indent="-342900" fontAlgn="base">
              <a:spcBef>
                <a:spcPct val="0"/>
              </a:spcBef>
              <a:spcAft>
                <a:spcPct val="0"/>
              </a:spcAft>
              <a:buFont typeface="Arial" panose="020B0604020202020204" pitchFamily="34" charset="0"/>
              <a:buChar char="•"/>
            </a:pPr>
            <a:r>
              <a:rPr lang="en-US" sz="2400" b="1" dirty="0" smtClean="0">
                <a:solidFill>
                  <a:srgbClr val="000000"/>
                </a:solidFill>
                <a:cs typeface="Arial" charset="0"/>
              </a:rPr>
              <a:t>How to allow users to submit command lines without major security issues.</a:t>
            </a:r>
          </a:p>
          <a:p>
            <a:pPr marL="342900" indent="-342900" fontAlgn="base">
              <a:spcBef>
                <a:spcPct val="0"/>
              </a:spcBef>
              <a:spcAft>
                <a:spcPct val="0"/>
              </a:spcAft>
              <a:buFont typeface="Arial" panose="020B0604020202020204" pitchFamily="34" charset="0"/>
              <a:buChar char="•"/>
            </a:pPr>
            <a:endParaRPr lang="en-US" sz="2400" b="1" dirty="0" smtClean="0">
              <a:solidFill>
                <a:srgbClr val="000000"/>
              </a:solidFill>
              <a:cs typeface="Arial" charset="0"/>
            </a:endParaRPr>
          </a:p>
          <a:p>
            <a:pPr marL="342900" indent="-342900" fontAlgn="base">
              <a:spcBef>
                <a:spcPct val="0"/>
              </a:spcBef>
              <a:spcAft>
                <a:spcPct val="0"/>
              </a:spcAft>
              <a:buFont typeface="Arial" panose="020B0604020202020204" pitchFamily="34" charset="0"/>
              <a:buChar char="•"/>
            </a:pPr>
            <a:r>
              <a:rPr lang="en-US" sz="2400" b="1" dirty="0" smtClean="0">
                <a:solidFill>
                  <a:srgbClr val="000000"/>
                </a:solidFill>
                <a:cs typeface="Arial" charset="0"/>
              </a:rPr>
              <a:t>How to make sure jobs are configured correctly/efficiently</a:t>
            </a:r>
          </a:p>
          <a:p>
            <a:pPr fontAlgn="base">
              <a:spcBef>
                <a:spcPct val="0"/>
              </a:spcBef>
              <a:spcAft>
                <a:spcPct val="0"/>
              </a:spcAft>
            </a:pPr>
            <a:endParaRPr lang="en-US" sz="2400" b="1" dirty="0" smtClean="0">
              <a:solidFill>
                <a:srgbClr val="000000"/>
              </a:solidFill>
              <a:cs typeface="Arial" charset="0"/>
            </a:endParaRPr>
          </a:p>
          <a:p>
            <a:pPr marL="342900" indent="-342900" fontAlgn="base">
              <a:spcBef>
                <a:spcPct val="0"/>
              </a:spcBef>
              <a:spcAft>
                <a:spcPct val="0"/>
              </a:spcAft>
              <a:buFont typeface="Arial" panose="020B0604020202020204" pitchFamily="34" charset="0"/>
              <a:buChar char="•"/>
            </a:pPr>
            <a:endParaRPr lang="en-US" sz="2400" b="1" dirty="0" smtClean="0">
              <a:solidFill>
                <a:srgbClr val="000000"/>
              </a:solidFill>
              <a:cs typeface="Arial" charset="0"/>
            </a:endParaRPr>
          </a:p>
        </p:txBody>
      </p:sp>
    </p:spTree>
    <p:extLst>
      <p:ext uri="{BB962C8B-B14F-4D97-AF65-F5344CB8AC3E}">
        <p14:creationId xmlns:p14="http://schemas.microsoft.com/office/powerpoint/2010/main" val="410696298"/>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485897" y="1844040"/>
            <a:ext cx="7437559" cy="4023360"/>
          </a:xfrm>
          <a:prstGeom prst="rect">
            <a:avLst/>
          </a:prstGeom>
          <a:solidFill>
            <a:srgbClr val="00FFFF"/>
          </a:solidFill>
          <a:ln w="28575"/>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b="1"/>
          </a:p>
        </p:txBody>
      </p:sp>
      <p:sp>
        <p:nvSpPr>
          <p:cNvPr id="6" name="Rectangle 3"/>
          <p:cNvSpPr txBox="1">
            <a:spLocks noChangeArrowheads="1"/>
          </p:cNvSpPr>
          <p:nvPr/>
        </p:nvSpPr>
        <p:spPr bwMode="auto">
          <a:xfrm>
            <a:off x="352425" y="1009650"/>
            <a:ext cx="8420100" cy="361950"/>
          </a:xfrm>
          <a:prstGeom prst="rect">
            <a:avLst/>
          </a:prstGeom>
          <a:noFill/>
          <a:ln w="9525">
            <a:noFill/>
            <a:miter lim="800000"/>
            <a:headEnd/>
            <a:tailEnd/>
          </a:ln>
        </p:spPr>
        <p:txBody>
          <a:bodyPr vert="horz" wrap="square" lIns="91440" tIns="45720" rIns="91440" bIns="45720" numCol="1" anchor="t" anchorCtr="0" compatLnSpc="1">
            <a:prstTxWarp prst="textNoShape">
              <a:avLst/>
            </a:prstTxWarp>
            <a:noAutofit/>
          </a:bodyPr>
          <a:lstStyle/>
          <a:p>
            <a:pPr marL="342900" marR="0" lvl="0" indent="-342900" algn="l" defTabSz="914400" rtl="0" eaLnBrk="1" fontAlgn="base" latinLnBrk="0" hangingPunct="1">
              <a:lnSpc>
                <a:spcPct val="100000"/>
              </a:lnSpc>
              <a:spcBef>
                <a:spcPct val="20000"/>
              </a:spcBef>
              <a:spcAft>
                <a:spcPct val="0"/>
              </a:spcAft>
              <a:buClrTx/>
              <a:buSzTx/>
              <a:buFontTx/>
              <a:buNone/>
              <a:tabLst/>
              <a:defRPr/>
            </a:pPr>
            <a:r>
              <a:rPr kumimoji="0" lang="en-US" sz="2400" b="1" i="0" u="none" strike="noStrike" kern="0" cap="none" spc="0" normalizeH="0" baseline="0" noProof="0" dirty="0" smtClean="0">
                <a:ln>
                  <a:noFill/>
                </a:ln>
                <a:effectLst/>
                <a:uLnTx/>
                <a:uFillTx/>
                <a:latin typeface="+mn-lt"/>
                <a:ea typeface="+mn-ea"/>
                <a:cs typeface="+mn-cs"/>
              </a:rPr>
              <a:t>Workflow for the CIPRES Notebook Environment:</a:t>
            </a:r>
          </a:p>
          <a:p>
            <a:pPr marL="342900" marR="0" lvl="0" indent="-342900" algn="l" defTabSz="914400" rtl="0" eaLnBrk="1" fontAlgn="base" latinLnBrk="0" hangingPunct="1">
              <a:lnSpc>
                <a:spcPct val="100000"/>
              </a:lnSpc>
              <a:spcBef>
                <a:spcPct val="20000"/>
              </a:spcBef>
              <a:spcAft>
                <a:spcPct val="0"/>
              </a:spcAft>
              <a:buClrTx/>
              <a:buSzTx/>
              <a:buFontTx/>
              <a:buNone/>
              <a:tabLst/>
              <a:defRPr/>
            </a:pPr>
            <a:endParaRPr kumimoji="0" lang="en-US" sz="2400" b="1" i="0" u="none" strike="noStrike" kern="0" cap="none" spc="0" normalizeH="0" baseline="0" noProof="0" dirty="0" smtClean="0">
              <a:ln>
                <a:noFill/>
              </a:ln>
              <a:effectLst/>
              <a:uLnTx/>
              <a:uFillTx/>
              <a:latin typeface="+mn-lt"/>
              <a:ea typeface="+mn-ea"/>
              <a:cs typeface="+mn-cs"/>
            </a:endParaRPr>
          </a:p>
          <a:p>
            <a:pPr marL="342900" marR="0" lvl="0" indent="-342900" algn="l" defTabSz="914400" rtl="0" eaLnBrk="1" fontAlgn="base" latinLnBrk="0" hangingPunct="1">
              <a:lnSpc>
                <a:spcPct val="100000"/>
              </a:lnSpc>
              <a:spcBef>
                <a:spcPct val="20000"/>
              </a:spcBef>
              <a:spcAft>
                <a:spcPct val="0"/>
              </a:spcAft>
              <a:buClrTx/>
              <a:buSzTx/>
              <a:buFontTx/>
              <a:buNone/>
              <a:tabLst/>
              <a:defRPr/>
            </a:pPr>
            <a:endParaRPr kumimoji="0" lang="en-US" sz="2400" b="1" i="0" u="none" strike="noStrike" kern="0" cap="none" spc="0" normalizeH="0" baseline="0" noProof="0" dirty="0" smtClean="0">
              <a:ln>
                <a:noFill/>
              </a:ln>
              <a:effectLst/>
              <a:uLnTx/>
              <a:uFillTx/>
              <a:latin typeface="+mn-lt"/>
              <a:ea typeface="+mn-ea"/>
              <a:cs typeface="+mn-cs"/>
            </a:endParaRPr>
          </a:p>
          <a:p>
            <a:pPr marL="342900" marR="0" lvl="0" indent="-342900" algn="l" defTabSz="914400" rtl="0" eaLnBrk="1" fontAlgn="base" latinLnBrk="0" hangingPunct="1">
              <a:lnSpc>
                <a:spcPct val="100000"/>
              </a:lnSpc>
              <a:spcBef>
                <a:spcPct val="20000"/>
              </a:spcBef>
              <a:spcAft>
                <a:spcPct val="0"/>
              </a:spcAft>
              <a:buClrTx/>
              <a:buSzTx/>
              <a:buFontTx/>
              <a:buNone/>
              <a:tabLst/>
              <a:defRPr/>
            </a:pPr>
            <a:endParaRPr kumimoji="0" lang="en-US" sz="2400" b="1" i="0" u="none" strike="noStrike" kern="0" cap="none" spc="0" normalizeH="0" baseline="0" noProof="0" dirty="0" smtClean="0">
              <a:ln>
                <a:noFill/>
              </a:ln>
              <a:effectLst/>
              <a:uLnTx/>
              <a:uFillTx/>
              <a:latin typeface="+mn-lt"/>
              <a:ea typeface="+mn-ea"/>
              <a:cs typeface="+mn-cs"/>
            </a:endParaRPr>
          </a:p>
        </p:txBody>
      </p:sp>
      <p:sp>
        <p:nvSpPr>
          <p:cNvPr id="7" name="Rectangle 6"/>
          <p:cNvSpPr/>
          <p:nvPr/>
        </p:nvSpPr>
        <p:spPr>
          <a:xfrm>
            <a:off x="1630014" y="2679223"/>
            <a:ext cx="1581149" cy="809625"/>
          </a:xfrm>
          <a:prstGeom prst="rect">
            <a:avLst/>
          </a:pr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hangingPunct="1">
              <a:buFontTx/>
              <a:buNone/>
              <a:defRPr/>
            </a:pPr>
            <a:r>
              <a:rPr lang="en-US" b="1" dirty="0" smtClean="0">
                <a:solidFill>
                  <a:schemeClr val="tx1"/>
                </a:solidFill>
              </a:rPr>
              <a:t>Assemble Sequences</a:t>
            </a:r>
          </a:p>
        </p:txBody>
      </p:sp>
      <p:sp>
        <p:nvSpPr>
          <p:cNvPr id="8" name="Rectangle 7"/>
          <p:cNvSpPr/>
          <p:nvPr/>
        </p:nvSpPr>
        <p:spPr>
          <a:xfrm>
            <a:off x="3873744" y="2695575"/>
            <a:ext cx="1371600" cy="809625"/>
          </a:xfrm>
          <a:prstGeom prst="rect">
            <a:avLst/>
          </a:pr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hangingPunct="1">
              <a:buFontTx/>
              <a:buNone/>
              <a:defRPr/>
            </a:pPr>
            <a:r>
              <a:rPr lang="en-US" b="1" dirty="0" smtClean="0">
                <a:solidFill>
                  <a:schemeClr val="tx1"/>
                </a:solidFill>
              </a:rPr>
              <a:t>Upload to</a:t>
            </a:r>
          </a:p>
          <a:p>
            <a:pPr algn="ctr" eaLnBrk="1" hangingPunct="1">
              <a:buFontTx/>
              <a:buNone/>
              <a:defRPr/>
            </a:pPr>
            <a:r>
              <a:rPr lang="en-US" b="1" dirty="0" smtClean="0">
                <a:solidFill>
                  <a:schemeClr val="tx1"/>
                </a:solidFill>
              </a:rPr>
              <a:t>Portal</a:t>
            </a:r>
          </a:p>
        </p:txBody>
      </p:sp>
      <p:sp>
        <p:nvSpPr>
          <p:cNvPr id="9" name="Rectangle 8"/>
          <p:cNvSpPr/>
          <p:nvPr/>
        </p:nvSpPr>
        <p:spPr>
          <a:xfrm>
            <a:off x="7377039" y="3228975"/>
            <a:ext cx="1371600" cy="809625"/>
          </a:xfrm>
          <a:prstGeom prst="rect">
            <a:avLst/>
          </a:pr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hangingPunct="1">
              <a:buFontTx/>
              <a:buNone/>
              <a:defRPr/>
            </a:pPr>
            <a:r>
              <a:rPr lang="en-US" b="1" dirty="0" smtClean="0">
                <a:solidFill>
                  <a:schemeClr val="tx1"/>
                </a:solidFill>
              </a:rPr>
              <a:t>Run Alignment</a:t>
            </a:r>
          </a:p>
        </p:txBody>
      </p:sp>
      <p:sp>
        <p:nvSpPr>
          <p:cNvPr id="10" name="Rectangle 9"/>
          <p:cNvSpPr/>
          <p:nvPr/>
        </p:nvSpPr>
        <p:spPr>
          <a:xfrm>
            <a:off x="7377039" y="4049712"/>
            <a:ext cx="1371600" cy="809625"/>
          </a:xfrm>
          <a:prstGeom prst="rect">
            <a:avLst/>
          </a:pr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hangingPunct="1">
              <a:buFontTx/>
              <a:buNone/>
              <a:defRPr/>
            </a:pPr>
            <a:r>
              <a:rPr lang="en-US" b="1" dirty="0" smtClean="0">
                <a:solidFill>
                  <a:schemeClr val="tx1"/>
                </a:solidFill>
              </a:rPr>
              <a:t>Run Tree</a:t>
            </a:r>
          </a:p>
          <a:p>
            <a:pPr algn="ctr" eaLnBrk="1" hangingPunct="1">
              <a:buFontTx/>
              <a:buNone/>
              <a:defRPr/>
            </a:pPr>
            <a:r>
              <a:rPr lang="en-US" b="1" dirty="0" smtClean="0">
                <a:solidFill>
                  <a:schemeClr val="tx1"/>
                </a:solidFill>
              </a:rPr>
              <a:t>Inference</a:t>
            </a:r>
          </a:p>
        </p:txBody>
      </p:sp>
      <p:sp>
        <p:nvSpPr>
          <p:cNvPr id="11" name="Rectangle 10"/>
          <p:cNvSpPr/>
          <p:nvPr/>
        </p:nvSpPr>
        <p:spPr>
          <a:xfrm>
            <a:off x="3902319" y="4600575"/>
            <a:ext cx="1371600" cy="809625"/>
          </a:xfrm>
          <a:prstGeom prst="rect">
            <a:avLst/>
          </a:pr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hangingPunct="1">
              <a:buFontTx/>
              <a:buNone/>
              <a:defRPr/>
            </a:pPr>
            <a:r>
              <a:rPr lang="en-US" b="1" dirty="0" smtClean="0">
                <a:solidFill>
                  <a:schemeClr val="tx1"/>
                </a:solidFill>
              </a:rPr>
              <a:t>Download</a:t>
            </a:r>
          </a:p>
        </p:txBody>
      </p:sp>
      <p:sp>
        <p:nvSpPr>
          <p:cNvPr id="12" name="Rectangle 11"/>
          <p:cNvSpPr/>
          <p:nvPr/>
        </p:nvSpPr>
        <p:spPr>
          <a:xfrm>
            <a:off x="1734431" y="4600575"/>
            <a:ext cx="1523999" cy="809625"/>
          </a:xfrm>
          <a:prstGeom prst="rect">
            <a:avLst/>
          </a:pr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hangingPunct="1">
              <a:buFontTx/>
              <a:buNone/>
              <a:defRPr/>
            </a:pPr>
            <a:r>
              <a:rPr lang="en-US" b="1" dirty="0" smtClean="0">
                <a:solidFill>
                  <a:schemeClr val="tx1"/>
                </a:solidFill>
              </a:rPr>
              <a:t>Post-Tree</a:t>
            </a:r>
          </a:p>
          <a:p>
            <a:pPr algn="ctr" eaLnBrk="1" hangingPunct="1">
              <a:buFontTx/>
              <a:buNone/>
              <a:defRPr/>
            </a:pPr>
            <a:r>
              <a:rPr lang="en-US" b="1" dirty="0" smtClean="0">
                <a:solidFill>
                  <a:schemeClr val="tx1"/>
                </a:solidFill>
              </a:rPr>
              <a:t>Analysis</a:t>
            </a:r>
          </a:p>
        </p:txBody>
      </p:sp>
      <p:cxnSp>
        <p:nvCxnSpPr>
          <p:cNvPr id="13" name="Straight Arrow Connector 12"/>
          <p:cNvCxnSpPr/>
          <p:nvPr/>
        </p:nvCxnSpPr>
        <p:spPr>
          <a:xfrm>
            <a:off x="3315940" y="3066097"/>
            <a:ext cx="515446" cy="2541"/>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4" name="Straight Arrow Connector 13"/>
          <p:cNvCxnSpPr/>
          <p:nvPr/>
        </p:nvCxnSpPr>
        <p:spPr>
          <a:xfrm>
            <a:off x="5350121" y="3162303"/>
            <a:ext cx="552448" cy="314321"/>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5" name="Straight Arrow Connector 14"/>
          <p:cNvCxnSpPr/>
          <p:nvPr/>
        </p:nvCxnSpPr>
        <p:spPr>
          <a:xfrm>
            <a:off x="3355584" y="5001577"/>
            <a:ext cx="500134" cy="1588"/>
          </a:xfrm>
          <a:prstGeom prst="straightConnector1">
            <a:avLst/>
          </a:prstGeom>
          <a:ln w="25400">
            <a:solidFill>
              <a:schemeClr val="tx1"/>
            </a:solidFill>
            <a:headEnd type="arrow"/>
            <a:tailEnd type="none"/>
          </a:ln>
        </p:spPr>
        <p:style>
          <a:lnRef idx="1">
            <a:schemeClr val="accent1"/>
          </a:lnRef>
          <a:fillRef idx="0">
            <a:schemeClr val="accent1"/>
          </a:fillRef>
          <a:effectRef idx="0">
            <a:schemeClr val="accent1"/>
          </a:effectRef>
          <a:fontRef idx="minor">
            <a:schemeClr val="tx1"/>
          </a:fontRef>
        </p:style>
      </p:cxnSp>
      <p:cxnSp>
        <p:nvCxnSpPr>
          <p:cNvPr id="16" name="Straight Arrow Connector 15"/>
          <p:cNvCxnSpPr/>
          <p:nvPr/>
        </p:nvCxnSpPr>
        <p:spPr>
          <a:xfrm flipV="1">
            <a:off x="5371073" y="4562475"/>
            <a:ext cx="607695" cy="413070"/>
          </a:xfrm>
          <a:prstGeom prst="straightConnector1">
            <a:avLst/>
          </a:prstGeom>
          <a:ln w="25400">
            <a:solidFill>
              <a:schemeClr val="tx1"/>
            </a:solidFill>
            <a:headEnd type="arrow"/>
            <a:tailEnd type="none"/>
          </a:ln>
        </p:spPr>
        <p:style>
          <a:lnRef idx="1">
            <a:schemeClr val="accent1"/>
          </a:lnRef>
          <a:fillRef idx="0">
            <a:schemeClr val="accent1"/>
          </a:fillRef>
          <a:effectRef idx="0">
            <a:schemeClr val="accent1"/>
          </a:effectRef>
          <a:fontRef idx="minor">
            <a:schemeClr val="tx1"/>
          </a:fontRef>
        </p:style>
      </p:cxnSp>
      <p:pic>
        <p:nvPicPr>
          <p:cNvPr id="17" name="Picture 14" descr="j0195384"/>
          <p:cNvPicPr>
            <a:picLocks noChangeAspect="1" noChangeArrowheads="1"/>
          </p:cNvPicPr>
          <p:nvPr/>
        </p:nvPicPr>
        <p:blipFill>
          <a:blip r:embed="rId2"/>
          <a:srcRect/>
          <a:stretch>
            <a:fillRect/>
          </a:stretch>
        </p:blipFill>
        <p:spPr bwMode="auto">
          <a:xfrm flipH="1">
            <a:off x="64183" y="3498850"/>
            <a:ext cx="838200" cy="831850"/>
          </a:xfrm>
          <a:prstGeom prst="rect">
            <a:avLst/>
          </a:prstGeom>
          <a:noFill/>
          <a:ln w="38100">
            <a:noFill/>
            <a:miter lim="800000"/>
            <a:headEnd/>
            <a:tailEnd/>
          </a:ln>
        </p:spPr>
      </p:pic>
      <p:sp>
        <p:nvSpPr>
          <p:cNvPr id="18" name="Rectangle 17"/>
          <p:cNvSpPr/>
          <p:nvPr/>
        </p:nvSpPr>
        <p:spPr>
          <a:xfrm>
            <a:off x="5662539" y="3600450"/>
            <a:ext cx="1122043" cy="809625"/>
          </a:xfrm>
          <a:prstGeom prst="rect">
            <a:avLst/>
          </a:pr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hangingPunct="1">
              <a:buFontTx/>
              <a:buNone/>
              <a:defRPr/>
            </a:pPr>
            <a:r>
              <a:rPr lang="en-US" b="1" dirty="0" smtClean="0">
                <a:solidFill>
                  <a:schemeClr val="tx1"/>
                </a:solidFill>
              </a:rPr>
              <a:t>Store</a:t>
            </a:r>
          </a:p>
        </p:txBody>
      </p:sp>
      <p:sp>
        <p:nvSpPr>
          <p:cNvPr id="19" name="Rectangle 3"/>
          <p:cNvSpPr txBox="1">
            <a:spLocks noChangeArrowheads="1"/>
          </p:cNvSpPr>
          <p:nvPr/>
        </p:nvSpPr>
        <p:spPr>
          <a:xfrm>
            <a:off x="3234250" y="2015173"/>
            <a:ext cx="3139440" cy="361950"/>
          </a:xfrm>
          <a:prstGeom prst="rect">
            <a:avLst/>
          </a:prstGeom>
        </p:spPr>
        <p:txBody>
          <a:bodyPr vert="horz" lIns="91440" tIns="45720" rIns="91440" bIns="45720" rtlCol="0">
            <a:noAutofit/>
          </a:bodyPr>
          <a:lstStyle/>
          <a:p>
            <a:pPr marL="342900" lvl="0" indent="-342900" defTabSz="457200" fontAlgn="auto">
              <a:spcBef>
                <a:spcPct val="20000"/>
              </a:spcBef>
              <a:spcAft>
                <a:spcPts val="0"/>
              </a:spcAft>
              <a:defRPr/>
            </a:pPr>
            <a:r>
              <a:rPr kumimoji="0" lang="en-US" sz="2400" b="1" i="0" u="none" strike="noStrike" kern="1200" cap="none" spc="0" normalizeH="0" baseline="0" noProof="0" dirty="0" smtClean="0">
                <a:ln>
                  <a:noFill/>
                </a:ln>
                <a:effectLst/>
                <a:uLnTx/>
                <a:uFillTx/>
                <a:latin typeface="+mn-lt"/>
                <a:ea typeface="+mn-ea"/>
                <a:cs typeface="+mn-cs"/>
              </a:rPr>
              <a:t>CIPRES </a:t>
            </a:r>
            <a:r>
              <a:rPr lang="en-US" sz="2400" b="1" noProof="0" dirty="0" smtClean="0"/>
              <a:t>Gateway</a:t>
            </a:r>
            <a:endParaRPr kumimoji="0" lang="en-US" sz="2400" b="1" i="0" u="none" strike="noStrike" kern="1200" cap="none" spc="0" normalizeH="0" baseline="0" noProof="0" dirty="0" smtClean="0">
              <a:ln>
                <a:noFill/>
              </a:ln>
              <a:effectLst/>
              <a:uLnTx/>
              <a:uFillTx/>
              <a:latin typeface="+mn-lt"/>
              <a:ea typeface="+mn-ea"/>
              <a:cs typeface="+mn-cs"/>
            </a:endParaRPr>
          </a:p>
          <a:p>
            <a:pPr marL="342900" marR="0" lvl="0" indent="-342900" algn="l" defTabSz="457200" rtl="0" eaLnBrk="1" fontAlgn="auto" latinLnBrk="0" hangingPunct="1">
              <a:lnSpc>
                <a:spcPct val="100000"/>
              </a:lnSpc>
              <a:spcBef>
                <a:spcPct val="20000"/>
              </a:spcBef>
              <a:spcAft>
                <a:spcPts val="0"/>
              </a:spcAft>
              <a:buClrTx/>
              <a:buSzTx/>
              <a:buFontTx/>
              <a:buNone/>
              <a:tabLst/>
              <a:defRPr/>
            </a:pPr>
            <a:endParaRPr kumimoji="0" lang="en-US" sz="2400" b="1" i="0" u="none" strike="noStrike" kern="1200" cap="none" spc="0" normalizeH="0" baseline="0" noProof="0" dirty="0" smtClean="0">
              <a:ln>
                <a:noFill/>
              </a:ln>
              <a:solidFill>
                <a:schemeClr val="tx1"/>
              </a:solidFill>
              <a:effectLst/>
              <a:uLnTx/>
              <a:uFillTx/>
              <a:latin typeface="+mn-lt"/>
              <a:ea typeface="+mn-ea"/>
              <a:cs typeface="+mn-cs"/>
            </a:endParaRPr>
          </a:p>
          <a:p>
            <a:pPr marL="342900" marR="0" lvl="0" indent="-342900" algn="l" defTabSz="457200" rtl="0" eaLnBrk="1" fontAlgn="auto" latinLnBrk="0" hangingPunct="1">
              <a:lnSpc>
                <a:spcPct val="100000"/>
              </a:lnSpc>
              <a:spcBef>
                <a:spcPct val="20000"/>
              </a:spcBef>
              <a:spcAft>
                <a:spcPts val="0"/>
              </a:spcAft>
              <a:buClrTx/>
              <a:buSzTx/>
              <a:buFontTx/>
              <a:buNone/>
              <a:tabLst/>
              <a:defRPr/>
            </a:pPr>
            <a:endParaRPr kumimoji="0" lang="en-US" sz="2400" b="1" i="0" u="none" strike="noStrike" kern="1200" cap="none" spc="0" normalizeH="0" baseline="0" noProof="0" dirty="0" smtClean="0">
              <a:ln>
                <a:noFill/>
              </a:ln>
              <a:solidFill>
                <a:schemeClr val="tx1"/>
              </a:solidFill>
              <a:effectLst/>
              <a:uLnTx/>
              <a:uFillTx/>
              <a:latin typeface="+mn-lt"/>
              <a:ea typeface="+mn-ea"/>
              <a:cs typeface="+mn-cs"/>
            </a:endParaRPr>
          </a:p>
          <a:p>
            <a:pPr marL="342900" marR="0" lvl="0" indent="-342900" algn="l" defTabSz="457200" rtl="0" eaLnBrk="1" fontAlgn="auto" latinLnBrk="0" hangingPunct="1">
              <a:lnSpc>
                <a:spcPct val="100000"/>
              </a:lnSpc>
              <a:spcBef>
                <a:spcPct val="20000"/>
              </a:spcBef>
              <a:spcAft>
                <a:spcPts val="0"/>
              </a:spcAft>
              <a:buClrTx/>
              <a:buSzTx/>
              <a:buFontTx/>
              <a:buNone/>
              <a:tabLst/>
              <a:defRPr/>
            </a:pPr>
            <a:endParaRPr kumimoji="0" lang="en-US" sz="2400" b="1" i="0" u="none" strike="noStrike" kern="1200" cap="none" spc="0" normalizeH="0" baseline="0" noProof="0" dirty="0" smtClean="0">
              <a:ln>
                <a:noFill/>
              </a:ln>
              <a:solidFill>
                <a:schemeClr val="tx1"/>
              </a:solidFill>
              <a:effectLst/>
              <a:uLnTx/>
              <a:uFillTx/>
              <a:latin typeface="+mn-lt"/>
              <a:ea typeface="+mn-ea"/>
              <a:cs typeface="+mn-cs"/>
            </a:endParaRPr>
          </a:p>
        </p:txBody>
      </p:sp>
      <p:cxnSp>
        <p:nvCxnSpPr>
          <p:cNvPr id="20" name="Straight Arrow Connector 19"/>
          <p:cNvCxnSpPr/>
          <p:nvPr/>
        </p:nvCxnSpPr>
        <p:spPr>
          <a:xfrm flipV="1">
            <a:off x="6902693" y="3914775"/>
            <a:ext cx="409575" cy="9525"/>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1" name="Straight Arrow Connector 20"/>
          <p:cNvCxnSpPr/>
          <p:nvPr/>
        </p:nvCxnSpPr>
        <p:spPr>
          <a:xfrm flipH="1">
            <a:off x="6845543" y="4067175"/>
            <a:ext cx="409575" cy="9525"/>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66951717"/>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r>
              <a:rPr lang="en-US" dirty="0" smtClean="0"/>
              <a:t>The expanded workflow becomes more tractable in the Notebook Environment because users have the ability to recruit </a:t>
            </a:r>
            <a:r>
              <a:rPr lang="en-US" dirty="0" smtClean="0"/>
              <a:t>tools, and </a:t>
            </a:r>
            <a:r>
              <a:rPr lang="en-US" dirty="0" smtClean="0"/>
              <a:t>design their own </a:t>
            </a:r>
            <a:r>
              <a:rPr lang="en-US" dirty="0" smtClean="0"/>
              <a:t>workflows.</a:t>
            </a:r>
            <a:endParaRPr lang="en-US" dirty="0" smtClean="0"/>
          </a:p>
          <a:p>
            <a:endParaRPr lang="en-US" dirty="0"/>
          </a:p>
          <a:p>
            <a:r>
              <a:rPr lang="en-US" dirty="0" smtClean="0"/>
              <a:t>Will the barrier to entry be too high?</a:t>
            </a:r>
            <a:endParaRPr lang="en-US" dirty="0"/>
          </a:p>
        </p:txBody>
      </p:sp>
    </p:spTree>
    <p:extLst>
      <p:ext uri="{BB962C8B-B14F-4D97-AF65-F5344CB8AC3E}">
        <p14:creationId xmlns:p14="http://schemas.microsoft.com/office/powerpoint/2010/main" val="3743769759"/>
      </p:ext>
    </p:ext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413238" y="661499"/>
            <a:ext cx="8229600" cy="1143000"/>
          </a:xfrm>
        </p:spPr>
        <p:txBody>
          <a:bodyPr/>
          <a:lstStyle/>
          <a:p>
            <a:r>
              <a:rPr lang="en-US" b="1" dirty="0" smtClean="0"/>
              <a:t>How </a:t>
            </a:r>
            <a:r>
              <a:rPr lang="en-US" dirty="0" smtClean="0"/>
              <a:t>will</a:t>
            </a:r>
            <a:r>
              <a:rPr lang="en-US" b="1" dirty="0" smtClean="0"/>
              <a:t> </a:t>
            </a:r>
            <a:r>
              <a:rPr lang="en-US" b="1" dirty="0" err="1" smtClean="0"/>
              <a:t>SciGap</a:t>
            </a:r>
            <a:r>
              <a:rPr lang="en-US" b="1" dirty="0" smtClean="0"/>
              <a:t> help us?</a:t>
            </a:r>
            <a:endParaRPr lang="en-US" b="1" dirty="0"/>
          </a:p>
        </p:txBody>
      </p:sp>
      <p:sp>
        <p:nvSpPr>
          <p:cNvPr id="6" name="Date Placeholder 3"/>
          <p:cNvSpPr>
            <a:spLocks noGrp="1"/>
          </p:cNvSpPr>
          <p:nvPr>
            <p:ph type="dt" sz="half" idx="10"/>
          </p:nvPr>
        </p:nvSpPr>
        <p:spPr>
          <a:xfrm>
            <a:off x="413238" y="6998188"/>
            <a:ext cx="2133600" cy="365125"/>
          </a:xfrm>
        </p:spPr>
        <p:txBody>
          <a:bodyPr/>
          <a:lstStyle/>
          <a:p>
            <a:r>
              <a:rPr lang="en-US" smtClean="0"/>
              <a:t>7/13/2014</a:t>
            </a:r>
            <a:endParaRPr lang="en-US"/>
          </a:p>
        </p:txBody>
      </p:sp>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04831" y="1804499"/>
            <a:ext cx="5070568" cy="4130809"/>
          </a:xfrm>
          <a:prstGeom prst="rect">
            <a:avLst/>
          </a:prstGeom>
        </p:spPr>
      </p:pic>
    </p:spTree>
    <p:extLst>
      <p:ext uri="{BB962C8B-B14F-4D97-AF65-F5344CB8AC3E}">
        <p14:creationId xmlns:p14="http://schemas.microsoft.com/office/powerpoint/2010/main" val="3594851325"/>
      </p:ext>
    </p:extLst>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413238" y="916476"/>
            <a:ext cx="8229600" cy="1143000"/>
          </a:xfrm>
        </p:spPr>
        <p:txBody>
          <a:bodyPr/>
          <a:lstStyle/>
          <a:p>
            <a:r>
              <a:rPr lang="en-US" b="1" dirty="0" smtClean="0"/>
              <a:t>How will </a:t>
            </a:r>
            <a:r>
              <a:rPr lang="en-US" b="1" dirty="0" err="1" smtClean="0"/>
              <a:t>SciGap</a:t>
            </a:r>
            <a:r>
              <a:rPr lang="en-US" b="1" dirty="0" smtClean="0"/>
              <a:t> help us?</a:t>
            </a:r>
            <a:endParaRPr lang="en-US" b="1" dirty="0"/>
          </a:p>
        </p:txBody>
      </p:sp>
      <p:sp>
        <p:nvSpPr>
          <p:cNvPr id="5" name="Content Placeholder 2"/>
          <p:cNvSpPr>
            <a:spLocks noGrp="1"/>
          </p:cNvSpPr>
          <p:nvPr>
            <p:ph idx="1"/>
          </p:nvPr>
        </p:nvSpPr>
        <p:spPr>
          <a:xfrm>
            <a:off x="413238" y="2059476"/>
            <a:ext cx="8229600" cy="4525963"/>
          </a:xfrm>
        </p:spPr>
        <p:txBody>
          <a:bodyPr>
            <a:normAutofit/>
          </a:bodyPr>
          <a:lstStyle/>
          <a:p>
            <a:pPr marL="0" indent="0">
              <a:buNone/>
            </a:pPr>
            <a:r>
              <a:rPr lang="en-US" b="1" dirty="0" smtClean="0"/>
              <a:t>For all apps:</a:t>
            </a:r>
          </a:p>
          <a:p>
            <a:pPr marL="0" indent="0">
              <a:buNone/>
            </a:pPr>
            <a:r>
              <a:rPr lang="en-US" dirty="0" smtClean="0"/>
              <a:t>As we delve into providing access via the CIPRES Notebook, </a:t>
            </a:r>
          </a:p>
          <a:p>
            <a:pPr marL="0" indent="0">
              <a:buNone/>
            </a:pPr>
            <a:r>
              <a:rPr lang="en-US" dirty="0" smtClean="0"/>
              <a:t>CIPRES job submissions and middleware can be taken over by </a:t>
            </a:r>
            <a:r>
              <a:rPr lang="en-US" dirty="0" err="1" smtClean="0"/>
              <a:t>SciGaP</a:t>
            </a:r>
            <a:r>
              <a:rPr lang="en-US" dirty="0" smtClean="0"/>
              <a:t>. This would allow all Gateway developers (Terri and Kenneth, for example) to focus primarily on creating the new interface,</a:t>
            </a:r>
            <a:r>
              <a:rPr lang="en-US" dirty="0"/>
              <a:t> </a:t>
            </a:r>
            <a:r>
              <a:rPr lang="en-US" dirty="0" smtClean="0"/>
              <a:t>while the heavy lifting required of the production application is taken over by </a:t>
            </a:r>
            <a:r>
              <a:rPr lang="en-US" dirty="0" err="1" smtClean="0"/>
              <a:t>SciGaP</a:t>
            </a:r>
            <a:r>
              <a:rPr lang="en-US" dirty="0" smtClean="0"/>
              <a:t>.</a:t>
            </a:r>
          </a:p>
          <a:p>
            <a:pPr marL="0" indent="0">
              <a:buNone/>
            </a:pPr>
            <a:endParaRPr lang="en-US" dirty="0"/>
          </a:p>
          <a:p>
            <a:pPr marL="0" indent="0">
              <a:buNone/>
            </a:pPr>
            <a:r>
              <a:rPr lang="en-US" dirty="0" smtClean="0"/>
              <a:t>Recall that in our team, 30-45% of developer time is spent on </a:t>
            </a:r>
          </a:p>
          <a:p>
            <a:pPr marL="0" indent="0">
              <a:buNone/>
            </a:pPr>
            <a:r>
              <a:rPr lang="en-US" dirty="0"/>
              <a:t>p</a:t>
            </a:r>
            <a:r>
              <a:rPr lang="en-US" dirty="0" smtClean="0"/>
              <a:t>utting out fires in the middleware. We would love to give those issues to </a:t>
            </a:r>
            <a:r>
              <a:rPr lang="en-US" dirty="0" err="1" smtClean="0"/>
              <a:t>SciGaP</a:t>
            </a:r>
            <a:r>
              <a:rPr lang="en-US" dirty="0" smtClean="0"/>
              <a:t>….</a:t>
            </a:r>
          </a:p>
        </p:txBody>
      </p:sp>
      <p:sp>
        <p:nvSpPr>
          <p:cNvPr id="6" name="Date Placeholder 3"/>
          <p:cNvSpPr>
            <a:spLocks noGrp="1"/>
          </p:cNvSpPr>
          <p:nvPr>
            <p:ph type="dt" sz="half" idx="10"/>
          </p:nvPr>
        </p:nvSpPr>
        <p:spPr>
          <a:xfrm>
            <a:off x="413238" y="6998188"/>
            <a:ext cx="2133600" cy="365125"/>
          </a:xfrm>
        </p:spPr>
        <p:txBody>
          <a:bodyPr/>
          <a:lstStyle/>
          <a:p>
            <a:r>
              <a:rPr lang="en-US" smtClean="0"/>
              <a:t>7/13/2014</a:t>
            </a:r>
            <a:endParaRPr lang="en-US"/>
          </a:p>
        </p:txBody>
      </p:sp>
    </p:spTree>
    <p:extLst>
      <p:ext uri="{BB962C8B-B14F-4D97-AF65-F5344CB8AC3E}">
        <p14:creationId xmlns:p14="http://schemas.microsoft.com/office/powerpoint/2010/main" val="3056475736"/>
      </p:ext>
    </p:extLst>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853440"/>
            <a:ext cx="8229600" cy="1143000"/>
          </a:xfrm>
        </p:spPr>
        <p:txBody>
          <a:bodyPr>
            <a:normAutofit/>
          </a:bodyPr>
          <a:lstStyle/>
          <a:p>
            <a:r>
              <a:rPr lang="en-US" b="1" dirty="0" smtClean="0"/>
              <a:t>Acknowledgements</a:t>
            </a:r>
            <a:endParaRPr lang="en-US" b="1" dirty="0"/>
          </a:p>
        </p:txBody>
      </p:sp>
      <p:sp>
        <p:nvSpPr>
          <p:cNvPr id="3" name="Content Placeholder 2"/>
          <p:cNvSpPr>
            <a:spLocks noGrp="1"/>
          </p:cNvSpPr>
          <p:nvPr>
            <p:ph idx="1"/>
          </p:nvPr>
        </p:nvSpPr>
        <p:spPr>
          <a:xfrm>
            <a:off x="457200" y="2126826"/>
            <a:ext cx="8229600" cy="3900593"/>
          </a:xfrm>
        </p:spPr>
        <p:txBody>
          <a:bodyPr>
            <a:normAutofit/>
          </a:bodyPr>
          <a:lstStyle/>
          <a:p>
            <a:pPr marL="0" indent="0">
              <a:buNone/>
            </a:pPr>
            <a:r>
              <a:rPr lang="en-US" sz="2400" dirty="0" smtClean="0"/>
              <a:t>Terri Schwartz   – 	Lead developer</a:t>
            </a:r>
          </a:p>
          <a:p>
            <a:pPr marL="0" indent="0">
              <a:buNone/>
            </a:pPr>
            <a:r>
              <a:rPr lang="en-US" sz="2400" dirty="0" smtClean="0"/>
              <a:t>Wayne Pfeiffer   – 	HPC Expertise</a:t>
            </a:r>
          </a:p>
          <a:p>
            <a:pPr marL="0" indent="0">
              <a:buNone/>
            </a:pPr>
            <a:r>
              <a:rPr lang="en-US" sz="2400" dirty="0" smtClean="0"/>
              <a:t>Paul Hoover       – 	Database /Backend </a:t>
            </a:r>
          </a:p>
          <a:p>
            <a:pPr marL="0" indent="0">
              <a:buNone/>
            </a:pPr>
            <a:r>
              <a:rPr lang="en-US" sz="2400" dirty="0" smtClean="0"/>
              <a:t>Mona Wong        – 	Interface </a:t>
            </a:r>
          </a:p>
          <a:p>
            <a:pPr marL="0" indent="0">
              <a:buNone/>
            </a:pPr>
            <a:endParaRPr lang="en-US" sz="1600" dirty="0"/>
          </a:p>
          <a:p>
            <a:pPr marL="0" indent="0">
              <a:buNone/>
            </a:pPr>
            <a:endParaRPr lang="en-US" dirty="0"/>
          </a:p>
        </p:txBody>
      </p:sp>
    </p:spTree>
    <p:extLst>
      <p:ext uri="{BB962C8B-B14F-4D97-AF65-F5344CB8AC3E}">
        <p14:creationId xmlns:p14="http://schemas.microsoft.com/office/powerpoint/2010/main" val="94746862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Tactics for Gateway Success:</a:t>
            </a:r>
            <a:endParaRPr lang="en-US" b="1" dirty="0"/>
          </a:p>
        </p:txBody>
      </p:sp>
      <p:sp>
        <p:nvSpPr>
          <p:cNvPr id="3" name="Content Placeholder 2"/>
          <p:cNvSpPr>
            <a:spLocks noGrp="1"/>
          </p:cNvSpPr>
          <p:nvPr>
            <p:ph idx="1"/>
          </p:nvPr>
        </p:nvSpPr>
        <p:spPr/>
        <p:txBody>
          <a:bodyPr/>
          <a:lstStyle/>
          <a:p>
            <a:pPr marL="0" indent="0">
              <a:buNone/>
            </a:pPr>
            <a:r>
              <a:rPr lang="en-US" b="1" dirty="0" smtClean="0"/>
              <a:t>Step 1: identify a user population in need</a:t>
            </a:r>
            <a:endParaRPr lang="en-US" b="1" dirty="0"/>
          </a:p>
        </p:txBody>
      </p:sp>
    </p:spTree>
    <p:extLst>
      <p:ext uri="{BB962C8B-B14F-4D97-AF65-F5344CB8AC3E}">
        <p14:creationId xmlns:p14="http://schemas.microsoft.com/office/powerpoint/2010/main" val="295212991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1" descr="amoeba.jpg"/>
          <p:cNvPicPr>
            <a:picLocks noChangeAspect="1"/>
          </p:cNvPicPr>
          <p:nvPr/>
        </p:nvPicPr>
        <p:blipFill>
          <a:blip r:embed="rId2"/>
          <a:srcRect/>
          <a:stretch>
            <a:fillRect/>
          </a:stretch>
        </p:blipFill>
        <p:spPr bwMode="auto">
          <a:xfrm>
            <a:off x="2176463" y="3690939"/>
            <a:ext cx="1456061" cy="919162"/>
          </a:xfrm>
          <a:prstGeom prst="rect">
            <a:avLst/>
          </a:prstGeom>
          <a:noFill/>
          <a:ln w="9525">
            <a:noFill/>
            <a:miter lim="800000"/>
            <a:headEnd/>
            <a:tailEnd/>
          </a:ln>
        </p:spPr>
      </p:pic>
      <p:sp>
        <p:nvSpPr>
          <p:cNvPr id="5" name="TextBox 4"/>
          <p:cNvSpPr txBox="1">
            <a:spLocks noChangeArrowheads="1"/>
          </p:cNvSpPr>
          <p:nvPr/>
        </p:nvSpPr>
        <p:spPr bwMode="auto">
          <a:xfrm>
            <a:off x="1190625" y="1743075"/>
            <a:ext cx="7048500" cy="1570038"/>
          </a:xfrm>
          <a:prstGeom prst="rect">
            <a:avLst/>
          </a:prstGeom>
          <a:noFill/>
          <a:ln w="9525">
            <a:noFill/>
            <a:miter lim="800000"/>
            <a:headEnd/>
            <a:tailEnd/>
          </a:ln>
        </p:spPr>
        <p:txBody>
          <a:bodyPr>
            <a:spAutoFit/>
          </a:bodyPr>
          <a:lstStyle/>
          <a:p>
            <a:r>
              <a:rPr lang="en-US" sz="2400" b="1" dirty="0" err="1" smtClean="0"/>
              <a:t>Phylogenetics</a:t>
            </a:r>
            <a:r>
              <a:rPr lang="en-US" sz="2400" b="1" dirty="0" smtClean="0"/>
              <a:t> </a:t>
            </a:r>
            <a:r>
              <a:rPr lang="en-US" sz="2400" b="1" dirty="0"/>
              <a:t>is the study of the diversification of life on the planet Earth, both past and present, and the relationships among living things through time</a:t>
            </a:r>
          </a:p>
        </p:txBody>
      </p:sp>
      <p:sp>
        <p:nvSpPr>
          <p:cNvPr id="6" name="TextBox 5"/>
          <p:cNvSpPr txBox="1">
            <a:spLocks noChangeArrowheads="1"/>
          </p:cNvSpPr>
          <p:nvPr/>
        </p:nvSpPr>
        <p:spPr bwMode="auto">
          <a:xfrm>
            <a:off x="4486274" y="3481388"/>
            <a:ext cx="371475" cy="461963"/>
          </a:xfrm>
          <a:prstGeom prst="rect">
            <a:avLst/>
          </a:prstGeom>
          <a:noFill/>
          <a:ln w="9525">
            <a:noFill/>
            <a:miter lim="800000"/>
            <a:headEnd/>
            <a:tailEnd/>
          </a:ln>
        </p:spPr>
        <p:txBody>
          <a:bodyPr wrap="none">
            <a:spAutoFit/>
          </a:bodyPr>
          <a:lstStyle/>
          <a:p>
            <a:r>
              <a:rPr lang="en-US" sz="2400" b="1" dirty="0"/>
              <a:t>?</a:t>
            </a:r>
          </a:p>
        </p:txBody>
      </p:sp>
      <p:pic>
        <p:nvPicPr>
          <p:cNvPr id="7" name="Picture 5" descr="C:\Documents and Settings\Administrator\Local Settings\Temporary Internet Files\Content.IE5\8RTJK8PY\MPj04440100000[1].jpg"/>
          <p:cNvPicPr>
            <a:picLocks noChangeAspect="1" noChangeArrowheads="1"/>
          </p:cNvPicPr>
          <p:nvPr/>
        </p:nvPicPr>
        <p:blipFill>
          <a:blip r:embed="rId3"/>
          <a:srcRect/>
          <a:stretch>
            <a:fillRect/>
          </a:stretch>
        </p:blipFill>
        <p:spPr bwMode="auto">
          <a:xfrm>
            <a:off x="5767388" y="3644106"/>
            <a:ext cx="841149" cy="1208087"/>
          </a:xfrm>
          <a:prstGeom prst="rect">
            <a:avLst/>
          </a:prstGeom>
          <a:noFill/>
          <a:ln w="9525">
            <a:noFill/>
            <a:miter lim="800000"/>
            <a:headEnd/>
            <a:tailEnd/>
          </a:ln>
        </p:spPr>
      </p:pic>
      <p:cxnSp>
        <p:nvCxnSpPr>
          <p:cNvPr id="8" name="Straight Arrow Connector 7"/>
          <p:cNvCxnSpPr/>
          <p:nvPr/>
        </p:nvCxnSpPr>
        <p:spPr>
          <a:xfrm>
            <a:off x="4010025" y="4150520"/>
            <a:ext cx="1476375" cy="1588"/>
          </a:xfrm>
          <a:prstGeom prst="straightConnector1">
            <a:avLst/>
          </a:prstGeom>
          <a:ln w="41275">
            <a:solidFill>
              <a:schemeClr val="tx1"/>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71887023"/>
      </p:ext>
    </p:extLst>
  </p:cSld>
  <p:clrMapOvr>
    <a:masterClrMapping/>
  </p:clrMapOvr>
  <p:timing>
    <p:tnLst>
      <p:par>
        <p:cTn id="1" dur="indefinite" restart="never" nodeType="tmRoot"/>
      </p:par>
    </p:tnLst>
  </p:timing>
</p:sld>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54093</TotalTime>
  <Words>4010</Words>
  <Application>Microsoft Office PowerPoint</Application>
  <PresentationFormat>On-screen Show (4:3)</PresentationFormat>
  <Paragraphs>633</Paragraphs>
  <Slides>77</Slides>
  <Notes>23</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77</vt:i4>
      </vt:variant>
    </vt:vector>
  </HeadingPairs>
  <TitlesOfParts>
    <vt:vector size="80" baseType="lpstr">
      <vt:lpstr>Arial</vt:lpstr>
      <vt:lpstr>Calibri</vt:lpstr>
      <vt:lpstr>Default Design</vt:lpstr>
      <vt:lpstr>PowerPoint Presentation</vt:lpstr>
      <vt:lpstr>Evolution of the CIPRES Science Gateway, a Public Resource for Phylogenetics.</vt:lpstr>
      <vt:lpstr>How to fail at creating a Gateway</vt:lpstr>
      <vt:lpstr>How to fail at creating a Gateway</vt:lpstr>
      <vt:lpstr>PowerPoint Presentation</vt:lpstr>
      <vt:lpstr>A Better path for Gateway development</vt:lpstr>
      <vt:lpstr>CIPRES has been successful: </vt:lpstr>
      <vt:lpstr>Tactics for Gateway Success:</vt:lpstr>
      <vt:lpstr>PowerPoint Presentation</vt:lpstr>
      <vt:lpstr>PowerPoint Presentation</vt:lpstr>
      <vt:lpstr>PowerPoint Presentation</vt:lpstr>
      <vt:lpstr>Tactics for Gateway Success:</vt:lpstr>
      <vt:lpstr>PowerPoint Presentation</vt:lpstr>
      <vt:lpstr>Tactics for Gateway Success: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Tactics for Gateway Success:</vt:lpstr>
      <vt:lpstr>PowerPoint Presentation</vt:lpstr>
      <vt:lpstr>PowerPoint Presentation</vt:lpstr>
      <vt:lpstr>Motivation: users running 2 week jobs</vt:lpstr>
      <vt:lpstr>PowerPoint Presentation</vt:lpstr>
      <vt:lpstr>Motivation: Users input file size grew from KB to MB, output from MB to GB, stressing the system.  </vt:lpstr>
      <vt:lpstr>Motivation: Users input file size grew from KB to MB, output from MB to GB, stressing the system.  </vt:lpstr>
      <vt:lpstr>PowerPoint Presentation</vt:lpstr>
      <vt:lpstr>PowerPoint Presentation</vt:lpstr>
      <vt:lpstr>PowerPoint Presentation</vt:lpstr>
      <vt:lpstr>PowerPoint Presentation</vt:lpstr>
      <vt:lpstr>PowerPoint Presentation</vt:lpstr>
      <vt:lpstr>Tactics for Gateway Success:</vt:lpstr>
      <vt:lpstr>Other issues also arose</vt:lpstr>
      <vt:lpstr>Other issues also arose</vt:lpstr>
      <vt:lpstr>Other issues also arose</vt:lpstr>
      <vt:lpstr>PowerPoint Presentation</vt:lpstr>
      <vt:lpstr>Tactics for Gateway Success:</vt:lpstr>
      <vt:lpstr>Provide many points of contact</vt:lpstr>
      <vt:lpstr>PowerPoint Presentation</vt:lpstr>
      <vt:lpstr>Tactics for Gateway Success:</vt:lpstr>
      <vt:lpstr>Set aside time for user issues</vt:lpstr>
      <vt:lpstr>Set aside time for user issues</vt:lpstr>
      <vt:lpstr>Tactics for Gateway Success: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How will SciGap help us?</vt:lpstr>
      <vt:lpstr>How will SciGap help us?</vt:lpstr>
      <vt:lpstr>Acknowledgements</vt:lpstr>
    </vt:vector>
  </TitlesOfParts>
  <Company>SDSC</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zzz</dc:title>
  <dc:creator>SDSC</dc:creator>
  <cp:lastModifiedBy>Mark Miller</cp:lastModifiedBy>
  <cp:revision>813</cp:revision>
  <dcterms:created xsi:type="dcterms:W3CDTF">2005-04-05T01:36:25Z</dcterms:created>
  <dcterms:modified xsi:type="dcterms:W3CDTF">2015-10-30T13:42:00Z</dcterms:modified>
</cp:coreProperties>
</file>