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520" r:id="rId2"/>
    <p:sldId id="437" r:id="rId3"/>
    <p:sldId id="438" r:id="rId4"/>
    <p:sldId id="469" r:id="rId5"/>
    <p:sldId id="521" r:id="rId6"/>
    <p:sldId id="518" r:id="rId7"/>
    <p:sldId id="519" r:id="rId8"/>
    <p:sldId id="522" r:id="rId9"/>
    <p:sldId id="523" r:id="rId10"/>
    <p:sldId id="524" r:id="rId11"/>
    <p:sldId id="526" r:id="rId12"/>
    <p:sldId id="440" r:id="rId13"/>
    <p:sldId id="470" r:id="rId14"/>
    <p:sldId id="442" r:id="rId15"/>
    <p:sldId id="472" r:id="rId16"/>
    <p:sldId id="445" r:id="rId17"/>
    <p:sldId id="446" r:id="rId18"/>
    <p:sldId id="447" r:id="rId19"/>
    <p:sldId id="448" r:id="rId20"/>
    <p:sldId id="455" r:id="rId21"/>
    <p:sldId id="527" r:id="rId22"/>
    <p:sldId id="528" r:id="rId23"/>
    <p:sldId id="454" r:id="rId24"/>
    <p:sldId id="31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FF40"/>
    <a:srgbClr val="3CD4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50" autoAdjust="0"/>
    <p:restoredTop sz="94660" autoAdjust="0"/>
  </p:normalViewPr>
  <p:slideViewPr>
    <p:cSldViewPr snapToGrid="0" snapToObjects="1">
      <p:cViewPr varScale="1">
        <p:scale>
          <a:sx n="99" d="100"/>
          <a:sy n="99" d="100"/>
        </p:scale>
        <p:origin x="-148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E37AA6-D507-7141-B7E7-80505171B126}" type="datetimeFigureOut">
              <a:rPr lang="en-US" smtClean="0"/>
              <a:t>9/24/15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543AF9-1221-264A-827F-572BA405A8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029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2" name="Shape 4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43AF9-1221-264A-827F-572BA405A835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9541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43AF9-1221-264A-827F-572BA405A835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9541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43AF9-1221-264A-827F-572BA405A835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9541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43AF9-1221-264A-827F-572BA405A835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954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9/24/15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9/24/15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9/24/15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684212" y="98107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0" rtl="0">
              <a:defRPr sz="5400" b="1"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1403350" y="2492375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ctr" rtl="0">
              <a:spcBef>
                <a:spcPts val="0"/>
              </a:spcBef>
              <a:buClr>
                <a:srgbClr val="262626"/>
              </a:buClr>
              <a:buFont typeface="Calibri"/>
              <a:buNone/>
              <a:defRPr sz="3200" i="1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/>
            </a:lvl2pPr>
            <a:lvl3pPr marL="914400" marR="0" indent="0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/>
            </a:lvl3pPr>
            <a:lvl4pPr marL="1371600" marR="0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/>
            </a:lvl4pPr>
            <a:lvl5pPr marL="1828800" marR="0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/>
            </a:lvl5pPr>
            <a:lvl6pPr marL="22860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/>
            </a:lvl6pPr>
            <a:lvl7pPr marL="27432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/>
            </a:lvl7pPr>
            <a:lvl8pPr marL="32004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/>
            </a:lvl8pPr>
            <a:lvl9pPr marL="36576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2"/>
          </p:nvPr>
        </p:nvSpPr>
        <p:spPr>
          <a:xfrm>
            <a:off x="3563937" y="5300662"/>
            <a:ext cx="5400599" cy="649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r" rtl="0">
              <a:spcBef>
                <a:spcPts val="0"/>
              </a:spcBef>
              <a:buClr>
                <a:srgbClr val="FFFFFF"/>
              </a:buClr>
              <a:buFont typeface="Calibri"/>
              <a:buNone/>
              <a:defRPr sz="2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3"/>
          </p:nvPr>
        </p:nvSpPr>
        <p:spPr>
          <a:xfrm>
            <a:off x="3563937" y="5949950"/>
            <a:ext cx="5400599" cy="64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r" rtl="0">
              <a:spcBef>
                <a:spcPts val="0"/>
              </a:spcBef>
              <a:buClr>
                <a:srgbClr val="FFFFFF"/>
              </a:buClr>
              <a:buFont typeface="Calibri"/>
              <a:buNone/>
              <a:defRPr sz="2000" i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44470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3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 indent="457200">
              <a:defRPr/>
            </a:lvl2pPr>
            <a:lvl3pPr indent="914400">
              <a:defRPr/>
            </a:lvl3pPr>
            <a:lvl4pPr indent="1371600"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987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xmlns:p14="http://schemas.microsoft.com/office/powerpoint/2010/main" spd="med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9/24/15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9/24/15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9/24/15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9/24/15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9/24/15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9/24/15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9/24/15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dirty="0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D7C3A134-F1C3-464B-BF47-54DC2DE08F52}" type="datetimeFigureOut">
              <a:rPr lang="en-US" smtClean="0"/>
              <a:pPr/>
              <a:t>9/24/15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7C3A134-F1C3-464B-BF47-54DC2DE08F52}" type="datetimeFigureOut">
              <a:rPr lang="en-US" smtClean="0"/>
              <a:pPr/>
              <a:t>9/24/15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ctrTitle"/>
          </p:nvPr>
        </p:nvSpPr>
        <p:spPr>
          <a:xfrm>
            <a:off x="0" y="1716028"/>
            <a:ext cx="8558050" cy="1470024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algn="l"/>
            <a:r>
              <a:rPr lang="en-US" sz="4400" dirty="0" smtClean="0">
                <a:solidFill>
                  <a:schemeClr val="tx1"/>
                </a:solidFill>
                <a:latin typeface="Avenir Next Condensed Demi Bold"/>
                <a:cs typeface="Avenir Next Condensed Demi Bold"/>
              </a:rPr>
              <a:t>WSO2 Identity Server - Overview</a:t>
            </a:r>
            <a:endParaRPr lang="en-US" sz="4400" dirty="0">
              <a:solidFill>
                <a:schemeClr val="tx1"/>
              </a:solidFill>
              <a:latin typeface="Avenir Next Condensed Demi Bold"/>
              <a:cs typeface="Avenir Next Condensed Demi Bold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3687743"/>
            <a:ext cx="8558050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venir Next Condensed Demi Bold"/>
                <a:cs typeface="Avenir Next Condensed Demi Bold"/>
              </a:rPr>
              <a:t>Prabath Siriwardena, Director of Security, WSO2</a:t>
            </a:r>
          </a:p>
          <a:p>
            <a:endParaRPr lang="en-US" sz="2400" dirty="0" smtClean="0">
              <a:solidFill>
                <a:schemeClr val="bg1"/>
              </a:solidFill>
              <a:latin typeface="Avenir Next Condensed Demi Bold"/>
              <a:cs typeface="Avenir Next Condensed Demi Bold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Avenir Next Condensed Demi Bold"/>
                <a:cs typeface="Avenir Next Condensed Demi Bold"/>
              </a:rPr>
              <a:t>Twitter : @prabath</a:t>
            </a:r>
            <a:endParaRPr lang="en-US" sz="2400" dirty="0">
              <a:solidFill>
                <a:schemeClr val="bg1"/>
              </a:solidFill>
              <a:latin typeface="Avenir Next Condensed Demi Bold"/>
              <a:cs typeface="Avenir Next Condensed Demi Bold"/>
            </a:endParaRPr>
          </a:p>
        </p:txBody>
      </p:sp>
    </p:spTree>
    <p:extLst>
      <p:ext uri="{BB962C8B-B14F-4D97-AF65-F5344CB8AC3E}">
        <p14:creationId xmlns:p14="http://schemas.microsoft.com/office/powerpoint/2010/main" val="3774368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454030"/>
            <a:ext cx="9144000" cy="403969"/>
          </a:xfrm>
          <a:prstGeom prst="rect">
            <a:avLst/>
          </a:prstGeom>
          <a:solidFill>
            <a:schemeClr val="tx1"/>
          </a:solidFill>
        </p:spPr>
        <p:txBody>
          <a:bodyPr vert="horz" lIns="91440" rIns="45720" rtlCol="0" anchor="ctr">
            <a:normAutofit fontScale="40000" lnSpcReduction="2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5400" dirty="0" smtClean="0"/>
              <a:t>                                      </a:t>
            </a:r>
            <a:endParaRPr lang="en-US" sz="54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206094"/>
            <a:ext cx="9144000" cy="1197224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r">
              <a:defRPr/>
            </a:pPr>
            <a:endParaRPr lang="en-US" sz="2800" dirty="0">
              <a:solidFill>
                <a:schemeClr val="accent5">
                  <a:lumMod val="75000"/>
                </a:schemeClr>
              </a:solidFill>
              <a:latin typeface="Andale Mono"/>
              <a:cs typeface="Andale Mono"/>
            </a:endParaRPr>
          </a:p>
        </p:txBody>
      </p:sp>
      <p:pic>
        <p:nvPicPr>
          <p:cNvPr id="7" name="Picture 6" descr="Screen shot 2011-01-27 at 12.52.44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334" y="42818"/>
            <a:ext cx="1026879" cy="419014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2893107"/>
            <a:ext cx="8229600" cy="1260364"/>
          </a:xfrm>
        </p:spPr>
        <p:txBody>
          <a:bodyPr>
            <a:normAutofit/>
          </a:bodyPr>
          <a:lstStyle/>
          <a:p>
            <a:pPr marL="118872" indent="0" algn="ctr">
              <a:buNone/>
            </a:pPr>
            <a:r>
              <a:rPr lang="en-US" i="1" dirty="0" smtClean="0">
                <a:solidFill>
                  <a:schemeClr val="accent5">
                    <a:lumMod val="75000"/>
                  </a:schemeClr>
                </a:solidFill>
              </a:rPr>
              <a:t>An open source Identity &amp; Entitlement management server</a:t>
            </a:r>
            <a:endParaRPr lang="en-US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4010422" y="2988589"/>
            <a:ext cx="1365453" cy="544248"/>
          </a:xfrm>
          <a:prstGeom prst="ellipse">
            <a:avLst/>
          </a:prstGeom>
          <a:noFill/>
          <a:ln w="41275">
            <a:solidFill>
              <a:srgbClr val="3CD43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" name="Curved Connector 3"/>
          <p:cNvCxnSpPr/>
          <p:nvPr/>
        </p:nvCxnSpPr>
        <p:spPr>
          <a:xfrm rot="16200000" flipV="1">
            <a:off x="4186189" y="2602776"/>
            <a:ext cx="534700" cy="236925"/>
          </a:xfrm>
          <a:prstGeom prst="curvedConnector3">
            <a:avLst/>
          </a:prstGeom>
          <a:ln>
            <a:solidFill>
              <a:srgbClr val="3CD43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513893" y="2176991"/>
            <a:ext cx="14775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Authentication</a:t>
            </a:r>
            <a:endParaRPr lang="en-US" sz="1200" b="1" dirty="0">
              <a:solidFill>
                <a:schemeClr val="accent5">
                  <a:lumMod val="50000"/>
                </a:schemeClr>
              </a:solidFill>
              <a:latin typeface="Andale Mono"/>
              <a:cs typeface="Andale Mono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94742" y="4838418"/>
            <a:ext cx="2184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Multi-option</a:t>
            </a:r>
            <a:endParaRPr lang="en-US" sz="2400" dirty="0">
              <a:solidFill>
                <a:schemeClr val="accent5">
                  <a:lumMod val="75000"/>
                </a:schemeClr>
              </a:solidFill>
              <a:latin typeface="Arial Black"/>
              <a:cs typeface="Arial Black"/>
            </a:endParaRPr>
          </a:p>
        </p:txBody>
      </p:sp>
      <p:cxnSp>
        <p:nvCxnSpPr>
          <p:cNvPr id="15" name="Curved Connector 14"/>
          <p:cNvCxnSpPr/>
          <p:nvPr/>
        </p:nvCxnSpPr>
        <p:spPr>
          <a:xfrm rot="5400000" flipH="1" flipV="1">
            <a:off x="3800488" y="4716800"/>
            <a:ext cx="1279460" cy="687500"/>
          </a:xfrm>
          <a:prstGeom prst="curved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821802" y="4839654"/>
            <a:ext cx="31575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Multi-level(factor)</a:t>
            </a:r>
            <a:endParaRPr lang="en-US" sz="2400" dirty="0">
              <a:solidFill>
                <a:schemeClr val="accent5">
                  <a:lumMod val="75000"/>
                </a:schemeClr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2979970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454030"/>
            <a:ext cx="9144000" cy="403969"/>
          </a:xfrm>
          <a:prstGeom prst="rect">
            <a:avLst/>
          </a:prstGeom>
          <a:solidFill>
            <a:schemeClr val="tx1"/>
          </a:solidFill>
        </p:spPr>
        <p:txBody>
          <a:bodyPr vert="horz" lIns="91440" rIns="45720" rtlCol="0" anchor="ctr">
            <a:normAutofit fontScale="40000" lnSpcReduction="2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5400" dirty="0" smtClean="0"/>
              <a:t>                                      </a:t>
            </a:r>
            <a:endParaRPr lang="en-US" sz="54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206094"/>
            <a:ext cx="9144000" cy="1197224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r">
              <a:defRPr/>
            </a:pPr>
            <a:endParaRPr lang="en-US" sz="2800" dirty="0">
              <a:solidFill>
                <a:schemeClr val="accent5">
                  <a:lumMod val="75000"/>
                </a:schemeClr>
              </a:solidFill>
              <a:latin typeface="Andale Mono"/>
              <a:cs typeface="Andale Mono"/>
            </a:endParaRPr>
          </a:p>
        </p:txBody>
      </p:sp>
      <p:pic>
        <p:nvPicPr>
          <p:cNvPr id="7" name="Picture 6" descr="Screen shot 2011-01-27 at 12.52.44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334" y="42818"/>
            <a:ext cx="1026879" cy="419014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152400" y="358494"/>
            <a:ext cx="9144000" cy="1197224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r">
              <a:defRPr/>
            </a:pPr>
            <a:endParaRPr lang="en-US" sz="2800" dirty="0">
              <a:solidFill>
                <a:schemeClr val="accent5">
                  <a:lumMod val="75000"/>
                </a:schemeClr>
              </a:solidFill>
              <a:latin typeface="Andale Mono"/>
              <a:cs typeface="Andale Mono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0" y="113979"/>
            <a:ext cx="9144000" cy="1197224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>
              <a:defRPr/>
            </a:pPr>
            <a:r>
              <a:rPr lang="en-US" sz="3600" dirty="0" smtClean="0">
                <a:solidFill>
                  <a:schemeClr val="bg1"/>
                </a:solidFill>
                <a:cs typeface="Ayuthaya"/>
              </a:rPr>
              <a:t>Multi-option / Multi-level Authentication</a:t>
            </a:r>
            <a:endParaRPr lang="en-US" sz="3600" dirty="0">
              <a:solidFill>
                <a:schemeClr val="bg1"/>
              </a:solidFill>
              <a:cs typeface="Ayuthaya"/>
            </a:endParaRPr>
          </a:p>
        </p:txBody>
      </p:sp>
      <p:pic>
        <p:nvPicPr>
          <p:cNvPr id="2" name="Picture 1" descr="Screen Shot 2014-07-13 at 4.04.24 P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70358"/>
            <a:ext cx="9144000" cy="3543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132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454030"/>
            <a:ext cx="9144000" cy="403969"/>
          </a:xfrm>
          <a:prstGeom prst="rect">
            <a:avLst/>
          </a:prstGeom>
          <a:solidFill>
            <a:schemeClr val="tx1"/>
          </a:solidFill>
        </p:spPr>
        <p:txBody>
          <a:bodyPr vert="horz" lIns="91440" rIns="45720" rtlCol="0" anchor="ctr">
            <a:normAutofit fontScale="40000" lnSpcReduction="2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5400" dirty="0" smtClean="0"/>
              <a:t>                                      </a:t>
            </a:r>
            <a:endParaRPr lang="en-US" sz="54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206094"/>
            <a:ext cx="9144000" cy="1197224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r">
              <a:defRPr/>
            </a:pPr>
            <a:endParaRPr lang="en-US" sz="2800" dirty="0">
              <a:solidFill>
                <a:schemeClr val="accent5">
                  <a:lumMod val="75000"/>
                </a:schemeClr>
              </a:solidFill>
              <a:latin typeface="Andale Mono"/>
              <a:cs typeface="Andale Mono"/>
            </a:endParaRPr>
          </a:p>
        </p:txBody>
      </p:sp>
      <p:pic>
        <p:nvPicPr>
          <p:cNvPr id="7" name="Picture 6" descr="Screen shot 2011-01-27 at 12.52.44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334" y="42818"/>
            <a:ext cx="1026879" cy="419014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2893107"/>
            <a:ext cx="8229600" cy="1260364"/>
          </a:xfrm>
        </p:spPr>
        <p:txBody>
          <a:bodyPr>
            <a:normAutofit/>
          </a:bodyPr>
          <a:lstStyle/>
          <a:p>
            <a:pPr marL="118872" indent="0" algn="ctr">
              <a:buNone/>
            </a:pPr>
            <a:r>
              <a:rPr lang="en-US" i="1" dirty="0" smtClean="0">
                <a:solidFill>
                  <a:schemeClr val="accent5">
                    <a:lumMod val="75000"/>
                  </a:schemeClr>
                </a:solidFill>
              </a:rPr>
              <a:t>An open source Identity &amp; Entitlement management server</a:t>
            </a:r>
            <a:endParaRPr lang="en-US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4010422" y="2988589"/>
            <a:ext cx="1365453" cy="544248"/>
          </a:xfrm>
          <a:prstGeom prst="ellipse">
            <a:avLst/>
          </a:prstGeom>
          <a:noFill/>
          <a:ln w="41275">
            <a:solidFill>
              <a:srgbClr val="3CD43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" name="Curved Connector 3"/>
          <p:cNvCxnSpPr/>
          <p:nvPr/>
        </p:nvCxnSpPr>
        <p:spPr>
          <a:xfrm rot="16200000" flipV="1">
            <a:off x="4186189" y="2602776"/>
            <a:ext cx="534700" cy="236925"/>
          </a:xfrm>
          <a:prstGeom prst="curvedConnector3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513893" y="2176991"/>
            <a:ext cx="14775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98A0B2"/>
                </a:solidFill>
                <a:latin typeface="Andale Mono"/>
                <a:cs typeface="Andale Mono"/>
              </a:rPr>
              <a:t>Authentication</a:t>
            </a:r>
            <a:endParaRPr lang="en-US" sz="1200" b="1" dirty="0">
              <a:solidFill>
                <a:srgbClr val="98A0B2"/>
              </a:solidFill>
              <a:latin typeface="Andale Mono"/>
              <a:cs typeface="Andale Mono"/>
            </a:endParaRPr>
          </a:p>
        </p:txBody>
      </p:sp>
      <p:cxnSp>
        <p:nvCxnSpPr>
          <p:cNvPr id="10" name="Curved Connector 9"/>
          <p:cNvCxnSpPr>
            <a:stCxn id="2" idx="1"/>
          </p:cNvCxnSpPr>
          <p:nvPr/>
        </p:nvCxnSpPr>
        <p:spPr>
          <a:xfrm rot="16200000" flipV="1">
            <a:off x="3498165" y="2356069"/>
            <a:ext cx="462004" cy="962442"/>
          </a:xfrm>
          <a:prstGeom prst="curvedConnector2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036355" y="2329391"/>
            <a:ext cx="1479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98A0B2"/>
                </a:solidFill>
                <a:latin typeface="Andale Mono"/>
                <a:cs typeface="Andale Mono"/>
              </a:rPr>
              <a:t>Single Sign On</a:t>
            </a:r>
            <a:endParaRPr lang="en-US" sz="1200" b="1" dirty="0">
              <a:solidFill>
                <a:srgbClr val="98A0B2"/>
              </a:solidFill>
              <a:latin typeface="Andale Mono"/>
              <a:cs typeface="Andale Mono"/>
            </a:endParaRPr>
          </a:p>
        </p:txBody>
      </p:sp>
      <p:cxnSp>
        <p:nvCxnSpPr>
          <p:cNvPr id="13" name="Curved Connector 12"/>
          <p:cNvCxnSpPr>
            <a:stCxn id="2" idx="7"/>
          </p:cNvCxnSpPr>
          <p:nvPr/>
        </p:nvCxnSpPr>
        <p:spPr>
          <a:xfrm rot="5400000" flipH="1" flipV="1">
            <a:off x="4825468" y="2517885"/>
            <a:ext cx="900849" cy="199966"/>
          </a:xfrm>
          <a:prstGeom prst="curvedConnector3">
            <a:avLst/>
          </a:prstGeom>
          <a:ln>
            <a:solidFill>
              <a:srgbClr val="3CD43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637107" y="1823336"/>
            <a:ext cx="12928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Provisioning</a:t>
            </a:r>
            <a:endParaRPr lang="en-US" sz="1200" b="1" dirty="0">
              <a:solidFill>
                <a:schemeClr val="accent5">
                  <a:lumMod val="50000"/>
                </a:schemeClr>
              </a:solidFill>
              <a:latin typeface="Andale Mono"/>
              <a:cs typeface="Andale Mono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2" y="4838418"/>
            <a:ext cx="10565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SCIM</a:t>
            </a:r>
            <a:endParaRPr lang="en-US" sz="2400" dirty="0">
              <a:solidFill>
                <a:schemeClr val="accent5">
                  <a:lumMod val="75000"/>
                </a:schemeClr>
              </a:solidFill>
              <a:latin typeface="Arial Black"/>
              <a:cs typeface="Arial Black"/>
            </a:endParaRPr>
          </a:p>
        </p:txBody>
      </p:sp>
      <p:cxnSp>
        <p:nvCxnSpPr>
          <p:cNvPr id="17" name="Curved Connector 16"/>
          <p:cNvCxnSpPr/>
          <p:nvPr/>
        </p:nvCxnSpPr>
        <p:spPr>
          <a:xfrm rot="5400000" flipH="1" flipV="1">
            <a:off x="3714442" y="4716800"/>
            <a:ext cx="1279460" cy="687500"/>
          </a:xfrm>
          <a:prstGeom prst="curved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953823" y="4838418"/>
            <a:ext cx="11249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SPML</a:t>
            </a:r>
            <a:endParaRPr lang="en-US" sz="2400" dirty="0">
              <a:solidFill>
                <a:schemeClr val="accent5">
                  <a:lumMod val="75000"/>
                </a:schemeClr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2209682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454030"/>
            <a:ext cx="9144000" cy="403969"/>
          </a:xfrm>
          <a:prstGeom prst="rect">
            <a:avLst/>
          </a:prstGeom>
          <a:solidFill>
            <a:schemeClr val="tx1"/>
          </a:solidFill>
        </p:spPr>
        <p:txBody>
          <a:bodyPr vert="horz" lIns="91440" rIns="45720" rtlCol="0" anchor="ctr">
            <a:normAutofit fontScale="40000" lnSpcReduction="2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5400" dirty="0" smtClean="0"/>
              <a:t>                                      </a:t>
            </a:r>
            <a:endParaRPr lang="en-US" sz="54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206094"/>
            <a:ext cx="9144000" cy="1197224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r">
              <a:defRPr/>
            </a:pPr>
            <a:endParaRPr lang="en-US" sz="2800" dirty="0">
              <a:solidFill>
                <a:schemeClr val="accent5">
                  <a:lumMod val="75000"/>
                </a:schemeClr>
              </a:solidFill>
              <a:latin typeface="Andale Mono"/>
              <a:cs typeface="Andale Mono"/>
            </a:endParaRPr>
          </a:p>
        </p:txBody>
      </p:sp>
      <p:pic>
        <p:nvPicPr>
          <p:cNvPr id="7" name="Picture 6" descr="Screen shot 2011-01-27 at 12.52.44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334" y="42818"/>
            <a:ext cx="1026879" cy="419014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0" y="113979"/>
            <a:ext cx="9144000" cy="1197224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>
              <a:defRPr/>
            </a:pPr>
            <a:r>
              <a:rPr lang="en-US" sz="3600" dirty="0" smtClean="0">
                <a:solidFill>
                  <a:schemeClr val="bg1"/>
                </a:solidFill>
                <a:cs typeface="Ayuthaya"/>
              </a:rPr>
              <a:t>Provisioning Bridge</a:t>
            </a:r>
            <a:endParaRPr lang="en-US" sz="3600" dirty="0">
              <a:solidFill>
                <a:schemeClr val="bg1"/>
              </a:solidFill>
              <a:cs typeface="Ayuthaya"/>
            </a:endParaRPr>
          </a:p>
        </p:txBody>
      </p:sp>
      <p:pic>
        <p:nvPicPr>
          <p:cNvPr id="2" name="Picture 1" descr="Screen Shot 2014-07-13 at 2.30.0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998" y="1882265"/>
            <a:ext cx="7679403" cy="4251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98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454030"/>
            <a:ext cx="9144000" cy="403969"/>
          </a:xfrm>
          <a:prstGeom prst="rect">
            <a:avLst/>
          </a:prstGeom>
          <a:solidFill>
            <a:schemeClr val="tx1"/>
          </a:solidFill>
        </p:spPr>
        <p:txBody>
          <a:bodyPr vert="horz" lIns="91440" rIns="45720" rtlCol="0" anchor="ctr">
            <a:normAutofit fontScale="40000" lnSpcReduction="2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5400" dirty="0" smtClean="0"/>
              <a:t>                                      </a:t>
            </a:r>
            <a:endParaRPr lang="en-US" sz="54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206094"/>
            <a:ext cx="9144000" cy="1197224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r">
              <a:defRPr/>
            </a:pPr>
            <a:endParaRPr lang="en-US" sz="2800" dirty="0">
              <a:solidFill>
                <a:schemeClr val="accent5">
                  <a:lumMod val="75000"/>
                </a:schemeClr>
              </a:solidFill>
              <a:latin typeface="Andale Mono"/>
              <a:cs typeface="Andale Mono"/>
            </a:endParaRPr>
          </a:p>
        </p:txBody>
      </p:sp>
      <p:pic>
        <p:nvPicPr>
          <p:cNvPr id="7" name="Picture 6" descr="Screen shot 2011-01-27 at 12.52.44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334" y="42818"/>
            <a:ext cx="1026879" cy="419014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2893107"/>
            <a:ext cx="8229600" cy="1260364"/>
          </a:xfrm>
        </p:spPr>
        <p:txBody>
          <a:bodyPr>
            <a:normAutofit/>
          </a:bodyPr>
          <a:lstStyle/>
          <a:p>
            <a:pPr marL="118872" indent="0" algn="ctr">
              <a:buNone/>
            </a:pPr>
            <a:r>
              <a:rPr lang="en-US" i="1" dirty="0" smtClean="0">
                <a:solidFill>
                  <a:schemeClr val="accent5">
                    <a:lumMod val="75000"/>
                  </a:schemeClr>
                </a:solidFill>
              </a:rPr>
              <a:t>An open source Identity &amp; Entitlement management server</a:t>
            </a:r>
            <a:endParaRPr lang="en-US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4010422" y="2988589"/>
            <a:ext cx="1365453" cy="544248"/>
          </a:xfrm>
          <a:prstGeom prst="ellipse">
            <a:avLst/>
          </a:prstGeom>
          <a:noFill/>
          <a:ln w="41275">
            <a:solidFill>
              <a:srgbClr val="3CD43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" name="Curved Connector 3"/>
          <p:cNvCxnSpPr/>
          <p:nvPr/>
        </p:nvCxnSpPr>
        <p:spPr>
          <a:xfrm rot="16200000" flipV="1">
            <a:off x="4186189" y="2602776"/>
            <a:ext cx="534700" cy="236925"/>
          </a:xfrm>
          <a:prstGeom prst="curvedConnector3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513893" y="2176991"/>
            <a:ext cx="14775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98A0B2"/>
                </a:solidFill>
                <a:latin typeface="Andale Mono"/>
                <a:cs typeface="Andale Mono"/>
              </a:rPr>
              <a:t>Authentication</a:t>
            </a:r>
            <a:endParaRPr lang="en-US" sz="1200" b="1" dirty="0">
              <a:solidFill>
                <a:srgbClr val="98A0B2"/>
              </a:solidFill>
              <a:latin typeface="Andale Mono"/>
              <a:cs typeface="Andale Mono"/>
            </a:endParaRPr>
          </a:p>
        </p:txBody>
      </p:sp>
      <p:cxnSp>
        <p:nvCxnSpPr>
          <p:cNvPr id="10" name="Curved Connector 9"/>
          <p:cNvCxnSpPr>
            <a:stCxn id="2" idx="1"/>
          </p:cNvCxnSpPr>
          <p:nvPr/>
        </p:nvCxnSpPr>
        <p:spPr>
          <a:xfrm rot="16200000" flipV="1">
            <a:off x="3498165" y="2356069"/>
            <a:ext cx="462004" cy="962442"/>
          </a:xfrm>
          <a:prstGeom prst="curvedConnector2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036355" y="2329391"/>
            <a:ext cx="1479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98A0B2"/>
                </a:solidFill>
                <a:latin typeface="Andale Mono"/>
                <a:cs typeface="Andale Mono"/>
              </a:rPr>
              <a:t>Single Sign On</a:t>
            </a:r>
            <a:endParaRPr lang="en-US" sz="1200" b="1" dirty="0">
              <a:solidFill>
                <a:srgbClr val="98A0B2"/>
              </a:solidFill>
              <a:latin typeface="Andale Mono"/>
              <a:cs typeface="Andale Mono"/>
            </a:endParaRPr>
          </a:p>
        </p:txBody>
      </p:sp>
      <p:cxnSp>
        <p:nvCxnSpPr>
          <p:cNvPr id="13" name="Curved Connector 12"/>
          <p:cNvCxnSpPr>
            <a:stCxn id="2" idx="7"/>
          </p:cNvCxnSpPr>
          <p:nvPr/>
        </p:nvCxnSpPr>
        <p:spPr>
          <a:xfrm rot="5400000" flipH="1" flipV="1">
            <a:off x="4825468" y="2517885"/>
            <a:ext cx="900849" cy="199966"/>
          </a:xfrm>
          <a:prstGeom prst="curvedConnector3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637107" y="1823336"/>
            <a:ext cx="12928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98A0B2"/>
                </a:solidFill>
                <a:latin typeface="Andale Mono"/>
                <a:cs typeface="Andale Mono"/>
              </a:rPr>
              <a:t>Provisioning</a:t>
            </a:r>
            <a:endParaRPr lang="en-US" sz="1200" b="1" dirty="0">
              <a:solidFill>
                <a:srgbClr val="98A0B2"/>
              </a:solidFill>
              <a:latin typeface="Andale Mono"/>
              <a:cs typeface="Andale Mono"/>
            </a:endParaRPr>
          </a:p>
        </p:txBody>
      </p:sp>
      <p:cxnSp>
        <p:nvCxnSpPr>
          <p:cNvPr id="17" name="Curved Connector 16"/>
          <p:cNvCxnSpPr>
            <a:stCxn id="2" idx="3"/>
          </p:cNvCxnSpPr>
          <p:nvPr/>
        </p:nvCxnSpPr>
        <p:spPr>
          <a:xfrm rot="5400000">
            <a:off x="3095608" y="3276652"/>
            <a:ext cx="938298" cy="1291263"/>
          </a:xfrm>
          <a:prstGeom prst="curvedConnector2">
            <a:avLst/>
          </a:prstGeom>
          <a:ln>
            <a:solidFill>
              <a:srgbClr val="3CD43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179179" y="4391433"/>
            <a:ext cx="923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Auditing</a:t>
            </a:r>
            <a:endParaRPr lang="en-US" sz="1200" b="1" dirty="0">
              <a:solidFill>
                <a:schemeClr val="accent5">
                  <a:lumMod val="50000"/>
                </a:schemeClr>
              </a:solidFill>
              <a:latin typeface="Andale Mono"/>
              <a:cs typeface="Andale Mono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33107" y="4839246"/>
            <a:ext cx="11119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XDAS</a:t>
            </a:r>
            <a:endParaRPr lang="en-US" sz="2400" dirty="0">
              <a:solidFill>
                <a:schemeClr val="accent5">
                  <a:lumMod val="75000"/>
                </a:schemeClr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2360032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454030"/>
            <a:ext cx="9144000" cy="403969"/>
          </a:xfrm>
          <a:prstGeom prst="rect">
            <a:avLst/>
          </a:prstGeom>
          <a:solidFill>
            <a:schemeClr val="tx1"/>
          </a:solidFill>
        </p:spPr>
        <p:txBody>
          <a:bodyPr vert="horz" lIns="91440" rIns="45720" rtlCol="0" anchor="ctr">
            <a:normAutofit fontScale="40000" lnSpcReduction="2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5400" dirty="0" smtClean="0"/>
              <a:t>                                      </a:t>
            </a:r>
            <a:endParaRPr lang="en-US" sz="54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206094"/>
            <a:ext cx="9144000" cy="1197224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r">
              <a:defRPr/>
            </a:pPr>
            <a:endParaRPr lang="en-US" sz="2800" dirty="0">
              <a:solidFill>
                <a:schemeClr val="accent5">
                  <a:lumMod val="75000"/>
                </a:schemeClr>
              </a:solidFill>
              <a:latin typeface="Andale Mono"/>
              <a:cs typeface="Andale Mono"/>
            </a:endParaRPr>
          </a:p>
        </p:txBody>
      </p:sp>
      <p:pic>
        <p:nvPicPr>
          <p:cNvPr id="7" name="Picture 6" descr="Screen shot 2011-01-27 at 12.52.44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334" y="42818"/>
            <a:ext cx="1026879" cy="419014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2893107"/>
            <a:ext cx="8229600" cy="1260364"/>
          </a:xfrm>
        </p:spPr>
        <p:txBody>
          <a:bodyPr>
            <a:normAutofit/>
          </a:bodyPr>
          <a:lstStyle/>
          <a:p>
            <a:pPr marL="118872" indent="0" algn="ctr">
              <a:buNone/>
            </a:pPr>
            <a:r>
              <a:rPr lang="en-US" i="1" dirty="0" smtClean="0">
                <a:solidFill>
                  <a:schemeClr val="accent5">
                    <a:lumMod val="75000"/>
                  </a:schemeClr>
                </a:solidFill>
              </a:rPr>
              <a:t>An open source Identity &amp; Entitlement management server</a:t>
            </a:r>
            <a:endParaRPr lang="en-US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4010422" y="2988589"/>
            <a:ext cx="1365453" cy="544248"/>
          </a:xfrm>
          <a:prstGeom prst="ellipse">
            <a:avLst/>
          </a:prstGeom>
          <a:noFill/>
          <a:ln w="41275">
            <a:solidFill>
              <a:srgbClr val="3CD43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" name="Curved Connector 3"/>
          <p:cNvCxnSpPr/>
          <p:nvPr/>
        </p:nvCxnSpPr>
        <p:spPr>
          <a:xfrm rot="16200000" flipV="1">
            <a:off x="4186189" y="2602776"/>
            <a:ext cx="534700" cy="236925"/>
          </a:xfrm>
          <a:prstGeom prst="curvedConnector3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513893" y="2176991"/>
            <a:ext cx="14775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98A0B2"/>
                </a:solidFill>
                <a:latin typeface="Andale Mono"/>
                <a:cs typeface="Andale Mono"/>
              </a:rPr>
              <a:t>Authentication</a:t>
            </a:r>
            <a:endParaRPr lang="en-US" sz="1200" b="1" dirty="0">
              <a:solidFill>
                <a:srgbClr val="98A0B2"/>
              </a:solidFill>
              <a:latin typeface="Andale Mono"/>
              <a:cs typeface="Andale Mono"/>
            </a:endParaRPr>
          </a:p>
        </p:txBody>
      </p:sp>
      <p:cxnSp>
        <p:nvCxnSpPr>
          <p:cNvPr id="10" name="Curved Connector 9"/>
          <p:cNvCxnSpPr>
            <a:stCxn id="2" idx="1"/>
          </p:cNvCxnSpPr>
          <p:nvPr/>
        </p:nvCxnSpPr>
        <p:spPr>
          <a:xfrm rot="16200000" flipV="1">
            <a:off x="3498165" y="2356069"/>
            <a:ext cx="462004" cy="962442"/>
          </a:xfrm>
          <a:prstGeom prst="curvedConnector2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036355" y="2329391"/>
            <a:ext cx="1479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98A0B2"/>
                </a:solidFill>
                <a:latin typeface="Andale Mono"/>
                <a:cs typeface="Andale Mono"/>
              </a:rPr>
              <a:t>Single Sign On</a:t>
            </a:r>
            <a:endParaRPr lang="en-US" sz="1200" b="1" dirty="0">
              <a:solidFill>
                <a:srgbClr val="98A0B2"/>
              </a:solidFill>
              <a:latin typeface="Andale Mono"/>
              <a:cs typeface="Andale Mono"/>
            </a:endParaRPr>
          </a:p>
        </p:txBody>
      </p:sp>
      <p:cxnSp>
        <p:nvCxnSpPr>
          <p:cNvPr id="13" name="Curved Connector 12"/>
          <p:cNvCxnSpPr>
            <a:stCxn id="2" idx="7"/>
          </p:cNvCxnSpPr>
          <p:nvPr/>
        </p:nvCxnSpPr>
        <p:spPr>
          <a:xfrm rot="5400000" flipH="1" flipV="1">
            <a:off x="4825468" y="2517885"/>
            <a:ext cx="900849" cy="199966"/>
          </a:xfrm>
          <a:prstGeom prst="curvedConnector3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637107" y="1823336"/>
            <a:ext cx="12928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98A0B2"/>
                </a:solidFill>
                <a:latin typeface="Andale Mono"/>
                <a:cs typeface="Andale Mono"/>
              </a:rPr>
              <a:t>Provisioning</a:t>
            </a:r>
            <a:endParaRPr lang="en-US" sz="1200" b="1" dirty="0">
              <a:solidFill>
                <a:srgbClr val="98A0B2"/>
              </a:solidFill>
              <a:latin typeface="Andale Mono"/>
              <a:cs typeface="Andale Mono"/>
            </a:endParaRPr>
          </a:p>
        </p:txBody>
      </p:sp>
      <p:cxnSp>
        <p:nvCxnSpPr>
          <p:cNvPr id="17" name="Curved Connector 16"/>
          <p:cNvCxnSpPr>
            <a:stCxn id="2" idx="3"/>
          </p:cNvCxnSpPr>
          <p:nvPr/>
        </p:nvCxnSpPr>
        <p:spPr>
          <a:xfrm rot="5400000">
            <a:off x="3095608" y="3276652"/>
            <a:ext cx="938298" cy="1291263"/>
          </a:xfrm>
          <a:prstGeom prst="curvedConnector2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179179" y="4391433"/>
            <a:ext cx="923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98A0B2"/>
                </a:solidFill>
                <a:latin typeface="Andale Mono"/>
                <a:cs typeface="Andale Mono"/>
              </a:rPr>
              <a:t>Auditing</a:t>
            </a:r>
            <a:endParaRPr lang="en-US" sz="1200" b="1" dirty="0">
              <a:solidFill>
                <a:srgbClr val="98A0B2"/>
              </a:solidFill>
              <a:latin typeface="Andale Mono"/>
              <a:cs typeface="Andale Mono"/>
            </a:endParaRPr>
          </a:p>
        </p:txBody>
      </p:sp>
      <p:cxnSp>
        <p:nvCxnSpPr>
          <p:cNvPr id="20" name="Curved Connector 19"/>
          <p:cNvCxnSpPr/>
          <p:nvPr/>
        </p:nvCxnSpPr>
        <p:spPr>
          <a:xfrm rot="16200000" flipH="1">
            <a:off x="4291602" y="3813239"/>
            <a:ext cx="858596" cy="297796"/>
          </a:xfrm>
          <a:prstGeom prst="curvedConnector3">
            <a:avLst>
              <a:gd name="adj1" fmla="val 50000"/>
            </a:avLst>
          </a:prstGeom>
          <a:ln>
            <a:solidFill>
              <a:srgbClr val="3CD43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452426" y="4391433"/>
            <a:ext cx="11081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Delegation</a:t>
            </a:r>
            <a:endParaRPr lang="en-US" sz="1200" b="1" dirty="0">
              <a:solidFill>
                <a:schemeClr val="accent5">
                  <a:lumMod val="50000"/>
                </a:schemeClr>
              </a:solidFill>
              <a:latin typeface="Andale Mono"/>
              <a:cs typeface="Andale Mono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629296" y="5363558"/>
            <a:ext cx="1974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WS-TRUST</a:t>
            </a:r>
            <a:endParaRPr lang="en-US" sz="2400" dirty="0">
              <a:solidFill>
                <a:schemeClr val="accent5">
                  <a:lumMod val="75000"/>
                </a:schemeClr>
              </a:solidFill>
              <a:latin typeface="Arial Black"/>
              <a:cs typeface="Arial Black"/>
            </a:endParaRPr>
          </a:p>
        </p:txBody>
      </p:sp>
      <p:cxnSp>
        <p:nvCxnSpPr>
          <p:cNvPr id="24" name="Curved Connector 23"/>
          <p:cNvCxnSpPr/>
          <p:nvPr/>
        </p:nvCxnSpPr>
        <p:spPr>
          <a:xfrm rot="5400000" flipH="1" flipV="1">
            <a:off x="3714442" y="5175104"/>
            <a:ext cx="1279460" cy="687500"/>
          </a:xfrm>
          <a:prstGeom prst="curved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Picture 24" descr="Screen shot 2011-08-11 at 2.23.3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6641" y="5296722"/>
            <a:ext cx="592017" cy="600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142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454030"/>
            <a:ext cx="9144000" cy="403969"/>
          </a:xfrm>
          <a:prstGeom prst="rect">
            <a:avLst/>
          </a:prstGeom>
          <a:solidFill>
            <a:schemeClr val="tx1"/>
          </a:solidFill>
        </p:spPr>
        <p:txBody>
          <a:bodyPr vert="horz" lIns="91440" rIns="45720" rtlCol="0" anchor="ctr">
            <a:normAutofit fontScale="40000" lnSpcReduction="2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5400" dirty="0" smtClean="0"/>
              <a:t>                                      </a:t>
            </a:r>
            <a:endParaRPr lang="en-US" sz="54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206094"/>
            <a:ext cx="9144000" cy="1197224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r">
              <a:defRPr/>
            </a:pPr>
            <a:endParaRPr lang="en-US" sz="2800" dirty="0">
              <a:solidFill>
                <a:schemeClr val="accent5">
                  <a:lumMod val="75000"/>
                </a:schemeClr>
              </a:solidFill>
              <a:latin typeface="Andale Mono"/>
              <a:cs typeface="Andale Mono"/>
            </a:endParaRPr>
          </a:p>
        </p:txBody>
      </p:sp>
      <p:pic>
        <p:nvPicPr>
          <p:cNvPr id="7" name="Picture 6" descr="Screen shot 2011-01-27 at 12.52.44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334" y="42818"/>
            <a:ext cx="1026879" cy="419014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2893107"/>
            <a:ext cx="8229600" cy="1260364"/>
          </a:xfrm>
        </p:spPr>
        <p:txBody>
          <a:bodyPr>
            <a:normAutofit/>
          </a:bodyPr>
          <a:lstStyle/>
          <a:p>
            <a:pPr marL="118872" indent="0" algn="ctr">
              <a:buNone/>
            </a:pPr>
            <a:r>
              <a:rPr lang="en-US" i="1" dirty="0" smtClean="0">
                <a:solidFill>
                  <a:schemeClr val="accent5">
                    <a:lumMod val="75000"/>
                  </a:schemeClr>
                </a:solidFill>
              </a:rPr>
              <a:t>An open source Identity &amp; Entitlement management server</a:t>
            </a:r>
            <a:endParaRPr lang="en-US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5690980" y="2988589"/>
            <a:ext cx="2157988" cy="544248"/>
          </a:xfrm>
          <a:prstGeom prst="ellipse">
            <a:avLst/>
          </a:prstGeom>
          <a:noFill/>
          <a:ln w="41275">
            <a:solidFill>
              <a:srgbClr val="3CD43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" name="Curved Connector 14"/>
          <p:cNvCxnSpPr/>
          <p:nvPr/>
        </p:nvCxnSpPr>
        <p:spPr>
          <a:xfrm rot="10800000">
            <a:off x="5375875" y="2167442"/>
            <a:ext cx="1690108" cy="821148"/>
          </a:xfrm>
          <a:prstGeom prst="curvedConnector3">
            <a:avLst>
              <a:gd name="adj1" fmla="val 50000"/>
            </a:avLst>
          </a:prstGeom>
          <a:ln>
            <a:solidFill>
              <a:srgbClr val="3CD43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267729" y="1890443"/>
            <a:ext cx="24933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Role </a:t>
            </a:r>
            <a:r>
              <a:rPr lang="en-US" sz="1200" b="1" dirty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B</a:t>
            </a:r>
            <a:r>
              <a:rPr lang="en-US" sz="1200" b="1" dirty="0" smtClean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ased Access Control</a:t>
            </a:r>
            <a:endParaRPr lang="en-US" sz="1200" b="1" dirty="0">
              <a:solidFill>
                <a:schemeClr val="accent5">
                  <a:lumMod val="50000"/>
                </a:schemeClr>
              </a:solidFill>
              <a:latin typeface="Andale Mono"/>
              <a:cs typeface="Andale Mono"/>
            </a:endParaRPr>
          </a:p>
        </p:txBody>
      </p:sp>
    </p:spTree>
    <p:extLst>
      <p:ext uri="{BB962C8B-B14F-4D97-AF65-F5344CB8AC3E}">
        <p14:creationId xmlns:p14="http://schemas.microsoft.com/office/powerpoint/2010/main" val="3957128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454030"/>
            <a:ext cx="9144000" cy="403969"/>
          </a:xfrm>
          <a:prstGeom prst="rect">
            <a:avLst/>
          </a:prstGeom>
          <a:solidFill>
            <a:schemeClr val="tx1"/>
          </a:solidFill>
        </p:spPr>
        <p:txBody>
          <a:bodyPr vert="horz" lIns="91440" rIns="45720" rtlCol="0" anchor="ctr">
            <a:normAutofit fontScale="40000" lnSpcReduction="2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5400" dirty="0" smtClean="0"/>
              <a:t>                                      </a:t>
            </a:r>
            <a:endParaRPr lang="en-US" sz="54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206094"/>
            <a:ext cx="9144000" cy="1197224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r">
              <a:defRPr/>
            </a:pPr>
            <a:endParaRPr lang="en-US" sz="2800" dirty="0">
              <a:solidFill>
                <a:schemeClr val="accent5">
                  <a:lumMod val="75000"/>
                </a:schemeClr>
              </a:solidFill>
              <a:latin typeface="Andale Mono"/>
              <a:cs typeface="Andale Mono"/>
            </a:endParaRPr>
          </a:p>
        </p:txBody>
      </p:sp>
      <p:pic>
        <p:nvPicPr>
          <p:cNvPr id="7" name="Picture 6" descr="Screen shot 2011-01-27 at 12.52.44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334" y="42818"/>
            <a:ext cx="1026879" cy="419014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2893107"/>
            <a:ext cx="8229600" cy="1260364"/>
          </a:xfrm>
        </p:spPr>
        <p:txBody>
          <a:bodyPr>
            <a:normAutofit/>
          </a:bodyPr>
          <a:lstStyle/>
          <a:p>
            <a:pPr marL="118872" indent="0" algn="ctr">
              <a:buNone/>
            </a:pPr>
            <a:r>
              <a:rPr lang="en-US" i="1" dirty="0" smtClean="0">
                <a:solidFill>
                  <a:schemeClr val="accent5">
                    <a:lumMod val="75000"/>
                  </a:schemeClr>
                </a:solidFill>
              </a:rPr>
              <a:t>An open source Identity &amp; Entitlement management server</a:t>
            </a:r>
            <a:endParaRPr lang="en-US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5690980" y="2988589"/>
            <a:ext cx="2157988" cy="544248"/>
          </a:xfrm>
          <a:prstGeom prst="ellipse">
            <a:avLst/>
          </a:prstGeom>
          <a:noFill/>
          <a:ln w="41275">
            <a:solidFill>
              <a:srgbClr val="3CD43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" name="Curved Connector 14"/>
          <p:cNvCxnSpPr/>
          <p:nvPr/>
        </p:nvCxnSpPr>
        <p:spPr>
          <a:xfrm rot="10800000">
            <a:off x="5375875" y="2167442"/>
            <a:ext cx="1690108" cy="821148"/>
          </a:xfrm>
          <a:prstGeom prst="curvedConnector3">
            <a:avLst>
              <a:gd name="adj1" fmla="val 50000"/>
            </a:avLst>
          </a:prstGeom>
          <a:ln>
            <a:solidFill>
              <a:srgbClr val="3CD43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267729" y="1890443"/>
            <a:ext cx="24933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Role </a:t>
            </a:r>
            <a:r>
              <a:rPr lang="en-US" sz="1200" b="1" dirty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B</a:t>
            </a:r>
            <a:r>
              <a:rPr lang="en-US" sz="1200" b="1" dirty="0" smtClean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ased Access Control</a:t>
            </a:r>
            <a:endParaRPr lang="en-US" sz="1200" b="1" dirty="0">
              <a:solidFill>
                <a:schemeClr val="accent5">
                  <a:lumMod val="50000"/>
                </a:schemeClr>
              </a:solidFill>
              <a:latin typeface="Andale Mono"/>
              <a:cs typeface="Andale Mono"/>
            </a:endParaRPr>
          </a:p>
        </p:txBody>
      </p:sp>
      <p:cxnSp>
        <p:nvCxnSpPr>
          <p:cNvPr id="9" name="Curved Connector 8"/>
          <p:cNvCxnSpPr/>
          <p:nvPr/>
        </p:nvCxnSpPr>
        <p:spPr>
          <a:xfrm rot="5400000" flipH="1" flipV="1">
            <a:off x="7013436" y="2153058"/>
            <a:ext cx="1098146" cy="572917"/>
          </a:xfrm>
          <a:prstGeom prst="curvedConnector3">
            <a:avLst>
              <a:gd name="adj1" fmla="val 50000"/>
            </a:avLst>
          </a:prstGeom>
          <a:ln>
            <a:solidFill>
              <a:srgbClr val="3CD43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268070" y="1565331"/>
            <a:ext cx="2955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Attribute </a:t>
            </a:r>
            <a:r>
              <a:rPr lang="en-US" sz="1200" b="1" dirty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B</a:t>
            </a:r>
            <a:r>
              <a:rPr lang="en-US" sz="1200" b="1" dirty="0" smtClean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ased Access Control</a:t>
            </a:r>
            <a:endParaRPr lang="en-US" sz="1200" b="1" dirty="0">
              <a:solidFill>
                <a:schemeClr val="accent5">
                  <a:lumMod val="50000"/>
                </a:schemeClr>
              </a:solidFill>
              <a:latin typeface="Andale Mono"/>
              <a:cs typeface="Andale Mono"/>
            </a:endParaRPr>
          </a:p>
        </p:txBody>
      </p:sp>
    </p:spTree>
    <p:extLst>
      <p:ext uri="{BB962C8B-B14F-4D97-AF65-F5344CB8AC3E}">
        <p14:creationId xmlns:p14="http://schemas.microsoft.com/office/powerpoint/2010/main" val="510965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454030"/>
            <a:ext cx="9144000" cy="403969"/>
          </a:xfrm>
          <a:prstGeom prst="rect">
            <a:avLst/>
          </a:prstGeom>
          <a:solidFill>
            <a:schemeClr val="tx1"/>
          </a:solidFill>
        </p:spPr>
        <p:txBody>
          <a:bodyPr vert="horz" lIns="91440" rIns="45720" rtlCol="0" anchor="ctr">
            <a:normAutofit fontScale="40000" lnSpcReduction="2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5400" dirty="0" smtClean="0"/>
              <a:t>                                      </a:t>
            </a:r>
            <a:endParaRPr lang="en-US" sz="54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206094"/>
            <a:ext cx="9144000" cy="1197224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r">
              <a:defRPr/>
            </a:pPr>
            <a:endParaRPr lang="en-US" sz="2800" dirty="0">
              <a:solidFill>
                <a:schemeClr val="accent5">
                  <a:lumMod val="75000"/>
                </a:schemeClr>
              </a:solidFill>
              <a:latin typeface="Andale Mono"/>
              <a:cs typeface="Andale Mono"/>
            </a:endParaRPr>
          </a:p>
        </p:txBody>
      </p:sp>
      <p:pic>
        <p:nvPicPr>
          <p:cNvPr id="7" name="Picture 6" descr="Screen shot 2011-01-27 at 12.52.44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334" y="42818"/>
            <a:ext cx="1026879" cy="419014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2893107"/>
            <a:ext cx="8229600" cy="1260364"/>
          </a:xfrm>
        </p:spPr>
        <p:txBody>
          <a:bodyPr>
            <a:normAutofit/>
          </a:bodyPr>
          <a:lstStyle/>
          <a:p>
            <a:pPr marL="118872" indent="0" algn="ctr">
              <a:buNone/>
            </a:pPr>
            <a:r>
              <a:rPr lang="en-US" i="1" dirty="0" smtClean="0">
                <a:solidFill>
                  <a:schemeClr val="accent5">
                    <a:lumMod val="75000"/>
                  </a:schemeClr>
                </a:solidFill>
              </a:rPr>
              <a:t>An open source Identity &amp; Entitlement management server</a:t>
            </a:r>
            <a:endParaRPr lang="en-US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5690980" y="2988589"/>
            <a:ext cx="2157988" cy="544248"/>
          </a:xfrm>
          <a:prstGeom prst="ellipse">
            <a:avLst/>
          </a:prstGeom>
          <a:noFill/>
          <a:ln w="41275">
            <a:solidFill>
              <a:srgbClr val="3CD43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" name="Curved Connector 14"/>
          <p:cNvCxnSpPr/>
          <p:nvPr/>
        </p:nvCxnSpPr>
        <p:spPr>
          <a:xfrm rot="10800000">
            <a:off x="5375875" y="2167442"/>
            <a:ext cx="1690108" cy="821148"/>
          </a:xfrm>
          <a:prstGeom prst="curvedConnector3">
            <a:avLst>
              <a:gd name="adj1" fmla="val 50000"/>
            </a:avLst>
          </a:prstGeom>
          <a:ln>
            <a:solidFill>
              <a:srgbClr val="3CD43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267729" y="1890443"/>
            <a:ext cx="24933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Role </a:t>
            </a:r>
            <a:r>
              <a:rPr lang="en-US" sz="1200" b="1" dirty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B</a:t>
            </a:r>
            <a:r>
              <a:rPr lang="en-US" sz="1200" b="1" dirty="0" smtClean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ased Access Control</a:t>
            </a:r>
            <a:endParaRPr lang="en-US" sz="1200" b="1" dirty="0">
              <a:solidFill>
                <a:schemeClr val="accent5">
                  <a:lumMod val="50000"/>
                </a:schemeClr>
              </a:solidFill>
              <a:latin typeface="Andale Mono"/>
              <a:cs typeface="Andale Mono"/>
            </a:endParaRPr>
          </a:p>
        </p:txBody>
      </p:sp>
      <p:cxnSp>
        <p:nvCxnSpPr>
          <p:cNvPr id="9" name="Curved Connector 8"/>
          <p:cNvCxnSpPr/>
          <p:nvPr/>
        </p:nvCxnSpPr>
        <p:spPr>
          <a:xfrm rot="5400000" flipH="1" flipV="1">
            <a:off x="7013436" y="2153058"/>
            <a:ext cx="1098146" cy="572917"/>
          </a:xfrm>
          <a:prstGeom prst="curvedConnector3">
            <a:avLst>
              <a:gd name="adj1" fmla="val 50000"/>
            </a:avLst>
          </a:prstGeom>
          <a:ln>
            <a:solidFill>
              <a:srgbClr val="3CD43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268070" y="1565331"/>
            <a:ext cx="2955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Attribute </a:t>
            </a:r>
            <a:r>
              <a:rPr lang="en-US" sz="1200" b="1" dirty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B</a:t>
            </a:r>
            <a:r>
              <a:rPr lang="en-US" sz="1200" b="1" dirty="0" smtClean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ased Access Control</a:t>
            </a:r>
            <a:endParaRPr lang="en-US" sz="1200" b="1" dirty="0">
              <a:solidFill>
                <a:schemeClr val="accent5">
                  <a:lumMod val="50000"/>
                </a:schemeClr>
              </a:solidFill>
              <a:latin typeface="Andale Mono"/>
              <a:cs typeface="Andale Mono"/>
            </a:endParaRPr>
          </a:p>
        </p:txBody>
      </p:sp>
      <p:cxnSp>
        <p:nvCxnSpPr>
          <p:cNvPr id="13" name="Curved Connector 12"/>
          <p:cNvCxnSpPr>
            <a:endCxn id="2" idx="4"/>
          </p:cNvCxnSpPr>
          <p:nvPr/>
        </p:nvCxnSpPr>
        <p:spPr>
          <a:xfrm rot="16200000" flipV="1">
            <a:off x="6426253" y="3876558"/>
            <a:ext cx="1317652" cy="630209"/>
          </a:xfrm>
          <a:prstGeom prst="curvedConnector3">
            <a:avLst>
              <a:gd name="adj1" fmla="val 50000"/>
            </a:avLst>
          </a:prstGeom>
          <a:ln>
            <a:solidFill>
              <a:srgbClr val="3CD43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153501" y="4831020"/>
            <a:ext cx="26780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Policy </a:t>
            </a:r>
            <a:r>
              <a:rPr lang="en-US" sz="1200" b="1" dirty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B</a:t>
            </a:r>
            <a:r>
              <a:rPr lang="en-US" sz="1200" b="1" dirty="0" smtClean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ased Access Control</a:t>
            </a:r>
            <a:endParaRPr lang="en-US" sz="1200" b="1" dirty="0">
              <a:solidFill>
                <a:schemeClr val="accent5">
                  <a:lumMod val="50000"/>
                </a:schemeClr>
              </a:solidFill>
              <a:latin typeface="Andale Mono"/>
              <a:cs typeface="Andale Mono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00625" y="5010274"/>
            <a:ext cx="1393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XACML</a:t>
            </a:r>
            <a:endParaRPr lang="en-US" sz="2400" dirty="0">
              <a:solidFill>
                <a:schemeClr val="accent5">
                  <a:lumMod val="75000"/>
                </a:schemeClr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635897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454030"/>
            <a:ext cx="9144000" cy="403969"/>
          </a:xfrm>
          <a:prstGeom prst="rect">
            <a:avLst/>
          </a:prstGeom>
          <a:solidFill>
            <a:schemeClr val="tx1"/>
          </a:solidFill>
        </p:spPr>
        <p:txBody>
          <a:bodyPr vert="horz" lIns="91440" rIns="45720" rtlCol="0" anchor="ctr">
            <a:normAutofit fontScale="40000" lnSpcReduction="2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5400" dirty="0" smtClean="0"/>
              <a:t>                                      </a:t>
            </a:r>
            <a:endParaRPr lang="en-US" sz="54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206094"/>
            <a:ext cx="9144000" cy="1197224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r">
              <a:defRPr/>
            </a:pPr>
            <a:endParaRPr lang="en-US" sz="2800" dirty="0">
              <a:solidFill>
                <a:schemeClr val="accent5">
                  <a:lumMod val="75000"/>
                </a:schemeClr>
              </a:solidFill>
              <a:latin typeface="Andale Mono"/>
              <a:cs typeface="Andale Mono"/>
            </a:endParaRPr>
          </a:p>
        </p:txBody>
      </p:sp>
      <p:pic>
        <p:nvPicPr>
          <p:cNvPr id="7" name="Picture 6" descr="Screen shot 2011-01-27 at 12.52.44 P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334" y="42818"/>
            <a:ext cx="1026879" cy="419014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2893107"/>
            <a:ext cx="8229600" cy="1260364"/>
          </a:xfrm>
        </p:spPr>
        <p:txBody>
          <a:bodyPr>
            <a:normAutofit/>
          </a:bodyPr>
          <a:lstStyle/>
          <a:p>
            <a:pPr marL="118872" indent="0" algn="ctr">
              <a:buNone/>
            </a:pPr>
            <a:r>
              <a:rPr lang="en-US" i="1" dirty="0" smtClean="0">
                <a:solidFill>
                  <a:schemeClr val="accent5">
                    <a:lumMod val="75000"/>
                  </a:schemeClr>
                </a:solidFill>
              </a:rPr>
              <a:t>An open source Identity &amp; Entitlement management server</a:t>
            </a:r>
            <a:endParaRPr lang="en-US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5690980" y="2988589"/>
            <a:ext cx="2157988" cy="544248"/>
          </a:xfrm>
          <a:prstGeom prst="ellipse">
            <a:avLst/>
          </a:prstGeom>
          <a:noFill/>
          <a:ln w="41275">
            <a:solidFill>
              <a:srgbClr val="3CD43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" name="Curved Connector 14"/>
          <p:cNvCxnSpPr/>
          <p:nvPr/>
        </p:nvCxnSpPr>
        <p:spPr>
          <a:xfrm rot="10800000">
            <a:off x="5375875" y="2167442"/>
            <a:ext cx="1690108" cy="821148"/>
          </a:xfrm>
          <a:prstGeom prst="curvedConnector3">
            <a:avLst>
              <a:gd name="adj1" fmla="val 50000"/>
            </a:avLst>
          </a:prstGeom>
          <a:ln>
            <a:solidFill>
              <a:srgbClr val="3CD43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267729" y="1890443"/>
            <a:ext cx="24933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Role </a:t>
            </a:r>
            <a:r>
              <a:rPr lang="en-US" sz="1200" b="1" dirty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B</a:t>
            </a:r>
            <a:r>
              <a:rPr lang="en-US" sz="1200" b="1" dirty="0" smtClean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ased Access Control</a:t>
            </a:r>
            <a:endParaRPr lang="en-US" sz="1200" b="1" dirty="0">
              <a:solidFill>
                <a:schemeClr val="accent5">
                  <a:lumMod val="50000"/>
                </a:schemeClr>
              </a:solidFill>
              <a:latin typeface="Andale Mono"/>
              <a:cs typeface="Andale Mono"/>
            </a:endParaRPr>
          </a:p>
        </p:txBody>
      </p:sp>
      <p:cxnSp>
        <p:nvCxnSpPr>
          <p:cNvPr id="9" name="Curved Connector 8"/>
          <p:cNvCxnSpPr/>
          <p:nvPr/>
        </p:nvCxnSpPr>
        <p:spPr>
          <a:xfrm rot="5400000" flipH="1" flipV="1">
            <a:off x="7013436" y="2153058"/>
            <a:ext cx="1098146" cy="572917"/>
          </a:xfrm>
          <a:prstGeom prst="curvedConnector3">
            <a:avLst>
              <a:gd name="adj1" fmla="val 50000"/>
            </a:avLst>
          </a:prstGeom>
          <a:ln>
            <a:solidFill>
              <a:srgbClr val="3CD43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268070" y="1565331"/>
            <a:ext cx="2955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Attribute </a:t>
            </a:r>
            <a:r>
              <a:rPr lang="en-US" sz="1200" b="1" dirty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B</a:t>
            </a:r>
            <a:r>
              <a:rPr lang="en-US" sz="1200" b="1" dirty="0" smtClean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ased Access Control</a:t>
            </a:r>
            <a:endParaRPr lang="en-US" sz="1200" b="1" dirty="0">
              <a:solidFill>
                <a:schemeClr val="accent5">
                  <a:lumMod val="50000"/>
                </a:schemeClr>
              </a:solidFill>
              <a:latin typeface="Andale Mono"/>
              <a:cs typeface="Andale Mono"/>
            </a:endParaRPr>
          </a:p>
        </p:txBody>
      </p:sp>
      <p:cxnSp>
        <p:nvCxnSpPr>
          <p:cNvPr id="13" name="Curved Connector 12"/>
          <p:cNvCxnSpPr>
            <a:endCxn id="2" idx="4"/>
          </p:cNvCxnSpPr>
          <p:nvPr/>
        </p:nvCxnSpPr>
        <p:spPr>
          <a:xfrm rot="16200000" flipV="1">
            <a:off x="6426253" y="3876558"/>
            <a:ext cx="1317652" cy="630209"/>
          </a:xfrm>
          <a:prstGeom prst="curvedConnector3">
            <a:avLst>
              <a:gd name="adj1" fmla="val 50000"/>
            </a:avLst>
          </a:prstGeom>
          <a:ln>
            <a:solidFill>
              <a:srgbClr val="3CD43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153501" y="4831020"/>
            <a:ext cx="26780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Policy </a:t>
            </a:r>
            <a:r>
              <a:rPr lang="en-US" sz="1200" b="1" dirty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B</a:t>
            </a:r>
            <a:r>
              <a:rPr lang="en-US" sz="1200" b="1" dirty="0" smtClean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ased Access Control</a:t>
            </a:r>
            <a:endParaRPr lang="en-US" sz="1200" b="1" dirty="0">
              <a:solidFill>
                <a:schemeClr val="accent5">
                  <a:lumMod val="50000"/>
                </a:schemeClr>
              </a:solidFill>
              <a:latin typeface="Andale Mono"/>
              <a:cs typeface="Andale Mono"/>
            </a:endParaRPr>
          </a:p>
        </p:txBody>
      </p:sp>
      <p:cxnSp>
        <p:nvCxnSpPr>
          <p:cNvPr id="17" name="Curved Connector 16"/>
          <p:cNvCxnSpPr/>
          <p:nvPr/>
        </p:nvCxnSpPr>
        <p:spPr>
          <a:xfrm flipV="1">
            <a:off x="5213548" y="3532837"/>
            <a:ext cx="1097716" cy="782953"/>
          </a:xfrm>
          <a:prstGeom prst="curvedConnector3">
            <a:avLst>
              <a:gd name="adj1" fmla="val 50000"/>
            </a:avLst>
          </a:prstGeom>
          <a:ln>
            <a:solidFill>
              <a:srgbClr val="3CD43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935266" y="4315790"/>
            <a:ext cx="556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SOAP</a:t>
            </a:r>
            <a:endParaRPr lang="en-US" sz="1200" b="1" dirty="0">
              <a:solidFill>
                <a:schemeClr val="accent5">
                  <a:lumMod val="50000"/>
                </a:schemeClr>
              </a:solidFill>
              <a:latin typeface="Andale Mono"/>
              <a:cs typeface="Andale Mono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43429" y="5228662"/>
            <a:ext cx="3524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XACML / WS-XACML</a:t>
            </a:r>
            <a:endParaRPr lang="en-US" sz="2400" dirty="0">
              <a:solidFill>
                <a:schemeClr val="accent5">
                  <a:lumMod val="75000"/>
                </a:schemeClr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2284056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454030"/>
            <a:ext cx="9144000" cy="403969"/>
          </a:xfrm>
          <a:prstGeom prst="rect">
            <a:avLst/>
          </a:prstGeom>
          <a:solidFill>
            <a:schemeClr val="tx1"/>
          </a:solidFill>
        </p:spPr>
        <p:txBody>
          <a:bodyPr vert="horz" lIns="91440" rIns="45720" rtlCol="0" anchor="ctr">
            <a:normAutofit fontScale="40000" lnSpcReduction="2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5400" dirty="0" smtClean="0"/>
              <a:t>                                      </a:t>
            </a:r>
            <a:endParaRPr lang="en-US" sz="54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206094"/>
            <a:ext cx="9144000" cy="1197224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r">
              <a:defRPr/>
            </a:pPr>
            <a:endParaRPr lang="en-US" sz="2800" dirty="0">
              <a:solidFill>
                <a:schemeClr val="accent5">
                  <a:lumMod val="75000"/>
                </a:schemeClr>
              </a:solidFill>
              <a:latin typeface="Andale Mono"/>
              <a:cs typeface="Andale Mono"/>
            </a:endParaRPr>
          </a:p>
        </p:txBody>
      </p:sp>
      <p:pic>
        <p:nvPicPr>
          <p:cNvPr id="7" name="Picture 6" descr="Screen shot 2011-01-27 at 12.52.44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334" y="42818"/>
            <a:ext cx="1026879" cy="419014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2893107"/>
            <a:ext cx="8229600" cy="1260364"/>
          </a:xfrm>
        </p:spPr>
        <p:txBody>
          <a:bodyPr>
            <a:normAutofit/>
          </a:bodyPr>
          <a:lstStyle/>
          <a:p>
            <a:pPr marL="118872" indent="0" algn="ctr">
              <a:buNone/>
            </a:pPr>
            <a:r>
              <a:rPr lang="en-US" i="1" dirty="0" smtClean="0">
                <a:solidFill>
                  <a:schemeClr val="accent5">
                    <a:lumMod val="75000"/>
                  </a:schemeClr>
                </a:solidFill>
              </a:rPr>
              <a:t>An open source Identity &amp; Entitlement management server</a:t>
            </a:r>
            <a:endParaRPr lang="en-US" i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054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454030"/>
            <a:ext cx="9144000" cy="403969"/>
          </a:xfrm>
          <a:prstGeom prst="rect">
            <a:avLst/>
          </a:prstGeom>
          <a:solidFill>
            <a:schemeClr val="tx1"/>
          </a:solidFill>
        </p:spPr>
        <p:txBody>
          <a:bodyPr vert="horz" lIns="91440" rIns="45720" rtlCol="0" anchor="ctr">
            <a:normAutofit fontScale="40000" lnSpcReduction="2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5400" dirty="0" smtClean="0"/>
              <a:t>                                      </a:t>
            </a:r>
            <a:endParaRPr lang="en-US" sz="54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206094"/>
            <a:ext cx="9144000" cy="1197224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r">
              <a:defRPr/>
            </a:pPr>
            <a:endParaRPr lang="en-US" sz="2800" dirty="0">
              <a:solidFill>
                <a:schemeClr val="accent5">
                  <a:lumMod val="75000"/>
                </a:schemeClr>
              </a:solidFill>
              <a:latin typeface="Andale Mono"/>
              <a:cs typeface="Andale Mono"/>
            </a:endParaRPr>
          </a:p>
        </p:txBody>
      </p:sp>
      <p:pic>
        <p:nvPicPr>
          <p:cNvPr id="7" name="Picture 6" descr="Screen shot 2011-01-27 at 12.52.44 P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334" y="42818"/>
            <a:ext cx="1026879" cy="419014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2893107"/>
            <a:ext cx="8229600" cy="1260364"/>
          </a:xfrm>
        </p:spPr>
        <p:txBody>
          <a:bodyPr>
            <a:normAutofit/>
          </a:bodyPr>
          <a:lstStyle/>
          <a:p>
            <a:pPr marL="118872" indent="0" algn="ctr">
              <a:buNone/>
            </a:pPr>
            <a:r>
              <a:rPr lang="en-US" i="1" dirty="0" smtClean="0">
                <a:solidFill>
                  <a:schemeClr val="accent5">
                    <a:lumMod val="75000"/>
                  </a:schemeClr>
                </a:solidFill>
              </a:rPr>
              <a:t>An open source Identity &amp; Entitlement management server</a:t>
            </a:r>
            <a:endParaRPr lang="en-US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5690980" y="2988589"/>
            <a:ext cx="2157988" cy="544248"/>
          </a:xfrm>
          <a:prstGeom prst="ellipse">
            <a:avLst/>
          </a:prstGeom>
          <a:noFill/>
          <a:ln w="41275">
            <a:solidFill>
              <a:srgbClr val="3CD43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" name="Curved Connector 14"/>
          <p:cNvCxnSpPr/>
          <p:nvPr/>
        </p:nvCxnSpPr>
        <p:spPr>
          <a:xfrm rot="10800000">
            <a:off x="5375875" y="2167442"/>
            <a:ext cx="1690108" cy="821148"/>
          </a:xfrm>
          <a:prstGeom prst="curvedConnector3">
            <a:avLst>
              <a:gd name="adj1" fmla="val 50000"/>
            </a:avLst>
          </a:prstGeom>
          <a:ln>
            <a:solidFill>
              <a:srgbClr val="3CD43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267729" y="1890443"/>
            <a:ext cx="24933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Role </a:t>
            </a:r>
            <a:r>
              <a:rPr lang="en-US" sz="1200" b="1" dirty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B</a:t>
            </a:r>
            <a:r>
              <a:rPr lang="en-US" sz="1200" b="1" dirty="0" smtClean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ased Access Control</a:t>
            </a:r>
            <a:endParaRPr lang="en-US" sz="1200" b="1" dirty="0">
              <a:solidFill>
                <a:schemeClr val="accent5">
                  <a:lumMod val="50000"/>
                </a:schemeClr>
              </a:solidFill>
              <a:latin typeface="Andale Mono"/>
              <a:cs typeface="Andale Mono"/>
            </a:endParaRPr>
          </a:p>
        </p:txBody>
      </p:sp>
      <p:cxnSp>
        <p:nvCxnSpPr>
          <p:cNvPr id="9" name="Curved Connector 8"/>
          <p:cNvCxnSpPr/>
          <p:nvPr/>
        </p:nvCxnSpPr>
        <p:spPr>
          <a:xfrm rot="5400000" flipH="1" flipV="1">
            <a:off x="7013436" y="2153058"/>
            <a:ext cx="1098146" cy="572917"/>
          </a:xfrm>
          <a:prstGeom prst="curvedConnector3">
            <a:avLst>
              <a:gd name="adj1" fmla="val 50000"/>
            </a:avLst>
          </a:prstGeom>
          <a:ln>
            <a:solidFill>
              <a:srgbClr val="3CD43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268070" y="1565331"/>
            <a:ext cx="2955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Attribute </a:t>
            </a:r>
            <a:r>
              <a:rPr lang="en-US" sz="1200" b="1" dirty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B</a:t>
            </a:r>
            <a:r>
              <a:rPr lang="en-US" sz="1200" b="1" dirty="0" smtClean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ased Access Control</a:t>
            </a:r>
            <a:endParaRPr lang="en-US" sz="1200" b="1" dirty="0">
              <a:solidFill>
                <a:schemeClr val="accent5">
                  <a:lumMod val="50000"/>
                </a:schemeClr>
              </a:solidFill>
              <a:latin typeface="Andale Mono"/>
              <a:cs typeface="Andale Mono"/>
            </a:endParaRPr>
          </a:p>
        </p:txBody>
      </p:sp>
      <p:cxnSp>
        <p:nvCxnSpPr>
          <p:cNvPr id="13" name="Curved Connector 12"/>
          <p:cNvCxnSpPr>
            <a:endCxn id="2" idx="4"/>
          </p:cNvCxnSpPr>
          <p:nvPr/>
        </p:nvCxnSpPr>
        <p:spPr>
          <a:xfrm rot="16200000" flipV="1">
            <a:off x="6426253" y="3876558"/>
            <a:ext cx="1317652" cy="630209"/>
          </a:xfrm>
          <a:prstGeom prst="curvedConnector3">
            <a:avLst>
              <a:gd name="adj1" fmla="val 50000"/>
            </a:avLst>
          </a:prstGeom>
          <a:ln>
            <a:solidFill>
              <a:srgbClr val="3CD43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153501" y="4831020"/>
            <a:ext cx="26780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Policy </a:t>
            </a:r>
            <a:r>
              <a:rPr lang="en-US" sz="1200" b="1" dirty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B</a:t>
            </a:r>
            <a:r>
              <a:rPr lang="en-US" sz="1200" b="1" dirty="0" smtClean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ased Access Control</a:t>
            </a:r>
            <a:endParaRPr lang="en-US" sz="1200" b="1" dirty="0">
              <a:solidFill>
                <a:schemeClr val="accent5">
                  <a:lumMod val="50000"/>
                </a:schemeClr>
              </a:solidFill>
              <a:latin typeface="Andale Mono"/>
              <a:cs typeface="Andale Mono"/>
            </a:endParaRPr>
          </a:p>
        </p:txBody>
      </p:sp>
      <p:cxnSp>
        <p:nvCxnSpPr>
          <p:cNvPr id="17" name="Curved Connector 16"/>
          <p:cNvCxnSpPr/>
          <p:nvPr/>
        </p:nvCxnSpPr>
        <p:spPr>
          <a:xfrm flipV="1">
            <a:off x="5213548" y="3532837"/>
            <a:ext cx="1097716" cy="782953"/>
          </a:xfrm>
          <a:prstGeom prst="curvedConnector3">
            <a:avLst>
              <a:gd name="adj1" fmla="val 50000"/>
            </a:avLst>
          </a:prstGeom>
          <a:ln>
            <a:solidFill>
              <a:srgbClr val="3CD43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935266" y="4315790"/>
            <a:ext cx="556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SOAP</a:t>
            </a:r>
            <a:endParaRPr lang="en-US" sz="1200" b="1" dirty="0">
              <a:solidFill>
                <a:schemeClr val="accent5">
                  <a:lumMod val="50000"/>
                </a:schemeClr>
              </a:solidFill>
              <a:latin typeface="Andale Mono"/>
              <a:cs typeface="Andale Mono"/>
            </a:endParaRPr>
          </a:p>
        </p:txBody>
      </p:sp>
      <p:cxnSp>
        <p:nvCxnSpPr>
          <p:cNvPr id="19" name="Curved Connector 18"/>
          <p:cNvCxnSpPr/>
          <p:nvPr/>
        </p:nvCxnSpPr>
        <p:spPr>
          <a:xfrm flipV="1">
            <a:off x="7589084" y="2472986"/>
            <a:ext cx="622732" cy="601166"/>
          </a:xfrm>
          <a:prstGeom prst="curvedConnector3">
            <a:avLst>
              <a:gd name="adj1" fmla="val 50000"/>
            </a:avLst>
          </a:prstGeom>
          <a:ln>
            <a:solidFill>
              <a:srgbClr val="3CD43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116334" y="2195717"/>
            <a:ext cx="569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REST</a:t>
            </a:r>
            <a:endParaRPr lang="en-US" sz="1200" b="1" dirty="0">
              <a:solidFill>
                <a:schemeClr val="accent5">
                  <a:lumMod val="50000"/>
                </a:schemeClr>
              </a:solidFill>
              <a:latin typeface="Andale Mono"/>
              <a:cs typeface="Andale Mono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382827" y="5241106"/>
            <a:ext cx="1393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XACML</a:t>
            </a:r>
            <a:endParaRPr lang="en-US" sz="2400" dirty="0">
              <a:solidFill>
                <a:schemeClr val="accent5">
                  <a:lumMod val="75000"/>
                </a:schemeClr>
              </a:solidFill>
              <a:latin typeface="Arial Black"/>
              <a:cs typeface="Arial Black"/>
            </a:endParaRPr>
          </a:p>
        </p:txBody>
      </p:sp>
      <p:cxnSp>
        <p:nvCxnSpPr>
          <p:cNvPr id="22" name="Curved Connector 21"/>
          <p:cNvCxnSpPr/>
          <p:nvPr/>
        </p:nvCxnSpPr>
        <p:spPr>
          <a:xfrm rot="5400000" flipH="1" flipV="1">
            <a:off x="3399347" y="5050978"/>
            <a:ext cx="1279460" cy="687500"/>
          </a:xfrm>
          <a:prstGeom prst="curved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 descr="Screen shot 2011-08-11 at 2.23.34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1546" y="5172596"/>
            <a:ext cx="592017" cy="600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586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454030"/>
            <a:ext cx="9144000" cy="403969"/>
          </a:xfrm>
          <a:prstGeom prst="rect">
            <a:avLst/>
          </a:prstGeom>
          <a:solidFill>
            <a:schemeClr val="tx1"/>
          </a:solidFill>
        </p:spPr>
        <p:txBody>
          <a:bodyPr vert="horz" lIns="91440" rIns="45720" rtlCol="0" anchor="ctr">
            <a:normAutofit fontScale="40000" lnSpcReduction="2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5400" dirty="0" smtClean="0"/>
              <a:t>                                      </a:t>
            </a:r>
            <a:endParaRPr lang="en-US" sz="54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206094"/>
            <a:ext cx="9144000" cy="1197224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r">
              <a:defRPr/>
            </a:pPr>
            <a:endParaRPr lang="en-US" sz="2800" dirty="0">
              <a:solidFill>
                <a:schemeClr val="accent5">
                  <a:lumMod val="75000"/>
                </a:schemeClr>
              </a:solidFill>
              <a:latin typeface="Andale Mono"/>
              <a:cs typeface="Andale Mono"/>
            </a:endParaRPr>
          </a:p>
        </p:txBody>
      </p:sp>
      <p:pic>
        <p:nvPicPr>
          <p:cNvPr id="7" name="Picture 6" descr="Screen shot 2011-01-27 at 12.52.44 P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334" y="42818"/>
            <a:ext cx="1026879" cy="419014"/>
          </a:xfrm>
          <a:prstGeom prst="rect">
            <a:avLst/>
          </a:prstGeom>
        </p:spPr>
      </p:pic>
      <p:pic>
        <p:nvPicPr>
          <p:cNvPr id="10" name="Picture 9" descr="Screen Shot 2014-07-10 at 10.44.4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880" y="1906547"/>
            <a:ext cx="7643462" cy="3634118"/>
          </a:xfrm>
          <a:prstGeom prst="rect">
            <a:avLst/>
          </a:prstGeom>
        </p:spPr>
      </p:pic>
      <p:sp>
        <p:nvSpPr>
          <p:cNvPr id="24" name="Title 1"/>
          <p:cNvSpPr txBox="1">
            <a:spLocks/>
          </p:cNvSpPr>
          <p:nvPr/>
        </p:nvSpPr>
        <p:spPr>
          <a:xfrm>
            <a:off x="0" y="113979"/>
            <a:ext cx="9144000" cy="1197224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>
              <a:defRPr/>
            </a:pPr>
            <a:r>
              <a:rPr lang="en-US" sz="3600" dirty="0" smtClean="0">
                <a:solidFill>
                  <a:schemeClr val="bg1"/>
                </a:solidFill>
                <a:cs typeface="Ayuthaya"/>
              </a:rPr>
              <a:t>End User Dashboard</a:t>
            </a:r>
            <a:endParaRPr lang="en-US" sz="3600" dirty="0">
              <a:solidFill>
                <a:schemeClr val="bg1"/>
              </a:solidFill>
              <a:cs typeface="Ayuthaya"/>
            </a:endParaRPr>
          </a:p>
        </p:txBody>
      </p:sp>
    </p:spTree>
    <p:extLst>
      <p:ext uri="{BB962C8B-B14F-4D97-AF65-F5344CB8AC3E}">
        <p14:creationId xmlns:p14="http://schemas.microsoft.com/office/powerpoint/2010/main" val="3656497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454030"/>
            <a:ext cx="9144000" cy="403969"/>
          </a:xfrm>
          <a:prstGeom prst="rect">
            <a:avLst/>
          </a:prstGeom>
          <a:solidFill>
            <a:schemeClr val="tx1"/>
          </a:solidFill>
        </p:spPr>
        <p:txBody>
          <a:bodyPr vert="horz" lIns="91440" rIns="45720" rtlCol="0" anchor="ctr">
            <a:normAutofit fontScale="40000" lnSpcReduction="2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5400" dirty="0" smtClean="0"/>
              <a:t>                                      </a:t>
            </a:r>
            <a:endParaRPr lang="en-US" sz="54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206094"/>
            <a:ext cx="9144000" cy="1197224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r">
              <a:defRPr/>
            </a:pPr>
            <a:endParaRPr lang="en-US" sz="2800" dirty="0">
              <a:solidFill>
                <a:schemeClr val="accent5">
                  <a:lumMod val="75000"/>
                </a:schemeClr>
              </a:solidFill>
              <a:latin typeface="Andale Mono"/>
              <a:cs typeface="Andale Mono"/>
            </a:endParaRPr>
          </a:p>
        </p:txBody>
      </p:sp>
      <p:pic>
        <p:nvPicPr>
          <p:cNvPr id="7" name="Picture 6" descr="Screen shot 2011-01-27 at 12.52.44 P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334" y="42818"/>
            <a:ext cx="1026879" cy="419014"/>
          </a:xfrm>
          <a:prstGeom prst="rect">
            <a:avLst/>
          </a:prstGeom>
        </p:spPr>
      </p:pic>
      <p:pic>
        <p:nvPicPr>
          <p:cNvPr id="2" name="Picture 1" descr="Screen Shot 2014-07-10 at 10.45.01 PM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253" y="2073720"/>
            <a:ext cx="8254459" cy="3479821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0" y="113979"/>
            <a:ext cx="9144000" cy="1197224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>
              <a:defRPr/>
            </a:pPr>
            <a:r>
              <a:rPr lang="en-US" sz="3600" dirty="0" smtClean="0">
                <a:solidFill>
                  <a:schemeClr val="bg1"/>
                </a:solidFill>
                <a:cs typeface="Ayuthaya"/>
              </a:rPr>
              <a:t>End User Dashboard</a:t>
            </a:r>
            <a:endParaRPr lang="en-US" sz="3600" dirty="0">
              <a:solidFill>
                <a:schemeClr val="bg1"/>
              </a:solidFill>
              <a:cs typeface="Ayuthaya"/>
            </a:endParaRPr>
          </a:p>
        </p:txBody>
      </p:sp>
    </p:spTree>
    <p:extLst>
      <p:ext uri="{BB962C8B-B14F-4D97-AF65-F5344CB8AC3E}">
        <p14:creationId xmlns:p14="http://schemas.microsoft.com/office/powerpoint/2010/main" val="553511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454030"/>
            <a:ext cx="9144000" cy="403969"/>
          </a:xfrm>
          <a:prstGeom prst="rect">
            <a:avLst/>
          </a:prstGeom>
          <a:solidFill>
            <a:schemeClr val="tx1"/>
          </a:solidFill>
        </p:spPr>
        <p:txBody>
          <a:bodyPr vert="horz" lIns="91440" rIns="45720" rtlCol="0" anchor="ctr">
            <a:normAutofit fontScale="40000" lnSpcReduction="2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5400" dirty="0" smtClean="0"/>
              <a:t>                                      </a:t>
            </a:r>
            <a:endParaRPr lang="en-US" sz="54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206094"/>
            <a:ext cx="9144000" cy="1197224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r">
              <a:defRPr/>
            </a:pPr>
            <a:endParaRPr lang="en-US" sz="2800" dirty="0">
              <a:solidFill>
                <a:schemeClr val="accent5">
                  <a:lumMod val="75000"/>
                </a:schemeClr>
              </a:solidFill>
              <a:latin typeface="Andale Mono"/>
              <a:cs typeface="Andale Mono"/>
            </a:endParaRPr>
          </a:p>
        </p:txBody>
      </p:sp>
      <p:pic>
        <p:nvPicPr>
          <p:cNvPr id="7" name="Picture 6" descr="Screen shot 2011-01-27 at 12.52.44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334" y="42818"/>
            <a:ext cx="1026879" cy="419014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0" y="113979"/>
            <a:ext cx="9144000" cy="1197224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>
              <a:defRPr/>
            </a:pPr>
            <a:r>
              <a:rPr lang="en-US" sz="3600" dirty="0" smtClean="0">
                <a:solidFill>
                  <a:schemeClr val="bg1"/>
                </a:solidFill>
                <a:cs typeface="Ayuthaya"/>
              </a:rPr>
              <a:t>What Do We Have Now ?</a:t>
            </a:r>
            <a:endParaRPr lang="en-US" sz="3600" dirty="0">
              <a:solidFill>
                <a:schemeClr val="bg1"/>
              </a:solidFill>
              <a:cs typeface="Ayuthaya"/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User stores with LDAP/AD/JDBC</a:t>
            </a:r>
          </a:p>
          <a:p>
            <a:r>
              <a:rPr lang="en-US" dirty="0" smtClean="0"/>
              <a:t>Multiple user stores</a:t>
            </a:r>
          </a:p>
          <a:p>
            <a:r>
              <a:rPr lang="en-US" dirty="0" smtClean="0"/>
              <a:t>OpenID /SAML2</a:t>
            </a:r>
            <a:r>
              <a:rPr lang="en-US" dirty="0"/>
              <a:t> </a:t>
            </a:r>
            <a:r>
              <a:rPr lang="en-US" dirty="0" smtClean="0"/>
              <a:t>/ Kerberos / OpenID Connect</a:t>
            </a:r>
          </a:p>
          <a:p>
            <a:r>
              <a:rPr lang="en-US" dirty="0"/>
              <a:t>Integrated Windows </a:t>
            </a:r>
            <a:r>
              <a:rPr lang="en-US" dirty="0" smtClean="0"/>
              <a:t>Authentication</a:t>
            </a:r>
          </a:p>
          <a:p>
            <a:r>
              <a:rPr lang="en-US" dirty="0" smtClean="0"/>
              <a:t>Multi-option/Multi-step authentication</a:t>
            </a:r>
          </a:p>
          <a:p>
            <a:r>
              <a:rPr lang="en-US" dirty="0" smtClean="0"/>
              <a:t>Identity Bridge</a:t>
            </a:r>
          </a:p>
          <a:p>
            <a:r>
              <a:rPr lang="en-US" dirty="0" smtClean="0"/>
              <a:t>Provisioning Bridge</a:t>
            </a:r>
          </a:p>
          <a:p>
            <a:r>
              <a:rPr lang="en-US" dirty="0" smtClean="0"/>
              <a:t>XACML 2.0/3.0</a:t>
            </a:r>
          </a:p>
          <a:p>
            <a:r>
              <a:rPr lang="en-US" dirty="0"/>
              <a:t> </a:t>
            </a:r>
            <a:r>
              <a:rPr lang="en-US" dirty="0" smtClean="0"/>
              <a:t>OAuth 1.0a/2.0</a:t>
            </a:r>
          </a:p>
          <a:p>
            <a:r>
              <a:rPr lang="en-US" dirty="0"/>
              <a:t> </a:t>
            </a:r>
            <a:r>
              <a:rPr lang="en-US" dirty="0" smtClean="0"/>
              <a:t>Security Token Service with WS-Trust</a:t>
            </a:r>
          </a:p>
          <a:p>
            <a:r>
              <a:rPr lang="en-US" dirty="0" smtClean="0"/>
              <a:t>SCIM 1.1</a:t>
            </a:r>
          </a:p>
          <a:p>
            <a:r>
              <a:rPr lang="en-US" dirty="0" smtClean="0"/>
              <a:t>WS-XACML</a:t>
            </a:r>
          </a:p>
          <a:p>
            <a:r>
              <a:rPr lang="en-US" dirty="0" smtClean="0"/>
              <a:t>WS-Fed Passive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61299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5660776"/>
            <a:ext cx="9144000" cy="1197224"/>
          </a:xfrm>
          <a:prstGeom prst="rect">
            <a:avLst/>
          </a:prstGeom>
          <a:solidFill>
            <a:schemeClr val="tx1"/>
          </a:solidFill>
        </p:spPr>
        <p:txBody>
          <a:bodyPr vert="horz" lIns="91440" rIns="45720" rtlCol="0" anchor="ctr">
            <a:normAutofit fontScale="925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5400" dirty="0" smtClean="0"/>
              <a:t>                                      Thank You…!!!</a:t>
            </a:r>
            <a:endParaRPr lang="en-US" sz="5400" dirty="0"/>
          </a:p>
        </p:txBody>
      </p:sp>
      <p:pic>
        <p:nvPicPr>
          <p:cNvPr id="8" name="Picture 7" descr="Screen shot 2011-01-27 at 12.52.44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909" y="297027"/>
            <a:ext cx="2209800" cy="9017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521749" y="2952236"/>
            <a:ext cx="3799840" cy="692990"/>
          </a:xfrm>
          <a:prstGeom prst="rect">
            <a:avLst/>
          </a:prstGeom>
          <a:noFill/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           prabath@wso2.com </a:t>
            </a:r>
            <a:endParaRPr lang="en-US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502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454030"/>
            <a:ext cx="9144000" cy="403969"/>
          </a:xfrm>
          <a:prstGeom prst="rect">
            <a:avLst/>
          </a:prstGeom>
          <a:solidFill>
            <a:schemeClr val="tx1"/>
          </a:solidFill>
        </p:spPr>
        <p:txBody>
          <a:bodyPr vert="horz" lIns="91440" rIns="45720" rtlCol="0" anchor="ctr">
            <a:normAutofit fontScale="40000" lnSpcReduction="2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5400" dirty="0" smtClean="0"/>
              <a:t>                                      </a:t>
            </a:r>
            <a:endParaRPr lang="en-US" sz="54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206094"/>
            <a:ext cx="9144000" cy="1197224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r">
              <a:defRPr/>
            </a:pPr>
            <a:endParaRPr lang="en-US" sz="2800" dirty="0">
              <a:solidFill>
                <a:schemeClr val="accent5">
                  <a:lumMod val="75000"/>
                </a:schemeClr>
              </a:solidFill>
              <a:latin typeface="Andale Mono"/>
              <a:cs typeface="Andale Mono"/>
            </a:endParaRPr>
          </a:p>
        </p:txBody>
      </p:sp>
      <p:pic>
        <p:nvPicPr>
          <p:cNvPr id="7" name="Picture 6" descr="Screen shot 2011-01-27 at 12.52.44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334" y="42818"/>
            <a:ext cx="1026879" cy="419014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2893107"/>
            <a:ext cx="8229600" cy="1260364"/>
          </a:xfrm>
        </p:spPr>
        <p:txBody>
          <a:bodyPr>
            <a:normAutofit/>
          </a:bodyPr>
          <a:lstStyle/>
          <a:p>
            <a:pPr marL="118872" indent="0" algn="ctr">
              <a:buNone/>
            </a:pPr>
            <a:r>
              <a:rPr lang="en-US" i="1" dirty="0" smtClean="0">
                <a:solidFill>
                  <a:schemeClr val="accent5">
                    <a:lumMod val="75000"/>
                  </a:schemeClr>
                </a:solidFill>
              </a:rPr>
              <a:t>An open source Identity &amp; Entitlement management server</a:t>
            </a:r>
            <a:endParaRPr lang="en-US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4010422" y="2988589"/>
            <a:ext cx="1365453" cy="544248"/>
          </a:xfrm>
          <a:prstGeom prst="ellipse">
            <a:avLst/>
          </a:prstGeom>
          <a:noFill/>
          <a:ln w="41275">
            <a:solidFill>
              <a:srgbClr val="3CD43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" name="Curved Connector 3"/>
          <p:cNvCxnSpPr/>
          <p:nvPr/>
        </p:nvCxnSpPr>
        <p:spPr>
          <a:xfrm rot="16200000" flipV="1">
            <a:off x="4186189" y="2602776"/>
            <a:ext cx="534700" cy="236925"/>
          </a:xfrm>
          <a:prstGeom prst="curvedConnector3">
            <a:avLst/>
          </a:prstGeom>
          <a:ln>
            <a:solidFill>
              <a:srgbClr val="3CD43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513893" y="2176991"/>
            <a:ext cx="14775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Authentication</a:t>
            </a:r>
            <a:endParaRPr lang="en-US" sz="1200" b="1" dirty="0">
              <a:solidFill>
                <a:schemeClr val="accent5">
                  <a:lumMod val="50000"/>
                </a:schemeClr>
              </a:solidFill>
              <a:latin typeface="Andale Mono"/>
              <a:cs typeface="Andale Mono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04101" y="4838418"/>
            <a:ext cx="663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AD</a:t>
            </a:r>
            <a:endParaRPr lang="en-US" sz="2400" dirty="0">
              <a:solidFill>
                <a:schemeClr val="accent5">
                  <a:lumMod val="75000"/>
                </a:schemeClr>
              </a:solidFill>
              <a:latin typeface="Arial Black"/>
              <a:cs typeface="Arial Black"/>
            </a:endParaRPr>
          </a:p>
        </p:txBody>
      </p:sp>
      <p:cxnSp>
        <p:nvCxnSpPr>
          <p:cNvPr id="13" name="Curved Connector 12"/>
          <p:cNvCxnSpPr/>
          <p:nvPr/>
        </p:nvCxnSpPr>
        <p:spPr>
          <a:xfrm rot="5400000" flipH="1" flipV="1">
            <a:off x="3246541" y="4716800"/>
            <a:ext cx="1279460" cy="687500"/>
          </a:xfrm>
          <a:prstGeom prst="curved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485922" y="4838418"/>
            <a:ext cx="10777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LDAP</a:t>
            </a:r>
            <a:endParaRPr lang="en-US" sz="2400" dirty="0">
              <a:solidFill>
                <a:schemeClr val="accent5">
                  <a:lumMod val="75000"/>
                </a:schemeClr>
              </a:solidFill>
              <a:latin typeface="Arial Black"/>
              <a:cs typeface="Arial Black"/>
            </a:endParaRPr>
          </a:p>
        </p:txBody>
      </p:sp>
      <p:cxnSp>
        <p:nvCxnSpPr>
          <p:cNvPr id="15" name="Curved Connector 14"/>
          <p:cNvCxnSpPr/>
          <p:nvPr/>
        </p:nvCxnSpPr>
        <p:spPr>
          <a:xfrm rot="5400000" flipH="1" flipV="1">
            <a:off x="4388870" y="4716800"/>
            <a:ext cx="1279460" cy="687500"/>
          </a:xfrm>
          <a:prstGeom prst="curved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474190" y="4839654"/>
            <a:ext cx="1108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JDBC</a:t>
            </a:r>
            <a:endParaRPr lang="en-US" sz="2400" dirty="0">
              <a:solidFill>
                <a:schemeClr val="accent5">
                  <a:lumMod val="75000"/>
                </a:schemeClr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2762283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454030"/>
            <a:ext cx="9144000" cy="403969"/>
          </a:xfrm>
          <a:prstGeom prst="rect">
            <a:avLst/>
          </a:prstGeom>
          <a:solidFill>
            <a:schemeClr val="tx1"/>
          </a:solidFill>
        </p:spPr>
        <p:txBody>
          <a:bodyPr vert="horz" lIns="91440" rIns="45720" rtlCol="0" anchor="ctr">
            <a:normAutofit fontScale="40000" lnSpcReduction="2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5400" dirty="0" smtClean="0"/>
              <a:t>                                      </a:t>
            </a:r>
            <a:endParaRPr lang="en-US" sz="5400" dirty="0"/>
          </a:p>
        </p:txBody>
      </p:sp>
      <p:pic>
        <p:nvPicPr>
          <p:cNvPr id="7" name="Picture 6" descr="Screen shot 2011-01-27 at 12.52.44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334" y="42818"/>
            <a:ext cx="1026879" cy="419014"/>
          </a:xfrm>
          <a:prstGeom prst="rect">
            <a:avLst/>
          </a:prstGeom>
        </p:spPr>
      </p:pic>
      <p:pic>
        <p:nvPicPr>
          <p:cNvPr id="3" name="Picture 2" descr="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" y="2064238"/>
            <a:ext cx="7980920" cy="3273702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113979"/>
            <a:ext cx="9144000" cy="1197224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>
              <a:defRPr/>
            </a:pPr>
            <a:r>
              <a:rPr lang="en-US" sz="3600" dirty="0" smtClean="0">
                <a:solidFill>
                  <a:schemeClr val="bg1"/>
                </a:solidFill>
                <a:cs typeface="Ayuthaya"/>
              </a:rPr>
              <a:t>Authentication</a:t>
            </a:r>
            <a:endParaRPr lang="en-US" sz="3600" dirty="0">
              <a:solidFill>
                <a:schemeClr val="bg1"/>
              </a:solidFill>
              <a:cs typeface="Ayuthaya"/>
            </a:endParaRPr>
          </a:p>
        </p:txBody>
      </p:sp>
    </p:spTree>
    <p:extLst>
      <p:ext uri="{BB962C8B-B14F-4D97-AF65-F5344CB8AC3E}">
        <p14:creationId xmlns:p14="http://schemas.microsoft.com/office/powerpoint/2010/main" val="430515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68106" y="3308896"/>
            <a:ext cx="7970193" cy="1069539"/>
          </a:xfrm>
          <a:prstGeom prst="rect">
            <a:avLst/>
          </a:prstGeom>
          <a:noFill/>
          <a:ln w="76200" cmpd="sng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 descr="Screen Shot 2014-01-29 at 11.49.4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886" y="4965914"/>
            <a:ext cx="1548412" cy="1523336"/>
          </a:xfrm>
          <a:prstGeom prst="rect">
            <a:avLst/>
          </a:prstGeom>
        </p:spPr>
      </p:pic>
      <p:pic>
        <p:nvPicPr>
          <p:cNvPr id="5" name="Picture 4" descr="Screen Shot 2014-01-29 at 11.50.33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360" y="4965914"/>
            <a:ext cx="1063838" cy="1523336"/>
          </a:xfrm>
          <a:prstGeom prst="rect">
            <a:avLst/>
          </a:prstGeom>
        </p:spPr>
      </p:pic>
      <p:pic>
        <p:nvPicPr>
          <p:cNvPr id="7" name="Picture 6" descr="Screen Shot 2014-01-29 at 11.51.47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029" y="5129744"/>
            <a:ext cx="1254003" cy="1509914"/>
          </a:xfrm>
          <a:prstGeom prst="rect">
            <a:avLst/>
          </a:prstGeom>
        </p:spPr>
      </p:pic>
      <p:pic>
        <p:nvPicPr>
          <p:cNvPr id="8" name="Picture 7" descr="Screen Shot 2014-01-29 at 11.53.38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620" y="5429204"/>
            <a:ext cx="2360369" cy="1060046"/>
          </a:xfrm>
          <a:prstGeom prst="rect">
            <a:avLst/>
          </a:prstGeom>
        </p:spPr>
      </p:pic>
      <p:pic>
        <p:nvPicPr>
          <p:cNvPr id="10" name="Picture 9" descr="Screen Shot 2014-01-29 at 11.56.19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2874" y="3600149"/>
            <a:ext cx="2819596" cy="508035"/>
          </a:xfrm>
          <a:prstGeom prst="rect">
            <a:avLst/>
          </a:prstGeom>
        </p:spPr>
      </p:pic>
      <p:pic>
        <p:nvPicPr>
          <p:cNvPr id="11" name="Picture 10" descr="Screen Shot 2014-01-30 at 12.01.15 A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0214" y="1568245"/>
            <a:ext cx="1964692" cy="1263552"/>
          </a:xfrm>
          <a:prstGeom prst="rect">
            <a:avLst/>
          </a:prstGeom>
        </p:spPr>
      </p:pic>
      <p:pic>
        <p:nvPicPr>
          <p:cNvPr id="12" name="Picture 11" descr="Screen Shot 2014-01-30 at 12.02.09 AM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0230" y="1568245"/>
            <a:ext cx="1164480" cy="1296474"/>
          </a:xfrm>
          <a:prstGeom prst="rect">
            <a:avLst/>
          </a:prstGeom>
        </p:spPr>
      </p:pic>
      <p:cxnSp>
        <p:nvCxnSpPr>
          <p:cNvPr id="14" name="Curved Connector 13"/>
          <p:cNvCxnSpPr>
            <a:stCxn id="12" idx="1"/>
            <a:endCxn id="2" idx="0"/>
          </p:cNvCxnSpPr>
          <p:nvPr/>
        </p:nvCxnSpPr>
        <p:spPr>
          <a:xfrm rot="10800000" flipV="1">
            <a:off x="4553204" y="2216482"/>
            <a:ext cx="787027" cy="1092414"/>
          </a:xfrm>
          <a:prstGeom prst="curvedConnector2">
            <a:avLst/>
          </a:prstGeom>
          <a:ln w="41275">
            <a:solidFill>
              <a:schemeClr val="accent2">
                <a:lumMod val="7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/>
          <p:cNvCxnSpPr>
            <a:stCxn id="11" idx="3"/>
            <a:endCxn id="2" idx="0"/>
          </p:cNvCxnSpPr>
          <p:nvPr/>
        </p:nvCxnSpPr>
        <p:spPr>
          <a:xfrm>
            <a:off x="3904906" y="2200021"/>
            <a:ext cx="648297" cy="1108875"/>
          </a:xfrm>
          <a:prstGeom prst="curvedConnector2">
            <a:avLst/>
          </a:prstGeom>
          <a:ln w="41275">
            <a:solidFill>
              <a:schemeClr val="accent2">
                <a:lumMod val="7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itle 1"/>
          <p:cNvSpPr txBox="1">
            <a:spLocks/>
          </p:cNvSpPr>
          <p:nvPr/>
        </p:nvSpPr>
        <p:spPr>
          <a:xfrm>
            <a:off x="0" y="113979"/>
            <a:ext cx="9144000" cy="1197224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>
              <a:defRPr/>
            </a:pPr>
            <a:r>
              <a:rPr lang="en-US" sz="3600" dirty="0" smtClean="0">
                <a:solidFill>
                  <a:schemeClr val="bg1"/>
                </a:solidFill>
                <a:cs typeface="Ayuthaya"/>
              </a:rPr>
              <a:t>Identity Management as a Service</a:t>
            </a:r>
            <a:endParaRPr lang="en-US" sz="3600" dirty="0">
              <a:solidFill>
                <a:schemeClr val="bg1"/>
              </a:solidFill>
              <a:cs typeface="Ayuthaya"/>
            </a:endParaRPr>
          </a:p>
        </p:txBody>
      </p:sp>
    </p:spTree>
    <p:extLst>
      <p:ext uri="{BB962C8B-B14F-4D97-AF65-F5344CB8AC3E}">
        <p14:creationId xmlns:p14="http://schemas.microsoft.com/office/powerpoint/2010/main" val="488693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9333">
        <p:fade/>
      </p:transition>
    </mc:Choice>
    <mc:Fallback xmlns="">
      <p:transition xmlns:p14="http://schemas.microsoft.com/office/powerpoint/2010/main" spd="med" advClick="0" advTm="29333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454030"/>
            <a:ext cx="9144000" cy="403969"/>
          </a:xfrm>
          <a:prstGeom prst="rect">
            <a:avLst/>
          </a:prstGeom>
          <a:solidFill>
            <a:schemeClr val="tx1"/>
          </a:solidFill>
        </p:spPr>
        <p:txBody>
          <a:bodyPr vert="horz" lIns="91440" rIns="45720" rtlCol="0" anchor="ctr">
            <a:normAutofit fontScale="40000" lnSpcReduction="2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5400" dirty="0" smtClean="0"/>
              <a:t>                                      </a:t>
            </a:r>
            <a:endParaRPr lang="en-US" sz="54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206094"/>
            <a:ext cx="9144000" cy="1197224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r">
              <a:defRPr/>
            </a:pPr>
            <a:endParaRPr lang="en-US" sz="2800" dirty="0">
              <a:solidFill>
                <a:schemeClr val="accent5">
                  <a:lumMod val="75000"/>
                </a:schemeClr>
              </a:solidFill>
              <a:latin typeface="Andale Mono"/>
              <a:cs typeface="Andale Mono"/>
            </a:endParaRPr>
          </a:p>
        </p:txBody>
      </p:sp>
      <p:pic>
        <p:nvPicPr>
          <p:cNvPr id="7" name="Picture 6" descr="Screen shot 2011-01-27 at 12.52.44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334" y="42818"/>
            <a:ext cx="1026879" cy="419014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2893107"/>
            <a:ext cx="8229600" cy="1260364"/>
          </a:xfrm>
        </p:spPr>
        <p:txBody>
          <a:bodyPr>
            <a:normAutofit/>
          </a:bodyPr>
          <a:lstStyle/>
          <a:p>
            <a:pPr marL="118872" indent="0" algn="ctr">
              <a:buNone/>
            </a:pPr>
            <a:r>
              <a:rPr lang="en-US" i="1" dirty="0" smtClean="0">
                <a:solidFill>
                  <a:schemeClr val="accent5">
                    <a:lumMod val="75000"/>
                  </a:schemeClr>
                </a:solidFill>
              </a:rPr>
              <a:t>An open source Identity &amp; Entitlement management server</a:t>
            </a:r>
            <a:endParaRPr lang="en-US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4010422" y="2988589"/>
            <a:ext cx="1365453" cy="544248"/>
          </a:xfrm>
          <a:prstGeom prst="ellipse">
            <a:avLst/>
          </a:prstGeom>
          <a:noFill/>
          <a:ln w="41275">
            <a:solidFill>
              <a:srgbClr val="3CD43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" name="Curved Connector 3"/>
          <p:cNvCxnSpPr/>
          <p:nvPr/>
        </p:nvCxnSpPr>
        <p:spPr>
          <a:xfrm rot="16200000" flipV="1">
            <a:off x="4186189" y="2602776"/>
            <a:ext cx="534700" cy="236925"/>
          </a:xfrm>
          <a:prstGeom prst="curvedConnector3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513893" y="2176991"/>
            <a:ext cx="14775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ndale Mono"/>
                <a:cs typeface="Andale Mono"/>
              </a:rPr>
              <a:t>Authentication</a:t>
            </a:r>
            <a:endParaRPr lang="en-US" sz="1200" b="1" dirty="0">
              <a:solidFill>
                <a:schemeClr val="tx2">
                  <a:lumMod val="60000"/>
                  <a:lumOff val="40000"/>
                </a:schemeClr>
              </a:solidFill>
              <a:latin typeface="Andale Mono"/>
              <a:cs typeface="Andale Mono"/>
            </a:endParaRPr>
          </a:p>
        </p:txBody>
      </p:sp>
      <p:cxnSp>
        <p:nvCxnSpPr>
          <p:cNvPr id="10" name="Curved Connector 9"/>
          <p:cNvCxnSpPr>
            <a:stCxn id="2" idx="1"/>
          </p:cNvCxnSpPr>
          <p:nvPr/>
        </p:nvCxnSpPr>
        <p:spPr>
          <a:xfrm rot="16200000" flipV="1">
            <a:off x="3498165" y="2356069"/>
            <a:ext cx="462004" cy="962442"/>
          </a:xfrm>
          <a:prstGeom prst="curvedConnector2">
            <a:avLst/>
          </a:prstGeom>
          <a:ln>
            <a:solidFill>
              <a:srgbClr val="3CD43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32326" y="2347640"/>
            <a:ext cx="26780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5">
                    <a:lumMod val="50000"/>
                  </a:schemeClr>
                </a:solidFill>
                <a:latin typeface="Andale Mono"/>
                <a:cs typeface="Andale Mono"/>
              </a:rPr>
              <a:t>Single Sign On &amp; Federation</a:t>
            </a:r>
            <a:endParaRPr lang="en-US" sz="1200" b="1" dirty="0">
              <a:solidFill>
                <a:schemeClr val="accent5">
                  <a:lumMod val="50000"/>
                </a:schemeClr>
              </a:solidFill>
              <a:latin typeface="Andale Mono"/>
              <a:cs typeface="Andale Mono"/>
            </a:endParaRPr>
          </a:p>
        </p:txBody>
      </p:sp>
      <p:pic>
        <p:nvPicPr>
          <p:cNvPr id="13" name="Picture 5" descr="openid-larg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6218" y="4679038"/>
            <a:ext cx="746167" cy="729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1804708" y="4838418"/>
            <a:ext cx="13473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SAML2</a:t>
            </a:r>
            <a:endParaRPr lang="en-US" sz="2400" dirty="0">
              <a:solidFill>
                <a:schemeClr val="accent5">
                  <a:lumMod val="75000"/>
                </a:schemeClr>
              </a:solidFill>
              <a:latin typeface="Arial Black"/>
              <a:cs typeface="Arial Black"/>
            </a:endParaRPr>
          </a:p>
        </p:txBody>
      </p:sp>
      <p:cxnSp>
        <p:nvCxnSpPr>
          <p:cNvPr id="15" name="Curved Connector 14"/>
          <p:cNvCxnSpPr/>
          <p:nvPr/>
        </p:nvCxnSpPr>
        <p:spPr>
          <a:xfrm rot="5400000" flipH="1" flipV="1">
            <a:off x="947148" y="4716800"/>
            <a:ext cx="1279460" cy="687500"/>
          </a:xfrm>
          <a:prstGeom prst="curved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6"/>
          <p:cNvCxnSpPr/>
          <p:nvPr/>
        </p:nvCxnSpPr>
        <p:spPr>
          <a:xfrm rot="5400000" flipH="1" flipV="1">
            <a:off x="2623548" y="4869200"/>
            <a:ext cx="1279460" cy="687500"/>
          </a:xfrm>
          <a:prstGeom prst="curved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735108" y="4838418"/>
            <a:ext cx="17178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Kerberos</a:t>
            </a:r>
            <a:endParaRPr lang="en-US" sz="2400" dirty="0">
              <a:solidFill>
                <a:schemeClr val="accent5">
                  <a:lumMod val="75000"/>
                </a:schemeClr>
              </a:solidFill>
              <a:latin typeface="Arial Black"/>
              <a:cs typeface="Arial Black"/>
            </a:endParaRPr>
          </a:p>
        </p:txBody>
      </p:sp>
      <p:cxnSp>
        <p:nvCxnSpPr>
          <p:cNvPr id="16" name="Curved Connector 15"/>
          <p:cNvCxnSpPr/>
          <p:nvPr/>
        </p:nvCxnSpPr>
        <p:spPr>
          <a:xfrm rot="5400000" flipH="1" flipV="1">
            <a:off x="4940775" y="4896489"/>
            <a:ext cx="1279460" cy="687500"/>
          </a:xfrm>
          <a:prstGeom prst="curved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037744" y="4867759"/>
            <a:ext cx="28112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WS-Fed Passive</a:t>
            </a:r>
            <a:endParaRPr lang="en-US" sz="2400" dirty="0">
              <a:solidFill>
                <a:schemeClr val="accent5">
                  <a:lumMod val="75000"/>
                </a:schemeClr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1579184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454030"/>
            <a:ext cx="9144000" cy="403969"/>
          </a:xfrm>
          <a:prstGeom prst="rect">
            <a:avLst/>
          </a:prstGeom>
          <a:solidFill>
            <a:schemeClr val="tx1"/>
          </a:solidFill>
        </p:spPr>
        <p:txBody>
          <a:bodyPr vert="horz" lIns="91440" rIns="45720" rtlCol="0" anchor="ctr">
            <a:normAutofit fontScale="40000" lnSpcReduction="2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5400" dirty="0" smtClean="0"/>
              <a:t>                                      </a:t>
            </a:r>
            <a:endParaRPr lang="en-US" sz="54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206094"/>
            <a:ext cx="9144000" cy="1197224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r">
              <a:defRPr/>
            </a:pPr>
            <a:endParaRPr lang="en-US" sz="2800" dirty="0">
              <a:solidFill>
                <a:schemeClr val="accent5">
                  <a:lumMod val="75000"/>
                </a:schemeClr>
              </a:solidFill>
              <a:latin typeface="Andale Mono"/>
              <a:cs typeface="Andale Mono"/>
            </a:endParaRPr>
          </a:p>
        </p:txBody>
      </p:sp>
      <p:pic>
        <p:nvPicPr>
          <p:cNvPr id="7" name="Picture 6" descr="Screen shot 2011-01-27 at 12.52.44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334" y="42818"/>
            <a:ext cx="1026879" cy="419014"/>
          </a:xfrm>
          <a:prstGeom prst="rect">
            <a:avLst/>
          </a:prstGeom>
        </p:spPr>
      </p:pic>
      <p:pic>
        <p:nvPicPr>
          <p:cNvPr id="19" name="Picture 18" descr="Screen shot 2011-08-17 at 5.34.1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813" y="1738267"/>
            <a:ext cx="5830608" cy="3939275"/>
          </a:xfrm>
          <a:prstGeom prst="rect">
            <a:avLst/>
          </a:prstGeom>
        </p:spPr>
      </p:pic>
      <p:cxnSp>
        <p:nvCxnSpPr>
          <p:cNvPr id="3" name="Curved Connector 2"/>
          <p:cNvCxnSpPr/>
          <p:nvPr/>
        </p:nvCxnSpPr>
        <p:spPr>
          <a:xfrm rot="16200000" flipH="1">
            <a:off x="5041312" y="4609218"/>
            <a:ext cx="1001304" cy="942904"/>
          </a:xfrm>
          <a:prstGeom prst="curvedConnector3">
            <a:avLst/>
          </a:prstGeom>
          <a:ln w="5715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5503478" y="5581323"/>
            <a:ext cx="1764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omic Sans MS Bold"/>
                <a:cs typeface="Comic Sans MS Bold"/>
              </a:rPr>
              <a:t>SharePoint</a:t>
            </a:r>
            <a:endParaRPr lang="en-US" sz="2400" dirty="0">
              <a:latin typeface="Comic Sans MS Bold"/>
              <a:cs typeface="Comic Sans MS Bold"/>
            </a:endParaRPr>
          </a:p>
        </p:txBody>
      </p:sp>
      <p:sp>
        <p:nvSpPr>
          <p:cNvPr id="13" name="TextBox 12"/>
          <p:cNvSpPr txBox="1"/>
          <p:nvPr/>
        </p:nvSpPr>
        <p:spPr>
          <a:xfrm rot="2457419">
            <a:off x="4925999" y="4656512"/>
            <a:ext cx="18221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Comic Sans MS Bold"/>
                <a:cs typeface="Comic Sans MS Bold"/>
              </a:rPr>
              <a:t>WS-Fed Passive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Comic Sans MS Bold"/>
              <a:cs typeface="Comic Sans MS Bold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52400" y="358494"/>
            <a:ext cx="9144000" cy="1197224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r">
              <a:defRPr/>
            </a:pPr>
            <a:endParaRPr lang="en-US" sz="2800" dirty="0">
              <a:solidFill>
                <a:schemeClr val="accent5">
                  <a:lumMod val="75000"/>
                </a:schemeClr>
              </a:solidFill>
              <a:latin typeface="Andale Mono"/>
              <a:cs typeface="Andale Mono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0" y="113979"/>
            <a:ext cx="9144000" cy="1197224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>
              <a:defRPr/>
            </a:pPr>
            <a:r>
              <a:rPr lang="en-US" sz="3600" dirty="0" smtClean="0">
                <a:solidFill>
                  <a:schemeClr val="bg1"/>
                </a:solidFill>
                <a:cs typeface="Ayuthaya"/>
              </a:rPr>
              <a:t>Single Sign-On</a:t>
            </a:r>
            <a:endParaRPr lang="en-US" sz="3600" dirty="0">
              <a:solidFill>
                <a:schemeClr val="bg1"/>
              </a:solidFill>
              <a:cs typeface="Ayuthaya"/>
            </a:endParaRPr>
          </a:p>
        </p:txBody>
      </p:sp>
    </p:spTree>
    <p:extLst>
      <p:ext uri="{BB962C8B-B14F-4D97-AF65-F5344CB8AC3E}">
        <p14:creationId xmlns:p14="http://schemas.microsoft.com/office/powerpoint/2010/main" val="2013120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454030"/>
            <a:ext cx="9144000" cy="403969"/>
          </a:xfrm>
          <a:prstGeom prst="rect">
            <a:avLst/>
          </a:prstGeom>
          <a:solidFill>
            <a:schemeClr val="tx1"/>
          </a:solidFill>
        </p:spPr>
        <p:txBody>
          <a:bodyPr vert="horz" lIns="91440" rIns="45720" rtlCol="0" anchor="ctr">
            <a:normAutofit fontScale="40000" lnSpcReduction="2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5400" dirty="0" smtClean="0"/>
              <a:t>                                      </a:t>
            </a:r>
            <a:endParaRPr lang="en-US" sz="54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206094"/>
            <a:ext cx="9144000" cy="1197224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r">
              <a:defRPr/>
            </a:pPr>
            <a:endParaRPr lang="en-US" sz="2800" dirty="0">
              <a:solidFill>
                <a:schemeClr val="accent5">
                  <a:lumMod val="75000"/>
                </a:schemeClr>
              </a:solidFill>
              <a:latin typeface="Andale Mono"/>
              <a:cs typeface="Andale Mono"/>
            </a:endParaRPr>
          </a:p>
        </p:txBody>
      </p:sp>
      <p:pic>
        <p:nvPicPr>
          <p:cNvPr id="7" name="Picture 6" descr="Screen shot 2011-01-27 at 12.52.44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334" y="42818"/>
            <a:ext cx="1026879" cy="419014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152400" y="358494"/>
            <a:ext cx="9144000" cy="1197224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r">
              <a:defRPr/>
            </a:pPr>
            <a:endParaRPr lang="en-US" sz="2800" dirty="0">
              <a:solidFill>
                <a:schemeClr val="accent5">
                  <a:lumMod val="75000"/>
                </a:schemeClr>
              </a:solidFill>
              <a:latin typeface="Andale Mono"/>
              <a:cs typeface="Andale Mono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0" y="113979"/>
            <a:ext cx="9144000" cy="1197224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>
              <a:defRPr/>
            </a:pPr>
            <a:r>
              <a:rPr lang="en-US" sz="3600" dirty="0" smtClean="0">
                <a:solidFill>
                  <a:schemeClr val="bg1"/>
                </a:solidFill>
                <a:cs typeface="Ayuthaya"/>
              </a:rPr>
              <a:t>Identity Bridge</a:t>
            </a:r>
            <a:endParaRPr lang="en-US" sz="3600" dirty="0">
              <a:solidFill>
                <a:schemeClr val="bg1"/>
              </a:solidFill>
              <a:cs typeface="Ayuthaya"/>
            </a:endParaRPr>
          </a:p>
        </p:txBody>
      </p:sp>
      <p:pic>
        <p:nvPicPr>
          <p:cNvPr id="2" name="Picture 1" descr="Screen Shot 2014-07-13 at 2.32.0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8000"/>
            <a:ext cx="9144000" cy="3279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196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8-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480" y="800646"/>
            <a:ext cx="2677374" cy="4681728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6454030"/>
            <a:ext cx="9144000" cy="403969"/>
          </a:xfrm>
          <a:prstGeom prst="rect">
            <a:avLst/>
          </a:prstGeom>
          <a:solidFill>
            <a:schemeClr val="tx1"/>
          </a:solidFill>
        </p:spPr>
        <p:txBody>
          <a:bodyPr vert="horz" lIns="91440" rIns="45720" rtlCol="0" anchor="ctr">
            <a:normAutofit fontScale="40000" lnSpcReduction="2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5400" dirty="0" smtClean="0"/>
              <a:t>                                      </a:t>
            </a:r>
            <a:endParaRPr lang="en-US" sz="5400" dirty="0"/>
          </a:p>
        </p:txBody>
      </p:sp>
      <p:pic>
        <p:nvPicPr>
          <p:cNvPr id="16" name="Picture 15" descr="Screen shot 2011-01-27 at 12.52.44 P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334" y="42818"/>
            <a:ext cx="1026879" cy="419014"/>
          </a:xfrm>
          <a:prstGeom prst="rect">
            <a:avLst/>
          </a:prstGeom>
        </p:spPr>
      </p:pic>
      <p:sp>
        <p:nvSpPr>
          <p:cNvPr id="19" name="Title 1"/>
          <p:cNvSpPr txBox="1">
            <a:spLocks/>
          </p:cNvSpPr>
          <p:nvPr/>
        </p:nvSpPr>
        <p:spPr>
          <a:xfrm>
            <a:off x="0" y="113979"/>
            <a:ext cx="9144000" cy="1197224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>
              <a:defRPr/>
            </a:pPr>
            <a:r>
              <a:rPr lang="en-US" sz="3600" dirty="0" smtClean="0">
                <a:solidFill>
                  <a:schemeClr val="bg1"/>
                </a:solidFill>
                <a:cs typeface="Ayuthaya"/>
              </a:rPr>
              <a:t>Security Token Service</a:t>
            </a:r>
            <a:endParaRPr lang="en-US" sz="3600" dirty="0">
              <a:solidFill>
                <a:schemeClr val="bg1"/>
              </a:solidFill>
              <a:cs typeface="Ayuthaya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Supports WS-Trust 1.3/1.4</a:t>
            </a:r>
          </a:p>
          <a:p>
            <a:r>
              <a:rPr lang="en-US" dirty="0" smtClean="0"/>
              <a:t>SAML 1.0/1.1/2.0 token profiles</a:t>
            </a:r>
          </a:p>
          <a:p>
            <a:r>
              <a:rPr lang="en-US" dirty="0"/>
              <a:t> </a:t>
            </a:r>
            <a:r>
              <a:rPr lang="en-US" dirty="0" smtClean="0"/>
              <a:t>Claim management</a:t>
            </a:r>
          </a:p>
        </p:txBody>
      </p:sp>
    </p:spTree>
    <p:extLst>
      <p:ext uri="{BB962C8B-B14F-4D97-AF65-F5344CB8AC3E}">
        <p14:creationId xmlns:p14="http://schemas.microsoft.com/office/powerpoint/2010/main" val="477426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10935</TotalTime>
  <Words>379</Words>
  <Application>Microsoft Macintosh PowerPoint</Application>
  <PresentationFormat>On-screen Show (4:3)</PresentationFormat>
  <Paragraphs>117</Paragraphs>
  <Slides>24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Module</vt:lpstr>
      <vt:lpstr>WSO2 Identity Server - Overview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wso2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Securing RESTful Services</dc:title>
  <dc:creator>prabath siriwardena</dc:creator>
  <cp:lastModifiedBy>Prabath Siriwardena</cp:lastModifiedBy>
  <cp:revision>389</cp:revision>
  <dcterms:created xsi:type="dcterms:W3CDTF">2011-01-26T04:52:57Z</dcterms:created>
  <dcterms:modified xsi:type="dcterms:W3CDTF">2015-09-25T07:37:23Z</dcterms:modified>
</cp:coreProperties>
</file>