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79" r:id="rId1"/>
  </p:sldMasterIdLst>
  <p:notesMasterIdLst>
    <p:notesMasterId r:id="rId11"/>
  </p:notesMasterIdLst>
  <p:sldIdLst>
    <p:sldId id="256" r:id="rId2"/>
    <p:sldId id="277" r:id="rId3"/>
    <p:sldId id="280" r:id="rId4"/>
    <p:sldId id="270" r:id="rId5"/>
    <p:sldId id="272" r:id="rId6"/>
    <p:sldId id="279" r:id="rId7"/>
    <p:sldId id="281" r:id="rId8"/>
    <p:sldId id="282" r:id="rId9"/>
    <p:sldId id="273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57" d="100"/>
          <a:sy n="157" d="100"/>
        </p:scale>
        <p:origin x="-13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CEDF9A-17F3-F04F-A523-9738323A9C2E}" type="datetimeFigureOut">
              <a:rPr lang="en-US" smtClean="0"/>
              <a:t>10/12/17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4A77F-8ECD-F743-8162-4FCDCC01AE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926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QCOW2</a:t>
            </a:r>
            <a:r>
              <a:rPr lang="en-US" baseline="0" dirty="0" smtClean="0"/>
              <a:t> files are simple and can be backed up!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4A77F-8ECD-F743-8162-4FCDCC01AEF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696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Ticket</a:t>
            </a:r>
            <a:r>
              <a:rPr lang="en-US" baseline="0" dirty="0" smtClean="0"/>
              <a:t> Based </a:t>
            </a:r>
            <a:r>
              <a:rPr lang="en-US" baseline="0" dirty="0" err="1" smtClean="0"/>
              <a:t>Auth</a:t>
            </a:r>
            <a:r>
              <a:rPr lang="en-US" baseline="0" dirty="0" smtClean="0"/>
              <a:t> 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4A77F-8ECD-F743-8162-4FCDCC01AEF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6965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Talk about some User</a:t>
            </a:r>
            <a:r>
              <a:rPr lang="en-US" baseline="0" dirty="0" smtClean="0"/>
              <a:t> Managed VMs becoming PSC Managed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4A77F-8ECD-F743-8162-4FCDCC01AEF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696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1"/>
            <a:ext cx="8228013" cy="1244600"/>
          </a:xfrm>
        </p:spPr>
        <p:txBody>
          <a:bodyPr tIns="0" bIns="0" anchor="b" anchorCtr="0"/>
          <a:lstStyle>
            <a:lvl1pPr algn="ctr">
              <a:defRPr sz="44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2908300"/>
            <a:ext cx="8228013" cy="780676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ronos Pro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ronos Pro" pitchFamily="34" charset="0"/>
              </a:defRPr>
            </a:lvl1pPr>
            <a:lvl2pPr>
              <a:defRPr>
                <a:latin typeface="Cronos Pro" pitchFamily="34" charset="0"/>
              </a:defRPr>
            </a:lvl2pPr>
            <a:lvl3pPr>
              <a:defRPr>
                <a:latin typeface="Cronos Pro" pitchFamily="34" charset="0"/>
              </a:defRPr>
            </a:lvl3pPr>
            <a:lvl4pPr>
              <a:defRPr>
                <a:latin typeface="Cronos Pro" pitchFamily="34" charset="0"/>
              </a:defRPr>
            </a:lvl4pPr>
            <a:lvl5pPr>
              <a:defRPr>
                <a:latin typeface="Cronos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2900" y="2198594"/>
            <a:ext cx="64008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32099" y="3571595"/>
            <a:ext cx="5181601" cy="1500187"/>
          </a:xfrm>
        </p:spPr>
        <p:txBody>
          <a:bodyPr anchor="t" anchorCtr="0"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tabLst/>
              <a:defRPr sz="1600"/>
            </a:lvl6pPr>
            <a:lvl7pPr marL="2173288" indent="-227013">
              <a:tabLst/>
              <a:defRPr sz="1600"/>
            </a:lvl7pPr>
            <a:lvl8pPr marL="2398713" indent="-227013">
              <a:tabLst/>
              <a:defRPr sz="1600"/>
            </a:lvl8pPr>
            <a:lvl9pPr marL="2625725" indent="-227013">
              <a:tabLst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425701"/>
            <a:ext cx="7656512" cy="177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279900"/>
            <a:ext cx="7656512" cy="177165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4669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1795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4669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23308" y="23526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23308" y="40652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27075" y="23526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27075" y="40652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6600" y="1282700"/>
            <a:ext cx="6807200" cy="673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184400"/>
            <a:ext cx="7662864" cy="38528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TextBox 6"/>
          <p:cNvSpPr txBox="1"/>
          <p:nvPr/>
        </p:nvSpPr>
        <p:spPr>
          <a:xfrm>
            <a:off x="8407400" y="6426200"/>
            <a:ext cx="53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B9491866-5AD2-43B0-8035-B2EC97D760A4}" type="slidenum">
              <a:rPr lang="en-US" sz="1400" b="0" smtClean="0">
                <a:solidFill>
                  <a:srgbClr val="197AAB"/>
                </a:solidFill>
                <a:latin typeface="Cronos Pro" pitchFamily="34" charset="0"/>
              </a:rPr>
              <a:pPr algn="r"/>
              <a:t>‹#›</a:t>
            </a:fld>
            <a:endParaRPr lang="en-US" sz="1400" b="0" dirty="0">
              <a:solidFill>
                <a:srgbClr val="197AAB"/>
              </a:solidFill>
              <a:latin typeface="Cronos Pro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1600" y="6424196"/>
            <a:ext cx="2306703" cy="338554"/>
          </a:xfrm>
          <a:prstGeom prst="rect">
            <a:avLst/>
          </a:prstGeom>
        </p:spPr>
        <p:txBody>
          <a:bodyPr wrap="none" lIns="91440" tIns="91440" bIns="91440">
            <a:spAutoFit/>
          </a:bodyPr>
          <a:lstStyle/>
          <a:p>
            <a:pPr algn="l"/>
            <a:r>
              <a:rPr lang="en-US" sz="1000" b="0" i="0" u="none" strike="noStrike" kern="1200" baseline="0" dirty="0" smtClean="0">
                <a:solidFill>
                  <a:srgbClr val="197AAB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© Pittsburgh Supercomputing Center</a:t>
            </a:r>
            <a:endParaRPr lang="en-US" sz="1000" i="1" dirty="0">
              <a:solidFill>
                <a:srgbClr val="197AAB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 descr="PSClogo_primeWHITE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0"/>
            <a:ext cx="1435100" cy="506506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4180" r:id="rId1"/>
    <p:sldLayoutId id="2147484181" r:id="rId2"/>
    <p:sldLayoutId id="2147484182" r:id="rId3"/>
    <p:sldLayoutId id="2147484183" r:id="rId4"/>
    <p:sldLayoutId id="2147484184" r:id="rId5"/>
    <p:sldLayoutId id="2147484185" r:id="rId6"/>
    <p:sldLayoutId id="2147484186" r:id="rId7"/>
    <p:sldLayoutId id="2147484187" r:id="rId8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Arial"/>
        <a:buChar char="•"/>
        <a:defRPr sz="2200" kern="1200">
          <a:solidFill>
            <a:schemeClr val="bg1">
              <a:lumMod val="75000"/>
              <a:lumOff val="25000"/>
            </a:schemeClr>
          </a:solidFill>
          <a:latin typeface="Arial"/>
          <a:ea typeface="+mn-ea"/>
          <a:cs typeface="Arial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Arial"/>
        <a:buChar char="•"/>
        <a:defRPr sz="2000" kern="1200">
          <a:solidFill>
            <a:schemeClr val="bg1">
              <a:lumMod val="75000"/>
              <a:lumOff val="25000"/>
            </a:schemeClr>
          </a:solidFill>
          <a:latin typeface="Arial"/>
          <a:ea typeface="+mn-ea"/>
          <a:cs typeface="Arial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Arial"/>
        <a:buChar char="•"/>
        <a:defRPr sz="1800" kern="1200">
          <a:solidFill>
            <a:schemeClr val="bg1">
              <a:lumMod val="75000"/>
              <a:lumOff val="25000"/>
            </a:schemeClr>
          </a:solidFill>
          <a:latin typeface="Arial"/>
          <a:ea typeface="+mn-ea"/>
          <a:cs typeface="Arial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Arial"/>
        <a:buChar char="•"/>
        <a:defRPr sz="1800" kern="1200">
          <a:solidFill>
            <a:schemeClr val="bg1">
              <a:lumMod val="75000"/>
              <a:lumOff val="25000"/>
            </a:schemeClr>
          </a:solidFill>
          <a:latin typeface="Arial"/>
          <a:ea typeface="+mn-ea"/>
          <a:cs typeface="Arial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Arial"/>
        <a:buChar char="•"/>
        <a:defRPr sz="1800" kern="1200">
          <a:solidFill>
            <a:schemeClr val="bg1">
              <a:lumMod val="75000"/>
              <a:lumOff val="25000"/>
            </a:schemeClr>
          </a:solidFill>
          <a:latin typeface="Arial"/>
          <a:ea typeface="+mn-ea"/>
          <a:cs typeface="Arial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Virtual Computing on Bridges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Robert </a:t>
            </a:r>
            <a:r>
              <a:rPr lang="en-US" dirty="0" smtClean="0"/>
              <a:t>Budden</a:t>
            </a:r>
          </a:p>
          <a:p>
            <a:r>
              <a:rPr lang="en-US" dirty="0" smtClean="0"/>
              <a:t>Pittsburgh Supercomputing Center</a:t>
            </a:r>
            <a:endParaRPr lang="en-US" dirty="0" smtClean="0"/>
          </a:p>
          <a:p>
            <a:r>
              <a:rPr lang="en-US" dirty="0" err="1" smtClean="0"/>
              <a:t>rbudden@psc.edu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280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OpenStack on Bridges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OpenStack?</a:t>
            </a:r>
          </a:p>
          <a:p>
            <a:pPr lvl="1"/>
            <a:r>
              <a:rPr lang="en-US" dirty="0" smtClean="0"/>
              <a:t>Bridges Ironic Integration</a:t>
            </a:r>
          </a:p>
          <a:p>
            <a:pPr lvl="1"/>
            <a:r>
              <a:rPr lang="en-US" dirty="0" smtClean="0"/>
              <a:t>Community Support, Broad Features</a:t>
            </a:r>
          </a:p>
          <a:p>
            <a:r>
              <a:rPr lang="en-US" dirty="0" smtClean="0"/>
              <a:t>Current OpenStack support:</a:t>
            </a:r>
          </a:p>
          <a:p>
            <a:pPr lvl="1"/>
            <a:r>
              <a:rPr lang="en-US" dirty="0" smtClean="0"/>
              <a:t>Liberty Release (</a:t>
            </a:r>
            <a:r>
              <a:rPr lang="en-US" dirty="0" err="1" smtClean="0"/>
              <a:t>Ocata</a:t>
            </a:r>
            <a:r>
              <a:rPr lang="en-US" dirty="0" smtClean="0"/>
              <a:t>/Pike soon)</a:t>
            </a:r>
          </a:p>
          <a:p>
            <a:pPr lvl="1"/>
            <a:r>
              <a:rPr lang="en-US" dirty="0" smtClean="0"/>
              <a:t>Virtual Machines</a:t>
            </a:r>
          </a:p>
          <a:p>
            <a:pPr lvl="2"/>
            <a:r>
              <a:rPr lang="en-US" dirty="0" smtClean="0"/>
              <a:t>Staff (Ironic, DIB, etc.)</a:t>
            </a:r>
          </a:p>
          <a:p>
            <a:pPr lvl="2"/>
            <a:r>
              <a:rPr lang="en-US" dirty="0" smtClean="0"/>
              <a:t>Users (Community Gateways, VMs On Demand)</a:t>
            </a:r>
          </a:p>
        </p:txBody>
      </p:sp>
    </p:spTree>
    <p:extLst>
      <p:ext uri="{BB962C8B-B14F-4D97-AF65-F5344CB8AC3E}">
        <p14:creationId xmlns:p14="http://schemas.microsoft.com/office/powerpoint/2010/main" val="2115460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OpenStack VMs on Bridges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VMs on Demand via Slurm</a:t>
            </a:r>
          </a:p>
          <a:p>
            <a:pPr lvl="3"/>
            <a:r>
              <a:rPr lang="en-US" dirty="0" smtClean="0"/>
              <a:t>Bridges PVT : VMs on Demand through Slurm</a:t>
            </a:r>
          </a:p>
          <a:p>
            <a:pPr lvl="4"/>
            <a:r>
              <a:rPr lang="en-US" dirty="0" smtClean="0"/>
              <a:t>Slurm Reservation for Nodes</a:t>
            </a:r>
          </a:p>
          <a:p>
            <a:pPr lvl="4"/>
            <a:r>
              <a:rPr lang="en-US" dirty="0" smtClean="0"/>
              <a:t>Nodes become Nova Computes via </a:t>
            </a:r>
            <a:r>
              <a:rPr lang="en-US" dirty="0" err="1" smtClean="0"/>
              <a:t>Ansible</a:t>
            </a:r>
            <a:endParaRPr lang="en-US" dirty="0" smtClean="0"/>
          </a:p>
          <a:p>
            <a:pPr lvl="4"/>
            <a:r>
              <a:rPr lang="en-US" dirty="0" smtClean="0"/>
              <a:t>User quotas updated, resources via Horizon</a:t>
            </a:r>
          </a:p>
          <a:p>
            <a:pPr lvl="4"/>
            <a:r>
              <a:rPr lang="en-US" dirty="0" err="1" smtClean="0"/>
              <a:t>OpenvSwitch</a:t>
            </a:r>
            <a:r>
              <a:rPr lang="en-US" dirty="0" smtClean="0"/>
              <a:t> / Neutron handle network routing</a:t>
            </a:r>
          </a:p>
          <a:p>
            <a:r>
              <a:rPr lang="en-US" dirty="0"/>
              <a:t>Persistent VMs : Community Gateways</a:t>
            </a:r>
          </a:p>
          <a:p>
            <a:pPr lvl="1"/>
            <a:r>
              <a:rPr lang="en-US" dirty="0"/>
              <a:t>External Accessible Nodes (Web/DB)</a:t>
            </a:r>
          </a:p>
          <a:p>
            <a:pPr lvl="1"/>
            <a:r>
              <a:rPr lang="en-US" dirty="0"/>
              <a:t>Long term VMs outside Slurm</a:t>
            </a:r>
          </a:p>
          <a:p>
            <a:pPr lvl="1"/>
            <a:r>
              <a:rPr lang="en-US" dirty="0"/>
              <a:t>PSC Managed </a:t>
            </a:r>
            <a:r>
              <a:rPr lang="en-US" dirty="0" err="1"/>
              <a:t>vs</a:t>
            </a:r>
            <a:r>
              <a:rPr lang="en-US" dirty="0"/>
              <a:t> User Managed</a:t>
            </a:r>
          </a:p>
          <a:p>
            <a:pPr lvl="4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11110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OpenStack VMs on Bridges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PSC </a:t>
            </a:r>
            <a:r>
              <a:rPr lang="en-US" dirty="0" smtClean="0"/>
              <a:t>Managed VM</a:t>
            </a:r>
            <a:endParaRPr lang="en-US" dirty="0"/>
          </a:p>
          <a:p>
            <a:pPr lvl="1"/>
            <a:r>
              <a:rPr lang="en-US" dirty="0"/>
              <a:t>Non-Root user accounts for project</a:t>
            </a:r>
          </a:p>
          <a:p>
            <a:pPr lvl="1"/>
            <a:r>
              <a:rPr lang="en-US" dirty="0"/>
              <a:t>User-support staff works with </a:t>
            </a:r>
            <a:r>
              <a:rPr lang="en-US" dirty="0" smtClean="0"/>
              <a:t>researchers/handles deploy</a:t>
            </a:r>
            <a:endParaRPr lang="en-US" dirty="0"/>
          </a:p>
          <a:p>
            <a:pPr lvl="2"/>
            <a:r>
              <a:rPr lang="en-US" dirty="0"/>
              <a:t>Customize software stack, </a:t>
            </a:r>
            <a:r>
              <a:rPr lang="en-US" dirty="0" err="1"/>
              <a:t>filesystem</a:t>
            </a:r>
            <a:r>
              <a:rPr lang="en-US" dirty="0"/>
              <a:t> requirements, etc.</a:t>
            </a:r>
          </a:p>
          <a:p>
            <a:pPr lvl="2"/>
            <a:r>
              <a:rPr lang="en-US" dirty="0" smtClean="0"/>
              <a:t>Dual Home network access</a:t>
            </a:r>
          </a:p>
          <a:p>
            <a:pPr lvl="3"/>
            <a:r>
              <a:rPr lang="en-US" dirty="0" smtClean="0"/>
              <a:t>VMs can </a:t>
            </a:r>
            <a:r>
              <a:rPr lang="en-US" dirty="0"/>
              <a:t>talk to BRIDGES </a:t>
            </a:r>
            <a:endParaRPr lang="en-US" dirty="0" smtClean="0"/>
          </a:p>
          <a:p>
            <a:pPr lvl="4"/>
            <a:r>
              <a:rPr lang="en-US" dirty="0" smtClean="0"/>
              <a:t>shared </a:t>
            </a:r>
            <a:r>
              <a:rPr lang="en-US" dirty="0" err="1" smtClean="0"/>
              <a:t>filesystems</a:t>
            </a:r>
            <a:r>
              <a:rPr lang="en-US" dirty="0" smtClean="0"/>
              <a:t> (</a:t>
            </a:r>
            <a:r>
              <a:rPr lang="en-US" dirty="0" err="1" smtClean="0"/>
              <a:t>Lustre</a:t>
            </a:r>
            <a:r>
              <a:rPr lang="en-US" dirty="0" smtClean="0"/>
              <a:t>/Slash2)</a:t>
            </a:r>
          </a:p>
          <a:p>
            <a:pPr lvl="4"/>
            <a:r>
              <a:rPr lang="en-US" dirty="0" smtClean="0"/>
              <a:t>compute nodes</a:t>
            </a:r>
            <a:endParaRPr lang="en-US" dirty="0"/>
          </a:p>
          <a:p>
            <a:pPr lvl="4"/>
            <a:r>
              <a:rPr lang="en-US" dirty="0" smtClean="0"/>
              <a:t>Issue jobs to SLURM (Community Gateways)</a:t>
            </a:r>
          </a:p>
          <a:p>
            <a:pPr lvl="1"/>
            <a:r>
              <a:rPr lang="en-US" dirty="0" smtClean="0"/>
              <a:t>Deployment setup automated w/Puppet &amp; </a:t>
            </a:r>
            <a:r>
              <a:rPr lang="en-US" dirty="0" err="1" smtClean="0"/>
              <a:t>Ansible</a:t>
            </a:r>
            <a:endParaRPr lang="en-US" dirty="0" smtClean="0"/>
          </a:p>
          <a:p>
            <a:pPr lvl="2"/>
            <a:r>
              <a:rPr lang="en-US" dirty="0" smtClean="0"/>
              <a:t>Uses cloud provisioned SSH key to automate VM setup</a:t>
            </a:r>
          </a:p>
          <a:p>
            <a:pPr lvl="2"/>
            <a:r>
              <a:rPr lang="en-US" dirty="0" smtClean="0"/>
              <a:t>Packages, OPA configuration, Kerberos user accounts,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651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OpenStack VMs on Bridges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User </a:t>
            </a:r>
            <a:r>
              <a:rPr lang="en-US" dirty="0" smtClean="0"/>
              <a:t>Managed VM</a:t>
            </a:r>
            <a:endParaRPr lang="en-US" dirty="0"/>
          </a:p>
          <a:p>
            <a:pPr lvl="1"/>
            <a:r>
              <a:rPr lang="en-US" dirty="0"/>
              <a:t>Full root </a:t>
            </a:r>
            <a:r>
              <a:rPr lang="en-US" dirty="0" smtClean="0"/>
              <a:t>access</a:t>
            </a:r>
          </a:p>
          <a:p>
            <a:pPr lvl="2"/>
            <a:r>
              <a:rPr lang="en-US" dirty="0" smtClean="0"/>
              <a:t>Complex Software stacks require time</a:t>
            </a:r>
          </a:p>
          <a:p>
            <a:pPr lvl="2"/>
            <a:r>
              <a:rPr lang="en-US" dirty="0" smtClean="0"/>
              <a:t>Limited to special use cases/users</a:t>
            </a:r>
          </a:p>
          <a:p>
            <a:pPr lvl="2"/>
            <a:r>
              <a:rPr lang="en-US" dirty="0" smtClean="0"/>
              <a:t>Requests/reasoning are vetted.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No shared </a:t>
            </a:r>
            <a:r>
              <a:rPr lang="en-US" dirty="0" smtClean="0"/>
              <a:t>file systems </a:t>
            </a:r>
            <a:r>
              <a:rPr lang="en-US" dirty="0"/>
              <a:t>w/</a:t>
            </a:r>
            <a:r>
              <a:rPr lang="en-US" dirty="0" smtClean="0"/>
              <a:t>BRIDGES</a:t>
            </a:r>
          </a:p>
          <a:p>
            <a:pPr lvl="2"/>
            <a:r>
              <a:rPr lang="en-US" dirty="0" smtClean="0"/>
              <a:t>Need Ticket based </a:t>
            </a:r>
            <a:r>
              <a:rPr lang="en-US" dirty="0" err="1"/>
              <a:t>A</a:t>
            </a:r>
            <a:r>
              <a:rPr lang="en-US" dirty="0" err="1" smtClean="0"/>
              <a:t>uth</a:t>
            </a:r>
            <a:r>
              <a:rPr lang="en-US" dirty="0" smtClean="0"/>
              <a:t> </a:t>
            </a:r>
            <a:r>
              <a:rPr lang="en-US" dirty="0" smtClean="0"/>
              <a:t>on </a:t>
            </a:r>
            <a:r>
              <a:rPr lang="en-US" dirty="0" smtClean="0"/>
              <a:t>FS</a:t>
            </a:r>
          </a:p>
          <a:p>
            <a:pPr lvl="2"/>
            <a:r>
              <a:rPr lang="en-US" dirty="0" err="1" smtClean="0"/>
              <a:t>Manilla</a:t>
            </a:r>
            <a:r>
              <a:rPr lang="en-US" dirty="0" smtClean="0"/>
              <a:t> : w/</a:t>
            </a:r>
            <a:r>
              <a:rPr lang="en-US" dirty="0" err="1" smtClean="0"/>
              <a:t>Lustre</a:t>
            </a:r>
            <a:r>
              <a:rPr lang="en-US" dirty="0" smtClean="0"/>
              <a:t> &amp; Slash2 </a:t>
            </a:r>
            <a:r>
              <a:rPr lang="en-US" dirty="0" err="1" smtClean="0"/>
              <a:t>subdir</a:t>
            </a:r>
            <a:r>
              <a:rPr lang="en-US" dirty="0"/>
              <a:t> </a:t>
            </a:r>
            <a:r>
              <a:rPr lang="en-US" dirty="0" smtClean="0"/>
              <a:t>mount</a:t>
            </a:r>
            <a:endParaRPr lang="en-US" dirty="0" smtClean="0"/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Cinder Capacity (JBOD)</a:t>
            </a:r>
          </a:p>
          <a:p>
            <a:pPr lvl="1"/>
            <a:r>
              <a:rPr lang="en-US" dirty="0" smtClean="0"/>
              <a:t>Cinder Performance (SSD)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285464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OpenStack VMs on Bridges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Security Implications</a:t>
            </a:r>
          </a:p>
          <a:p>
            <a:pPr lvl="1"/>
            <a:r>
              <a:rPr lang="en-US" dirty="0"/>
              <a:t>Wild west, you’re on your own!</a:t>
            </a:r>
          </a:p>
          <a:p>
            <a:pPr lvl="1"/>
            <a:r>
              <a:rPr lang="en-US" dirty="0"/>
              <a:t>Assume general knowledge of Linux administration </a:t>
            </a:r>
            <a:r>
              <a:rPr lang="en-US" dirty="0" smtClean="0"/>
              <a:t>practices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Precautions:</a:t>
            </a:r>
            <a:endParaRPr lang="en-US" dirty="0" smtClean="0"/>
          </a:p>
          <a:p>
            <a:pPr lvl="2"/>
            <a:r>
              <a:rPr lang="en-US" dirty="0" smtClean="0"/>
              <a:t>Scanning VMs</a:t>
            </a:r>
          </a:p>
          <a:p>
            <a:pPr lvl="2"/>
            <a:r>
              <a:rPr lang="en-US" dirty="0" smtClean="0"/>
              <a:t>Root SSH Key for detailed profiling</a:t>
            </a:r>
          </a:p>
          <a:p>
            <a:pPr lvl="2"/>
            <a:r>
              <a:rPr lang="en-US" dirty="0" smtClean="0"/>
              <a:t>User Agreements / Signatures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5583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Containers on Bridges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Container Usage:</a:t>
            </a:r>
          </a:p>
          <a:p>
            <a:pPr lvl="1"/>
            <a:r>
              <a:rPr lang="en-US" dirty="0" smtClean="0"/>
              <a:t>Currently Experimental</a:t>
            </a:r>
          </a:p>
          <a:p>
            <a:pPr lvl="1"/>
            <a:r>
              <a:rPr lang="en-US" dirty="0" smtClean="0"/>
              <a:t>Expect Demand to Grow</a:t>
            </a:r>
          </a:p>
          <a:p>
            <a:r>
              <a:rPr lang="en-US" dirty="0" smtClean="0"/>
              <a:t>Singularity:</a:t>
            </a:r>
          </a:p>
          <a:p>
            <a:pPr lvl="1"/>
            <a:r>
              <a:rPr lang="en-US" dirty="0" smtClean="0"/>
              <a:t>Modules on Bridges Computes</a:t>
            </a:r>
          </a:p>
          <a:p>
            <a:pPr lvl="1"/>
            <a:r>
              <a:rPr lang="en-US" dirty="0" smtClean="0"/>
              <a:t>Use Cases</a:t>
            </a:r>
          </a:p>
          <a:p>
            <a:pPr lvl="2"/>
            <a:r>
              <a:rPr lang="en-US" dirty="0" smtClean="0"/>
              <a:t>Intel OPA</a:t>
            </a:r>
            <a:endParaRPr lang="en-US" dirty="0"/>
          </a:p>
          <a:p>
            <a:pPr lvl="2"/>
            <a:r>
              <a:rPr lang="en-US" dirty="0" smtClean="0"/>
              <a:t>Ubuntu code conversions</a:t>
            </a:r>
          </a:p>
          <a:p>
            <a:r>
              <a:rPr lang="en-US" dirty="0" err="1" smtClean="0"/>
              <a:t>Docker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Staff Containers (Galaxy)</a:t>
            </a:r>
          </a:p>
        </p:txBody>
      </p:sp>
    </p:spTree>
    <p:extLst>
      <p:ext uri="{BB962C8B-B14F-4D97-AF65-F5344CB8AC3E}">
        <p14:creationId xmlns:p14="http://schemas.microsoft.com/office/powerpoint/2010/main" val="6327817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Containers on Bridges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Future Support:</a:t>
            </a:r>
          </a:p>
          <a:p>
            <a:pPr lvl="1"/>
            <a:r>
              <a:rPr lang="en-US" dirty="0" smtClean="0"/>
              <a:t>OpenStack </a:t>
            </a:r>
            <a:r>
              <a:rPr lang="en-US" dirty="0" err="1" smtClean="0"/>
              <a:t>Zun</a:t>
            </a:r>
            <a:endParaRPr lang="en-US" dirty="0"/>
          </a:p>
          <a:p>
            <a:pPr lvl="2"/>
            <a:r>
              <a:rPr lang="en-US" dirty="0" smtClean="0"/>
              <a:t>Singularity Support?</a:t>
            </a:r>
          </a:p>
          <a:p>
            <a:pPr lvl="2"/>
            <a:r>
              <a:rPr lang="en-US" dirty="0" smtClean="0"/>
              <a:t>User / Staff (VMs -&gt; Containers w/OPA)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OpenStack Magnum</a:t>
            </a:r>
          </a:p>
          <a:p>
            <a:pPr lvl="2"/>
            <a:r>
              <a:rPr lang="en-US" dirty="0" smtClean="0"/>
              <a:t>Complex Container Deployments</a:t>
            </a:r>
          </a:p>
          <a:p>
            <a:pPr lvl="2"/>
            <a:r>
              <a:rPr lang="en-US" dirty="0" smtClean="0"/>
              <a:t>Infrastructure</a:t>
            </a:r>
          </a:p>
        </p:txBody>
      </p:sp>
    </p:spTree>
    <p:extLst>
      <p:ext uri="{BB962C8B-B14F-4D97-AF65-F5344CB8AC3E}">
        <p14:creationId xmlns:p14="http://schemas.microsoft.com/office/powerpoint/2010/main" val="3929225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Comments? Questions?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Robert Budden</a:t>
            </a:r>
          </a:p>
          <a:p>
            <a:r>
              <a:rPr lang="en-US" dirty="0" err="1" smtClean="0"/>
              <a:t>rbudden@psc.edu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5853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NEwTemplate2015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enesis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NEwTemplate2015a.thmx</Template>
  <TotalTime>1424</TotalTime>
  <Words>399</Words>
  <Application>Microsoft Macintosh PowerPoint</Application>
  <PresentationFormat>On-screen Show (4:3)</PresentationFormat>
  <Paragraphs>88</Paragraphs>
  <Slides>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NEwTemplate2015a</vt:lpstr>
      <vt:lpstr>Virtual Computing on Bridges</vt:lpstr>
      <vt:lpstr>OpenStack on Bridges</vt:lpstr>
      <vt:lpstr>OpenStack VMs on Bridges</vt:lpstr>
      <vt:lpstr>OpenStack VMs on Bridges</vt:lpstr>
      <vt:lpstr>OpenStack VMs on Bridges</vt:lpstr>
      <vt:lpstr>OpenStack VMs on Bridges</vt:lpstr>
      <vt:lpstr>Containers on Bridges</vt:lpstr>
      <vt:lpstr>Containers on Bridges</vt:lpstr>
      <vt:lpstr>Comments? Questions?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Robert Budden</cp:lastModifiedBy>
  <cp:revision>164</cp:revision>
  <dcterms:created xsi:type="dcterms:W3CDTF">2016-03-10T14:25:57Z</dcterms:created>
  <dcterms:modified xsi:type="dcterms:W3CDTF">2017-10-13T14:18:53Z</dcterms:modified>
</cp:coreProperties>
</file>