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80" r:id="rId3"/>
    <p:sldId id="257" r:id="rId4"/>
    <p:sldId id="270" r:id="rId5"/>
    <p:sldId id="261" r:id="rId6"/>
    <p:sldId id="258" r:id="rId7"/>
    <p:sldId id="262" r:id="rId8"/>
    <p:sldId id="264" r:id="rId9"/>
    <p:sldId id="281" r:id="rId10"/>
    <p:sldId id="265" r:id="rId11"/>
    <p:sldId id="266" r:id="rId12"/>
    <p:sldId id="282" r:id="rId13"/>
    <p:sldId id="271" r:id="rId14"/>
    <p:sldId id="267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3" r:id="rId24"/>
  </p:sldIdLst>
  <p:sldSz cx="9720263" cy="6480175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60"/>
    <p:restoredTop sz="94694"/>
  </p:normalViewPr>
  <p:slideViewPr>
    <p:cSldViewPr snapToGrid="0" snapToObjects="1">
      <p:cViewPr varScale="1">
        <p:scale>
          <a:sx n="123" d="100"/>
          <a:sy n="123" d="100"/>
        </p:scale>
        <p:origin x="20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C5F0C6D-7A5A-E140-AA86-A958B97C2798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915E77-9C34-1846-8A94-877851772D46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771FFA-93C5-0642-9F33-90DCDB2BF186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77840-030D-5E49-B789-B4FC848A02E5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0FD50268-700D-4349-A361-CB39FF16C6CC}" type="slidenum">
              <a:t>‹#›</a:t>
            </a:fld>
            <a:endParaRPr lang="en-US" sz="14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88992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10F8CA-BD22-D143-9607-460A5D099A1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599" y="764280"/>
            <a:ext cx="5028480" cy="377136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29C455-6330-D14A-827D-1328AFF0E6B2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77239" y="4777560"/>
            <a:ext cx="6217560" cy="4525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1AC1F9D4-330F-8047-9D0F-804F3121A21A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F391B0-D0D5-0B48-B639-B58630A5B9B2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42FAD7-DEFE-B84E-895E-8A10378B8D91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4E6842-AFC9-9D45-9C31-C284BF4965ED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472E58C7-C521-074E-B904-BC450D1079D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99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en-US" sz="2000" b="0" i="0" u="none" strike="noStrike" kern="1200">
        <a:ln>
          <a:noFill/>
        </a:ln>
        <a:latin typeface="Arial" pitchFamily="18"/>
        <a:ea typeface="Arial Unicode MS" pitchFamily="2"/>
        <a:cs typeface="Arial Unicode MS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228545-A237-FF45-8941-65F0E5E6AC30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86230CDE-E22C-9D4A-95B7-C454CF93C628}" type="slidenum">
              <a:t>1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83DC23-B687-2240-A99F-A5F61C53CE0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0504A8-E227-7340-B2F4-822B68BCCDC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24CF47-B382-4643-B2C8-B0C641BB13D8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B5B2E9E3-2B88-5A4E-9947-363A37A3F06F}" type="slidenum">
              <a:t>10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4D9952-88E7-DE48-A7F8-EFA63E85277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7B4420-5990-7D4B-B1AC-59BB0AF7368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5770C6-8D85-2A4D-8E78-0E84AF6DDC25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8F54CE0F-20E0-604C-A7A1-9CB494FA6E60}" type="slidenum">
              <a:t>11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1AA04E-7B70-1342-BC91-907344CC617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1B0FAB-4401-C04A-BF16-CDD898895AC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5770C6-8D85-2A4D-8E78-0E84AF6DDC25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8F54CE0F-20E0-604C-A7A1-9CB494FA6E60}" type="slidenum">
              <a:t>12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1AA04E-7B70-1342-BC91-907344CC617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1B0FAB-4401-C04A-BF16-CDD898895AC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12121"/>
                </a:solidFill>
                <a:effectLst/>
                <a:latin typeface="system-ui"/>
              </a:rPr>
              <a:t>4587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268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5770C6-8D85-2A4D-8E78-0E84AF6DDC25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8F54CE0F-20E0-604C-A7A1-9CB494FA6E60}" type="slidenum">
              <a:t>13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1AA04E-7B70-1342-BC91-907344CC617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1B0FAB-4401-C04A-BF16-CDD898895AC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0315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2806DD-5E99-9641-B0AE-0C6E40E49A47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8BEBED85-7E02-9B43-AE35-5051FDB6523A}" type="slidenum">
              <a:t>14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FB3853-FD1F-A94B-A767-1EC78ACBBD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E6219F-2696-5946-860A-6C5A15C447F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2806DD-5E99-9641-B0AE-0C6E40E49A47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8BEBED85-7E02-9B43-AE35-5051FDB6523A}" type="slidenum">
              <a:t>15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FB3853-FD1F-A94B-A767-1EC78ACBBD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E6219F-2696-5946-860A-6C5A15C447F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0354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2806DD-5E99-9641-B0AE-0C6E40E49A47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8BEBED85-7E02-9B43-AE35-5051FDB6523A}" type="slidenum">
              <a:t>16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FB3853-FD1F-A94B-A767-1EC78ACBBD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E6219F-2696-5946-860A-6C5A15C447F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224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2806DD-5E99-9641-B0AE-0C6E40E49A47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8BEBED85-7E02-9B43-AE35-5051FDB6523A}" type="slidenum">
              <a:t>17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FB3853-FD1F-A94B-A767-1EC78ACBBD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E6219F-2696-5946-860A-6C5A15C447F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7863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2806DD-5E99-9641-B0AE-0C6E40E49A47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8BEBED85-7E02-9B43-AE35-5051FDB6523A}" type="slidenum">
              <a:t>18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FB3853-FD1F-A94B-A767-1EC78ACBBD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E6219F-2696-5946-860A-6C5A15C447F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274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2806DD-5E99-9641-B0AE-0C6E40E49A47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8BEBED85-7E02-9B43-AE35-5051FDB6523A}" type="slidenum">
              <a:t>19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FB3853-FD1F-A94B-A767-1EC78ACBBD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E6219F-2696-5946-860A-6C5A15C447F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682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5770C6-8D85-2A4D-8E78-0E84AF6DDC25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8F54CE0F-20E0-604C-A7A1-9CB494FA6E60}" type="slidenum">
              <a:t>2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1AA04E-7B70-1342-BC91-907344CC617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1B0FAB-4401-C04A-BF16-CDD898895AC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434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2806DD-5E99-9641-B0AE-0C6E40E49A47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8BEBED85-7E02-9B43-AE35-5051FDB6523A}" type="slidenum">
              <a:t>20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FB3853-FD1F-A94B-A767-1EC78ACBBD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E6219F-2696-5946-860A-6C5A15C447F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9104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2806DD-5E99-9641-B0AE-0C6E40E49A47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8BEBED85-7E02-9B43-AE35-5051FDB6523A}" type="slidenum">
              <a:t>21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FB3853-FD1F-A94B-A767-1EC78ACBBD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E6219F-2696-5946-860A-6C5A15C447F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4965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2806DD-5E99-9641-B0AE-0C6E40E49A47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8BEBED85-7E02-9B43-AE35-5051FDB6523A}" type="slidenum">
              <a:t>22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FB3853-FD1F-A94B-A767-1EC78ACBBD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E6219F-2696-5946-860A-6C5A15C447F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8631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2806DD-5E99-9641-B0AE-0C6E40E49A47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8BEBED85-7E02-9B43-AE35-5051FDB6523A}" type="slidenum">
              <a:t>23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FB3853-FD1F-A94B-A767-1EC78ACBBD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E6219F-2696-5946-860A-6C5A15C447F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176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045228-EC08-E24F-ABD7-91A46372D750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31F0DF4D-BF30-7F4E-87CF-F99BBD699CDC}" type="slidenum">
              <a:t>3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8BE99F-60BA-CF43-B91C-762DB25922F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129A2C-3F02-C144-A263-CD60B00A759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045228-EC08-E24F-ABD7-91A46372D750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31F0DF4D-BF30-7F4E-87CF-F99BBD699CDC}" type="slidenum">
              <a:t>4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8BE99F-60BA-CF43-B91C-762DB25922F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129A2C-3F02-C144-A263-CD60B00A759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508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CB2AF0-68B9-3C43-B486-1E00CE11EFBF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C3394866-932D-B042-9622-3E587A7D9CFE}" type="slidenum">
              <a:t>5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F7DB05-4CD4-B74D-94F1-22C80ABC198B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B92E42-4900-F942-80F3-5CF63C54215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C5E5AB-96BC-DF4C-BAB5-05981B9760CD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AE992E09-F99F-0745-829B-39334EDF056F}" type="slidenum">
              <a:t>6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CACE5E-74AF-8846-858B-6FA76F4B447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BAE88A-25E0-3A4D-886E-B93BB98C47B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C9AEF6-71BB-7540-AA6D-A68D5083E60D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AE0DCA73-8204-8547-AB52-EB3384377246}" type="slidenum">
              <a:t>7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6702AA-CF0F-9946-8D09-4AD98A9E767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0FF3F1-F890-8745-870B-0D662BB64C0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94BDB0-8667-2941-94C6-6AA5A3FC135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682BEC56-0D3E-2D43-ACF9-F2FB45E4F7C0}" type="slidenum">
              <a:t>8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1872E6-45A3-3B41-9A14-509D1EC2C45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C663C-47B7-3A4A-8475-2CA2B683AEC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5770C6-8D85-2A4D-8E78-0E84AF6DDC25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8F54CE0F-20E0-604C-A7A1-9CB494FA6E60}" type="slidenum">
              <a:t>9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1AA04E-7B70-1342-BC91-907344CC617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057275" y="763588"/>
            <a:ext cx="5657850" cy="37719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1B0FAB-4401-C04A-BF16-CDD898895AC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021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6335C-F561-D44C-85F9-9C5F4C11A4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4438" y="1060450"/>
            <a:ext cx="7291387" cy="225583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7D1435-7805-CF45-B09F-A1BE00861A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4438" y="3403600"/>
            <a:ext cx="7291387" cy="156527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EC3901-ED4F-7146-85D4-AFA5564CF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5AAB3D-14B4-3049-AA5D-2A7825E49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3D345-B9A0-4F48-AB40-9189BE99D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E527C26-C757-854C-BCE5-CAB5184567F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327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2F2BE-C2F1-EA47-B4C3-025C041D6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27DC23-C700-C844-B1D8-D00D493E09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B41420-B5E2-0F44-B27E-9DBFBF19E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A3E36-B860-AA46-BB90-97372A8BF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825894-4A5A-F54E-B296-F551B8487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7D8E6E6-B155-EF43-B505-8942CE55F84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95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9F531A-68FF-E748-9657-F606D0A8FD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46913" y="258763"/>
            <a:ext cx="2185987" cy="55340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3BAADB-2401-EF47-A066-40590CE642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5775" y="258763"/>
            <a:ext cx="6408738" cy="55340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CE389-86F0-154F-ABCF-5BF9DD02D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8E12C-CECC-2547-AE5F-7A46EC3CD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B4C38-D2A9-4543-8103-4FCCE14CA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C76A037-C5E1-9E42-8091-A103610AF16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51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C6EA3-D8FD-1D42-919E-286C7CCB6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776911-B9C8-4E4F-870B-88F0E7171D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A7392F-560D-5843-A671-DABD0ECBA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A948AB-367D-2748-95BE-5AF4DD3DF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C2D2A-32DB-F44D-A628-10567DD78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0031B9F-23E7-8641-A043-E1053892576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27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F9286-4A93-F446-82E3-A9B235668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575" y="1616075"/>
            <a:ext cx="8383588" cy="26955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6FED4F-FBF9-C14B-9953-A25291E32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3575" y="4337050"/>
            <a:ext cx="8383588" cy="14176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647E0-7465-B742-95ED-3D377F886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6D0341-B930-FD48-BA57-28B0A4ACB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D359F5-F7D0-B74E-A4B9-55E0CF5F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BB3C13D-EB3B-B346-8031-0D5FCD89021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024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F050D-8FBE-B540-B5F6-AB83DD6BB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ABBBC-B1FF-2243-845D-8D7CB5AC66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5" y="1516063"/>
            <a:ext cx="4297363" cy="4276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0F1B35-C75A-624A-984C-3E3624D439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35538" y="1516063"/>
            <a:ext cx="4297362" cy="4276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60C9B6-F3F8-1544-8ACB-8AF064DF3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7E02A2-2C6E-A34C-A69B-5C984156E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FE4F31-7452-0F41-837E-AF619412F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001F121-1BA7-1847-8E2B-1EC983F7EF5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728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1119D-6C55-CF4D-A250-8919AAE44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5" y="344488"/>
            <a:ext cx="8383588" cy="12525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2CF80D-C472-B246-99DF-0DDEDBA59A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5" y="1589088"/>
            <a:ext cx="4111625" cy="777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C4FFBB-6648-3C40-9A9B-52C7193FE6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9925" y="2366963"/>
            <a:ext cx="4111625" cy="34813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70D3BE-7499-3F4D-9DF9-E10684236C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921250" y="1589088"/>
            <a:ext cx="4132263" cy="777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A87C31-215A-E841-9C16-DEB2FE74BC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921250" y="2366963"/>
            <a:ext cx="4132263" cy="34813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4AABCE-AE3B-7246-9782-806ACB47C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1C7B33-4DEE-1546-99EF-C4144896B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C0C903-78CF-564A-9FBD-8DF7F0FFA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E51672B-EC3A-6C4D-B9D9-FEC5B71A6C7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490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5CD2F-1F46-4E4C-AA76-EFC2FEA1E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F6CDD1-070C-B24A-9720-5885F7087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84D50B-58EA-2842-9814-6012F7650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08F1-E94B-5047-B35F-D340EEF4F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F325008-3C25-AF48-BC29-87D8B6F4387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413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C01744-E216-784A-839D-C6F72B7B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5258F1-2C0B-0C4E-B5A9-B7E5C67DD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14BD19-9AAC-FB45-86A9-5C85552AA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D083251-6FED-EA41-B151-3141E70767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92207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BD0C2-3FFD-A643-AFB7-61EF0B32A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5" y="431800"/>
            <a:ext cx="3135313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50ECA0-2468-4546-A06C-7C9FC5D5D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2263" y="933450"/>
            <a:ext cx="4921250" cy="46053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46A643-1183-9C49-920F-316CF7B14D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9925" y="1944688"/>
            <a:ext cx="3135313" cy="3600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797AAE-7B9C-3A49-A634-977E28B5C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01800E-91B3-6D44-9099-060498581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E0B069-FE37-9C47-8279-E9EAA636F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1E9B23A-122D-6148-AE82-ED6BAFD03C3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33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1F454-5E8B-CB46-A865-ACC0D6025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5" y="431800"/>
            <a:ext cx="3135313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DD0DE0-4EEE-7941-A7B3-F98C5B29D7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132263" y="933450"/>
            <a:ext cx="4921250" cy="46053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3E547D-6CE2-E44A-BBBA-377CCBB731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9925" y="1944688"/>
            <a:ext cx="3135313" cy="3600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1B5A77-346F-9E41-ABE9-DEE9C697C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69EED6-C362-5E47-B089-E9E67ED8C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D8F051-9CA2-904E-AEB0-2895F1039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CC76B27-DCFC-DA4F-863B-1A611821D24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28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752B55-FD2D-0749-8D80-15AFA0D8B3A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86000" y="258120"/>
            <a:ext cx="8747640" cy="1081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8A5BF-B27D-0F42-B08D-250255957C2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6000" y="1516320"/>
            <a:ext cx="8747640" cy="4276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1C15D7-61FE-4641-877B-B95033D57F96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486000" y="5903280"/>
            <a:ext cx="2264400" cy="44675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CEBBA3-42F8-A147-931F-5FFB676ED861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324239" y="5903280"/>
            <a:ext cx="3080880" cy="44675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ctr" rtl="0" hangingPunct="0">
              <a:buNone/>
              <a:tabLst/>
              <a:defRPr lang="en-US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383F6F-0C28-D840-9F70-E75E2D4DABA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6969240" y="5903280"/>
            <a:ext cx="2264400" cy="44675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870FF233-A0CE-9B48-B312-44D6CA22009C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hangingPunct="0">
        <a:tabLst/>
        <a:defRPr lang="en-US" sz="3770" b="0" i="0" u="none" strike="noStrike" kern="1200">
          <a:ln>
            <a:noFill/>
          </a:ln>
          <a:latin typeface="Arial" pitchFamily="18"/>
          <a:ea typeface="Arial Unicode MS" pitchFamily="2"/>
          <a:cs typeface="Arial Unicode MS" pitchFamily="2"/>
        </a:defRPr>
      </a:lvl1pPr>
    </p:titleStyle>
    <p:bodyStyle>
      <a:lvl1pPr marL="0" marR="0" indent="0" rtl="0" hangingPunct="0">
        <a:spcBef>
          <a:spcPts val="0"/>
        </a:spcBef>
        <a:spcAft>
          <a:spcPts val="1213"/>
        </a:spcAft>
        <a:tabLst/>
        <a:defRPr lang="en-US" sz="2740" b="0" i="0" u="none" strike="noStrike" kern="1200">
          <a:ln>
            <a:noFill/>
          </a:ln>
          <a:latin typeface="Arial" pitchFamily="18"/>
          <a:ea typeface="Arial Unicode MS" pitchFamily="2"/>
          <a:cs typeface="Arial Unicode MS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C295FB-E10B-E248-AB0E-0658A216BE77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 amt="15000"/>
          </a:blip>
          <a:srcRect/>
          <a:stretch>
            <a:fillRect/>
          </a:stretch>
        </p:blipFill>
        <p:spPr>
          <a:xfrm>
            <a:off x="1751039" y="365760"/>
            <a:ext cx="6217919" cy="601271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D0C5D0-FC04-6044-A82A-1B290F8BD9F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86000" y="589355"/>
            <a:ext cx="8747640" cy="923330"/>
          </a:xfrm>
        </p:spPr>
        <p:txBody>
          <a:bodyPr>
            <a:spAutoFit/>
          </a:bodyPr>
          <a:lstStyle/>
          <a:p>
            <a:pPr lvl="0"/>
            <a:r>
              <a:rPr lang="en-US" sz="3000" u="none" strike="noStrike" dirty="0">
                <a:solidFill>
                  <a:srgbClr val="000000"/>
                </a:solidFill>
                <a:effectLst/>
                <a:latin typeface="Helvetica Light" panose="020B0403020202020204" pitchFamily="34" charset="0"/>
              </a:rPr>
              <a:t>COVID-19 Drug Repurposing Guidance using Fragment Molecular Orbital (FMO) Calculations</a:t>
            </a:r>
            <a:endParaRPr lang="en-US" sz="3000" dirty="0">
              <a:latin typeface="Helvetica Light" panose="020B0403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E807BE-FF71-7846-BFE5-10E64C4EB78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81950" y="2453718"/>
            <a:ext cx="8747640" cy="1572738"/>
          </a:xfrm>
        </p:spPr>
        <p:txBody>
          <a:bodyPr anchor="ctr">
            <a:spAutoFit/>
          </a:bodyPr>
          <a:lstStyle/>
          <a:p>
            <a:pPr lvl="0" algn="ctr"/>
            <a:r>
              <a:rPr lang="en-US" b="1" dirty="0">
                <a:latin typeface="Helvetica Light" panose="020B0403020202020204" pitchFamily="34" charset="0"/>
              </a:rPr>
              <a:t>Aaron </a:t>
            </a:r>
            <a:r>
              <a:rPr lang="en-US" b="1" dirty="0">
                <a:latin typeface="HELVETICA LIGHT" panose="020B0403020202020204" pitchFamily="34" charset="0"/>
              </a:rPr>
              <a:t>T Frank and </a:t>
            </a:r>
            <a:r>
              <a:rPr lang="en-US" b="1" dirty="0" err="1">
                <a:latin typeface="HELVETICA LIGHT" panose="020B0403020202020204" pitchFamily="34" charset="0"/>
              </a:rPr>
              <a:t>Indrajit</a:t>
            </a:r>
            <a:r>
              <a:rPr lang="en-US" b="1" dirty="0">
                <a:latin typeface="HELVETICA LIGHT" panose="020B0403020202020204" pitchFamily="34" charset="0"/>
              </a:rPr>
              <a:t> Deb</a:t>
            </a:r>
            <a:endParaRPr lang="en-US" b="1" dirty="0">
              <a:latin typeface="Helvetica Light" panose="020B0403020202020204" pitchFamily="34" charset="0"/>
            </a:endParaRPr>
          </a:p>
          <a:p>
            <a:pPr lvl="0" algn="ctr"/>
            <a:r>
              <a:rPr lang="en-US" dirty="0">
                <a:latin typeface="Helvetica Light" panose="020B0403020202020204" pitchFamily="34" charset="0"/>
              </a:rPr>
              <a:t>Assistant Professor of Biophysics</a:t>
            </a:r>
          </a:p>
          <a:p>
            <a:pPr lvl="0" algn="ctr"/>
            <a:r>
              <a:rPr lang="en-US" dirty="0">
                <a:latin typeface="Helvetica Light" panose="020B0403020202020204" pitchFamily="34" charset="0"/>
              </a:rPr>
              <a:t>University of Michigan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9D8A5A3-8129-D54A-93E3-AB67E28DE9C8}"/>
              </a:ext>
            </a:extLst>
          </p:cNvPr>
          <p:cNvSpPr txBox="1">
            <a:spLocks/>
          </p:cNvSpPr>
          <p:nvPr/>
        </p:nvSpPr>
        <p:spPr>
          <a:xfrm>
            <a:off x="381950" y="4461422"/>
            <a:ext cx="8747640" cy="157273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>
            <a:lvl1pPr marL="0" marR="0" indent="0" rtl="0" hangingPunct="0">
              <a:spcBef>
                <a:spcPts val="0"/>
              </a:spcBef>
              <a:spcAft>
                <a:spcPts val="1213"/>
              </a:spcAft>
              <a:tabLst/>
              <a:defRPr lang="en-US" sz="274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err="1">
                <a:solidFill>
                  <a:sysClr val="windowText" lastClr="000000"/>
                </a:solidFill>
                <a:latin typeface="Helvetica Light" panose="020B0403020202020204" pitchFamily="34" charset="0"/>
              </a:rPr>
              <a:t>Dimuthu</a:t>
            </a:r>
            <a:r>
              <a:rPr lang="en-US" b="1" dirty="0">
                <a:solidFill>
                  <a:sysClr val="windowText" lastClr="000000"/>
                </a:solidFill>
                <a:latin typeface="Helvetica Light" panose="020B0403020202020204" pitchFamily="34" charset="0"/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  <a:latin typeface="Helvetica Light" panose="020B0403020202020204" pitchFamily="34" charset="0"/>
              </a:rPr>
              <a:t>Wannipurage</a:t>
            </a:r>
            <a:endParaRPr lang="en-US" b="1" dirty="0">
              <a:solidFill>
                <a:sysClr val="windowText" lastClr="000000"/>
              </a:solidFill>
              <a:latin typeface="Helvetica Light" panose="020B0403020202020204" pitchFamily="34" charset="0"/>
            </a:endParaRPr>
          </a:p>
          <a:p>
            <a:pPr algn="ctr"/>
            <a:r>
              <a:rPr lang="en-US" dirty="0">
                <a:solidFill>
                  <a:sysClr val="windowText" lastClr="000000"/>
                </a:solidFill>
                <a:latin typeface="Helvetica Light" panose="020B0403020202020204" pitchFamily="34" charset="0"/>
              </a:rPr>
              <a:t>Cyberinfrastructure Integration Research Center (CIRC) </a:t>
            </a:r>
          </a:p>
          <a:p>
            <a:pPr algn="ctr"/>
            <a:r>
              <a:rPr lang="en-US" dirty="0">
                <a:solidFill>
                  <a:sysClr val="windowText" lastClr="000000"/>
                </a:solidFill>
                <a:latin typeface="Helvetica Light" panose="020B0403020202020204" pitchFamily="34" charset="0"/>
              </a:rPr>
              <a:t>Indiana University Pervasive Technology Institute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47264-F74E-8E47-865C-781FEBD4FBA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140399"/>
            <a:ext cx="9720000" cy="903209"/>
          </a:xfrm>
        </p:spPr>
        <p:txBody>
          <a:bodyPr/>
          <a:lstStyle/>
          <a:p>
            <a:pPr lvl="0"/>
            <a:r>
              <a:rPr lang="en-US" sz="3000" b="1" dirty="0">
                <a:latin typeface="Helvetica" pitchFamily="2" charset="0"/>
              </a:rPr>
              <a:t>Fragment Molecular Orbital (Divide-and-Conquer)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630D7C-7A23-DA46-8C66-B384088299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/>
            <a:alphaModFix/>
          </a:blip>
          <a:srcRect b="5403"/>
          <a:stretch/>
        </p:blipFill>
        <p:spPr>
          <a:xfrm>
            <a:off x="2533789" y="1147115"/>
            <a:ext cx="5129280" cy="469191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DC59858-6954-8849-8C02-7BF8BCD48DB8}"/>
              </a:ext>
            </a:extLst>
          </p:cNvPr>
          <p:cNvSpPr/>
          <p:nvPr/>
        </p:nvSpPr>
        <p:spPr>
          <a:xfrm>
            <a:off x="477210" y="5908601"/>
            <a:ext cx="876584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>
                <a:latin typeface="Helvetica Light" panose="020B0403020202020204" pitchFamily="34" charset="0"/>
              </a:rPr>
              <a:t>Chemical Physics Letters, 372, 342-347 (2003)</a:t>
            </a:r>
          </a:p>
          <a:p>
            <a:pPr algn="ctr"/>
            <a:r>
              <a:rPr lang="en-US" sz="1500" dirty="0">
                <a:latin typeface="Helvetica Light" panose="020B0403020202020204" pitchFamily="34" charset="0"/>
              </a:rPr>
              <a:t>WIREs Computational Molecular Science, 7:e1322. </a:t>
            </a:r>
            <a:r>
              <a:rPr lang="en-US" sz="1500" dirty="0" err="1">
                <a:latin typeface="Helvetica Light" panose="020B0403020202020204" pitchFamily="34" charset="0"/>
              </a:rPr>
              <a:t>doi</a:t>
            </a:r>
            <a:r>
              <a:rPr lang="en-US" sz="1500" dirty="0">
                <a:latin typeface="Helvetica Light" panose="020B0403020202020204" pitchFamily="34" charset="0"/>
              </a:rPr>
              <a:t>: 10.1002/wcms.1322 (2017)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76DD5-CA0F-334F-A7F3-74C61ADA655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4623" y="248400"/>
            <a:ext cx="9451017" cy="699120"/>
          </a:xfrm>
        </p:spPr>
        <p:txBody>
          <a:bodyPr/>
          <a:lstStyle/>
          <a:p>
            <a:pPr lvl="0"/>
            <a:r>
              <a:rPr lang="en-US" sz="3000" b="1" dirty="0">
                <a:latin typeface="Helvetica" pitchFamily="2" charset="0"/>
              </a:rPr>
              <a:t>Divide-and-Conquer for Drug Repurposing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343AE5-AEC4-A449-AC37-1C8FFE1078C7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79390" y="1316988"/>
            <a:ext cx="4130691" cy="399419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9447B80-79E3-0347-BC35-6502554A1487}"/>
              </a:ext>
            </a:extLst>
          </p:cNvPr>
          <p:cNvGrpSpPr/>
          <p:nvPr/>
        </p:nvGrpSpPr>
        <p:grpSpPr>
          <a:xfrm>
            <a:off x="4729031" y="2138558"/>
            <a:ext cx="2854521" cy="1990159"/>
            <a:chOff x="3566159" y="1850320"/>
            <a:chExt cx="2854521" cy="199015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6718A0A-73EE-094B-9F7D-7616406FDD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/>
              <a:alphaModFix/>
            </a:blip>
            <a:srcRect/>
            <a:stretch>
              <a:fillRect/>
            </a:stretch>
          </p:blipFill>
          <p:spPr>
            <a:xfrm>
              <a:off x="4295521" y="1850320"/>
              <a:ext cx="983163" cy="11887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68F4663-28FF-474C-BD9D-0E5C3D459C98}"/>
                </a:ext>
              </a:extLst>
            </p:cNvPr>
            <p:cNvSpPr txBox="1"/>
            <p:nvPr/>
          </p:nvSpPr>
          <p:spPr>
            <a:xfrm>
              <a:off x="3566159" y="3105360"/>
              <a:ext cx="2854521" cy="735119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rtl="0" hangingPunct="0">
                <a:spcBef>
                  <a:spcPts val="0"/>
                </a:spcBef>
                <a:spcAft>
                  <a:spcPts val="1213"/>
                </a:spcAft>
                <a:buNone/>
                <a:tabLst/>
              </a:pPr>
              <a:r>
                <a:rPr lang="en-US" sz="1500" u="none" strike="noStrike" kern="1200" dirty="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FDA approved,</a:t>
              </a:r>
              <a:br>
                <a:rPr lang="en-US" sz="1500" u="none" strike="noStrike" kern="1200" dirty="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</a:br>
              <a:r>
                <a:rPr lang="en-US" sz="1500" u="none" strike="noStrike" kern="1200" dirty="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experimental</a:t>
              </a:r>
              <a:r>
                <a:rPr lang="en-US" sz="1500" dirty="0"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 d</a:t>
              </a:r>
              <a:r>
                <a:rPr lang="en-US" sz="1500" u="none" strike="noStrike" kern="1200" dirty="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rugs</a:t>
              </a:r>
              <a:br>
                <a:rPr lang="en-US" sz="1500" dirty="0"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</a:br>
              <a:r>
                <a:rPr lang="en-US" sz="1500" dirty="0"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(</a:t>
              </a:r>
              <a:r>
                <a:rPr lang="en-US" sz="1500" u="none" strike="noStrike" kern="1200" dirty="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2820</a:t>
              </a:r>
              <a:r>
                <a:rPr lang="en-US" sz="1500" dirty="0"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)</a:t>
              </a:r>
              <a:endParaRPr lang="en-US" sz="1500" u="none" strike="noStrike" kern="1200" dirty="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3204004-76E7-0041-A19B-D1FE15FD3372}"/>
              </a:ext>
            </a:extLst>
          </p:cNvPr>
          <p:cNvGrpSpPr/>
          <p:nvPr/>
        </p:nvGrpSpPr>
        <p:grpSpPr>
          <a:xfrm>
            <a:off x="7363654" y="2098803"/>
            <a:ext cx="1974821" cy="1860140"/>
            <a:chOff x="7373595" y="2019291"/>
            <a:chExt cx="1974821" cy="186014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ABEAF34-CE98-1E40-8492-AA6D98951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/>
              <a:alphaModFix/>
            </a:blip>
            <a:srcRect/>
            <a:stretch>
              <a:fillRect/>
            </a:stretch>
          </p:blipFill>
          <p:spPr>
            <a:xfrm>
              <a:off x="7786265" y="2019291"/>
              <a:ext cx="980044" cy="1185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BE53E85-A422-434A-B4FF-C607F2B55F35}"/>
                </a:ext>
              </a:extLst>
            </p:cNvPr>
            <p:cNvSpPr txBox="1"/>
            <p:nvPr/>
          </p:nvSpPr>
          <p:spPr>
            <a:xfrm>
              <a:off x="7373595" y="3314086"/>
              <a:ext cx="1974821" cy="56534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rtl="0" hangingPunct="0">
                <a:spcBef>
                  <a:spcPts val="0"/>
                </a:spcBef>
                <a:spcAft>
                  <a:spcPts val="1213"/>
                </a:spcAft>
                <a:buNone/>
                <a:tabLst/>
              </a:pPr>
              <a:r>
                <a:rPr lang="en-US" sz="1500" u="none" strike="noStrike" kern="1200" dirty="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Re-prioritized </a:t>
              </a:r>
              <a:br>
                <a:rPr lang="en-US" sz="1500" dirty="0"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</a:br>
              <a:r>
                <a:rPr lang="en-US" sz="1500" u="none" strike="noStrike" kern="1200" dirty="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Library</a:t>
              </a:r>
              <a:br>
                <a:rPr lang="en-US" sz="1500" dirty="0"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</a:br>
              <a:r>
                <a:rPr lang="en-US" sz="1500" dirty="0"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(2820)</a:t>
              </a:r>
              <a:endParaRPr lang="en-US" sz="1500" u="none" strike="noStrike" kern="1200" dirty="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3E311D6-E992-A64E-91E0-D0D10B6D3C3C}"/>
              </a:ext>
            </a:extLst>
          </p:cNvPr>
          <p:cNvGrpSpPr/>
          <p:nvPr/>
        </p:nvGrpSpPr>
        <p:grpSpPr>
          <a:xfrm>
            <a:off x="6248329" y="2282542"/>
            <a:ext cx="1589040" cy="569981"/>
            <a:chOff x="5556551" y="1815402"/>
            <a:chExt cx="1589040" cy="569981"/>
          </a:xfrm>
        </p:grpSpPr>
        <p:sp>
          <p:nvSpPr>
            <p:cNvPr id="12" name="Straight Connector 11">
              <a:extLst>
                <a:ext uri="{FF2B5EF4-FFF2-40B4-BE49-F238E27FC236}">
                  <a16:creationId xmlns:a16="http://schemas.microsoft.com/office/drawing/2014/main" id="{709C087A-0CD4-0D4A-8CA7-BCB445FDF3A4}"/>
                </a:ext>
              </a:extLst>
            </p:cNvPr>
            <p:cNvSpPr/>
            <p:nvPr/>
          </p:nvSpPr>
          <p:spPr>
            <a:xfrm>
              <a:off x="5904131" y="2378160"/>
              <a:ext cx="893880" cy="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prstDash val="solid"/>
              <a:tailEnd type="arrow"/>
            </a:ln>
          </p:spPr>
          <p:txBody>
            <a:bodyPr vert="horz" wrap="none" lIns="96120" tIns="51120" rIns="96120" bIns="51120" anchor="ctr" anchorCtr="0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u="none" strike="noStrike" kern="120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F936CF7-94BD-B24B-9268-705B13A41D78}"/>
                </a:ext>
              </a:extLst>
            </p:cNvPr>
            <p:cNvSpPr txBox="1"/>
            <p:nvPr/>
          </p:nvSpPr>
          <p:spPr>
            <a:xfrm>
              <a:off x="5556551" y="1815402"/>
              <a:ext cx="1589040" cy="569981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rtl="0" hangingPunct="0">
                <a:spcBef>
                  <a:spcPts val="0"/>
                </a:spcBef>
                <a:spcAft>
                  <a:spcPts val="1213"/>
                </a:spcAft>
                <a:buNone/>
                <a:tabLst/>
              </a:pPr>
              <a:r>
                <a:rPr lang="en-US" sz="1500" u="none" strike="noStrike" kern="1200" dirty="0">
                  <a:ln>
                    <a:noFill/>
                  </a:ln>
                  <a:solidFill>
                    <a:srgbClr val="990000"/>
                  </a:solidFill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FMO binding</a:t>
              </a:r>
              <a:br>
                <a:rPr lang="en-US" sz="1500" dirty="0">
                  <a:solidFill>
                    <a:srgbClr val="990000"/>
                  </a:solidFill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</a:br>
              <a:r>
                <a:rPr lang="en-US" sz="1500" u="none" strike="noStrike" kern="1200" dirty="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energies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801DFF24-87F8-B142-95CA-EE42D22B3C78}"/>
              </a:ext>
            </a:extLst>
          </p:cNvPr>
          <p:cNvSpPr txBox="1"/>
          <p:nvPr/>
        </p:nvSpPr>
        <p:spPr>
          <a:xfrm>
            <a:off x="4977504" y="4592727"/>
            <a:ext cx="4130691" cy="28323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>
            <a:spAutoFit/>
          </a:bodyPr>
          <a:lstStyle/>
          <a:p>
            <a:pPr algn="ctr" hangingPunct="0"/>
            <a:r>
              <a:rPr lang="en-US" sz="1500" u="none" strike="noStrike" kern="1200" dirty="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24 hours  x 2820 compounds = 67,680 hours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76DD5-CA0F-334F-A7F3-74C61ADA655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4623" y="248400"/>
            <a:ext cx="9451017" cy="699120"/>
          </a:xfrm>
        </p:spPr>
        <p:txBody>
          <a:bodyPr/>
          <a:lstStyle/>
          <a:p>
            <a:pPr lvl="0"/>
            <a:r>
              <a:rPr lang="en-US" sz="3000" b="1" dirty="0">
                <a:latin typeface="Helvetica" pitchFamily="2" charset="0"/>
              </a:rPr>
              <a:t>Divide-and-Conquer for Drug Repurposing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343AE5-AEC4-A449-AC37-1C8FFE1078C7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79390" y="1316988"/>
            <a:ext cx="4130691" cy="3994196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036C243-AA16-AE4A-8AAC-8B4CFB22B4E5}"/>
              </a:ext>
            </a:extLst>
          </p:cNvPr>
          <p:cNvSpPr txBox="1"/>
          <p:nvPr/>
        </p:nvSpPr>
        <p:spPr>
          <a:xfrm>
            <a:off x="4684426" y="1808926"/>
            <a:ext cx="450926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Light" panose="020B0403020202020204" pitchFamily="34" charset="0"/>
              </a:rPr>
              <a:t>FMO Calculations: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b="1" dirty="0">
                <a:latin typeface="Helvetica Light" panose="020B0403020202020204" pitchFamily="34" charset="0"/>
              </a:rPr>
              <a:t>COVID-19 HPC consortium </a:t>
            </a:r>
            <a:r>
              <a:rPr lang="en-US" dirty="0">
                <a:latin typeface="Helvetica Light" panose="020B0403020202020204" pitchFamily="34" charset="0"/>
              </a:rPr>
              <a:t>(Stampede2)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b="1" dirty="0">
                <a:latin typeface="Helvetica Light" panose="020B0403020202020204" pitchFamily="34" charset="0"/>
              </a:rPr>
              <a:t>Goal: </a:t>
            </a:r>
            <a:r>
              <a:rPr lang="en-US" dirty="0">
                <a:latin typeface="Helvetica Light" panose="020B0403020202020204" pitchFamily="34" charset="0"/>
              </a:rPr>
              <a:t>Compute</a:t>
            </a:r>
            <a:r>
              <a:rPr lang="en-US" b="1" dirty="0">
                <a:latin typeface="Helvetica Light" panose="020B0403020202020204" pitchFamily="34" charset="0"/>
              </a:rPr>
              <a:t> </a:t>
            </a:r>
            <a:r>
              <a:rPr lang="en-US" dirty="0">
                <a:latin typeface="Helvetica Light" panose="020B0403020202020204" pitchFamily="34" charset="0"/>
              </a:rPr>
              <a:t>Binding Energy for 2820 compounds, chosen from the SUPERDRUG2 library</a:t>
            </a:r>
            <a:endParaRPr lang="en-US" b="1" dirty="0">
              <a:latin typeface="Helvetica Light" panose="020B0403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b="1" dirty="0">
                <a:latin typeface="Helvetica Light" panose="020B0403020202020204" pitchFamily="34" charset="0"/>
              </a:rPr>
              <a:t>Software:</a:t>
            </a:r>
            <a:r>
              <a:rPr lang="en-US" dirty="0">
                <a:latin typeface="Helvetica Light" panose="020B0403020202020204" pitchFamily="34" charset="0"/>
              </a:rPr>
              <a:t> GAMESS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b="1" dirty="0">
                <a:latin typeface="Helvetica Light" panose="020B0403020202020204" pitchFamily="34" charset="0"/>
              </a:rPr>
              <a:t>Calculation Parameters: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>
                <a:latin typeface="Helvetica Light" panose="020B0403020202020204" pitchFamily="34" charset="0"/>
              </a:rPr>
              <a:t>Theory: MP2/6-31G*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>
                <a:latin typeface="Helvetica Light" panose="020B0403020202020204" pitchFamily="34" charset="0"/>
              </a:rPr>
              <a:t>Implicit Solvent: PCM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b="1" dirty="0">
                <a:latin typeface="Helvetica Light" panose="020B0403020202020204" pitchFamily="34" charset="0"/>
              </a:rPr>
              <a:t>Analysis: </a:t>
            </a:r>
            <a:r>
              <a:rPr lang="en-US" dirty="0">
                <a:latin typeface="Helvetica Light" panose="020B0403020202020204" pitchFamily="34" charset="0"/>
              </a:rPr>
              <a:t>Sort based on binding energies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DBCD7E-C6D5-E746-BDAB-3E51236019AD}"/>
              </a:ext>
            </a:extLst>
          </p:cNvPr>
          <p:cNvSpPr/>
          <p:nvPr/>
        </p:nvSpPr>
        <p:spPr>
          <a:xfrm>
            <a:off x="477210" y="5908601"/>
            <a:ext cx="876584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b="1" dirty="0">
                <a:latin typeface="Helvetica Light" panose="020B0403020202020204" pitchFamily="34" charset="0"/>
              </a:rPr>
              <a:t>SUPERDRUG2</a:t>
            </a:r>
            <a:r>
              <a:rPr lang="en-US" sz="1500" dirty="0">
                <a:latin typeface="Helvetica Light" panose="020B0403020202020204" pitchFamily="34" charset="0"/>
              </a:rPr>
              <a:t>: Nucleic Acids Research, 46:D1137-D1143 (2018)</a:t>
            </a:r>
            <a:endParaRPr lang="en-US" sz="1500" b="1" dirty="0">
              <a:latin typeface="Helvetica Light" panose="020B0403020202020204" pitchFamily="34" charset="0"/>
            </a:endParaRPr>
          </a:p>
          <a:p>
            <a:pPr algn="ctr"/>
            <a:r>
              <a:rPr lang="en-US" sz="1500" b="1" dirty="0">
                <a:latin typeface="Helvetica Light" panose="020B0403020202020204" pitchFamily="34" charset="0"/>
              </a:rPr>
              <a:t>GAMESS</a:t>
            </a:r>
            <a:r>
              <a:rPr lang="en-US" sz="1500" dirty="0">
                <a:latin typeface="Helvetica Light" panose="020B0403020202020204" pitchFamily="34" charset="0"/>
              </a:rPr>
              <a:t>: The Journal of Chemical Physics, 152: 154102 (2020)</a:t>
            </a:r>
          </a:p>
        </p:txBody>
      </p:sp>
    </p:spTree>
    <p:extLst>
      <p:ext uri="{BB962C8B-B14F-4D97-AF65-F5344CB8AC3E}">
        <p14:creationId xmlns:p14="http://schemas.microsoft.com/office/powerpoint/2010/main" val="45223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 bldLvl="4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76DD5-CA0F-334F-A7F3-74C61ADA655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2890527"/>
            <a:ext cx="9451017" cy="699120"/>
          </a:xfrm>
        </p:spPr>
        <p:txBody>
          <a:bodyPr/>
          <a:lstStyle/>
          <a:p>
            <a:pPr lvl="0"/>
            <a:r>
              <a:rPr lang="en-US" sz="7000" b="1" dirty="0">
                <a:latin typeface="Helvetica" pitchFamily="2" charset="0"/>
              </a:rPr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5887677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7730DA5-D569-A44F-A846-806CD501F95F}"/>
              </a:ext>
            </a:extLst>
          </p:cNvPr>
          <p:cNvSpPr txBox="1">
            <a:spLocks/>
          </p:cNvSpPr>
          <p:nvPr/>
        </p:nvSpPr>
        <p:spPr>
          <a:xfrm>
            <a:off x="134623" y="248400"/>
            <a:ext cx="9451017" cy="699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algn="ctr" rtl="0" hangingPunct="0">
              <a:tabLst/>
              <a:defRPr lang="en-US" sz="377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defRPr>
            </a:lvl1pPr>
          </a:lstStyle>
          <a:p>
            <a:r>
              <a:rPr lang="en-US" sz="3000" b="1" dirty="0">
                <a:solidFill>
                  <a:sysClr val="windowText" lastClr="000000"/>
                </a:solidFill>
                <a:latin typeface="Helvetica" pitchFamily="2" charset="0"/>
              </a:rPr>
              <a:t>FMO Binding Energies</a:t>
            </a:r>
          </a:p>
        </p:txBody>
      </p:sp>
      <p:pic>
        <p:nvPicPr>
          <p:cNvPr id="6" name="Picture 5" descr="Chart, histogram&#10;&#10;Description automatically generated">
            <a:extLst>
              <a:ext uri="{FF2B5EF4-FFF2-40B4-BE49-F238E27FC236}">
                <a16:creationId xmlns:a16="http://schemas.microsoft.com/office/drawing/2014/main" id="{E1909CA8-A839-BA47-88EF-D766DAEBAA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923" y="1137141"/>
            <a:ext cx="5292416" cy="420589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7730DA5-D569-A44F-A846-806CD501F95F}"/>
              </a:ext>
            </a:extLst>
          </p:cNvPr>
          <p:cNvSpPr txBox="1">
            <a:spLocks/>
          </p:cNvSpPr>
          <p:nvPr/>
        </p:nvSpPr>
        <p:spPr>
          <a:xfrm>
            <a:off x="134623" y="248400"/>
            <a:ext cx="9451017" cy="699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algn="ctr" rtl="0" hangingPunct="0">
              <a:tabLst/>
              <a:defRPr lang="en-US" sz="377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defRPr>
            </a:lvl1pPr>
          </a:lstStyle>
          <a:p>
            <a:r>
              <a:rPr lang="en-US" sz="3000" b="1" dirty="0">
                <a:solidFill>
                  <a:sysClr val="windowText" lastClr="000000"/>
                </a:solidFill>
                <a:latin typeface="Helvetica" pitchFamily="2" charset="0"/>
              </a:rPr>
              <a:t>FMO Hits</a:t>
            </a:r>
          </a:p>
        </p:txBody>
      </p:sp>
      <p:pic>
        <p:nvPicPr>
          <p:cNvPr id="4" name="Picture 3" descr="A close-up of a spider&#10;&#10;Description automatically generated with low confidence">
            <a:extLst>
              <a:ext uri="{FF2B5EF4-FFF2-40B4-BE49-F238E27FC236}">
                <a16:creationId xmlns:a16="http://schemas.microsoft.com/office/drawing/2014/main" id="{DF62494F-549C-304D-84E9-C52E5BD6E8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37" y="1411287"/>
            <a:ext cx="8485632" cy="365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04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7730DA5-D569-A44F-A846-806CD501F95F}"/>
              </a:ext>
            </a:extLst>
          </p:cNvPr>
          <p:cNvSpPr txBox="1">
            <a:spLocks/>
          </p:cNvSpPr>
          <p:nvPr/>
        </p:nvSpPr>
        <p:spPr>
          <a:xfrm>
            <a:off x="134623" y="248400"/>
            <a:ext cx="9451017" cy="699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algn="ctr" rtl="0" hangingPunct="0">
              <a:tabLst/>
              <a:defRPr lang="en-US" sz="377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defRPr>
            </a:lvl1pPr>
          </a:lstStyle>
          <a:p>
            <a:r>
              <a:rPr lang="en-US" sz="3000" b="1" dirty="0">
                <a:solidFill>
                  <a:sysClr val="windowText" lastClr="000000"/>
                </a:solidFill>
                <a:latin typeface="Helvetica" pitchFamily="2" charset="0"/>
              </a:rPr>
              <a:t>FMO Hits</a:t>
            </a:r>
          </a:p>
        </p:txBody>
      </p:sp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579090CE-ED80-EA41-99CE-D1C19F3268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37" y="1411287"/>
            <a:ext cx="8486588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126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7730DA5-D569-A44F-A846-806CD501F95F}"/>
              </a:ext>
            </a:extLst>
          </p:cNvPr>
          <p:cNvSpPr txBox="1">
            <a:spLocks/>
          </p:cNvSpPr>
          <p:nvPr/>
        </p:nvSpPr>
        <p:spPr>
          <a:xfrm>
            <a:off x="134623" y="248400"/>
            <a:ext cx="9451017" cy="699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algn="ctr" rtl="0" hangingPunct="0">
              <a:tabLst/>
              <a:defRPr lang="en-US" sz="377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defRPr>
            </a:lvl1pPr>
          </a:lstStyle>
          <a:p>
            <a:r>
              <a:rPr lang="en-US" sz="3000" b="1" dirty="0">
                <a:solidFill>
                  <a:sysClr val="windowText" lastClr="000000"/>
                </a:solidFill>
                <a:latin typeface="Helvetica" pitchFamily="2" charset="0"/>
              </a:rPr>
              <a:t>FMO Hit 1</a:t>
            </a:r>
          </a:p>
        </p:txBody>
      </p:sp>
      <p:pic>
        <p:nvPicPr>
          <p:cNvPr id="4" name="Picture 3" descr="A picture containing decorated&#10;&#10;Description automatically generated">
            <a:extLst>
              <a:ext uri="{FF2B5EF4-FFF2-40B4-BE49-F238E27FC236}">
                <a16:creationId xmlns:a16="http://schemas.microsoft.com/office/drawing/2014/main" id="{638B1A5C-DE25-3D46-AF90-CCDC59923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37" y="1411287"/>
            <a:ext cx="8486588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43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7730DA5-D569-A44F-A846-806CD501F95F}"/>
              </a:ext>
            </a:extLst>
          </p:cNvPr>
          <p:cNvSpPr txBox="1">
            <a:spLocks/>
          </p:cNvSpPr>
          <p:nvPr/>
        </p:nvSpPr>
        <p:spPr>
          <a:xfrm>
            <a:off x="134623" y="248400"/>
            <a:ext cx="9451017" cy="699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algn="ctr" rtl="0" hangingPunct="0">
              <a:tabLst/>
              <a:defRPr lang="en-US" sz="377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defRPr>
            </a:lvl1pPr>
          </a:lstStyle>
          <a:p>
            <a:r>
              <a:rPr lang="en-US" sz="3000" b="1" dirty="0">
                <a:solidFill>
                  <a:sysClr val="windowText" lastClr="000000"/>
                </a:solidFill>
                <a:latin typeface="Helvetica" pitchFamily="2" charset="0"/>
              </a:rPr>
              <a:t>FMO Hit 2</a:t>
            </a:r>
          </a:p>
        </p:txBody>
      </p:sp>
      <p:pic>
        <p:nvPicPr>
          <p:cNvPr id="5" name="Picture 4" descr="A close-up of a skeleton&#10;&#10;Description automatically generated with low confidence">
            <a:extLst>
              <a:ext uri="{FF2B5EF4-FFF2-40B4-BE49-F238E27FC236}">
                <a16:creationId xmlns:a16="http://schemas.microsoft.com/office/drawing/2014/main" id="{5D36038B-3B1D-3D45-9BC5-0B0E8B67F7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37" y="1411287"/>
            <a:ext cx="8486588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4212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7730DA5-D569-A44F-A846-806CD501F95F}"/>
              </a:ext>
            </a:extLst>
          </p:cNvPr>
          <p:cNvSpPr txBox="1">
            <a:spLocks/>
          </p:cNvSpPr>
          <p:nvPr/>
        </p:nvSpPr>
        <p:spPr>
          <a:xfrm>
            <a:off x="134623" y="248400"/>
            <a:ext cx="9451017" cy="699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algn="ctr" rtl="0" hangingPunct="0">
              <a:tabLst/>
              <a:defRPr lang="en-US" sz="377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defRPr>
            </a:lvl1pPr>
          </a:lstStyle>
          <a:p>
            <a:r>
              <a:rPr lang="en-US" sz="3000" b="1" dirty="0">
                <a:solidFill>
                  <a:sysClr val="windowText" lastClr="000000"/>
                </a:solidFill>
                <a:latin typeface="Helvetica" pitchFamily="2" charset="0"/>
              </a:rPr>
              <a:t>FMO Hit 3</a:t>
            </a:r>
          </a:p>
        </p:txBody>
      </p:sp>
      <p:pic>
        <p:nvPicPr>
          <p:cNvPr id="4" name="Picture 3" descr="A picture containing decorated&#10;&#10;Description automatically generated">
            <a:extLst>
              <a:ext uri="{FF2B5EF4-FFF2-40B4-BE49-F238E27FC236}">
                <a16:creationId xmlns:a16="http://schemas.microsoft.com/office/drawing/2014/main" id="{040F9796-B85C-9244-9EDF-4FD3E5E58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37" y="1411287"/>
            <a:ext cx="8486588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203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76DD5-CA0F-334F-A7F3-74C61ADA655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2890527"/>
            <a:ext cx="9451017" cy="699120"/>
          </a:xfrm>
        </p:spPr>
        <p:txBody>
          <a:bodyPr/>
          <a:lstStyle/>
          <a:p>
            <a:pPr lvl="0"/>
            <a:r>
              <a:rPr lang="en-US" sz="7000" b="1" dirty="0">
                <a:latin typeface="Helvetica" pitchFamily="2" charset="0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7269511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7730DA5-D569-A44F-A846-806CD501F95F}"/>
              </a:ext>
            </a:extLst>
          </p:cNvPr>
          <p:cNvSpPr txBox="1">
            <a:spLocks/>
          </p:cNvSpPr>
          <p:nvPr/>
        </p:nvSpPr>
        <p:spPr>
          <a:xfrm>
            <a:off x="134623" y="248400"/>
            <a:ext cx="9451017" cy="699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algn="ctr" rtl="0" hangingPunct="0">
              <a:tabLst/>
              <a:defRPr lang="en-US" sz="377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defRPr>
            </a:lvl1pPr>
          </a:lstStyle>
          <a:p>
            <a:r>
              <a:rPr lang="en-US" sz="3000" b="1" dirty="0">
                <a:solidFill>
                  <a:sysClr val="windowText" lastClr="000000"/>
                </a:solidFill>
                <a:latin typeface="Helvetica" pitchFamily="2" charset="0"/>
              </a:rPr>
              <a:t>FMO Hit 1+2+3</a:t>
            </a:r>
          </a:p>
        </p:txBody>
      </p:sp>
      <p:pic>
        <p:nvPicPr>
          <p:cNvPr id="5" name="Picture 4" descr="A picture containing decorated&#10;&#10;Description automatically generated">
            <a:extLst>
              <a:ext uri="{FF2B5EF4-FFF2-40B4-BE49-F238E27FC236}">
                <a16:creationId xmlns:a16="http://schemas.microsoft.com/office/drawing/2014/main" id="{B80C5317-588A-5449-9A8A-1E6202DA97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37" y="1411287"/>
            <a:ext cx="8486588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6620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7730DA5-D569-A44F-A846-806CD501F95F}"/>
              </a:ext>
            </a:extLst>
          </p:cNvPr>
          <p:cNvSpPr txBox="1">
            <a:spLocks/>
          </p:cNvSpPr>
          <p:nvPr/>
        </p:nvSpPr>
        <p:spPr>
          <a:xfrm>
            <a:off x="134623" y="248400"/>
            <a:ext cx="9451017" cy="699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algn="ctr" rtl="0" hangingPunct="0">
              <a:tabLst/>
              <a:defRPr lang="en-US" sz="377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defRPr>
            </a:lvl1pPr>
          </a:lstStyle>
          <a:p>
            <a:r>
              <a:rPr lang="en-US" sz="3000" b="1" dirty="0">
                <a:solidFill>
                  <a:sysClr val="windowText" lastClr="000000"/>
                </a:solidFill>
                <a:latin typeface="Helvetica" pitchFamily="2" charset="0"/>
              </a:rPr>
              <a:t>More On FMO Hit 1</a:t>
            </a:r>
          </a:p>
        </p:txBody>
      </p:sp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D64CAFFA-A7E0-0840-9540-2EE8B3B8A5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7876" y="1474233"/>
            <a:ext cx="6084510" cy="347686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4F4E8DB-0DA0-0049-8021-21C4555F51E4}"/>
              </a:ext>
            </a:extLst>
          </p:cNvPr>
          <p:cNvSpPr/>
          <p:nvPr/>
        </p:nvSpPr>
        <p:spPr>
          <a:xfrm>
            <a:off x="477210" y="5908601"/>
            <a:ext cx="876584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>
                <a:latin typeface="Helvetica Light" panose="020B0403020202020204" pitchFamily="34" charset="0"/>
              </a:rPr>
              <a:t>ACS Infectious Disease, 6, 909−915 (2020)</a:t>
            </a:r>
          </a:p>
        </p:txBody>
      </p:sp>
    </p:spTree>
    <p:extLst>
      <p:ext uri="{BB962C8B-B14F-4D97-AF65-F5344CB8AC3E}">
        <p14:creationId xmlns:p14="http://schemas.microsoft.com/office/powerpoint/2010/main" val="34616664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7730DA5-D569-A44F-A846-806CD501F95F}"/>
              </a:ext>
            </a:extLst>
          </p:cNvPr>
          <p:cNvSpPr txBox="1">
            <a:spLocks/>
          </p:cNvSpPr>
          <p:nvPr/>
        </p:nvSpPr>
        <p:spPr>
          <a:xfrm>
            <a:off x="134623" y="248400"/>
            <a:ext cx="9451017" cy="699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algn="ctr" rtl="0" hangingPunct="0">
              <a:tabLst/>
              <a:defRPr lang="en-US" sz="377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defRPr>
            </a:lvl1pPr>
          </a:lstStyle>
          <a:p>
            <a:r>
              <a:rPr lang="en-US" sz="3000" b="1" dirty="0">
                <a:solidFill>
                  <a:sysClr val="windowText" lastClr="000000"/>
                </a:solidFill>
                <a:latin typeface="Helvetica" pitchFamily="2" charset="0"/>
              </a:rPr>
              <a:t>Future Direction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1C5FF1-AA0E-6046-B754-B8042DAD1B5A}"/>
              </a:ext>
            </a:extLst>
          </p:cNvPr>
          <p:cNvSpPr txBox="1"/>
          <p:nvPr/>
        </p:nvSpPr>
        <p:spPr>
          <a:xfrm>
            <a:off x="859630" y="1341933"/>
            <a:ext cx="8592483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0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Identify/Design</a:t>
            </a:r>
            <a:r>
              <a:rPr lang="en-US" sz="3000" b="1" dirty="0">
                <a:latin typeface="HELVETICA LIGHT" panose="020B0403020202020204" pitchFamily="34" charset="0"/>
              </a:rPr>
              <a:t> </a:t>
            </a:r>
            <a:r>
              <a:rPr lang="en-US" sz="3000" dirty="0">
                <a:latin typeface="Helvetica Light" panose="020B0403020202020204" pitchFamily="34" charset="0"/>
              </a:rPr>
              <a:t>new compounds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500" dirty="0">
                <a:latin typeface="Helvetica Light" panose="020B0403020202020204" pitchFamily="34" charset="0"/>
              </a:rPr>
              <a:t>Searching for Analogs of Niclofolan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500" dirty="0">
                <a:latin typeface="Helvetica Light" panose="020B0403020202020204" pitchFamily="34" charset="0"/>
              </a:rPr>
              <a:t>Merging FMO-hits: Niclofolan, Trinitrophenol, Cystine)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500" dirty="0">
              <a:latin typeface="Helvetica Light" panose="020B0403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0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Apply</a:t>
            </a:r>
            <a:r>
              <a:rPr lang="en-US" sz="3000" dirty="0">
                <a:latin typeface="Helvetica Light" panose="020B0403020202020204" pitchFamily="34" charset="0"/>
              </a:rPr>
              <a:t> to other SARS-CoV-2 targets</a:t>
            </a:r>
          </a:p>
          <a:p>
            <a:pPr marL="342900" indent="-342900">
              <a:buFont typeface="+mj-lt"/>
              <a:buAutoNum type="arabicPeriod"/>
            </a:pPr>
            <a:endParaRPr lang="en-US" sz="3000" dirty="0">
              <a:latin typeface="Helvetica Light" panose="020B0403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000" b="1" dirty="0">
                <a:solidFill>
                  <a:srgbClr val="FF0000"/>
                </a:solidFill>
                <a:latin typeface="Helvetica Light" panose="020B0403020202020204" pitchFamily="34" charset="0"/>
              </a:rPr>
              <a:t>Learn</a:t>
            </a:r>
            <a:r>
              <a:rPr lang="en-US" sz="3000" dirty="0">
                <a:latin typeface="Helvetica Light" panose="020B0403020202020204" pitchFamily="34" charset="0"/>
              </a:rPr>
              <a:t> from FMO data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3880CC-2846-024A-9999-0C4376974D01}"/>
              </a:ext>
            </a:extLst>
          </p:cNvPr>
          <p:cNvSpPr txBox="1"/>
          <p:nvPr/>
        </p:nvSpPr>
        <p:spPr>
          <a:xfrm>
            <a:off x="2425148" y="412473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4962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7730DA5-D569-A44F-A846-806CD501F95F}"/>
              </a:ext>
            </a:extLst>
          </p:cNvPr>
          <p:cNvSpPr txBox="1">
            <a:spLocks/>
          </p:cNvSpPr>
          <p:nvPr/>
        </p:nvSpPr>
        <p:spPr>
          <a:xfrm>
            <a:off x="134623" y="248400"/>
            <a:ext cx="9451017" cy="699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algn="ctr" rtl="0" hangingPunct="0">
              <a:tabLst/>
              <a:defRPr lang="en-US" sz="377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defRPr>
            </a:lvl1pPr>
          </a:lstStyle>
          <a:p>
            <a:r>
              <a:rPr lang="en-US" sz="3000" b="1" dirty="0">
                <a:solidFill>
                  <a:sysClr val="windowText" lastClr="000000"/>
                </a:solidFill>
                <a:latin typeface="Helvetica" pitchFamily="2" charset="0"/>
              </a:rPr>
              <a:t>Computing Challenge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1C5FF1-AA0E-6046-B754-B8042DAD1B5A}"/>
              </a:ext>
            </a:extLst>
          </p:cNvPr>
          <p:cNvSpPr txBox="1"/>
          <p:nvPr/>
        </p:nvSpPr>
        <p:spPr>
          <a:xfrm>
            <a:off x="556590" y="1341933"/>
            <a:ext cx="872655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222222"/>
                </a:solidFill>
                <a:effectLst/>
                <a:latin typeface="Helvetica Light" panose="020B0403020202020204" pitchFamily="34" charset="0"/>
              </a:rPr>
              <a:t>• Project required the execution of 2820 × 2 of independent jobs on the open-source computational chemistry platform, General Atomic and Molecular Electronic Structure System (GAMESS). </a:t>
            </a:r>
          </a:p>
          <a:p>
            <a:pPr marR="0" algn="l">
              <a:spcBef>
                <a:spcPts val="0"/>
              </a:spcBef>
              <a:spcAft>
                <a:spcPts val="0"/>
              </a:spcAft>
            </a:pPr>
            <a:endParaRPr lang="en-US" sz="2000" dirty="0">
              <a:solidFill>
                <a:srgbClr val="222222"/>
              </a:solidFill>
              <a:effectLst/>
              <a:latin typeface="Helvetica Light" panose="020B0403020202020204" pitchFamily="34" charset="0"/>
            </a:endParaRPr>
          </a:p>
          <a:p>
            <a:pPr marR="0" algn="l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222222"/>
                </a:solidFill>
                <a:effectLst/>
                <a:latin typeface="Helvetica Light" panose="020B0403020202020204" pitchFamily="34" charset="0"/>
              </a:rPr>
              <a:t>• Half of the (2820) jobs, corresponding to the protein-ligand complexes, required 48 processing cores, each with an execution time of ∼7 hrs. The other half, corresponding to the ligand, used 48 processing cores, each with an execution time of ∼5 mins. </a:t>
            </a:r>
          </a:p>
          <a:p>
            <a:pPr marR="0" algn="l">
              <a:spcBef>
                <a:spcPts val="0"/>
              </a:spcBef>
              <a:spcAft>
                <a:spcPts val="0"/>
              </a:spcAft>
            </a:pPr>
            <a:endParaRPr lang="en-US" sz="2000" dirty="0">
              <a:solidFill>
                <a:srgbClr val="222222"/>
              </a:solidFill>
              <a:effectLst/>
              <a:latin typeface="Helvetica Light" panose="020B0403020202020204" pitchFamily="34" charset="0"/>
            </a:endParaRPr>
          </a:p>
          <a:p>
            <a:pPr marR="0" algn="l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222222"/>
                </a:solidFill>
                <a:effectLst/>
                <a:latin typeface="Helvetica Light" panose="020B0403020202020204" pitchFamily="34" charset="0"/>
              </a:rPr>
              <a:t>• GAMESS job monitoring was required for convergence failures, which occurs periodically in FMO calculations. </a:t>
            </a:r>
          </a:p>
          <a:p>
            <a:pPr marR="0" algn="l">
              <a:spcBef>
                <a:spcPts val="0"/>
              </a:spcBef>
              <a:spcAft>
                <a:spcPts val="0"/>
              </a:spcAft>
            </a:pPr>
            <a:endParaRPr lang="en-US" sz="2000" dirty="0">
              <a:solidFill>
                <a:srgbClr val="222222"/>
              </a:solidFill>
              <a:effectLst/>
              <a:latin typeface="Helvetica Light" panose="020B0403020202020204" pitchFamily="34" charset="0"/>
            </a:endParaRPr>
          </a:p>
          <a:p>
            <a:pPr marR="0" algn="l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222222"/>
                </a:solidFill>
                <a:effectLst/>
                <a:latin typeface="Helvetica Light" panose="020B0403020202020204" pitchFamily="34" charset="0"/>
              </a:rPr>
              <a:t>• Output had to be parsed to extract energetic and atomic charge data from the GAMESS/FMO log file for downstream analyses.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3880CC-2846-024A-9999-0C4376974D01}"/>
              </a:ext>
            </a:extLst>
          </p:cNvPr>
          <p:cNvSpPr txBox="1"/>
          <p:nvPr/>
        </p:nvSpPr>
        <p:spPr>
          <a:xfrm>
            <a:off x="2425148" y="412473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569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22C10E9-E82D-034F-A715-F631BFC2C64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57200" y="417960"/>
            <a:ext cx="8960760" cy="26161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A53261F-4E74-7541-AF1F-C192D71300A7}"/>
              </a:ext>
            </a:extLst>
          </p:cNvPr>
          <p:cNvSpPr txBox="1"/>
          <p:nvPr/>
        </p:nvSpPr>
        <p:spPr>
          <a:xfrm>
            <a:off x="819000" y="2576880"/>
            <a:ext cx="918359" cy="34632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solidFill>
                  <a:srgbClr val="FFFFFF"/>
                </a:solidFill>
                <a:latin typeface="Arial" pitchFamily="18"/>
                <a:ea typeface="Arial Unicode MS" pitchFamily="2"/>
                <a:cs typeface="Arial Unicode MS" pitchFamily="2"/>
              </a:rPr>
              <a:t>Google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DE73D4-BEAD-7E45-A433-882A5F7F3D12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600995" y="3599279"/>
            <a:ext cx="4480560" cy="2011680"/>
          </a:xfrm>
        </p:spPr>
        <p:txBody>
          <a:bodyPr/>
          <a:lstStyle/>
          <a:p>
            <a:pPr lvl="0">
              <a:buSzPct val="45000"/>
            </a:pPr>
            <a:r>
              <a:rPr lang="en-US" b="1" dirty="0">
                <a:latin typeface="HELVETICA LIGHT" panose="020B0403020202020204" pitchFamily="34" charset="0"/>
              </a:rPr>
              <a:t>Worldwide</a:t>
            </a:r>
          </a:p>
          <a:p>
            <a:pPr marL="0" lvl="1" indent="0" hangingPunct="0">
              <a:spcBef>
                <a:spcPts val="0"/>
              </a:spcBef>
              <a:spcAft>
                <a:spcPts val="1213"/>
              </a:spcAft>
              <a:buSzPct val="75000"/>
              <a:buFont typeface="StarSymbol"/>
              <a:buChar char="–"/>
            </a:pPr>
            <a:r>
              <a:rPr lang="en-US" sz="2740" dirty="0"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 Confirmed: ~162M</a:t>
            </a:r>
          </a:p>
          <a:p>
            <a:pPr marL="0" lvl="1" indent="0" hangingPunct="0">
              <a:spcBef>
                <a:spcPts val="0"/>
              </a:spcBef>
              <a:spcAft>
                <a:spcPts val="1213"/>
              </a:spcAft>
              <a:buSzPct val="75000"/>
              <a:buFont typeface="StarSymbol"/>
              <a:buChar char="–"/>
            </a:pPr>
            <a:r>
              <a:rPr lang="en-US" sz="2740" dirty="0"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 Recovered: 141M</a:t>
            </a:r>
          </a:p>
          <a:p>
            <a:pPr marL="0" lvl="1" indent="0" hangingPunct="0">
              <a:spcBef>
                <a:spcPts val="0"/>
              </a:spcBef>
              <a:spcAft>
                <a:spcPts val="1213"/>
              </a:spcAft>
              <a:buSzPct val="75000"/>
              <a:buFont typeface="StarSymbol"/>
              <a:buChar char="–"/>
            </a:pPr>
            <a:r>
              <a:rPr lang="en-US" sz="2740" dirty="0"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 Deaths: ~3.3M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60E23F-9F27-F34E-B750-0A4CEEB04A94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832435" y="3599279"/>
            <a:ext cx="4746240" cy="2197800"/>
          </a:xfrm>
        </p:spPr>
        <p:txBody>
          <a:bodyPr/>
          <a:lstStyle/>
          <a:p>
            <a:pPr lvl="0">
              <a:buSzPct val="45000"/>
            </a:pPr>
            <a:r>
              <a:rPr lang="en-US" b="1" dirty="0">
                <a:latin typeface="HELVETICA LIGHT" panose="020B0403020202020204" pitchFamily="34" charset="0"/>
              </a:rPr>
              <a:t>United States of America</a:t>
            </a:r>
          </a:p>
          <a:p>
            <a:pPr marL="0" lvl="1" indent="0" hangingPunct="0">
              <a:spcBef>
                <a:spcPts val="0"/>
              </a:spcBef>
              <a:spcAft>
                <a:spcPts val="1213"/>
              </a:spcAft>
              <a:buSzPct val="75000"/>
              <a:buFont typeface="StarSymbol"/>
              <a:buChar char="–"/>
            </a:pPr>
            <a:r>
              <a:rPr lang="en-US" sz="2740" dirty="0"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 Confirmed: ~33M</a:t>
            </a:r>
          </a:p>
          <a:p>
            <a:pPr marL="0" lvl="1" indent="0" hangingPunct="0">
              <a:spcBef>
                <a:spcPts val="0"/>
              </a:spcBef>
              <a:spcAft>
                <a:spcPts val="1213"/>
              </a:spcAft>
              <a:buSzPct val="75000"/>
              <a:buFont typeface="StarSymbol"/>
              <a:buChar char="–"/>
            </a:pPr>
            <a:r>
              <a:rPr lang="en-US" sz="2740" dirty="0"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 Recovered: ~27M</a:t>
            </a:r>
          </a:p>
          <a:p>
            <a:pPr marL="0" lvl="1" indent="0" hangingPunct="0">
              <a:spcBef>
                <a:spcPts val="0"/>
              </a:spcBef>
              <a:spcAft>
                <a:spcPts val="1213"/>
              </a:spcAft>
              <a:buSzPct val="75000"/>
              <a:buFont typeface="StarSymbol"/>
              <a:buChar char="–"/>
            </a:pPr>
            <a:r>
              <a:rPr lang="en-US" sz="2740" dirty="0"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 Deaths: ~598K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1B1F2AF-27FA-894B-9FCF-67EDEF9B80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7985" b="17985"/>
          <a:stretch/>
        </p:blipFill>
        <p:spPr>
          <a:xfrm>
            <a:off x="1170046" y="98968"/>
            <a:ext cx="7380171" cy="628223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144EBB4-2656-B14C-BA5B-1D5E897428D0}"/>
              </a:ext>
            </a:extLst>
          </p:cNvPr>
          <p:cNvSpPr/>
          <p:nvPr/>
        </p:nvSpPr>
        <p:spPr>
          <a:xfrm>
            <a:off x="2079832" y="6057686"/>
            <a:ext cx="556059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>
                <a:latin typeface="Helvetica Light" panose="020B0403020202020204" pitchFamily="34" charset="0"/>
              </a:rPr>
              <a:t>Nature Reviews Microbiology 19, 155–170 (2021)</a:t>
            </a:r>
          </a:p>
        </p:txBody>
      </p:sp>
    </p:spTree>
    <p:extLst>
      <p:ext uri="{BB962C8B-B14F-4D97-AF65-F5344CB8AC3E}">
        <p14:creationId xmlns:p14="http://schemas.microsoft.com/office/powerpoint/2010/main" val="2462167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CD19F-30F8-8E4D-B2B4-A6E65217FBE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74320" y="-3600"/>
            <a:ext cx="9445680" cy="1088816"/>
          </a:xfrm>
        </p:spPr>
        <p:txBody>
          <a:bodyPr/>
          <a:lstStyle/>
          <a:p>
            <a:pPr lvl="0"/>
            <a:r>
              <a:rPr lang="en-US" sz="3000" b="1" dirty="0">
                <a:latin typeface="Helvetica" pitchFamily="2" charset="0"/>
              </a:rPr>
              <a:t>SARS-CoV-2 Protease </a:t>
            </a:r>
            <a:r>
              <a:rPr lang="en-US" sz="3000" b="1" dirty="0" err="1">
                <a:latin typeface="Helvetica" pitchFamily="2" charset="0"/>
              </a:rPr>
              <a:t>M</a:t>
            </a:r>
            <a:r>
              <a:rPr lang="en-US" sz="3000" b="1" baseline="30000" dirty="0" err="1">
                <a:latin typeface="Helvetica" pitchFamily="2" charset="0"/>
              </a:rPr>
              <a:t>pro</a:t>
            </a:r>
            <a:endParaRPr lang="en-US" sz="3000" b="1" baseline="30000" dirty="0">
              <a:latin typeface="Helvetica" pitchFamily="2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62FE999-DC76-2245-A8BC-2CC56B5A2D10}"/>
              </a:ext>
            </a:extLst>
          </p:cNvPr>
          <p:cNvGrpSpPr/>
          <p:nvPr/>
        </p:nvGrpSpPr>
        <p:grpSpPr>
          <a:xfrm>
            <a:off x="822960" y="1280159"/>
            <a:ext cx="4114800" cy="4856401"/>
            <a:chOff x="822960" y="1280159"/>
            <a:chExt cx="4114800" cy="485640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D6551EC-70BB-694F-96B8-C975A723BF5D}"/>
                </a:ext>
              </a:extLst>
            </p:cNvPr>
            <p:cNvSpPr txBox="1"/>
            <p:nvPr/>
          </p:nvSpPr>
          <p:spPr>
            <a:xfrm>
              <a:off x="1211040" y="5469840"/>
              <a:ext cx="2926079" cy="66672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0000" tIns="45000" rIns="90000" bIns="45000" anchorCtr="0" compatLnSpc="0"/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1191"/>
                </a:spcBef>
                <a:spcAft>
                  <a:spcPts val="992"/>
                </a:spcAft>
                <a:buNone/>
                <a:tabLst/>
              </a:pPr>
              <a:r>
                <a:rPr lang="en-US" sz="2000" u="none" strike="noStrike" kern="12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The main protease </a:t>
              </a:r>
              <a:br>
                <a:rPr lang="en-US" sz="2000" u="none" strike="noStrike" kern="12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</a:br>
              <a:r>
                <a:rPr lang="en-US" sz="2000" u="none" strike="noStrike" kern="12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(M</a:t>
              </a:r>
              <a:r>
                <a:rPr lang="en-US" sz="2000" u="none" strike="noStrike" kern="1200" baseline="300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pro</a:t>
              </a:r>
              <a:r>
                <a:rPr lang="en-US" sz="2000" u="none" strike="noStrike" kern="12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)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6D34B59-B964-C941-95F3-2776804AE2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/>
              <a:alphaModFix/>
            </a:blip>
            <a:srcRect/>
            <a:stretch>
              <a:fillRect/>
            </a:stretch>
          </p:blipFill>
          <p:spPr>
            <a:xfrm>
              <a:off x="822960" y="1280159"/>
              <a:ext cx="4114800" cy="4114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382E1DD-7B0A-FB42-AD05-F8429E293C58}"/>
              </a:ext>
            </a:extLst>
          </p:cNvPr>
          <p:cNvSpPr txBox="1"/>
          <p:nvPr/>
        </p:nvSpPr>
        <p:spPr>
          <a:xfrm>
            <a:off x="4860130" y="1672372"/>
            <a:ext cx="3935999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SzPct val="45000"/>
              <a:tabLst/>
            </a:pPr>
            <a:r>
              <a:rPr lang="en-US" sz="1800" u="none" strike="noStrike" kern="1200" dirty="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Target: The main protease (or </a:t>
            </a:r>
            <a:r>
              <a:rPr lang="en-US" sz="1800" u="none" strike="noStrike" kern="1200" dirty="0" err="1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M</a:t>
            </a:r>
            <a:r>
              <a:rPr lang="en-US" sz="1800" u="none" strike="noStrike" kern="1200" baseline="30000" dirty="0" err="1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pro</a:t>
            </a:r>
            <a:r>
              <a:rPr lang="en-US" sz="1800" u="none" strike="noStrike" kern="1200" dirty="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) is one of two proteases encoded in the RNA genome of SARS-CoV-2.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SzPct val="45000"/>
              <a:tabLst/>
            </a:pPr>
            <a:r>
              <a:rPr lang="en-US" sz="1800" u="none" strike="noStrike" kern="1200" dirty="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Function: </a:t>
            </a:r>
            <a:r>
              <a:rPr lang="en-US" sz="1800" u="none" strike="noStrike" kern="1200" dirty="0" err="1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M</a:t>
            </a:r>
            <a:r>
              <a:rPr lang="en-US" sz="1800" u="none" strike="noStrike" kern="1200" baseline="30000" dirty="0" err="1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pro</a:t>
            </a:r>
            <a:r>
              <a:rPr lang="en-US" sz="1800" u="none" strike="noStrike" kern="1200" dirty="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  is responsible for processing viral polypeptides.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SzPct val="45000"/>
              <a:tabLst/>
            </a:pPr>
            <a:r>
              <a:rPr lang="en-US" sz="1800" u="none" strike="noStrike" kern="1200" dirty="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PDB ID: 6Y7M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SzPct val="45000"/>
              <a:tabLst/>
            </a:pPr>
            <a:r>
              <a:rPr lang="en-US" sz="1800" u="none" strike="noStrike" kern="1200" dirty="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Resolution: (1.90 </a:t>
            </a:r>
            <a:r>
              <a:rPr lang="en-US" sz="1800" u="none" strike="noStrike" kern="1200" dirty="0" err="1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Å</a:t>
            </a:r>
            <a:r>
              <a:rPr lang="en-US" sz="1800" u="none" strike="noStrike" kern="1200" dirty="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F2198-24E5-7645-ACBD-861FEA2D4BA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en-US" sz="3000" b="1" dirty="0">
                <a:latin typeface="Helvetica" pitchFamily="2" charset="0"/>
              </a:rPr>
              <a:t>Drug Re-purposing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F3987F8-22C4-6247-AF16-331F1A1B96FB}"/>
              </a:ext>
            </a:extLst>
          </p:cNvPr>
          <p:cNvGrpSpPr/>
          <p:nvPr/>
        </p:nvGrpSpPr>
        <p:grpSpPr>
          <a:xfrm>
            <a:off x="676080" y="1457640"/>
            <a:ext cx="2834640" cy="2194919"/>
            <a:chOff x="676080" y="1457640"/>
            <a:chExt cx="2834640" cy="219491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BDBA8CD-D295-4D49-BFFA-96B1A83C5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/>
              <a:alphaModFix/>
            </a:blip>
            <a:srcRect/>
            <a:stretch>
              <a:fillRect/>
            </a:stretch>
          </p:blipFill>
          <p:spPr>
            <a:xfrm>
              <a:off x="1564200" y="1457640"/>
              <a:ext cx="1058760" cy="12805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3F4238C-A48B-F646-9007-A5CF12DCE925}"/>
                </a:ext>
              </a:extLst>
            </p:cNvPr>
            <p:cNvSpPr txBox="1"/>
            <p:nvPr/>
          </p:nvSpPr>
          <p:spPr>
            <a:xfrm>
              <a:off x="676080" y="2805480"/>
              <a:ext cx="2834640" cy="847079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rtl="0" hangingPunct="0">
                <a:spcBef>
                  <a:spcPts val="0"/>
                </a:spcBef>
                <a:spcAft>
                  <a:spcPts val="1213"/>
                </a:spcAft>
                <a:buNone/>
                <a:tabLst/>
              </a:pPr>
              <a:r>
                <a:rPr lang="en-US" sz="1500" u="none" strike="noStrike" kern="1200" dirty="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Drug-Repurposing Library </a:t>
              </a:r>
              <a:br>
                <a:rPr lang="en-US" sz="1500" u="none" strike="noStrike" kern="1200" dirty="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</a:br>
              <a:r>
                <a:rPr lang="en-US" sz="1500" u="none" strike="noStrike" kern="1200" dirty="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FDA approved</a:t>
              </a:r>
              <a:br>
                <a:rPr lang="en-US" sz="1500" u="none" strike="noStrike" kern="1200" dirty="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</a:br>
              <a:r>
                <a:rPr lang="en-US" sz="1500" u="none" strike="noStrike" kern="1200" dirty="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 Experimental Drugs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55F8344-0868-934E-B7C0-6CE7AFA0BC7E}"/>
              </a:ext>
            </a:extLst>
          </p:cNvPr>
          <p:cNvGrpSpPr/>
          <p:nvPr/>
        </p:nvGrpSpPr>
        <p:grpSpPr>
          <a:xfrm>
            <a:off x="2615760" y="1457640"/>
            <a:ext cx="3560400" cy="2194919"/>
            <a:chOff x="2615760" y="1457640"/>
            <a:chExt cx="3560400" cy="219491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D56586B-1B33-CF42-8A58-9DD164052780}"/>
                </a:ext>
              </a:extLst>
            </p:cNvPr>
            <p:cNvGrpSpPr/>
            <p:nvPr/>
          </p:nvGrpSpPr>
          <p:grpSpPr>
            <a:xfrm>
              <a:off x="3341520" y="1457640"/>
              <a:ext cx="2834640" cy="2194919"/>
              <a:chOff x="3341520" y="1457640"/>
              <a:chExt cx="2834640" cy="2194919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479C1DE6-8F1B-6B46-8E55-9231D53057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lum/>
                <a:alphaModFix/>
              </a:blip>
              <a:srcRect/>
              <a:stretch>
                <a:fillRect/>
              </a:stretch>
            </p:blipFill>
            <p:spPr>
              <a:xfrm>
                <a:off x="4203000" y="1457640"/>
                <a:ext cx="1058760" cy="128052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6054E23-783A-E448-9D19-86F9B2ED7789}"/>
                  </a:ext>
                </a:extLst>
              </p:cNvPr>
              <p:cNvSpPr txBox="1"/>
              <p:nvPr/>
            </p:nvSpPr>
            <p:spPr>
              <a:xfrm>
                <a:off x="3341520" y="2805480"/>
                <a:ext cx="2834640" cy="8470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ctr" rtl="0" hangingPunct="0">
                  <a:spcBef>
                    <a:spcPts val="0"/>
                  </a:spcBef>
                  <a:spcAft>
                    <a:spcPts val="1213"/>
                  </a:spcAft>
                  <a:buNone/>
                  <a:tabLst/>
                </a:pPr>
                <a:r>
                  <a:rPr lang="en-US" sz="1500" u="none" strike="noStrike" kern="1200">
                    <a:ln>
                      <a:noFill/>
                    </a:ln>
                    <a:latin typeface="Helvetica Light" panose="020B0403020202020204" pitchFamily="34" charset="0"/>
                    <a:ea typeface="Arial Unicode MS" pitchFamily="2"/>
                    <a:cs typeface="Arial Unicode MS" pitchFamily="2"/>
                  </a:rPr>
                  <a:t>Re-prioritized Library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4AF5D9C-AC9C-D74F-9310-64523DB05BE7}"/>
                </a:ext>
              </a:extLst>
            </p:cNvPr>
            <p:cNvGrpSpPr/>
            <p:nvPr/>
          </p:nvGrpSpPr>
          <p:grpSpPr>
            <a:xfrm>
              <a:off x="2615760" y="1548000"/>
              <a:ext cx="1463039" cy="635400"/>
              <a:chOff x="2615760" y="1548000"/>
              <a:chExt cx="1463039" cy="635400"/>
            </a:xfrm>
          </p:grpSpPr>
          <p:sp>
            <p:nvSpPr>
              <p:cNvPr id="11" name="Straight Connector 10">
                <a:extLst>
                  <a:ext uri="{FF2B5EF4-FFF2-40B4-BE49-F238E27FC236}">
                    <a16:creationId xmlns:a16="http://schemas.microsoft.com/office/drawing/2014/main" id="{B979A528-B02A-964F-9C4C-3C553E222DAF}"/>
                  </a:ext>
                </a:extLst>
              </p:cNvPr>
              <p:cNvSpPr/>
              <p:nvPr/>
            </p:nvSpPr>
            <p:spPr>
              <a:xfrm>
                <a:off x="2935800" y="2097719"/>
                <a:ext cx="822959" cy="0"/>
              </a:xfrm>
              <a:prstGeom prst="line">
                <a:avLst/>
              </a:prstGeom>
              <a:noFill/>
              <a:ln w="12600">
                <a:solidFill>
                  <a:srgbClr val="000000"/>
                </a:solidFill>
                <a:prstDash val="solid"/>
                <a:tailEnd type="arrow"/>
              </a:ln>
            </p:spPr>
            <p:txBody>
              <a:bodyPr vert="horz" wrap="none" lIns="96120" tIns="51120" rIns="96120" bIns="51120" anchor="ctr" anchorCtr="0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u="none" strike="noStrike" kern="12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BBE6CA5-B1C4-774F-9D56-9CDA754AFED0}"/>
                  </a:ext>
                </a:extLst>
              </p:cNvPr>
              <p:cNvSpPr txBox="1"/>
              <p:nvPr/>
            </p:nvSpPr>
            <p:spPr>
              <a:xfrm>
                <a:off x="2615760" y="1548000"/>
                <a:ext cx="1463039" cy="635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ctr" rtl="0" hangingPunct="0">
                  <a:spcBef>
                    <a:spcPts val="0"/>
                  </a:spcBef>
                  <a:spcAft>
                    <a:spcPts val="1213"/>
                  </a:spcAft>
                  <a:buNone/>
                  <a:tabLst/>
                </a:pPr>
                <a:r>
                  <a:rPr lang="en-US" sz="1500" u="none" strike="noStrike" kern="1200" dirty="0">
                    <a:ln>
                      <a:noFill/>
                    </a:ln>
                    <a:latin typeface="Helvetica Light" panose="020B0403020202020204" pitchFamily="34" charset="0"/>
                    <a:ea typeface="Arial Unicode MS" pitchFamily="2"/>
                    <a:cs typeface="Arial Unicode MS" pitchFamily="2"/>
                  </a:rPr>
                  <a:t>Experimental</a:t>
                </a:r>
                <a:br>
                  <a:rPr lang="en-US" sz="1500" u="none" strike="noStrike" kern="1200" dirty="0">
                    <a:ln>
                      <a:noFill/>
                    </a:ln>
                    <a:latin typeface="Helvetica Light" panose="020B0403020202020204" pitchFamily="34" charset="0"/>
                    <a:ea typeface="Arial Unicode MS" pitchFamily="2"/>
                    <a:cs typeface="Arial Unicode MS" pitchFamily="2"/>
                  </a:rPr>
                </a:br>
                <a:r>
                  <a:rPr lang="en-US" sz="1500" u="none" strike="noStrike" kern="1200" dirty="0">
                    <a:ln>
                      <a:noFill/>
                    </a:ln>
                    <a:latin typeface="Helvetica Light" panose="020B0403020202020204" pitchFamily="34" charset="0"/>
                    <a:ea typeface="Arial Unicode MS" pitchFamily="2"/>
                    <a:cs typeface="Arial Unicode MS" pitchFamily="2"/>
                  </a:rPr>
                  <a:t>Screening</a:t>
                </a: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D99C1D9-919A-FE45-98E3-CE2640BA2367}"/>
              </a:ext>
            </a:extLst>
          </p:cNvPr>
          <p:cNvGrpSpPr/>
          <p:nvPr/>
        </p:nvGrpSpPr>
        <p:grpSpPr>
          <a:xfrm>
            <a:off x="5213520" y="1548000"/>
            <a:ext cx="3579840" cy="935999"/>
            <a:chOff x="5213520" y="1548000"/>
            <a:chExt cx="3579840" cy="93599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D3502DC-9382-7040-BE13-6FEA2676B38B}"/>
                </a:ext>
              </a:extLst>
            </p:cNvPr>
            <p:cNvSpPr txBox="1"/>
            <p:nvPr/>
          </p:nvSpPr>
          <p:spPr>
            <a:xfrm>
              <a:off x="6781680" y="1844999"/>
              <a:ext cx="2011680" cy="639000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rtl="0" hangingPunct="0">
                <a:spcBef>
                  <a:spcPts val="0"/>
                </a:spcBef>
                <a:spcAft>
                  <a:spcPts val="1213"/>
                </a:spcAft>
                <a:buNone/>
                <a:tabLst/>
              </a:pPr>
              <a:r>
                <a:rPr lang="en-US" sz="4500" u="none" strike="noStrike" kern="12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Clinic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EB3B223-E3E0-1946-BD02-B753C50A2BEA}"/>
                </a:ext>
              </a:extLst>
            </p:cNvPr>
            <p:cNvGrpSpPr/>
            <p:nvPr/>
          </p:nvGrpSpPr>
          <p:grpSpPr>
            <a:xfrm>
              <a:off x="5213520" y="1548000"/>
              <a:ext cx="1463039" cy="635400"/>
              <a:chOff x="5213520" y="1548000"/>
              <a:chExt cx="1463039" cy="635400"/>
            </a:xfrm>
          </p:grpSpPr>
          <p:sp>
            <p:nvSpPr>
              <p:cNvPr id="16" name="Straight Connector 15">
                <a:extLst>
                  <a:ext uri="{FF2B5EF4-FFF2-40B4-BE49-F238E27FC236}">
                    <a16:creationId xmlns:a16="http://schemas.microsoft.com/office/drawing/2014/main" id="{2C428E15-A374-3B42-97B5-77EB34C9F3DC}"/>
                  </a:ext>
                </a:extLst>
              </p:cNvPr>
              <p:cNvSpPr/>
              <p:nvPr/>
            </p:nvSpPr>
            <p:spPr>
              <a:xfrm>
                <a:off x="5533560" y="2097719"/>
                <a:ext cx="822960" cy="0"/>
              </a:xfrm>
              <a:prstGeom prst="line">
                <a:avLst/>
              </a:prstGeom>
              <a:noFill/>
              <a:ln w="12600">
                <a:solidFill>
                  <a:srgbClr val="000000"/>
                </a:solidFill>
                <a:prstDash val="solid"/>
                <a:tailEnd type="arrow"/>
              </a:ln>
            </p:spPr>
            <p:txBody>
              <a:bodyPr vert="horz" wrap="none" lIns="96120" tIns="51120" rIns="96120" bIns="51120" anchor="ctr" anchorCtr="0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u="none" strike="noStrike" kern="12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904C9DC-5857-994F-978A-2CBF943D7B27}"/>
                  </a:ext>
                </a:extLst>
              </p:cNvPr>
              <p:cNvSpPr txBox="1"/>
              <p:nvPr/>
            </p:nvSpPr>
            <p:spPr>
              <a:xfrm>
                <a:off x="5213520" y="1548000"/>
                <a:ext cx="1463039" cy="635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ctr" rtl="0" hangingPunct="0">
                  <a:spcBef>
                    <a:spcPts val="0"/>
                  </a:spcBef>
                  <a:spcAft>
                    <a:spcPts val="1213"/>
                  </a:spcAft>
                  <a:buNone/>
                  <a:tabLst/>
                </a:pPr>
                <a:r>
                  <a:rPr lang="en-US" sz="1500" u="none" strike="noStrike" kern="1200">
                    <a:ln>
                      <a:noFill/>
                    </a:ln>
                    <a:latin typeface="Helvetica Light" panose="020B0403020202020204" pitchFamily="34" charset="0"/>
                    <a:ea typeface="Arial Unicode MS" pitchFamily="2"/>
                    <a:cs typeface="Arial Unicode MS" pitchFamily="2"/>
                  </a:rPr>
                  <a:t>Selection Process</a:t>
                </a:r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767CD34-2726-0744-BDD6-55D125FDF583}"/>
              </a:ext>
            </a:extLst>
          </p:cNvPr>
          <p:cNvGrpSpPr/>
          <p:nvPr/>
        </p:nvGrpSpPr>
        <p:grpSpPr>
          <a:xfrm>
            <a:off x="640080" y="4017960"/>
            <a:ext cx="2834640" cy="2194919"/>
            <a:chOff x="640080" y="4017960"/>
            <a:chExt cx="2834640" cy="219491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9579C7A-AF5F-1748-A6B3-95138E66F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/>
              <a:alphaModFix/>
            </a:blip>
            <a:srcRect/>
            <a:stretch>
              <a:fillRect/>
            </a:stretch>
          </p:blipFill>
          <p:spPr>
            <a:xfrm>
              <a:off x="1528200" y="4017960"/>
              <a:ext cx="1058760" cy="12805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19180D8-873B-644A-9342-D0FD7A33391B}"/>
                </a:ext>
              </a:extLst>
            </p:cNvPr>
            <p:cNvSpPr txBox="1"/>
            <p:nvPr/>
          </p:nvSpPr>
          <p:spPr>
            <a:xfrm>
              <a:off x="640080" y="5365800"/>
              <a:ext cx="2834640" cy="847079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rtl="0" hangingPunct="0">
                <a:spcBef>
                  <a:spcPts val="0"/>
                </a:spcBef>
                <a:spcAft>
                  <a:spcPts val="1213"/>
                </a:spcAft>
                <a:buNone/>
                <a:tabLst/>
              </a:pPr>
              <a:r>
                <a:rPr lang="en-US" sz="1500" u="none" strike="noStrike" kern="12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Drug-Repurposing Library </a:t>
              </a:r>
              <a:br>
                <a:rPr lang="en-US" sz="1500" u="none" strike="noStrike" kern="12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</a:br>
              <a:r>
                <a:rPr lang="en-US" sz="1500" u="none" strike="noStrike" kern="12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FDA approved</a:t>
              </a:r>
              <a:br>
                <a:rPr lang="en-US" sz="1500" u="none" strike="noStrike" kern="12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</a:br>
              <a:r>
                <a:rPr lang="en-US" sz="1500" u="none" strike="noStrike" kern="12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 Experimental Drugs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BC42621-80EC-FC43-9D51-EE86F53A7E6C}"/>
              </a:ext>
            </a:extLst>
          </p:cNvPr>
          <p:cNvGrpSpPr/>
          <p:nvPr/>
        </p:nvGrpSpPr>
        <p:grpSpPr>
          <a:xfrm>
            <a:off x="2615760" y="4017960"/>
            <a:ext cx="3560400" cy="2194919"/>
            <a:chOff x="2615760" y="4017960"/>
            <a:chExt cx="3560400" cy="2194919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7528357-0910-7D4F-93DD-16FB26E1062E}"/>
                </a:ext>
              </a:extLst>
            </p:cNvPr>
            <p:cNvGrpSpPr/>
            <p:nvPr/>
          </p:nvGrpSpPr>
          <p:grpSpPr>
            <a:xfrm>
              <a:off x="3341520" y="4017960"/>
              <a:ext cx="2834640" cy="2194919"/>
              <a:chOff x="3341520" y="4017960"/>
              <a:chExt cx="2834640" cy="2194919"/>
            </a:xfrm>
          </p:grpSpPr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7BC98F14-45E2-4844-9517-0FF1BC9427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lum/>
                <a:alphaModFix/>
              </a:blip>
              <a:srcRect/>
              <a:stretch>
                <a:fillRect/>
              </a:stretch>
            </p:blipFill>
            <p:spPr>
              <a:xfrm>
                <a:off x="4203000" y="4017960"/>
                <a:ext cx="1058760" cy="128052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C525AF0-C6C7-524B-BBD7-55CEA455BC7B}"/>
                  </a:ext>
                </a:extLst>
              </p:cNvPr>
              <p:cNvSpPr txBox="1"/>
              <p:nvPr/>
            </p:nvSpPr>
            <p:spPr>
              <a:xfrm>
                <a:off x="3341520" y="5365800"/>
                <a:ext cx="2834640" cy="8470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ctr" rtl="0" hangingPunct="0">
                  <a:spcBef>
                    <a:spcPts val="0"/>
                  </a:spcBef>
                  <a:spcAft>
                    <a:spcPts val="1213"/>
                  </a:spcAft>
                  <a:buNone/>
                  <a:tabLst/>
                </a:pPr>
                <a:r>
                  <a:rPr lang="en-US" sz="1500" u="none" strike="noStrike" kern="1200">
                    <a:ln>
                      <a:noFill/>
                    </a:ln>
                    <a:latin typeface="Helvetica Light" panose="020B0403020202020204" pitchFamily="34" charset="0"/>
                    <a:ea typeface="Arial Unicode MS" pitchFamily="2"/>
                    <a:cs typeface="Arial Unicode MS" pitchFamily="2"/>
                  </a:rPr>
                  <a:t>Re-prioritized Library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6D3E500-A449-2D4B-B49F-19C3537383CB}"/>
                </a:ext>
              </a:extLst>
            </p:cNvPr>
            <p:cNvGrpSpPr/>
            <p:nvPr/>
          </p:nvGrpSpPr>
          <p:grpSpPr>
            <a:xfrm>
              <a:off x="2615760" y="4108320"/>
              <a:ext cx="1463039" cy="635400"/>
              <a:chOff x="2615760" y="4108320"/>
              <a:chExt cx="1463039" cy="635400"/>
            </a:xfrm>
          </p:grpSpPr>
          <p:sp>
            <p:nvSpPr>
              <p:cNvPr id="26" name="Straight Connector 25">
                <a:extLst>
                  <a:ext uri="{FF2B5EF4-FFF2-40B4-BE49-F238E27FC236}">
                    <a16:creationId xmlns:a16="http://schemas.microsoft.com/office/drawing/2014/main" id="{68088685-B4E3-3C4F-A097-855377691722}"/>
                  </a:ext>
                </a:extLst>
              </p:cNvPr>
              <p:cNvSpPr/>
              <p:nvPr/>
            </p:nvSpPr>
            <p:spPr>
              <a:xfrm>
                <a:off x="2935800" y="4658040"/>
                <a:ext cx="822959" cy="0"/>
              </a:xfrm>
              <a:prstGeom prst="line">
                <a:avLst/>
              </a:prstGeom>
              <a:noFill/>
              <a:ln w="12600">
                <a:solidFill>
                  <a:srgbClr val="000000"/>
                </a:solidFill>
                <a:prstDash val="solid"/>
                <a:tailEnd type="arrow"/>
              </a:ln>
            </p:spPr>
            <p:txBody>
              <a:bodyPr vert="horz" wrap="none" lIns="96120" tIns="51120" rIns="96120" bIns="51120" anchor="ctr" anchorCtr="0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u="none" strike="noStrike" kern="12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77373B98-A9BC-CE4B-ACE0-0D17D415B3D9}"/>
                  </a:ext>
                </a:extLst>
              </p:cNvPr>
              <p:cNvSpPr txBox="1"/>
              <p:nvPr/>
            </p:nvSpPr>
            <p:spPr>
              <a:xfrm>
                <a:off x="2615760" y="4108320"/>
                <a:ext cx="1463039" cy="635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ctr" rtl="0" hangingPunct="0">
                  <a:spcBef>
                    <a:spcPts val="0"/>
                  </a:spcBef>
                  <a:spcAft>
                    <a:spcPts val="1213"/>
                  </a:spcAft>
                  <a:buNone/>
                  <a:tabLst/>
                </a:pPr>
                <a:r>
                  <a:rPr lang="en-US" sz="1500" u="none" strike="noStrike" kern="1200">
                    <a:ln>
                      <a:noFill/>
                    </a:ln>
                    <a:solidFill>
                      <a:srgbClr val="990000"/>
                    </a:solidFill>
                    <a:latin typeface="Helvetica Light" panose="020B0403020202020204" pitchFamily="34" charset="0"/>
                    <a:ea typeface="Arial Unicode MS" pitchFamily="2"/>
                    <a:cs typeface="Arial Unicode MS" pitchFamily="2"/>
                  </a:rPr>
                  <a:t>Virtual</a:t>
                </a:r>
                <a:r>
                  <a:rPr lang="en-US" sz="1500" u="none" strike="noStrike" kern="1200">
                    <a:ln>
                      <a:noFill/>
                    </a:ln>
                    <a:latin typeface="Helvetica Light" panose="020B0403020202020204" pitchFamily="34" charset="0"/>
                    <a:ea typeface="Arial Unicode MS" pitchFamily="2"/>
                    <a:cs typeface="Arial Unicode MS" pitchFamily="2"/>
                  </a:rPr>
                  <a:t> Screening</a:t>
                </a:r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9CD84F6-7661-6448-B519-185A466E28BF}"/>
              </a:ext>
            </a:extLst>
          </p:cNvPr>
          <p:cNvGrpSpPr/>
          <p:nvPr/>
        </p:nvGrpSpPr>
        <p:grpSpPr>
          <a:xfrm>
            <a:off x="5213520" y="4108320"/>
            <a:ext cx="3579840" cy="935999"/>
            <a:chOff x="5213520" y="4108320"/>
            <a:chExt cx="3579840" cy="935999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79950B6-E8D0-E345-B518-89126DF115F0}"/>
                </a:ext>
              </a:extLst>
            </p:cNvPr>
            <p:cNvSpPr txBox="1"/>
            <p:nvPr/>
          </p:nvSpPr>
          <p:spPr>
            <a:xfrm>
              <a:off x="6781680" y="4405319"/>
              <a:ext cx="2011680" cy="639000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rtl="0" hangingPunct="0">
                <a:spcBef>
                  <a:spcPts val="0"/>
                </a:spcBef>
                <a:spcAft>
                  <a:spcPts val="1213"/>
                </a:spcAft>
                <a:buNone/>
                <a:tabLst/>
              </a:pPr>
              <a:r>
                <a:rPr lang="en-US" sz="4500" u="none" strike="noStrike" kern="12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rPr>
                <a:t>Clinic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44D7BEFC-5044-1241-BA13-077CC06077CC}"/>
                </a:ext>
              </a:extLst>
            </p:cNvPr>
            <p:cNvGrpSpPr/>
            <p:nvPr/>
          </p:nvGrpSpPr>
          <p:grpSpPr>
            <a:xfrm>
              <a:off x="5213520" y="4108320"/>
              <a:ext cx="1463039" cy="635400"/>
              <a:chOff x="5213520" y="4108320"/>
              <a:chExt cx="1463039" cy="635400"/>
            </a:xfrm>
          </p:grpSpPr>
          <p:sp>
            <p:nvSpPr>
              <p:cNvPr id="31" name="Straight Connector 30">
                <a:extLst>
                  <a:ext uri="{FF2B5EF4-FFF2-40B4-BE49-F238E27FC236}">
                    <a16:creationId xmlns:a16="http://schemas.microsoft.com/office/drawing/2014/main" id="{E4F038B4-11AA-FC47-9F6C-D2994CEA4E81}"/>
                  </a:ext>
                </a:extLst>
              </p:cNvPr>
              <p:cNvSpPr/>
              <p:nvPr/>
            </p:nvSpPr>
            <p:spPr>
              <a:xfrm>
                <a:off x="5533560" y="4658040"/>
                <a:ext cx="822960" cy="0"/>
              </a:xfrm>
              <a:prstGeom prst="line">
                <a:avLst/>
              </a:prstGeom>
              <a:noFill/>
              <a:ln w="12600">
                <a:solidFill>
                  <a:srgbClr val="000000"/>
                </a:solidFill>
                <a:prstDash val="solid"/>
                <a:tailEnd type="arrow"/>
              </a:ln>
            </p:spPr>
            <p:txBody>
              <a:bodyPr vert="horz" wrap="none" lIns="96120" tIns="51120" rIns="96120" bIns="51120" anchor="ctr" anchorCtr="0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u="none" strike="noStrike" kern="12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594DE86-9C8E-2546-97A7-BC9735497989}"/>
                  </a:ext>
                </a:extLst>
              </p:cNvPr>
              <p:cNvSpPr txBox="1"/>
              <p:nvPr/>
            </p:nvSpPr>
            <p:spPr>
              <a:xfrm>
                <a:off x="5213520" y="4108320"/>
                <a:ext cx="1463039" cy="635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ctr" rtl="0" hangingPunct="0">
                  <a:spcBef>
                    <a:spcPts val="0"/>
                  </a:spcBef>
                  <a:spcAft>
                    <a:spcPts val="1213"/>
                  </a:spcAft>
                  <a:buNone/>
                  <a:tabLst/>
                </a:pPr>
                <a:r>
                  <a:rPr lang="en-US" sz="1500" u="none" strike="noStrike" kern="1200">
                    <a:ln>
                      <a:noFill/>
                    </a:ln>
                    <a:latin typeface="Helvetica Light" panose="020B0403020202020204" pitchFamily="34" charset="0"/>
                    <a:ea typeface="Arial Unicode MS" pitchFamily="2"/>
                    <a:cs typeface="Arial Unicode MS" pitchFamily="2"/>
                  </a:rPr>
                  <a:t>Selection Process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Class="emph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Class="emph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"/>
                            </p:stCondLst>
                            <p:childTnLst>
                              <p:par>
                                <p:cTn id="30" presetClass="emph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5984DE-8EB5-1246-9EE4-F5F9E879FB25}"/>
              </a:ext>
            </a:extLst>
          </p:cNvPr>
          <p:cNvSpPr txBox="1"/>
          <p:nvPr/>
        </p:nvSpPr>
        <p:spPr>
          <a:xfrm>
            <a:off x="376638" y="4422843"/>
            <a:ext cx="1784520" cy="61092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br>
              <a:rPr lang="en-US" sz="1800" u="none" strike="noStrike" kern="120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</a:br>
            <a:r>
              <a:rPr lang="en-US" sz="1800" u="none" strike="noStrike" kern="120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M</a:t>
            </a:r>
            <a:r>
              <a:rPr lang="en-US" sz="1800" u="none" strike="noStrike" kern="1200" baseline="3000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pro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908951-2629-2B4A-83E1-8E15B686831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39478" y="2018042"/>
            <a:ext cx="2743199" cy="274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19F7A1A-3E39-3840-853A-C56A10E44D27}"/>
              </a:ext>
            </a:extLst>
          </p:cNvPr>
          <p:cNvGrpSpPr/>
          <p:nvPr/>
        </p:nvGrpSpPr>
        <p:grpSpPr>
          <a:xfrm>
            <a:off x="1208598" y="3023883"/>
            <a:ext cx="3474719" cy="1828800"/>
            <a:chOff x="1645920" y="3990240"/>
            <a:chExt cx="3474719" cy="18288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A3AFFAF-05B7-0B4C-AD0A-083DED3791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/>
              <a:alphaModFix/>
            </a:blip>
            <a:srcRect/>
            <a:stretch>
              <a:fillRect/>
            </a:stretch>
          </p:blipFill>
          <p:spPr>
            <a:xfrm>
              <a:off x="3291839" y="3990240"/>
              <a:ext cx="1828800" cy="1828800"/>
            </a:xfrm>
            <a:prstGeom prst="rect">
              <a:avLst/>
            </a:prstGeom>
            <a:noFill/>
            <a:ln w="19080">
              <a:solidFill>
                <a:srgbClr val="000000"/>
              </a:solidFill>
              <a:prstDash val="solid"/>
            </a:ln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B3499F9-D29D-7A48-98C7-9FBD6A3FF309}"/>
                </a:ext>
              </a:extLst>
            </p:cNvPr>
            <p:cNvSpPr/>
            <p:nvPr/>
          </p:nvSpPr>
          <p:spPr>
            <a:xfrm>
              <a:off x="1645920" y="3990240"/>
              <a:ext cx="640080" cy="548640"/>
            </a:xfrm>
            <a:prstGeom prst="rect">
              <a:avLst/>
            </a:prstGeom>
            <a:noFill/>
            <a:ln w="19080">
              <a:solidFill>
                <a:srgbClr val="000000"/>
              </a:solidFill>
              <a:prstDash val="solid"/>
            </a:ln>
          </p:spPr>
          <p:txBody>
            <a:bodyPr vert="horz" wrap="none" lIns="99360" tIns="54360" rIns="99360" bIns="54360" anchor="ctr" anchorCtr="0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u="none" strike="noStrike" kern="120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8" name="Straight Connector 7">
              <a:extLst>
                <a:ext uri="{FF2B5EF4-FFF2-40B4-BE49-F238E27FC236}">
                  <a16:creationId xmlns:a16="http://schemas.microsoft.com/office/drawing/2014/main" id="{09B76EA7-47E2-774A-B47F-7A77A124AC65}"/>
                </a:ext>
              </a:extLst>
            </p:cNvPr>
            <p:cNvSpPr/>
            <p:nvPr/>
          </p:nvSpPr>
          <p:spPr>
            <a:xfrm>
              <a:off x="2286000" y="3990240"/>
              <a:ext cx="1005839" cy="0"/>
            </a:xfrm>
            <a:prstGeom prst="line">
              <a:avLst/>
            </a:prstGeom>
            <a:noFill/>
            <a:ln w="29160">
              <a:solidFill>
                <a:srgbClr val="000000"/>
              </a:solidFill>
              <a:prstDash val="solid"/>
            </a:ln>
          </p:spPr>
          <p:txBody>
            <a:bodyPr vert="horz" wrap="none" lIns="104400" tIns="59400" rIns="104400" bIns="59400" anchor="ctr" anchorCtr="0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u="none" strike="noStrike" kern="120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9" name="Straight Connector 8">
              <a:extLst>
                <a:ext uri="{FF2B5EF4-FFF2-40B4-BE49-F238E27FC236}">
                  <a16:creationId xmlns:a16="http://schemas.microsoft.com/office/drawing/2014/main" id="{57410DA1-4DAB-5D4C-A8DF-51B19F2CA6CB}"/>
                </a:ext>
              </a:extLst>
            </p:cNvPr>
            <p:cNvSpPr/>
            <p:nvPr/>
          </p:nvSpPr>
          <p:spPr>
            <a:xfrm>
              <a:off x="2286000" y="4538880"/>
              <a:ext cx="1005839" cy="1280160"/>
            </a:xfrm>
            <a:prstGeom prst="line">
              <a:avLst/>
            </a:prstGeom>
            <a:noFill/>
            <a:ln w="29160">
              <a:solidFill>
                <a:srgbClr val="000000"/>
              </a:solidFill>
              <a:prstDash val="solid"/>
            </a:ln>
          </p:spPr>
          <p:txBody>
            <a:bodyPr vert="horz" wrap="none" lIns="104400" tIns="59400" rIns="104400" bIns="59400" anchor="ctr" anchorCtr="0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u="none" strike="noStrike" kern="120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F2FBCCB-3E7E-C049-9ADF-01995DC591C6}"/>
              </a:ext>
            </a:extLst>
          </p:cNvPr>
          <p:cNvGrpSpPr/>
          <p:nvPr/>
        </p:nvGrpSpPr>
        <p:grpSpPr>
          <a:xfrm>
            <a:off x="4842798" y="3003003"/>
            <a:ext cx="3216599" cy="1849680"/>
            <a:chOff x="5280120" y="3969360"/>
            <a:chExt cx="3216599" cy="184968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7E242C8-69F1-0444-B4CF-EBED655353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/>
              <a:alphaModFix/>
            </a:blip>
            <a:srcRect/>
            <a:stretch>
              <a:fillRect/>
            </a:stretch>
          </p:blipFill>
          <p:spPr>
            <a:xfrm>
              <a:off x="6647039" y="3969360"/>
              <a:ext cx="1849680" cy="1849680"/>
            </a:xfrm>
            <a:prstGeom prst="rect">
              <a:avLst/>
            </a:prstGeom>
            <a:noFill/>
            <a:ln w="29160">
              <a:solidFill>
                <a:srgbClr val="000000"/>
              </a:solidFill>
              <a:prstDash val="solid"/>
            </a:ln>
          </p:spPr>
        </p:pic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7A10835-0A8B-4744-BA51-4F3D1088AA29}"/>
                </a:ext>
              </a:extLst>
            </p:cNvPr>
            <p:cNvGrpSpPr/>
            <p:nvPr/>
          </p:nvGrpSpPr>
          <p:grpSpPr>
            <a:xfrm>
              <a:off x="5280120" y="4245120"/>
              <a:ext cx="1221119" cy="623520"/>
              <a:chOff x="5280120" y="4245120"/>
              <a:chExt cx="1221119" cy="623520"/>
            </a:xfrm>
          </p:grpSpPr>
          <p:sp>
            <p:nvSpPr>
              <p:cNvPr id="22" name="Straight Connector 21">
                <a:extLst>
                  <a:ext uri="{FF2B5EF4-FFF2-40B4-BE49-F238E27FC236}">
                    <a16:creationId xmlns:a16="http://schemas.microsoft.com/office/drawing/2014/main" id="{14383B32-3DD7-E840-B654-19B90B62E1E3}"/>
                  </a:ext>
                </a:extLst>
              </p:cNvPr>
              <p:cNvSpPr/>
              <p:nvPr/>
            </p:nvSpPr>
            <p:spPr>
              <a:xfrm>
                <a:off x="5547240" y="4868640"/>
                <a:ext cx="686880" cy="0"/>
              </a:xfrm>
              <a:prstGeom prst="line">
                <a:avLst/>
              </a:prstGeom>
              <a:noFill/>
              <a:ln w="12600">
                <a:solidFill>
                  <a:srgbClr val="000000"/>
                </a:solidFill>
                <a:prstDash val="solid"/>
                <a:tailEnd type="arrow"/>
              </a:ln>
            </p:spPr>
            <p:txBody>
              <a:bodyPr vert="horz" wrap="none" lIns="96120" tIns="51120" rIns="96120" bIns="51120" anchor="ctr" anchorCtr="0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US" sz="1800" u="none" strike="noStrike" kern="1200">
                  <a:ln>
                    <a:noFill/>
                  </a:ln>
                  <a:latin typeface="Helvetica Light" panose="020B0403020202020204" pitchFamily="34" charset="0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EEF1B5CA-A737-0743-B82E-4D9A16B3B08E}"/>
                  </a:ext>
                </a:extLst>
              </p:cNvPr>
              <p:cNvSpPr txBox="1"/>
              <p:nvPr/>
            </p:nvSpPr>
            <p:spPr>
              <a:xfrm>
                <a:off x="5280120" y="4245120"/>
                <a:ext cx="1221119" cy="530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ctr" rtl="0" hangingPunct="0">
                  <a:spcBef>
                    <a:spcPts val="0"/>
                  </a:spcBef>
                  <a:spcAft>
                    <a:spcPts val="1213"/>
                  </a:spcAft>
                  <a:buNone/>
                  <a:tabLst/>
                </a:pPr>
                <a:r>
                  <a:rPr lang="en-US" sz="1800" u="none" strike="noStrike" kern="1200">
                    <a:ln>
                      <a:noFill/>
                    </a:ln>
                    <a:latin typeface="Helvetica Light" panose="020B0403020202020204" pitchFamily="34" charset="0"/>
                    <a:ea typeface="Arial Unicode MS" pitchFamily="2"/>
                    <a:cs typeface="Arial Unicode MS" pitchFamily="2"/>
                  </a:rPr>
                  <a:t>Computer</a:t>
                </a:r>
                <a:br>
                  <a:rPr lang="en-US" sz="1800" u="none" strike="noStrike" kern="1200">
                    <a:ln>
                      <a:noFill/>
                    </a:ln>
                    <a:latin typeface="Helvetica Light" panose="020B0403020202020204" pitchFamily="34" charset="0"/>
                    <a:ea typeface="Arial Unicode MS" pitchFamily="2"/>
                    <a:cs typeface="Arial Unicode MS" pitchFamily="2"/>
                  </a:rPr>
                </a:br>
                <a:r>
                  <a:rPr lang="en-US" sz="1800" u="none" strike="noStrike" kern="1200">
                    <a:ln>
                      <a:noFill/>
                    </a:ln>
                    <a:latin typeface="Helvetica Light" panose="020B0403020202020204" pitchFamily="34" charset="0"/>
                    <a:ea typeface="Arial Unicode MS" pitchFamily="2"/>
                    <a:cs typeface="Arial Unicode MS" pitchFamily="2"/>
                  </a:rPr>
                  <a:t>Docking</a:t>
                </a:r>
              </a:p>
            </p:txBody>
          </p:sp>
        </p:grp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2AAB6033-3614-6941-8767-5B0B027FD309}"/>
              </a:ext>
            </a:extLst>
          </p:cNvPr>
          <p:cNvSpPr txBox="1"/>
          <p:nvPr/>
        </p:nvSpPr>
        <p:spPr>
          <a:xfrm>
            <a:off x="5450838" y="4960682"/>
            <a:ext cx="3502923" cy="321711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u="none" strike="noStrike" kern="120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Binding Energy = -23.0 kcal/mol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A6B92041-2E12-C444-BE7E-E39FAAC6C154}"/>
              </a:ext>
            </a:extLst>
          </p:cNvPr>
          <p:cNvSpPr txBox="1">
            <a:spLocks/>
          </p:cNvSpPr>
          <p:nvPr/>
        </p:nvSpPr>
        <p:spPr>
          <a:xfrm>
            <a:off x="0" y="-3600"/>
            <a:ext cx="9720000" cy="129568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algn="ctr" rtl="0" hangingPunct="0">
              <a:tabLst/>
              <a:defRPr lang="en-US" sz="377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defRPr>
            </a:lvl1pPr>
          </a:lstStyle>
          <a:p>
            <a:r>
              <a:rPr lang="en-US" sz="3000" b="1" dirty="0">
                <a:solidFill>
                  <a:sysClr val="windowText" lastClr="000000"/>
                </a:solidFill>
                <a:latin typeface="Helvetica" pitchFamily="2" charset="0"/>
              </a:rPr>
              <a:t>Structure-Based Screening </a:t>
            </a:r>
          </a:p>
          <a:p>
            <a:r>
              <a:rPr lang="en-US" sz="3000" b="1" dirty="0">
                <a:solidFill>
                  <a:sysClr val="windowText" lastClr="000000"/>
                </a:solidFill>
                <a:latin typeface="Helvetica" pitchFamily="2" charset="0"/>
              </a:rPr>
              <a:t>(SARS-CoV-2 Protease </a:t>
            </a:r>
            <a:r>
              <a:rPr lang="en-US" sz="3000" b="1" dirty="0" err="1">
                <a:solidFill>
                  <a:sysClr val="windowText" lastClr="000000"/>
                </a:solidFill>
                <a:latin typeface="Helvetica" pitchFamily="2" charset="0"/>
              </a:rPr>
              <a:t>M</a:t>
            </a:r>
            <a:r>
              <a:rPr lang="en-US" sz="3000" b="1" baseline="30000" dirty="0" err="1">
                <a:solidFill>
                  <a:sysClr val="windowText" lastClr="000000"/>
                </a:solidFill>
                <a:latin typeface="Helvetica" pitchFamily="2" charset="0"/>
              </a:rPr>
              <a:t>pro</a:t>
            </a:r>
            <a:r>
              <a:rPr lang="en-US" sz="3000" b="1" dirty="0">
                <a:solidFill>
                  <a:sysClr val="windowText" lastClr="000000"/>
                </a:solidFill>
                <a:latin typeface="Helvetica" pitchFamily="2" charset="0"/>
              </a:rPr>
              <a:t>)</a:t>
            </a:r>
            <a:endParaRPr lang="en-US" sz="3000" b="1" baseline="30000" dirty="0">
              <a:solidFill>
                <a:sysClr val="windowText" lastClr="000000"/>
              </a:solidFill>
              <a:latin typeface="Helvetic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AB4F0-1137-4F41-A0A8-C25044F0472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212400"/>
            <a:ext cx="9720000" cy="1153440"/>
          </a:xfrm>
        </p:spPr>
        <p:txBody>
          <a:bodyPr/>
          <a:lstStyle/>
          <a:p>
            <a:pPr lvl="0"/>
            <a:r>
              <a:rPr lang="en-US" sz="3000" b="1" dirty="0">
                <a:latin typeface="Helvetica" pitchFamily="2" charset="0"/>
              </a:rPr>
              <a:t>Challenges in Structure-Based Screening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B76AE5-4911-C741-B5BE-F08D7CB113EB}"/>
              </a:ext>
            </a:extLst>
          </p:cNvPr>
          <p:cNvSpPr txBox="1"/>
          <p:nvPr/>
        </p:nvSpPr>
        <p:spPr>
          <a:xfrm>
            <a:off x="2436120" y="1659240"/>
            <a:ext cx="4725309" cy="411479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500" u="none" strike="noStrike" kern="120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Accuracy vs. Computation Cost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C1D04F-7F6A-C041-A247-37335B2A6EC6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554479" y="4026239"/>
            <a:ext cx="1849680" cy="1849680"/>
          </a:xfrm>
          <a:prstGeom prst="rect">
            <a:avLst/>
          </a:prstGeom>
          <a:noFill/>
          <a:ln w="29160">
            <a:solidFill>
              <a:srgbClr val="000000"/>
            </a:solidFill>
            <a:prstDash val="solid"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B716BE-70E8-7A48-959B-35DDCDFE02DA}"/>
              </a:ext>
            </a:extLst>
          </p:cNvPr>
          <p:cNvSpPr txBox="1"/>
          <p:nvPr/>
        </p:nvSpPr>
        <p:spPr>
          <a:xfrm>
            <a:off x="1230839" y="5946480"/>
            <a:ext cx="2514769" cy="321711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u="none" strike="noStrike" kern="1200">
                <a:ln>
                  <a:noFill/>
                </a:ln>
                <a:latin typeface="Helvetica Light" panose="020B0403020202020204" pitchFamily="34" charset="0"/>
                <a:ea typeface="Arial Unicode MS" pitchFamily="2"/>
                <a:cs typeface="Arial Unicode MS" pitchFamily="2"/>
              </a:rPr>
              <a:t>Binding Energy = ????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A1AF17-FC87-044A-97F8-C2D930C3BD8C}"/>
              </a:ext>
            </a:extLst>
          </p:cNvPr>
          <p:cNvSpPr/>
          <p:nvPr/>
        </p:nvSpPr>
        <p:spPr>
          <a:xfrm>
            <a:off x="1284401" y="2197627"/>
            <a:ext cx="39932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HELVETICA LIGHT" panose="020B0403020202020204" pitchFamily="34" charset="0"/>
              </a:rPr>
              <a:t>1. Must be accurate</a:t>
            </a:r>
          </a:p>
          <a:p>
            <a:endParaRPr lang="en-US" dirty="0">
              <a:latin typeface="Helvetica Light" panose="020B04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Helvetica Light" panose="020B0403020202020204" pitchFamily="34" charset="0"/>
              </a:rPr>
              <a:t>Inaccuracies leads to: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>
                <a:latin typeface="Helvetica Light" panose="020B0403020202020204" pitchFamily="34" charset="0"/>
              </a:rPr>
              <a:t>False positive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>
                <a:latin typeface="Helvetica Light" panose="020B0403020202020204" pitchFamily="34" charset="0"/>
              </a:rPr>
              <a:t>Wasted resources during downstream testing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5F0DF4-F27D-A04F-A75F-38EFDB36D737}"/>
              </a:ext>
            </a:extLst>
          </p:cNvPr>
          <p:cNvSpPr txBox="1"/>
          <p:nvPr/>
        </p:nvSpPr>
        <p:spPr>
          <a:xfrm>
            <a:off x="5456583" y="2197627"/>
            <a:ext cx="35253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HELVETICA LIGHT" panose="020B0403020202020204" pitchFamily="34" charset="0"/>
              </a:rPr>
              <a:t>2. Must be relative fast</a:t>
            </a:r>
          </a:p>
          <a:p>
            <a:endParaRPr lang="en-US" dirty="0">
              <a:latin typeface="Helvetica Light" panose="020B04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Helvetica Light" panose="020B0403020202020204" pitchFamily="34" charset="0"/>
              </a:rPr>
              <a:t>Slow calculations limit scale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Helvetica Light" panose="020B0403020202020204" pitchFamily="34" charset="0"/>
              </a:rPr>
              <a:t>Only small screening libraries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94292F4-D376-1B44-A12A-C094D6F47504}"/>
              </a:ext>
            </a:extLst>
          </p:cNvPr>
          <p:cNvSpPr txBox="1"/>
          <p:nvPr/>
        </p:nvSpPr>
        <p:spPr>
          <a:xfrm>
            <a:off x="3866322" y="4489414"/>
            <a:ext cx="47933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Helvetica Light" panose="020B0403020202020204" pitchFamily="34" charset="0"/>
              </a:rPr>
              <a:t>Simple Scoring Functions: ~1.0 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Helvetica Light" panose="020B0403020202020204" pitchFamily="34" charset="0"/>
              </a:rPr>
              <a:t>Accurate Quantum mechanical: ~1 month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Helvetica Light" panose="020B0403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76DD5-CA0F-334F-A7F3-74C61ADA655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2890527"/>
            <a:ext cx="9451017" cy="699120"/>
          </a:xfrm>
        </p:spPr>
        <p:txBody>
          <a:bodyPr/>
          <a:lstStyle/>
          <a:p>
            <a:pPr lvl="0"/>
            <a:r>
              <a:rPr lang="en-US" sz="7000" b="1" dirty="0">
                <a:latin typeface="Helvetica" pitchFamily="2" charset="0"/>
              </a:rPr>
              <a:t>Solution</a:t>
            </a:r>
          </a:p>
        </p:txBody>
      </p:sp>
    </p:spTree>
    <p:extLst>
      <p:ext uri="{BB962C8B-B14F-4D97-AF65-F5344CB8AC3E}">
        <p14:creationId xmlns:p14="http://schemas.microsoft.com/office/powerpoint/2010/main" val="2202092243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</TotalTime>
  <Words>608</Words>
  <Application>Microsoft Macintosh PowerPoint</Application>
  <PresentationFormat>Custom</PresentationFormat>
  <Paragraphs>124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Calibri</vt:lpstr>
      <vt:lpstr>Helvetica</vt:lpstr>
      <vt:lpstr>Helvetica Light</vt:lpstr>
      <vt:lpstr>Helvetica Light</vt:lpstr>
      <vt:lpstr>StarSymbol</vt:lpstr>
      <vt:lpstr>system-ui</vt:lpstr>
      <vt:lpstr>Times New Roman</vt:lpstr>
      <vt:lpstr>Default</vt:lpstr>
      <vt:lpstr>COVID-19 Drug Repurposing Guidance using Fragment Molecular Orbital (FMO) Calculations</vt:lpstr>
      <vt:lpstr>Introduction</vt:lpstr>
      <vt:lpstr>PowerPoint Presentation</vt:lpstr>
      <vt:lpstr>PowerPoint Presentation</vt:lpstr>
      <vt:lpstr>SARS-CoV-2 Protease Mpro</vt:lpstr>
      <vt:lpstr>Drug Re-purposing</vt:lpstr>
      <vt:lpstr>PowerPoint Presentation</vt:lpstr>
      <vt:lpstr>Challenges in Structure-Based Screening</vt:lpstr>
      <vt:lpstr>Solution</vt:lpstr>
      <vt:lpstr>Fragment Molecular Orbital (Divide-and-Conquer)</vt:lpstr>
      <vt:lpstr>Divide-and-Conquer for Drug Repurposing</vt:lpstr>
      <vt:lpstr>Divide-and-Conquer for Drug Repurposing</vt:lpstr>
      <vt:lpstr>Results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 Re-purposing for COVID-19 Using Quantum Mechanical Calculations</dc:title>
  <dc:creator>Aaron Frank</dc:creator>
  <cp:lastModifiedBy>Frank, Aaron</cp:lastModifiedBy>
  <cp:revision>89</cp:revision>
  <dcterms:created xsi:type="dcterms:W3CDTF">2020-07-14T04:11:41Z</dcterms:created>
  <dcterms:modified xsi:type="dcterms:W3CDTF">2021-05-18T16:53:03Z</dcterms:modified>
</cp:coreProperties>
</file>