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72" r:id="rId2"/>
    <p:sldId id="274" r:id="rId3"/>
    <p:sldId id="273" r:id="rId4"/>
    <p:sldId id="275" r:id="rId5"/>
    <p:sldId id="278" r:id="rId6"/>
    <p:sldId id="279" r:id="rId7"/>
    <p:sldId id="280" r:id="rId8"/>
    <p:sldId id="276" r:id="rId9"/>
    <p:sldId id="277" r:id="rId10"/>
    <p:sldId id="282" r:id="rId11"/>
  </p:sldIdLst>
  <p:sldSz cx="9144000" cy="6858000" type="letter"/>
  <p:notesSz cx="6858000" cy="9144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8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8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8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8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712000"/>
    <a:srgbClr val="037C03"/>
    <a:srgbClr val="EAEC5E"/>
    <a:srgbClr val="C1CEFF"/>
    <a:srgbClr val="BC3700"/>
    <a:srgbClr val="0000CC"/>
    <a:srgbClr val="000099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75521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1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</p:spTree>
    <p:extLst>
      <p:ext uri="{BB962C8B-B14F-4D97-AF65-F5344CB8AC3E}">
        <p14:creationId xmlns:p14="http://schemas.microsoft.com/office/powerpoint/2010/main" val="31666147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310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024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22098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381000"/>
            <a:ext cx="64770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909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78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3521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422400"/>
            <a:ext cx="4343400" cy="4749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22400"/>
            <a:ext cx="4343400" cy="4749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0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958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620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7574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5942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8619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381000"/>
            <a:ext cx="8839200" cy="104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422400"/>
            <a:ext cx="8839200" cy="474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152400" y="228600"/>
            <a:ext cx="8839200" cy="76200"/>
          </a:xfrm>
          <a:prstGeom prst="rect">
            <a:avLst/>
          </a:prstGeom>
          <a:solidFill>
            <a:srgbClr val="0000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052" name="Rectangle 28"/>
          <p:cNvSpPr>
            <a:spLocks noChangeArrowheads="1"/>
          </p:cNvSpPr>
          <p:nvPr/>
        </p:nvSpPr>
        <p:spPr bwMode="auto">
          <a:xfrm flipV="1">
            <a:off x="1905000" y="6583363"/>
            <a:ext cx="7099300" cy="107950"/>
          </a:xfrm>
          <a:prstGeom prst="rect">
            <a:avLst/>
          </a:prstGeom>
          <a:solidFill>
            <a:srgbClr val="0000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3333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057" name="Text Box 33"/>
          <p:cNvSpPr txBox="1">
            <a:spLocks noChangeArrowheads="1"/>
          </p:cNvSpPr>
          <p:nvPr/>
        </p:nvSpPr>
        <p:spPr bwMode="auto">
          <a:xfrm>
            <a:off x="1905000" y="6386513"/>
            <a:ext cx="3429000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l">
              <a:defRPr/>
            </a:pPr>
            <a:r>
              <a:rPr lang="en-US" sz="1100" b="1">
                <a:latin typeface="Arial" charset="0"/>
                <a:cs typeface="+mn-cs"/>
              </a:rPr>
              <a:t>SAN DIEGO SUPERCOMPUTER CENTER</a:t>
            </a:r>
          </a:p>
        </p:txBody>
      </p:sp>
      <p:pic>
        <p:nvPicPr>
          <p:cNvPr id="1031" name="Picture 37" descr="logo-plain-Rotis-SDSC-red.jpg                                  0007874AMacintosh HD                   BC93A1CC: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324600"/>
            <a:ext cx="1676400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rgbClr val="0000CC"/>
          </a:solidFill>
          <a:latin typeface="+mj-lt"/>
          <a:ea typeface="+mj-ea"/>
          <a:cs typeface="ＭＳ Ｐゴシック" charset="0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rgbClr val="0000CC"/>
          </a:solidFill>
          <a:latin typeface="Helvetica" charset="0"/>
          <a:ea typeface="ＭＳ Ｐゴシック" charset="0"/>
          <a:cs typeface="ＭＳ Ｐゴシック" charset="0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rgbClr val="0000CC"/>
          </a:solidFill>
          <a:latin typeface="Helvetica" charset="0"/>
          <a:ea typeface="ＭＳ Ｐゴシック" charset="0"/>
          <a:cs typeface="ＭＳ Ｐゴシック" charset="0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rgbClr val="0000CC"/>
          </a:solidFill>
          <a:latin typeface="Helvetica" charset="0"/>
          <a:ea typeface="ＭＳ Ｐゴシック" charset="0"/>
          <a:cs typeface="ＭＳ Ｐゴシック" charset="0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rgbClr val="0000CC"/>
          </a:solidFill>
          <a:latin typeface="Helvetica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rgbClr val="0000CC"/>
          </a:solidFill>
          <a:latin typeface="Helvetica" charset="0"/>
          <a:ea typeface="ＭＳ Ｐゴシック" charset="0"/>
        </a:defRPr>
      </a:lvl6pPr>
      <a:lvl7pPr marL="9144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rgbClr val="0000CC"/>
          </a:solidFill>
          <a:latin typeface="Helvetica" charset="0"/>
          <a:ea typeface="ＭＳ Ｐゴシック" charset="0"/>
        </a:defRPr>
      </a:lvl7pPr>
      <a:lvl8pPr marL="13716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rgbClr val="0000CC"/>
          </a:solidFill>
          <a:latin typeface="Helvetica" charset="0"/>
          <a:ea typeface="ＭＳ Ｐゴシック" charset="0"/>
        </a:defRPr>
      </a:lvl8pPr>
      <a:lvl9pPr marL="18288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rgbClr val="0000CC"/>
          </a:solidFill>
          <a:latin typeface="Helvetica" charset="0"/>
          <a:ea typeface="ＭＳ Ｐゴシック" charset="0"/>
        </a:defRPr>
      </a:lvl9pPr>
    </p:titleStyle>
    <p:bodyStyle>
      <a:lvl1pPr marL="342900" indent="-342900" algn="l" rtl="0" eaLnBrk="1" fontAlgn="base" hangingPunct="1">
        <a:lnSpc>
          <a:spcPct val="95000"/>
        </a:lnSpc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2800" b="1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1" fontAlgn="base" hangingPunct="1">
        <a:lnSpc>
          <a:spcPct val="95000"/>
        </a:lnSpc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lnSpc>
          <a:spcPct val="95000"/>
        </a:lnSpc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" charset="0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charset="0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charset="0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charset="0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charset="0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charset="0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Relationship Id="rId3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Relationship Id="rId3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Using Gordon to</a:t>
            </a:r>
            <a:br>
              <a:rPr lang="en-US" dirty="0" smtClean="0">
                <a:cs typeface="+mj-cs"/>
              </a:rPr>
            </a:br>
            <a:r>
              <a:rPr lang="en-US" dirty="0" smtClean="0">
                <a:cs typeface="+mj-cs"/>
              </a:rPr>
              <a:t>Accelerate </a:t>
            </a:r>
            <a:r>
              <a:rPr lang="en-US" dirty="0">
                <a:cs typeface="+mj-cs"/>
              </a:rPr>
              <a:t>LHC Science</a:t>
            </a:r>
            <a:endParaRPr lang="en-US" dirty="0" smtClean="0"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5486401" y="4716463"/>
            <a:ext cx="3657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•"/>
              <a:defRPr sz="2800" b="1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742950" indent="-285750" algn="l" rtl="0" eaLnBrk="1" fontAlgn="base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" charset="0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+mn-ea"/>
              </a:defRPr>
            </a:lvl9pPr>
          </a:lstStyle>
          <a:p>
            <a:pPr algn="r">
              <a:lnSpc>
                <a:spcPct val="15000"/>
              </a:lnSpc>
              <a:buFontTx/>
              <a:buNone/>
              <a:defRPr/>
            </a:pPr>
            <a:endParaRPr lang="en-US" sz="2400" dirty="0" smtClean="0">
              <a:solidFill>
                <a:srgbClr val="0000CC"/>
              </a:solidFill>
              <a:latin typeface="+mj-lt"/>
              <a:ea typeface="ＭＳ Ｐゴシック" charset="0"/>
            </a:endParaRPr>
          </a:p>
          <a:p>
            <a:pPr algn="r">
              <a:lnSpc>
                <a:spcPct val="75000"/>
              </a:lnSpc>
              <a:buFontTx/>
              <a:buNone/>
              <a:defRPr/>
            </a:pPr>
            <a:r>
              <a:rPr lang="en-US" sz="1600" dirty="0" smtClean="0">
                <a:solidFill>
                  <a:srgbClr val="0000CC"/>
                </a:solidFill>
                <a:latin typeface="+mj-lt"/>
                <a:ea typeface="ＭＳ Ｐゴシック" charset="0"/>
              </a:rPr>
              <a:t>Rick Wagner</a:t>
            </a:r>
          </a:p>
          <a:p>
            <a:pPr algn="r">
              <a:lnSpc>
                <a:spcPct val="75000"/>
              </a:lnSpc>
              <a:buFontTx/>
              <a:buNone/>
              <a:defRPr/>
            </a:pPr>
            <a:r>
              <a:rPr lang="en-US" sz="1600" dirty="0" smtClean="0">
                <a:solidFill>
                  <a:srgbClr val="0000CC"/>
                </a:solidFill>
                <a:latin typeface="+mj-lt"/>
                <a:ea typeface="ＭＳ Ｐゴシック" charset="0"/>
              </a:rPr>
              <a:t>San Diego Supercomputer Center</a:t>
            </a:r>
            <a:endParaRPr lang="en-US" sz="1600" dirty="0">
              <a:solidFill>
                <a:srgbClr val="0000CC"/>
              </a:solidFill>
              <a:latin typeface="+mj-lt"/>
              <a:ea typeface="ＭＳ Ｐゴシック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0" y="5181600"/>
            <a:ext cx="470729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i="1" dirty="0" smtClean="0">
                <a:solidFill>
                  <a:srgbClr val="0000CC"/>
                </a:solidFill>
                <a:latin typeface="Helvetica" pitchFamily="34" charset="0"/>
              </a:rPr>
              <a:t>XSEDE 13</a:t>
            </a:r>
            <a:endParaRPr lang="en-US" sz="1800" b="1" i="1" dirty="0" smtClean="0">
              <a:solidFill>
                <a:srgbClr val="0000CC"/>
              </a:solidFill>
              <a:latin typeface="Helvetica" pitchFamily="34" charset="0"/>
            </a:endParaRPr>
          </a:p>
          <a:p>
            <a:r>
              <a:rPr lang="en-US" sz="1800" b="1" i="1" dirty="0" smtClean="0">
                <a:solidFill>
                  <a:srgbClr val="0000CC"/>
                </a:solidFill>
                <a:latin typeface="Helvetica" pitchFamily="34" charset="0"/>
              </a:rPr>
              <a:t>July 22-25, 2013</a:t>
            </a:r>
            <a:endParaRPr lang="en-US" sz="1800" b="1" i="1" dirty="0" smtClean="0">
              <a:solidFill>
                <a:srgbClr val="0000CC"/>
              </a:solidFill>
              <a:latin typeface="Helvetica" pitchFamily="34" charset="0"/>
            </a:endParaRPr>
          </a:p>
          <a:p>
            <a:r>
              <a:rPr lang="en-US" sz="1800" b="1" i="1" dirty="0" smtClean="0">
                <a:solidFill>
                  <a:srgbClr val="0000CC"/>
                </a:solidFill>
                <a:latin typeface="Helvetica" pitchFamily="34" charset="0"/>
              </a:rPr>
              <a:t>San Diego, CA</a:t>
            </a:r>
            <a:endParaRPr lang="en-US" sz="1800" b="1" i="1" dirty="0">
              <a:solidFill>
                <a:srgbClr val="0000CC"/>
              </a:solidFill>
              <a:latin typeface="Helvetica" pitchFamily="34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0" y="4724400"/>
            <a:ext cx="3657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•"/>
              <a:defRPr sz="2800" b="1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742950" indent="-285750" algn="l" rtl="0" eaLnBrk="1" fontAlgn="base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imes" charset="0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charset="0"/>
                <a:ea typeface="+mn-ea"/>
              </a:defRPr>
            </a:lvl9pPr>
          </a:lstStyle>
          <a:p>
            <a:pPr>
              <a:lnSpc>
                <a:spcPct val="15000"/>
              </a:lnSpc>
              <a:buFontTx/>
              <a:buNone/>
              <a:defRPr/>
            </a:pPr>
            <a:endParaRPr lang="en-US" sz="2400" dirty="0" smtClean="0">
              <a:solidFill>
                <a:srgbClr val="0000CC"/>
              </a:solidFill>
              <a:latin typeface="+mj-lt"/>
              <a:ea typeface="ＭＳ Ｐゴシック" charset="0"/>
            </a:endParaRPr>
          </a:p>
          <a:p>
            <a:pPr>
              <a:lnSpc>
                <a:spcPct val="75000"/>
              </a:lnSpc>
              <a:buFontTx/>
              <a:buNone/>
              <a:defRPr/>
            </a:pPr>
            <a:r>
              <a:rPr lang="en-US" sz="1600" dirty="0">
                <a:solidFill>
                  <a:srgbClr val="0000CC"/>
                </a:solidFill>
                <a:latin typeface="+mj-lt"/>
                <a:ea typeface="ＭＳ Ｐゴシック" charset="0"/>
              </a:rPr>
              <a:t>Brian </a:t>
            </a:r>
            <a:r>
              <a:rPr lang="en-US" sz="1600" dirty="0" err="1" smtClean="0">
                <a:solidFill>
                  <a:srgbClr val="0000CC"/>
                </a:solidFill>
                <a:latin typeface="+mj-lt"/>
                <a:ea typeface="ＭＳ Ｐゴシック" charset="0"/>
              </a:rPr>
              <a:t>Bockelman</a:t>
            </a:r>
            <a:endParaRPr lang="en-US" sz="1600" dirty="0" smtClean="0">
              <a:solidFill>
                <a:srgbClr val="0000CC"/>
              </a:solidFill>
              <a:latin typeface="+mj-lt"/>
              <a:ea typeface="ＭＳ Ｐゴシック" charset="0"/>
            </a:endParaRPr>
          </a:p>
          <a:p>
            <a:pPr>
              <a:lnSpc>
                <a:spcPct val="75000"/>
              </a:lnSpc>
              <a:buFontTx/>
              <a:buNone/>
              <a:defRPr/>
            </a:pPr>
            <a:r>
              <a:rPr lang="en-US" sz="1600" dirty="0">
                <a:solidFill>
                  <a:srgbClr val="0000CC"/>
                </a:solidFill>
                <a:latin typeface="+mj-lt"/>
                <a:ea typeface="ＭＳ Ｐゴシック" charset="0"/>
              </a:rPr>
              <a:t>University of Nebraska-Lincoln</a:t>
            </a:r>
          </a:p>
        </p:txBody>
      </p:sp>
      <p:pic>
        <p:nvPicPr>
          <p:cNvPr id="8" name="Picture 2" descr="C:\Users\jzverina\Pictures\gordon_me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905000"/>
            <a:ext cx="2819400" cy="253836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CE0120M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676400"/>
            <a:ext cx="4321791" cy="289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Thoughts</a:t>
            </a:r>
            <a:r>
              <a:rPr lang="en-US" dirty="0">
                <a:cs typeface="+mj-cs"/>
              </a:rPr>
              <a:t> </a:t>
            </a:r>
            <a:r>
              <a:rPr lang="en-US" dirty="0" smtClean="0">
                <a:cs typeface="+mj-cs"/>
              </a:rPr>
              <a:t>&amp; Conclusions</a:t>
            </a:r>
            <a:endParaRPr lang="en-US" dirty="0" smtClean="0"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1600200"/>
            <a:ext cx="8534400" cy="4832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buFont typeface="Arial"/>
              <a:buChar char="•"/>
            </a:pPr>
            <a:r>
              <a:rPr lang="en-US" dirty="0" smtClean="0"/>
              <a:t>OSG &amp; XSEDE technologies very similar</a:t>
            </a:r>
          </a:p>
          <a:p>
            <a:pPr marL="914400" lvl="1" indent="-457200" algn="l">
              <a:buFont typeface="Arial"/>
              <a:buChar char="•"/>
            </a:pPr>
            <a:r>
              <a:rPr lang="en-US" dirty="0" err="1" smtClean="0"/>
              <a:t>GridFTP</a:t>
            </a:r>
            <a:endParaRPr lang="en-US" dirty="0" smtClean="0"/>
          </a:p>
          <a:p>
            <a:pPr marL="914400" lvl="1" indent="-457200" algn="l">
              <a:buFont typeface="Arial"/>
              <a:buChar char="•"/>
            </a:pPr>
            <a:r>
              <a:rPr lang="en-US" dirty="0" smtClean="0"/>
              <a:t>GSI authentication</a:t>
            </a:r>
          </a:p>
          <a:p>
            <a:pPr marL="914400" lvl="1" indent="-457200" algn="l">
              <a:buFont typeface="Arial"/>
              <a:buChar char="•"/>
            </a:pPr>
            <a:r>
              <a:rPr lang="en-US" dirty="0" smtClean="0"/>
              <a:t>Batch systems, etc.</a:t>
            </a:r>
          </a:p>
          <a:p>
            <a:pPr marL="457200" indent="-457200" algn="l">
              <a:buFont typeface="Arial"/>
              <a:buChar char="•"/>
            </a:pPr>
            <a:r>
              <a:rPr lang="en-US" dirty="0" smtClean="0"/>
              <a:t>Staff at both ends speak the same language</a:t>
            </a:r>
          </a:p>
          <a:p>
            <a:pPr marL="457200" indent="-457200" algn="l">
              <a:buFont typeface="Arial"/>
              <a:buChar char="•"/>
            </a:pPr>
            <a:endParaRPr lang="en-US" dirty="0"/>
          </a:p>
          <a:p>
            <a:pPr marL="457200" indent="-457200" algn="l">
              <a:buFont typeface="Arial"/>
              <a:buChar char="•"/>
            </a:pPr>
            <a:r>
              <a:rPr lang="en-US" dirty="0" smtClean="0"/>
              <a:t>Some things would make a repeat easier:</a:t>
            </a:r>
          </a:p>
          <a:p>
            <a:pPr marL="914400" lvl="1" indent="-457200" algn="l">
              <a:buFont typeface="Arial"/>
              <a:buChar char="•"/>
            </a:pPr>
            <a:r>
              <a:rPr lang="en-US" dirty="0" smtClean="0"/>
              <a:t>CVMFS (Fuse-based file system for CMS tools)</a:t>
            </a:r>
          </a:p>
          <a:p>
            <a:pPr marL="914400" lvl="1" indent="-457200" algn="l">
              <a:buFont typeface="Arial"/>
              <a:buChar char="•"/>
            </a:pPr>
            <a:r>
              <a:rPr lang="en-US" dirty="0" smtClean="0"/>
              <a:t>Common runtime profile for OSG &amp; XSEDE</a:t>
            </a:r>
          </a:p>
          <a:p>
            <a:pPr marL="914400" lvl="1" indent="-457200" algn="l">
              <a:buFont typeface="Arial"/>
              <a:buChar char="•"/>
            </a:pPr>
            <a:r>
              <a:rPr lang="en-US" dirty="0" smtClean="0"/>
              <a:t>Common SU and data accounting</a:t>
            </a: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00952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Coauthors</a:t>
            </a:r>
            <a:endParaRPr lang="en-US" dirty="0" smtClean="0">
              <a:cs typeface="+mj-cs"/>
            </a:endParaRPr>
          </a:p>
        </p:txBody>
      </p:sp>
      <p:pic>
        <p:nvPicPr>
          <p:cNvPr id="2" name="Picture 1" descr="osg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295400"/>
            <a:ext cx="2819400" cy="1606203"/>
          </a:xfrm>
          <a:prstGeom prst="rect">
            <a:avLst/>
          </a:prstGeom>
        </p:spPr>
      </p:pic>
      <p:pic>
        <p:nvPicPr>
          <p:cNvPr id="7" name="Picture 6" descr="SDSC-logo-re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1676400"/>
            <a:ext cx="2349500" cy="558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562600" y="2743200"/>
            <a:ext cx="32004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Mahidhar</a:t>
            </a:r>
            <a:r>
              <a:rPr lang="en-US" dirty="0" smtClean="0"/>
              <a:t> </a:t>
            </a:r>
            <a:r>
              <a:rPr lang="en-US" dirty="0" err="1" smtClean="0"/>
              <a:t>Tatineni</a:t>
            </a:r>
            <a:endParaRPr lang="en-US" dirty="0" smtClean="0"/>
          </a:p>
          <a:p>
            <a:r>
              <a:rPr lang="en-US" dirty="0" smtClean="0"/>
              <a:t>Eva Hocks</a:t>
            </a:r>
          </a:p>
          <a:p>
            <a:r>
              <a:rPr lang="en-US" dirty="0" smtClean="0"/>
              <a:t>Kenneth Yoshimoto</a:t>
            </a:r>
          </a:p>
          <a:p>
            <a:r>
              <a:rPr lang="en-US" dirty="0" smtClean="0"/>
              <a:t>Scott Sakai</a:t>
            </a:r>
          </a:p>
          <a:p>
            <a:r>
              <a:rPr lang="en-US" dirty="0" smtClean="0"/>
              <a:t>Michael L. Norman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28600" y="3048000"/>
            <a:ext cx="47244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Igor </a:t>
            </a:r>
            <a:r>
              <a:rPr lang="en-US" dirty="0" err="1" smtClean="0"/>
              <a:t>Sfiligoi</a:t>
            </a:r>
            <a:r>
              <a:rPr lang="en-US" dirty="0" smtClean="0"/>
              <a:t> (UCSD)</a:t>
            </a:r>
          </a:p>
          <a:p>
            <a:r>
              <a:rPr lang="en-US" dirty="0" err="1" smtClean="0"/>
              <a:t>Matevz</a:t>
            </a:r>
            <a:r>
              <a:rPr lang="en-US" dirty="0" smtClean="0"/>
              <a:t> </a:t>
            </a:r>
            <a:r>
              <a:rPr lang="en-US" dirty="0" err="1" smtClean="0"/>
              <a:t>Tadel</a:t>
            </a:r>
            <a:r>
              <a:rPr lang="en-US" dirty="0" smtClean="0"/>
              <a:t> (UCSD)</a:t>
            </a:r>
            <a:endParaRPr lang="en-US" dirty="0" smtClean="0"/>
          </a:p>
          <a:p>
            <a:r>
              <a:rPr lang="en-US" dirty="0" smtClean="0"/>
              <a:t>James Letts</a:t>
            </a:r>
            <a:r>
              <a:rPr lang="en-US" dirty="0" smtClean="0"/>
              <a:t> (UCSD)</a:t>
            </a:r>
          </a:p>
          <a:p>
            <a:r>
              <a:rPr lang="en-US" dirty="0" smtClean="0"/>
              <a:t>Frank </a:t>
            </a:r>
            <a:r>
              <a:rPr lang="en-US" dirty="0" err="1" smtClean="0"/>
              <a:t>Würthwein</a:t>
            </a:r>
            <a:r>
              <a:rPr lang="en-US" dirty="0" smtClean="0"/>
              <a:t> (UCSD)</a:t>
            </a:r>
          </a:p>
          <a:p>
            <a:r>
              <a:rPr lang="en-US" dirty="0" err="1" smtClean="0"/>
              <a:t>Lothar</a:t>
            </a:r>
            <a:r>
              <a:rPr lang="en-US" dirty="0" smtClean="0"/>
              <a:t> A. </a:t>
            </a:r>
            <a:r>
              <a:rPr lang="en-US" dirty="0" err="1" smtClean="0"/>
              <a:t>Bauerdick</a:t>
            </a:r>
            <a:r>
              <a:rPr lang="en-US" dirty="0" smtClean="0"/>
              <a:t> (FNAL)</a:t>
            </a:r>
          </a:p>
        </p:txBody>
      </p:sp>
    </p:spTree>
    <p:extLst>
      <p:ext uri="{BB962C8B-B14F-4D97-AF65-F5344CB8AC3E}">
        <p14:creationId xmlns:p14="http://schemas.microsoft.com/office/powerpoint/2010/main" val="3695272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xplosion 1 9"/>
          <p:cNvSpPr/>
          <p:nvPr/>
        </p:nvSpPr>
        <p:spPr bwMode="auto">
          <a:xfrm>
            <a:off x="2895600" y="2590800"/>
            <a:ext cx="3886200" cy="2438400"/>
          </a:xfrm>
          <a:prstGeom prst="irregularSeal1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When Grids Collide</a:t>
            </a:r>
            <a:endParaRPr lang="en-US" dirty="0" smtClean="0">
              <a:cs typeface="+mj-cs"/>
            </a:endParaRPr>
          </a:p>
        </p:txBody>
      </p:sp>
      <p:pic>
        <p:nvPicPr>
          <p:cNvPr id="9" name="Picture 8" descr="xsede-black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9106" y="3886200"/>
            <a:ext cx="5634894" cy="2133600"/>
          </a:xfrm>
          <a:prstGeom prst="rect">
            <a:avLst/>
          </a:prstGeom>
        </p:spPr>
      </p:pic>
      <p:pic>
        <p:nvPicPr>
          <p:cNvPr id="11" name="Picture 10" descr="osg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0600"/>
            <a:ext cx="5662309" cy="322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9942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Overview</a:t>
            </a:r>
            <a:endParaRPr lang="en-US" dirty="0" smtClean="0">
              <a:cs typeface="+mj-cs"/>
            </a:endParaRPr>
          </a:p>
        </p:txBody>
      </p:sp>
      <p:pic>
        <p:nvPicPr>
          <p:cNvPr id="4" name="Picture 3" descr="CE0159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1524000"/>
            <a:ext cx="4191000" cy="229806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3400" y="1600200"/>
            <a:ext cx="39624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buFont typeface="Arial"/>
              <a:buChar char="•"/>
            </a:pPr>
            <a:r>
              <a:rPr lang="en-US" dirty="0" smtClean="0"/>
              <a:t>2012 </a:t>
            </a:r>
            <a:r>
              <a:rPr lang="en-US" dirty="0" smtClean="0"/>
              <a:t>LHC data collection rates higher than first planned (1000Hz vs. 150Hz)</a:t>
            </a:r>
          </a:p>
          <a:p>
            <a:pPr marL="457200" indent="-457200" algn="l">
              <a:buFont typeface="Arial"/>
              <a:buChar char="•"/>
            </a:pPr>
            <a:r>
              <a:rPr lang="en-US" dirty="0" smtClean="0"/>
              <a:t>Additional data was “parked” to be reduced during 2 year shutdown</a:t>
            </a:r>
          </a:p>
          <a:p>
            <a:pPr marL="457200" indent="-457200" algn="l">
              <a:buFont typeface="Arial"/>
              <a:buChar char="•"/>
            </a:pPr>
            <a:r>
              <a:rPr lang="en-US" dirty="0" smtClean="0"/>
              <a:t>Delays the science from data at the end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309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Overview</a:t>
            </a:r>
            <a:endParaRPr lang="en-US" dirty="0" smtClean="0"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1447800"/>
            <a:ext cx="84582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buFont typeface="Arial"/>
              <a:buChar char="•"/>
            </a:pPr>
            <a:r>
              <a:rPr lang="en-US" dirty="0" smtClean="0"/>
              <a:t>Frank </a:t>
            </a:r>
            <a:r>
              <a:rPr lang="en-US" dirty="0" err="1" smtClean="0"/>
              <a:t>Würthwein</a:t>
            </a:r>
            <a:r>
              <a:rPr lang="en-US" dirty="0" smtClean="0"/>
              <a:t> (UCSD, CMS Tier II lead) approaches Mike Norman (Director of SDSC) regarding analysis delay</a:t>
            </a:r>
          </a:p>
          <a:p>
            <a:pPr marL="457200" indent="-457200" algn="l">
              <a:buFont typeface="Arial"/>
              <a:buChar char="•"/>
            </a:pPr>
            <a:r>
              <a:rPr lang="en-US" dirty="0" smtClean="0"/>
              <a:t>A rough plan emerges:</a:t>
            </a:r>
          </a:p>
          <a:p>
            <a:pPr marL="914400" lvl="1" indent="-457200" algn="l">
              <a:buFont typeface="Arial"/>
              <a:buChar char="•"/>
            </a:pPr>
            <a:r>
              <a:rPr lang="en-US" dirty="0" smtClean="0"/>
              <a:t>Ship data at the tail of the analysis chain to SDSC</a:t>
            </a:r>
          </a:p>
          <a:p>
            <a:pPr marL="914400" lvl="1" indent="-457200" algn="l">
              <a:buFont typeface="Arial"/>
              <a:buChar char="•"/>
            </a:pPr>
            <a:r>
              <a:rPr lang="en-US" dirty="0" smtClean="0"/>
              <a:t>Attach Gordon to CMS workflow</a:t>
            </a:r>
          </a:p>
          <a:p>
            <a:pPr marL="914400" lvl="1" indent="-457200" algn="l">
              <a:buFont typeface="Arial"/>
              <a:buChar char="•"/>
            </a:pPr>
            <a:r>
              <a:rPr lang="en-US" dirty="0" smtClean="0"/>
              <a:t>Ship results back to FNAL</a:t>
            </a:r>
            <a:endParaRPr lang="en-US" dirty="0" smtClean="0"/>
          </a:p>
          <a:p>
            <a:pPr marL="457200" indent="-457200" algn="l">
              <a:buFont typeface="Arial"/>
              <a:buChar char="•"/>
            </a:pPr>
            <a:r>
              <a:rPr lang="en-US" dirty="0" smtClean="0"/>
              <a:t>From CMS perspective, Gordon becomes a compute resources</a:t>
            </a:r>
            <a:endParaRPr lang="en-US" dirty="0"/>
          </a:p>
          <a:p>
            <a:pPr marL="457200" indent="-457200" algn="l">
              <a:buFont typeface="Arial"/>
              <a:buChar char="•"/>
            </a:pPr>
            <a:r>
              <a:rPr lang="en-US" dirty="0" smtClean="0"/>
              <a:t>From SDSC perspective, CMS jobs run like a gateway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903855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1148742"/>
            <a:ext cx="3105150" cy="50398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574800" y="381000"/>
            <a:ext cx="6019800" cy="609600"/>
          </a:xfrm>
        </p:spPr>
        <p:txBody>
          <a:bodyPr/>
          <a:lstStyle/>
          <a:p>
            <a:r>
              <a:rPr lang="en-US" dirty="0" smtClean="0"/>
              <a:t>Gordon </a:t>
            </a:r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5" name="Line Callout 1 4"/>
          <p:cNvSpPr/>
          <p:nvPr/>
        </p:nvSpPr>
        <p:spPr bwMode="auto">
          <a:xfrm>
            <a:off x="381000" y="2917144"/>
            <a:ext cx="1524000" cy="604612"/>
          </a:xfrm>
          <a:prstGeom prst="borderCallout1">
            <a:avLst>
              <a:gd name="adj1" fmla="val 43409"/>
              <a:gd name="adj2" fmla="val 113195"/>
              <a:gd name="adj3" fmla="val 75785"/>
              <a:gd name="adj4" fmla="val 183632"/>
            </a:avLst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1400" dirty="0" smtClean="0">
                <a:latin typeface="Calibri" pitchFamily="34" charset="0"/>
                <a:cs typeface="Calibri" pitchFamily="34" charset="0"/>
              </a:rPr>
              <a:t>3D Torus</a:t>
            </a: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Calibri" pitchFamily="34" charset="0"/>
              </a:rPr>
              <a:t>Dual rail QDR</a:t>
            </a:r>
          </a:p>
        </p:txBody>
      </p:sp>
      <p:sp>
        <p:nvSpPr>
          <p:cNvPr id="10" name="Line Callout 1 9"/>
          <p:cNvSpPr/>
          <p:nvPr/>
        </p:nvSpPr>
        <p:spPr bwMode="auto">
          <a:xfrm>
            <a:off x="6416277" y="2609850"/>
            <a:ext cx="2112168" cy="1809750"/>
          </a:xfrm>
          <a:prstGeom prst="borderCallout1">
            <a:avLst>
              <a:gd name="adj1" fmla="val 43814"/>
              <a:gd name="adj2" fmla="val -5459"/>
              <a:gd name="adj3" fmla="val 64699"/>
              <a:gd name="adj4" fmla="val -30669"/>
            </a:avLst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1400" dirty="0" smtClean="0">
                <a:latin typeface="Calibri" pitchFamily="34" charset="0"/>
                <a:cs typeface="Calibri" pitchFamily="34" charset="0"/>
              </a:rPr>
              <a:t>64, 2S Westmere I/O nodes</a:t>
            </a: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Calibri" pitchFamily="34" charset="0"/>
              </a:rPr>
              <a:t>12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Calibri" pitchFamily="34" charset="0"/>
              </a:rPr>
              <a:t> core, </a:t>
            </a:r>
            <a:r>
              <a:rPr lang="en-US" sz="1400" baseline="0" dirty="0" smtClean="0">
                <a:latin typeface="Calibri" pitchFamily="34" charset="0"/>
                <a:cs typeface="Calibri" pitchFamily="34" charset="0"/>
              </a:rPr>
              <a:t>48</a:t>
            </a:r>
            <a:r>
              <a:rPr lang="en-US" sz="1400" dirty="0" smtClean="0">
                <a:latin typeface="Calibri" pitchFamily="34" charset="0"/>
                <a:cs typeface="Calibri" pitchFamily="34" charset="0"/>
              </a:rPr>
              <a:t> GB/node</a:t>
            </a: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1400" dirty="0" smtClean="0">
                <a:latin typeface="Calibri" pitchFamily="34" charset="0"/>
                <a:cs typeface="Calibri" pitchFamily="34" charset="0"/>
              </a:rPr>
              <a:t>4 LSI controllers</a:t>
            </a: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1400" dirty="0" smtClean="0">
                <a:latin typeface="Calibri" pitchFamily="34" charset="0"/>
                <a:cs typeface="Calibri" pitchFamily="34" charset="0"/>
              </a:rPr>
              <a:t>16 SSDs</a:t>
            </a: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1400" dirty="0" smtClean="0">
                <a:latin typeface="Calibri" pitchFamily="34" charset="0"/>
                <a:cs typeface="Calibri" pitchFamily="34" charset="0"/>
              </a:rPr>
              <a:t>Dual 10GbE</a:t>
            </a: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Calibri" pitchFamily="34" charset="0"/>
              </a:rPr>
              <a:t>SuperMicro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Calibri" pitchFamily="34" charset="0"/>
              </a:rPr>
              <a:t>mobo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1400" dirty="0" smtClean="0">
                <a:latin typeface="Calibri" pitchFamily="34" charset="0"/>
                <a:cs typeface="Calibri" pitchFamily="34" charset="0"/>
              </a:rPr>
              <a:t>PCI Gen2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" name="Line Callout 1 10"/>
          <p:cNvSpPr/>
          <p:nvPr/>
        </p:nvSpPr>
        <p:spPr bwMode="auto">
          <a:xfrm>
            <a:off x="6248399" y="1287442"/>
            <a:ext cx="1795461" cy="846158"/>
          </a:xfrm>
          <a:prstGeom prst="borderCallout1">
            <a:avLst>
              <a:gd name="adj1" fmla="val 46806"/>
              <a:gd name="adj2" fmla="val -8962"/>
              <a:gd name="adj3" fmla="val 49041"/>
              <a:gd name="adj4" fmla="val -33019"/>
            </a:avLst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Calibri" pitchFamily="34" charset="0"/>
              </a:rPr>
              <a:t>300 GB Intel 710 eMLC SSDs</a:t>
            </a: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1400" dirty="0" smtClean="0">
                <a:latin typeface="Calibri" pitchFamily="34" charset="0"/>
                <a:cs typeface="Calibri" pitchFamily="34" charset="0"/>
              </a:rPr>
              <a:t>300 TB aggregate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Line Callout 1 11"/>
          <p:cNvSpPr/>
          <p:nvPr/>
        </p:nvSpPr>
        <p:spPr bwMode="auto">
          <a:xfrm>
            <a:off x="381000" y="1180408"/>
            <a:ext cx="2009776" cy="1334192"/>
          </a:xfrm>
          <a:prstGeom prst="borderCallout1">
            <a:avLst>
              <a:gd name="adj1" fmla="val 48847"/>
              <a:gd name="adj2" fmla="val 104528"/>
              <a:gd name="adj3" fmla="val 62990"/>
              <a:gd name="adj4" fmla="val 152095"/>
            </a:avLst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1400" dirty="0" smtClean="0">
                <a:latin typeface="Calibri" pitchFamily="34" charset="0"/>
                <a:cs typeface="Calibri" pitchFamily="34" charset="0"/>
              </a:rPr>
              <a:t>1,024 2S Xeon E5 (Sandy Bridge) nodes</a:t>
            </a: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1400" dirty="0" smtClean="0">
                <a:latin typeface="Calibri" pitchFamily="34" charset="0"/>
                <a:cs typeface="Calibri" pitchFamily="34" charset="0"/>
              </a:rPr>
              <a:t>16 cores, 64 GB/node</a:t>
            </a: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Calibri" pitchFamily="34" charset="0"/>
              </a:rPr>
              <a:t>Intel Jefferson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Calibri" pitchFamily="34" charset="0"/>
              </a:rPr>
              <a:t> Pass </a:t>
            </a:r>
            <a:r>
              <a:rPr lang="en-US" sz="1400" dirty="0" err="1" smtClean="0">
                <a:latin typeface="Calibri" pitchFamily="34" charset="0"/>
                <a:cs typeface="Calibri" pitchFamily="34" charset="0"/>
              </a:rPr>
              <a:t>mobo</a:t>
            </a:r>
            <a:endParaRPr kumimoji="0" lang="en-US" sz="14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1400" baseline="0" dirty="0" smtClean="0">
                <a:latin typeface="Calibri" pitchFamily="34" charset="0"/>
                <a:cs typeface="Calibri" pitchFamily="34" charset="0"/>
              </a:rPr>
              <a:t>PCI Gen3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33400" y="3829050"/>
            <a:ext cx="5510213" cy="2071688"/>
            <a:chOff x="533400" y="3829050"/>
            <a:chExt cx="5510213" cy="2071688"/>
          </a:xfrm>
        </p:grpSpPr>
        <p:sp>
          <p:nvSpPr>
            <p:cNvPr id="18" name="Line Callout 1 17"/>
            <p:cNvSpPr/>
            <p:nvPr/>
          </p:nvSpPr>
          <p:spPr bwMode="auto">
            <a:xfrm>
              <a:off x="533400" y="4596685"/>
              <a:ext cx="1857376" cy="1051912"/>
            </a:xfrm>
            <a:prstGeom prst="borderCallout1">
              <a:avLst>
                <a:gd name="adj1" fmla="val 45719"/>
                <a:gd name="adj2" fmla="val 104805"/>
                <a:gd name="adj3" fmla="val 45447"/>
                <a:gd name="adj4" fmla="val 129086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171450" marR="0" indent="-17145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tabLst/>
              </a:pP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Large Memory vSMP Supernodes</a:t>
              </a:r>
            </a:p>
            <a:p>
              <a:pPr marL="171450" indent="-171450" algn="l">
                <a:buFont typeface="Arial" pitchFamily="34" charset="0"/>
                <a:buChar char="•"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Calibri" pitchFamily="34" charset="0"/>
                </a:rPr>
                <a:t>2TB</a:t>
              </a:r>
              <a:r>
                <a:rPr kumimoji="0" lang="en-US" sz="14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Calibri" pitchFamily="34" charset="0"/>
                </a:rPr>
                <a:t> DRAM</a:t>
              </a:r>
            </a:p>
            <a:p>
              <a:pPr marL="171450" indent="-171450" algn="l">
                <a:buFont typeface="Arial" pitchFamily="34" charset="0"/>
                <a:buChar char="•"/>
              </a:pPr>
              <a:r>
                <a:rPr lang="en-US" sz="1400" baseline="0" dirty="0" smtClean="0">
                  <a:latin typeface="Calibri" pitchFamily="34" charset="0"/>
                  <a:cs typeface="Calibri" pitchFamily="34" charset="0"/>
                </a:rPr>
                <a:t>10</a:t>
              </a: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 TB Flash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0" name="Freeform 19"/>
            <p:cNvSpPr/>
            <p:nvPr/>
          </p:nvSpPr>
          <p:spPr bwMode="auto">
            <a:xfrm>
              <a:off x="2981325" y="3829050"/>
              <a:ext cx="3062288" cy="2071688"/>
            </a:xfrm>
            <a:custGeom>
              <a:avLst/>
              <a:gdLst>
                <a:gd name="connsiteX0" fmla="*/ 0 w 3062288"/>
                <a:gd name="connsiteY0" fmla="*/ 0 h 2071688"/>
                <a:gd name="connsiteX1" fmla="*/ 14288 w 3062288"/>
                <a:gd name="connsiteY1" fmla="*/ 2071688 h 2071688"/>
                <a:gd name="connsiteX2" fmla="*/ 1519238 w 3062288"/>
                <a:gd name="connsiteY2" fmla="*/ 2071688 h 2071688"/>
                <a:gd name="connsiteX3" fmla="*/ 1524000 w 3062288"/>
                <a:gd name="connsiteY3" fmla="*/ 1509713 h 2071688"/>
                <a:gd name="connsiteX4" fmla="*/ 3062288 w 3062288"/>
                <a:gd name="connsiteY4" fmla="*/ 1519238 h 2071688"/>
                <a:gd name="connsiteX5" fmla="*/ 3057525 w 3062288"/>
                <a:gd name="connsiteY5" fmla="*/ 762000 h 2071688"/>
                <a:gd name="connsiteX6" fmla="*/ 1500188 w 3062288"/>
                <a:gd name="connsiteY6" fmla="*/ 762000 h 2071688"/>
                <a:gd name="connsiteX7" fmla="*/ 1500188 w 3062288"/>
                <a:gd name="connsiteY7" fmla="*/ 0 h 2071688"/>
                <a:gd name="connsiteX8" fmla="*/ 0 w 3062288"/>
                <a:gd name="connsiteY8" fmla="*/ 0 h 207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62288" h="2071688">
                  <a:moveTo>
                    <a:pt x="0" y="0"/>
                  </a:moveTo>
                  <a:cubicBezTo>
                    <a:pt x="4763" y="690563"/>
                    <a:pt x="9525" y="1381125"/>
                    <a:pt x="14288" y="2071688"/>
                  </a:cubicBezTo>
                  <a:lnTo>
                    <a:pt x="1519238" y="2071688"/>
                  </a:lnTo>
                  <a:cubicBezTo>
                    <a:pt x="1520825" y="1884363"/>
                    <a:pt x="1522413" y="1697038"/>
                    <a:pt x="1524000" y="1509713"/>
                  </a:cubicBezTo>
                  <a:lnTo>
                    <a:pt x="3062288" y="1519238"/>
                  </a:lnTo>
                  <a:cubicBezTo>
                    <a:pt x="3060700" y="1266825"/>
                    <a:pt x="3059113" y="1014413"/>
                    <a:pt x="3057525" y="762000"/>
                  </a:cubicBezTo>
                  <a:lnTo>
                    <a:pt x="1500188" y="762000"/>
                  </a:lnTo>
                  <a:lnTo>
                    <a:pt x="150018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CC">
                <a:alpha val="44000"/>
              </a:srgb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/>
              </a:endParaRPr>
            </a:p>
          </p:txBody>
        </p:sp>
      </p:grpSp>
      <p:sp>
        <p:nvSpPr>
          <p:cNvPr id="21" name="Flowchart: Magnetic Disk 20"/>
          <p:cNvSpPr/>
          <p:nvPr/>
        </p:nvSpPr>
        <p:spPr bwMode="auto">
          <a:xfrm>
            <a:off x="6705600" y="4596685"/>
            <a:ext cx="1600199" cy="1304053"/>
          </a:xfrm>
          <a:prstGeom prst="flowChartMagneticDisk">
            <a:avLst/>
          </a:prstGeom>
          <a:solidFill>
            <a:srgbClr val="CDC49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R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1400" dirty="0" smtClean="0">
                <a:latin typeface="Calibri" pitchFamily="34" charset="0"/>
                <a:cs typeface="Calibri" pitchFamily="34" charset="0"/>
              </a:rPr>
              <a:t>“Data Oasis”</a:t>
            </a:r>
          </a:p>
          <a:p>
            <a:pPr marR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1400" dirty="0" smtClean="0">
                <a:latin typeface="Calibri" pitchFamily="34" charset="0"/>
                <a:cs typeface="Calibri" pitchFamily="34" charset="0"/>
              </a:rPr>
              <a:t>Lustre PFS</a:t>
            </a:r>
          </a:p>
          <a:p>
            <a:pPr marR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1400" dirty="0" smtClean="0">
                <a:latin typeface="Calibri" pitchFamily="34" charset="0"/>
                <a:cs typeface="Calibri" pitchFamily="34" charset="0"/>
              </a:rPr>
              <a:t>100 GB/sec,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Calibri" pitchFamily="34" charset="0"/>
              </a:rPr>
              <a:t>4 PB</a:t>
            </a:r>
          </a:p>
        </p:txBody>
      </p:sp>
    </p:spTree>
    <p:extLst>
      <p:ext uri="{BB962C8B-B14F-4D97-AF65-F5344CB8AC3E}">
        <p14:creationId xmlns:p14="http://schemas.microsoft.com/office/powerpoint/2010/main" val="9555315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11" grpId="0" animBg="1"/>
      <p:bldP spid="12" grpId="0" animBg="1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CMS Components</a:t>
            </a:r>
            <a:endParaRPr lang="en-US" dirty="0" smtClean="0">
              <a:cs typeface="+mj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4800" y="1600200"/>
            <a:ext cx="8534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buFont typeface="Arial"/>
              <a:buChar char="•"/>
            </a:pPr>
            <a:r>
              <a:rPr lang="en-US" dirty="0" smtClean="0"/>
              <a:t>CMSSW: Base software components, NFS exported from IO node</a:t>
            </a:r>
          </a:p>
          <a:p>
            <a:pPr marL="457200" indent="-457200" algn="l">
              <a:buFont typeface="Arial"/>
              <a:buChar char="•"/>
            </a:pPr>
            <a:r>
              <a:rPr lang="en-US" dirty="0" smtClean="0"/>
              <a:t>OSG worker node client: CA certs, CRLs</a:t>
            </a:r>
          </a:p>
          <a:p>
            <a:pPr marL="457200" indent="-457200" algn="l">
              <a:buFont typeface="Arial"/>
              <a:buChar char="•"/>
            </a:pPr>
            <a:r>
              <a:rPr lang="en-US" dirty="0" smtClean="0"/>
              <a:t>Squid proxy: cache calibration data needed for each job, running on IO node</a:t>
            </a:r>
          </a:p>
          <a:p>
            <a:pPr marL="457200" indent="-457200" algn="l">
              <a:buFont typeface="Arial"/>
              <a:buChar char="•"/>
            </a:pPr>
            <a:r>
              <a:rPr lang="en-US" dirty="0" err="1" smtClean="0"/>
              <a:t>glideinWMS</a:t>
            </a:r>
            <a:r>
              <a:rPr lang="en-US" dirty="0" smtClean="0"/>
              <a:t>: worker node manager pulls down CMS jobs</a:t>
            </a:r>
          </a:p>
          <a:p>
            <a:pPr marL="457200" indent="-457200" algn="l">
              <a:buFont typeface="Arial"/>
              <a:buChar char="•"/>
            </a:pPr>
            <a:r>
              <a:rPr lang="en-US" dirty="0" smtClean="0"/>
              <a:t>BOSCO: GSI-SSH capable batch job submission tool</a:t>
            </a:r>
          </a:p>
          <a:p>
            <a:pPr marL="457200" indent="-457200" algn="l">
              <a:buFont typeface="Arial"/>
              <a:buChar char="•"/>
            </a:pPr>
            <a:r>
              <a:rPr lang="en-US" dirty="0" err="1" smtClean="0"/>
              <a:t>PhEDEx</a:t>
            </a:r>
            <a:r>
              <a:rPr lang="en-US" dirty="0" smtClean="0"/>
              <a:t>: data transfer management</a:t>
            </a:r>
          </a:p>
        </p:txBody>
      </p:sp>
    </p:spTree>
    <p:extLst>
      <p:ext uri="{BB962C8B-B14F-4D97-AF65-F5344CB8AC3E}">
        <p14:creationId xmlns:p14="http://schemas.microsoft.com/office/powerpoint/2010/main" val="32551933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 descr="FlowDiagram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381000"/>
            <a:ext cx="6819900" cy="5636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048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Results</a:t>
            </a:r>
            <a:endParaRPr lang="en-US" dirty="0" smtClean="0">
              <a:cs typeface="+mj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4800" y="1600200"/>
            <a:ext cx="8534400" cy="3539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buFont typeface="Arial"/>
              <a:buChar char="•"/>
            </a:pPr>
            <a:r>
              <a:rPr lang="en-US" dirty="0" smtClean="0"/>
              <a:t>Work completed in February to March 2013</a:t>
            </a:r>
          </a:p>
          <a:p>
            <a:pPr marL="457200" indent="-457200" algn="l">
              <a:buFont typeface="Arial"/>
              <a:buChar char="•"/>
            </a:pPr>
            <a:endParaRPr lang="en-US" dirty="0" smtClean="0"/>
          </a:p>
          <a:p>
            <a:pPr marL="457200" indent="-457200" algn="l">
              <a:buFont typeface="Arial"/>
              <a:buChar char="•"/>
            </a:pPr>
            <a:r>
              <a:rPr lang="en-US" dirty="0" smtClean="0"/>
              <a:t>400 million collision events</a:t>
            </a:r>
          </a:p>
          <a:p>
            <a:pPr marL="457200" indent="-457200" algn="l">
              <a:buFont typeface="Arial"/>
              <a:buChar char="•"/>
            </a:pPr>
            <a:r>
              <a:rPr lang="en-US" dirty="0" smtClean="0"/>
              <a:t>125TB in, ~150 TB out</a:t>
            </a:r>
          </a:p>
          <a:p>
            <a:pPr marL="457200" indent="-457200" algn="l">
              <a:buFont typeface="Arial"/>
              <a:buChar char="•"/>
            </a:pPr>
            <a:r>
              <a:rPr lang="en-US" dirty="0" smtClean="0"/>
              <a:t>~2 million SUs</a:t>
            </a:r>
          </a:p>
          <a:p>
            <a:pPr marL="457200" indent="-457200" algn="l">
              <a:buFont typeface="Arial"/>
              <a:buChar char="•"/>
            </a:pPr>
            <a:endParaRPr lang="en-US" dirty="0" smtClean="0"/>
          </a:p>
          <a:p>
            <a:pPr marL="457200" indent="-457200" algn="l">
              <a:buFont typeface="Arial"/>
              <a:buChar char="•"/>
            </a:pPr>
            <a:r>
              <a:rPr lang="en-US" dirty="0" smtClean="0"/>
              <a:t>Good experience regarding OSG-XSEDE compatibility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89759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DSC-templat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 Theme">
      <a:majorFont>
        <a:latin typeface="Helvetica"/>
        <a:ea typeface="ＭＳ Ｐゴシック"/>
        <a:cs typeface=""/>
      </a:majorFont>
      <a:minorFont>
        <a:latin typeface="Helvetic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  <a:ea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SDSC-template.pot</Template>
  <TotalTime>774</TotalTime>
  <Pages>1</Pages>
  <Words>408</Words>
  <Application>Microsoft Macintosh PowerPoint</Application>
  <PresentationFormat>Letter Paper (8.5x11 in)</PresentationFormat>
  <Paragraphs>82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Times</vt:lpstr>
      <vt:lpstr>ＭＳ Ｐゴシック</vt:lpstr>
      <vt:lpstr>Arial</vt:lpstr>
      <vt:lpstr>Helvetica</vt:lpstr>
      <vt:lpstr>SDSC-template</vt:lpstr>
      <vt:lpstr>Using Gordon to Accelerate LHC Science</vt:lpstr>
      <vt:lpstr>Coauthors</vt:lpstr>
      <vt:lpstr>When Grids Collide</vt:lpstr>
      <vt:lpstr>Overview</vt:lpstr>
      <vt:lpstr>Overview</vt:lpstr>
      <vt:lpstr>Gordon Overview</vt:lpstr>
      <vt:lpstr>CMS Components</vt:lpstr>
      <vt:lpstr>PowerPoint Presentation</vt:lpstr>
      <vt:lpstr>Results</vt:lpstr>
      <vt:lpstr>Thoughts &amp; Conclusions</vt:lpstr>
    </vt:vector>
  </TitlesOfParts>
  <Company>SDSC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subject/>
  <dc:creator>David Hart</dc:creator>
  <cp:keywords/>
  <dc:description>The 2 blue colors should print out the same, even if they look different on screen.</dc:description>
  <cp:lastModifiedBy>Rick Wagner</cp:lastModifiedBy>
  <cp:revision>22</cp:revision>
  <cp:lastPrinted>1998-09-03T20:37:06Z</cp:lastPrinted>
  <dcterms:created xsi:type="dcterms:W3CDTF">1999-07-14T21:29:51Z</dcterms:created>
  <dcterms:modified xsi:type="dcterms:W3CDTF">2013-07-25T16:01:01Z</dcterms:modified>
</cp:coreProperties>
</file>