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9" r:id="rId2"/>
    <p:sldId id="261" r:id="rId3"/>
    <p:sldId id="308" r:id="rId4"/>
    <p:sldId id="283" r:id="rId5"/>
    <p:sldId id="284" r:id="rId6"/>
    <p:sldId id="300" r:id="rId7"/>
    <p:sldId id="301" r:id="rId8"/>
    <p:sldId id="303" r:id="rId9"/>
    <p:sldId id="304" r:id="rId10"/>
    <p:sldId id="285" r:id="rId11"/>
    <p:sldId id="287" r:id="rId12"/>
    <p:sldId id="288" r:id="rId13"/>
    <p:sldId id="290" r:id="rId14"/>
    <p:sldId id="291" r:id="rId15"/>
    <p:sldId id="292" r:id="rId16"/>
    <p:sldId id="293" r:id="rId17"/>
    <p:sldId id="294" r:id="rId18"/>
    <p:sldId id="262" r:id="rId19"/>
    <p:sldId id="295" r:id="rId20"/>
    <p:sldId id="312" r:id="rId21"/>
    <p:sldId id="297" r:id="rId22"/>
    <p:sldId id="311" r:id="rId23"/>
    <p:sldId id="299" r:id="rId24"/>
    <p:sldId id="309" r:id="rId25"/>
    <p:sldId id="305" r:id="rId26"/>
    <p:sldId id="307" r:id="rId27"/>
    <p:sldId id="310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2D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344" y="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B2AD2-EC26-4758-8AE7-D34DF6AC3015}" type="datetimeFigureOut">
              <a:rPr lang="en-US" smtClean="0"/>
              <a:t>13/7/24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1D76A-7A11-4CBF-94B5-914F8F041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5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1D76A-7A11-4CBF-94B5-914F8F041A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11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1D76A-7A11-4CBF-94B5-914F8F041A7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61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67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511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8345A7-BA50-47F0-BB4F-96DED43EF2C6}" type="datetimeFigureOut">
              <a:rPr lang="en-US" smtClean="0"/>
              <a:t>13/7/24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784521-6EFE-434B-9705-A5A11804C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63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8345A7-BA50-47F0-BB4F-96DED43EF2C6}" type="datetimeFigureOut">
              <a:rPr lang="en-US" smtClean="0"/>
              <a:t>13/7/24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D784521-6EFE-434B-9705-A5A11804C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458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13_ppt_graphic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0750"/>
            <a:ext cx="91440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0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hih@uhcl.edu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idx="4294967295"/>
          </p:nvPr>
        </p:nvSpPr>
        <p:spPr>
          <a:xfrm>
            <a:off x="435430" y="1251858"/>
            <a:ext cx="8279190" cy="204409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800" b="1" dirty="0"/>
              <a:t>Adaptive </a:t>
            </a:r>
            <a:r>
              <a:rPr lang="en-US" sz="2800" b="1" dirty="0" smtClean="0"/>
              <a:t>Latency-Aware </a:t>
            </a:r>
            <a:r>
              <a:rPr lang="en-US" sz="2800" b="1" dirty="0"/>
              <a:t>Parallel Resource Mapping</a:t>
            </a:r>
            <a:r>
              <a:rPr lang="en-US" sz="2800" b="1" dirty="0" smtClean="0"/>
              <a:t>:</a:t>
            </a:r>
            <a:br>
              <a:rPr lang="en-US" sz="2800" b="1" dirty="0" smtClean="0"/>
            </a:br>
            <a:r>
              <a:rPr lang="en-US" sz="2800" dirty="0" smtClean="0"/>
              <a:t>Task Graph Scheduling </a:t>
            </a:r>
            <a:br>
              <a:rPr lang="en-US" sz="2800" dirty="0" smtClean="0"/>
            </a:br>
            <a:r>
              <a:rPr lang="en-US" sz="2800" dirty="0" smtClean="0">
                <a:sym typeface="Symbol"/>
              </a:rPr>
              <a:t></a:t>
            </a:r>
            <a:br>
              <a:rPr lang="en-US" sz="2800" dirty="0" smtClean="0">
                <a:sym typeface="Symbol"/>
              </a:rPr>
            </a:br>
            <a:r>
              <a:rPr lang="en-US" sz="2800" dirty="0" smtClean="0"/>
              <a:t>Heterogeneous Network Topology</a:t>
            </a:r>
            <a:endParaRPr lang="en-US" sz="2800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4294967295"/>
          </p:nvPr>
        </p:nvSpPr>
        <p:spPr>
          <a:xfrm>
            <a:off x="435430" y="3295954"/>
            <a:ext cx="8279190" cy="191104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3000" dirty="0" smtClean="0">
                <a:latin typeface="Arial"/>
                <a:cs typeface="Arial"/>
              </a:rPr>
              <a:t>Liwen Shih</a:t>
            </a:r>
            <a:r>
              <a:rPr lang="en-US" sz="1700" dirty="0" smtClean="0">
                <a:latin typeface="Arial"/>
                <a:cs typeface="Arial"/>
              </a:rPr>
              <a:t>, Ph.D.</a:t>
            </a:r>
          </a:p>
          <a:p>
            <a:pPr marL="0" indent="0" algn="ctr">
              <a:buNone/>
            </a:pPr>
            <a:r>
              <a:rPr lang="en-US" sz="2600" dirty="0" smtClean="0">
                <a:latin typeface="Arial"/>
                <a:cs typeface="Arial"/>
              </a:rPr>
              <a:t>Computer Engineering </a:t>
            </a:r>
          </a:p>
          <a:p>
            <a:pPr marL="0" indent="0" algn="ctr">
              <a:buNone/>
            </a:pPr>
            <a:r>
              <a:rPr lang="en-US" sz="2600" dirty="0" smtClean="0">
                <a:latin typeface="Arial"/>
                <a:cs typeface="Arial"/>
              </a:rPr>
              <a:t>U of Houston – Clear Lake</a:t>
            </a:r>
          </a:p>
          <a:p>
            <a:pPr marL="0" indent="0" algn="ctr">
              <a:buNone/>
            </a:pPr>
            <a:r>
              <a:rPr lang="en-US" dirty="0" smtClean="0">
                <a:latin typeface="Arial"/>
                <a:cs typeface="Arial"/>
                <a:hlinkClick r:id="rId3"/>
              </a:rPr>
              <a:t>shih@uhcl.edu</a:t>
            </a:r>
            <a:endParaRPr lang="en-US" dirty="0" smtClean="0">
              <a:latin typeface="Arial"/>
              <a:cs typeface="Arial"/>
            </a:endParaRPr>
          </a:p>
          <a:p>
            <a:pPr marL="0" indent="0" algn="ctr">
              <a:buNone/>
            </a:pPr>
            <a:endParaRPr lang="en-US" dirty="0">
              <a:latin typeface="Arial"/>
              <a:cs typeface="Arial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3446466"/>
            <a:ext cx="613954" cy="6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61" y="4174646"/>
            <a:ext cx="890791" cy="57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491" y="3295954"/>
            <a:ext cx="1187140" cy="1516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Description: Description: Description: Description: Description: uhc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56" y="3446466"/>
            <a:ext cx="1143000" cy="1494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4879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1 </a:t>
            </a:r>
            <a:r>
              <a:rPr lang="en-US" sz="3600" dirty="0"/>
              <a:t>– </a:t>
            </a:r>
            <a:r>
              <a:rPr lang="en-US" sz="3600" i="1" dirty="0"/>
              <a:t>Latency-Adaptive Tree-Task to </a:t>
            </a:r>
            <a:r>
              <a:rPr lang="en-US" sz="3600" i="1" dirty="0" smtClean="0"/>
              <a:t>Tree-Machine Mapping</a:t>
            </a:r>
            <a:endParaRPr lang="en-US" sz="3600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6" y="1602619"/>
            <a:ext cx="8392281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K-</a:t>
            </a:r>
            <a:r>
              <a:rPr lang="en-US" sz="2800" dirty="0" err="1" smtClean="0">
                <a:latin typeface="Arial"/>
                <a:cs typeface="Arial"/>
              </a:rPr>
              <a:t>th</a:t>
            </a:r>
            <a:r>
              <a:rPr lang="en-US" sz="2800" dirty="0" smtClean="0">
                <a:latin typeface="Arial"/>
                <a:cs typeface="Arial"/>
              </a:rPr>
              <a:t> Largest Selection </a:t>
            </a:r>
          </a:p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Will tree Algorithm </a:t>
            </a:r>
            <a:r>
              <a:rPr lang="en-US" sz="2800" dirty="0"/>
              <a:t>[3]</a:t>
            </a:r>
            <a:endParaRPr lang="en-US" sz="28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match tree machine </a:t>
            </a:r>
            <a:r>
              <a:rPr lang="en-US" sz="2800" dirty="0" smtClean="0"/>
              <a:t>[4]</a:t>
            </a:r>
            <a:r>
              <a:rPr lang="en-US" sz="2800" dirty="0" smtClean="0">
                <a:latin typeface="Arial"/>
                <a:cs typeface="Arial"/>
              </a:rPr>
              <a:t>?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267" y="1651000"/>
            <a:ext cx="4651666" cy="4100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874" y="3360040"/>
            <a:ext cx="2310088" cy="2439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3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1 </a:t>
            </a:r>
            <a:r>
              <a:rPr lang="en-US" sz="3600" dirty="0"/>
              <a:t>– </a:t>
            </a:r>
            <a:r>
              <a:rPr lang="en-US" sz="3600" i="1" dirty="0"/>
              <a:t>Latency-Adaptive Tree-Task to </a:t>
            </a:r>
            <a:r>
              <a:rPr lang="en-US" sz="3600" i="1" dirty="0" smtClean="0"/>
              <a:t>Tree-Machine Mapping</a:t>
            </a:r>
            <a:endParaRPr lang="en-US" sz="3600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6" y="1602619"/>
            <a:ext cx="3176331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Adaptive mapping moves toward </a:t>
            </a:r>
            <a:r>
              <a:rPr lang="en-US" sz="2800" u="sng" dirty="0" smtClean="0">
                <a:latin typeface="Arial"/>
                <a:cs typeface="Arial"/>
              </a:rPr>
              <a:t>sequential processing </a:t>
            </a:r>
            <a:r>
              <a:rPr lang="en-US" sz="2800" dirty="0" smtClean="0">
                <a:latin typeface="Arial"/>
                <a:cs typeface="Arial"/>
              </a:rPr>
              <a:t>when inter/intra communication latency ratio increase.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178" y="1741591"/>
            <a:ext cx="4975869" cy="416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3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1 </a:t>
            </a:r>
            <a:r>
              <a:rPr lang="en-US" sz="3600" dirty="0"/>
              <a:t>– </a:t>
            </a:r>
            <a:r>
              <a:rPr lang="en-US" sz="3600" i="1" dirty="0"/>
              <a:t>Latency-Adaptive Tree-Task to Tree-Machine Mapping</a:t>
            </a:r>
            <a:endParaRPr lang="en-US" sz="3600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7" y="1602619"/>
            <a:ext cx="4361482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Adaptive Mapper allocates fewer processors and channels with fewer hops</a:t>
            </a:r>
            <a:r>
              <a:rPr lang="en-US" sz="2800" dirty="0">
                <a:latin typeface="Arial"/>
                <a:cs typeface="Arial"/>
              </a:rPr>
              <a:t>.</a:t>
            </a:r>
            <a:endParaRPr lang="en-US" sz="2800" dirty="0" smtClean="0">
              <a:latin typeface="Arial"/>
              <a:cs typeface="Arial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58" y="3509479"/>
            <a:ext cx="3938500" cy="2426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248" y="1631366"/>
            <a:ext cx="3804861" cy="231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152" y="3932830"/>
            <a:ext cx="3631957" cy="209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3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1 </a:t>
            </a:r>
            <a:r>
              <a:rPr lang="en-US" sz="3600" dirty="0"/>
              <a:t>– </a:t>
            </a:r>
            <a:r>
              <a:rPr lang="en-US" sz="3600" i="1" dirty="0"/>
              <a:t>Latency-Adaptive Tree-Task to Tree-Machine Mapping</a:t>
            </a:r>
            <a:endParaRPr lang="en-US" sz="3600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7" y="1602619"/>
            <a:ext cx="3894788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latin typeface="Arial"/>
                <a:cs typeface="Arial"/>
              </a:rPr>
              <a:t>Adaptive Mapper </a:t>
            </a:r>
            <a:r>
              <a:rPr lang="en-US" sz="2800" dirty="0" smtClean="0">
                <a:latin typeface="Arial"/>
                <a:cs typeface="Arial"/>
              </a:rPr>
              <a:t>achieves higher speedups consistently.</a:t>
            </a:r>
          </a:p>
          <a:p>
            <a:pPr marL="0" indent="0"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400" dirty="0" smtClean="0">
                <a:latin typeface="Arial"/>
                <a:cs typeface="Arial"/>
              </a:rPr>
              <a:t>(Bonus! 25.7+ </a:t>
            </a:r>
            <a:r>
              <a:rPr lang="en-US" sz="2400" dirty="0">
                <a:latin typeface="Arial"/>
                <a:cs typeface="Arial"/>
              </a:rPr>
              <a:t>p</a:t>
            </a:r>
            <a:r>
              <a:rPr lang="en-US" sz="2400" dirty="0" smtClean="0">
                <a:latin typeface="Arial"/>
                <a:cs typeface="Arial"/>
              </a:rPr>
              <a:t>ipeline processing speedup and be extrapolated when inter/intra communication latency ratio &lt;1)</a:t>
            </a:r>
          </a:p>
          <a:p>
            <a:pPr marL="0" indent="0">
              <a:buNone/>
            </a:pP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267" y="2316753"/>
            <a:ext cx="445770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3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1 </a:t>
            </a:r>
            <a:r>
              <a:rPr lang="en-US" sz="3600" dirty="0"/>
              <a:t>– </a:t>
            </a:r>
            <a:r>
              <a:rPr lang="en-US" sz="3600" i="1" dirty="0"/>
              <a:t>Latency-Adaptive Tree-Task to Tree-Machine Mapping</a:t>
            </a:r>
            <a:endParaRPr lang="en-US" sz="3600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6" y="1602619"/>
            <a:ext cx="4000501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latin typeface="Arial"/>
                <a:cs typeface="Arial"/>
              </a:rPr>
              <a:t>Adaptive Mapper </a:t>
            </a:r>
            <a:r>
              <a:rPr lang="en-US" sz="2800" dirty="0" smtClean="0">
                <a:latin typeface="Arial"/>
                <a:cs typeface="Arial"/>
              </a:rPr>
              <a:t>results in better efficiencies </a:t>
            </a:r>
            <a:r>
              <a:rPr lang="en-US" sz="2800" dirty="0">
                <a:latin typeface="Arial"/>
                <a:cs typeface="Arial"/>
              </a:rPr>
              <a:t>consistently.</a:t>
            </a:r>
          </a:p>
          <a:p>
            <a:pPr marL="457200" indent="-457200"/>
            <a:endParaRPr lang="en-US" sz="28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400" dirty="0" smtClean="0">
                <a:latin typeface="Arial"/>
                <a:cs typeface="Arial"/>
              </a:rPr>
              <a:t>(</a:t>
            </a:r>
            <a:r>
              <a:rPr lang="en-US" sz="2400" dirty="0">
                <a:latin typeface="Arial"/>
                <a:cs typeface="Arial"/>
              </a:rPr>
              <a:t>Bonus! </a:t>
            </a:r>
            <a:r>
              <a:rPr lang="en-US" sz="2400" dirty="0" smtClean="0">
                <a:latin typeface="Arial"/>
                <a:cs typeface="Arial"/>
              </a:rPr>
              <a:t>428.3</a:t>
            </a:r>
            <a:r>
              <a:rPr lang="en-US" sz="2400" dirty="0" smtClean="0">
                <a:latin typeface="Arial"/>
                <a:cs typeface="Arial"/>
              </a:rPr>
              <a:t>+% </a:t>
            </a:r>
            <a:r>
              <a:rPr lang="en-US" sz="2400" dirty="0">
                <a:latin typeface="Arial"/>
                <a:cs typeface="Arial"/>
              </a:rPr>
              <a:t>pipeline processing </a:t>
            </a:r>
            <a:r>
              <a:rPr lang="en-US" sz="2400" dirty="0" smtClean="0">
                <a:latin typeface="Arial"/>
                <a:cs typeface="Arial"/>
              </a:rPr>
              <a:t>efficiency can </a:t>
            </a:r>
            <a:r>
              <a:rPr lang="en-US" sz="2400" dirty="0">
                <a:latin typeface="Arial"/>
                <a:cs typeface="Arial"/>
              </a:rPr>
              <a:t>be extrapolated when inter/intra communication latency ratio &lt;1)</a:t>
            </a:r>
          </a:p>
          <a:p>
            <a:pPr marL="457200" indent="-457200"/>
            <a:endParaRPr lang="en-US" sz="2800" dirty="0">
              <a:latin typeface="Arial"/>
              <a:cs typeface="Arial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267" y="2033314"/>
            <a:ext cx="449580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3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2 </a:t>
            </a:r>
            <a:r>
              <a:rPr lang="en-US" sz="3600" dirty="0"/>
              <a:t>– </a:t>
            </a:r>
            <a:r>
              <a:rPr lang="en-US" sz="3600" i="1" dirty="0"/>
              <a:t>Scaling to Larger Tree-to-Tree Mapping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7" y="1602619"/>
            <a:ext cx="3795184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latin typeface="Arial"/>
                <a:cs typeface="Arial"/>
              </a:rPr>
              <a:t>Adaptive Mapper achieves </a:t>
            </a:r>
            <a:r>
              <a:rPr lang="en-US" sz="2800" dirty="0" smtClean="0">
                <a:latin typeface="Arial"/>
                <a:cs typeface="Arial"/>
              </a:rPr>
              <a:t>sub-optimal speedups as tree sizes scaled larger speedups, still trailing fixed tree-to-tree mapping closely.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1" y="2237316"/>
            <a:ext cx="462915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3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2 </a:t>
            </a:r>
            <a:r>
              <a:rPr lang="en-US" sz="3600" dirty="0"/>
              <a:t>– </a:t>
            </a:r>
            <a:r>
              <a:rPr lang="en-US" sz="3600" i="1" dirty="0"/>
              <a:t>Scaling to Larger Tree-to-Tree Mapping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7" y="1602619"/>
            <a:ext cx="4099984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latin typeface="Arial"/>
                <a:cs typeface="Arial"/>
              </a:rPr>
              <a:t>Adaptive Mapper </a:t>
            </a:r>
            <a:r>
              <a:rPr lang="en-US" sz="2800" dirty="0" smtClean="0">
                <a:latin typeface="Arial"/>
                <a:cs typeface="Arial"/>
              </a:rPr>
              <a:t>is always more </a:t>
            </a:r>
            <a:r>
              <a:rPr lang="en-US" sz="2800" dirty="0">
                <a:latin typeface="Arial"/>
                <a:cs typeface="Arial"/>
              </a:rPr>
              <a:t>cost-efficient </a:t>
            </a:r>
            <a:r>
              <a:rPr lang="en-US" sz="2800" dirty="0" smtClean="0">
                <a:latin typeface="Arial"/>
                <a:cs typeface="Arial"/>
              </a:rPr>
              <a:t>using less resource, with compatible sub-optimal </a:t>
            </a:r>
            <a:r>
              <a:rPr lang="en-US" sz="2800" dirty="0">
                <a:latin typeface="Arial"/>
                <a:cs typeface="Arial"/>
              </a:rPr>
              <a:t>speedups </a:t>
            </a:r>
            <a:r>
              <a:rPr lang="en-US" sz="2800" dirty="0" smtClean="0">
                <a:latin typeface="Arial"/>
                <a:cs typeface="Arial"/>
              </a:rPr>
              <a:t>to fixed </a:t>
            </a:r>
            <a:r>
              <a:rPr lang="en-US" sz="2800" dirty="0">
                <a:latin typeface="Arial"/>
                <a:cs typeface="Arial"/>
              </a:rPr>
              <a:t>tree-to-tree mapping </a:t>
            </a:r>
            <a:r>
              <a:rPr lang="en-US" sz="2800" dirty="0" smtClean="0">
                <a:latin typeface="Arial"/>
                <a:cs typeface="Arial"/>
              </a:rPr>
              <a:t>as </a:t>
            </a:r>
            <a:r>
              <a:rPr lang="en-US" sz="2800" dirty="0">
                <a:latin typeface="Arial"/>
                <a:cs typeface="Arial"/>
              </a:rPr>
              <a:t>tree sizes </a:t>
            </a:r>
            <a:r>
              <a:rPr lang="en-US" sz="2800" dirty="0" smtClean="0">
                <a:latin typeface="Arial"/>
                <a:cs typeface="Arial"/>
              </a:rPr>
              <a:t>scaled.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267" y="2152816"/>
            <a:ext cx="4562475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3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3 </a:t>
            </a:r>
            <a:r>
              <a:rPr lang="en-US" sz="3600" dirty="0"/>
              <a:t>– </a:t>
            </a:r>
            <a:r>
              <a:rPr lang="en-US" sz="3600" i="1" dirty="0"/>
              <a:t>Select the Best Processor Topology Match for </a:t>
            </a:r>
            <a:r>
              <a:rPr lang="en-US" sz="3600" i="1" dirty="0" smtClean="0"/>
              <a:t>an Irregular </a:t>
            </a:r>
            <a:r>
              <a:rPr lang="en-US" sz="3600" i="1" dirty="0"/>
              <a:t>Task Graph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95300" y="1602618"/>
            <a:ext cx="3562350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Lack of matching topology clues for irregular shaped</a:t>
            </a:r>
          </a:p>
          <a:p>
            <a:pPr marL="0" indent="0">
              <a:buNone/>
            </a:pPr>
            <a:r>
              <a:rPr lang="en-US" sz="2800" dirty="0">
                <a:latin typeface="Arial"/>
                <a:cs typeface="Arial"/>
              </a:rPr>
              <a:t>Robot Elbow Manipulator [5]</a:t>
            </a:r>
          </a:p>
          <a:p>
            <a:r>
              <a:rPr lang="en-US" sz="2800" dirty="0" smtClean="0"/>
              <a:t>105 task nodes</a:t>
            </a:r>
            <a:r>
              <a:rPr lang="en-US" sz="2800" dirty="0"/>
              <a:t>, </a:t>
            </a:r>
            <a:endParaRPr lang="en-US" sz="2800" dirty="0" smtClean="0"/>
          </a:p>
          <a:p>
            <a:r>
              <a:rPr lang="en-US" sz="2800" dirty="0" smtClean="0"/>
              <a:t>161 </a:t>
            </a:r>
            <a:r>
              <a:rPr lang="en-US" sz="2800" dirty="0"/>
              <a:t>data </a:t>
            </a:r>
            <a:r>
              <a:rPr lang="en-US" sz="2800" dirty="0" smtClean="0"/>
              <a:t>flow edges</a:t>
            </a:r>
          </a:p>
          <a:p>
            <a:r>
              <a:rPr lang="en-US" sz="2800" dirty="0" smtClean="0"/>
              <a:t>29 node levels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084" y="1405617"/>
            <a:ext cx="453390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3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3 </a:t>
            </a:r>
            <a:r>
              <a:rPr lang="en-US" sz="3600" dirty="0"/>
              <a:t>– </a:t>
            </a:r>
            <a:r>
              <a:rPr lang="en-US" sz="3600" i="1" dirty="0"/>
              <a:t>Select the Best Processor Topology Match for an Irregular Task Graph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934" y="1523463"/>
            <a:ext cx="2724451" cy="449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376766" y="1602619"/>
            <a:ext cx="4521805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Candidate topologies</a:t>
            </a:r>
          </a:p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Compare schedules for each topology</a:t>
            </a:r>
          </a:p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Farther processors may not be selected</a:t>
            </a: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Linear Array</a:t>
            </a: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Tree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3521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3 </a:t>
            </a:r>
            <a:r>
              <a:rPr lang="en-US" sz="3600" dirty="0"/>
              <a:t>– </a:t>
            </a:r>
            <a:r>
              <a:rPr lang="en-US" sz="3600" i="1" dirty="0"/>
              <a:t>Select the Best Processor Topology Match for an Irregular Task Graph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76767" y="1602619"/>
            <a:ext cx="3071827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Best network </a:t>
            </a:r>
            <a:r>
              <a:rPr lang="en-US" sz="2800" dirty="0" smtClean="0">
                <a:latin typeface="Arial"/>
                <a:cs typeface="Arial"/>
              </a:rPr>
              <a:t>topology performer</a:t>
            </a:r>
            <a:r>
              <a:rPr lang="en-US" sz="2800" dirty="0" smtClean="0">
                <a:latin typeface="Arial"/>
                <a:cs typeface="Arial"/>
              </a:rPr>
              <a:t>s </a:t>
            </a:r>
            <a:br>
              <a:rPr lang="en-US" sz="2800" dirty="0" smtClean="0">
                <a:latin typeface="Arial"/>
                <a:cs typeface="Arial"/>
              </a:rPr>
            </a:br>
            <a:r>
              <a:rPr lang="en-US" sz="2800" dirty="0" smtClean="0">
                <a:latin typeface="Arial"/>
                <a:cs typeface="Arial"/>
              </a:rPr>
              <a:t>(# channels)</a:t>
            </a:r>
            <a:endParaRPr lang="en-US" sz="2800" dirty="0" smtClean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Complete (28)</a:t>
            </a:r>
            <a:endParaRPr lang="en-US" sz="2400" dirty="0" smtClean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Mesh (12)</a:t>
            </a:r>
            <a:endParaRPr lang="en-US" sz="2400" dirty="0">
              <a:latin typeface="Arial"/>
              <a:cs typeface="Arial"/>
            </a:endParaRPr>
          </a:p>
          <a:p>
            <a:r>
              <a:rPr lang="en-US" sz="2400" dirty="0" err="1" smtClean="0">
                <a:latin typeface="Arial"/>
                <a:cs typeface="Arial"/>
              </a:rPr>
              <a:t>Chordal</a:t>
            </a:r>
            <a:r>
              <a:rPr lang="en-US" sz="2400" dirty="0" smtClean="0">
                <a:latin typeface="Arial"/>
                <a:cs typeface="Arial"/>
              </a:rPr>
              <a:t> ring (16)</a:t>
            </a:r>
          </a:p>
          <a:p>
            <a:r>
              <a:rPr lang="en-US" sz="2400" dirty="0" smtClean="0">
                <a:latin typeface="Arial"/>
                <a:cs typeface="Arial"/>
              </a:rPr>
              <a:t>Systolic array (16)</a:t>
            </a:r>
            <a:endParaRPr lang="en-US" sz="2400" dirty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Cube (12)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594" y="1930400"/>
            <a:ext cx="5282460" cy="353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377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ADAPTIVE PARALLEL TASK TO</a:t>
            </a:r>
          </a:p>
          <a:p>
            <a:r>
              <a:rPr lang="en-US" sz="3600" b="1" dirty="0"/>
              <a:t>NETWORK TOPOLOGY MAPPING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6" y="1602619"/>
            <a:ext cx="8392281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Latency-adaptive: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400" u="sng" dirty="0" smtClean="0">
                <a:latin typeface="Arial"/>
                <a:cs typeface="Arial"/>
              </a:rPr>
              <a:t>Topology</a:t>
            </a:r>
            <a:endParaRPr lang="en-US" sz="2400" u="sng" dirty="0">
              <a:latin typeface="Arial"/>
              <a:cs typeface="Arial"/>
            </a:endParaRPr>
          </a:p>
          <a:p>
            <a:r>
              <a:rPr lang="en-US" sz="2400" u="sng" dirty="0" smtClean="0">
                <a:latin typeface="Arial"/>
                <a:cs typeface="Arial"/>
              </a:rPr>
              <a:t>Traffic</a:t>
            </a:r>
            <a:endParaRPr lang="en-US" sz="2400" u="sng" dirty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Bandwidth</a:t>
            </a:r>
            <a:endParaRPr lang="en-US" sz="2400" dirty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Workload</a:t>
            </a:r>
            <a:endParaRPr lang="en-US" sz="2400" dirty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System hierarchy</a:t>
            </a:r>
            <a:endParaRPr lang="en-US" sz="28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Thread partition:</a:t>
            </a:r>
          </a:p>
          <a:p>
            <a:r>
              <a:rPr lang="en-US" sz="2400" dirty="0" smtClean="0">
                <a:latin typeface="Arial"/>
                <a:cs typeface="Arial"/>
              </a:rPr>
              <a:t>Coarse</a:t>
            </a:r>
          </a:p>
          <a:p>
            <a:r>
              <a:rPr lang="en-US" sz="2400" dirty="0" smtClean="0">
                <a:latin typeface="Arial"/>
                <a:cs typeface="Arial"/>
              </a:rPr>
              <a:t>Medium</a:t>
            </a:r>
            <a:endParaRPr lang="en-US" sz="2400" dirty="0">
              <a:latin typeface="Arial"/>
              <a:cs typeface="Arial"/>
            </a:endParaRPr>
          </a:p>
          <a:p>
            <a:r>
              <a:rPr lang="en-US" sz="2400" u="sng" dirty="0" smtClean="0">
                <a:latin typeface="Arial"/>
                <a:cs typeface="Arial"/>
              </a:rPr>
              <a:t>Fine</a:t>
            </a:r>
          </a:p>
          <a:p>
            <a:pPr marL="457200" indent="-457200"/>
            <a:endParaRPr lang="en-US" sz="2400" dirty="0" smtClean="0">
              <a:latin typeface="Arial"/>
              <a:cs typeface="Arial"/>
            </a:endParaRPr>
          </a:p>
          <a:p>
            <a:pPr marL="457200" indent="-457200"/>
            <a:endParaRPr lang="en-US" sz="2400" dirty="0" smtClean="0">
              <a:latin typeface="Arial"/>
              <a:cs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567" y="1827741"/>
            <a:ext cx="3933825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0512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3 </a:t>
            </a:r>
            <a:r>
              <a:rPr lang="en-US" sz="3600" dirty="0"/>
              <a:t>– </a:t>
            </a:r>
            <a:r>
              <a:rPr lang="en-US" sz="3600" i="1" dirty="0"/>
              <a:t>Select the Best Processor Topology Match for an Irregular Task Graph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546" y="1890712"/>
            <a:ext cx="5283849" cy="384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376767" y="1602619"/>
            <a:ext cx="3071827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Fewer processors selected for higher diameter networks</a:t>
            </a:r>
          </a:p>
          <a:p>
            <a:r>
              <a:rPr lang="en-US" sz="2800" dirty="0" smtClean="0">
                <a:latin typeface="Arial"/>
                <a:cs typeface="Arial"/>
              </a:rPr>
              <a:t>Tree</a:t>
            </a:r>
          </a:p>
          <a:p>
            <a:r>
              <a:rPr lang="en-US" sz="2800" dirty="0" smtClean="0">
                <a:latin typeface="Arial"/>
                <a:cs typeface="Arial"/>
              </a:rPr>
              <a:t>Linear Array</a:t>
            </a:r>
            <a:endParaRPr lang="en-US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9534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Example 3 </a:t>
            </a:r>
            <a:r>
              <a:rPr lang="en-US" sz="3600" dirty="0"/>
              <a:t>– </a:t>
            </a:r>
            <a:r>
              <a:rPr lang="en-US" sz="3600" i="1" dirty="0"/>
              <a:t>Select the Best Processor Topology Match for an Irregular Task Graph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491" y="1542628"/>
            <a:ext cx="441960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376766" y="1602619"/>
            <a:ext cx="3515965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latin typeface="Arial"/>
                <a:cs typeface="Arial"/>
              </a:rPr>
              <a:t>Deducing network switch </a:t>
            </a:r>
            <a:r>
              <a:rPr lang="en-US" sz="2800" dirty="0" smtClean="0">
                <a:latin typeface="Arial"/>
                <a:cs typeface="Arial"/>
              </a:rPr>
              <a:t>hops</a:t>
            </a:r>
            <a:endParaRPr lang="en-US" sz="2800" dirty="0">
              <a:latin typeface="Arial"/>
              <a:cs typeface="Arial"/>
            </a:endParaRPr>
          </a:p>
          <a:p>
            <a:r>
              <a:rPr lang="en-US" sz="2400" u="sng" dirty="0" smtClean="0">
                <a:latin typeface="Arial"/>
                <a:cs typeface="Arial"/>
              </a:rPr>
              <a:t>Low multi-hop</a:t>
            </a:r>
            <a:r>
              <a:rPr lang="en-US" sz="2400" dirty="0" smtClean="0">
                <a:latin typeface="Arial"/>
                <a:cs typeface="Arial"/>
              </a:rPr>
              <a:t> data exchanges &lt; 10% </a:t>
            </a:r>
          </a:p>
          <a:p>
            <a:r>
              <a:rPr lang="en-US" sz="2400" u="sng" dirty="0">
                <a:latin typeface="Arial"/>
                <a:cs typeface="Arial"/>
              </a:rPr>
              <a:t>Moderate </a:t>
            </a:r>
            <a:r>
              <a:rPr lang="en-US" sz="2400" u="sng" dirty="0" smtClean="0">
                <a:latin typeface="Arial"/>
                <a:cs typeface="Arial"/>
              </a:rPr>
              <a:t>0-hop</a:t>
            </a:r>
            <a:r>
              <a:rPr lang="en-US" sz="2400" dirty="0" smtClean="0">
                <a:latin typeface="Arial"/>
                <a:cs typeface="Arial"/>
              </a:rPr>
              <a:t> of 30% to 50</a:t>
            </a:r>
            <a:r>
              <a:rPr lang="en-US" sz="2400" dirty="0">
                <a:latin typeface="Arial"/>
                <a:cs typeface="Arial"/>
              </a:rPr>
              <a:t>%</a:t>
            </a:r>
          </a:p>
          <a:p>
            <a:r>
              <a:rPr lang="en-US" sz="2400" u="sng" dirty="0" smtClean="0">
                <a:latin typeface="Arial"/>
                <a:cs typeface="Arial"/>
              </a:rPr>
              <a:t>High near-neighbor direct 1-hop</a:t>
            </a:r>
            <a:r>
              <a:rPr lang="en-US" sz="2400" dirty="0" smtClean="0">
                <a:latin typeface="Arial"/>
                <a:cs typeface="Arial"/>
              </a:rPr>
              <a:t> 50% to 70%</a:t>
            </a:r>
          </a:p>
        </p:txBody>
      </p:sp>
    </p:spTree>
    <p:extLst>
      <p:ext uri="{BB962C8B-B14F-4D97-AF65-F5344CB8AC3E}">
        <p14:creationId xmlns:p14="http://schemas.microsoft.com/office/powerpoint/2010/main" val="401377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Future Speed/Memory/Power Optimization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6" y="1602619"/>
            <a:ext cx="4000501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Latency-adaptive</a:t>
            </a:r>
          </a:p>
          <a:p>
            <a:pPr marL="857250" lvl="1" indent="-457200"/>
            <a:r>
              <a:rPr lang="en-US" sz="2400" u="sng" dirty="0" smtClean="0">
                <a:latin typeface="Arial"/>
                <a:cs typeface="Arial"/>
              </a:rPr>
              <a:t>Topology</a:t>
            </a:r>
          </a:p>
          <a:p>
            <a:pPr marL="857250" lvl="1" indent="-457200"/>
            <a:r>
              <a:rPr lang="en-US" sz="2400" u="sng" dirty="0" smtClean="0">
                <a:latin typeface="Arial"/>
                <a:cs typeface="Arial"/>
              </a:rPr>
              <a:t>Traffic</a:t>
            </a: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Bandwidth</a:t>
            </a: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Workload</a:t>
            </a: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System hierarchy</a:t>
            </a:r>
            <a:endParaRPr lang="en-US" sz="2800" dirty="0">
              <a:latin typeface="Arial"/>
              <a:cs typeface="Arial"/>
            </a:endParaRPr>
          </a:p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Thread partition</a:t>
            </a:r>
          </a:p>
          <a:p>
            <a:pPr marL="857250" lvl="1" indent="-457200"/>
            <a:r>
              <a:rPr lang="en-US" sz="2400" smtClean="0">
                <a:latin typeface="Arial"/>
                <a:cs typeface="Arial"/>
              </a:rPr>
              <a:t>Coarse</a:t>
            </a:r>
            <a:endParaRPr lang="en-US" sz="2400" dirty="0" smtClean="0">
              <a:latin typeface="Arial"/>
              <a:cs typeface="Arial"/>
            </a:endParaRP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Mid</a:t>
            </a:r>
          </a:p>
          <a:p>
            <a:pPr marL="857250" lvl="1" indent="-457200"/>
            <a:r>
              <a:rPr lang="en-US" sz="2400" u="sng" dirty="0" smtClean="0">
                <a:latin typeface="Arial"/>
                <a:cs typeface="Arial"/>
              </a:rPr>
              <a:t>Fine</a:t>
            </a:r>
          </a:p>
          <a:p>
            <a:pPr marL="457200" indent="-457200"/>
            <a:endParaRPr lang="en-US" sz="2400" dirty="0" smtClean="0">
              <a:latin typeface="Arial"/>
              <a:cs typeface="Arial"/>
            </a:endParaRPr>
          </a:p>
          <a:p>
            <a:pPr marL="457200" indent="-457200"/>
            <a:endParaRPr lang="en-US" sz="2400" dirty="0" smtClean="0">
              <a:latin typeface="Arial"/>
              <a:cs typeface="Arial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267986" y="1602619"/>
            <a:ext cx="4536380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Latency/Routing tables</a:t>
            </a:r>
            <a:endParaRPr lang="en-US" sz="2800" dirty="0">
              <a:latin typeface="Arial"/>
              <a:cs typeface="Arial"/>
            </a:endParaRPr>
          </a:p>
          <a:p>
            <a:pPr marL="857250" lvl="1" indent="-457200"/>
            <a:r>
              <a:rPr lang="en-US" sz="2400" dirty="0">
                <a:latin typeface="Arial"/>
                <a:cs typeface="Arial"/>
              </a:rPr>
              <a:t>N</a:t>
            </a:r>
            <a:r>
              <a:rPr lang="en-US" sz="2400" dirty="0" smtClean="0">
                <a:latin typeface="Arial"/>
                <a:cs typeface="Arial"/>
              </a:rPr>
              <a:t>eighborhood</a:t>
            </a:r>
            <a:endParaRPr lang="en-US" sz="2400" dirty="0">
              <a:latin typeface="Arial"/>
              <a:cs typeface="Arial"/>
            </a:endParaRP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Network </a:t>
            </a:r>
            <a:r>
              <a:rPr lang="en-US" sz="2400" dirty="0">
                <a:latin typeface="Arial"/>
                <a:cs typeface="Arial"/>
              </a:rPr>
              <a:t>hierarchy</a:t>
            </a: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Worm-hole</a:t>
            </a:r>
            <a:endParaRPr lang="en-US" sz="2400" dirty="0">
              <a:latin typeface="Arial"/>
              <a:cs typeface="Arial"/>
            </a:endParaRP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Dynamic </a:t>
            </a:r>
            <a:r>
              <a:rPr lang="en-US" sz="2400" dirty="0">
                <a:latin typeface="Arial"/>
                <a:cs typeface="Arial"/>
              </a:rPr>
              <a:t>mobile network </a:t>
            </a:r>
            <a:r>
              <a:rPr lang="en-US" sz="2400" dirty="0" smtClean="0">
                <a:latin typeface="Arial"/>
                <a:cs typeface="Arial"/>
              </a:rPr>
              <a:t>routing</a:t>
            </a: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Bandwidth</a:t>
            </a:r>
            <a:endParaRPr lang="en-US" sz="2400" dirty="0">
              <a:latin typeface="Arial"/>
              <a:cs typeface="Arial"/>
            </a:endParaRP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Heterogeneous system</a:t>
            </a:r>
            <a:endParaRPr lang="en-US" sz="2400" dirty="0">
              <a:latin typeface="Arial"/>
              <a:cs typeface="Arial"/>
            </a:endParaRPr>
          </a:p>
          <a:p>
            <a:pPr marL="457200" indent="-457200"/>
            <a:r>
              <a:rPr lang="en-US" sz="2400" dirty="0" smtClean="0">
                <a:latin typeface="Arial"/>
                <a:cs typeface="Arial"/>
              </a:rPr>
              <a:t>Algorithm-specific network topology</a:t>
            </a:r>
            <a:endParaRPr lang="en-US" sz="2400" dirty="0">
              <a:latin typeface="Arial"/>
              <a:cs typeface="Arial"/>
            </a:endParaRPr>
          </a:p>
          <a:p>
            <a:pPr marL="457200" indent="-457200"/>
            <a:endParaRPr lang="en-US" sz="2400" dirty="0" smtClean="0">
              <a:latin typeface="Arial"/>
              <a:cs typeface="Arial"/>
            </a:endParaRPr>
          </a:p>
          <a:p>
            <a:pPr marL="457200" indent="-457200"/>
            <a:endParaRPr lang="en-US" sz="2400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0840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References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051" y="1425670"/>
            <a:ext cx="5406270" cy="4635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377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F41FAA-2DE7-4C2E-846B-8AAFE22BA17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19622" y="4800600"/>
            <a:ext cx="4495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400" b="1" dirty="0">
                <a:latin typeface="Calibri" pitchFamily="34" charset="0"/>
              </a:rPr>
              <a:t>Liwen Shih</a:t>
            </a:r>
            <a:r>
              <a:rPr lang="en-US" b="1" dirty="0"/>
              <a:t>, Ph.D.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Professor in Computer Engineering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University of Houston – Clear Lake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shih@uhcl.edu</a:t>
            </a:r>
            <a:endParaRPr lang="en-US" dirty="0"/>
          </a:p>
        </p:txBody>
      </p:sp>
      <p:pic>
        <p:nvPicPr>
          <p:cNvPr id="4" name="Picture 2" descr="C:\Users\Shih\Documents\Data\Liwen's P37864 2009\Liwen's research\2012 Liwen's reserach\3185_3836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074644"/>
            <a:ext cx="4240530" cy="281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25267" y="4082533"/>
            <a:ext cx="14845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Q &amp; A?</a:t>
            </a:r>
          </a:p>
        </p:txBody>
      </p:sp>
    </p:spTree>
    <p:extLst>
      <p:ext uri="{BB962C8B-B14F-4D97-AF65-F5344CB8AC3E}">
        <p14:creationId xmlns:p14="http://schemas.microsoft.com/office/powerpoint/2010/main" val="3389432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952"/>
            <a:ext cx="55136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0"/>
            <a:ext cx="2771910" cy="68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33800" y="650262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xScale13 paper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691166" y="1447800"/>
            <a:ext cx="18288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53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0" y="76200"/>
            <a:ext cx="4305722" cy="341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129" y="228600"/>
            <a:ext cx="4781871" cy="617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44" y="3953432"/>
            <a:ext cx="4248953" cy="2195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2598311" y="5493128"/>
            <a:ext cx="1676400" cy="8314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4521-6EFE-434B-9705-A5A11804CAA0}" type="slidenum">
              <a:rPr lang="en-US" smtClean="0"/>
              <a:t>27</a:t>
            </a:fld>
            <a:endParaRPr lang="en-US"/>
          </a:p>
        </p:txBody>
      </p:sp>
      <p:pic>
        <p:nvPicPr>
          <p:cNvPr id="5" name="Picture 4" descr="monarch oval liwen's gard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69894"/>
            <a:ext cx="8374245" cy="4280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802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Fine-Grained Mapping System</a:t>
            </a:r>
            <a:br>
              <a:rPr lang="en-US" dirty="0" smtClean="0"/>
            </a:br>
            <a:r>
              <a:rPr lang="en-US" sz="2400" dirty="0" smtClean="0"/>
              <a:t>[</a:t>
            </a:r>
            <a:r>
              <a:rPr lang="en-US" sz="2400" dirty="0"/>
              <a:t>S</a:t>
            </a:r>
            <a:r>
              <a:rPr lang="en-US" sz="2400" dirty="0" smtClean="0"/>
              <a:t>hih 1988]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4521-6EFE-434B-9705-A5A11804CAA0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257" y="1426588"/>
            <a:ext cx="3333886" cy="4608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376766" y="1602619"/>
            <a:ext cx="8392281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Parallel Mapping</a:t>
            </a:r>
            <a:endParaRPr lang="en-US" sz="2800" dirty="0">
              <a:latin typeface="Arial"/>
              <a:cs typeface="Arial"/>
            </a:endParaRPr>
          </a:p>
          <a:p>
            <a:pPr marL="857250" lvl="1" indent="-457200"/>
            <a:r>
              <a:rPr lang="en-US" sz="2400" u="sng" dirty="0" smtClean="0">
                <a:latin typeface="Arial"/>
                <a:cs typeface="Arial"/>
              </a:rPr>
              <a:t>Compiler-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>
                <a:latin typeface="Arial"/>
                <a:cs typeface="Arial"/>
              </a:rPr>
              <a:t>vs. </a:t>
            </a:r>
            <a:r>
              <a:rPr lang="en-US" sz="2400" dirty="0" smtClean="0">
                <a:latin typeface="Arial"/>
                <a:cs typeface="Arial"/>
              </a:rPr>
              <a:t>run- time</a:t>
            </a:r>
            <a:endParaRPr lang="en-US" sz="2400" dirty="0">
              <a:latin typeface="Arial"/>
              <a:cs typeface="Arial"/>
            </a:endParaRPr>
          </a:p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Task migration </a:t>
            </a:r>
            <a:endParaRPr lang="en-US" sz="2800" dirty="0">
              <a:latin typeface="Arial"/>
              <a:cs typeface="Arial"/>
            </a:endParaRPr>
          </a:p>
          <a:p>
            <a:pPr marL="857250" lvl="1" indent="-457200"/>
            <a:r>
              <a:rPr lang="en-US" sz="2400" dirty="0" smtClean="0">
                <a:latin typeface="Arial"/>
                <a:cs typeface="Arial"/>
              </a:rPr>
              <a:t>Vertical vs. </a:t>
            </a:r>
            <a:r>
              <a:rPr lang="en-US" sz="2400" u="sng" dirty="0" smtClean="0">
                <a:latin typeface="Arial"/>
                <a:cs typeface="Arial"/>
              </a:rPr>
              <a:t>Horizontal</a:t>
            </a:r>
            <a:endParaRPr lang="en-US" sz="2400" u="sng" dirty="0">
              <a:latin typeface="Arial"/>
              <a:cs typeface="Arial"/>
            </a:endParaRPr>
          </a:p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Domain decomposition</a:t>
            </a:r>
          </a:p>
          <a:p>
            <a:pPr marL="857250" lvl="1" indent="-457200"/>
            <a:r>
              <a:rPr lang="en-US" sz="2400" dirty="0">
                <a:latin typeface="Arial"/>
                <a:cs typeface="Arial"/>
              </a:rPr>
              <a:t>Data vs. </a:t>
            </a:r>
            <a:r>
              <a:rPr lang="en-US" sz="2400" u="sng" dirty="0" smtClean="0">
                <a:latin typeface="Arial"/>
                <a:cs typeface="Arial"/>
              </a:rPr>
              <a:t>Function</a:t>
            </a:r>
            <a:endParaRPr lang="en-US" sz="2400" dirty="0" smtClean="0">
              <a:latin typeface="Arial"/>
              <a:cs typeface="Arial"/>
            </a:endParaRPr>
          </a:p>
          <a:p>
            <a:pPr marL="457200" lvl="1" indent="-457200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Execution order</a:t>
            </a:r>
          </a:p>
          <a:p>
            <a:pPr marL="857250" lvl="1" indent="-457200"/>
            <a:r>
              <a:rPr lang="en-US" sz="2400" dirty="0">
                <a:latin typeface="Arial"/>
                <a:cs typeface="Arial"/>
              </a:rPr>
              <a:t>Eager </a:t>
            </a:r>
            <a:r>
              <a:rPr lang="en-US" sz="2400" dirty="0" smtClean="0">
                <a:latin typeface="Arial"/>
                <a:cs typeface="Arial"/>
              </a:rPr>
              <a:t>data-driven </a:t>
            </a:r>
            <a:br>
              <a:rPr lang="en-US" sz="2400" dirty="0" smtClean="0">
                <a:latin typeface="Arial"/>
                <a:cs typeface="Arial"/>
              </a:rPr>
            </a:br>
            <a:r>
              <a:rPr lang="en-US" sz="2400" dirty="0" smtClean="0">
                <a:latin typeface="Arial"/>
                <a:cs typeface="Arial"/>
              </a:rPr>
              <a:t>vs. </a:t>
            </a:r>
            <a:r>
              <a:rPr lang="en-US" sz="2400" dirty="0">
                <a:latin typeface="Arial"/>
                <a:cs typeface="Arial"/>
              </a:rPr>
              <a:t>Lazy </a:t>
            </a:r>
            <a:r>
              <a:rPr lang="en-US" sz="2400" u="sng" dirty="0">
                <a:latin typeface="Arial"/>
                <a:cs typeface="Arial"/>
              </a:rPr>
              <a:t>demand-driven</a:t>
            </a:r>
          </a:p>
          <a:p>
            <a:pPr marL="857250" lvl="1" indent="-457200"/>
            <a:endParaRPr lang="en-US" sz="2800" u="sng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3490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PRIORITIZE TASK DFG NODES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7" y="1016001"/>
            <a:ext cx="4538134" cy="478366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Task priority factors: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latin typeface="Arial"/>
                <a:cs typeface="Arial"/>
              </a:rPr>
              <a:t>Level depth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latin typeface="Arial"/>
                <a:cs typeface="Arial"/>
              </a:rPr>
              <a:t>Critical Paths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latin typeface="Arial"/>
                <a:cs typeface="Arial"/>
              </a:rPr>
              <a:t>In/Out degree</a:t>
            </a:r>
          </a:p>
          <a:p>
            <a:pPr marL="0" indent="0">
              <a:buNone/>
            </a:pPr>
            <a:r>
              <a:rPr lang="en-US" sz="2800" dirty="0" smtClean="0"/>
              <a:t>Data flow </a:t>
            </a:r>
            <a:r>
              <a:rPr lang="en-US" sz="2800" i="1" dirty="0" smtClean="0"/>
              <a:t>partial </a:t>
            </a:r>
            <a:r>
              <a:rPr lang="en-US" sz="2800" i="1" dirty="0"/>
              <a:t>order</a:t>
            </a:r>
            <a:r>
              <a:rPr lang="en-US" sz="2800" dirty="0"/>
              <a:t>:</a:t>
            </a:r>
          </a:p>
          <a:p>
            <a:pPr marL="0" indent="0">
              <a:buNone/>
            </a:pPr>
            <a:r>
              <a:rPr lang="en-US" sz="2000" dirty="0"/>
              <a:t>{(n7</a:t>
            </a:r>
            <a:r>
              <a:rPr lang="en-US" sz="2000" dirty="0">
                <a:sym typeface="Symbol"/>
              </a:rPr>
              <a:t></a:t>
            </a:r>
            <a:r>
              <a:rPr lang="en-US" sz="2000" dirty="0"/>
              <a:t>n5), (n7</a:t>
            </a:r>
            <a:r>
              <a:rPr lang="en-US" sz="2000" dirty="0">
                <a:sym typeface="Symbol"/>
              </a:rPr>
              <a:t></a:t>
            </a:r>
            <a:r>
              <a:rPr lang="en-US" sz="2000" dirty="0"/>
              <a:t>n4), (n6</a:t>
            </a:r>
            <a:r>
              <a:rPr lang="en-US" sz="2000" dirty="0">
                <a:sym typeface="Symbol"/>
              </a:rPr>
              <a:t></a:t>
            </a:r>
            <a:r>
              <a:rPr lang="en-US" sz="2000" dirty="0"/>
              <a:t>n4), (n6</a:t>
            </a:r>
            <a:r>
              <a:rPr lang="en-US" sz="2000" dirty="0">
                <a:sym typeface="Symbol"/>
              </a:rPr>
              <a:t></a:t>
            </a:r>
            <a:r>
              <a:rPr lang="en-US" sz="2000" dirty="0"/>
              <a:t>n3), </a:t>
            </a:r>
          </a:p>
          <a:p>
            <a:pPr marL="0" indent="0">
              <a:buNone/>
            </a:pPr>
            <a:r>
              <a:rPr lang="en-US" sz="2000" dirty="0"/>
              <a:t>(n5</a:t>
            </a:r>
            <a:r>
              <a:rPr lang="en-US" sz="2000" dirty="0">
                <a:sym typeface="Symbol"/>
              </a:rPr>
              <a:t></a:t>
            </a:r>
            <a:r>
              <a:rPr lang="en-US" sz="2000" dirty="0"/>
              <a:t>n1), (n4</a:t>
            </a:r>
            <a:r>
              <a:rPr lang="en-US" sz="2000" dirty="0">
                <a:sym typeface="Symbol"/>
              </a:rPr>
              <a:t></a:t>
            </a:r>
            <a:r>
              <a:rPr lang="en-US" sz="2000" dirty="0"/>
              <a:t>n2), (n3</a:t>
            </a:r>
            <a:r>
              <a:rPr lang="en-US" sz="2000" dirty="0">
                <a:sym typeface="Symbol"/>
              </a:rPr>
              <a:t></a:t>
            </a:r>
            <a:r>
              <a:rPr lang="en-US" sz="2000" dirty="0"/>
              <a:t>n2), (n2</a:t>
            </a:r>
            <a:r>
              <a:rPr lang="en-US" sz="2000" dirty="0">
                <a:sym typeface="Symbol"/>
              </a:rPr>
              <a:t></a:t>
            </a:r>
            <a:r>
              <a:rPr lang="en-US" sz="2000" dirty="0"/>
              <a:t>n1)}</a:t>
            </a:r>
          </a:p>
          <a:p>
            <a:pPr marL="0" indent="0">
              <a:buNone/>
            </a:pPr>
            <a:r>
              <a:rPr lang="en-US" sz="2800" dirty="0">
                <a:sym typeface="Symbol"/>
              </a:rPr>
              <a:t> </a:t>
            </a:r>
            <a:r>
              <a:rPr lang="en-US" sz="2800" dirty="0"/>
              <a:t>total task priority order: </a:t>
            </a:r>
          </a:p>
          <a:p>
            <a:pPr marL="0" indent="0">
              <a:buNone/>
            </a:pPr>
            <a:r>
              <a:rPr lang="en-US" sz="2400" dirty="0"/>
              <a:t>{n1 &gt; n2 &gt; n4 &gt; n3 &gt; n5 &gt; n6 &gt; n7</a:t>
            </a:r>
            <a:r>
              <a:rPr lang="en-US" sz="2400" dirty="0" smtClean="0"/>
              <a:t>}</a:t>
            </a:r>
          </a:p>
          <a:p>
            <a:pPr>
              <a:buFont typeface="Symbol"/>
              <a:buChar char="Þ"/>
            </a:pPr>
            <a:r>
              <a:rPr lang="en-US" sz="2400" dirty="0" smtClean="0">
                <a:sym typeface="Symbol"/>
              </a:rPr>
              <a:t>  P2 thread: </a:t>
            </a:r>
            <a:r>
              <a:rPr lang="en-US" sz="2400" dirty="0" smtClean="0"/>
              <a:t>{n1&gt;n2&gt;n4&gt;n3&gt;n6} </a:t>
            </a:r>
          </a:p>
          <a:p>
            <a:pPr marL="0" indent="0">
              <a:buNone/>
            </a:pPr>
            <a:r>
              <a:rPr lang="en-US" sz="2400" dirty="0" smtClean="0"/>
              <a:t>	P3 thread: {n5 </a:t>
            </a:r>
            <a:r>
              <a:rPr lang="en-US" sz="2400" dirty="0"/>
              <a:t>&gt; n7}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US" sz="2800" dirty="0">
              <a:latin typeface="Arial"/>
              <a:cs typeface="Arial"/>
            </a:endParaRPr>
          </a:p>
          <a:p>
            <a:pPr marL="514350" indent="-514350">
              <a:buFont typeface="+mj-lt"/>
              <a:buAutoNum type="arabicPeriod"/>
            </a:pP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795" y="1016001"/>
            <a:ext cx="4180879" cy="512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6283234" y="1188720"/>
            <a:ext cx="1423852" cy="23903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3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SHORTEST-PATH NETWORK ROUTING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6" y="1602619"/>
            <a:ext cx="8392281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endParaRPr lang="en-US" sz="2800" dirty="0">
              <a:latin typeface="Arial"/>
              <a:cs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63" y="3561577"/>
            <a:ext cx="32766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267" y="1016001"/>
            <a:ext cx="3944299" cy="2047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343" y="3063678"/>
            <a:ext cx="3720223" cy="305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38023" y="1342534"/>
            <a:ext cx="36478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Arial"/>
                <a:cs typeface="Arial"/>
              </a:rPr>
              <a:t>Shortest latency and routes are updated after each task-processor allocation.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473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7" y="1471990"/>
            <a:ext cx="8392281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Given </a:t>
            </a:r>
            <a:r>
              <a:rPr lang="en-US" sz="2800" dirty="0"/>
              <a:t>a directed, acyclic task </a:t>
            </a:r>
            <a:r>
              <a:rPr lang="en-US" sz="2800" dirty="0" smtClean="0"/>
              <a:t>DFG </a:t>
            </a:r>
            <a:r>
              <a:rPr lang="en-US" sz="2800" b="1" i="1" dirty="0" smtClean="0"/>
              <a:t>G</a:t>
            </a:r>
            <a:r>
              <a:rPr lang="en-US" sz="2800" dirty="0" smtClean="0"/>
              <a:t>(</a:t>
            </a:r>
            <a:r>
              <a:rPr lang="en-US" sz="2800" b="1" i="1" dirty="0" smtClean="0"/>
              <a:t>V</a:t>
            </a:r>
            <a:r>
              <a:rPr lang="en-US" sz="2800" i="1" dirty="0"/>
              <a:t>, </a:t>
            </a:r>
            <a:r>
              <a:rPr lang="en-US" sz="2800" b="1" i="1" dirty="0"/>
              <a:t>E</a:t>
            </a:r>
            <a:r>
              <a:rPr lang="en-US" sz="2800" i="1" dirty="0"/>
              <a:t>) </a:t>
            </a:r>
            <a:r>
              <a:rPr lang="en-US" sz="2800" dirty="0"/>
              <a:t>with </a:t>
            </a:r>
            <a:r>
              <a:rPr lang="en-US" sz="2800" dirty="0" smtClean="0"/>
              <a:t>task vertex </a:t>
            </a:r>
            <a:r>
              <a:rPr lang="en-US" sz="2800" dirty="0"/>
              <a:t>set </a:t>
            </a:r>
            <a:r>
              <a:rPr lang="en-US" sz="2800" b="1" i="1" dirty="0"/>
              <a:t>V </a:t>
            </a:r>
            <a:r>
              <a:rPr lang="en-US" sz="2800" dirty="0"/>
              <a:t>connected by data-flow edge set </a:t>
            </a:r>
            <a:r>
              <a:rPr lang="en-US" sz="2800" b="1" i="1" dirty="0"/>
              <a:t>E</a:t>
            </a:r>
            <a:r>
              <a:rPr lang="en-US" sz="2800" dirty="0" smtClean="0"/>
              <a:t>, And a </a:t>
            </a:r>
            <a:r>
              <a:rPr lang="en-US" sz="2800" dirty="0"/>
              <a:t>processor network topology </a:t>
            </a:r>
            <a:r>
              <a:rPr lang="en-US" sz="2800" b="1" i="1" dirty="0"/>
              <a:t>N</a:t>
            </a:r>
            <a:r>
              <a:rPr lang="en-US" sz="2800" dirty="0"/>
              <a:t>(</a:t>
            </a:r>
            <a:r>
              <a:rPr lang="en-US" sz="2800" b="1" i="1" dirty="0"/>
              <a:t>P </a:t>
            </a:r>
            <a:r>
              <a:rPr lang="en-US" sz="2800" i="1" dirty="0"/>
              <a:t>, </a:t>
            </a:r>
            <a:r>
              <a:rPr lang="en-US" sz="2800" b="1" i="1" dirty="0"/>
              <a:t>C</a:t>
            </a:r>
            <a:r>
              <a:rPr lang="en-US" sz="2800" dirty="0"/>
              <a:t>) with </a:t>
            </a:r>
            <a:r>
              <a:rPr lang="en-US" sz="2800" dirty="0" smtClean="0"/>
              <a:t>processor node </a:t>
            </a:r>
            <a:r>
              <a:rPr lang="en-US" sz="2800" dirty="0"/>
              <a:t>set </a:t>
            </a:r>
            <a:r>
              <a:rPr lang="en-US" sz="2800" b="1" i="1" dirty="0"/>
              <a:t>P </a:t>
            </a:r>
            <a:r>
              <a:rPr lang="en-US" sz="2800" dirty="0"/>
              <a:t>connected by </a:t>
            </a:r>
            <a:r>
              <a:rPr lang="en-US" sz="2800" dirty="0" smtClean="0"/>
              <a:t>channel link set </a:t>
            </a:r>
            <a:r>
              <a:rPr lang="en-US" sz="2800" b="1" i="1" dirty="0" smtClean="0"/>
              <a:t>C</a:t>
            </a:r>
            <a:endParaRPr lang="en-US" sz="2800" dirty="0"/>
          </a:p>
          <a:p>
            <a:r>
              <a:rPr lang="en-US" sz="2800" dirty="0" smtClean="0"/>
              <a:t>Find </a:t>
            </a:r>
            <a:r>
              <a:rPr lang="en-US" sz="2800" dirty="0"/>
              <a:t>a processor assignment and </a:t>
            </a:r>
            <a:r>
              <a:rPr lang="en-US" sz="2800" dirty="0" smtClean="0"/>
              <a:t>schedule </a:t>
            </a:r>
            <a:br>
              <a:rPr lang="en-US" sz="2800" dirty="0" smtClean="0"/>
            </a:br>
            <a:r>
              <a:rPr lang="en-US" sz="2800" dirty="0" smtClean="0"/>
              <a:t>					</a:t>
            </a:r>
            <a:r>
              <a:rPr lang="en-US" sz="2800" b="1" i="1" dirty="0" smtClean="0"/>
              <a:t>S</a:t>
            </a:r>
            <a:r>
              <a:rPr lang="en-US" sz="2800" dirty="0"/>
              <a:t>: </a:t>
            </a:r>
            <a:r>
              <a:rPr lang="en-US" sz="2800" b="1" i="1" dirty="0"/>
              <a:t>V</a:t>
            </a:r>
            <a:r>
              <a:rPr lang="en-US" sz="2800" dirty="0"/>
              <a:t>(</a:t>
            </a:r>
            <a:r>
              <a:rPr lang="en-US" sz="2800" b="1" i="1" dirty="0"/>
              <a:t>G</a:t>
            </a:r>
            <a:r>
              <a:rPr lang="en-US" sz="2800" dirty="0"/>
              <a:t>) </a:t>
            </a:r>
            <a:r>
              <a:rPr lang="en-US" sz="2800" dirty="0" smtClean="0">
                <a:sym typeface="Symbol"/>
              </a:rPr>
              <a:t></a:t>
            </a:r>
            <a:r>
              <a:rPr lang="en-US" sz="2800" dirty="0" smtClean="0"/>
              <a:t> </a:t>
            </a:r>
            <a:r>
              <a:rPr lang="en-US" sz="2800" b="1" i="1" dirty="0"/>
              <a:t>P </a:t>
            </a:r>
            <a:r>
              <a:rPr lang="en-US" sz="2800" dirty="0"/>
              <a:t>(</a:t>
            </a:r>
            <a:r>
              <a:rPr lang="en-US" sz="2800" b="1" i="1" dirty="0"/>
              <a:t>N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r>
              <a:rPr lang="en-US" sz="2800" dirty="0" smtClean="0">
                <a:sym typeface="Symbol"/>
              </a:rPr>
              <a:t>	</a:t>
            </a:r>
            <a:r>
              <a:rPr lang="en-US" sz="2800" b="1" i="1" dirty="0" smtClean="0"/>
              <a:t>S </a:t>
            </a:r>
            <a:r>
              <a:rPr lang="en-US" sz="2800" dirty="0"/>
              <a:t>minimizes </a:t>
            </a:r>
            <a:r>
              <a:rPr lang="en-US" sz="2800" dirty="0" smtClean="0"/>
              <a:t>total parallel </a:t>
            </a:r>
            <a:r>
              <a:rPr lang="en-US" sz="2800" dirty="0"/>
              <a:t>computation time of </a:t>
            </a:r>
            <a:r>
              <a:rPr lang="en-US" sz="2800" b="1" i="1" dirty="0"/>
              <a:t>G</a:t>
            </a:r>
            <a:r>
              <a:rPr lang="en-US" sz="2800" i="1" dirty="0" smtClean="0"/>
              <a:t>.</a:t>
            </a:r>
          </a:p>
          <a:p>
            <a:r>
              <a:rPr lang="en-US" sz="2800" b="1" dirty="0"/>
              <a:t>A</a:t>
            </a:r>
            <a:r>
              <a:rPr lang="en-US" sz="2800" b="1" dirty="0" smtClean="0"/>
              <a:t>* </a:t>
            </a:r>
            <a:r>
              <a:rPr lang="en-US" sz="2800" dirty="0" smtClean="0"/>
              <a:t>Heuristic mapping reduces scheduling complexity from NP to P </a:t>
            </a:r>
            <a:endParaRPr lang="en-US" sz="2800" dirty="0"/>
          </a:p>
          <a:p>
            <a:endParaRPr lang="en-US" sz="2800" i="1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29167" y="4850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Adaptive A* Parallel Processor Scheduler</a:t>
            </a:r>
          </a:p>
        </p:txBody>
      </p:sp>
    </p:spTree>
    <p:extLst>
      <p:ext uri="{BB962C8B-B14F-4D97-AF65-F5344CB8AC3E}">
        <p14:creationId xmlns:p14="http://schemas.microsoft.com/office/powerpoint/2010/main" val="2812411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Demand-Driven </a:t>
            </a:r>
            <a:r>
              <a:rPr lang="en-US" sz="3600" b="1" dirty="0" smtClean="0"/>
              <a:t>Task-Topology </a:t>
            </a:r>
            <a:r>
              <a:rPr lang="en-US" sz="3600" b="1" dirty="0"/>
              <a:t>mapping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29166" y="1755019"/>
            <a:ext cx="8118445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STEP 1 – assign a </a:t>
            </a:r>
            <a:r>
              <a:rPr lang="en-US" sz="2400" u="sng" dirty="0"/>
              <a:t>level</a:t>
            </a:r>
            <a:r>
              <a:rPr lang="en-US" sz="2400" dirty="0"/>
              <a:t> to each task node vertex in </a:t>
            </a:r>
            <a:r>
              <a:rPr lang="en-US" sz="2400" b="1" i="1" dirty="0"/>
              <a:t>G</a:t>
            </a:r>
            <a:r>
              <a:rPr lang="en-US" sz="2400" dirty="0"/>
              <a:t>.</a:t>
            </a:r>
          </a:p>
          <a:p>
            <a:r>
              <a:rPr lang="en-US" sz="2400" dirty="0"/>
              <a:t>STEP 2 – count </a:t>
            </a:r>
            <a:r>
              <a:rPr lang="en-US" sz="2400" u="sng" dirty="0"/>
              <a:t>critical paths</a:t>
            </a:r>
            <a:r>
              <a:rPr lang="en-US" sz="2400" dirty="0"/>
              <a:t> passing through each DFG edge </a:t>
            </a:r>
            <a:r>
              <a:rPr lang="en-US" sz="2400" dirty="0" smtClean="0"/>
              <a:t>and node </a:t>
            </a:r>
            <a:r>
              <a:rPr lang="en-US" sz="2400" dirty="0"/>
              <a:t>with a 2-pass bottom-up and then up-down graph traversal.</a:t>
            </a:r>
          </a:p>
          <a:p>
            <a:r>
              <a:rPr lang="en-US" sz="2400" dirty="0"/>
              <a:t>STEP 3 – initially load and prioritize all </a:t>
            </a:r>
            <a:r>
              <a:rPr lang="en-US" sz="2400" u="sng" dirty="0"/>
              <a:t>deepest level</a:t>
            </a:r>
            <a:r>
              <a:rPr lang="en-US" sz="2400" dirty="0"/>
              <a:t> task </a:t>
            </a:r>
            <a:r>
              <a:rPr lang="en-US" sz="2400" dirty="0" smtClean="0"/>
              <a:t>nodes that </a:t>
            </a:r>
            <a:r>
              <a:rPr lang="en-US" sz="2400" dirty="0"/>
              <a:t>produce outputs, to the working task node list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STEP 4 – WHILE working task node list is not </a:t>
            </a:r>
            <a:r>
              <a:rPr lang="en-US" sz="2400" dirty="0" smtClean="0"/>
              <a:t>empty, schedule a </a:t>
            </a:r>
            <a:r>
              <a:rPr lang="en-US" sz="2400" u="sng" dirty="0" smtClean="0"/>
              <a:t>best processor</a:t>
            </a:r>
            <a:r>
              <a:rPr lang="en-US" sz="2400" dirty="0" smtClean="0"/>
              <a:t> to the </a:t>
            </a:r>
            <a:r>
              <a:rPr lang="en-US" sz="2400" u="sng" dirty="0" smtClean="0"/>
              <a:t>top priority task</a:t>
            </a:r>
            <a:r>
              <a:rPr lang="en-US" sz="2400" dirty="0" smtClean="0"/>
              <a:t>, and replace it with its parent task nodes inserted onto the working task node priority list.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2411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253487" y="1254276"/>
            <a:ext cx="8648822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STEP 4 – WHILE working task node list is not empty:</a:t>
            </a:r>
            <a:endParaRPr lang="en-US" sz="2400" dirty="0"/>
          </a:p>
          <a:p>
            <a:pPr marL="457200" lvl="1" indent="0">
              <a:buNone/>
            </a:pPr>
            <a:r>
              <a:rPr lang="en-US" sz="2000" dirty="0"/>
              <a:t>BEGIN</a:t>
            </a:r>
          </a:p>
          <a:p>
            <a:pPr lvl="1"/>
            <a:r>
              <a:rPr lang="en-US" sz="2000" dirty="0"/>
              <a:t>STEP 4.1 – initialize if first time, otherwise </a:t>
            </a:r>
            <a:r>
              <a:rPr lang="en-US" sz="2000" u="sng" dirty="0" smtClean="0"/>
              <a:t>update</a:t>
            </a:r>
            <a:r>
              <a:rPr lang="en-US" sz="2000" dirty="0" smtClean="0"/>
              <a:t> inter-processor </a:t>
            </a:r>
            <a:r>
              <a:rPr lang="en-US" sz="2000" dirty="0"/>
              <a:t>shortest-path </a:t>
            </a:r>
            <a:r>
              <a:rPr lang="en-US" sz="2000" u="sng" dirty="0"/>
              <a:t>latency/routing table </a:t>
            </a:r>
            <a:r>
              <a:rPr lang="en-US" sz="2000" dirty="0" smtClean="0"/>
              <a:t>pair affected </a:t>
            </a:r>
            <a:r>
              <a:rPr lang="en-US" sz="2000" dirty="0"/>
              <a:t>by last task-processor allocation.</a:t>
            </a:r>
          </a:p>
          <a:p>
            <a:pPr lvl="1"/>
            <a:r>
              <a:rPr lang="en-US" sz="2000" dirty="0"/>
              <a:t>STEP 4.2 – </a:t>
            </a:r>
            <a:r>
              <a:rPr lang="en-US" sz="2000" u="sng" dirty="0"/>
              <a:t>assign</a:t>
            </a:r>
            <a:r>
              <a:rPr lang="en-US" sz="2000" dirty="0"/>
              <a:t> a nearby capable </a:t>
            </a:r>
            <a:r>
              <a:rPr lang="en-US" sz="2000" u="sng" dirty="0"/>
              <a:t>processor</a:t>
            </a:r>
            <a:r>
              <a:rPr lang="en-US" sz="2000" dirty="0"/>
              <a:t> </a:t>
            </a:r>
            <a:r>
              <a:rPr lang="en-US" sz="2000" dirty="0" smtClean="0"/>
              <a:t>to minimize </a:t>
            </a:r>
            <a:r>
              <a:rPr lang="en-US" sz="2000" dirty="0"/>
              <a:t>thread computation time for the </a:t>
            </a:r>
            <a:r>
              <a:rPr lang="en-US" sz="2000" dirty="0" smtClean="0"/>
              <a:t>highest priority </a:t>
            </a:r>
            <a:r>
              <a:rPr lang="en-US" sz="2000" dirty="0"/>
              <a:t>task node at the top of the remaining </a:t>
            </a:r>
            <a:r>
              <a:rPr lang="en-US" sz="2000" dirty="0" smtClean="0"/>
              <a:t>prioritized working </a:t>
            </a:r>
            <a:r>
              <a:rPr lang="en-US" sz="2000" dirty="0"/>
              <a:t>list.</a:t>
            </a:r>
          </a:p>
          <a:p>
            <a:pPr lvl="1"/>
            <a:r>
              <a:rPr lang="en-US" sz="2000" dirty="0"/>
              <a:t>STEP 4.3 – remove the newly scheduled task node, </a:t>
            </a:r>
            <a:r>
              <a:rPr lang="en-US" sz="2000" dirty="0" smtClean="0"/>
              <a:t>and replace </a:t>
            </a:r>
            <a:r>
              <a:rPr lang="en-US" sz="2000" dirty="0"/>
              <a:t>it with its parent nodes, which are to </a:t>
            </a:r>
            <a:r>
              <a:rPr lang="en-US" sz="2000" dirty="0" smtClean="0"/>
              <a:t>be inserted/appended </a:t>
            </a:r>
            <a:r>
              <a:rPr lang="en-US" sz="2000" dirty="0"/>
              <a:t>onto the working list (</a:t>
            </a:r>
            <a:r>
              <a:rPr lang="en-US" sz="2000" dirty="0" smtClean="0"/>
              <a:t>demand-driven) per </a:t>
            </a:r>
            <a:r>
              <a:rPr lang="en-US" sz="2000" dirty="0"/>
              <a:t>priority, based on </a:t>
            </a:r>
            <a:r>
              <a:rPr lang="en-US" sz="2000" u="sng" dirty="0"/>
              <a:t>tie-breaker</a:t>
            </a:r>
            <a:r>
              <a:rPr lang="en-US" sz="2000" dirty="0"/>
              <a:t> rules, </a:t>
            </a:r>
            <a:r>
              <a:rPr lang="en-US" sz="2000" dirty="0" smtClean="0"/>
              <a:t>which along </a:t>
            </a:r>
            <a:r>
              <a:rPr lang="en-US" sz="2000" dirty="0"/>
              <a:t>with node level depth, estimate the time cost </a:t>
            </a:r>
            <a:r>
              <a:rPr lang="en-US" sz="2000" dirty="0" smtClean="0"/>
              <a:t>of the </a:t>
            </a:r>
            <a:r>
              <a:rPr lang="en-US" sz="2000" dirty="0"/>
              <a:t>entire computation tread involved</a:t>
            </a:r>
            <a:r>
              <a:rPr lang="en-US" sz="2000" dirty="0" smtClean="0"/>
              <a:t>. </a:t>
            </a: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END{WHILE}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Demand-Driven </a:t>
            </a:r>
            <a:r>
              <a:rPr lang="en-US" sz="3600" b="1" dirty="0" smtClean="0"/>
              <a:t>Processor Scheduling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810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QUANTIFY SW/HW </a:t>
            </a:r>
            <a:r>
              <a:rPr lang="en-US" sz="3600" b="1" dirty="0" smtClean="0"/>
              <a:t>MAPPING QUALITY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09451" y="1319349"/>
            <a:ext cx="805978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b="1" dirty="0"/>
              <a:t>Example 1 </a:t>
            </a:r>
            <a:r>
              <a:rPr lang="en-US" sz="3200" dirty="0"/>
              <a:t>– </a:t>
            </a:r>
            <a:r>
              <a:rPr lang="en-US" sz="3200" i="1" dirty="0"/>
              <a:t>Latency-Adaptive Tree-Task to Tree-Machine </a:t>
            </a:r>
            <a:r>
              <a:rPr lang="en-US" sz="3200" i="1" dirty="0" smtClean="0"/>
              <a:t>Mapping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b="1" dirty="0"/>
              <a:t>Example 2 </a:t>
            </a:r>
            <a:r>
              <a:rPr lang="en-US" sz="3200" dirty="0"/>
              <a:t>– </a:t>
            </a:r>
            <a:r>
              <a:rPr lang="en-US" sz="3200" i="1" dirty="0"/>
              <a:t>Scaling to Larger Tree-to-Tree </a:t>
            </a:r>
            <a:r>
              <a:rPr lang="en-US" sz="3200" i="1" dirty="0" smtClean="0"/>
              <a:t>Mapping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b="1" dirty="0"/>
              <a:t>Example 3 </a:t>
            </a:r>
            <a:r>
              <a:rPr lang="en-US" sz="3200" dirty="0"/>
              <a:t>– </a:t>
            </a:r>
            <a:r>
              <a:rPr lang="en-US" sz="3200" i="1" dirty="0"/>
              <a:t>Select the Best Processor Topology Match for an Irregular Task Graph</a:t>
            </a:r>
            <a:endParaRPr lang="en-US" sz="3200" b="1" dirty="0">
              <a:solidFill>
                <a:srgbClr val="C42D2B"/>
              </a:solidFill>
              <a:latin typeface="Arial"/>
              <a:cs typeface="Arial"/>
            </a:endParaRPr>
          </a:p>
          <a:p>
            <a:endParaRPr lang="en-US" b="1" dirty="0">
              <a:solidFill>
                <a:srgbClr val="C42D2B"/>
              </a:solidFill>
              <a:latin typeface="Arial"/>
              <a:cs typeface="Arial"/>
            </a:endParaRPr>
          </a:p>
          <a:p>
            <a:endParaRPr lang="en-US" i="1" dirty="0" smtClean="0"/>
          </a:p>
          <a:p>
            <a:endParaRPr lang="en-US" b="1" i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57222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1053</Words>
  <Application>Microsoft Macintosh PowerPoint</Application>
  <PresentationFormat>On-screen Show (4:3)</PresentationFormat>
  <Paragraphs>144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Adaptive Latency-Aware Parallel Resource Mapping: Task Graph Scheduling   Heterogeneous Network Topology</vt:lpstr>
      <vt:lpstr>PowerPoint Presentation</vt:lpstr>
      <vt:lpstr>Fine-Grained Mapping System [Shih 1988]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>Univ of Ill\NCSA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McKenna</dc:creator>
  <cp:lastModifiedBy>Liwen Shih</cp:lastModifiedBy>
  <cp:revision>49</cp:revision>
  <dcterms:created xsi:type="dcterms:W3CDTF">2012-11-30T15:55:31Z</dcterms:created>
  <dcterms:modified xsi:type="dcterms:W3CDTF">2013-07-24T23:20:54Z</dcterms:modified>
</cp:coreProperties>
</file>