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68" r:id="rId3"/>
    <p:sldId id="269" r:id="rId4"/>
    <p:sldId id="285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80" r:id="rId15"/>
    <p:sldId id="296" r:id="rId16"/>
    <p:sldId id="297" r:id="rId17"/>
    <p:sldId id="298" r:id="rId18"/>
    <p:sldId id="299" r:id="rId19"/>
    <p:sldId id="300" r:id="rId20"/>
    <p:sldId id="272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66"/>
    <a:srgbClr val="333333"/>
    <a:srgbClr val="BB0000"/>
    <a:srgbClr val="7F7F7F"/>
    <a:srgbClr val="A41C37"/>
    <a:srgbClr val="990C3F"/>
    <a:srgbClr val="949594"/>
    <a:srgbClr val="C3092B"/>
    <a:srgbClr val="56051B"/>
    <a:srgbClr val="5505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3" autoAdjust="0"/>
    <p:restoredTop sz="86377" autoAdjust="0"/>
  </p:normalViewPr>
  <p:slideViewPr>
    <p:cSldViewPr snapToGrid="0" snapToObjects="1">
      <p:cViewPr varScale="1">
        <p:scale>
          <a:sx n="129" d="100"/>
          <a:sy n="129" d="100"/>
        </p:scale>
        <p:origin x="-60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22E0A-C88D-184C-B7C1-4E339E662E6D}" type="datetime1">
              <a:rPr lang="en-US" smtClean="0"/>
              <a:t>7/23/13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42D86-C447-3640-932B-4A6E1DE07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6298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F80D66-0AAC-2D4C-9154-A743C855C15D}" type="datetime1">
              <a:rPr lang="en-US" smtClean="0"/>
              <a:t>7/23/13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2DF928-E245-3143-A53E-66BFCC525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2129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F928-E245-3143-A53E-66BFCC52556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122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Not 100% browser-based</a:t>
            </a:r>
            <a:r>
              <a:rPr lang="en-US" baseline="0" dirty="0" smtClean="0"/>
              <a:t> </a:t>
            </a:r>
            <a:r>
              <a:rPr lang="en-US" dirty="0" smtClean="0"/>
              <a:t>yet, but it’s the goal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F928-E245-3143-A53E-66BFCC52556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247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F928-E245-3143-A53E-66BFCC52556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893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1" y="6067777"/>
            <a:ext cx="9144001" cy="7902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826230" y="2949532"/>
            <a:ext cx="7491542" cy="761576"/>
          </a:xfrm>
        </p:spPr>
        <p:txBody>
          <a:bodyPr/>
          <a:lstStyle>
            <a:lvl1pPr algn="l">
              <a:defRPr baseline="0">
                <a:solidFill>
                  <a:srgbClr val="333333"/>
                </a:solidFill>
              </a:defRPr>
            </a:lvl1pPr>
          </a:lstStyle>
          <a:p>
            <a:r>
              <a:rPr lang="en-US" dirty="0" smtClean="0"/>
              <a:t>Click to Edit Title Slide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826230" y="3728098"/>
            <a:ext cx="6400800" cy="1358900"/>
          </a:xfrm>
          <a:ln>
            <a:noFill/>
          </a:ln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rgbClr val="3333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" name="Picture 1" descr="OH-TECH_Ohio_Supercomputer_Cent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301" y="1243619"/>
            <a:ext cx="7421471" cy="1134011"/>
          </a:xfrm>
          <a:prstGeom prst="rect">
            <a:avLst/>
          </a:prstGeom>
        </p:spPr>
      </p:pic>
      <p:pic>
        <p:nvPicPr>
          <p:cNvPr id="3" name="Picture 2" descr="OSC_url_ppt_templat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481" y="6321618"/>
            <a:ext cx="1894782" cy="318386"/>
          </a:xfrm>
          <a:prstGeom prst="rect">
            <a:avLst/>
          </a:prstGeom>
        </p:spPr>
      </p:pic>
      <p:pic>
        <p:nvPicPr>
          <p:cNvPr id="9" name="Picture 8" descr="OH-TECH_Logo_Horizonal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904" y="6297455"/>
            <a:ext cx="2993239" cy="3521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1" y="6067777"/>
            <a:ext cx="9144001" cy="7902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693478"/>
            <a:ext cx="7772400" cy="1075497"/>
          </a:xfrm>
          <a:ln>
            <a:noFill/>
          </a:ln>
        </p:spPr>
        <p:txBody>
          <a:bodyPr anchor="t">
            <a:noAutofit/>
          </a:bodyPr>
          <a:lstStyle>
            <a:lvl1pPr algn="l">
              <a:defRPr sz="2800" b="0" i="0" u="none" cap="none" baseline="0">
                <a:solidFill>
                  <a:srgbClr val="BB0000"/>
                </a:solidFill>
              </a:defRPr>
            </a:lvl1pPr>
          </a:lstStyle>
          <a:p>
            <a:r>
              <a:rPr lang="en-US" dirty="0" smtClean="0"/>
              <a:t>Click to edit section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3998543"/>
            <a:ext cx="7772400" cy="673389"/>
          </a:xfrm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000" baseline="0">
                <a:solidFill>
                  <a:srgbClr val="333333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section text styles</a:t>
            </a:r>
          </a:p>
        </p:txBody>
      </p:sp>
      <p:pic>
        <p:nvPicPr>
          <p:cNvPr id="12" name="Picture 11" descr="OSC_url_ppt_templat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481" y="6321618"/>
            <a:ext cx="1894782" cy="318386"/>
          </a:xfrm>
          <a:prstGeom prst="rect">
            <a:avLst/>
          </a:prstGeom>
        </p:spPr>
      </p:pic>
      <p:pic>
        <p:nvPicPr>
          <p:cNvPr id="14" name="Picture 13" descr="OH-TECH_Ohio_Supercomputer_Center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418" y="2931453"/>
            <a:ext cx="5494002" cy="839491"/>
          </a:xfrm>
          <a:prstGeom prst="rect">
            <a:avLst/>
          </a:prstGeom>
        </p:spPr>
      </p:pic>
      <p:pic>
        <p:nvPicPr>
          <p:cNvPr id="8" name="Picture 7" descr="OH-TECH_Logo_Horizonal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904" y="6297455"/>
            <a:ext cx="2993239" cy="35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409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ln>
            <a:noFill/>
          </a:ln>
        </p:spPr>
        <p:txBody>
          <a:bodyPr>
            <a:noAutofit/>
          </a:bodyPr>
          <a:lstStyle>
            <a:lvl1pPr>
              <a:defRPr b="0">
                <a:solidFill>
                  <a:srgbClr val="BB0000"/>
                </a:solidFill>
              </a:defRPr>
            </a:lvl1pPr>
          </a:lstStyle>
          <a:p>
            <a:r>
              <a:rPr lang="en-US" dirty="0" smtClean="0"/>
              <a:t>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600201"/>
            <a:ext cx="8229600" cy="3906558"/>
          </a:xfrm>
          <a:ln>
            <a:noFill/>
          </a:ln>
        </p:spPr>
        <p:txBody>
          <a:bodyPr wrap="square">
            <a:noAutofit/>
          </a:bodyPr>
          <a:lstStyle>
            <a:lvl1pPr>
              <a:defRPr>
                <a:ln>
                  <a:noFill/>
                </a:ln>
              </a:defRPr>
            </a:lvl1pPr>
            <a:lvl2pPr>
              <a:defRPr>
                <a:ln>
                  <a:noFill/>
                </a:ln>
              </a:defRPr>
            </a:lvl2pPr>
            <a:lvl3pPr>
              <a:defRPr sz="2000">
                <a:ln>
                  <a:noFill/>
                </a:ln>
              </a:defRPr>
            </a:lvl3pPr>
            <a:lvl4pPr>
              <a:defRPr sz="1800">
                <a:ln>
                  <a:noFill/>
                </a:ln>
              </a:defRPr>
            </a:lvl4pPr>
            <a:lvl5pPr>
              <a:defRPr sz="1600">
                <a:ln>
                  <a:noFill/>
                </a:ln>
              </a:defRPr>
            </a:lvl5pPr>
          </a:lstStyle>
          <a:p>
            <a:pPr lvl="0"/>
            <a:r>
              <a:rPr lang="en-US" dirty="0" smtClean="0"/>
              <a:t>Ideas to share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b="0">
                <a:ln>
                  <a:noFill/>
                </a:ln>
                <a:solidFill>
                  <a:srgbClr val="C3092B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421592"/>
          </a:xfrm>
          <a:ln>
            <a:noFill/>
          </a:ln>
        </p:spPr>
        <p:txBody>
          <a:bodyPr>
            <a:noAutofit/>
          </a:bodyPr>
          <a:lstStyle>
            <a:lvl1pPr>
              <a:defRPr sz="2400">
                <a:ln>
                  <a:noFill/>
                </a:ln>
              </a:defRPr>
            </a:lvl1pPr>
            <a:lvl2pPr>
              <a:defRPr sz="2400">
                <a:ln>
                  <a:noFill/>
                </a:ln>
              </a:defRPr>
            </a:lvl2pPr>
            <a:lvl3pPr>
              <a:defRPr sz="2000">
                <a:ln>
                  <a:noFill/>
                </a:ln>
              </a:defRPr>
            </a:lvl3pPr>
            <a:lvl4pPr>
              <a:defRPr sz="1800">
                <a:ln>
                  <a:noFill/>
                </a:ln>
              </a:defRPr>
            </a:lvl4pPr>
            <a:lvl5pPr>
              <a:defRPr sz="1600">
                <a:ln>
                  <a:noFill/>
                </a:ln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21593"/>
          </a:xfrm>
          <a:ln>
            <a:noFill/>
          </a:ln>
        </p:spPr>
        <p:txBody>
          <a:bodyPr>
            <a:noAutofit/>
          </a:bodyPr>
          <a:lstStyle>
            <a:lvl1pPr>
              <a:defRPr sz="2400">
                <a:ln>
                  <a:noFill/>
                </a:ln>
              </a:defRPr>
            </a:lvl1pPr>
            <a:lvl2pPr>
              <a:defRPr sz="2200">
                <a:ln>
                  <a:noFill/>
                </a:ln>
              </a:defRPr>
            </a:lvl2pPr>
            <a:lvl3pPr>
              <a:defRPr sz="2000">
                <a:ln>
                  <a:noFill/>
                </a:ln>
              </a:defRPr>
            </a:lvl3pPr>
            <a:lvl4pPr>
              <a:defRPr sz="1800">
                <a:ln>
                  <a:noFill/>
                </a:ln>
              </a:defRPr>
            </a:lvl4pPr>
            <a:lvl5pPr>
              <a:defRPr sz="1600">
                <a:ln>
                  <a:noFill/>
                </a:ln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764316"/>
            <a:ext cx="5486400" cy="566738"/>
          </a:xfrm>
          <a:ln>
            <a:noFill/>
          </a:ln>
        </p:spPr>
        <p:txBody>
          <a:bodyPr anchor="b">
            <a:noAutofit/>
          </a:bodyPr>
          <a:lstStyle>
            <a:lvl1pPr algn="l">
              <a:defRPr sz="2000" b="0">
                <a:solidFill>
                  <a:srgbClr val="C3092B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15983" y="612775"/>
            <a:ext cx="5486400" cy="411480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647019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1" y="6067777"/>
            <a:ext cx="9144001" cy="7902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889422" y="770676"/>
            <a:ext cx="5486400" cy="566738"/>
          </a:xfrm>
          <a:ln>
            <a:noFill/>
          </a:ln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C3092B"/>
                </a:solidFill>
              </a:defRPr>
            </a:lvl1pPr>
          </a:lstStyle>
          <a:p>
            <a:r>
              <a:rPr lang="en-US" dirty="0" smtClean="0"/>
              <a:t>Closing line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89422" y="1703723"/>
            <a:ext cx="5486400" cy="1613170"/>
          </a:xfrm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Contact info</a:t>
            </a:r>
          </a:p>
        </p:txBody>
      </p:sp>
      <p:pic>
        <p:nvPicPr>
          <p:cNvPr id="7" name="Picture 6" descr="OSC_url_ppt_templat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481" y="6321618"/>
            <a:ext cx="1894782" cy="318386"/>
          </a:xfrm>
          <a:prstGeom prst="rect">
            <a:avLst/>
          </a:prstGeom>
        </p:spPr>
      </p:pic>
      <p:pic>
        <p:nvPicPr>
          <p:cNvPr id="8" name="Picture 7" descr="OH-TECH_Logo_Horizonal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904" y="6297455"/>
            <a:ext cx="2993239" cy="35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837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0" Type="http://schemas.openxmlformats.org/officeDocument/2006/relationships/image" Target="../media/image2.png"/><Relationship Id="rId11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556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30569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029411" y="6332985"/>
            <a:ext cx="1066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0" i="0" dirty="0" smtClean="0">
                <a:solidFill>
                  <a:srgbClr val="949594"/>
                </a:solidFill>
                <a:latin typeface="Univers LT Std 55"/>
                <a:cs typeface="Univers LT Std 55"/>
              </a:rPr>
              <a:t>Slide </a:t>
            </a:r>
            <a:fld id="{F23DD899-23D4-B74D-81E5-8B38761BD6BE}" type="slidenum">
              <a:rPr lang="en-US" sz="1000" b="0" i="0" smtClean="0">
                <a:solidFill>
                  <a:srgbClr val="949594"/>
                </a:solidFill>
                <a:latin typeface="Univers LT Std 55"/>
                <a:cs typeface="Univers LT Std 55"/>
              </a:rPr>
              <a:pPr algn="ctr"/>
              <a:t>‹#›</a:t>
            </a:fld>
            <a:endParaRPr lang="en-US" sz="1000" b="0" i="0" dirty="0">
              <a:solidFill>
                <a:srgbClr val="949594"/>
              </a:solidFill>
              <a:latin typeface="Univers LT Std 55"/>
              <a:cs typeface="Univers LT Std 55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179157"/>
            <a:ext cx="9144000" cy="5894614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75000"/>
                </a:schemeClr>
              </a:gs>
            </a:gsLst>
            <a:lin ang="16200000" scaled="0"/>
            <a:tileRect/>
          </a:gradFill>
          <a:effectLst/>
          <a:scene3d>
            <a:camera prst="orthographicFront"/>
            <a:lightRig rig="threePt" dir="t">
              <a:rot lat="0" lon="0" rev="1200000"/>
            </a:lightRig>
          </a:scene3d>
          <a:sp3d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OH-TECH_Logo_Horizonal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904" y="6297455"/>
            <a:ext cx="2993239" cy="352145"/>
          </a:xfrm>
          <a:prstGeom prst="rect">
            <a:avLst/>
          </a:prstGeom>
        </p:spPr>
      </p:pic>
      <p:pic>
        <p:nvPicPr>
          <p:cNvPr id="4" name="Picture 3" descr="OSC_key_ppt_template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299"/>
            <a:ext cx="9144000" cy="165100"/>
          </a:xfrm>
          <a:prstGeom prst="rect">
            <a:avLst/>
          </a:prstGeom>
        </p:spPr>
      </p:pic>
      <p:pic>
        <p:nvPicPr>
          <p:cNvPr id="5" name="Picture 4" descr="Ohio_Supercomputer_Center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01" y="6205976"/>
            <a:ext cx="3366558" cy="52957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50" r:id="rId3"/>
    <p:sldLayoutId id="2147483652" r:id="rId4"/>
    <p:sldLayoutId id="2147483655" r:id="rId5"/>
    <p:sldLayoutId id="2147483657" r:id="rId6"/>
    <p:sldLayoutId id="2147483661" r:id="rId7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rgbClr val="55051B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6230" y="2949532"/>
            <a:ext cx="8077138" cy="761576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666666"/>
                </a:solidFill>
              </a:rPr>
              <a:t>OSC </a:t>
            </a:r>
            <a:r>
              <a:rPr lang="en-US" dirty="0" err="1">
                <a:solidFill>
                  <a:srgbClr val="666666"/>
                </a:solidFill>
              </a:rPr>
              <a:t>OnDemand</a:t>
            </a:r>
            <a:r>
              <a:rPr lang="en-US" dirty="0">
                <a:solidFill>
                  <a:srgbClr val="666666"/>
                </a:solidFill>
              </a:rPr>
              <a:t>: A Web Platform Integrating Access to HPC Systems, Web and VNC Applications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6229" y="3728098"/>
            <a:ext cx="7956823" cy="1358900"/>
          </a:xfrm>
        </p:spPr>
        <p:txBody>
          <a:bodyPr/>
          <a:lstStyle/>
          <a:p>
            <a:endParaRPr lang="en-US" dirty="0" smtClean="0">
              <a:solidFill>
                <a:srgbClr val="666666"/>
              </a:solidFill>
            </a:endParaRPr>
          </a:p>
          <a:p>
            <a:r>
              <a:rPr lang="en-US" dirty="0" smtClean="0">
                <a:solidFill>
                  <a:srgbClr val="666666"/>
                </a:solidFill>
              </a:rPr>
              <a:t>Dave Hudak, Thomas </a:t>
            </a:r>
            <a:r>
              <a:rPr lang="en-US" dirty="0" err="1">
                <a:solidFill>
                  <a:srgbClr val="666666"/>
                </a:solidFill>
              </a:rPr>
              <a:t>Bitterman</a:t>
            </a:r>
            <a:r>
              <a:rPr lang="en-US" dirty="0">
                <a:solidFill>
                  <a:srgbClr val="666666"/>
                </a:solidFill>
              </a:rPr>
              <a:t>, Patricia Carey, Douglas Johnson</a:t>
            </a:r>
            <a:r>
              <a:rPr lang="en-US" dirty="0" smtClean="0">
                <a:solidFill>
                  <a:srgbClr val="666666"/>
                </a:solidFill>
              </a:rPr>
              <a:t>, </a:t>
            </a:r>
          </a:p>
          <a:p>
            <a:r>
              <a:rPr lang="en-US" dirty="0" smtClean="0">
                <a:solidFill>
                  <a:srgbClr val="666666"/>
                </a:solidFill>
              </a:rPr>
              <a:t>	Eric </a:t>
            </a:r>
            <a:r>
              <a:rPr lang="en-US" dirty="0">
                <a:solidFill>
                  <a:srgbClr val="666666"/>
                </a:solidFill>
              </a:rPr>
              <a:t>Franz, Shaun Brady, </a:t>
            </a:r>
            <a:r>
              <a:rPr lang="en-US" dirty="0" err="1">
                <a:solidFill>
                  <a:srgbClr val="666666"/>
                </a:solidFill>
              </a:rPr>
              <a:t>Piyush</a:t>
            </a:r>
            <a:r>
              <a:rPr lang="en-US" dirty="0">
                <a:solidFill>
                  <a:srgbClr val="666666"/>
                </a:solidFill>
              </a:rPr>
              <a:t> </a:t>
            </a:r>
            <a:r>
              <a:rPr lang="en-US" dirty="0" err="1" smtClean="0">
                <a:solidFill>
                  <a:srgbClr val="666666"/>
                </a:solidFill>
              </a:rPr>
              <a:t>Diwan</a:t>
            </a:r>
            <a:endParaRPr lang="en-US" dirty="0" smtClean="0">
              <a:solidFill>
                <a:srgbClr val="666666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79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r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9910" y="1"/>
            <a:ext cx="4597961" cy="34507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6720"/>
            <a:ext cx="3017520" cy="990918"/>
          </a:xfrm>
        </p:spPr>
        <p:txBody>
          <a:bodyPr/>
          <a:lstStyle/>
          <a:p>
            <a:r>
              <a:rPr lang="en-US" dirty="0" smtClean="0"/>
              <a:t>Terminal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82710" cy="4421592"/>
          </a:xfrm>
        </p:spPr>
        <p:txBody>
          <a:bodyPr/>
          <a:lstStyle/>
          <a:p>
            <a:r>
              <a:rPr lang="en-US" dirty="0" smtClean="0"/>
              <a:t>Naïve to think we can eliminate the command line</a:t>
            </a:r>
          </a:p>
          <a:p>
            <a:r>
              <a:rPr lang="en-US" dirty="0" smtClean="0"/>
              <a:t>But, we simplify access</a:t>
            </a:r>
          </a:p>
          <a:p>
            <a:pPr lvl="1"/>
            <a:r>
              <a:rPr lang="en-US" dirty="0" smtClean="0"/>
              <a:t>Zero install</a:t>
            </a:r>
          </a:p>
          <a:p>
            <a:pPr lvl="1"/>
            <a:r>
              <a:rPr lang="en-US" dirty="0" smtClean="0"/>
              <a:t>Single sign-on (almost, they do have to </a:t>
            </a:r>
            <a:r>
              <a:rPr lang="en-US" dirty="0" err="1" smtClean="0"/>
              <a:t>reauthenticate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Firewall friendly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1891" y="3417570"/>
            <a:ext cx="4274909" cy="2604223"/>
          </a:xfrm>
        </p:spPr>
        <p:txBody>
          <a:bodyPr/>
          <a:lstStyle/>
          <a:p>
            <a:r>
              <a:rPr lang="en-US" dirty="0" err="1" smtClean="0"/>
              <a:t>AnyTerm</a:t>
            </a:r>
            <a:r>
              <a:rPr lang="en-US" dirty="0" smtClean="0"/>
              <a:t> open-source product</a:t>
            </a:r>
          </a:p>
          <a:p>
            <a:r>
              <a:rPr lang="en-US" dirty="0" smtClean="0"/>
              <a:t>HTML5 terminal emulator</a:t>
            </a:r>
          </a:p>
          <a:p>
            <a:r>
              <a:rPr lang="en-US" dirty="0"/>
              <a:t>A</a:t>
            </a:r>
            <a:r>
              <a:rPr lang="en-US" dirty="0" smtClean="0"/>
              <a:t>utomatically log users into login nodes for clusters</a:t>
            </a:r>
          </a:p>
        </p:txBody>
      </p:sp>
    </p:spTree>
    <p:extLst>
      <p:ext uri="{BB962C8B-B14F-4D97-AF65-F5344CB8AC3E}">
        <p14:creationId xmlns:p14="http://schemas.microsoft.com/office/powerpoint/2010/main" val="3004474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6720"/>
            <a:ext cx="3017520" cy="990918"/>
          </a:xfrm>
        </p:spPr>
        <p:txBody>
          <a:bodyPr/>
          <a:lstStyle/>
          <a:p>
            <a:r>
              <a:rPr lang="en-US" dirty="0" smtClean="0"/>
              <a:t>VNC Desktop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526518" cy="4421592"/>
          </a:xfrm>
        </p:spPr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emote visualization </a:t>
            </a:r>
          </a:p>
          <a:p>
            <a:pPr lvl="1"/>
            <a:r>
              <a:rPr lang="en-US" dirty="0" smtClean="0"/>
              <a:t>Launching VNC server</a:t>
            </a:r>
          </a:p>
          <a:p>
            <a:pPr lvl="1"/>
            <a:r>
              <a:rPr lang="en-US" dirty="0" smtClean="0"/>
              <a:t>Launching VNC client</a:t>
            </a:r>
          </a:p>
          <a:p>
            <a:pPr lvl="1"/>
            <a:r>
              <a:rPr lang="en-US" dirty="0" smtClean="0"/>
              <a:t>Configuring client connection to sever</a:t>
            </a:r>
          </a:p>
          <a:p>
            <a:r>
              <a:rPr lang="en-US" dirty="0" smtClean="0"/>
              <a:t>We use </a:t>
            </a:r>
            <a:r>
              <a:rPr lang="en-US" dirty="0" err="1" smtClean="0"/>
              <a:t>TurboVNC</a:t>
            </a:r>
            <a:endParaRPr lang="en-US" dirty="0" smtClean="0"/>
          </a:p>
          <a:p>
            <a:r>
              <a:rPr lang="en-US" dirty="0" smtClean="0"/>
              <a:t>JNLP client (default) or native client 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83718" y="3417570"/>
            <a:ext cx="5048069" cy="2604223"/>
          </a:xfrm>
        </p:spPr>
        <p:txBody>
          <a:bodyPr/>
          <a:lstStyle/>
          <a:p>
            <a:r>
              <a:rPr lang="en-US" dirty="0" smtClean="0"/>
              <a:t>One click automatically</a:t>
            </a:r>
          </a:p>
          <a:p>
            <a:pPr lvl="1"/>
            <a:r>
              <a:rPr lang="en-US" dirty="0" smtClean="0"/>
              <a:t>Launches VNC server with 1-time password</a:t>
            </a:r>
          </a:p>
          <a:p>
            <a:pPr lvl="1"/>
            <a:r>
              <a:rPr lang="en-US" dirty="0" smtClean="0"/>
              <a:t>Configures VNC client with connection information</a:t>
            </a:r>
          </a:p>
          <a:p>
            <a:pPr lvl="1"/>
            <a:r>
              <a:rPr lang="en-US" dirty="0" smtClean="0"/>
              <a:t>Downloads JNLP client (or connection information) to user</a:t>
            </a:r>
          </a:p>
        </p:txBody>
      </p:sp>
      <p:pic>
        <p:nvPicPr>
          <p:cNvPr id="6" name="Picture 5" descr="deskto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719" y="0"/>
            <a:ext cx="5160281" cy="3417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089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6720"/>
            <a:ext cx="3017520" cy="990918"/>
          </a:xfrm>
        </p:spPr>
        <p:txBody>
          <a:bodyPr/>
          <a:lstStyle/>
          <a:p>
            <a:r>
              <a:rPr lang="en-US" dirty="0" smtClean="0"/>
              <a:t>VNC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017520" cy="4421592"/>
          </a:xfrm>
        </p:spPr>
        <p:txBody>
          <a:bodyPr/>
          <a:lstStyle/>
          <a:p>
            <a:r>
              <a:rPr lang="en-US" dirty="0" smtClean="0"/>
              <a:t>Simplified user experience</a:t>
            </a:r>
          </a:p>
          <a:p>
            <a:pPr lvl="1"/>
            <a:r>
              <a:rPr lang="en-US" dirty="0" err="1" smtClean="0"/>
              <a:t>Abaqus</a:t>
            </a:r>
            <a:endParaRPr lang="en-US" dirty="0" smtClean="0"/>
          </a:p>
          <a:p>
            <a:pPr lvl="1"/>
            <a:r>
              <a:rPr lang="en-US" dirty="0" err="1" smtClean="0"/>
              <a:t>Ansys</a:t>
            </a:r>
            <a:endParaRPr lang="en-US" dirty="0" smtClean="0"/>
          </a:p>
          <a:p>
            <a:pPr lvl="1"/>
            <a:r>
              <a:rPr lang="en-US" dirty="0" err="1" smtClean="0"/>
              <a:t>Comsol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ParaView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4720" y="3417570"/>
            <a:ext cx="5212080" cy="2604223"/>
          </a:xfrm>
        </p:spPr>
        <p:txBody>
          <a:bodyPr/>
          <a:lstStyle/>
          <a:p>
            <a:r>
              <a:rPr lang="en-US" dirty="0" smtClean="0"/>
              <a:t>Launch VNC connection displaying a single application</a:t>
            </a:r>
          </a:p>
          <a:p>
            <a:r>
              <a:rPr lang="en-US" dirty="0" smtClean="0"/>
              <a:t>Leveraged in a number of web apps </a:t>
            </a:r>
            <a:endParaRPr lang="en-US" dirty="0"/>
          </a:p>
        </p:txBody>
      </p:sp>
      <p:pic>
        <p:nvPicPr>
          <p:cNvPr id="7" name="Picture 6" descr="paraview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466" y="0"/>
            <a:ext cx="5354534" cy="3445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820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6720"/>
            <a:ext cx="3017520" cy="990918"/>
          </a:xfrm>
        </p:spPr>
        <p:txBody>
          <a:bodyPr/>
          <a:lstStyle/>
          <a:p>
            <a:r>
              <a:rPr lang="en-US" dirty="0" smtClean="0"/>
              <a:t>Web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845214" cy="442159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Initial set of apps for industry partners</a:t>
            </a:r>
          </a:p>
          <a:p>
            <a:pPr lvl="1"/>
            <a:r>
              <a:rPr lang="en-US" dirty="0" smtClean="0"/>
              <a:t>Fluid flow through manifold </a:t>
            </a:r>
          </a:p>
          <a:p>
            <a:pPr lvl="1"/>
            <a:r>
              <a:rPr lang="en-US" dirty="0" smtClean="0"/>
              <a:t>Thermal dissipation through heat sink </a:t>
            </a:r>
          </a:p>
          <a:p>
            <a:pPr lvl="1"/>
            <a:r>
              <a:rPr lang="en-US" dirty="0" smtClean="0"/>
              <a:t>Airflow around truck with options (caps and boat tails)</a:t>
            </a:r>
          </a:p>
          <a:p>
            <a:r>
              <a:rPr lang="en-US" dirty="0"/>
              <a:t>Common app template (called PUDL for “per-user Drupal”)</a:t>
            </a:r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02414" y="3417570"/>
            <a:ext cx="4384385" cy="2604223"/>
          </a:xfrm>
        </p:spPr>
        <p:txBody>
          <a:bodyPr/>
          <a:lstStyle/>
          <a:p>
            <a:r>
              <a:rPr lang="en-US" dirty="0" smtClean="0"/>
              <a:t>Web app workflow</a:t>
            </a:r>
          </a:p>
          <a:p>
            <a:pPr lvl="1"/>
            <a:r>
              <a:rPr lang="en-US" dirty="0" smtClean="0"/>
              <a:t>Create new job</a:t>
            </a:r>
            <a:endParaRPr lang="en-US" dirty="0"/>
          </a:p>
          <a:p>
            <a:pPr lvl="1"/>
            <a:r>
              <a:rPr lang="en-US" dirty="0" smtClean="0"/>
              <a:t>Customize job</a:t>
            </a:r>
          </a:p>
          <a:p>
            <a:pPr lvl="1"/>
            <a:r>
              <a:rPr lang="en-US" dirty="0" smtClean="0"/>
              <a:t>Submit job</a:t>
            </a:r>
          </a:p>
          <a:p>
            <a:pPr lvl="1"/>
            <a:r>
              <a:rPr lang="en-US" dirty="0" smtClean="0"/>
              <a:t>Monitor job</a:t>
            </a:r>
          </a:p>
          <a:p>
            <a:pPr lvl="1"/>
            <a:r>
              <a:rPr lang="en-US" dirty="0" smtClean="0"/>
              <a:t>Visualize results</a:t>
            </a:r>
          </a:p>
        </p:txBody>
      </p:sp>
      <p:pic>
        <p:nvPicPr>
          <p:cNvPr id="6" name="Picture 5" descr="app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4080" y="0"/>
            <a:ext cx="4729920" cy="3445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64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OnDemand</a:t>
            </a:r>
            <a:r>
              <a:rPr lang="en-US" dirty="0" smtClean="0"/>
              <a:t> Implementation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Traditional cluster architecture</a:t>
            </a:r>
          </a:p>
          <a:p>
            <a:pPr lvl="1"/>
            <a:r>
              <a:rPr lang="en-US" dirty="0" smtClean="0"/>
              <a:t>Compute nodes, allocated by scheduler</a:t>
            </a:r>
          </a:p>
          <a:p>
            <a:pPr lvl="1"/>
            <a:r>
              <a:rPr lang="en-US" dirty="0" smtClean="0"/>
              <a:t>Login nodes for interactive use</a:t>
            </a:r>
            <a:endParaRPr lang="en-US" dirty="0"/>
          </a:p>
          <a:p>
            <a:r>
              <a:rPr lang="en-US" dirty="0" smtClean="0"/>
              <a:t>We dedicated additional hardware </a:t>
            </a:r>
            <a:endParaRPr lang="en-US" dirty="0" smtClean="0"/>
          </a:p>
          <a:p>
            <a:pPr lvl="1"/>
            <a:r>
              <a:rPr lang="en-US" dirty="0" smtClean="0"/>
              <a:t>Web </a:t>
            </a:r>
            <a:r>
              <a:rPr lang="en-US" dirty="0" smtClean="0"/>
              <a:t>nodes run PUWS</a:t>
            </a:r>
            <a:endParaRPr lang="en-US" dirty="0" smtClean="0"/>
          </a:p>
          <a:p>
            <a:pPr lvl="1"/>
            <a:r>
              <a:rPr lang="en-US" dirty="0" smtClean="0"/>
              <a:t>Visualization nodes run VNC apps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52857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rch-comm-tight2-ol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223" y="0"/>
            <a:ext cx="6725777" cy="34451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6720"/>
            <a:ext cx="3017520" cy="990918"/>
          </a:xfrm>
        </p:spPr>
        <p:txBody>
          <a:bodyPr/>
          <a:lstStyle/>
          <a:p>
            <a:r>
              <a:rPr lang="en-US" dirty="0" err="1" smtClean="0"/>
              <a:t>OnDemand</a:t>
            </a:r>
            <a:r>
              <a:rPr lang="en-US" dirty="0" smtClean="0"/>
              <a:t>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6334"/>
            <a:ext cx="2170229" cy="1817369"/>
          </a:xfrm>
        </p:spPr>
        <p:txBody>
          <a:bodyPr/>
          <a:lstStyle/>
          <a:p>
            <a:r>
              <a:rPr lang="en-US" sz="2200" dirty="0" smtClean="0"/>
              <a:t>Dashboard</a:t>
            </a:r>
            <a:endParaRPr lang="en-US" sz="2200" dirty="0" smtClean="0"/>
          </a:p>
          <a:p>
            <a:r>
              <a:rPr lang="en-US" sz="2200" dirty="0" smtClean="0"/>
              <a:t>Runtime </a:t>
            </a:r>
          </a:p>
          <a:p>
            <a:r>
              <a:rPr lang="en-US" sz="2200" dirty="0" smtClean="0"/>
              <a:t>Proxy</a:t>
            </a:r>
          </a:p>
          <a:p>
            <a:r>
              <a:rPr lang="en-US" sz="2200" dirty="0" err="1" smtClean="0"/>
              <a:t>OpenID</a:t>
            </a:r>
            <a:endParaRPr lang="en-US" sz="2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417570"/>
            <a:ext cx="8229601" cy="260422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Seven-step process for PUWS creation</a:t>
            </a:r>
          </a:p>
          <a:p>
            <a:r>
              <a:rPr lang="en-US" dirty="0" smtClean="0"/>
              <a:t>Proxy enables “firewall friendly” external traffic</a:t>
            </a:r>
          </a:p>
          <a:p>
            <a:pPr lvl="1"/>
            <a:r>
              <a:rPr lang="en-US" dirty="0" smtClean="0"/>
              <a:t>Proxy told high-number port for PUWS </a:t>
            </a:r>
          </a:p>
          <a:p>
            <a:pPr lvl="1"/>
            <a:r>
              <a:rPr lang="en-US" dirty="0" smtClean="0"/>
              <a:t>Traffic from user is on https port (443)</a:t>
            </a:r>
          </a:p>
          <a:p>
            <a:pPr lvl="1"/>
            <a:r>
              <a:rPr lang="en-US" dirty="0" smtClean="0"/>
              <a:t>Proxy makes requests on appropriate high-number port</a:t>
            </a:r>
          </a:p>
          <a:p>
            <a:r>
              <a:rPr lang="en-US" dirty="0" smtClean="0"/>
              <a:t>PUWS validates </a:t>
            </a:r>
            <a:r>
              <a:rPr lang="en-US" dirty="0" err="1" smtClean="0"/>
              <a:t>OpenID</a:t>
            </a:r>
            <a:r>
              <a:rPr lang="en-US" dirty="0" smtClean="0"/>
              <a:t> cookie provided by browser with </a:t>
            </a:r>
            <a:r>
              <a:rPr lang="en-US" dirty="0" err="1" smtClean="0"/>
              <a:t>OpenID</a:t>
            </a:r>
            <a:r>
              <a:rPr lang="en-US" dirty="0" smtClean="0"/>
              <a:t> server</a:t>
            </a:r>
          </a:p>
          <a:p>
            <a:pPr lvl="1"/>
            <a:r>
              <a:rPr lang="en-US" dirty="0" smtClean="0"/>
              <a:t>Only that authenticated user can access the PUWS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260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stinct-user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720" y="-13511"/>
            <a:ext cx="5694680" cy="34293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6720"/>
            <a:ext cx="3017520" cy="990918"/>
          </a:xfrm>
        </p:spPr>
        <p:txBody>
          <a:bodyPr/>
          <a:lstStyle/>
          <a:p>
            <a:r>
              <a:rPr lang="en-US" dirty="0" err="1" smtClean="0"/>
              <a:t>OnDemand</a:t>
            </a:r>
            <a:r>
              <a:rPr lang="en-US" dirty="0" smtClean="0"/>
              <a:t> Usage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017520" cy="4421592"/>
          </a:xfrm>
        </p:spPr>
        <p:txBody>
          <a:bodyPr/>
          <a:lstStyle/>
          <a:p>
            <a:r>
              <a:rPr lang="en-US" dirty="0" smtClean="0"/>
              <a:t>“Soft launch” for </a:t>
            </a:r>
            <a:r>
              <a:rPr lang="en-US" dirty="0" err="1" smtClean="0"/>
              <a:t>OnDemand</a:t>
            </a:r>
            <a:r>
              <a:rPr lang="en-US" dirty="0" smtClean="0"/>
              <a:t> in January 2013</a:t>
            </a:r>
          </a:p>
          <a:p>
            <a:r>
              <a:rPr lang="en-US" dirty="0" smtClean="0"/>
              <a:t>Friendly users</a:t>
            </a:r>
          </a:p>
          <a:p>
            <a:r>
              <a:rPr lang="en-US" dirty="0" smtClean="0"/>
              <a:t>Training classes</a:t>
            </a:r>
          </a:p>
          <a:p>
            <a:r>
              <a:rPr lang="en-US" dirty="0" smtClean="0"/>
              <a:t>Web app users</a:t>
            </a:r>
          </a:p>
          <a:p>
            <a:r>
              <a:rPr lang="en-US" dirty="0" smtClean="0"/>
              <a:t>Visualization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4720" y="3417570"/>
            <a:ext cx="5212080" cy="2604223"/>
          </a:xfrm>
        </p:spPr>
        <p:txBody>
          <a:bodyPr/>
          <a:lstStyle/>
          <a:p>
            <a:r>
              <a:rPr lang="en-US" dirty="0" smtClean="0"/>
              <a:t>General announcement to user group in March</a:t>
            </a:r>
          </a:p>
          <a:p>
            <a:r>
              <a:rPr lang="en-US" dirty="0" smtClean="0"/>
              <a:t>Steady increase in interested users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112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6720"/>
            <a:ext cx="3017520" cy="990918"/>
          </a:xfrm>
        </p:spPr>
        <p:txBody>
          <a:bodyPr/>
          <a:lstStyle/>
          <a:p>
            <a:r>
              <a:rPr lang="en-US" dirty="0" err="1" smtClean="0"/>
              <a:t>OnDemand</a:t>
            </a:r>
            <a:r>
              <a:rPr lang="en-US" dirty="0" smtClean="0"/>
              <a:t> Usage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017520" cy="4421592"/>
          </a:xfrm>
        </p:spPr>
        <p:txBody>
          <a:bodyPr/>
          <a:lstStyle/>
          <a:p>
            <a:r>
              <a:rPr lang="en-US" dirty="0" smtClean="0"/>
              <a:t>Distinct users up from 60 to 120 (2X)</a:t>
            </a:r>
          </a:p>
          <a:p>
            <a:r>
              <a:rPr lang="en-US" dirty="0" smtClean="0"/>
              <a:t>App launches up from 500 to 3000 (6X)</a:t>
            </a:r>
          </a:p>
          <a:p>
            <a:r>
              <a:rPr lang="en-US" dirty="0" smtClean="0"/>
              <a:t>Indicates users are doing more with </a:t>
            </a:r>
            <a:r>
              <a:rPr lang="en-US" dirty="0" err="1" smtClean="0"/>
              <a:t>OnDemand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4720" y="3417570"/>
            <a:ext cx="5212080" cy="260422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" name="Picture 6" descr="total-launch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1401" y="-13512"/>
            <a:ext cx="5678949" cy="342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522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aunches-categor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1401" y="-13513"/>
            <a:ext cx="5678949" cy="34293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6720"/>
            <a:ext cx="3017520" cy="990918"/>
          </a:xfrm>
        </p:spPr>
        <p:txBody>
          <a:bodyPr/>
          <a:lstStyle/>
          <a:p>
            <a:r>
              <a:rPr lang="en-US" dirty="0" err="1" smtClean="0"/>
              <a:t>OnDemand</a:t>
            </a:r>
            <a:r>
              <a:rPr lang="en-US" dirty="0" smtClean="0"/>
              <a:t> Usage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017520" cy="4421592"/>
          </a:xfrm>
        </p:spPr>
        <p:txBody>
          <a:bodyPr/>
          <a:lstStyle/>
          <a:p>
            <a:r>
              <a:rPr lang="en-US" dirty="0" smtClean="0"/>
              <a:t>Four app categories shown</a:t>
            </a:r>
          </a:p>
          <a:p>
            <a:pPr lvl="1"/>
            <a:r>
              <a:rPr lang="en-US" dirty="0" smtClean="0"/>
              <a:t>File</a:t>
            </a:r>
          </a:p>
          <a:p>
            <a:pPr lvl="1"/>
            <a:r>
              <a:rPr lang="en-US" dirty="0" smtClean="0"/>
              <a:t>Job</a:t>
            </a:r>
          </a:p>
          <a:p>
            <a:pPr lvl="1"/>
            <a:r>
              <a:rPr lang="en-US" dirty="0" smtClean="0"/>
              <a:t>Terminal</a:t>
            </a:r>
          </a:p>
          <a:p>
            <a:pPr lvl="1"/>
            <a:r>
              <a:rPr lang="en-US" dirty="0" smtClean="0"/>
              <a:t>VNC</a:t>
            </a:r>
          </a:p>
          <a:p>
            <a:r>
              <a:rPr lang="en-US" dirty="0" smtClean="0"/>
              <a:t>Not enough web apps to show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4720" y="3417570"/>
            <a:ext cx="5212080" cy="2604223"/>
          </a:xfrm>
        </p:spPr>
        <p:txBody>
          <a:bodyPr/>
          <a:lstStyle/>
          <a:p>
            <a:r>
              <a:rPr lang="en-US" dirty="0" smtClean="0"/>
              <a:t>Job app usage entirely in monitoring</a:t>
            </a:r>
            <a:endParaRPr lang="en-US" dirty="0"/>
          </a:p>
          <a:p>
            <a:pPr lvl="1"/>
            <a:r>
              <a:rPr lang="en-US" dirty="0"/>
              <a:t>V</a:t>
            </a:r>
            <a:r>
              <a:rPr lang="en-US" dirty="0" smtClean="0"/>
              <a:t>ery popular with our user support team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77984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and 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686800" cy="4399694"/>
          </a:xfrm>
        </p:spPr>
        <p:txBody>
          <a:bodyPr>
            <a:normAutofit/>
          </a:bodyPr>
          <a:lstStyle/>
          <a:p>
            <a:r>
              <a:rPr lang="en-US" dirty="0" smtClean="0"/>
              <a:t>Product is launched and user acceptance </a:t>
            </a:r>
            <a:r>
              <a:rPr lang="en-US" dirty="0" smtClean="0"/>
              <a:t>is gratifying</a:t>
            </a:r>
          </a:p>
          <a:p>
            <a:r>
              <a:rPr lang="en-US" dirty="0" smtClean="0"/>
              <a:t>Many open issues/opportunities still remain</a:t>
            </a:r>
          </a:p>
          <a:p>
            <a:pPr lvl="1"/>
            <a:r>
              <a:rPr lang="en-US" dirty="0" smtClean="0"/>
              <a:t>Authentication:  users would like to use </a:t>
            </a:r>
            <a:r>
              <a:rPr lang="en-US" dirty="0" smtClean="0"/>
              <a:t>shibboleth authentication from their home institution </a:t>
            </a:r>
          </a:p>
          <a:p>
            <a:pPr lvl="1"/>
            <a:r>
              <a:rPr lang="en-US" dirty="0" smtClean="0"/>
              <a:t>Authorization:  show only user’s </a:t>
            </a:r>
            <a:r>
              <a:rPr lang="en-US" dirty="0" smtClean="0"/>
              <a:t>apps</a:t>
            </a:r>
            <a:endParaRPr lang="en-US" dirty="0" smtClean="0"/>
          </a:p>
          <a:p>
            <a:pPr lvl="1"/>
            <a:r>
              <a:rPr lang="en-US" dirty="0" smtClean="0"/>
              <a:t>PUDL web app template</a:t>
            </a:r>
          </a:p>
          <a:p>
            <a:pPr lvl="2"/>
            <a:r>
              <a:rPr lang="en-US" dirty="0"/>
              <a:t>A</a:t>
            </a:r>
            <a:r>
              <a:rPr lang="en-US" dirty="0" smtClean="0"/>
              <a:t>uthentication and user separation are provided at system level </a:t>
            </a:r>
          </a:p>
          <a:p>
            <a:pPr lvl="2"/>
            <a:r>
              <a:rPr lang="en-US" dirty="0" smtClean="0"/>
              <a:t>Drupal is overkill for our web apps</a:t>
            </a:r>
          </a:p>
          <a:p>
            <a:pPr lvl="2"/>
            <a:r>
              <a:rPr lang="en-US" dirty="0" smtClean="0"/>
              <a:t>Smaller, simpler web app kit in design</a:t>
            </a:r>
          </a:p>
          <a:p>
            <a:pPr lvl="1"/>
            <a:r>
              <a:rPr lang="en-US" dirty="0" err="1" smtClean="0"/>
              <a:t>OnDemand</a:t>
            </a:r>
            <a:r>
              <a:rPr lang="en-US" dirty="0" smtClean="0"/>
              <a:t> runtime portability</a:t>
            </a:r>
          </a:p>
          <a:p>
            <a:pPr lvl="2"/>
            <a:r>
              <a:rPr lang="en-US" dirty="0" smtClean="0"/>
              <a:t>Documentation and links to allow centers to set up their own</a:t>
            </a:r>
          </a:p>
        </p:txBody>
      </p:sp>
    </p:spTree>
    <p:extLst>
      <p:ext uri="{BB962C8B-B14F-4D97-AF65-F5344CB8AC3E}">
        <p14:creationId xmlns:p14="http://schemas.microsoft.com/office/powerpoint/2010/main" val="2534723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 and </a:t>
            </a:r>
            <a:r>
              <a:rPr lang="en-US" dirty="0" err="1" smtClean="0"/>
              <a:t>OnDemand</a:t>
            </a:r>
            <a:r>
              <a:rPr lang="en-US" dirty="0" smtClean="0"/>
              <a:t> Goals</a:t>
            </a:r>
            <a:endParaRPr lang="en-US" dirty="0" smtClean="0"/>
          </a:p>
          <a:p>
            <a:r>
              <a:rPr lang="en-US" dirty="0" err="1" smtClean="0"/>
              <a:t>OnDemand</a:t>
            </a:r>
            <a:r>
              <a:rPr lang="en-US" dirty="0" smtClean="0"/>
              <a:t> User Experience</a:t>
            </a:r>
          </a:p>
          <a:p>
            <a:r>
              <a:rPr lang="en-US" dirty="0" err="1" smtClean="0"/>
              <a:t>OnDemand</a:t>
            </a:r>
            <a:r>
              <a:rPr lang="en-US" dirty="0" smtClean="0"/>
              <a:t> Implementation</a:t>
            </a:r>
          </a:p>
          <a:p>
            <a:r>
              <a:rPr lang="en-US" dirty="0" err="1" smtClean="0"/>
              <a:t>OnDemand</a:t>
            </a:r>
            <a:r>
              <a:rPr lang="en-US" dirty="0" smtClean="0"/>
              <a:t> Usage</a:t>
            </a:r>
          </a:p>
          <a:p>
            <a:r>
              <a:rPr lang="en-US" dirty="0" smtClean="0"/>
              <a:t>Conclusions and Future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5993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and 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686800" cy="439969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Many open issues/opportunities still remain</a:t>
            </a:r>
          </a:p>
          <a:p>
            <a:pPr lvl="1"/>
            <a:r>
              <a:rPr lang="en-US" dirty="0"/>
              <a:t>File transfer:  limited by apache and http</a:t>
            </a:r>
          </a:p>
          <a:p>
            <a:pPr lvl="2"/>
            <a:r>
              <a:rPr lang="en-US" dirty="0"/>
              <a:t>Want to integrate </a:t>
            </a:r>
            <a:r>
              <a:rPr lang="en-US" dirty="0" err="1"/>
              <a:t>sftp</a:t>
            </a:r>
            <a:r>
              <a:rPr lang="en-US" dirty="0"/>
              <a:t> and Globus Online options</a:t>
            </a:r>
          </a:p>
          <a:p>
            <a:pPr lvl="1"/>
            <a:r>
              <a:rPr lang="en-US" dirty="0" smtClean="0"/>
              <a:t>Job management</a:t>
            </a:r>
          </a:p>
          <a:p>
            <a:pPr lvl="2"/>
            <a:r>
              <a:rPr lang="en-US" dirty="0" smtClean="0"/>
              <a:t>“My Jobs” to have all user’s jobs, not just ones created by app</a:t>
            </a:r>
          </a:p>
          <a:p>
            <a:pPr lvl="2"/>
            <a:r>
              <a:rPr lang="en-US" dirty="0" smtClean="0"/>
              <a:t>Show performance statistics for completed jobs</a:t>
            </a:r>
          </a:p>
          <a:p>
            <a:pPr lvl="2"/>
            <a:r>
              <a:rPr lang="en-US" dirty="0" err="1" smtClean="0"/>
              <a:t>Git</a:t>
            </a:r>
            <a:r>
              <a:rPr lang="en-US" dirty="0" smtClean="0"/>
              <a:t> for job templates and sharing user-created templates </a:t>
            </a:r>
            <a:endParaRPr lang="en-US" dirty="0" smtClean="0"/>
          </a:p>
          <a:p>
            <a:pPr lvl="1"/>
            <a:r>
              <a:rPr lang="en-US" dirty="0" smtClean="0"/>
              <a:t>Terminal does not pass all VT100 tests </a:t>
            </a:r>
          </a:p>
          <a:p>
            <a:pPr lvl="2"/>
            <a:r>
              <a:rPr lang="en-US" dirty="0" smtClean="0"/>
              <a:t>For example, screen doesn’t work</a:t>
            </a:r>
          </a:p>
          <a:p>
            <a:pPr lvl="2"/>
            <a:r>
              <a:rPr lang="en-US" dirty="0" smtClean="0"/>
              <a:t>Chrome’s </a:t>
            </a:r>
            <a:r>
              <a:rPr lang="en-US" dirty="0" err="1" smtClean="0"/>
              <a:t>ssh</a:t>
            </a:r>
            <a:r>
              <a:rPr lang="en-US" dirty="0" smtClean="0"/>
              <a:t> web app does, though and its nice</a:t>
            </a:r>
          </a:p>
          <a:p>
            <a:pPr lvl="1"/>
            <a:r>
              <a:rPr lang="en-US" dirty="0" smtClean="0"/>
              <a:t>VNC solutions not browser-based, not firewall friendly</a:t>
            </a:r>
          </a:p>
          <a:p>
            <a:pPr lvl="2"/>
            <a:r>
              <a:rPr lang="en-US" dirty="0" smtClean="0"/>
              <a:t>Interested in HTML5 VNC client, like Guacamole </a:t>
            </a:r>
          </a:p>
        </p:txBody>
      </p:sp>
    </p:spTree>
    <p:extLst>
      <p:ext uri="{BB962C8B-B14F-4D97-AF65-F5344CB8AC3E}">
        <p14:creationId xmlns:p14="http://schemas.microsoft.com/office/powerpoint/2010/main" val="4115242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 has become the dominant (I would say sole) mechanism for remote compute access in every area except HPC </a:t>
            </a:r>
          </a:p>
          <a:p>
            <a:pPr lvl="1"/>
            <a:r>
              <a:rPr lang="en-US" dirty="0" smtClean="0"/>
              <a:t>Text content (blogs, articles, magazines, newspapers)</a:t>
            </a:r>
          </a:p>
          <a:p>
            <a:pPr lvl="1"/>
            <a:r>
              <a:rPr lang="en-US" dirty="0" smtClean="0"/>
              <a:t>Audio (Pandora, </a:t>
            </a:r>
            <a:r>
              <a:rPr lang="en-US" dirty="0" err="1" smtClean="0"/>
              <a:t>Spotify</a:t>
            </a:r>
            <a:r>
              <a:rPr lang="en-US" dirty="0" smtClean="0"/>
              <a:t>, etc.)</a:t>
            </a:r>
          </a:p>
          <a:p>
            <a:pPr lvl="1"/>
            <a:r>
              <a:rPr lang="en-US" dirty="0" smtClean="0"/>
              <a:t>Video (YouTube)</a:t>
            </a:r>
          </a:p>
          <a:p>
            <a:pPr lvl="1"/>
            <a:r>
              <a:rPr lang="en-US" dirty="0" smtClean="0"/>
              <a:t>Banking, travel, shopping, course registration, … </a:t>
            </a:r>
          </a:p>
          <a:p>
            <a:r>
              <a:rPr lang="en-US" dirty="0" smtClean="0"/>
              <a:t>And it’s all available through the browser </a:t>
            </a:r>
          </a:p>
          <a:p>
            <a:pPr lvl="1"/>
            <a:r>
              <a:rPr lang="en-US" dirty="0" smtClean="0"/>
              <a:t>Decreased use of Java applets, JNLP and flash</a:t>
            </a:r>
          </a:p>
          <a:p>
            <a:pPr lvl="1"/>
            <a:r>
              <a:rPr lang="en-US" dirty="0" smtClean="0"/>
              <a:t>Rising interest in HTML5, PHP and </a:t>
            </a:r>
            <a:r>
              <a:rPr lang="en-US" dirty="0" err="1" smtClean="0"/>
              <a:t>Javascript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Support </a:t>
            </a:r>
            <a:r>
              <a:rPr lang="en-US" dirty="0" smtClean="0"/>
              <a:t>smart</a:t>
            </a:r>
            <a:r>
              <a:rPr lang="en-US" dirty="0" smtClean="0"/>
              <a:t>phones</a:t>
            </a:r>
            <a:r>
              <a:rPr lang="en-US" dirty="0" smtClean="0"/>
              <a:t>, tablets and (even) computers </a:t>
            </a:r>
          </a:p>
        </p:txBody>
      </p:sp>
    </p:spTree>
    <p:extLst>
      <p:ext uri="{BB962C8B-B14F-4D97-AF65-F5344CB8AC3E}">
        <p14:creationId xmlns:p14="http://schemas.microsoft.com/office/powerpoint/2010/main" val="3824212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Web Applications in HPC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552692" cy="4377796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Lots of innovative, interesting applications </a:t>
            </a:r>
          </a:p>
          <a:p>
            <a:pPr lvl="1"/>
            <a:r>
              <a:rPr lang="en-US" dirty="0" smtClean="0"/>
              <a:t>Science Gateways - designed to raise level of abstraction for user by incorporating a workflow</a:t>
            </a:r>
          </a:p>
          <a:p>
            <a:pPr lvl="1"/>
            <a:r>
              <a:rPr lang="en-US" dirty="0" smtClean="0"/>
              <a:t>XSEDE User Portal – integrating file access, terminal access, documentation and more</a:t>
            </a:r>
          </a:p>
          <a:p>
            <a:pPr lvl="1"/>
            <a:r>
              <a:rPr lang="en-US" dirty="0" err="1" smtClean="0"/>
              <a:t>HubZero</a:t>
            </a:r>
            <a:r>
              <a:rPr lang="en-US" dirty="0" smtClean="0"/>
              <a:t> and its products (notably </a:t>
            </a:r>
            <a:r>
              <a:rPr lang="en-US" dirty="0" err="1" smtClean="0"/>
              <a:t>nanoHub</a:t>
            </a:r>
            <a:r>
              <a:rPr lang="en-US" dirty="0" smtClean="0"/>
              <a:t>) – giving users the ability to run apps, write apps and publish apps</a:t>
            </a:r>
          </a:p>
          <a:p>
            <a:r>
              <a:rPr lang="en-US" dirty="0" smtClean="0"/>
              <a:t>Our group has built </a:t>
            </a:r>
            <a:r>
              <a:rPr lang="en-US" dirty="0" smtClean="0"/>
              <a:t>science gateways hosted in community accounts with application-level authentication and authorization</a:t>
            </a:r>
          </a:p>
          <a:p>
            <a:pPr lvl="1"/>
            <a:r>
              <a:rPr lang="en-US" dirty="0" smtClean="0"/>
              <a:t>“HPC User” vs. “Web user”</a:t>
            </a:r>
            <a:endParaRPr lang="en-US" dirty="0"/>
          </a:p>
          <a:p>
            <a:r>
              <a:rPr lang="en-US" dirty="0" smtClean="0"/>
              <a:t>Wanted to build a general-purpose solution for HPC access that could support system access, web and </a:t>
            </a:r>
            <a:r>
              <a:rPr lang="en-US" dirty="0" err="1" smtClean="0"/>
              <a:t>viz</a:t>
            </a:r>
            <a:r>
              <a:rPr lang="en-US" dirty="0" smtClean="0"/>
              <a:t> apps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4810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OSC </a:t>
            </a:r>
            <a:r>
              <a:rPr lang="en-US" dirty="0" err="1" smtClean="0"/>
              <a:t>OnDemand</a:t>
            </a:r>
            <a:r>
              <a:rPr lang="en-US" dirty="0" smtClean="0"/>
              <a:t>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Single point of entry for OSC services</a:t>
            </a:r>
          </a:p>
          <a:p>
            <a:pPr lvl="1"/>
            <a:r>
              <a:rPr lang="en-US" dirty="0" smtClean="0"/>
              <a:t>File access</a:t>
            </a:r>
          </a:p>
          <a:p>
            <a:pPr lvl="1"/>
            <a:r>
              <a:rPr lang="en-US" dirty="0" smtClean="0"/>
              <a:t>Job management</a:t>
            </a:r>
          </a:p>
          <a:p>
            <a:pPr lvl="1"/>
            <a:r>
              <a:rPr lang="en-US" dirty="0" smtClean="0"/>
              <a:t>Terminal access</a:t>
            </a:r>
            <a:endParaRPr lang="en-US" dirty="0" smtClean="0"/>
          </a:p>
          <a:p>
            <a:pPr lvl="1"/>
            <a:r>
              <a:rPr lang="en-US" dirty="0" smtClean="0"/>
              <a:t>Visualization apps</a:t>
            </a:r>
          </a:p>
          <a:p>
            <a:pPr lvl="1"/>
            <a:r>
              <a:rPr lang="en-US" dirty="0" smtClean="0"/>
              <a:t>Web </a:t>
            </a:r>
            <a:r>
              <a:rPr lang="en-US" dirty="0"/>
              <a:t>apps</a:t>
            </a:r>
          </a:p>
          <a:p>
            <a:r>
              <a:rPr lang="en-US" dirty="0" smtClean="0"/>
              <a:t>User needs three things</a:t>
            </a:r>
            <a:endParaRPr lang="en-US" dirty="0" smtClean="0"/>
          </a:p>
          <a:p>
            <a:pPr lvl="1"/>
            <a:r>
              <a:rPr lang="en-US" dirty="0" err="1" smtClean="0"/>
              <a:t>ondemand.osc.edu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Username &amp; password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Completely browser-based </a:t>
            </a:r>
          </a:p>
          <a:p>
            <a:pPr lvl="1"/>
            <a:r>
              <a:rPr lang="en-US" dirty="0" smtClean="0"/>
              <a:t>Support computers</a:t>
            </a:r>
            <a:r>
              <a:rPr lang="en-US" dirty="0"/>
              <a:t>, tablets and smartphones</a:t>
            </a:r>
          </a:p>
          <a:p>
            <a:r>
              <a:rPr lang="en-US" dirty="0" smtClean="0"/>
              <a:t>Single sign-on</a:t>
            </a:r>
          </a:p>
          <a:p>
            <a:r>
              <a:rPr lang="en-US" dirty="0" smtClean="0"/>
              <a:t>Zero Install </a:t>
            </a:r>
          </a:p>
          <a:p>
            <a:pPr lvl="1"/>
            <a:r>
              <a:rPr lang="en-US" dirty="0" smtClean="0"/>
              <a:t>No client-side software needed, apart from browser</a:t>
            </a:r>
          </a:p>
          <a:p>
            <a:r>
              <a:rPr lang="en-US" dirty="0" smtClean="0"/>
              <a:t>Firewall friendly </a:t>
            </a:r>
          </a:p>
          <a:p>
            <a:pPr lvl="1"/>
            <a:r>
              <a:rPr lang="en-US" dirty="0" smtClean="0"/>
              <a:t>Keep traffic on https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388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6720"/>
            <a:ext cx="3017520" cy="990918"/>
          </a:xfrm>
        </p:spPr>
        <p:txBody>
          <a:bodyPr/>
          <a:lstStyle/>
          <a:p>
            <a:r>
              <a:rPr lang="en-US" dirty="0" err="1" smtClean="0"/>
              <a:t>OnDemand</a:t>
            </a:r>
            <a:r>
              <a:rPr lang="en-US" dirty="0" smtClean="0"/>
              <a:t> User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017520" cy="4421592"/>
          </a:xfrm>
        </p:spPr>
        <p:txBody>
          <a:bodyPr/>
          <a:lstStyle/>
          <a:p>
            <a:r>
              <a:rPr lang="en-US" dirty="0" smtClean="0"/>
              <a:t>User logs in with HPC credentials</a:t>
            </a:r>
          </a:p>
          <a:p>
            <a:r>
              <a:rPr lang="en-US" dirty="0" smtClean="0"/>
              <a:t>Presented with dashboard</a:t>
            </a:r>
          </a:p>
          <a:p>
            <a:r>
              <a:rPr lang="en-US" dirty="0" smtClean="0"/>
              <a:t>Authentication via </a:t>
            </a:r>
            <a:r>
              <a:rPr lang="en-US" dirty="0" err="1" smtClean="0"/>
              <a:t>OpenID</a:t>
            </a:r>
            <a:r>
              <a:rPr lang="en-US" dirty="0" smtClean="0"/>
              <a:t>, backed by LDAP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4720" y="3417570"/>
            <a:ext cx="5212080" cy="2604223"/>
          </a:xfrm>
        </p:spPr>
        <p:txBody>
          <a:bodyPr/>
          <a:lstStyle/>
          <a:p>
            <a:r>
              <a:rPr lang="en-US" dirty="0" smtClean="0"/>
              <a:t>Dashboard is top-level view to services </a:t>
            </a:r>
          </a:p>
          <a:p>
            <a:r>
              <a:rPr lang="en-US" dirty="0" smtClean="0"/>
              <a:t>Updated dashboard has web feedback functionality</a:t>
            </a:r>
            <a:endParaRPr lang="en-US" dirty="0"/>
          </a:p>
        </p:txBody>
      </p:sp>
      <p:pic>
        <p:nvPicPr>
          <p:cNvPr id="6" name="Picture 5" descr="catlog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720" y="0"/>
            <a:ext cx="5669279" cy="3417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805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6720"/>
            <a:ext cx="3017520" cy="990918"/>
          </a:xfrm>
        </p:spPr>
        <p:txBody>
          <a:bodyPr/>
          <a:lstStyle/>
          <a:p>
            <a:r>
              <a:rPr lang="en-US" dirty="0" smtClean="0"/>
              <a:t>File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017520" cy="4421592"/>
          </a:xfrm>
        </p:spPr>
        <p:txBody>
          <a:bodyPr/>
          <a:lstStyle/>
          <a:p>
            <a:r>
              <a:rPr lang="en-US" dirty="0" err="1" smtClean="0"/>
              <a:t>AjaxExplorer</a:t>
            </a:r>
            <a:r>
              <a:rPr lang="en-US" dirty="0" smtClean="0"/>
              <a:t> is an open-source HTML5 app</a:t>
            </a:r>
            <a:endParaRPr lang="en-US" dirty="0" smtClean="0"/>
          </a:p>
          <a:p>
            <a:r>
              <a:rPr lang="en-US" dirty="0" smtClean="0"/>
              <a:t>File system browser</a:t>
            </a:r>
          </a:p>
          <a:p>
            <a:r>
              <a:rPr lang="en-US" dirty="0" smtClean="0"/>
              <a:t>Upload and download files</a:t>
            </a:r>
          </a:p>
          <a:p>
            <a:r>
              <a:rPr lang="en-US" dirty="0" smtClean="0"/>
              <a:t>View image files</a:t>
            </a:r>
          </a:p>
          <a:p>
            <a:r>
              <a:rPr lang="en-US" dirty="0" smtClean="0"/>
              <a:t>Edit text files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4720" y="3417570"/>
            <a:ext cx="5212080" cy="2604223"/>
          </a:xfrm>
        </p:spPr>
        <p:txBody>
          <a:bodyPr/>
          <a:lstStyle/>
          <a:p>
            <a:r>
              <a:rPr lang="en-US" dirty="0" smtClean="0"/>
              <a:t>App is provided by per-user web server (PUWS)</a:t>
            </a:r>
          </a:p>
          <a:p>
            <a:r>
              <a:rPr lang="en-US" dirty="0" smtClean="0"/>
              <a:t>Apache instance launched with user, not system, privileges</a:t>
            </a:r>
          </a:p>
          <a:p>
            <a:r>
              <a:rPr lang="en-US" dirty="0" smtClean="0"/>
              <a:t>Any files created are owned by the user who logged in</a:t>
            </a:r>
            <a:endParaRPr lang="en-US" dirty="0"/>
          </a:p>
        </p:txBody>
      </p:sp>
      <p:pic>
        <p:nvPicPr>
          <p:cNvPr id="7" name="Picture 6" descr="ax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719" y="0"/>
            <a:ext cx="5669280" cy="3417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918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6720"/>
            <a:ext cx="3017520" cy="990918"/>
          </a:xfrm>
        </p:spPr>
        <p:txBody>
          <a:bodyPr/>
          <a:lstStyle/>
          <a:p>
            <a:r>
              <a:rPr lang="en-US" dirty="0" smtClean="0"/>
              <a:t>Job Constructor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600201"/>
            <a:ext cx="3122673" cy="4421592"/>
          </a:xfrm>
        </p:spPr>
        <p:txBody>
          <a:bodyPr/>
          <a:lstStyle/>
          <a:p>
            <a:r>
              <a:rPr lang="en-US" dirty="0" smtClean="0"/>
              <a:t>Generalization: “99% of all jobs are copies of other jobs”</a:t>
            </a:r>
          </a:p>
          <a:p>
            <a:r>
              <a:rPr lang="en-US" dirty="0" smtClean="0"/>
              <a:t>Template-based approach</a:t>
            </a:r>
          </a:p>
          <a:p>
            <a:pPr lvl="1"/>
            <a:r>
              <a:rPr lang="en-US" dirty="0" smtClean="0"/>
              <a:t>Runnable </a:t>
            </a:r>
            <a:r>
              <a:rPr lang="en-US" dirty="0"/>
              <a:t>t</a:t>
            </a:r>
            <a:r>
              <a:rPr lang="en-US" dirty="0" smtClean="0"/>
              <a:t>emplate (think “Hello World”)</a:t>
            </a:r>
          </a:p>
          <a:p>
            <a:pPr lvl="1"/>
            <a:r>
              <a:rPr lang="en-US" dirty="0" smtClean="0"/>
              <a:t>Best practices (I/O staging)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4719" y="3417570"/>
            <a:ext cx="5370957" cy="2604223"/>
          </a:xfrm>
        </p:spPr>
        <p:txBody>
          <a:bodyPr/>
          <a:lstStyle/>
          <a:p>
            <a:r>
              <a:rPr lang="en-US" dirty="0"/>
              <a:t>User instantiates job template</a:t>
            </a:r>
          </a:p>
          <a:p>
            <a:r>
              <a:rPr lang="en-US" dirty="0" smtClean="0"/>
              <a:t>Newly created job has its own directory in the </a:t>
            </a:r>
            <a:r>
              <a:rPr lang="en-US" dirty="0" err="1" smtClean="0"/>
              <a:t>filesystem</a:t>
            </a:r>
            <a:r>
              <a:rPr lang="en-US" dirty="0" smtClean="0"/>
              <a:t> </a:t>
            </a:r>
          </a:p>
          <a:p>
            <a:r>
              <a:rPr lang="en-US" dirty="0" smtClean="0"/>
              <a:t>Links provided to open job in File view</a:t>
            </a:r>
          </a:p>
          <a:p>
            <a:r>
              <a:rPr lang="en-US" dirty="0" smtClean="0"/>
              <a:t>Once job customized, click “Submit”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 descr="job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720" y="0"/>
            <a:ext cx="5669280" cy="3445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380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6720"/>
            <a:ext cx="3017520" cy="990918"/>
          </a:xfrm>
        </p:spPr>
        <p:txBody>
          <a:bodyPr/>
          <a:lstStyle/>
          <a:p>
            <a:r>
              <a:rPr lang="en-US" dirty="0" smtClean="0"/>
              <a:t>Job Monitor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965638" cy="4421592"/>
          </a:xfrm>
        </p:spPr>
        <p:txBody>
          <a:bodyPr/>
          <a:lstStyle/>
          <a:p>
            <a:r>
              <a:rPr lang="en-US" dirty="0" smtClean="0"/>
              <a:t>Active job</a:t>
            </a:r>
          </a:p>
          <a:p>
            <a:pPr lvl="1"/>
            <a:r>
              <a:rPr lang="en-US" dirty="0" smtClean="0"/>
              <a:t>Queued </a:t>
            </a:r>
            <a:r>
              <a:rPr lang="en-US" dirty="0" smtClean="0"/>
              <a:t>or running</a:t>
            </a:r>
          </a:p>
          <a:p>
            <a:r>
              <a:rPr lang="en-US" dirty="0" smtClean="0"/>
              <a:t>Job view</a:t>
            </a:r>
          </a:p>
          <a:p>
            <a:pPr lvl="1"/>
            <a:r>
              <a:rPr lang="en-US" dirty="0" smtClean="0"/>
              <a:t>Active jobs on either cluster </a:t>
            </a:r>
          </a:p>
          <a:p>
            <a:pPr lvl="1"/>
            <a:r>
              <a:rPr lang="en-US" dirty="0" smtClean="0"/>
              <a:t>Sortable via username, job name, job status, date, cluster</a:t>
            </a:r>
          </a:p>
          <a:p>
            <a:pPr lvl="1"/>
            <a:r>
              <a:rPr lang="en-US" dirty="0" smtClean="0"/>
              <a:t>S</a:t>
            </a:r>
            <a:r>
              <a:rPr lang="en-US" dirty="0" smtClean="0"/>
              <a:t>earch by username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22838" y="3417570"/>
            <a:ext cx="4263961" cy="2604223"/>
          </a:xfrm>
        </p:spPr>
        <p:txBody>
          <a:bodyPr/>
          <a:lstStyle/>
          <a:p>
            <a:r>
              <a:rPr lang="en-US" dirty="0"/>
              <a:t>Individual node statistics on a per-job basis </a:t>
            </a:r>
          </a:p>
          <a:p>
            <a:pPr lvl="1"/>
            <a:r>
              <a:rPr lang="en-US" dirty="0"/>
              <a:t>Above, CPU load for 1 of 4 nodes in a job</a:t>
            </a:r>
          </a:p>
          <a:p>
            <a:r>
              <a:rPr lang="en-US" dirty="0" smtClean="0"/>
              <a:t>Also, o</a:t>
            </a:r>
            <a:r>
              <a:rPr lang="en-US" dirty="0" smtClean="0"/>
              <a:t>verall cluster utilization statistics </a:t>
            </a:r>
          </a:p>
        </p:txBody>
      </p:sp>
      <p:pic>
        <p:nvPicPr>
          <p:cNvPr id="6" name="Picture 5" descr="mon-tigh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262" y="0"/>
            <a:ext cx="4300737" cy="3445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97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SC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OSC_PowerPoint_Template.pptx</Template>
  <TotalTime>1953</TotalTime>
  <Words>1079</Words>
  <Application>Microsoft Macintosh PowerPoint</Application>
  <PresentationFormat>On-screen Show (4:3)</PresentationFormat>
  <Paragraphs>187</Paragraphs>
  <Slides>20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OSC_PowerPoint_Template</vt:lpstr>
      <vt:lpstr>OSC OnDemand: A Web Platform Integrating Access to HPC Systems, Web and VNC Applications</vt:lpstr>
      <vt:lpstr>Overview</vt:lpstr>
      <vt:lpstr>Introduction</vt:lpstr>
      <vt:lpstr>Existing Web Applications in HPC</vt:lpstr>
      <vt:lpstr>OSC OnDemand Goals</vt:lpstr>
      <vt:lpstr>OnDemand User Experience</vt:lpstr>
      <vt:lpstr>File Access</vt:lpstr>
      <vt:lpstr>Job Constructor</vt:lpstr>
      <vt:lpstr>Job Monitor</vt:lpstr>
      <vt:lpstr>Terminal Access</vt:lpstr>
      <vt:lpstr>VNC Desktop</vt:lpstr>
      <vt:lpstr>VNC Applications</vt:lpstr>
      <vt:lpstr>Web Applications</vt:lpstr>
      <vt:lpstr>OnDemand Implementation</vt:lpstr>
      <vt:lpstr>OnDemand Implementation</vt:lpstr>
      <vt:lpstr>OnDemand Usage</vt:lpstr>
      <vt:lpstr>OnDemand Usage</vt:lpstr>
      <vt:lpstr>OnDemand Usage</vt:lpstr>
      <vt:lpstr>Conclusions and Future Work</vt:lpstr>
      <vt:lpstr>Conclusions and Future Work</vt:lpstr>
    </vt:vector>
  </TitlesOfParts>
  <Company>OSC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Rebecca Dolan</dc:creator>
  <cp:lastModifiedBy>David Hudak</cp:lastModifiedBy>
  <cp:revision>231</cp:revision>
  <dcterms:created xsi:type="dcterms:W3CDTF">2010-10-22T18:24:59Z</dcterms:created>
  <dcterms:modified xsi:type="dcterms:W3CDTF">2013-07-23T18:25:07Z</dcterms:modified>
</cp:coreProperties>
</file>