
<file path=[Content_Types].xml><?xml version="1.0" encoding="utf-8"?>
<Types xmlns="http://schemas.openxmlformats.org/package/2006/content-types">
  <Default Extension="xml" ContentType="application/xml"/>
  <Default Extension="jpg" ContentType="image/jpeg"/>
  <Default Extension="tiff" ContentType="image/tiff"/>
  <Default Extension="emf" ContentType="image/x-emf"/>
  <Default Extension="jpe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61" r:id="rId3"/>
    <p:sldId id="262" r:id="rId4"/>
    <p:sldId id="263" r:id="rId5"/>
    <p:sldId id="265" r:id="rId6"/>
    <p:sldId id="264" r:id="rId7"/>
    <p:sldId id="266" r:id="rId8"/>
    <p:sldId id="268" r:id="rId9"/>
    <p:sldId id="269" r:id="rId10"/>
    <p:sldId id="267" r:id="rId11"/>
    <p:sldId id="270" r:id="rId12"/>
    <p:sldId id="271" r:id="rId13"/>
    <p:sldId id="272" r:id="rId14"/>
    <p:sldId id="273" r:id="rId15"/>
    <p:sldId id="274" r:id="rId16"/>
    <p:sldId id="278" r:id="rId17"/>
    <p:sldId id="275" r:id="rId18"/>
    <p:sldId id="276" r:id="rId19"/>
    <p:sldId id="277"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2D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5" d="100"/>
          <a:sy n="115" d="100"/>
        </p:scale>
        <p:origin x="-164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66756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5119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X13_ppt_graphic.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000750"/>
            <a:ext cx="9144000" cy="857250"/>
          </a:xfrm>
          <a:prstGeom prst="rect">
            <a:avLst/>
          </a:prstGeom>
        </p:spPr>
      </p:pic>
    </p:spTree>
    <p:extLst>
      <p:ext uri="{BB962C8B-B14F-4D97-AF65-F5344CB8AC3E}">
        <p14:creationId xmlns:p14="http://schemas.microsoft.com/office/powerpoint/2010/main" val="1307308448"/>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idx="4294967295"/>
          </p:nvPr>
        </p:nvSpPr>
        <p:spPr>
          <a:xfrm>
            <a:off x="88348" y="1251858"/>
            <a:ext cx="8768522" cy="2044096"/>
          </a:xfrm>
          <a:prstGeom prst="rect">
            <a:avLst/>
          </a:prstGeom>
        </p:spPr>
        <p:txBody>
          <a:bodyPr>
            <a:noAutofit/>
          </a:bodyPr>
          <a:lstStyle/>
          <a:p>
            <a:r>
              <a:rPr lang="en-US" sz="5200" b="1" dirty="0" smtClean="0">
                <a:solidFill>
                  <a:srgbClr val="C42D2B"/>
                </a:solidFill>
                <a:latin typeface="Arial"/>
                <a:cs typeface="Arial"/>
              </a:rPr>
              <a:t>Enabling Science Through Campus Bridging</a:t>
            </a:r>
            <a:endParaRPr lang="en-US" sz="5200" b="1" dirty="0">
              <a:solidFill>
                <a:srgbClr val="C42D2B"/>
              </a:solidFill>
              <a:latin typeface="Arial"/>
              <a:cs typeface="Arial"/>
            </a:endParaRPr>
          </a:p>
        </p:txBody>
      </p:sp>
      <p:sp>
        <p:nvSpPr>
          <p:cNvPr id="9" name="Subtitle 2"/>
          <p:cNvSpPr>
            <a:spLocks noGrp="1"/>
          </p:cNvSpPr>
          <p:nvPr>
            <p:ph type="subTitle" idx="4294967295"/>
          </p:nvPr>
        </p:nvSpPr>
        <p:spPr>
          <a:xfrm>
            <a:off x="435430" y="3295954"/>
            <a:ext cx="8279190" cy="1911047"/>
          </a:xfrm>
          <a:prstGeom prst="rect">
            <a:avLst/>
          </a:prstGeom>
        </p:spPr>
        <p:txBody>
          <a:bodyPr>
            <a:normAutofit/>
          </a:bodyPr>
          <a:lstStyle/>
          <a:p>
            <a:pPr marL="0" indent="0" algn="ctr">
              <a:buNone/>
            </a:pPr>
            <a:r>
              <a:rPr lang="en-US" dirty="0" smtClean="0">
                <a:latin typeface="Arial"/>
                <a:cs typeface="Arial"/>
              </a:rPr>
              <a:t>A case study with </a:t>
            </a:r>
            <a:r>
              <a:rPr lang="en-US" dirty="0" err="1" smtClean="0">
                <a:latin typeface="Arial"/>
                <a:cs typeface="Arial"/>
              </a:rPr>
              <a:t>mlRho</a:t>
            </a:r>
            <a:endParaRPr lang="en-US" dirty="0" smtClean="0">
              <a:latin typeface="Arial"/>
              <a:cs typeface="Arial"/>
            </a:endParaRPr>
          </a:p>
          <a:p>
            <a:pPr marL="0" indent="0" algn="ctr">
              <a:buNone/>
            </a:pPr>
            <a:r>
              <a:rPr lang="en-US" dirty="0" smtClean="0">
                <a:latin typeface="Arial"/>
                <a:cs typeface="Arial"/>
              </a:rPr>
              <a:t>Scott Michael</a:t>
            </a:r>
            <a:endParaRPr lang="en-US" dirty="0" smtClean="0">
              <a:latin typeface="Arial"/>
              <a:cs typeface="Arial"/>
            </a:endParaRPr>
          </a:p>
          <a:p>
            <a:pPr marL="0" indent="0" algn="ctr">
              <a:buNone/>
            </a:pPr>
            <a:r>
              <a:rPr lang="en-US" dirty="0" smtClean="0">
                <a:latin typeface="Arial"/>
                <a:cs typeface="Arial"/>
              </a:rPr>
              <a:t>July 24, 2013</a:t>
            </a:r>
            <a:endParaRPr lang="en-US" dirty="0">
              <a:latin typeface="Arial"/>
              <a:cs typeface="Arial"/>
            </a:endParaRPr>
          </a:p>
        </p:txBody>
      </p:sp>
    </p:spTree>
    <p:extLst>
      <p:ext uri="{BB962C8B-B14F-4D97-AF65-F5344CB8AC3E}">
        <p14:creationId xmlns:p14="http://schemas.microsoft.com/office/powerpoint/2010/main" val="40248790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The Gap Between Campus Champions and Extended Collaborative Support</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800" dirty="0">
              <a:latin typeface="Arial"/>
              <a:cs typeface="Arial"/>
            </a:endParaRPr>
          </a:p>
        </p:txBody>
      </p:sp>
      <p:pic>
        <p:nvPicPr>
          <p:cNvPr id="4" name="Picture 3"/>
          <p:cNvPicPr>
            <a:picLocks noChangeAspect="1"/>
          </p:cNvPicPr>
          <p:nvPr/>
        </p:nvPicPr>
        <p:blipFill>
          <a:blip r:embed="rId2"/>
          <a:stretch>
            <a:fillRect/>
          </a:stretch>
        </p:blipFill>
        <p:spPr>
          <a:xfrm>
            <a:off x="952048" y="1711773"/>
            <a:ext cx="1770170" cy="2405822"/>
          </a:xfrm>
          <a:prstGeom prst="rect">
            <a:avLst/>
          </a:prstGeom>
        </p:spPr>
      </p:pic>
      <p:sp>
        <p:nvSpPr>
          <p:cNvPr id="5" name="Rectangle 4"/>
          <p:cNvSpPr>
            <a:spLocks noChangeAspect="1"/>
          </p:cNvSpPr>
          <p:nvPr/>
        </p:nvSpPr>
        <p:spPr>
          <a:xfrm>
            <a:off x="5147492" y="2251741"/>
            <a:ext cx="4573216" cy="1446550"/>
          </a:xfrm>
          <a:prstGeom prst="rect">
            <a:avLst/>
          </a:prstGeom>
          <a:noFill/>
        </p:spPr>
        <p:txBody>
          <a:bodyPr wrap="square" lIns="91440" tIns="45720" rIns="91440" bIns="45720">
            <a:spAutoFit/>
          </a:bodyPr>
          <a:lstStyle/>
          <a:p>
            <a:pPr algn="ctr"/>
            <a:r>
              <a:rPr lang="en-US" sz="8800" b="1" cap="none" spc="0" dirty="0" smtClean="0">
                <a:ln w="12700">
                  <a:solidFill>
                    <a:schemeClr val="tx2">
                      <a:satMod val="155000"/>
                    </a:schemeClr>
                  </a:solidFill>
                  <a:prstDash val="solid"/>
                </a:ln>
                <a:solidFill>
                  <a:srgbClr val="3366FF"/>
                </a:solidFill>
                <a:effectLst>
                  <a:outerShdw blurRad="41275" dist="20320" dir="1800000" algn="tl" rotWithShape="0">
                    <a:srgbClr val="000000">
                      <a:alpha val="40000"/>
                    </a:srgbClr>
                  </a:outerShdw>
                </a:effectLst>
              </a:rPr>
              <a:t>ECSS</a:t>
            </a:r>
            <a:endParaRPr lang="en-US" sz="8800" b="1" cap="none" spc="0" dirty="0">
              <a:ln w="12700">
                <a:solidFill>
                  <a:schemeClr val="tx2">
                    <a:satMod val="155000"/>
                  </a:schemeClr>
                </a:solidFill>
                <a:prstDash val="solid"/>
              </a:ln>
              <a:solidFill>
                <a:srgbClr val="3366FF"/>
              </a:solidFill>
              <a:effectLst>
                <a:outerShdw blurRad="41275" dist="20320" dir="1800000" algn="tl" rotWithShape="0">
                  <a:srgbClr val="000000">
                    <a:alpha val="40000"/>
                  </a:srgbClr>
                </a:outerShdw>
              </a:effectLst>
            </a:endParaRPr>
          </a:p>
        </p:txBody>
      </p:sp>
      <p:sp>
        <p:nvSpPr>
          <p:cNvPr id="7" name="Subtitle 2"/>
          <p:cNvSpPr txBox="1">
            <a:spLocks/>
          </p:cNvSpPr>
          <p:nvPr/>
        </p:nvSpPr>
        <p:spPr>
          <a:xfrm>
            <a:off x="529166" y="4306954"/>
            <a:ext cx="8392281" cy="1834471"/>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What’s missing?</a:t>
            </a:r>
          </a:p>
          <a:p>
            <a:pPr marL="857250" lvl="1" indent="-457200"/>
            <a:r>
              <a:rPr lang="en-US" sz="2400" dirty="0" smtClean="0">
                <a:latin typeface="Arial"/>
                <a:cs typeface="Arial"/>
              </a:rPr>
              <a:t>Assistance in preparing allocation request</a:t>
            </a:r>
          </a:p>
          <a:p>
            <a:pPr marL="857250" lvl="1" indent="-457200"/>
            <a:r>
              <a:rPr lang="en-US" sz="2400" dirty="0" smtClean="0">
                <a:latin typeface="Arial"/>
                <a:cs typeface="Arial"/>
              </a:rPr>
              <a:t>Scaling up to large numbers of processors</a:t>
            </a:r>
          </a:p>
          <a:p>
            <a:pPr marL="857250" lvl="1" indent="-457200"/>
            <a:r>
              <a:rPr lang="en-US" sz="2400" dirty="0" smtClean="0">
                <a:latin typeface="Arial"/>
                <a:cs typeface="Arial"/>
              </a:rPr>
              <a:t>Managing massive data</a:t>
            </a:r>
          </a:p>
          <a:p>
            <a:pPr marL="857250" lvl="1" indent="-457200"/>
            <a:r>
              <a:rPr lang="en-US" sz="2400" dirty="0" smtClean="0">
                <a:latin typeface="Arial"/>
                <a:cs typeface="Arial"/>
              </a:rPr>
              <a:t>Improving performance at scale</a:t>
            </a:r>
          </a:p>
          <a:p>
            <a:pPr marL="857250" lvl="1" indent="-457200"/>
            <a:endParaRPr lang="en-US" sz="2400" dirty="0" smtClean="0">
              <a:latin typeface="Arial"/>
              <a:cs typeface="Arial"/>
            </a:endParaRPr>
          </a:p>
          <a:p>
            <a:pPr marL="857250" lvl="1" indent="-457200"/>
            <a:endParaRPr lang="en-US" sz="2400" dirty="0" smtClean="0">
              <a:latin typeface="Arial"/>
              <a:cs typeface="Arial"/>
            </a:endParaRPr>
          </a:p>
          <a:p>
            <a:pPr marL="857250" lvl="1" indent="-457200"/>
            <a:endParaRPr lang="en-US" sz="2400" dirty="0" smtClean="0">
              <a:latin typeface="Arial"/>
              <a:cs typeface="Arial"/>
            </a:endParaRPr>
          </a:p>
        </p:txBody>
      </p:sp>
      <p:pic>
        <p:nvPicPr>
          <p:cNvPr id="9" name="Picture 8" descr="bridge.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8043" y="2847109"/>
            <a:ext cx="3682999" cy="718227"/>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The </a:t>
            </a:r>
            <a:r>
              <a:rPr lang="en-US" sz="3600" b="1" dirty="0" err="1" smtClean="0">
                <a:solidFill>
                  <a:srgbClr val="C42D2B"/>
                </a:solidFill>
                <a:latin typeface="Arial"/>
                <a:cs typeface="Arial"/>
              </a:rPr>
              <a:t>mlRho</a:t>
            </a:r>
            <a:r>
              <a:rPr lang="en-US" sz="3600" b="1" dirty="0" smtClean="0">
                <a:solidFill>
                  <a:srgbClr val="C42D2B"/>
                </a:solidFill>
                <a:latin typeface="Arial"/>
                <a:cs typeface="Arial"/>
              </a:rPr>
              <a:t> Use Case</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Work at </a:t>
            </a:r>
            <a:r>
              <a:rPr lang="en-US" sz="2800" dirty="0" smtClean="0">
                <a:latin typeface="Arial"/>
                <a:cs typeface="Arial"/>
              </a:rPr>
              <a:t>IU with the Michael Lynch lab nicely demonstrates potential of investing in Campus Bridging</a:t>
            </a:r>
            <a:endParaRPr lang="en-US" sz="2800" dirty="0" smtClean="0">
              <a:latin typeface="Arial"/>
              <a:cs typeface="Arial"/>
            </a:endParaRPr>
          </a:p>
          <a:p>
            <a:pPr marL="457200" indent="-457200"/>
            <a:r>
              <a:rPr lang="en-US" sz="2800" dirty="0" err="1" smtClean="0">
                <a:latin typeface="Arial"/>
                <a:cs typeface="Arial"/>
              </a:rPr>
              <a:t>mlRho</a:t>
            </a:r>
            <a:r>
              <a:rPr lang="en-US" sz="2800" dirty="0" smtClean="0">
                <a:latin typeface="Arial"/>
                <a:cs typeface="Arial"/>
              </a:rPr>
              <a:t> is a serial application developed jointly between IU researchers and researchers </a:t>
            </a:r>
            <a:r>
              <a:rPr lang="en-US" sz="2800" dirty="0">
                <a:latin typeface="Arial"/>
                <a:cs typeface="Arial"/>
              </a:rPr>
              <a:t>at the Max Planck Institute for Evolutionary Biology</a:t>
            </a:r>
            <a:endParaRPr lang="en-US" sz="2800" dirty="0" smtClean="0">
              <a:latin typeface="Arial"/>
              <a:cs typeface="Arial"/>
            </a:endParaRPr>
          </a:p>
          <a:p>
            <a:pPr marL="457200" indent="-457200"/>
            <a:r>
              <a:rPr lang="en-US" sz="2800" dirty="0" smtClean="0">
                <a:latin typeface="Arial"/>
                <a:cs typeface="Arial"/>
              </a:rPr>
              <a:t>It uses a maximum likelihood approach to estimate linkage disequilibrium rates for a variety of species</a:t>
            </a:r>
            <a:endParaRPr lang="en-US" sz="2800" dirty="0">
              <a:latin typeface="Arial"/>
              <a:cs typeface="Arial"/>
            </a:endParaRPr>
          </a:p>
        </p:txBody>
      </p:sp>
      <p:pic>
        <p:nvPicPr>
          <p:cNvPr id="4" name="Picture 3"/>
          <p:cNvPicPr>
            <a:picLocks noChangeAspect="1"/>
          </p:cNvPicPr>
          <p:nvPr/>
        </p:nvPicPr>
        <p:blipFill>
          <a:blip r:embed="rId2"/>
          <a:stretch>
            <a:fillRect/>
          </a:stretch>
        </p:blipFill>
        <p:spPr>
          <a:xfrm>
            <a:off x="5444435" y="332620"/>
            <a:ext cx="3451638" cy="938463"/>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err="1" smtClean="0">
                <a:solidFill>
                  <a:srgbClr val="C42D2B"/>
                </a:solidFill>
                <a:latin typeface="Arial"/>
                <a:cs typeface="Arial"/>
              </a:rPr>
              <a:t>mlRho</a:t>
            </a:r>
            <a:r>
              <a:rPr lang="en-US" sz="3600" b="1" dirty="0" smtClean="0">
                <a:solidFill>
                  <a:srgbClr val="C42D2B"/>
                </a:solidFill>
                <a:latin typeface="Arial"/>
                <a:cs typeface="Arial"/>
              </a:rPr>
              <a:t> from Desktop to XSEDE</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Lynch lab </a:t>
            </a:r>
            <a:br>
              <a:rPr lang="en-US" sz="2800" dirty="0" smtClean="0">
                <a:latin typeface="Arial"/>
                <a:cs typeface="Arial"/>
              </a:rPr>
            </a:br>
            <a:r>
              <a:rPr lang="en-US" sz="2800" dirty="0" smtClean="0">
                <a:latin typeface="Arial"/>
                <a:cs typeface="Arial"/>
              </a:rPr>
              <a:t>researchers were</a:t>
            </a:r>
            <a:br>
              <a:rPr lang="en-US" sz="2800" dirty="0" smtClean="0">
                <a:latin typeface="Arial"/>
                <a:cs typeface="Arial"/>
              </a:rPr>
            </a:br>
            <a:r>
              <a:rPr lang="en-US" sz="2800" dirty="0" smtClean="0">
                <a:latin typeface="Arial"/>
                <a:cs typeface="Arial"/>
              </a:rPr>
              <a:t>running 100s of </a:t>
            </a:r>
            <a:br>
              <a:rPr lang="en-US" sz="2800" dirty="0" smtClean="0">
                <a:latin typeface="Arial"/>
                <a:cs typeface="Arial"/>
              </a:rPr>
            </a:br>
            <a:r>
              <a:rPr lang="en-US" sz="2800" dirty="0" smtClean="0">
                <a:latin typeface="Arial"/>
                <a:cs typeface="Arial"/>
              </a:rPr>
              <a:t>serial </a:t>
            </a:r>
            <a:r>
              <a:rPr lang="en-US" sz="2800" dirty="0" err="1" smtClean="0">
                <a:latin typeface="Arial"/>
                <a:cs typeface="Arial"/>
              </a:rPr>
              <a:t>mlRho</a:t>
            </a:r>
            <a:r>
              <a:rPr lang="en-US" sz="2800" dirty="0" smtClean="0">
                <a:latin typeface="Arial"/>
                <a:cs typeface="Arial"/>
              </a:rPr>
              <a:t> jobs Quarry</a:t>
            </a:r>
            <a:endParaRPr lang="en-US" sz="2800" dirty="0" smtClean="0">
              <a:latin typeface="Arial"/>
              <a:cs typeface="Arial"/>
            </a:endParaRPr>
          </a:p>
          <a:p>
            <a:pPr marL="457200" indent="-457200"/>
            <a:r>
              <a:rPr lang="en-US" sz="2800" dirty="0" smtClean="0">
                <a:latin typeface="Arial"/>
                <a:cs typeface="Arial"/>
              </a:rPr>
              <a:t>They needed larger </a:t>
            </a:r>
            <a:br>
              <a:rPr lang="en-US" sz="2800" dirty="0" smtClean="0">
                <a:latin typeface="Arial"/>
                <a:cs typeface="Arial"/>
              </a:rPr>
            </a:br>
            <a:r>
              <a:rPr lang="en-US" sz="2800" dirty="0" smtClean="0">
                <a:latin typeface="Arial"/>
                <a:cs typeface="Arial"/>
              </a:rPr>
              <a:t>resource to speed up their</a:t>
            </a:r>
            <a:br>
              <a:rPr lang="en-US" sz="2800" dirty="0" smtClean="0">
                <a:latin typeface="Arial"/>
                <a:cs typeface="Arial"/>
              </a:rPr>
            </a:br>
            <a:r>
              <a:rPr lang="en-US" sz="2800" dirty="0" smtClean="0">
                <a:latin typeface="Arial"/>
                <a:cs typeface="Arial"/>
              </a:rPr>
              <a:t>research</a:t>
            </a:r>
            <a:endParaRPr lang="en-US" sz="2800" dirty="0" smtClean="0">
              <a:latin typeface="Arial"/>
              <a:cs typeface="Arial"/>
            </a:endParaRPr>
          </a:p>
          <a:p>
            <a:pPr marL="457200" indent="-457200"/>
            <a:r>
              <a:rPr lang="en-US" sz="2800" dirty="0" smtClean="0">
                <a:latin typeface="Arial"/>
                <a:cs typeface="Arial"/>
              </a:rPr>
              <a:t>We helped them prepare</a:t>
            </a:r>
            <a:br>
              <a:rPr lang="en-US" sz="2800" dirty="0" smtClean="0">
                <a:latin typeface="Arial"/>
                <a:cs typeface="Arial"/>
              </a:rPr>
            </a:br>
            <a:r>
              <a:rPr lang="en-US" sz="2800" dirty="0" smtClean="0">
                <a:latin typeface="Arial"/>
                <a:cs typeface="Arial"/>
              </a:rPr>
              <a:t>an XSEDE allocation </a:t>
            </a:r>
            <a:br>
              <a:rPr lang="en-US" sz="2800" dirty="0" smtClean="0">
                <a:latin typeface="Arial"/>
                <a:cs typeface="Arial"/>
              </a:rPr>
            </a:br>
            <a:r>
              <a:rPr lang="en-US" sz="2800" dirty="0" smtClean="0">
                <a:latin typeface="Arial"/>
                <a:cs typeface="Arial"/>
              </a:rPr>
              <a:t>request</a:t>
            </a:r>
            <a:endParaRPr lang="en-US" sz="2800" dirty="0">
              <a:latin typeface="Arial"/>
              <a:cs typeface="Arial"/>
            </a:endParaRPr>
          </a:p>
        </p:txBody>
      </p:sp>
      <p:pic>
        <p:nvPicPr>
          <p:cNvPr id="4" name="Picture 3"/>
          <p:cNvPicPr>
            <a:picLocks noChangeAspect="1"/>
          </p:cNvPicPr>
          <p:nvPr/>
        </p:nvPicPr>
        <p:blipFill>
          <a:blip r:embed="rId2"/>
          <a:stretch>
            <a:fillRect/>
          </a:stretch>
        </p:blipFill>
        <p:spPr>
          <a:xfrm>
            <a:off x="5051445" y="2694605"/>
            <a:ext cx="3960598" cy="3390347"/>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694889403"/>
              </p:ext>
            </p:extLst>
          </p:nvPr>
        </p:nvGraphicFramePr>
        <p:xfrm>
          <a:off x="4141303" y="931733"/>
          <a:ext cx="5002697" cy="1818088"/>
        </p:xfrm>
        <a:graphic>
          <a:graphicData uri="http://schemas.openxmlformats.org/drawingml/2006/table">
            <a:tbl>
              <a:tblPr firstRow="1" bandRow="1">
                <a:tableStyleId>{5940675A-B579-460E-94D1-54222C63F5DA}</a:tableStyleId>
              </a:tblPr>
              <a:tblGrid>
                <a:gridCol w="1914203"/>
                <a:gridCol w="1763277"/>
                <a:gridCol w="1325217"/>
              </a:tblGrid>
              <a:tr h="329316">
                <a:tc>
                  <a:txBody>
                    <a:bodyPr/>
                    <a:lstStyle/>
                    <a:p>
                      <a:r>
                        <a:rPr lang="en-US" sz="1600" dirty="0" smtClean="0"/>
                        <a:t>Organism</a:t>
                      </a:r>
                      <a:endParaRPr lang="en-US" sz="1600" dirty="0"/>
                    </a:p>
                  </a:txBody>
                  <a:tcPr/>
                </a:tc>
                <a:tc>
                  <a:txBody>
                    <a:bodyPr/>
                    <a:lstStyle/>
                    <a:p>
                      <a:r>
                        <a:rPr lang="en-US" sz="1600" dirty="0" smtClean="0"/>
                        <a:t>Size of Profile (GB)</a:t>
                      </a:r>
                      <a:endParaRPr lang="en-US" sz="1600" dirty="0"/>
                    </a:p>
                  </a:txBody>
                  <a:tcPr/>
                </a:tc>
                <a:tc>
                  <a:txBody>
                    <a:bodyPr/>
                    <a:lstStyle/>
                    <a:p>
                      <a:r>
                        <a:rPr lang="en-US" sz="1600" dirty="0" smtClean="0"/>
                        <a:t>Distance/sec</a:t>
                      </a:r>
                      <a:endParaRPr lang="en-US" sz="1600" dirty="0"/>
                    </a:p>
                  </a:txBody>
                  <a:tcPr/>
                </a:tc>
              </a:tr>
              <a:tr h="568408">
                <a:tc>
                  <a:txBody>
                    <a:bodyPr/>
                    <a:lstStyle/>
                    <a:p>
                      <a:r>
                        <a:rPr lang="en-US" sz="1600" i="1" dirty="0" smtClean="0"/>
                        <a:t>F. </a:t>
                      </a:r>
                      <a:r>
                        <a:rPr lang="en-US" sz="1600" i="1" dirty="0" err="1" smtClean="0"/>
                        <a:t>cylindrus</a:t>
                      </a:r>
                      <a:r>
                        <a:rPr lang="en-US" sz="1600" i="1" baseline="0" dirty="0" smtClean="0"/>
                        <a:t> (diatom)</a:t>
                      </a:r>
                      <a:endParaRPr lang="en-US" sz="1600" i="1" dirty="0"/>
                    </a:p>
                  </a:txBody>
                  <a:tcPr/>
                </a:tc>
                <a:tc>
                  <a:txBody>
                    <a:bodyPr/>
                    <a:lstStyle/>
                    <a:p>
                      <a:pPr algn="ctr"/>
                      <a:r>
                        <a:rPr lang="en-US" sz="1600" dirty="0" smtClean="0"/>
                        <a:t>0.72</a:t>
                      </a:r>
                      <a:endParaRPr lang="en-US" sz="1600" dirty="0"/>
                    </a:p>
                  </a:txBody>
                  <a:tcPr/>
                </a:tc>
                <a:tc>
                  <a:txBody>
                    <a:bodyPr/>
                    <a:lstStyle/>
                    <a:p>
                      <a:pPr algn="ctr"/>
                      <a:r>
                        <a:rPr lang="en-US" sz="1600" dirty="0" smtClean="0"/>
                        <a:t>0.323</a:t>
                      </a:r>
                      <a:endParaRPr lang="en-US" sz="1600" dirty="0"/>
                    </a:p>
                  </a:txBody>
                  <a:tcPr/>
                </a:tc>
              </a:tr>
              <a:tr h="568408">
                <a:tc>
                  <a:txBody>
                    <a:bodyPr/>
                    <a:lstStyle/>
                    <a:p>
                      <a:r>
                        <a:rPr lang="en-US" sz="1600" i="1" dirty="0" smtClean="0"/>
                        <a:t>P. </a:t>
                      </a:r>
                      <a:r>
                        <a:rPr lang="en-US" sz="1600" i="1" dirty="0" err="1" smtClean="0"/>
                        <a:t>ornithorhynchus</a:t>
                      </a:r>
                      <a:r>
                        <a:rPr lang="en-US" sz="1600" i="1" dirty="0" smtClean="0"/>
                        <a:t> (platypus)</a:t>
                      </a:r>
                      <a:endParaRPr lang="en-US" sz="1600" i="1" dirty="0"/>
                    </a:p>
                  </a:txBody>
                  <a:tcPr/>
                </a:tc>
                <a:tc>
                  <a:txBody>
                    <a:bodyPr/>
                    <a:lstStyle/>
                    <a:p>
                      <a:pPr algn="ctr"/>
                      <a:r>
                        <a:rPr lang="en-US" sz="1600" dirty="0" smtClean="0"/>
                        <a:t>11</a:t>
                      </a:r>
                      <a:endParaRPr lang="en-US" sz="1600" dirty="0"/>
                    </a:p>
                  </a:txBody>
                  <a:tcPr/>
                </a:tc>
                <a:tc>
                  <a:txBody>
                    <a:bodyPr/>
                    <a:lstStyle/>
                    <a:p>
                      <a:pPr algn="ctr"/>
                      <a:r>
                        <a:rPr lang="en-US" sz="1600" dirty="0" smtClean="0"/>
                        <a:t>0.020</a:t>
                      </a:r>
                      <a:endParaRPr lang="en-US" sz="1600" dirty="0"/>
                    </a:p>
                  </a:txBody>
                  <a:tcPr/>
                </a:tc>
              </a:tr>
              <a:tr h="329316">
                <a:tc>
                  <a:txBody>
                    <a:bodyPr/>
                    <a:lstStyle/>
                    <a:p>
                      <a:r>
                        <a:rPr lang="en-US" sz="1600" i="1" dirty="0" smtClean="0"/>
                        <a:t>C. </a:t>
                      </a:r>
                      <a:r>
                        <a:rPr lang="en-US" sz="1600" i="1" dirty="0" err="1" smtClean="0"/>
                        <a:t>familiaris</a:t>
                      </a:r>
                      <a:r>
                        <a:rPr lang="en-US" sz="1600" i="1" dirty="0" smtClean="0"/>
                        <a:t> (dog)</a:t>
                      </a:r>
                      <a:endParaRPr lang="en-US" sz="1600" i="1" dirty="0"/>
                    </a:p>
                  </a:txBody>
                  <a:tcPr/>
                </a:tc>
                <a:tc>
                  <a:txBody>
                    <a:bodyPr/>
                    <a:lstStyle/>
                    <a:p>
                      <a:pPr algn="ctr"/>
                      <a:r>
                        <a:rPr lang="en-US" sz="1600" dirty="0" smtClean="0"/>
                        <a:t>31</a:t>
                      </a:r>
                      <a:endParaRPr lang="en-US" sz="1600" dirty="0"/>
                    </a:p>
                  </a:txBody>
                  <a:tcPr/>
                </a:tc>
                <a:tc>
                  <a:txBody>
                    <a:bodyPr/>
                    <a:lstStyle/>
                    <a:p>
                      <a:pPr algn="ctr"/>
                      <a:r>
                        <a:rPr lang="en-US" sz="1600" dirty="0" smtClean="0"/>
                        <a:t>0.005</a:t>
                      </a:r>
                      <a:endParaRPr lang="en-US" sz="1600" dirty="0"/>
                    </a:p>
                  </a:txBody>
                  <a:tcPr/>
                </a:tc>
              </a:tr>
            </a:tbl>
          </a:graphicData>
        </a:graphic>
      </p:graphicFrame>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Preparing a Successful Allocation Proposal</a:t>
            </a:r>
            <a:endParaRPr lang="en-US" sz="3600" b="1" dirty="0">
              <a:solidFill>
                <a:srgbClr val="C42D2B"/>
              </a:solidFill>
              <a:latin typeface="Arial"/>
              <a:cs typeface="Arial"/>
            </a:endParaRPr>
          </a:p>
        </p:txBody>
      </p:sp>
      <p:sp>
        <p:nvSpPr>
          <p:cNvPr id="3" name="Subtitle 2"/>
          <p:cNvSpPr txBox="1">
            <a:spLocks/>
          </p:cNvSpPr>
          <p:nvPr/>
        </p:nvSpPr>
        <p:spPr>
          <a:xfrm>
            <a:off x="187739" y="1602619"/>
            <a:ext cx="8779565"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We bundled serial jobs using the </a:t>
            </a:r>
            <a:r>
              <a:rPr lang="en-US" sz="2800" dirty="0" err="1" smtClean="0">
                <a:latin typeface="Arial"/>
                <a:cs typeface="Arial"/>
              </a:rPr>
              <a:t>BigJob</a:t>
            </a:r>
            <a:r>
              <a:rPr lang="en-US" sz="2800" dirty="0" smtClean="0">
                <a:latin typeface="Arial"/>
                <a:cs typeface="Arial"/>
              </a:rPr>
              <a:t> framework</a:t>
            </a:r>
          </a:p>
          <a:p>
            <a:pPr marL="457200" indent="-457200"/>
            <a:r>
              <a:rPr lang="en-US" sz="2800" dirty="0" smtClean="0">
                <a:latin typeface="Arial"/>
                <a:cs typeface="Arial"/>
              </a:rPr>
              <a:t>We assisted the researchers in estimating the SUs the would require</a:t>
            </a:r>
          </a:p>
          <a:p>
            <a:pPr marL="457200" indent="-457200"/>
            <a:r>
              <a:rPr lang="en-US" sz="2800" dirty="0" smtClean="0">
                <a:latin typeface="Arial"/>
                <a:cs typeface="Arial"/>
              </a:rPr>
              <a:t>The most appropriate</a:t>
            </a:r>
            <a:br>
              <a:rPr lang="en-US" sz="2800" dirty="0" smtClean="0">
                <a:latin typeface="Arial"/>
                <a:cs typeface="Arial"/>
              </a:rPr>
            </a:br>
            <a:r>
              <a:rPr lang="en-US" sz="2800" dirty="0" smtClean="0">
                <a:latin typeface="Arial"/>
                <a:cs typeface="Arial"/>
              </a:rPr>
              <a:t>XSEDE machine to </a:t>
            </a:r>
            <a:br>
              <a:rPr lang="en-US" sz="2800" dirty="0" smtClean="0">
                <a:latin typeface="Arial"/>
                <a:cs typeface="Arial"/>
              </a:rPr>
            </a:br>
            <a:r>
              <a:rPr lang="en-US" sz="2800" dirty="0" smtClean="0">
                <a:latin typeface="Arial"/>
                <a:cs typeface="Arial"/>
              </a:rPr>
              <a:t>target</a:t>
            </a:r>
            <a:endParaRPr lang="en-US" sz="2800" dirty="0" smtClean="0">
              <a:latin typeface="Arial"/>
              <a:cs typeface="Arial"/>
            </a:endParaRPr>
          </a:p>
          <a:p>
            <a:pPr marL="457200" indent="-457200"/>
            <a:r>
              <a:rPr lang="en-US" sz="2800" dirty="0" smtClean="0">
                <a:latin typeface="Arial"/>
                <a:cs typeface="Arial"/>
              </a:rPr>
              <a:t>Assisted in performing</a:t>
            </a:r>
            <a:br>
              <a:rPr lang="en-US" sz="2800" dirty="0" smtClean="0">
                <a:latin typeface="Arial"/>
                <a:cs typeface="Arial"/>
              </a:rPr>
            </a:br>
            <a:r>
              <a:rPr lang="en-US" sz="2800" dirty="0" smtClean="0">
                <a:latin typeface="Arial"/>
                <a:cs typeface="Arial"/>
              </a:rPr>
              <a:t>scalability studies</a:t>
            </a:r>
          </a:p>
          <a:p>
            <a:pPr marL="457200" indent="-457200"/>
            <a:r>
              <a:rPr lang="en-US" sz="2800" dirty="0" smtClean="0">
                <a:latin typeface="Arial"/>
                <a:cs typeface="Arial"/>
              </a:rPr>
              <a:t>Helped with file system</a:t>
            </a:r>
            <a:br>
              <a:rPr lang="en-US" sz="2800" dirty="0" smtClean="0">
                <a:latin typeface="Arial"/>
                <a:cs typeface="Arial"/>
              </a:rPr>
            </a:br>
            <a:r>
              <a:rPr lang="en-US" sz="2800" dirty="0" smtClean="0">
                <a:latin typeface="Arial"/>
                <a:cs typeface="Arial"/>
              </a:rPr>
              <a:t>issues</a:t>
            </a:r>
            <a:endParaRPr lang="en-US" sz="2800" dirty="0" smtClean="0">
              <a:latin typeface="Arial"/>
              <a:cs typeface="Arial"/>
            </a:endParaRPr>
          </a:p>
        </p:txBody>
      </p:sp>
      <p:pic>
        <p:nvPicPr>
          <p:cNvPr id="4" name="Picture 3"/>
          <p:cNvPicPr>
            <a:picLocks noChangeAspect="1"/>
          </p:cNvPicPr>
          <p:nvPr/>
        </p:nvPicPr>
        <p:blipFill rotWithShape="1">
          <a:blip r:embed="rId2"/>
          <a:srcRect l="4147" t="9892" r="4398" b="7909"/>
          <a:stretch/>
        </p:blipFill>
        <p:spPr>
          <a:xfrm>
            <a:off x="4483647" y="2915476"/>
            <a:ext cx="4627218" cy="3213654"/>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Application Optimization</a:t>
            </a:r>
            <a:endParaRPr lang="en-US" sz="3600" b="1" dirty="0">
              <a:solidFill>
                <a:srgbClr val="C42D2B"/>
              </a:solidFill>
              <a:latin typeface="Arial"/>
              <a:cs typeface="Arial"/>
            </a:endParaRPr>
          </a:p>
        </p:txBody>
      </p:sp>
      <p:sp>
        <p:nvSpPr>
          <p:cNvPr id="3" name="Subtitle 2"/>
          <p:cNvSpPr txBox="1">
            <a:spLocks/>
          </p:cNvSpPr>
          <p:nvPr/>
        </p:nvSpPr>
        <p:spPr>
          <a:xfrm>
            <a:off x="211121"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Once the application was running at scale we assisted with performance optimization</a:t>
            </a:r>
          </a:p>
          <a:p>
            <a:pPr marL="457200" indent="-457200"/>
            <a:r>
              <a:rPr lang="en-US" sz="2800" dirty="0" smtClean="0">
                <a:latin typeface="Arial"/>
                <a:cs typeface="Arial"/>
              </a:rPr>
              <a:t>We traced the</a:t>
            </a:r>
            <a:br>
              <a:rPr lang="en-US" sz="2800" dirty="0" smtClean="0">
                <a:latin typeface="Arial"/>
                <a:cs typeface="Arial"/>
              </a:rPr>
            </a:br>
            <a:r>
              <a:rPr lang="en-US" sz="2800" dirty="0" smtClean="0">
                <a:latin typeface="Arial"/>
                <a:cs typeface="Arial"/>
              </a:rPr>
              <a:t>application </a:t>
            </a:r>
            <a:br>
              <a:rPr lang="en-US" sz="2800" dirty="0" smtClean="0">
                <a:latin typeface="Arial"/>
                <a:cs typeface="Arial"/>
              </a:rPr>
            </a:br>
            <a:r>
              <a:rPr lang="en-US" sz="2800" dirty="0" smtClean="0">
                <a:latin typeface="Arial"/>
                <a:cs typeface="Arial"/>
              </a:rPr>
              <a:t>using </a:t>
            </a:r>
            <a:r>
              <a:rPr lang="en-US" sz="2800" dirty="0" err="1" smtClean="0">
                <a:latin typeface="Arial"/>
                <a:cs typeface="Arial"/>
              </a:rPr>
              <a:t>Vampir</a:t>
            </a:r>
            <a:r>
              <a:rPr lang="en-US" sz="2800" dirty="0" smtClean="0">
                <a:latin typeface="Arial"/>
                <a:cs typeface="Arial"/>
              </a:rPr>
              <a:t/>
            </a:r>
            <a:br>
              <a:rPr lang="en-US" sz="2800" dirty="0" smtClean="0">
                <a:latin typeface="Arial"/>
                <a:cs typeface="Arial"/>
              </a:rPr>
            </a:br>
            <a:r>
              <a:rPr lang="en-US" sz="2800" dirty="0" smtClean="0">
                <a:latin typeface="Arial"/>
                <a:cs typeface="Arial"/>
              </a:rPr>
              <a:t>and gave the</a:t>
            </a:r>
            <a:br>
              <a:rPr lang="en-US" sz="2800" dirty="0" smtClean="0">
                <a:latin typeface="Arial"/>
                <a:cs typeface="Arial"/>
              </a:rPr>
            </a:br>
            <a:r>
              <a:rPr lang="en-US" sz="2800" dirty="0" smtClean="0">
                <a:latin typeface="Arial"/>
                <a:cs typeface="Arial"/>
              </a:rPr>
              <a:t>results to the</a:t>
            </a:r>
            <a:br>
              <a:rPr lang="en-US" sz="2800" dirty="0" smtClean="0">
                <a:latin typeface="Arial"/>
                <a:cs typeface="Arial"/>
              </a:rPr>
            </a:br>
            <a:r>
              <a:rPr lang="en-US" sz="2800" dirty="0" smtClean="0">
                <a:latin typeface="Arial"/>
                <a:cs typeface="Arial"/>
              </a:rPr>
              <a:t>developer</a:t>
            </a:r>
            <a:endParaRPr lang="en-US" sz="2800" dirty="0" smtClean="0">
              <a:latin typeface="Arial"/>
              <a:cs typeface="Arial"/>
            </a:endParaRPr>
          </a:p>
        </p:txBody>
      </p:sp>
      <p:grpSp>
        <p:nvGrpSpPr>
          <p:cNvPr id="6" name="Group 5"/>
          <p:cNvGrpSpPr/>
          <p:nvPr/>
        </p:nvGrpSpPr>
        <p:grpSpPr>
          <a:xfrm>
            <a:off x="2970696" y="2981739"/>
            <a:ext cx="5837748" cy="3136350"/>
            <a:chOff x="2198756" y="1811130"/>
            <a:chExt cx="6945244" cy="3412436"/>
          </a:xfrm>
        </p:grpSpPr>
        <p:pic>
          <p:nvPicPr>
            <p:cNvPr id="4" name="Picture 3"/>
            <p:cNvPicPr>
              <a:picLocks noChangeAspect="1"/>
            </p:cNvPicPr>
            <p:nvPr/>
          </p:nvPicPr>
          <p:blipFill rotWithShape="1">
            <a:blip r:embed="rId2"/>
            <a:srcRect b="57867"/>
            <a:stretch/>
          </p:blipFill>
          <p:spPr>
            <a:xfrm>
              <a:off x="2198756" y="1811130"/>
              <a:ext cx="6945243" cy="1987827"/>
            </a:xfrm>
            <a:prstGeom prst="rect">
              <a:avLst/>
            </a:prstGeom>
          </p:spPr>
        </p:pic>
        <p:pic>
          <p:nvPicPr>
            <p:cNvPr id="5" name="Picture 4"/>
            <p:cNvPicPr>
              <a:picLocks noChangeAspect="1"/>
            </p:cNvPicPr>
            <p:nvPr/>
          </p:nvPicPr>
          <p:blipFill rotWithShape="1">
            <a:blip r:embed="rId3"/>
            <a:srcRect b="69805"/>
            <a:stretch/>
          </p:blipFill>
          <p:spPr>
            <a:xfrm>
              <a:off x="2198757" y="3798957"/>
              <a:ext cx="6945243" cy="1424609"/>
            </a:xfrm>
            <a:prstGeom prst="rect">
              <a:avLst/>
            </a:prstGeom>
          </p:spPr>
        </p:pic>
      </p:grpSp>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Application Optimization</a:t>
            </a:r>
            <a:endParaRPr lang="en-US" sz="3600" b="1" dirty="0">
              <a:solidFill>
                <a:srgbClr val="C42D2B"/>
              </a:solidFill>
              <a:latin typeface="Arial"/>
              <a:cs typeface="Arial"/>
            </a:endParaRPr>
          </a:p>
        </p:txBody>
      </p:sp>
      <p:sp>
        <p:nvSpPr>
          <p:cNvPr id="3" name="Subtitle 2"/>
          <p:cNvSpPr txBox="1">
            <a:spLocks/>
          </p:cNvSpPr>
          <p:nvPr/>
        </p:nvSpPr>
        <p:spPr>
          <a:xfrm>
            <a:off x="277379"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latin typeface="Arial"/>
                <a:cs typeface="Arial"/>
              </a:rPr>
              <a:t>The </a:t>
            </a:r>
            <a:r>
              <a:rPr lang="en-US" sz="2800" dirty="0" smtClean="0">
                <a:latin typeface="Arial"/>
                <a:cs typeface="Arial"/>
              </a:rPr>
              <a:t>developer </a:t>
            </a:r>
            <a:r>
              <a:rPr lang="en-US" sz="2800" dirty="0">
                <a:latin typeface="Arial"/>
                <a:cs typeface="Arial"/>
              </a:rPr>
              <a:t/>
            </a:r>
            <a:br>
              <a:rPr lang="en-US" sz="2800" dirty="0">
                <a:latin typeface="Arial"/>
                <a:cs typeface="Arial"/>
              </a:rPr>
            </a:br>
            <a:r>
              <a:rPr lang="en-US" sz="2800" dirty="0">
                <a:latin typeface="Arial"/>
                <a:cs typeface="Arial"/>
              </a:rPr>
              <a:t>improved </a:t>
            </a:r>
            <a:r>
              <a:rPr lang="en-US" sz="2800" dirty="0" smtClean="0">
                <a:latin typeface="Arial"/>
                <a:cs typeface="Arial"/>
              </a:rPr>
              <a:t>the </a:t>
            </a:r>
            <a:br>
              <a:rPr lang="en-US" sz="2800" dirty="0" smtClean="0">
                <a:latin typeface="Arial"/>
                <a:cs typeface="Arial"/>
              </a:rPr>
            </a:br>
            <a:r>
              <a:rPr lang="en-US" sz="2800" dirty="0" smtClean="0">
                <a:latin typeface="Arial"/>
                <a:cs typeface="Arial"/>
              </a:rPr>
              <a:t>runtime by more</a:t>
            </a:r>
            <a:br>
              <a:rPr lang="en-US" sz="2800" dirty="0" smtClean="0">
                <a:latin typeface="Arial"/>
                <a:cs typeface="Arial"/>
              </a:rPr>
            </a:br>
            <a:r>
              <a:rPr lang="en-US" sz="2800" dirty="0" smtClean="0">
                <a:latin typeface="Arial"/>
                <a:cs typeface="Arial"/>
              </a:rPr>
              <a:t>than 50x</a:t>
            </a:r>
            <a:endParaRPr lang="en-US" sz="2800" dirty="0">
              <a:latin typeface="Arial"/>
              <a:cs typeface="Arial"/>
            </a:endParaRPr>
          </a:p>
          <a:p>
            <a:pPr marL="457200" indent="-457200"/>
            <a:r>
              <a:rPr lang="en-US" sz="2800" dirty="0" smtClean="0">
                <a:latin typeface="Arial"/>
                <a:cs typeface="Arial"/>
              </a:rPr>
              <a:t>We probably did</a:t>
            </a:r>
            <a:br>
              <a:rPr lang="en-US" sz="2800" dirty="0" smtClean="0">
                <a:latin typeface="Arial"/>
                <a:cs typeface="Arial"/>
              </a:rPr>
            </a:br>
            <a:r>
              <a:rPr lang="en-US" sz="2800" dirty="0" smtClean="0">
                <a:latin typeface="Arial"/>
                <a:cs typeface="Arial"/>
              </a:rPr>
              <a:t>less work than </a:t>
            </a:r>
            <a:br>
              <a:rPr lang="en-US" sz="2800" dirty="0" smtClean="0">
                <a:latin typeface="Arial"/>
                <a:cs typeface="Arial"/>
              </a:rPr>
            </a:br>
            <a:r>
              <a:rPr lang="en-US" sz="2800" dirty="0" smtClean="0">
                <a:latin typeface="Arial"/>
                <a:cs typeface="Arial"/>
              </a:rPr>
              <a:t>what would be </a:t>
            </a:r>
            <a:br>
              <a:rPr lang="en-US" sz="2800" dirty="0" smtClean="0">
                <a:latin typeface="Arial"/>
                <a:cs typeface="Arial"/>
              </a:rPr>
            </a:br>
            <a:r>
              <a:rPr lang="en-US" sz="2800" dirty="0" smtClean="0">
                <a:latin typeface="Arial"/>
                <a:cs typeface="Arial"/>
              </a:rPr>
              <a:t>considered an</a:t>
            </a:r>
            <a:br>
              <a:rPr lang="en-US" sz="2800" dirty="0" smtClean="0">
                <a:latin typeface="Arial"/>
                <a:cs typeface="Arial"/>
              </a:rPr>
            </a:br>
            <a:r>
              <a:rPr lang="en-US" sz="2800" dirty="0" smtClean="0">
                <a:latin typeface="Arial"/>
                <a:cs typeface="Arial"/>
              </a:rPr>
              <a:t>ECSS collaboration</a:t>
            </a:r>
            <a:endParaRPr lang="en-US" sz="2800" dirty="0" smtClean="0">
              <a:latin typeface="Arial"/>
              <a:cs typeface="Arial"/>
            </a:endParaRPr>
          </a:p>
        </p:txBody>
      </p:sp>
      <p:pic>
        <p:nvPicPr>
          <p:cNvPr id="4" name="Picture 3"/>
          <p:cNvPicPr>
            <a:picLocks noChangeAspect="1"/>
          </p:cNvPicPr>
          <p:nvPr/>
        </p:nvPicPr>
        <p:blipFill>
          <a:blip r:embed="rId2"/>
          <a:stretch>
            <a:fillRect/>
          </a:stretch>
        </p:blipFill>
        <p:spPr>
          <a:xfrm>
            <a:off x="3951098" y="1602619"/>
            <a:ext cx="4939422" cy="4240696"/>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Future Explorations</a:t>
            </a:r>
            <a:endParaRPr lang="en-US" sz="3600" b="1" dirty="0">
              <a:solidFill>
                <a:srgbClr val="C42D2B"/>
              </a:solidFill>
              <a:latin typeface="Arial"/>
              <a:cs typeface="Arial"/>
            </a:endParaRPr>
          </a:p>
        </p:txBody>
      </p:sp>
      <p:sp>
        <p:nvSpPr>
          <p:cNvPr id="3" name="Subtitle 2"/>
          <p:cNvSpPr txBox="1">
            <a:spLocks/>
          </p:cNvSpPr>
          <p:nvPr/>
        </p:nvSpPr>
        <p:spPr>
          <a:xfrm>
            <a:off x="376766" y="1061512"/>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We have begun exploring running multiple serial instances of </a:t>
            </a:r>
            <a:r>
              <a:rPr lang="en-US" sz="2800" dirty="0" err="1" smtClean="0">
                <a:latin typeface="Arial"/>
                <a:cs typeface="Arial"/>
              </a:rPr>
              <a:t>mlRho</a:t>
            </a:r>
            <a:r>
              <a:rPr lang="en-US" sz="2800" dirty="0" smtClean="0">
                <a:latin typeface="Arial"/>
                <a:cs typeface="Arial"/>
              </a:rPr>
              <a:t> on the Xeon Phi </a:t>
            </a:r>
            <a:r>
              <a:rPr lang="en-US" sz="2800" dirty="0" err="1" smtClean="0">
                <a:latin typeface="Arial"/>
                <a:cs typeface="Arial"/>
              </a:rPr>
              <a:t>acclerators</a:t>
            </a:r>
            <a:endParaRPr lang="en-US" sz="2800" dirty="0" smtClean="0">
              <a:latin typeface="Arial"/>
              <a:cs typeface="Arial"/>
            </a:endParaRPr>
          </a:p>
          <a:p>
            <a:pPr marL="457200" indent="-457200"/>
            <a:r>
              <a:rPr lang="en-US" sz="2800" dirty="0" err="1" smtClean="0">
                <a:latin typeface="Arial"/>
                <a:cs typeface="Arial"/>
              </a:rPr>
              <a:t>BigJob</a:t>
            </a:r>
            <a:r>
              <a:rPr lang="en-US" sz="2800" dirty="0" smtClean="0">
                <a:latin typeface="Arial"/>
                <a:cs typeface="Arial"/>
              </a:rPr>
              <a:t> is not available for the Phi so some low</a:t>
            </a:r>
            <a:br>
              <a:rPr lang="en-US" sz="2800" dirty="0" smtClean="0">
                <a:latin typeface="Arial"/>
                <a:cs typeface="Arial"/>
              </a:rPr>
            </a:br>
            <a:r>
              <a:rPr lang="en-US" sz="2800" dirty="0" smtClean="0">
                <a:latin typeface="Arial"/>
                <a:cs typeface="Arial"/>
              </a:rPr>
              <a:t>level scripting was</a:t>
            </a:r>
            <a:br>
              <a:rPr lang="en-US" sz="2800" dirty="0" smtClean="0">
                <a:latin typeface="Arial"/>
                <a:cs typeface="Arial"/>
              </a:rPr>
            </a:br>
            <a:r>
              <a:rPr lang="en-US" sz="2800" dirty="0" smtClean="0">
                <a:latin typeface="Arial"/>
                <a:cs typeface="Arial"/>
              </a:rPr>
              <a:t>required</a:t>
            </a:r>
            <a:endParaRPr lang="en-US" sz="2800" dirty="0" smtClean="0">
              <a:latin typeface="Arial"/>
              <a:cs typeface="Arial"/>
            </a:endParaRPr>
          </a:p>
          <a:p>
            <a:pPr marL="457200" indent="-457200"/>
            <a:r>
              <a:rPr lang="en-US" sz="2800" dirty="0" smtClean="0">
                <a:latin typeface="Arial"/>
                <a:cs typeface="Arial"/>
              </a:rPr>
              <a:t>Not overly difficult</a:t>
            </a:r>
            <a:br>
              <a:rPr lang="en-US" sz="2800" dirty="0" smtClean="0">
                <a:latin typeface="Arial"/>
                <a:cs typeface="Arial"/>
              </a:rPr>
            </a:br>
            <a:r>
              <a:rPr lang="en-US" sz="2800" dirty="0" smtClean="0">
                <a:latin typeface="Arial"/>
                <a:cs typeface="Arial"/>
              </a:rPr>
              <a:t>but too much for</a:t>
            </a:r>
            <a:br>
              <a:rPr lang="en-US" sz="2800" dirty="0" smtClean="0">
                <a:latin typeface="Arial"/>
                <a:cs typeface="Arial"/>
              </a:rPr>
            </a:br>
            <a:r>
              <a:rPr lang="en-US" sz="2800" dirty="0" smtClean="0">
                <a:latin typeface="Arial"/>
                <a:cs typeface="Arial"/>
              </a:rPr>
              <a:t>most biologists</a:t>
            </a:r>
          </a:p>
          <a:p>
            <a:pPr marL="457200" indent="-457200"/>
            <a:r>
              <a:rPr lang="en-US" sz="2800" dirty="0" smtClean="0">
                <a:latin typeface="Arial"/>
                <a:cs typeface="Arial"/>
              </a:rPr>
              <a:t>Lynch lab is </a:t>
            </a:r>
            <a:br>
              <a:rPr lang="en-US" sz="2800" dirty="0" smtClean="0">
                <a:latin typeface="Arial"/>
                <a:cs typeface="Arial"/>
              </a:rPr>
            </a:br>
            <a:r>
              <a:rPr lang="en-US" sz="2800" dirty="0" smtClean="0">
                <a:latin typeface="Arial"/>
                <a:cs typeface="Arial"/>
              </a:rPr>
              <a:t>working to develop</a:t>
            </a:r>
            <a:r>
              <a:rPr lang="en-US" sz="2800" dirty="0">
                <a:latin typeface="Arial"/>
                <a:cs typeface="Arial"/>
              </a:rPr>
              <a:t/>
            </a:r>
            <a:br>
              <a:rPr lang="en-US" sz="2800" dirty="0">
                <a:latin typeface="Arial"/>
                <a:cs typeface="Arial"/>
              </a:rPr>
            </a:br>
            <a:r>
              <a:rPr lang="en-US" sz="2800" dirty="0" smtClean="0">
                <a:latin typeface="Arial"/>
                <a:cs typeface="Arial"/>
              </a:rPr>
              <a:t>a </a:t>
            </a:r>
            <a:r>
              <a:rPr lang="en-US" sz="2800" dirty="0" err="1" smtClean="0">
                <a:latin typeface="Arial"/>
                <a:cs typeface="Arial"/>
              </a:rPr>
              <a:t>mlRho</a:t>
            </a:r>
            <a:r>
              <a:rPr lang="en-US" sz="2800" smtClean="0">
                <a:latin typeface="Arial"/>
                <a:cs typeface="Arial"/>
              </a:rPr>
              <a:t> gateway</a:t>
            </a:r>
            <a:endParaRPr lang="en-US" sz="2800" dirty="0" smtClean="0">
              <a:latin typeface="Arial"/>
              <a:cs typeface="Arial"/>
            </a:endParaRPr>
          </a:p>
        </p:txBody>
      </p:sp>
      <p:pic>
        <p:nvPicPr>
          <p:cNvPr id="4" name="Picture 3" descr="mic-scaling.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1208" y="2661478"/>
            <a:ext cx="4941398" cy="3469492"/>
          </a:xfrm>
          <a:prstGeom prst="rect">
            <a:avLst/>
          </a:prstGeom>
        </p:spPr>
      </p:pic>
    </p:spTree>
    <p:extLst>
      <p:ext uri="{BB962C8B-B14F-4D97-AF65-F5344CB8AC3E}">
        <p14:creationId xmlns:p14="http://schemas.microsoft.com/office/powerpoint/2010/main" val="12742335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Conclusions and Questions</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Campus Bridging is taking researchers from desktop computing, through campus computing, to computin</a:t>
            </a:r>
            <a:r>
              <a:rPr lang="en-US" sz="2800" dirty="0" smtClean="0">
                <a:latin typeface="Arial"/>
                <a:cs typeface="Arial"/>
              </a:rPr>
              <a:t>g with XSEDE resources</a:t>
            </a:r>
          </a:p>
          <a:p>
            <a:pPr marL="457200" indent="-457200"/>
            <a:r>
              <a:rPr lang="en-US" sz="2800" dirty="0" smtClean="0">
                <a:latin typeface="Arial"/>
                <a:cs typeface="Arial"/>
              </a:rPr>
              <a:t>Researchers new to HPC need help at all stages of an XSEDE allocation</a:t>
            </a:r>
          </a:p>
          <a:p>
            <a:pPr marL="457200" indent="-457200"/>
            <a:r>
              <a:rPr lang="en-US" sz="2800" dirty="0" smtClean="0">
                <a:latin typeface="Arial"/>
                <a:cs typeface="Arial"/>
              </a:rPr>
              <a:t>Campus Bridging tools will help with many pain points in this transition, with a modest investment of human resources there is huge potential ROI</a:t>
            </a:r>
          </a:p>
          <a:p>
            <a:pPr marL="457200" indent="-457200"/>
            <a:r>
              <a:rPr lang="en-US" sz="2800" dirty="0" smtClean="0">
                <a:latin typeface="Arial"/>
                <a:cs typeface="Arial"/>
              </a:rPr>
              <a:t>Campus Bridging activities can be a stepping stone for gateways</a:t>
            </a:r>
          </a:p>
          <a:p>
            <a:pPr marL="457200" indent="-457200"/>
            <a:endParaRPr lang="en-US" sz="2800" dirty="0">
              <a:latin typeface="Arial"/>
              <a:cs typeface="Arial"/>
            </a:endParaRPr>
          </a:p>
        </p:txBody>
      </p:sp>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C42D2B"/>
                </a:solidFill>
                <a:latin typeface="Arial"/>
                <a:cs typeface="Arial"/>
              </a:rPr>
              <a:t>Conclusions and Questions</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a:latin typeface="Arial"/>
                <a:cs typeface="Arial"/>
              </a:rPr>
              <a:t>What is the best way to provide these resources? </a:t>
            </a:r>
          </a:p>
          <a:p>
            <a:pPr marL="457200" indent="-457200"/>
            <a:r>
              <a:rPr lang="en-US" sz="2800" dirty="0" smtClean="0">
                <a:latin typeface="Arial"/>
                <a:cs typeface="Arial"/>
              </a:rPr>
              <a:t>How should Campus Bridging Specialists fit into the ecosystem of Campus Champions and ECSS?</a:t>
            </a:r>
          </a:p>
          <a:p>
            <a:pPr marL="457200" indent="-457200"/>
            <a:r>
              <a:rPr lang="en-US" sz="3600" b="1" dirty="0" smtClean="0">
                <a:solidFill>
                  <a:srgbClr val="FF0000"/>
                </a:solidFill>
                <a:latin typeface="Arial"/>
                <a:cs typeface="Arial"/>
              </a:rPr>
              <a:t>Comments? Questions?</a:t>
            </a:r>
          </a:p>
          <a:p>
            <a:pPr marL="457200" indent="-457200"/>
            <a:r>
              <a:rPr lang="en-US" sz="2800" b="1" dirty="0" err="1" smtClean="0">
                <a:solidFill>
                  <a:srgbClr val="FF0000"/>
                </a:solidFill>
                <a:latin typeface="Arial"/>
                <a:cs typeface="Arial"/>
              </a:rPr>
              <a:t>scamicha@iu.edu</a:t>
            </a:r>
            <a:endParaRPr lang="en-US" sz="2800" b="1" dirty="0">
              <a:solidFill>
                <a:srgbClr val="FF0000"/>
              </a:solidFill>
              <a:latin typeface="Arial"/>
              <a:cs typeface="Arial"/>
            </a:endParaRPr>
          </a:p>
        </p:txBody>
      </p:sp>
    </p:spTree>
    <p:extLst>
      <p:ext uri="{BB962C8B-B14F-4D97-AF65-F5344CB8AC3E}">
        <p14:creationId xmlns:p14="http://schemas.microsoft.com/office/powerpoint/2010/main" val="165545706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Acknowledgements and Citations</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err="1" smtClean="0">
                <a:latin typeface="Arial"/>
                <a:cs typeface="Arial"/>
              </a:rPr>
              <a:t>Sen</a:t>
            </a:r>
            <a:r>
              <a:rPr lang="en-US" sz="2800" dirty="0" smtClean="0">
                <a:latin typeface="Arial"/>
                <a:cs typeface="Arial"/>
              </a:rPr>
              <a:t> </a:t>
            </a:r>
            <a:r>
              <a:rPr lang="en-US" sz="2800" dirty="0" err="1" smtClean="0">
                <a:latin typeface="Arial"/>
                <a:cs typeface="Arial"/>
              </a:rPr>
              <a:t>Xu</a:t>
            </a:r>
            <a:endParaRPr lang="en-US" sz="2800" dirty="0" smtClean="0">
              <a:latin typeface="Arial"/>
              <a:cs typeface="Arial"/>
            </a:endParaRPr>
          </a:p>
          <a:p>
            <a:pPr marL="457200" indent="-457200"/>
            <a:r>
              <a:rPr lang="en-US" sz="2800" dirty="0" err="1" smtClean="0">
                <a:latin typeface="Arial"/>
                <a:cs typeface="Arial"/>
              </a:rPr>
              <a:t>Abhinav</a:t>
            </a:r>
            <a:r>
              <a:rPr lang="en-US" sz="2800" dirty="0" smtClean="0">
                <a:latin typeface="Arial"/>
                <a:cs typeface="Arial"/>
              </a:rPr>
              <a:t> </a:t>
            </a:r>
            <a:r>
              <a:rPr lang="en-US" sz="2800" dirty="0" err="1" smtClean="0">
                <a:latin typeface="Arial"/>
                <a:cs typeface="Arial"/>
              </a:rPr>
              <a:t>Thota</a:t>
            </a:r>
            <a:endParaRPr lang="en-US" sz="2800" dirty="0" smtClean="0">
              <a:latin typeface="Arial"/>
              <a:cs typeface="Arial"/>
            </a:endParaRPr>
          </a:p>
          <a:p>
            <a:pPr marL="457200" indent="-457200"/>
            <a:r>
              <a:rPr lang="en-US" sz="2800" dirty="0" smtClean="0">
                <a:latin typeface="Arial"/>
                <a:cs typeface="Arial"/>
              </a:rPr>
              <a:t>Robert </a:t>
            </a:r>
            <a:r>
              <a:rPr lang="en-US" sz="2800" dirty="0" err="1" smtClean="0">
                <a:latin typeface="Arial"/>
                <a:cs typeface="Arial"/>
              </a:rPr>
              <a:t>Henschel</a:t>
            </a:r>
            <a:endParaRPr lang="en-US" sz="2800" dirty="0" smtClean="0">
              <a:latin typeface="Arial"/>
              <a:cs typeface="Arial"/>
            </a:endParaRPr>
          </a:p>
          <a:p>
            <a:pPr marL="457200" indent="-457200"/>
            <a:r>
              <a:rPr lang="en-US" sz="2800" dirty="0" smtClean="0">
                <a:latin typeface="Arial"/>
                <a:cs typeface="Arial"/>
              </a:rPr>
              <a:t>Thomas </a:t>
            </a:r>
            <a:r>
              <a:rPr lang="en-US" sz="2800" dirty="0" err="1" smtClean="0">
                <a:latin typeface="Arial"/>
                <a:cs typeface="Arial"/>
              </a:rPr>
              <a:t>Doak</a:t>
            </a:r>
            <a:endParaRPr lang="en-US" sz="2800" dirty="0" smtClean="0">
              <a:latin typeface="Arial"/>
              <a:cs typeface="Arial"/>
            </a:endParaRPr>
          </a:p>
          <a:p>
            <a:pPr marL="0" indent="0">
              <a:buNone/>
            </a:pPr>
            <a:endParaRPr lang="en-US" sz="2800" dirty="0" smtClean="0">
              <a:latin typeface="Arial"/>
              <a:cs typeface="Arial"/>
            </a:endParaRPr>
          </a:p>
        </p:txBody>
      </p:sp>
      <p:sp>
        <p:nvSpPr>
          <p:cNvPr id="4" name="Subtitle 2"/>
          <p:cNvSpPr txBox="1">
            <a:spLocks/>
          </p:cNvSpPr>
          <p:nvPr/>
        </p:nvSpPr>
        <p:spPr>
          <a:xfrm>
            <a:off x="4050743" y="1699382"/>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err="1" smtClean="0">
                <a:latin typeface="Arial"/>
                <a:cs typeface="Arial"/>
              </a:rPr>
              <a:t>BigJob</a:t>
            </a:r>
            <a:r>
              <a:rPr lang="en-US" sz="2800" dirty="0" smtClean="0">
                <a:latin typeface="Arial"/>
                <a:cs typeface="Arial"/>
              </a:rPr>
              <a:t> development team</a:t>
            </a:r>
          </a:p>
          <a:p>
            <a:pPr marL="457200" indent="-457200"/>
            <a:r>
              <a:rPr lang="en-US" sz="2800" dirty="0" smtClean="0">
                <a:latin typeface="Arial"/>
                <a:cs typeface="Arial"/>
              </a:rPr>
              <a:t>TACC support staff</a:t>
            </a:r>
          </a:p>
          <a:p>
            <a:pPr marL="457200" indent="-457200"/>
            <a:r>
              <a:rPr lang="en-US" sz="2800" dirty="0" smtClean="0">
                <a:latin typeface="Arial"/>
                <a:cs typeface="Arial"/>
              </a:rPr>
              <a:t>Rich </a:t>
            </a:r>
            <a:r>
              <a:rPr lang="en-US" sz="2800" dirty="0" err="1" smtClean="0">
                <a:latin typeface="Arial"/>
                <a:cs typeface="Arial"/>
              </a:rPr>
              <a:t>Knepper</a:t>
            </a:r>
            <a:endParaRPr lang="en-US" sz="2800" dirty="0" smtClean="0">
              <a:latin typeface="Arial"/>
              <a:cs typeface="Arial"/>
            </a:endParaRPr>
          </a:p>
          <a:p>
            <a:pPr marL="457200" indent="-457200"/>
            <a:r>
              <a:rPr lang="en-US" sz="2800" dirty="0" smtClean="0">
                <a:latin typeface="Arial"/>
                <a:cs typeface="Arial"/>
              </a:rPr>
              <a:t>Craig Stewart</a:t>
            </a:r>
            <a:endParaRPr lang="en-US" sz="2800" dirty="0" smtClean="0">
              <a:latin typeface="Arial"/>
              <a:cs typeface="Arial"/>
            </a:endParaRPr>
          </a:p>
        </p:txBody>
      </p:sp>
      <p:sp>
        <p:nvSpPr>
          <p:cNvPr id="5" name="Subtitle 2"/>
          <p:cNvSpPr txBox="1">
            <a:spLocks/>
          </p:cNvSpPr>
          <p:nvPr/>
        </p:nvSpPr>
        <p:spPr>
          <a:xfrm>
            <a:off x="376767" y="3882265"/>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1600" dirty="0">
                <a:latin typeface="Arial"/>
                <a:cs typeface="Arial"/>
              </a:rPr>
              <a:t>Craig A. Stewart, Richard </a:t>
            </a:r>
            <a:r>
              <a:rPr lang="en-US" sz="1600" dirty="0" err="1">
                <a:latin typeface="Arial"/>
                <a:cs typeface="Arial"/>
              </a:rPr>
              <a:t>Knepper</a:t>
            </a:r>
            <a:r>
              <a:rPr lang="en-US" sz="1600" dirty="0">
                <a:latin typeface="Arial"/>
                <a:cs typeface="Arial"/>
              </a:rPr>
              <a:t>, James Ferguson, Felix Bachmann, Ian Foster, Andrew </a:t>
            </a:r>
            <a:r>
              <a:rPr lang="en-US" sz="1600" dirty="0" err="1">
                <a:latin typeface="Arial"/>
                <a:cs typeface="Arial"/>
              </a:rPr>
              <a:t>Grimshaw</a:t>
            </a:r>
            <a:r>
              <a:rPr lang="en-US" sz="1600" dirty="0">
                <a:latin typeface="Arial"/>
                <a:cs typeface="Arial"/>
              </a:rPr>
              <a:t>, Victor </a:t>
            </a:r>
            <a:r>
              <a:rPr lang="en-US" sz="1600" dirty="0" err="1">
                <a:latin typeface="Arial"/>
                <a:cs typeface="Arial"/>
              </a:rPr>
              <a:t>Hazlewood</a:t>
            </a:r>
            <a:r>
              <a:rPr lang="en-US" sz="1600" dirty="0">
                <a:latin typeface="Arial"/>
                <a:cs typeface="Arial"/>
              </a:rPr>
              <a:t>, and David </a:t>
            </a:r>
            <a:r>
              <a:rPr lang="en-US" sz="1600" dirty="0" err="1">
                <a:latin typeface="Arial"/>
                <a:cs typeface="Arial"/>
              </a:rPr>
              <a:t>Lifka</a:t>
            </a:r>
            <a:r>
              <a:rPr lang="en-US" sz="1600" dirty="0">
                <a:latin typeface="Arial"/>
                <a:cs typeface="Arial"/>
              </a:rPr>
              <a:t>. 2012. What is campus bridging and what is XSEDE doing about it?. In </a:t>
            </a:r>
            <a:r>
              <a:rPr lang="en-US" sz="1600" i="1" dirty="0">
                <a:latin typeface="Arial"/>
                <a:cs typeface="Arial"/>
              </a:rPr>
              <a:t>Proceedings of the 1st Conference of the Extreme Science and Engineering Discovery Environment: Bridging from the </a:t>
            </a:r>
            <a:r>
              <a:rPr lang="en-US" sz="1600" i="1" dirty="0" err="1">
                <a:latin typeface="Arial"/>
                <a:cs typeface="Arial"/>
              </a:rPr>
              <a:t>eXtreme</a:t>
            </a:r>
            <a:r>
              <a:rPr lang="en-US" sz="1600" i="1" dirty="0">
                <a:latin typeface="Arial"/>
                <a:cs typeface="Arial"/>
              </a:rPr>
              <a:t> to the campus and beyond</a:t>
            </a:r>
            <a:r>
              <a:rPr lang="en-US" sz="1600" dirty="0">
                <a:latin typeface="Arial"/>
                <a:cs typeface="Arial"/>
              </a:rPr>
              <a:t>(XSEDE '12). ACM, New York, NY, USA, , Article 47 , 8 pages.</a:t>
            </a:r>
            <a:r>
              <a:rPr lang="en-US" sz="1600" dirty="0">
                <a:latin typeface="Arial"/>
                <a:cs typeface="Arial"/>
              </a:rPr>
              <a:t> </a:t>
            </a:r>
            <a:endParaRPr lang="en-US" sz="1600" dirty="0" smtClean="0">
              <a:latin typeface="Arial"/>
              <a:cs typeface="Arial"/>
            </a:endParaRPr>
          </a:p>
          <a:p>
            <a:pPr marL="457200" indent="-457200"/>
            <a:r>
              <a:rPr lang="en-US" sz="1600" dirty="0">
                <a:latin typeface="Arial"/>
                <a:cs typeface="Arial"/>
              </a:rPr>
              <a:t>NSF Advisory Committee for Cyberinfrastructure Task Force on Campus Bridging. Final Report. March 2011. </a:t>
            </a:r>
            <a:r>
              <a:rPr lang="en-US" sz="1600" dirty="0" smtClean="0">
                <a:latin typeface="Arial"/>
                <a:cs typeface="Arial"/>
              </a:rPr>
              <a:t>Available </a:t>
            </a:r>
            <a:r>
              <a:rPr lang="en-US" sz="1600" dirty="0">
                <a:latin typeface="Arial"/>
                <a:cs typeface="Arial"/>
              </a:rPr>
              <a:t>from: http://</a:t>
            </a:r>
            <a:r>
              <a:rPr lang="en-US" sz="1600" dirty="0" err="1">
                <a:latin typeface="Arial"/>
                <a:cs typeface="Arial"/>
              </a:rPr>
              <a:t>www.nsf.gov</a:t>
            </a:r>
            <a:r>
              <a:rPr lang="en-US" sz="1600" dirty="0">
                <a:latin typeface="Arial"/>
                <a:cs typeface="Arial"/>
              </a:rPr>
              <a:t>/od/</a:t>
            </a:r>
            <a:r>
              <a:rPr lang="en-US" sz="1600" dirty="0" err="1">
                <a:latin typeface="Arial"/>
                <a:cs typeface="Arial"/>
              </a:rPr>
              <a:t>oci</a:t>
            </a:r>
            <a:r>
              <a:rPr lang="en-US" sz="1600" dirty="0">
                <a:latin typeface="Arial"/>
                <a:cs typeface="Arial"/>
              </a:rPr>
              <a:t>/</a:t>
            </a:r>
            <a:r>
              <a:rPr lang="en-US" sz="1600" dirty="0" smtClean="0">
                <a:latin typeface="Arial"/>
                <a:cs typeface="Arial"/>
              </a:rPr>
              <a:t>taskforces/</a:t>
            </a:r>
            <a:r>
              <a:rPr lang="en-US" sz="1600" dirty="0" err="1" smtClean="0">
                <a:latin typeface="Arial"/>
                <a:cs typeface="Arial"/>
              </a:rPr>
              <a:t>TaskForceReport_CampusBridging.pdf</a:t>
            </a:r>
            <a:endParaRPr lang="en-US" sz="1600" dirty="0" smtClean="0">
              <a:latin typeface="Arial"/>
              <a:cs typeface="Arial"/>
            </a:endParaRPr>
          </a:p>
        </p:txBody>
      </p:sp>
    </p:spTree>
    <p:extLst>
      <p:ext uri="{BB962C8B-B14F-4D97-AF65-F5344CB8AC3E}">
        <p14:creationId xmlns:p14="http://schemas.microsoft.com/office/powerpoint/2010/main" val="4250877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Outline</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What is Campus Bridging?</a:t>
            </a:r>
          </a:p>
          <a:p>
            <a:pPr marL="457200" indent="-457200"/>
            <a:r>
              <a:rPr lang="en-US" sz="2800" dirty="0" smtClean="0">
                <a:latin typeface="Arial"/>
                <a:cs typeface="Arial"/>
              </a:rPr>
              <a:t>Why is Campus Bridging important?</a:t>
            </a:r>
          </a:p>
          <a:p>
            <a:pPr marL="457200" indent="-457200"/>
            <a:r>
              <a:rPr lang="en-US" sz="2800" dirty="0" smtClean="0">
                <a:latin typeface="Arial"/>
                <a:cs typeface="Arial"/>
              </a:rPr>
              <a:t>The gap between Campus Champion and Extended Collaborative Support</a:t>
            </a:r>
          </a:p>
          <a:p>
            <a:pPr marL="457200" indent="-457200"/>
            <a:r>
              <a:rPr lang="en-US" sz="2800" dirty="0" smtClean="0">
                <a:latin typeface="Arial"/>
                <a:cs typeface="Arial"/>
              </a:rPr>
              <a:t>What does Campus Bridging look like in practice?</a:t>
            </a:r>
          </a:p>
          <a:p>
            <a:pPr marL="857250" lvl="1" indent="-457200"/>
            <a:r>
              <a:rPr lang="en-US" sz="2400" dirty="0" smtClean="0">
                <a:latin typeface="Arial"/>
                <a:cs typeface="Arial"/>
              </a:rPr>
              <a:t>Use case example with </a:t>
            </a:r>
            <a:r>
              <a:rPr lang="en-US" sz="2400" dirty="0" err="1" smtClean="0">
                <a:latin typeface="Arial"/>
                <a:cs typeface="Arial"/>
              </a:rPr>
              <a:t>mlRho</a:t>
            </a:r>
            <a:endParaRPr lang="en-US" sz="2400" dirty="0" smtClean="0">
              <a:latin typeface="Arial"/>
              <a:cs typeface="Arial"/>
            </a:endParaRPr>
          </a:p>
          <a:p>
            <a:pPr marL="457200" indent="-457200"/>
            <a:endParaRPr lang="en-US" dirty="0">
              <a:latin typeface="Arial"/>
              <a:cs typeface="Arial"/>
            </a:endParaRPr>
          </a:p>
        </p:txBody>
      </p:sp>
    </p:spTree>
    <p:extLst>
      <p:ext uri="{BB962C8B-B14F-4D97-AF65-F5344CB8AC3E}">
        <p14:creationId xmlns:p14="http://schemas.microsoft.com/office/powerpoint/2010/main" val="39205129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What is Campus Bridging?</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endParaRPr lang="en-US" sz="2800" dirty="0">
              <a:latin typeface="Arial"/>
              <a:cs typeface="Arial"/>
            </a:endParaRPr>
          </a:p>
          <a:p>
            <a:pPr marL="0" indent="0">
              <a:buNone/>
            </a:pPr>
            <a:endParaRPr lang="en-US" sz="2800" dirty="0">
              <a:latin typeface="Arial"/>
              <a:cs typeface="Arial"/>
            </a:endParaRPr>
          </a:p>
          <a:p>
            <a:pPr marL="0" indent="0">
              <a:buNone/>
            </a:pPr>
            <a:endParaRPr lang="en-US" sz="2800" dirty="0">
              <a:latin typeface="Arial"/>
              <a:cs typeface="Arial"/>
            </a:endParaRPr>
          </a:p>
          <a:p>
            <a:pPr marL="457200" indent="-457200"/>
            <a:r>
              <a:rPr lang="en-US" sz="2800" dirty="0" smtClean="0">
                <a:latin typeface="Arial"/>
                <a:cs typeface="Arial"/>
              </a:rPr>
              <a:t>NSF Task </a:t>
            </a:r>
            <a:r>
              <a:rPr lang="en-US" sz="2800" dirty="0">
                <a:latin typeface="Arial"/>
                <a:cs typeface="Arial"/>
              </a:rPr>
              <a:t>Force on Campus </a:t>
            </a:r>
            <a:r>
              <a:rPr lang="en-US" sz="2800" dirty="0" smtClean="0">
                <a:latin typeface="Arial"/>
                <a:cs typeface="Arial"/>
              </a:rPr>
              <a:t>Bridging Report</a:t>
            </a:r>
            <a:endParaRPr lang="en-US" sz="2800" dirty="0"/>
          </a:p>
          <a:p>
            <a:pPr lvl="1"/>
            <a:r>
              <a:rPr lang="en-US" sz="1800" i="1" dirty="0" smtClean="0"/>
              <a:t>Campus </a:t>
            </a:r>
            <a:r>
              <a:rPr lang="en-US" sz="1800" i="1" dirty="0"/>
              <a:t>bridging is the seamlessly integrated use of cyberinfrastructure operated by a scientist or engineer with other cyberinfrastructure on the scientist’s campus, at other campuses, and at the regional, national, and international levels as if they were proximate to the scientist, and when working within the context of a Virtual Organization (VO) make the ‘virtual’ aspect of the organization irrelevant (or helpful) to the work of the VO</a:t>
            </a:r>
            <a:r>
              <a:rPr lang="en-US" sz="1800" i="1" dirty="0" smtClean="0"/>
              <a:t>.</a:t>
            </a:r>
            <a:endParaRPr lang="en-US" sz="1800" dirty="0">
              <a:latin typeface="Arial"/>
              <a:cs typeface="Arial"/>
            </a:endParaRPr>
          </a:p>
          <a:p>
            <a:r>
              <a:rPr lang="en-US" sz="2800" b="1" dirty="0" smtClean="0"/>
              <a:t>Campus Bridging makes a supercomputer as easy to use as your desktop!</a:t>
            </a:r>
          </a:p>
        </p:txBody>
      </p:sp>
      <p:pic>
        <p:nvPicPr>
          <p:cNvPr id="4" name="Picture 3"/>
          <p:cNvPicPr>
            <a:picLocks noChangeAspect="1"/>
          </p:cNvPicPr>
          <p:nvPr/>
        </p:nvPicPr>
        <p:blipFill>
          <a:blip r:embed="rId2"/>
          <a:stretch>
            <a:fillRect/>
          </a:stretch>
        </p:blipFill>
        <p:spPr>
          <a:xfrm>
            <a:off x="1914648" y="1071217"/>
            <a:ext cx="5314704" cy="2149298"/>
          </a:xfrm>
          <a:prstGeom prst="rect">
            <a:avLst/>
          </a:prstGeom>
        </p:spPr>
      </p:pic>
    </p:spTree>
    <p:extLst>
      <p:ext uri="{BB962C8B-B14F-4D97-AF65-F5344CB8AC3E}">
        <p14:creationId xmlns:p14="http://schemas.microsoft.com/office/powerpoint/2010/main" val="78150451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What is Campus Bridging?</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Stewart et. al. 2012 defined a series of goals based on use cases</a:t>
            </a:r>
          </a:p>
          <a:p>
            <a:pPr marL="857250" lvl="1" indent="-457200"/>
            <a:r>
              <a:rPr lang="en-US" sz="2400" dirty="0" smtClean="0">
                <a:latin typeface="Arial"/>
                <a:cs typeface="Arial"/>
              </a:rPr>
              <a:t>Authentication</a:t>
            </a:r>
          </a:p>
          <a:p>
            <a:pPr marL="857250" lvl="1" indent="-457200"/>
            <a:r>
              <a:rPr lang="en-US" sz="2400" dirty="0" smtClean="0">
                <a:latin typeface="Arial"/>
                <a:cs typeface="Arial"/>
              </a:rPr>
              <a:t>Training and information dissemination</a:t>
            </a:r>
          </a:p>
          <a:p>
            <a:pPr marL="857250" lvl="1" indent="-457200"/>
            <a:r>
              <a:rPr lang="en-US" sz="2400" dirty="0" smtClean="0">
                <a:latin typeface="Arial"/>
                <a:cs typeface="Arial"/>
              </a:rPr>
              <a:t>Interactive computing</a:t>
            </a:r>
          </a:p>
          <a:p>
            <a:pPr marL="857250" lvl="1" indent="-457200"/>
            <a:r>
              <a:rPr lang="en-US" sz="2400" dirty="0" smtClean="0">
                <a:latin typeface="Arial"/>
                <a:cs typeface="Arial"/>
              </a:rPr>
              <a:t>Data transfer</a:t>
            </a:r>
          </a:p>
          <a:p>
            <a:pPr marL="857250" lvl="1" indent="-457200"/>
            <a:r>
              <a:rPr lang="en-US" sz="2400" dirty="0" smtClean="0">
                <a:latin typeface="Arial"/>
                <a:cs typeface="Arial"/>
              </a:rPr>
              <a:t>Distributed workflows</a:t>
            </a:r>
          </a:p>
          <a:p>
            <a:pPr marL="857250" lvl="1" indent="-457200"/>
            <a:r>
              <a:rPr lang="en-US" sz="2400" dirty="0" smtClean="0">
                <a:latin typeface="Arial"/>
                <a:cs typeface="Arial"/>
              </a:rPr>
              <a:t>Resource sharing</a:t>
            </a:r>
          </a:p>
          <a:p>
            <a:pPr marL="857250" lvl="1" indent="-457200"/>
            <a:r>
              <a:rPr lang="en-US" sz="2400" dirty="0" smtClean="0">
                <a:latin typeface="Arial"/>
                <a:cs typeface="Arial"/>
              </a:rPr>
              <a:t>User support</a:t>
            </a:r>
            <a:endParaRPr lang="en-US" sz="2400" dirty="0" smtClean="0">
              <a:latin typeface="Arial"/>
              <a:cs typeface="Arial"/>
            </a:endParaRPr>
          </a:p>
        </p:txBody>
      </p:sp>
    </p:spTree>
    <p:extLst>
      <p:ext uri="{BB962C8B-B14F-4D97-AF65-F5344CB8AC3E}">
        <p14:creationId xmlns:p14="http://schemas.microsoft.com/office/powerpoint/2010/main" val="78150451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What is Campus Bridging?</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Campus Bridging efforts are yielding results from a number of tools</a:t>
            </a:r>
          </a:p>
          <a:p>
            <a:pPr marL="857250" lvl="1" indent="-457200"/>
            <a:r>
              <a:rPr lang="en-US" sz="2400" dirty="0" smtClean="0">
                <a:latin typeface="Arial"/>
                <a:cs typeface="Arial"/>
              </a:rPr>
              <a:t>Globus Online</a:t>
            </a:r>
          </a:p>
          <a:p>
            <a:pPr marL="857250" lvl="1" indent="-457200"/>
            <a:r>
              <a:rPr lang="en-US" sz="2400" dirty="0" smtClean="0">
                <a:latin typeface="Arial"/>
                <a:cs typeface="Arial"/>
              </a:rPr>
              <a:t>Global Federated File System (GFFS)</a:t>
            </a:r>
          </a:p>
          <a:p>
            <a:pPr marL="857250" lvl="1" indent="-457200"/>
            <a:r>
              <a:rPr lang="en-US" sz="2400" dirty="0" smtClean="0">
                <a:latin typeface="Arial"/>
                <a:cs typeface="Arial"/>
              </a:rPr>
              <a:t>Cluster installation distributions</a:t>
            </a:r>
          </a:p>
          <a:p>
            <a:pPr marL="457200" indent="-457200"/>
            <a:r>
              <a:rPr lang="en-US" sz="2800" dirty="0" smtClean="0">
                <a:latin typeface="Arial"/>
                <a:cs typeface="Arial"/>
              </a:rPr>
              <a:t>What is missing from many descriptions of Campus Bridging is explicit support for users to transition their applications to increasingly complex systems</a:t>
            </a:r>
            <a:endParaRPr lang="en-US" sz="2800" dirty="0">
              <a:latin typeface="Arial"/>
              <a:cs typeface="Arial"/>
            </a:endParaRPr>
          </a:p>
          <a:p>
            <a:pPr marL="0" indent="0">
              <a:buNone/>
            </a:pPr>
            <a:endParaRPr lang="en-US" sz="2800" dirty="0" smtClean="0">
              <a:latin typeface="Arial"/>
              <a:cs typeface="Arial"/>
            </a:endParaRPr>
          </a:p>
        </p:txBody>
      </p:sp>
    </p:spTree>
    <p:extLst>
      <p:ext uri="{BB962C8B-B14F-4D97-AF65-F5344CB8AC3E}">
        <p14:creationId xmlns:p14="http://schemas.microsoft.com/office/powerpoint/2010/main" val="32563788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Why is Campus Bridging Important?</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Researchers in fields relatively new to HPC do not always have the necessary expertise scale their workflow to massive systems </a:t>
            </a:r>
            <a:endParaRPr lang="en-US" sz="2800" dirty="0">
              <a:latin typeface="Arial"/>
              <a:cs typeface="Arial"/>
            </a:endParaRPr>
          </a:p>
        </p:txBody>
      </p:sp>
      <p:grpSp>
        <p:nvGrpSpPr>
          <p:cNvPr id="6" name="Group 5"/>
          <p:cNvGrpSpPr/>
          <p:nvPr/>
        </p:nvGrpSpPr>
        <p:grpSpPr>
          <a:xfrm>
            <a:off x="1140239" y="3059043"/>
            <a:ext cx="6863522" cy="2904436"/>
            <a:chOff x="376766" y="2760869"/>
            <a:chExt cx="6863522" cy="2904436"/>
          </a:xfrm>
        </p:grpSpPr>
        <p:pic>
          <p:nvPicPr>
            <p:cNvPr id="4" name="Picture 3"/>
            <p:cNvPicPr>
              <a:picLocks noChangeAspect="1"/>
            </p:cNvPicPr>
            <p:nvPr/>
          </p:nvPicPr>
          <p:blipFill rotWithShape="1">
            <a:blip r:embed="rId2"/>
            <a:srcRect t="12957" b="18869"/>
            <a:stretch/>
          </p:blipFill>
          <p:spPr>
            <a:xfrm>
              <a:off x="376766" y="3324087"/>
              <a:ext cx="3175000" cy="2164522"/>
            </a:xfrm>
            <a:prstGeom prst="rect">
              <a:avLst/>
            </a:prstGeom>
          </p:spPr>
        </p:pic>
        <p:pic>
          <p:nvPicPr>
            <p:cNvPr id="5" name="Picture 4"/>
            <p:cNvPicPr>
              <a:picLocks noChangeAspect="1"/>
            </p:cNvPicPr>
            <p:nvPr/>
          </p:nvPicPr>
          <p:blipFill rotWithShape="1">
            <a:blip r:embed="rId3"/>
            <a:srcRect l="16654" t="8821" r="15902" b="11192"/>
            <a:stretch/>
          </p:blipFill>
          <p:spPr>
            <a:xfrm>
              <a:off x="3551766" y="2760869"/>
              <a:ext cx="3688522" cy="2904436"/>
            </a:xfrm>
            <a:prstGeom prst="rect">
              <a:avLst/>
            </a:prstGeom>
          </p:spPr>
        </p:pic>
      </p:grpSp>
    </p:spTree>
    <p:extLst>
      <p:ext uri="{BB962C8B-B14F-4D97-AF65-F5344CB8AC3E}">
        <p14:creationId xmlns:p14="http://schemas.microsoft.com/office/powerpoint/2010/main" val="7815045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Why is Campus Bridging Important?</a:t>
            </a:r>
            <a:endParaRPr lang="en-US" sz="3600" b="1" dirty="0">
              <a:solidFill>
                <a:srgbClr val="C42D2B"/>
              </a:solidFill>
              <a:latin typeface="Arial"/>
              <a:cs typeface="Arial"/>
            </a:endParaRPr>
          </a:p>
        </p:txBody>
      </p:sp>
      <p:sp>
        <p:nvSpPr>
          <p:cNvPr id="3" name="Subtitle 2"/>
          <p:cNvSpPr txBox="1">
            <a:spLocks/>
          </p:cNvSpPr>
          <p:nvPr/>
        </p:nvSpPr>
        <p:spPr>
          <a:xfrm>
            <a:off x="299465"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What is driving new areas of research and fields of science to use HPC resources?</a:t>
            </a:r>
          </a:p>
          <a:p>
            <a:pPr marL="857250" lvl="1" indent="-457200"/>
            <a:r>
              <a:rPr lang="en-US" sz="2400" dirty="0" smtClean="0">
                <a:latin typeface="Arial"/>
                <a:cs typeface="Arial"/>
              </a:rPr>
              <a:t>Data, not tightly coupled computation</a:t>
            </a:r>
            <a:endParaRPr lang="en-US" sz="2400" dirty="0" smtClean="0">
              <a:latin typeface="Arial"/>
              <a:cs typeface="Arial"/>
            </a:endParaRPr>
          </a:p>
          <a:p>
            <a:pPr marL="457200" indent="-457200"/>
            <a:r>
              <a:rPr lang="en-US" sz="2800" dirty="0" smtClean="0">
                <a:latin typeface="Arial"/>
                <a:cs typeface="Arial"/>
              </a:rPr>
              <a:t>Researchers with massive amounts</a:t>
            </a:r>
            <a:br>
              <a:rPr lang="en-US" sz="2800" dirty="0" smtClean="0">
                <a:latin typeface="Arial"/>
                <a:cs typeface="Arial"/>
              </a:rPr>
            </a:br>
            <a:r>
              <a:rPr lang="en-US" sz="2800" dirty="0" smtClean="0">
                <a:latin typeface="Arial"/>
                <a:cs typeface="Arial"/>
              </a:rPr>
              <a:t>of data are prime candidates for</a:t>
            </a:r>
            <a:br>
              <a:rPr lang="en-US" sz="2800" dirty="0" smtClean="0">
                <a:latin typeface="Arial"/>
                <a:cs typeface="Arial"/>
              </a:rPr>
            </a:br>
            <a:r>
              <a:rPr lang="en-US" sz="2800" dirty="0" smtClean="0">
                <a:latin typeface="Arial"/>
                <a:cs typeface="Arial"/>
              </a:rPr>
              <a:t>campus bridging</a:t>
            </a:r>
          </a:p>
          <a:p>
            <a:pPr marL="457200" indent="-457200"/>
            <a:r>
              <a:rPr lang="en-US" sz="2800" dirty="0" smtClean="0">
                <a:latin typeface="Arial"/>
                <a:cs typeface="Arial"/>
              </a:rPr>
              <a:t>Some example fields</a:t>
            </a:r>
          </a:p>
          <a:p>
            <a:pPr marL="857250" lvl="1" indent="-457200"/>
            <a:r>
              <a:rPr lang="en-US" sz="2400" dirty="0" smtClean="0">
                <a:latin typeface="Arial"/>
                <a:cs typeface="Arial"/>
              </a:rPr>
              <a:t>Biology</a:t>
            </a:r>
          </a:p>
          <a:p>
            <a:pPr marL="857250" lvl="1" indent="-457200"/>
            <a:r>
              <a:rPr lang="en-US" sz="2400" dirty="0" smtClean="0">
                <a:latin typeface="Arial"/>
                <a:cs typeface="Arial"/>
              </a:rPr>
              <a:t>Humanities</a:t>
            </a:r>
          </a:p>
          <a:p>
            <a:pPr marL="857250" lvl="1" indent="-457200"/>
            <a:r>
              <a:rPr lang="en-US" sz="2400" dirty="0" smtClean="0">
                <a:latin typeface="Arial"/>
                <a:cs typeface="Arial"/>
              </a:rPr>
              <a:t>Social media</a:t>
            </a:r>
            <a:endParaRPr lang="en-US" sz="2400" dirty="0">
              <a:latin typeface="Arial"/>
              <a:cs typeface="Arial"/>
            </a:endParaRPr>
          </a:p>
        </p:txBody>
      </p:sp>
      <p:pic>
        <p:nvPicPr>
          <p:cNvPr id="4" name="Picture 3"/>
          <p:cNvPicPr>
            <a:picLocks noChangeAspect="1"/>
          </p:cNvPicPr>
          <p:nvPr/>
        </p:nvPicPr>
        <p:blipFill>
          <a:blip r:embed="rId2"/>
          <a:stretch>
            <a:fillRect/>
          </a:stretch>
        </p:blipFill>
        <p:spPr>
          <a:xfrm>
            <a:off x="6468875" y="3070084"/>
            <a:ext cx="2658551" cy="3075057"/>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Campus Champions and ECSS</a:t>
            </a:r>
            <a:endParaRPr lang="en-US" sz="3600" b="1" dirty="0">
              <a:solidFill>
                <a:srgbClr val="C42D2B"/>
              </a:solidFill>
              <a:latin typeface="Arial"/>
              <a:cs typeface="Arial"/>
            </a:endParaRPr>
          </a:p>
        </p:txBody>
      </p:sp>
      <p:sp>
        <p:nvSpPr>
          <p:cNvPr id="3" name="Subtitle 2"/>
          <p:cNvSpPr txBox="1">
            <a:spLocks/>
          </p:cNvSpPr>
          <p:nvPr/>
        </p:nvSpPr>
        <p:spPr>
          <a:xfrm>
            <a:off x="376766" y="1525318"/>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r>
              <a:rPr lang="en-US" sz="2800" dirty="0" smtClean="0">
                <a:latin typeface="Arial"/>
                <a:cs typeface="Arial"/>
              </a:rPr>
              <a:t>Campus Champions are primarily providers of information and points of communication</a:t>
            </a:r>
          </a:p>
          <a:p>
            <a:pPr lvl="1"/>
            <a:r>
              <a:rPr lang="en-US" sz="1800" dirty="0"/>
              <a:t>Source of local, regional and national high-performance computing and cyberinfrastructure information on your campus</a:t>
            </a:r>
          </a:p>
          <a:p>
            <a:pPr lvl="1"/>
            <a:r>
              <a:rPr lang="en-US" sz="1800" dirty="0"/>
              <a:t>Source of information regarding XSEDE resources and services that will benefit research and education on your campus</a:t>
            </a:r>
          </a:p>
          <a:p>
            <a:pPr lvl="1"/>
            <a:r>
              <a:rPr lang="en-US" sz="1800" dirty="0"/>
              <a:t>Source of start-up accounts on your campus to quickly get researchers and educators using their allocations of time on XSEDE </a:t>
            </a:r>
            <a:r>
              <a:rPr lang="en-US" sz="1800" dirty="0" smtClean="0"/>
              <a:t>resources</a:t>
            </a:r>
            <a:endParaRPr lang="en-US" sz="1800" dirty="0"/>
          </a:p>
          <a:p>
            <a:pPr lvl="1"/>
            <a:r>
              <a:rPr lang="en-US" sz="1800" dirty="0"/>
              <a:t>Conduit for the campus high-performance computing needs, requirements and challenges, with direct access to XSEDE </a:t>
            </a:r>
            <a:r>
              <a:rPr lang="en-US" sz="1800" dirty="0" smtClean="0"/>
              <a:t>staff</a:t>
            </a:r>
          </a:p>
          <a:p>
            <a:r>
              <a:rPr lang="en-US" sz="2800" dirty="0" smtClean="0"/>
              <a:t>Champions may not have the necessary domain or technical knowledge to effectively bridge between campus and XSEDE resources</a:t>
            </a:r>
            <a:endParaRPr lang="en-US" sz="2800" dirty="0"/>
          </a:p>
          <a:p>
            <a:pPr marL="857250" lvl="1" indent="-457200"/>
            <a:endParaRPr lang="en-US" sz="2400" dirty="0" smtClean="0">
              <a:latin typeface="Arial"/>
              <a:cs typeface="Arial"/>
            </a:endParaRPr>
          </a:p>
        </p:txBody>
      </p:sp>
      <p:pic>
        <p:nvPicPr>
          <p:cNvPr id="4" name="Picture 3"/>
          <p:cNvPicPr>
            <a:picLocks noChangeAspect="1"/>
          </p:cNvPicPr>
          <p:nvPr/>
        </p:nvPicPr>
        <p:blipFill>
          <a:blip r:embed="rId2"/>
          <a:stretch>
            <a:fillRect/>
          </a:stretch>
        </p:blipFill>
        <p:spPr>
          <a:xfrm>
            <a:off x="7760486" y="21501"/>
            <a:ext cx="1206818" cy="1640176"/>
          </a:xfrm>
          <a:prstGeom prst="rect">
            <a:avLst/>
          </a:prstGeom>
        </p:spPr>
      </p:pic>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6767" y="332620"/>
            <a:ext cx="8001000" cy="13667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rgbClr val="C42D2B"/>
                </a:solidFill>
                <a:latin typeface="Arial"/>
                <a:cs typeface="Arial"/>
              </a:rPr>
              <a:t>Campus Champions and ECSS</a:t>
            </a:r>
            <a:endParaRPr lang="en-US" sz="3600" b="1" dirty="0">
              <a:solidFill>
                <a:srgbClr val="C42D2B"/>
              </a:solidFill>
              <a:latin typeface="Arial"/>
              <a:cs typeface="Arial"/>
            </a:endParaRPr>
          </a:p>
        </p:txBody>
      </p:sp>
      <p:sp>
        <p:nvSpPr>
          <p:cNvPr id="3" name="Subtitle 2"/>
          <p:cNvSpPr txBox="1">
            <a:spLocks/>
          </p:cNvSpPr>
          <p:nvPr/>
        </p:nvSpPr>
        <p:spPr>
          <a:xfrm>
            <a:off x="376766" y="1602619"/>
            <a:ext cx="8392281" cy="419704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0" indent="-457200"/>
            <a:r>
              <a:rPr lang="en-US" sz="2800" dirty="0" smtClean="0">
                <a:latin typeface="Arial"/>
                <a:cs typeface="Arial"/>
              </a:rPr>
              <a:t>XSEDE Extended Collaborative Support allocations </a:t>
            </a:r>
            <a:r>
              <a:rPr lang="en-US" sz="2800" dirty="0">
                <a:latin typeface="Arial"/>
                <a:cs typeface="Arial"/>
              </a:rPr>
              <a:t>provide </a:t>
            </a:r>
            <a:endParaRPr lang="en-US" sz="2800" dirty="0" smtClean="0">
              <a:latin typeface="Arial"/>
              <a:cs typeface="Arial"/>
            </a:endParaRPr>
          </a:p>
          <a:p>
            <a:pPr marL="857250" lvl="1" indent="-457200"/>
            <a:r>
              <a:rPr lang="en-US" sz="2400" dirty="0" smtClean="0">
                <a:latin typeface="Arial"/>
                <a:cs typeface="Arial"/>
              </a:rPr>
              <a:t>“expert </a:t>
            </a:r>
            <a:r>
              <a:rPr lang="en-US" sz="2400" dirty="0">
                <a:latin typeface="Arial"/>
                <a:cs typeface="Arial"/>
              </a:rPr>
              <a:t>staff members for an extended period to work together to solve challenging science and engineering problems through the application of </a:t>
            </a:r>
            <a:r>
              <a:rPr lang="en-US" sz="2400" dirty="0" smtClean="0">
                <a:latin typeface="Arial"/>
                <a:cs typeface="Arial"/>
              </a:rPr>
              <a:t>cyberinfrastructure”</a:t>
            </a:r>
            <a:endParaRPr lang="en-US" sz="2400" dirty="0" smtClean="0">
              <a:latin typeface="Arial"/>
              <a:cs typeface="Arial"/>
            </a:endParaRPr>
          </a:p>
          <a:p>
            <a:pPr marL="457200" indent="-457200"/>
            <a:r>
              <a:rPr lang="en-US" sz="2800" dirty="0" smtClean="0">
                <a:latin typeface="Arial"/>
                <a:cs typeface="Arial"/>
              </a:rPr>
              <a:t>Require an allocation request</a:t>
            </a:r>
            <a:endParaRPr lang="en-US" sz="2800" dirty="0" smtClean="0">
              <a:latin typeface="Arial"/>
              <a:cs typeface="Arial"/>
            </a:endParaRPr>
          </a:p>
          <a:p>
            <a:pPr marL="457200" indent="-457200"/>
            <a:r>
              <a:rPr lang="en-US" sz="2800" dirty="0" smtClean="0">
                <a:latin typeface="Arial"/>
                <a:cs typeface="Arial"/>
              </a:rPr>
              <a:t>Are targeted towards a well defined and novel problem</a:t>
            </a:r>
            <a:endParaRPr lang="en-US" sz="2800" dirty="0">
              <a:latin typeface="Arial"/>
              <a:cs typeface="Arial"/>
            </a:endParaRPr>
          </a:p>
        </p:txBody>
      </p:sp>
    </p:spTree>
    <p:extLst>
      <p:ext uri="{BB962C8B-B14F-4D97-AF65-F5344CB8AC3E}">
        <p14:creationId xmlns:p14="http://schemas.microsoft.com/office/powerpoint/2010/main" val="23061347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2737</TotalTime>
  <Words>804</Words>
  <Application>Microsoft Macintosh PowerPoint</Application>
  <PresentationFormat>On-screen Show (4:3)</PresentationFormat>
  <Paragraphs>120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Enabling Science Through Campus Bridging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 of Ill\NCSA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McKenna</dc:creator>
  <cp:lastModifiedBy>Scott Michael</cp:lastModifiedBy>
  <cp:revision>40</cp:revision>
  <dcterms:created xsi:type="dcterms:W3CDTF">2012-11-30T15:55:31Z</dcterms:created>
  <dcterms:modified xsi:type="dcterms:W3CDTF">2013-07-24T15:08:22Z</dcterms:modified>
</cp:coreProperties>
</file>