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Default Extension="wdp" ContentType="image/vnd.ms-photo"/>
  <Override PartName="/ppt/slideLayouts/slideLayout10.xml" ContentType="application/vnd.openxmlformats-officedocument.presentationml.slideLayout+xml"/>
  <Default Extension="tiff" ContentType="image/tif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1" r:id="rId1"/>
    <p:sldMasterId id="2147483683" r:id="rId2"/>
    <p:sldMasterId id="2147483657" r:id="rId3"/>
    <p:sldMasterId id="2147483665" r:id="rId4"/>
    <p:sldMasterId id="2147483674" r:id="rId5"/>
  </p:sldMasterIdLst>
  <p:notesMasterIdLst>
    <p:notesMasterId r:id="rId32"/>
  </p:notesMasterIdLst>
  <p:sldIdLst>
    <p:sldId id="256" r:id="rId6"/>
    <p:sldId id="257" r:id="rId7"/>
    <p:sldId id="258" r:id="rId8"/>
    <p:sldId id="259" r:id="rId9"/>
    <p:sldId id="260" r:id="rId10"/>
    <p:sldId id="261"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81" r:id="rId26"/>
    <p:sldId id="284" r:id="rId27"/>
    <p:sldId id="282" r:id="rId28"/>
    <p:sldId id="277" r:id="rId29"/>
    <p:sldId id="283" r:id="rId30"/>
    <p:sldId id="279"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959" autoAdjust="0"/>
  </p:normalViewPr>
  <p:slideViewPr>
    <p:cSldViewPr snapToGrid="0" snapToObjects="1">
      <p:cViewPr varScale="1">
        <p:scale>
          <a:sx n="50" d="100"/>
          <a:sy n="50" d="100"/>
        </p:scale>
        <p:origin x="-108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53FFCF-515D-4502-ABFA-E2BB73B210CF}" type="datetimeFigureOut">
              <a:rPr lang="en-US" smtClean="0"/>
              <a:pPr/>
              <a:t>7/24/2013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31E75F-7596-4895-A127-0EDE2D08A41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931E75F-7596-4895-A127-0EDE2D08A41A}"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quantify and compare volumetric</a:t>
            </a:r>
            <a:r>
              <a:rPr lang="en-US" baseline="0" dirty="0" smtClean="0"/>
              <a:t> information over time, we use 3D-time series analysis, the workflow relies on three major components.</a:t>
            </a:r>
            <a:endParaRPr lang="en-US" dirty="0"/>
          </a:p>
        </p:txBody>
      </p:sp>
      <p:sp>
        <p:nvSpPr>
          <p:cNvPr id="4" name="Slide Number Placeholder 3"/>
          <p:cNvSpPr>
            <a:spLocks noGrp="1"/>
          </p:cNvSpPr>
          <p:nvPr>
            <p:ph type="sldNum" sz="quarter" idx="10"/>
          </p:nvPr>
        </p:nvSpPr>
        <p:spPr/>
        <p:txBody>
          <a:bodyPr/>
          <a:lstStyle/>
          <a:p>
            <a:fld id="{0931E75F-7596-4895-A127-0EDE2D08A41A}"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 scaling</a:t>
            </a:r>
            <a:r>
              <a:rPr lang="en-US" baseline="0" dirty="0" smtClean="0"/>
              <a:t> to larger datasets, we choose to use parallel computing and HPC. In particular, </a:t>
            </a:r>
            <a:r>
              <a:rPr lang="en-US" baseline="0" dirty="0" err="1" smtClean="0"/>
              <a:t>MapReduce</a:t>
            </a:r>
            <a:r>
              <a:rPr lang="en-US" baseline="0" dirty="0" smtClean="0"/>
              <a:t> is considered and used in this work.</a:t>
            </a:r>
            <a:endParaRPr lang="en-US" dirty="0" smtClean="0"/>
          </a:p>
          <a:p>
            <a:r>
              <a:rPr lang="en-US" dirty="0" smtClean="0"/>
              <a:t>The programming model of </a:t>
            </a:r>
            <a:r>
              <a:rPr lang="en-US" dirty="0" err="1" smtClean="0"/>
              <a:t>MapReduce</a:t>
            </a:r>
            <a:r>
              <a:rPr lang="en-US" dirty="0" smtClean="0"/>
              <a:t> centers around defining two functions that represent a problem domain: </a:t>
            </a:r>
            <a:r>
              <a:rPr lang="en-US" i="1" dirty="0" smtClean="0"/>
              <a:t>Map</a:t>
            </a:r>
            <a:r>
              <a:rPr lang="en-US" dirty="0" smtClean="0"/>
              <a:t> and </a:t>
            </a:r>
            <a:r>
              <a:rPr lang="en-US" i="1" dirty="0" smtClean="0"/>
              <a:t>Reduce</a:t>
            </a:r>
            <a:r>
              <a:rPr lang="en-US" dirty="0" smtClean="0"/>
              <a:t>. </a:t>
            </a:r>
          </a:p>
          <a:p>
            <a:r>
              <a:rPr lang="en-US" dirty="0" smtClean="0"/>
              <a:t>In simple terms, </a:t>
            </a:r>
            <a:r>
              <a:rPr lang="en-US" i="1" dirty="0" smtClean="0"/>
              <a:t>Map</a:t>
            </a:r>
            <a:r>
              <a:rPr lang="en-US" dirty="0" smtClean="0"/>
              <a:t> is a function which, given an input data value </a:t>
            </a:r>
            <a:r>
              <a:rPr lang="en-US" i="1" dirty="0" smtClean="0"/>
              <a:t>D</a:t>
            </a:r>
            <a:r>
              <a:rPr lang="en-US" i="1" baseline="-25000" dirty="0" smtClean="0"/>
              <a:t>i</a:t>
            </a:r>
            <a:r>
              <a:rPr lang="en-US" dirty="0" smtClean="0"/>
              <a:t>, produces a list of an arbitrary number of key/value pairs. </a:t>
            </a:r>
            <a:r>
              <a:rPr lang="en-US" i="1" dirty="0" smtClean="0"/>
              <a:t>Reduce</a:t>
            </a:r>
            <a:r>
              <a:rPr lang="en-US" dirty="0" smtClean="0"/>
              <a:t> is a function which, given a single key and a list of associated values, produces a list of final output values </a:t>
            </a:r>
            <a:r>
              <a:rPr lang="en-US" i="1" dirty="0" err="1" smtClean="0"/>
              <a:t>Vf</a:t>
            </a:r>
            <a:r>
              <a:rPr lang="en-US" dirty="0" smtClean="0"/>
              <a:t>. </a:t>
            </a:r>
          </a:p>
          <a:p>
            <a:endParaRPr lang="en-US" dirty="0" smtClean="0"/>
          </a:p>
          <a:p>
            <a:r>
              <a:rPr lang="en-US" dirty="0" smtClean="0"/>
              <a:t>Given a </a:t>
            </a:r>
            <a:r>
              <a:rPr lang="en-US" i="1" dirty="0" smtClean="0"/>
              <a:t>Map</a:t>
            </a:r>
            <a:r>
              <a:rPr lang="en-US" dirty="0" smtClean="0"/>
              <a:t> and a </a:t>
            </a:r>
            <a:r>
              <a:rPr lang="en-US" i="1" dirty="0" smtClean="0"/>
              <a:t>Reduce</a:t>
            </a:r>
            <a:r>
              <a:rPr lang="en-US" dirty="0" smtClean="0"/>
              <a:t> function and an input dataset </a:t>
            </a:r>
            <a:r>
              <a:rPr lang="en-US" i="1" dirty="0" smtClean="0"/>
              <a:t>D</a:t>
            </a:r>
            <a:r>
              <a:rPr lang="en-US" dirty="0" smtClean="0"/>
              <a:t>, applying </a:t>
            </a:r>
            <a:r>
              <a:rPr lang="en-US" dirty="0" err="1" smtClean="0"/>
              <a:t>MapReduce</a:t>
            </a:r>
            <a:r>
              <a:rPr lang="en-US" dirty="0" smtClean="0"/>
              <a:t> to the entire dataset follows a general pattern: </a:t>
            </a:r>
            <a:endParaRPr lang="en-US" dirty="0"/>
          </a:p>
        </p:txBody>
      </p:sp>
      <p:sp>
        <p:nvSpPr>
          <p:cNvPr id="4" name="Slide Number Placeholder 3"/>
          <p:cNvSpPr>
            <a:spLocks noGrp="1"/>
          </p:cNvSpPr>
          <p:nvPr>
            <p:ph type="sldNum" sz="quarter" idx="10"/>
          </p:nvPr>
        </p:nvSpPr>
        <p:spPr/>
        <p:txBody>
          <a:bodyPr/>
          <a:lstStyle/>
          <a:p>
            <a:fld id="{0931E75F-7596-4895-A127-0EDE2D08A41A}" type="slidenum">
              <a:rPr lang="en-US" smtClean="0"/>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we will see how </a:t>
            </a:r>
            <a:r>
              <a:rPr lang="en-US" sz="1200" b="0" i="0" kern="1200" dirty="0" err="1" smtClean="0">
                <a:solidFill>
                  <a:schemeClr val="tx1"/>
                </a:solidFill>
                <a:latin typeface="+mn-lt"/>
                <a:ea typeface="+mn-ea"/>
                <a:cs typeface="+mn-cs"/>
              </a:rPr>
              <a:t>MapReduce</a:t>
            </a:r>
            <a:r>
              <a:rPr lang="en-US" sz="1200" b="0" i="0" kern="1200" dirty="0" smtClean="0">
                <a:solidFill>
                  <a:schemeClr val="tx1"/>
                </a:solidFill>
                <a:latin typeface="+mn-lt"/>
                <a:ea typeface="+mn-ea"/>
                <a:cs typeface="+mn-cs"/>
              </a:rPr>
              <a:t> can be applied to solve the “</a:t>
            </a:r>
            <a:r>
              <a:rPr lang="en-US" sz="1200" b="0" i="0" kern="1200" baseline="0" dirty="0" smtClean="0">
                <a:solidFill>
                  <a:schemeClr val="tx1"/>
                </a:solidFill>
                <a:latin typeface="+mn-lt"/>
                <a:ea typeface="+mn-ea"/>
                <a:cs typeface="+mn-cs"/>
              </a:rPr>
              <a:t>lesion activity assessment</a:t>
            </a:r>
            <a:r>
              <a:rPr lang="en-US" sz="1200" b="0" i="0" kern="1200" dirty="0" smtClean="0">
                <a:solidFill>
                  <a:schemeClr val="tx1"/>
                </a:solidFill>
                <a:latin typeface="+mn-lt"/>
                <a:ea typeface="+mn-ea"/>
                <a:cs typeface="+mn-cs"/>
              </a:rPr>
              <a:t>" problem.</a:t>
            </a:r>
            <a:endParaRPr lang="en-US" dirty="0"/>
          </a:p>
        </p:txBody>
      </p:sp>
      <p:sp>
        <p:nvSpPr>
          <p:cNvPr id="4" name="Slide Number Placeholder 3"/>
          <p:cNvSpPr>
            <a:spLocks noGrp="1"/>
          </p:cNvSpPr>
          <p:nvPr>
            <p:ph type="sldNum" sz="quarter" idx="10"/>
          </p:nvPr>
        </p:nvSpPr>
        <p:spPr/>
        <p:txBody>
          <a:bodyPr/>
          <a:lstStyle/>
          <a:p>
            <a:fld id="{0931E75F-7596-4895-A127-0EDE2D08A41A}" type="slidenum">
              <a:rPr lang="en-US" smtClean="0"/>
              <a:pPr/>
              <a:t>15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931E75F-7596-4895-A127-0EDE2D08A41A}" type="slidenum">
              <a:rPr lang="en-US" smtClean="0"/>
              <a:pPr/>
              <a:t>18</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he quantitative light-induced fluorescence (</a:t>
            </a:r>
            <a:r>
              <a:rPr lang="en-US" sz="1200" b="1" i="0" kern="1200" dirty="0" smtClean="0">
                <a:solidFill>
                  <a:schemeClr val="tx1"/>
                </a:solidFill>
                <a:latin typeface="+mn-lt"/>
                <a:ea typeface="+mn-ea"/>
                <a:cs typeface="+mn-cs"/>
              </a:rPr>
              <a:t>QLF</a:t>
            </a:r>
            <a:r>
              <a:rPr lang="en-US" sz="1200" b="0" i="0" kern="1200" dirty="0" smtClean="0">
                <a:solidFill>
                  <a:schemeClr val="tx1"/>
                </a:solidFill>
                <a:latin typeface="+mn-lt"/>
                <a:ea typeface="+mn-ea"/>
                <a:cs typeface="+mn-cs"/>
              </a:rPr>
              <a:t>) used a optically</a:t>
            </a:r>
            <a:r>
              <a:rPr lang="en-US" sz="1200" b="0" i="0" kern="1200" baseline="0" dirty="0" smtClean="0">
                <a:solidFill>
                  <a:schemeClr val="tx1"/>
                </a:solidFill>
                <a:latin typeface="+mn-lt"/>
                <a:ea typeface="+mn-ea"/>
                <a:cs typeface="+mn-cs"/>
              </a:rPr>
              <a:t> based method to measure and assess caries lesion using the grayscales on the image; however, both lesion depth and lesion density can contribute to the grayscale change using QLF method. Our method though can provide an accurate assessment of what is going inside the enamel surface.</a:t>
            </a:r>
            <a:endParaRPr lang="en-US" dirty="0"/>
          </a:p>
        </p:txBody>
      </p:sp>
      <p:sp>
        <p:nvSpPr>
          <p:cNvPr id="4" name="Slide Number Placeholder 3"/>
          <p:cNvSpPr>
            <a:spLocks noGrp="1"/>
          </p:cNvSpPr>
          <p:nvPr>
            <p:ph type="sldNum" sz="quarter" idx="10"/>
          </p:nvPr>
        </p:nvSpPr>
        <p:spPr/>
        <p:txBody>
          <a:bodyPr/>
          <a:lstStyle/>
          <a:p>
            <a:fld id="{0931E75F-7596-4895-A127-0EDE2D08A41A}" type="slidenum">
              <a:rPr lang="en-US" smtClean="0"/>
              <a:pPr/>
              <a:t>21</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he quantitative light-induced fluorescence (</a:t>
            </a:r>
            <a:r>
              <a:rPr lang="en-US" sz="1200" b="1" i="0" kern="1200" dirty="0" smtClean="0">
                <a:solidFill>
                  <a:schemeClr val="tx1"/>
                </a:solidFill>
                <a:latin typeface="+mn-lt"/>
                <a:ea typeface="+mn-ea"/>
                <a:cs typeface="+mn-cs"/>
              </a:rPr>
              <a:t>QLF</a:t>
            </a:r>
            <a:r>
              <a:rPr lang="en-US" sz="1200" b="0" i="0" kern="1200" dirty="0" smtClean="0">
                <a:solidFill>
                  <a:schemeClr val="tx1"/>
                </a:solidFill>
                <a:latin typeface="+mn-lt"/>
                <a:ea typeface="+mn-ea"/>
                <a:cs typeface="+mn-cs"/>
              </a:rPr>
              <a:t>) used a optically</a:t>
            </a:r>
            <a:r>
              <a:rPr lang="en-US" sz="1200" b="0" i="0" kern="1200" baseline="0" dirty="0" smtClean="0">
                <a:solidFill>
                  <a:schemeClr val="tx1"/>
                </a:solidFill>
                <a:latin typeface="+mn-lt"/>
                <a:ea typeface="+mn-ea"/>
                <a:cs typeface="+mn-cs"/>
              </a:rPr>
              <a:t> based method to measure and assess caries lesion using the grayscales on the image; however, both lesion depth and lesion density can contribute to the grayscale change using QLF method. Our method though can provide an accurate assessment of what is going inside the enamel surface.</a:t>
            </a:r>
            <a:endParaRPr lang="en-US" dirty="0"/>
          </a:p>
        </p:txBody>
      </p:sp>
      <p:sp>
        <p:nvSpPr>
          <p:cNvPr id="4" name="Slide Number Placeholder 3"/>
          <p:cNvSpPr>
            <a:spLocks noGrp="1"/>
          </p:cNvSpPr>
          <p:nvPr>
            <p:ph type="sldNum" sz="quarter" idx="10"/>
          </p:nvPr>
        </p:nvSpPr>
        <p:spPr/>
        <p:txBody>
          <a:bodyPr/>
          <a:lstStyle/>
          <a:p>
            <a:fld id="{0931E75F-7596-4895-A127-0EDE2D08A41A}" type="slidenum">
              <a:rPr lang="en-US" smtClean="0"/>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931E75F-7596-4895-A127-0EDE2D08A41A}"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Since 2010</a:t>
            </a:r>
            <a:r>
              <a:rPr lang="en-US" baseline="0" dirty="0" smtClean="0"/>
              <a:t> we collaborate with IU school of dentistry on one of the dental caries management projects. The scientific goal of this project is to reduce or reverse the prevalence of dental caries lesion. A lesion is active if showing evidence of progression for a specific period of time; when it keeps losing structure, or, in a dentistry terminology, being </a:t>
            </a:r>
            <a:r>
              <a:rPr lang="en-US" baseline="0" dirty="0" err="1" smtClean="0"/>
              <a:t>demineralized</a:t>
            </a:r>
            <a:r>
              <a:rPr lang="en-US" baseline="0" dirty="0" smtClean="0"/>
              <a:t>. </a:t>
            </a:r>
          </a:p>
          <a:p>
            <a:r>
              <a:rPr lang="en-US" baseline="0" dirty="0" smtClean="0"/>
              <a:t>Dentistry researchers are looking at treatments to stop or arrest the lesion progression; or even better to reverse lesion if it can re-obtain tooth structure, or, being </a:t>
            </a:r>
            <a:r>
              <a:rPr lang="en-US" baseline="0" dirty="0" err="1" smtClean="0"/>
              <a:t>remineralized</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0931E75F-7596-4895-A127-0EDE2D08A41A}"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Thus determination of caries</a:t>
            </a:r>
            <a:r>
              <a:rPr lang="en-US" baseline="0" dirty="0" smtClean="0"/>
              <a:t> lesion activity, whether a lesion is inactive or active is important. It plays an essential and critical role in caries diagnosis; has critical impact on the treatment decisions; as you can see in this dental treatment decision tree, incorrect diagnosis may easily result in wrong treatment</a:t>
            </a:r>
            <a:endParaRPr lang="en-US" dirty="0"/>
          </a:p>
        </p:txBody>
      </p:sp>
      <p:sp>
        <p:nvSpPr>
          <p:cNvPr id="4" name="Slide Number Placeholder 3"/>
          <p:cNvSpPr>
            <a:spLocks noGrp="1"/>
          </p:cNvSpPr>
          <p:nvPr>
            <p:ph type="sldNum" sz="quarter" idx="10"/>
          </p:nvPr>
        </p:nvSpPr>
        <p:spPr/>
        <p:txBody>
          <a:bodyPr/>
          <a:lstStyle/>
          <a:p>
            <a:fld id="{0931E75F-7596-4895-A127-0EDE2D08A41A}"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Even though determination</a:t>
            </a:r>
            <a:r>
              <a:rPr lang="en-US" baseline="0" dirty="0" smtClean="0"/>
              <a:t> of caries activity is that important; today in clinical practice visual and tactile inspections are still commonly used. Such inspection is subjective; relying on observer’s experience; and it produces in-consistent measures that is barely useful for tracking and providing temporal comparisons in longitudinal dental studies.</a:t>
            </a:r>
            <a:endParaRPr lang="en-US" dirty="0"/>
          </a:p>
        </p:txBody>
      </p:sp>
      <p:sp>
        <p:nvSpPr>
          <p:cNvPr id="4" name="Slide Number Placeholder 3"/>
          <p:cNvSpPr>
            <a:spLocks noGrp="1"/>
          </p:cNvSpPr>
          <p:nvPr>
            <p:ph type="sldNum" sz="quarter" idx="10"/>
          </p:nvPr>
        </p:nvSpPr>
        <p:spPr/>
        <p:txBody>
          <a:bodyPr/>
          <a:lstStyle/>
          <a:p>
            <a:fld id="{0931E75F-7596-4895-A127-0EDE2D08A41A}"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dirty="0" smtClean="0"/>
              <a:t>One component of this project is to bring in computers and computing technologies</a:t>
            </a:r>
            <a:r>
              <a:rPr lang="en-US" baseline="0" dirty="0" smtClean="0"/>
              <a:t> to dentistry; we used micro-focus CT scans to generate cross-section images; use image processing to identify lesion blobs from cross-section images; visualization and analysis are used to quantify lesion activities. We </a:t>
            </a:r>
            <a:r>
              <a:rPr lang="en-US" sz="2400" baseline="0" dirty="0" smtClean="0"/>
              <a:t>d</a:t>
            </a:r>
            <a:r>
              <a:rPr lang="en-US" sz="2400" dirty="0" smtClean="0"/>
              <a:t>esign methods not only for "marking" on dental scans, but also quantifying the volumetric information in the assessment. We use HPC and parallel computing to scale to larger and larger datasets produced from the dental</a:t>
            </a:r>
            <a:r>
              <a:rPr lang="en-US" sz="2400" baseline="0" dirty="0" smtClean="0"/>
              <a:t> studies.</a:t>
            </a:r>
            <a:endParaRPr lang="en-US" sz="2400" dirty="0" smtClean="0"/>
          </a:p>
          <a:p>
            <a:pPr marL="0" marR="0" lvl="3" indent="0" algn="l" defTabSz="914400" rtl="0" eaLnBrk="1" fontAlgn="auto" latinLnBrk="0" hangingPunct="1">
              <a:lnSpc>
                <a:spcPct val="100000"/>
              </a:lnSpc>
              <a:spcBef>
                <a:spcPts val="0"/>
              </a:spcBef>
              <a:spcAft>
                <a:spcPts val="0"/>
              </a:spcAft>
              <a:buClrTx/>
              <a:buSzTx/>
              <a:buFontTx/>
              <a:buNone/>
              <a:tabLst/>
              <a:defRPr/>
            </a:pPr>
            <a:endParaRPr lang="en-US" sz="240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0931E75F-7596-4895-A127-0EDE2D08A41A}"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study used</a:t>
            </a:r>
            <a:r>
              <a:rPr lang="en-US" baseline="0" dirty="0" smtClean="0"/>
              <a:t> 195 3x3x2 millimeter blocks prepared from a collection of human teeth.</a:t>
            </a:r>
            <a:endParaRPr lang="en-US" dirty="0"/>
          </a:p>
        </p:txBody>
      </p:sp>
      <p:sp>
        <p:nvSpPr>
          <p:cNvPr id="4" name="Slide Number Placeholder 3"/>
          <p:cNvSpPr>
            <a:spLocks noGrp="1"/>
          </p:cNvSpPr>
          <p:nvPr>
            <p:ph type="sldNum" sz="quarter" idx="10"/>
          </p:nvPr>
        </p:nvSpPr>
        <p:spPr/>
        <p:txBody>
          <a:bodyPr/>
          <a:lstStyle/>
          <a:p>
            <a:fld id="{0931E75F-7596-4895-A127-0EDE2D08A41A}"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ctr"/>
            <a:r>
              <a:rPr lang="en-US" dirty="0" smtClean="0"/>
              <a:t>The dental experiment use a 5-phase demineralization</a:t>
            </a:r>
            <a:r>
              <a:rPr lang="en-US" baseline="0" dirty="0" smtClean="0"/>
              <a:t> and demineralization model where all healthy specimens were </a:t>
            </a:r>
            <a:r>
              <a:rPr lang="en-US" baseline="0" dirty="0" err="1" smtClean="0"/>
              <a:t>demineralized</a:t>
            </a:r>
            <a:r>
              <a:rPr lang="en-US" baseline="0" dirty="0" smtClean="0"/>
              <a:t> for 3, 6, 9 days, and then </a:t>
            </a:r>
            <a:r>
              <a:rPr lang="en-US" baseline="0" dirty="0" err="1" smtClean="0"/>
              <a:t>remineralized</a:t>
            </a:r>
            <a:r>
              <a:rPr lang="en-US" baseline="0" dirty="0" smtClean="0"/>
              <a:t> for 10 days. For longitudinal evolution of mineral content changes, the u-CT images of sound, </a:t>
            </a:r>
            <a:r>
              <a:rPr lang="en-US" baseline="0" dirty="0" err="1" smtClean="0"/>
              <a:t>demineralized</a:t>
            </a:r>
            <a:r>
              <a:rPr lang="en-US" baseline="0" dirty="0" smtClean="0"/>
              <a:t> and </a:t>
            </a:r>
            <a:r>
              <a:rPr lang="en-US" baseline="0" dirty="0" err="1" smtClean="0"/>
              <a:t>reminerlized</a:t>
            </a:r>
            <a:r>
              <a:rPr lang="en-US" baseline="0" dirty="0" smtClean="0"/>
              <a:t> enamel were acquired.</a:t>
            </a:r>
            <a:endParaRPr lang="en-US" dirty="0"/>
          </a:p>
        </p:txBody>
      </p:sp>
      <p:sp>
        <p:nvSpPr>
          <p:cNvPr id="4" name="Slide Number Placeholder 3"/>
          <p:cNvSpPr>
            <a:spLocks noGrp="1"/>
          </p:cNvSpPr>
          <p:nvPr>
            <p:ph type="sldNum" sz="quarter" idx="10"/>
          </p:nvPr>
        </p:nvSpPr>
        <p:spPr/>
        <p:txBody>
          <a:bodyPr/>
          <a:lstStyle/>
          <a:p>
            <a:fld id="{0931E75F-7596-4895-A127-0EDE2D08A41A}"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931E75F-7596-4895-A127-0EDE2D08A41A}"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tiff"/><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18.png"/><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TI 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39410"/>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2862044"/>
            <a:ext cx="6400800" cy="111167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descr="pti_topmotto_new.png"/>
          <p:cNvPicPr>
            <a:picLocks noChangeAspect="1"/>
          </p:cNvPicPr>
          <p:nvPr userDrawn="1"/>
        </p:nvPicPr>
        <p:blipFill>
          <a:blip r:embed="rId2" cstate="screen">
            <a:extLst>
              <a:ext uri="{28A0092B-C50C-407E-A947-70E740481C1C}">
                <a14:useLocalDpi xmlns="" xmlns:a14="http://schemas.microsoft.com/office/drawing/2010/main"/>
              </a:ext>
            </a:extLst>
          </a:blip>
          <a:stretch>
            <a:fillRect/>
          </a:stretch>
        </p:blipFill>
        <p:spPr>
          <a:xfrm>
            <a:off x="0" y="218057"/>
            <a:ext cx="9144000" cy="697381"/>
          </a:xfrm>
          <a:prstGeom prst="rect">
            <a:avLst/>
          </a:prstGeom>
        </p:spPr>
      </p:pic>
      <p:sp>
        <p:nvSpPr>
          <p:cNvPr id="6" name="Rectangle 5"/>
          <p:cNvSpPr/>
          <p:nvPr userDrawn="1"/>
        </p:nvSpPr>
        <p:spPr>
          <a:xfrm>
            <a:off x="5591670" y="5957408"/>
            <a:ext cx="3552330" cy="646331"/>
          </a:xfrm>
          <a:prstGeom prst="rect">
            <a:avLst/>
          </a:prstGeom>
        </p:spPr>
        <p:txBody>
          <a:bodyPr wrap="square">
            <a:spAutoFit/>
          </a:bodyPr>
          <a:lstStyle/>
          <a:p>
            <a:pPr algn="l"/>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Trustees</a:t>
            </a:r>
            <a:r>
              <a:rPr lang="fi-FI" sz="1200" dirty="0">
                <a:solidFill>
                  <a:schemeClr val="tx1">
                    <a:tint val="75000"/>
                  </a:schemeClr>
                </a:solidFill>
                <a:latin typeface="Century Gothic"/>
                <a:cs typeface="Century Gothic"/>
              </a:rPr>
              <a:t> of Indiana </a:t>
            </a:r>
            <a:r>
              <a:rPr lang="fi-FI" sz="1200" dirty="0" err="1">
                <a:solidFill>
                  <a:schemeClr val="tx1">
                    <a:tint val="75000"/>
                  </a:schemeClr>
                </a:solidFill>
                <a:latin typeface="Century Gothic"/>
                <a:cs typeface="Century Gothic"/>
              </a:rPr>
              <a:t>University</a:t>
            </a:r>
            <a:endParaRPr lang="fi-FI" sz="1200" dirty="0">
              <a:solidFill>
                <a:schemeClr val="tx1">
                  <a:tint val="75000"/>
                </a:schemeClr>
              </a:solidFill>
              <a:latin typeface="Century Gothic"/>
              <a:cs typeface="Century Gothic"/>
            </a:endParaRPr>
          </a:p>
          <a:p>
            <a:pPr algn="l"/>
            <a:r>
              <a:rPr lang="fi-FI" sz="1200" dirty="0" err="1">
                <a:solidFill>
                  <a:schemeClr val="tx1">
                    <a:tint val="75000"/>
                  </a:schemeClr>
                </a:solidFill>
                <a:latin typeface="Century Gothic"/>
                <a:cs typeface="Century Gothic"/>
              </a:rPr>
              <a:t>Released</a:t>
            </a:r>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under</a:t>
            </a:r>
            <a:r>
              <a:rPr lang="fi-FI" sz="1200" dirty="0">
                <a:solidFill>
                  <a:schemeClr val="tx1">
                    <a:tint val="75000"/>
                  </a:schemeClr>
                </a:solidFill>
                <a:latin typeface="Century Gothic"/>
                <a:cs typeface="Century Gothic"/>
              </a:rPr>
              <a:t> Creative </a:t>
            </a:r>
            <a:r>
              <a:rPr lang="fi-FI" sz="1200" dirty="0" err="1">
                <a:solidFill>
                  <a:schemeClr val="tx1">
                    <a:tint val="75000"/>
                  </a:schemeClr>
                </a:solidFill>
                <a:latin typeface="Century Gothic"/>
                <a:cs typeface="Century Gothic"/>
              </a:rPr>
              <a:t>Commons</a:t>
            </a:r>
            <a:r>
              <a:rPr lang="fi-FI" sz="1200" dirty="0">
                <a:solidFill>
                  <a:schemeClr val="tx1">
                    <a:tint val="75000"/>
                  </a:schemeClr>
                </a:solidFill>
                <a:latin typeface="Century Gothic"/>
                <a:cs typeface="Century Gothic"/>
              </a:rPr>
              <a:t> 3.0 </a:t>
            </a:r>
            <a:r>
              <a:rPr lang="fi-FI" sz="1200" dirty="0" err="1">
                <a:solidFill>
                  <a:schemeClr val="tx1">
                    <a:tint val="75000"/>
                  </a:schemeClr>
                </a:solidFill>
                <a:latin typeface="Century Gothic"/>
                <a:cs typeface="Century Gothic"/>
              </a:rPr>
              <a:t>unported</a:t>
            </a:r>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license</a:t>
            </a:r>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license</a:t>
            </a:r>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terms</a:t>
            </a:r>
            <a:r>
              <a:rPr lang="fi-FI" sz="1200" dirty="0">
                <a:solidFill>
                  <a:schemeClr val="tx1">
                    <a:tint val="75000"/>
                  </a:schemeClr>
                </a:solidFill>
                <a:latin typeface="Century Gothic"/>
                <a:cs typeface="Century Gothic"/>
              </a:rPr>
              <a:t> on </a:t>
            </a:r>
            <a:r>
              <a:rPr lang="fi-FI" sz="1200" dirty="0" err="1">
                <a:solidFill>
                  <a:schemeClr val="tx1">
                    <a:tint val="75000"/>
                  </a:schemeClr>
                </a:solidFill>
                <a:latin typeface="Century Gothic"/>
                <a:cs typeface="Century Gothic"/>
              </a:rPr>
              <a:t>last</a:t>
            </a:r>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slide</a:t>
            </a:r>
            <a:r>
              <a:rPr lang="fi-FI" sz="1200" dirty="0">
                <a:solidFill>
                  <a:schemeClr val="tx1">
                    <a:tint val="75000"/>
                  </a:schemeClr>
                </a:solidFill>
                <a:latin typeface="Century Gothic"/>
                <a:cs typeface="Century Gothic"/>
              </a:rPr>
              <a:t>. </a:t>
            </a:r>
            <a:endParaRPr lang="en-US" sz="1200" dirty="0">
              <a:solidFill>
                <a:schemeClr val="tx1">
                  <a:tint val="75000"/>
                </a:schemeClr>
              </a:solidFill>
              <a:latin typeface="Century Gothic"/>
              <a:cs typeface="Century Gothic"/>
            </a:endParaRPr>
          </a:p>
        </p:txBody>
      </p:sp>
      <p:sp>
        <p:nvSpPr>
          <p:cNvPr id="10" name="Text Placeholder 9"/>
          <p:cNvSpPr>
            <a:spLocks noGrp="1"/>
          </p:cNvSpPr>
          <p:nvPr>
            <p:ph type="body" sz="quarter" idx="10" hasCustomPrompt="1"/>
          </p:nvPr>
        </p:nvSpPr>
        <p:spPr>
          <a:xfrm>
            <a:off x="1371600" y="4076700"/>
            <a:ext cx="6400800" cy="1525588"/>
          </a:xfrm>
        </p:spPr>
        <p:txBody>
          <a:bodyPr>
            <a:normAutofit/>
          </a:bodyPr>
          <a:lstStyle>
            <a:lvl1pPr marL="0" indent="0" algn="ctr">
              <a:buNone/>
              <a:defRPr sz="1800" i="1" baseline="0">
                <a:solidFill>
                  <a:srgbClr val="7F7F7F"/>
                </a:solidFill>
              </a:defRPr>
            </a:lvl1pPr>
          </a:lstStyle>
          <a:p>
            <a:pPr lvl="0"/>
            <a:r>
              <a:rPr lang="en-US" sz="1600" i="1" dirty="0" smtClean="0"/>
              <a:t>Name of presenter</a:t>
            </a:r>
            <a:br>
              <a:rPr lang="en-US" sz="1600" i="1" dirty="0" smtClean="0"/>
            </a:br>
            <a:r>
              <a:rPr lang="en-US" sz="1600" i="1" dirty="0" smtClean="0"/>
              <a:t>Presenter email</a:t>
            </a:r>
            <a:br>
              <a:rPr lang="en-US" sz="1600" i="1" dirty="0" smtClean="0"/>
            </a:br>
            <a:r>
              <a:rPr lang="en-US" sz="1600" i="1" dirty="0" smtClean="0"/>
              <a:t>Location and date of talk</a:t>
            </a:r>
            <a:br>
              <a:rPr lang="en-US" sz="1600" i="1" dirty="0" smtClean="0"/>
            </a:br>
            <a:r>
              <a:rPr lang="en-US" sz="1600" i="1" dirty="0" smtClean="0"/>
              <a:t>Available from: [URL]</a:t>
            </a:r>
            <a:endParaRPr lang="en-US" dirty="0"/>
          </a:p>
        </p:txBody>
      </p:sp>
      <p:pic>
        <p:nvPicPr>
          <p:cNvPr id="4" name="Picture 3" descr="PTI_IU.V.201_sm.png"/>
          <p:cNvPicPr>
            <a:picLocks noChangeAspect="1"/>
          </p:cNvPicPr>
          <p:nvPr userDrawn="1"/>
        </p:nvPicPr>
        <p:blipFill>
          <a:blip r:embed="rId3">
            <a:extLst>
              <a:ext uri="{28A0092B-C50C-407E-A947-70E740481C1C}">
                <a14:useLocalDpi xmlns="" xmlns:a14="http://schemas.microsoft.com/office/drawing/2010/main" val="0"/>
              </a:ext>
            </a:extLst>
          </a:blip>
          <a:stretch>
            <a:fillRect/>
          </a:stretch>
        </p:blipFill>
        <p:spPr>
          <a:xfrm>
            <a:off x="3656700" y="5822903"/>
            <a:ext cx="1828800" cy="780836"/>
          </a:xfrm>
          <a:prstGeom prst="rect">
            <a:avLst/>
          </a:prstGeom>
        </p:spPr>
      </p:pic>
    </p:spTree>
    <p:extLst>
      <p:ext uri="{BB962C8B-B14F-4D97-AF65-F5344CB8AC3E}">
        <p14:creationId xmlns="" xmlns:p14="http://schemas.microsoft.com/office/powerpoint/2010/main" val="3570566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RT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43716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83EB78C6-A3BF-C94B-BBDB-CD92CD5A6228}" type="slidenum">
              <a:rPr lang="en-US" smtClean="0"/>
              <a:pPr/>
              <a:t>‹#›</a:t>
            </a:fld>
            <a:endParaRPr lang="en-US"/>
          </a:p>
        </p:txBody>
      </p:sp>
      <p:pic>
        <p:nvPicPr>
          <p:cNvPr id="4" name="Picture 3" descr="RT_IU-UITS-PTI.H.201_sm.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79393" y="6053104"/>
            <a:ext cx="1828800" cy="606492"/>
          </a:xfrm>
          <a:prstGeom prst="rect">
            <a:avLst/>
          </a:prstGeom>
        </p:spPr>
      </p:pic>
    </p:spTree>
    <p:extLst>
      <p:ext uri="{BB962C8B-B14F-4D97-AF65-F5344CB8AC3E}">
        <p14:creationId xmlns="" xmlns:p14="http://schemas.microsoft.com/office/powerpoint/2010/main" val="1368170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RT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42287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2287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83EB78C6-A3BF-C94B-BBDB-CD92CD5A6228}" type="slidenum">
              <a:rPr lang="en-US" smtClean="0"/>
              <a:pPr/>
              <a:t>‹#›</a:t>
            </a:fld>
            <a:endParaRPr lang="en-US"/>
          </a:p>
        </p:txBody>
      </p:sp>
      <p:pic>
        <p:nvPicPr>
          <p:cNvPr id="9" name="Picture 8" descr="RT_IU-UITS-PTI.H.201_sm.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79393" y="6053104"/>
            <a:ext cx="1828800" cy="606492"/>
          </a:xfrm>
          <a:prstGeom prst="rect">
            <a:avLst/>
          </a:prstGeom>
        </p:spPr>
      </p:pic>
    </p:spTree>
    <p:extLst>
      <p:ext uri="{BB962C8B-B14F-4D97-AF65-F5344CB8AC3E}">
        <p14:creationId xmlns="" xmlns:p14="http://schemas.microsoft.com/office/powerpoint/2010/main" val="6664010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RT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83EB78C6-A3BF-C94B-BBDB-CD92CD5A6228}" type="slidenum">
              <a:rPr lang="en-US" smtClean="0"/>
              <a:pPr/>
              <a:t>‹#›</a:t>
            </a:fld>
            <a:endParaRPr lang="en-US"/>
          </a:p>
        </p:txBody>
      </p:sp>
      <p:pic>
        <p:nvPicPr>
          <p:cNvPr id="7" name="Picture 6" descr="RT_IU-UITS-PTI.H.201_sm.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79393" y="6053104"/>
            <a:ext cx="1828800" cy="606492"/>
          </a:xfrm>
          <a:prstGeom prst="rect">
            <a:avLst/>
          </a:prstGeom>
        </p:spPr>
      </p:pic>
    </p:spTree>
    <p:extLst>
      <p:ext uri="{BB962C8B-B14F-4D97-AF65-F5344CB8AC3E}">
        <p14:creationId xmlns="" xmlns:p14="http://schemas.microsoft.com/office/powerpoint/2010/main" val="35947339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RT 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3EB78C6-A3BF-C94B-BBDB-CD92CD5A6228}" type="slidenum">
              <a:rPr lang="en-US" smtClean="0"/>
              <a:pPr/>
              <a:t>‹#›</a:t>
            </a:fld>
            <a:endParaRPr lang="en-US"/>
          </a:p>
        </p:txBody>
      </p:sp>
    </p:spTree>
    <p:extLst>
      <p:ext uri="{BB962C8B-B14F-4D97-AF65-F5344CB8AC3E}">
        <p14:creationId xmlns="" xmlns:p14="http://schemas.microsoft.com/office/powerpoint/2010/main" val="12679783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T Acks and Disclaimer">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83EB78C6-A3BF-C94B-BBDB-CD92CD5A6228}" type="slidenum">
              <a:rPr lang="en-US" smtClean="0"/>
              <a:pPr/>
              <a:t>‹#›</a:t>
            </a:fld>
            <a:endParaRPr lang="en-US"/>
          </a:p>
        </p:txBody>
      </p:sp>
      <p:sp>
        <p:nvSpPr>
          <p:cNvPr id="5" name="Content Placeholder 4"/>
          <p:cNvSpPr>
            <a:spLocks noGrp="1"/>
          </p:cNvSpPr>
          <p:nvPr>
            <p:ph sz="quarter" idx="11"/>
          </p:nvPr>
        </p:nvSpPr>
        <p:spPr>
          <a:xfrm>
            <a:off x="457200" y="1679614"/>
            <a:ext cx="8229600" cy="426048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5"/>
          <p:cNvSpPr/>
          <p:nvPr userDrawn="1"/>
        </p:nvSpPr>
        <p:spPr>
          <a:xfrm>
            <a:off x="457200" y="877598"/>
            <a:ext cx="8229600" cy="584776"/>
          </a:xfrm>
          <a:prstGeom prst="rect">
            <a:avLst/>
          </a:prstGeom>
        </p:spPr>
        <p:txBody>
          <a:bodyPr wrap="square">
            <a:spAutoFit/>
          </a:bodyPr>
          <a:lstStyle/>
          <a:p>
            <a:pPr algn="ctr"/>
            <a:r>
              <a:rPr lang="fi-FI" sz="1600" i="1" dirty="0" err="1" smtClean="0">
                <a:solidFill>
                  <a:schemeClr val="tx1"/>
                </a:solidFill>
                <a:latin typeface="Century Gothic"/>
                <a:cs typeface="Century Gothic"/>
              </a:rPr>
              <a:t>Research</a:t>
            </a:r>
            <a:r>
              <a:rPr lang="fi-FI" sz="1600" i="1" baseline="0" dirty="0" smtClean="0">
                <a:solidFill>
                  <a:schemeClr val="tx1"/>
                </a:solidFill>
                <a:latin typeface="Century Gothic"/>
                <a:cs typeface="Century Gothic"/>
              </a:rPr>
              <a:t> Technologies is a division of </a:t>
            </a:r>
            <a:r>
              <a:rPr lang="fi-FI" sz="1600" i="1" baseline="0" dirty="0" err="1" smtClean="0">
                <a:solidFill>
                  <a:schemeClr val="tx1"/>
                </a:solidFill>
                <a:latin typeface="Century Gothic"/>
                <a:cs typeface="Century Gothic"/>
              </a:rPr>
              <a:t>University</a:t>
            </a:r>
            <a:r>
              <a:rPr lang="fi-FI" sz="1600" i="1" baseline="0" dirty="0" smtClean="0">
                <a:solidFill>
                  <a:schemeClr val="tx1"/>
                </a:solidFill>
                <a:latin typeface="Century Gothic"/>
                <a:cs typeface="Century Gothic"/>
              </a:rPr>
              <a:t> </a:t>
            </a:r>
            <a:r>
              <a:rPr lang="fi-FI" sz="1600" i="1" baseline="0" dirty="0" err="1" smtClean="0">
                <a:solidFill>
                  <a:schemeClr val="tx1"/>
                </a:solidFill>
                <a:latin typeface="Century Gothic"/>
                <a:cs typeface="Century Gothic"/>
              </a:rPr>
              <a:t>Information</a:t>
            </a:r>
            <a:r>
              <a:rPr lang="fi-FI" sz="1600" i="1" baseline="0" dirty="0" smtClean="0">
                <a:solidFill>
                  <a:schemeClr val="tx1"/>
                </a:solidFill>
                <a:latin typeface="Century Gothic"/>
                <a:cs typeface="Century Gothic"/>
              </a:rPr>
              <a:t> Technology Services and is </a:t>
            </a:r>
            <a:r>
              <a:rPr lang="fi-FI" sz="1600" i="1" baseline="0" dirty="0" err="1" smtClean="0">
                <a:solidFill>
                  <a:schemeClr val="tx1"/>
                </a:solidFill>
                <a:latin typeface="Century Gothic"/>
                <a:cs typeface="Century Gothic"/>
              </a:rPr>
              <a:t>affiliated</a:t>
            </a:r>
            <a:r>
              <a:rPr lang="fi-FI" sz="1600" i="1" baseline="0" dirty="0" smtClean="0">
                <a:solidFill>
                  <a:schemeClr val="tx1"/>
                </a:solidFill>
                <a:latin typeface="Century Gothic"/>
                <a:cs typeface="Century Gothic"/>
              </a:rPr>
              <a:t> with the </a:t>
            </a:r>
            <a:r>
              <a:rPr lang="fi-FI" sz="1600" i="1" baseline="0" dirty="0" err="1" smtClean="0">
                <a:solidFill>
                  <a:schemeClr val="tx1"/>
                </a:solidFill>
                <a:latin typeface="Century Gothic"/>
                <a:cs typeface="Century Gothic"/>
              </a:rPr>
              <a:t>Pervasive</a:t>
            </a:r>
            <a:r>
              <a:rPr lang="fi-FI" sz="1600" i="1" baseline="0" dirty="0" smtClean="0">
                <a:solidFill>
                  <a:schemeClr val="tx1"/>
                </a:solidFill>
                <a:latin typeface="Century Gothic"/>
                <a:cs typeface="Century Gothic"/>
              </a:rPr>
              <a:t> Technology Institute</a:t>
            </a:r>
            <a:endParaRPr lang="en-US" sz="1600" i="1" dirty="0">
              <a:solidFill>
                <a:schemeClr val="tx1"/>
              </a:solidFill>
              <a:latin typeface="Century Gothic"/>
              <a:cs typeface="Century Gothic"/>
            </a:endParaRPr>
          </a:p>
        </p:txBody>
      </p:sp>
      <p:sp>
        <p:nvSpPr>
          <p:cNvPr id="7" name="TextBox 6"/>
          <p:cNvSpPr txBox="1"/>
          <p:nvPr userDrawn="1"/>
        </p:nvSpPr>
        <p:spPr>
          <a:xfrm>
            <a:off x="457200" y="274638"/>
            <a:ext cx="8229600" cy="584776"/>
          </a:xfrm>
          <a:prstGeom prst="rect">
            <a:avLst/>
          </a:prstGeom>
          <a:noFill/>
        </p:spPr>
        <p:txBody>
          <a:bodyPr wrap="square" rtlCol="0">
            <a:spAutoFit/>
          </a:bodyPr>
          <a:lstStyle/>
          <a:p>
            <a:pPr algn="ctr" defTabSz="457200" rtl="0" eaLnBrk="1" latinLnBrk="0" hangingPunct="1">
              <a:spcBef>
                <a:spcPct val="0"/>
              </a:spcBef>
              <a:buNone/>
            </a:pPr>
            <a:r>
              <a:rPr lang="en-US" sz="3200" b="0" i="0" kern="1200" dirty="0" smtClean="0">
                <a:solidFill>
                  <a:srgbClr val="A2132D"/>
                </a:solidFill>
                <a:latin typeface="Century Gothic"/>
                <a:ea typeface="+mj-ea"/>
                <a:cs typeface="Century Gothic"/>
              </a:rPr>
              <a:t>Acknowledgements &amp; disclaimer</a:t>
            </a:r>
            <a:endParaRPr lang="en-US" sz="3200" b="0" i="0" kern="1200" dirty="0">
              <a:solidFill>
                <a:srgbClr val="A2132D"/>
              </a:solidFill>
              <a:latin typeface="Century Gothic"/>
              <a:ea typeface="+mj-ea"/>
              <a:cs typeface="Century Gothic"/>
            </a:endParaRPr>
          </a:p>
        </p:txBody>
      </p:sp>
      <p:pic>
        <p:nvPicPr>
          <p:cNvPr id="9" name="Picture 8" descr="RT_IU-UITS-PTI.H.201_sm.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79393" y="6053104"/>
            <a:ext cx="1828800" cy="606492"/>
          </a:xfrm>
          <a:prstGeom prst="rect">
            <a:avLst/>
          </a:prstGeom>
        </p:spPr>
      </p:pic>
    </p:spTree>
    <p:extLst>
      <p:ext uri="{BB962C8B-B14F-4D97-AF65-F5344CB8AC3E}">
        <p14:creationId xmlns="" xmlns:p14="http://schemas.microsoft.com/office/powerpoint/2010/main" val="6033107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T License Term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83EB78C6-A3BF-C94B-BBDB-CD92CD5A6228}" type="slidenum">
              <a:rPr lang="en-US" smtClean="0"/>
              <a:pPr/>
              <a:t>‹#›</a:t>
            </a:fld>
            <a:endParaRPr lang="en-US"/>
          </a:p>
        </p:txBody>
      </p:sp>
      <p:sp>
        <p:nvSpPr>
          <p:cNvPr id="5" name="Content Placeholder 4"/>
          <p:cNvSpPr>
            <a:spLocks noGrp="1"/>
          </p:cNvSpPr>
          <p:nvPr>
            <p:ph sz="quarter" idx="11"/>
          </p:nvPr>
        </p:nvSpPr>
        <p:spPr>
          <a:xfrm>
            <a:off x="457200" y="952464"/>
            <a:ext cx="8229600" cy="4987637"/>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Box 5"/>
          <p:cNvSpPr txBox="1"/>
          <p:nvPr userDrawn="1"/>
        </p:nvSpPr>
        <p:spPr>
          <a:xfrm>
            <a:off x="457200" y="274638"/>
            <a:ext cx="8229600" cy="584776"/>
          </a:xfrm>
          <a:prstGeom prst="rect">
            <a:avLst/>
          </a:prstGeom>
          <a:noFill/>
        </p:spPr>
        <p:txBody>
          <a:bodyPr wrap="square" rtlCol="0">
            <a:spAutoFit/>
          </a:bodyPr>
          <a:lstStyle/>
          <a:p>
            <a:pPr algn="ctr" defTabSz="457200" rtl="0" eaLnBrk="1" latinLnBrk="0" hangingPunct="1">
              <a:spcBef>
                <a:spcPct val="0"/>
              </a:spcBef>
              <a:buNone/>
            </a:pPr>
            <a:r>
              <a:rPr lang="en-US" sz="3200" b="0" i="0" kern="1200" baseline="0" dirty="0" smtClean="0">
                <a:solidFill>
                  <a:srgbClr val="A2132D"/>
                </a:solidFill>
                <a:latin typeface="Century Gothic"/>
                <a:ea typeface="+mj-ea"/>
                <a:cs typeface="Century Gothic"/>
              </a:rPr>
              <a:t>License terms</a:t>
            </a:r>
            <a:endParaRPr lang="en-US" sz="3200" b="0" i="0" kern="1200" baseline="0" dirty="0">
              <a:solidFill>
                <a:srgbClr val="A2132D"/>
              </a:solidFill>
              <a:latin typeface="Century Gothic"/>
              <a:ea typeface="+mj-ea"/>
              <a:cs typeface="Century Gothic"/>
            </a:endParaRPr>
          </a:p>
        </p:txBody>
      </p:sp>
      <p:pic>
        <p:nvPicPr>
          <p:cNvPr id="8" name="Picture 7" descr="RT_IU-UITS-PTI.H.201_sm.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79393" y="6053104"/>
            <a:ext cx="1828800" cy="606492"/>
          </a:xfrm>
          <a:prstGeom prst="rect">
            <a:avLst/>
          </a:prstGeom>
        </p:spPr>
      </p:pic>
    </p:spTree>
    <p:extLst>
      <p:ext uri="{BB962C8B-B14F-4D97-AF65-F5344CB8AC3E}">
        <p14:creationId xmlns="" xmlns:p14="http://schemas.microsoft.com/office/powerpoint/2010/main" val="41739322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ACR Title Slide">
    <p:spTree>
      <p:nvGrpSpPr>
        <p:cNvPr id="1" name=""/>
        <p:cNvGrpSpPr/>
        <p:nvPr/>
      </p:nvGrpSpPr>
      <p:grpSpPr>
        <a:xfrm>
          <a:off x="0" y="0"/>
          <a:ext cx="0" cy="0"/>
          <a:chOff x="0" y="0"/>
          <a:chExt cx="0" cy="0"/>
        </a:xfrm>
      </p:grpSpPr>
      <p:pic>
        <p:nvPicPr>
          <p:cNvPr id="4" name="Picture 3" descr="cacr_topmotto_new.png"/>
          <p:cNvPicPr>
            <a:picLocks noChangeAspect="1"/>
          </p:cNvPicPr>
          <p:nvPr userDrawn="1"/>
        </p:nvPicPr>
        <p:blipFill>
          <a:blip r:embed="rId2" cstate="screen">
            <a:extLst>
              <a:ext uri="{28A0092B-C50C-407E-A947-70E740481C1C}">
                <a14:useLocalDpi xmlns="" xmlns:a14="http://schemas.microsoft.com/office/drawing/2010/main"/>
              </a:ext>
            </a:extLst>
          </a:blip>
          <a:stretch>
            <a:fillRect/>
          </a:stretch>
        </p:blipFill>
        <p:spPr>
          <a:xfrm>
            <a:off x="0" y="218058"/>
            <a:ext cx="9144000" cy="696542"/>
          </a:xfrm>
          <a:prstGeom prst="rect">
            <a:avLst/>
          </a:prstGeom>
        </p:spPr>
      </p:pic>
      <p:sp>
        <p:nvSpPr>
          <p:cNvPr id="12" name="Rectangle 11"/>
          <p:cNvSpPr/>
          <p:nvPr userDrawn="1"/>
        </p:nvSpPr>
        <p:spPr>
          <a:xfrm>
            <a:off x="5591670" y="5957408"/>
            <a:ext cx="3552330" cy="646331"/>
          </a:xfrm>
          <a:prstGeom prst="rect">
            <a:avLst/>
          </a:prstGeom>
        </p:spPr>
        <p:txBody>
          <a:bodyPr wrap="square">
            <a:spAutoFit/>
          </a:bodyPr>
          <a:lstStyle/>
          <a:p>
            <a:pPr algn="l"/>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Trustees</a:t>
            </a:r>
            <a:r>
              <a:rPr lang="fi-FI" sz="1200" dirty="0">
                <a:solidFill>
                  <a:schemeClr val="tx1">
                    <a:tint val="75000"/>
                  </a:schemeClr>
                </a:solidFill>
                <a:latin typeface="Century Gothic"/>
                <a:cs typeface="Century Gothic"/>
              </a:rPr>
              <a:t> of Indiana </a:t>
            </a:r>
            <a:r>
              <a:rPr lang="fi-FI" sz="1200" dirty="0" err="1">
                <a:solidFill>
                  <a:schemeClr val="tx1">
                    <a:tint val="75000"/>
                  </a:schemeClr>
                </a:solidFill>
                <a:latin typeface="Century Gothic"/>
                <a:cs typeface="Century Gothic"/>
              </a:rPr>
              <a:t>University</a:t>
            </a:r>
            <a:endParaRPr lang="fi-FI" sz="1200" dirty="0">
              <a:solidFill>
                <a:schemeClr val="tx1">
                  <a:tint val="75000"/>
                </a:schemeClr>
              </a:solidFill>
              <a:latin typeface="Century Gothic"/>
              <a:cs typeface="Century Gothic"/>
            </a:endParaRPr>
          </a:p>
          <a:p>
            <a:pPr algn="l"/>
            <a:r>
              <a:rPr lang="fi-FI" sz="1200" dirty="0" err="1">
                <a:solidFill>
                  <a:schemeClr val="tx1">
                    <a:tint val="75000"/>
                  </a:schemeClr>
                </a:solidFill>
                <a:latin typeface="Century Gothic"/>
                <a:cs typeface="Century Gothic"/>
              </a:rPr>
              <a:t>Released</a:t>
            </a:r>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under</a:t>
            </a:r>
            <a:r>
              <a:rPr lang="fi-FI" sz="1200" dirty="0">
                <a:solidFill>
                  <a:schemeClr val="tx1">
                    <a:tint val="75000"/>
                  </a:schemeClr>
                </a:solidFill>
                <a:latin typeface="Century Gothic"/>
                <a:cs typeface="Century Gothic"/>
              </a:rPr>
              <a:t> Creative </a:t>
            </a:r>
            <a:r>
              <a:rPr lang="fi-FI" sz="1200" dirty="0" err="1">
                <a:solidFill>
                  <a:schemeClr val="tx1">
                    <a:tint val="75000"/>
                  </a:schemeClr>
                </a:solidFill>
                <a:latin typeface="Century Gothic"/>
                <a:cs typeface="Century Gothic"/>
              </a:rPr>
              <a:t>Commons</a:t>
            </a:r>
            <a:r>
              <a:rPr lang="fi-FI" sz="1200" dirty="0">
                <a:solidFill>
                  <a:schemeClr val="tx1">
                    <a:tint val="75000"/>
                  </a:schemeClr>
                </a:solidFill>
                <a:latin typeface="Century Gothic"/>
                <a:cs typeface="Century Gothic"/>
              </a:rPr>
              <a:t> 3.0 </a:t>
            </a:r>
            <a:r>
              <a:rPr lang="fi-FI" sz="1200" dirty="0" err="1">
                <a:solidFill>
                  <a:schemeClr val="tx1">
                    <a:tint val="75000"/>
                  </a:schemeClr>
                </a:solidFill>
                <a:latin typeface="Century Gothic"/>
                <a:cs typeface="Century Gothic"/>
              </a:rPr>
              <a:t>unported</a:t>
            </a:r>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license</a:t>
            </a:r>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license</a:t>
            </a:r>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terms</a:t>
            </a:r>
            <a:r>
              <a:rPr lang="fi-FI" sz="1200" dirty="0">
                <a:solidFill>
                  <a:schemeClr val="tx1">
                    <a:tint val="75000"/>
                  </a:schemeClr>
                </a:solidFill>
                <a:latin typeface="Century Gothic"/>
                <a:cs typeface="Century Gothic"/>
              </a:rPr>
              <a:t> on </a:t>
            </a:r>
            <a:r>
              <a:rPr lang="fi-FI" sz="1200" dirty="0" err="1">
                <a:solidFill>
                  <a:schemeClr val="tx1">
                    <a:tint val="75000"/>
                  </a:schemeClr>
                </a:solidFill>
                <a:latin typeface="Century Gothic"/>
                <a:cs typeface="Century Gothic"/>
              </a:rPr>
              <a:t>last</a:t>
            </a:r>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slide</a:t>
            </a:r>
            <a:r>
              <a:rPr lang="fi-FI" sz="1200" dirty="0">
                <a:solidFill>
                  <a:schemeClr val="tx1">
                    <a:tint val="75000"/>
                  </a:schemeClr>
                </a:solidFill>
                <a:latin typeface="Century Gothic"/>
                <a:cs typeface="Century Gothic"/>
              </a:rPr>
              <a:t>. </a:t>
            </a:r>
            <a:endParaRPr lang="en-US" sz="1200" dirty="0">
              <a:solidFill>
                <a:schemeClr val="tx1">
                  <a:tint val="75000"/>
                </a:schemeClr>
              </a:solidFill>
              <a:latin typeface="Century Gothic"/>
              <a:cs typeface="Century Gothic"/>
            </a:endParaRPr>
          </a:p>
        </p:txBody>
      </p:sp>
      <p:pic>
        <p:nvPicPr>
          <p:cNvPr id="2" name="Picture 1" descr="CACR_IU.V.201.png"/>
          <p:cNvPicPr>
            <a:picLocks noChangeAspect="1"/>
          </p:cNvPicPr>
          <p:nvPr userDrawn="1"/>
        </p:nvPicPr>
        <p:blipFill>
          <a:blip r:embed="rId3" cstate="screen">
            <a:extLst>
              <a:ext uri="{28A0092B-C50C-407E-A947-70E740481C1C}">
                <a14:useLocalDpi xmlns="" xmlns:a14="http://schemas.microsoft.com/office/drawing/2010/main"/>
              </a:ext>
            </a:extLst>
          </a:blip>
          <a:stretch>
            <a:fillRect/>
          </a:stretch>
        </p:blipFill>
        <p:spPr>
          <a:xfrm>
            <a:off x="3593193" y="5626574"/>
            <a:ext cx="1998477" cy="977165"/>
          </a:xfrm>
          <a:prstGeom prst="rect">
            <a:avLst/>
          </a:prstGeom>
        </p:spPr>
      </p:pic>
      <p:sp>
        <p:nvSpPr>
          <p:cNvPr id="8" name="Title 1"/>
          <p:cNvSpPr>
            <a:spLocks noGrp="1"/>
          </p:cNvSpPr>
          <p:nvPr>
            <p:ph type="ctrTitle"/>
          </p:nvPr>
        </p:nvSpPr>
        <p:spPr>
          <a:xfrm>
            <a:off x="685800" y="1239410"/>
            <a:ext cx="7772400" cy="1470025"/>
          </a:xfrm>
        </p:spPr>
        <p:txBody>
          <a:bodyPr/>
          <a:lstStyle/>
          <a:p>
            <a:r>
              <a:rPr lang="en-US" dirty="0" smtClean="0"/>
              <a:t>Click to edit Master title style</a:t>
            </a:r>
            <a:endParaRPr lang="en-US" dirty="0"/>
          </a:p>
        </p:txBody>
      </p:sp>
      <p:sp>
        <p:nvSpPr>
          <p:cNvPr id="9" name="Subtitle 2"/>
          <p:cNvSpPr>
            <a:spLocks noGrp="1"/>
          </p:cNvSpPr>
          <p:nvPr>
            <p:ph type="subTitle" idx="1"/>
          </p:nvPr>
        </p:nvSpPr>
        <p:spPr>
          <a:xfrm>
            <a:off x="1371600" y="2862044"/>
            <a:ext cx="6400800" cy="111167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5" name="Text Placeholder 4"/>
          <p:cNvSpPr>
            <a:spLocks noGrp="1"/>
          </p:cNvSpPr>
          <p:nvPr>
            <p:ph type="body" sz="quarter" idx="10" hasCustomPrompt="1"/>
          </p:nvPr>
        </p:nvSpPr>
        <p:spPr>
          <a:xfrm>
            <a:off x="1371600" y="4065588"/>
            <a:ext cx="6400800" cy="1320800"/>
          </a:xfrm>
        </p:spPr>
        <p:txBody>
          <a:bodyPr>
            <a:normAutofit/>
          </a:bodyPr>
          <a:lstStyle>
            <a:lvl1pPr marL="0" indent="0" algn="ctr">
              <a:buNone/>
              <a:defRPr sz="1600" i="1">
                <a:solidFill>
                  <a:srgbClr val="7F7F7F"/>
                </a:solidFill>
              </a:defRPr>
            </a:lvl1pPr>
          </a:lstStyle>
          <a:p>
            <a:pPr lvl="0"/>
            <a:r>
              <a:rPr lang="en-US" dirty="0" smtClean="0"/>
              <a:t>Name of presenter</a:t>
            </a:r>
            <a:br>
              <a:rPr lang="en-US" dirty="0" smtClean="0"/>
            </a:br>
            <a:r>
              <a:rPr lang="en-US" dirty="0" smtClean="0"/>
              <a:t>Presenter email</a:t>
            </a:r>
            <a:br>
              <a:rPr lang="en-US" dirty="0" smtClean="0"/>
            </a:br>
            <a:r>
              <a:rPr lang="en-US" dirty="0" smtClean="0"/>
              <a:t>Location and date of talk</a:t>
            </a:r>
            <a:br>
              <a:rPr lang="en-US" dirty="0" smtClean="0"/>
            </a:br>
            <a:r>
              <a:rPr lang="en-US" dirty="0" smtClean="0"/>
              <a:t>Available from: [URL]</a:t>
            </a:r>
          </a:p>
          <a:p>
            <a:pPr lvl="0"/>
            <a:endParaRPr lang="en-US" dirty="0"/>
          </a:p>
        </p:txBody>
      </p:sp>
    </p:spTree>
    <p:extLst>
      <p:ext uri="{BB962C8B-B14F-4D97-AF65-F5344CB8AC3E}">
        <p14:creationId xmlns="" xmlns:p14="http://schemas.microsoft.com/office/powerpoint/2010/main" val="512589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CACR Title and Content">
    <p:spTree>
      <p:nvGrpSpPr>
        <p:cNvPr id="1" name=""/>
        <p:cNvGrpSpPr/>
        <p:nvPr/>
      </p:nvGrpSpPr>
      <p:grpSpPr>
        <a:xfrm>
          <a:off x="0" y="0"/>
          <a:ext cx="0" cy="0"/>
          <a:chOff x="0" y="0"/>
          <a:chExt cx="0" cy="0"/>
        </a:xfrm>
      </p:grpSpPr>
      <p:pic>
        <p:nvPicPr>
          <p:cNvPr id="5" name="Picture 4" descr="CYBER_SEC_IU.H.201All.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90077" y="5968849"/>
            <a:ext cx="2286000" cy="67845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4146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8847762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CACR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3086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3086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869587CA-1790-D944-9358-28FE68D2E49C}" type="slidenum">
              <a:rPr lang="en-US" smtClean="0"/>
              <a:pPr/>
              <a:t>‹#›</a:t>
            </a:fld>
            <a:endParaRPr lang="en-US"/>
          </a:p>
        </p:txBody>
      </p:sp>
      <p:pic>
        <p:nvPicPr>
          <p:cNvPr id="8" name="Picture 7" descr="CYBER_SEC_IU.H.201All.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90077" y="5968849"/>
            <a:ext cx="2286000" cy="678450"/>
          </a:xfrm>
          <a:prstGeom prst="rect">
            <a:avLst/>
          </a:prstGeom>
        </p:spPr>
      </p:pic>
    </p:spTree>
    <p:extLst>
      <p:ext uri="{BB962C8B-B14F-4D97-AF65-F5344CB8AC3E}">
        <p14:creationId xmlns="" xmlns:p14="http://schemas.microsoft.com/office/powerpoint/2010/main" val="38156874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CACR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869587CA-1790-D944-9358-28FE68D2E49C}" type="slidenum">
              <a:rPr lang="en-US" smtClean="0"/>
              <a:pPr/>
              <a:t>‹#›</a:t>
            </a:fld>
            <a:endParaRPr lang="en-US"/>
          </a:p>
        </p:txBody>
      </p:sp>
      <p:pic>
        <p:nvPicPr>
          <p:cNvPr id="7" name="Picture 6" descr="CYBER_SEC_IU.H.201All.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90077" y="5968849"/>
            <a:ext cx="2286000" cy="678450"/>
          </a:xfrm>
          <a:prstGeom prst="rect">
            <a:avLst/>
          </a:prstGeom>
        </p:spPr>
      </p:pic>
    </p:spTree>
    <p:extLst>
      <p:ext uri="{BB962C8B-B14F-4D97-AF65-F5344CB8AC3E}">
        <p14:creationId xmlns="" xmlns:p14="http://schemas.microsoft.com/office/powerpoint/2010/main" val="12970815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TI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9BB19C3B-F741-DA46-9232-016F534F770F}" type="slidenum">
              <a:rPr lang="en-US" smtClean="0"/>
              <a:pPr/>
              <a:t>‹#›</a:t>
            </a:fld>
            <a:endParaRPr lang="en-US"/>
          </a:p>
        </p:txBody>
      </p:sp>
      <p:pic>
        <p:nvPicPr>
          <p:cNvPr id="4" name="Picture 3" descr="PTI_IU.H.201_sm.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88469" y="6225149"/>
            <a:ext cx="2286000" cy="423333"/>
          </a:xfrm>
          <a:prstGeom prst="rect">
            <a:avLst/>
          </a:prstGeom>
        </p:spPr>
      </p:pic>
    </p:spTree>
    <p:extLst>
      <p:ext uri="{BB962C8B-B14F-4D97-AF65-F5344CB8AC3E}">
        <p14:creationId xmlns="" xmlns:p14="http://schemas.microsoft.com/office/powerpoint/2010/main" val="24298573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CACR 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69587CA-1790-D944-9358-28FE68D2E49C}" type="slidenum">
              <a:rPr lang="en-US" smtClean="0"/>
              <a:pPr/>
              <a:t>‹#›</a:t>
            </a:fld>
            <a:endParaRPr lang="en-US"/>
          </a:p>
        </p:txBody>
      </p:sp>
    </p:spTree>
    <p:extLst>
      <p:ext uri="{BB962C8B-B14F-4D97-AF65-F5344CB8AC3E}">
        <p14:creationId xmlns="" xmlns:p14="http://schemas.microsoft.com/office/powerpoint/2010/main" val="13074368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ACR Acks &amp; Disclaimer">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869587CA-1790-D944-9358-28FE68D2E49C}" type="slidenum">
              <a:rPr lang="en-US" smtClean="0"/>
              <a:pPr/>
              <a:t>‹#›</a:t>
            </a:fld>
            <a:endParaRPr lang="en-US"/>
          </a:p>
        </p:txBody>
      </p:sp>
      <p:sp>
        <p:nvSpPr>
          <p:cNvPr id="7" name="Content Placeholder 4"/>
          <p:cNvSpPr>
            <a:spLocks noGrp="1"/>
          </p:cNvSpPr>
          <p:nvPr>
            <p:ph sz="quarter" idx="11"/>
          </p:nvPr>
        </p:nvSpPr>
        <p:spPr>
          <a:xfrm>
            <a:off x="457200" y="1679614"/>
            <a:ext cx="8229600" cy="425024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7"/>
          <p:cNvSpPr/>
          <p:nvPr userDrawn="1"/>
        </p:nvSpPr>
        <p:spPr>
          <a:xfrm>
            <a:off x="457200" y="877598"/>
            <a:ext cx="8229600" cy="584776"/>
          </a:xfrm>
          <a:prstGeom prst="rect">
            <a:avLst/>
          </a:prstGeom>
        </p:spPr>
        <p:txBody>
          <a:bodyPr wrap="square">
            <a:spAutoFit/>
          </a:bodyPr>
          <a:lstStyle/>
          <a:p>
            <a:pPr algn="ctr"/>
            <a:r>
              <a:rPr lang="fi-FI" sz="1600" i="1" dirty="0" smtClean="0">
                <a:solidFill>
                  <a:schemeClr val="tx1"/>
                </a:solidFill>
                <a:latin typeface="Century Gothic"/>
                <a:cs typeface="Century Gothic"/>
              </a:rPr>
              <a:t>CACR </a:t>
            </a:r>
            <a:r>
              <a:rPr lang="fi-FI" sz="1600" i="1" baseline="0" dirty="0" smtClean="0">
                <a:solidFill>
                  <a:schemeClr val="tx1"/>
                </a:solidFill>
                <a:latin typeface="Century Gothic"/>
                <a:cs typeface="Century Gothic"/>
              </a:rPr>
              <a:t>is </a:t>
            </a:r>
            <a:r>
              <a:rPr lang="fi-FI" sz="1600" i="1" baseline="0" dirty="0" err="1" smtClean="0">
                <a:solidFill>
                  <a:schemeClr val="tx1"/>
                </a:solidFill>
                <a:latin typeface="Century Gothic"/>
                <a:cs typeface="Century Gothic"/>
              </a:rPr>
              <a:t>affiliated</a:t>
            </a:r>
            <a:r>
              <a:rPr lang="fi-FI" sz="1600" i="1" baseline="0" dirty="0" smtClean="0">
                <a:solidFill>
                  <a:schemeClr val="tx1"/>
                </a:solidFill>
                <a:latin typeface="Century Gothic"/>
                <a:cs typeface="Century Gothic"/>
              </a:rPr>
              <a:t> with the Office of the </a:t>
            </a:r>
            <a:r>
              <a:rPr lang="fi-FI" sz="1600" i="1" baseline="0" dirty="0" err="1" smtClean="0">
                <a:solidFill>
                  <a:schemeClr val="tx1"/>
                </a:solidFill>
                <a:latin typeface="Century Gothic"/>
                <a:cs typeface="Century Gothic"/>
              </a:rPr>
              <a:t>Vice</a:t>
            </a:r>
            <a:r>
              <a:rPr lang="fi-FI" sz="1600" i="1" baseline="0" dirty="0" smtClean="0">
                <a:solidFill>
                  <a:schemeClr val="tx1"/>
                </a:solidFill>
                <a:latin typeface="Century Gothic"/>
                <a:cs typeface="Century Gothic"/>
              </a:rPr>
              <a:t> </a:t>
            </a:r>
            <a:r>
              <a:rPr lang="fi-FI" sz="1600" i="1" baseline="0" dirty="0" err="1" smtClean="0">
                <a:solidFill>
                  <a:schemeClr val="tx1"/>
                </a:solidFill>
                <a:latin typeface="Century Gothic"/>
                <a:cs typeface="Century Gothic"/>
              </a:rPr>
              <a:t>President</a:t>
            </a:r>
            <a:r>
              <a:rPr lang="fi-FI" sz="1600" i="1" baseline="0" dirty="0" smtClean="0">
                <a:solidFill>
                  <a:schemeClr val="tx1"/>
                </a:solidFill>
                <a:latin typeface="Century Gothic"/>
                <a:cs typeface="Century Gothic"/>
              </a:rPr>
              <a:t> for </a:t>
            </a:r>
            <a:r>
              <a:rPr lang="fi-FI" sz="1600" i="1" baseline="0" dirty="0" err="1" smtClean="0">
                <a:solidFill>
                  <a:schemeClr val="tx1"/>
                </a:solidFill>
                <a:latin typeface="Century Gothic"/>
                <a:cs typeface="Century Gothic"/>
              </a:rPr>
              <a:t>Information</a:t>
            </a:r>
            <a:r>
              <a:rPr lang="fi-FI" sz="1600" i="1" baseline="0" dirty="0" smtClean="0">
                <a:solidFill>
                  <a:schemeClr val="tx1"/>
                </a:solidFill>
                <a:latin typeface="Century Gothic"/>
                <a:cs typeface="Century Gothic"/>
              </a:rPr>
              <a:t> Technology, the </a:t>
            </a:r>
            <a:r>
              <a:rPr lang="fi-FI" sz="1600" i="1" baseline="0" dirty="0" err="1" smtClean="0">
                <a:solidFill>
                  <a:schemeClr val="tx1"/>
                </a:solidFill>
                <a:latin typeface="Century Gothic"/>
                <a:cs typeface="Century Gothic"/>
              </a:rPr>
              <a:t>Maurer</a:t>
            </a:r>
            <a:r>
              <a:rPr lang="fi-FI" sz="1600" i="1" baseline="0" dirty="0" smtClean="0">
                <a:solidFill>
                  <a:schemeClr val="tx1"/>
                </a:solidFill>
                <a:latin typeface="Century Gothic"/>
                <a:cs typeface="Century Gothic"/>
              </a:rPr>
              <a:t> School of </a:t>
            </a:r>
            <a:r>
              <a:rPr lang="fi-FI" sz="1600" i="1" baseline="0" dirty="0" err="1" smtClean="0">
                <a:solidFill>
                  <a:schemeClr val="tx1"/>
                </a:solidFill>
                <a:latin typeface="Century Gothic"/>
                <a:cs typeface="Century Gothic"/>
              </a:rPr>
              <a:t>Law</a:t>
            </a:r>
            <a:r>
              <a:rPr lang="fi-FI" sz="1600" i="1" baseline="0" dirty="0" smtClean="0">
                <a:solidFill>
                  <a:schemeClr val="tx1"/>
                </a:solidFill>
                <a:latin typeface="Century Gothic"/>
                <a:cs typeface="Century Gothic"/>
              </a:rPr>
              <a:t>, and the </a:t>
            </a:r>
            <a:r>
              <a:rPr lang="fi-FI" sz="1600" i="1" baseline="0" dirty="0" err="1" smtClean="0">
                <a:solidFill>
                  <a:schemeClr val="tx1"/>
                </a:solidFill>
                <a:latin typeface="Century Gothic"/>
                <a:cs typeface="Century Gothic"/>
              </a:rPr>
              <a:t>Pervasive</a:t>
            </a:r>
            <a:r>
              <a:rPr lang="fi-FI" sz="1600" i="1" baseline="0" dirty="0" smtClean="0">
                <a:solidFill>
                  <a:schemeClr val="tx1"/>
                </a:solidFill>
                <a:latin typeface="Century Gothic"/>
                <a:cs typeface="Century Gothic"/>
              </a:rPr>
              <a:t> Technology Institute</a:t>
            </a:r>
            <a:endParaRPr lang="en-US" sz="1600" i="1" dirty="0">
              <a:solidFill>
                <a:schemeClr val="tx1"/>
              </a:solidFill>
              <a:latin typeface="Century Gothic"/>
              <a:cs typeface="Century Gothic"/>
            </a:endParaRPr>
          </a:p>
        </p:txBody>
      </p:sp>
      <p:sp>
        <p:nvSpPr>
          <p:cNvPr id="9" name="TextBox 8"/>
          <p:cNvSpPr txBox="1"/>
          <p:nvPr userDrawn="1"/>
        </p:nvSpPr>
        <p:spPr>
          <a:xfrm>
            <a:off x="457200" y="274638"/>
            <a:ext cx="8229600" cy="584776"/>
          </a:xfrm>
          <a:prstGeom prst="rect">
            <a:avLst/>
          </a:prstGeom>
          <a:noFill/>
        </p:spPr>
        <p:txBody>
          <a:bodyPr wrap="square" rtlCol="0">
            <a:spAutoFit/>
          </a:bodyPr>
          <a:lstStyle/>
          <a:p>
            <a:pPr algn="ctr" defTabSz="457200" rtl="0" eaLnBrk="1" latinLnBrk="0" hangingPunct="1">
              <a:spcBef>
                <a:spcPct val="0"/>
              </a:spcBef>
              <a:buNone/>
            </a:pPr>
            <a:r>
              <a:rPr lang="en-US" sz="3200" b="0" i="0" kern="1200" dirty="0" smtClean="0">
                <a:solidFill>
                  <a:srgbClr val="A2132D"/>
                </a:solidFill>
                <a:latin typeface="Century Gothic"/>
                <a:ea typeface="+mj-ea"/>
                <a:cs typeface="Century Gothic"/>
              </a:rPr>
              <a:t>Acknowledgements &amp; disclaimer</a:t>
            </a:r>
            <a:endParaRPr lang="en-US" sz="3200" b="0" i="0" kern="1200" dirty="0">
              <a:solidFill>
                <a:srgbClr val="A2132D"/>
              </a:solidFill>
              <a:latin typeface="Century Gothic"/>
              <a:ea typeface="+mj-ea"/>
              <a:cs typeface="Century Gothic"/>
            </a:endParaRPr>
          </a:p>
        </p:txBody>
      </p:sp>
      <p:pic>
        <p:nvPicPr>
          <p:cNvPr id="10" name="Picture 9" descr="CYBER_SEC_IU.H.201All.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90077" y="5968849"/>
            <a:ext cx="2286000" cy="678450"/>
          </a:xfrm>
          <a:prstGeom prst="rect">
            <a:avLst/>
          </a:prstGeom>
        </p:spPr>
      </p:pic>
    </p:spTree>
    <p:extLst>
      <p:ext uri="{BB962C8B-B14F-4D97-AF65-F5344CB8AC3E}">
        <p14:creationId xmlns="" xmlns:p14="http://schemas.microsoft.com/office/powerpoint/2010/main" val="34766262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ACR License Term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869587CA-1790-D944-9358-28FE68D2E49C}" type="slidenum">
              <a:rPr lang="en-US" smtClean="0"/>
              <a:pPr/>
              <a:t>‹#›</a:t>
            </a:fld>
            <a:endParaRPr lang="en-US"/>
          </a:p>
        </p:txBody>
      </p:sp>
      <p:sp>
        <p:nvSpPr>
          <p:cNvPr id="5" name="Content Placeholder 4"/>
          <p:cNvSpPr>
            <a:spLocks noGrp="1"/>
          </p:cNvSpPr>
          <p:nvPr>
            <p:ph sz="quarter" idx="11"/>
          </p:nvPr>
        </p:nvSpPr>
        <p:spPr>
          <a:xfrm>
            <a:off x="457200" y="952464"/>
            <a:ext cx="8229600" cy="495691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Box 5"/>
          <p:cNvSpPr txBox="1"/>
          <p:nvPr userDrawn="1"/>
        </p:nvSpPr>
        <p:spPr>
          <a:xfrm>
            <a:off x="457200" y="274638"/>
            <a:ext cx="8229600" cy="584776"/>
          </a:xfrm>
          <a:prstGeom prst="rect">
            <a:avLst/>
          </a:prstGeom>
          <a:noFill/>
        </p:spPr>
        <p:txBody>
          <a:bodyPr wrap="square" rtlCol="0">
            <a:spAutoFit/>
          </a:bodyPr>
          <a:lstStyle/>
          <a:p>
            <a:pPr algn="ctr" defTabSz="457200" rtl="0" eaLnBrk="1" latinLnBrk="0" hangingPunct="1">
              <a:spcBef>
                <a:spcPct val="0"/>
              </a:spcBef>
              <a:buNone/>
            </a:pPr>
            <a:r>
              <a:rPr lang="en-US" sz="3200" b="0" i="0" kern="1200" baseline="0" dirty="0" smtClean="0">
                <a:solidFill>
                  <a:srgbClr val="A2132D"/>
                </a:solidFill>
                <a:latin typeface="Century Gothic"/>
                <a:ea typeface="+mj-ea"/>
                <a:cs typeface="Century Gothic"/>
              </a:rPr>
              <a:t>License terms</a:t>
            </a:r>
            <a:endParaRPr lang="en-US" sz="3200" b="0" i="0" kern="1200" baseline="0" dirty="0">
              <a:solidFill>
                <a:srgbClr val="A2132D"/>
              </a:solidFill>
              <a:latin typeface="Century Gothic"/>
              <a:ea typeface="+mj-ea"/>
              <a:cs typeface="Century Gothic"/>
            </a:endParaRPr>
          </a:p>
        </p:txBody>
      </p:sp>
      <p:pic>
        <p:nvPicPr>
          <p:cNvPr id="8" name="Picture 7" descr="CYBER_SEC_IU.H.201All.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90077" y="5968849"/>
            <a:ext cx="2286000" cy="678450"/>
          </a:xfrm>
          <a:prstGeom prst="rect">
            <a:avLst/>
          </a:prstGeom>
        </p:spPr>
      </p:pic>
    </p:spTree>
    <p:extLst>
      <p:ext uri="{BB962C8B-B14F-4D97-AF65-F5344CB8AC3E}">
        <p14:creationId xmlns="" xmlns:p14="http://schemas.microsoft.com/office/powerpoint/2010/main" val="6928167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2I Title Slide">
    <p:spTree>
      <p:nvGrpSpPr>
        <p:cNvPr id="1" name=""/>
        <p:cNvGrpSpPr/>
        <p:nvPr/>
      </p:nvGrpSpPr>
      <p:grpSpPr>
        <a:xfrm>
          <a:off x="0" y="0"/>
          <a:ext cx="0" cy="0"/>
          <a:chOff x="0" y="0"/>
          <a:chExt cx="0" cy="0"/>
        </a:xfrm>
      </p:grpSpPr>
      <p:pic>
        <p:nvPicPr>
          <p:cNvPr id="5" name="Picture 4" descr="PTI_IU.V.CMYK.tif"/>
          <p:cNvPicPr>
            <a:picLocks noChangeAspect="1"/>
          </p:cNvPicPr>
          <p:nvPr userDrawn="1"/>
        </p:nvPicPr>
        <p:blipFill>
          <a:blip r:embed="rId2" cstate="screen">
            <a:extLst>
              <a:ext uri="{28A0092B-C50C-407E-A947-70E740481C1C}">
                <a14:useLocalDpi xmlns="" xmlns:a14="http://schemas.microsoft.com/office/drawing/2010/main"/>
              </a:ext>
            </a:extLst>
          </a:blip>
          <a:stretch>
            <a:fillRect/>
          </a:stretch>
        </p:blipFill>
        <p:spPr>
          <a:xfrm>
            <a:off x="3656700" y="5823768"/>
            <a:ext cx="1828800" cy="779971"/>
          </a:xfrm>
          <a:prstGeom prst="rect">
            <a:avLst/>
          </a:prstGeom>
        </p:spPr>
      </p:pic>
      <p:pic>
        <p:nvPicPr>
          <p:cNvPr id="4" name="Picture 3" descr="d2i_topmotto_new.png"/>
          <p:cNvPicPr>
            <a:picLocks noChangeAspect="1"/>
          </p:cNvPicPr>
          <p:nvPr userDrawn="1"/>
        </p:nvPicPr>
        <p:blipFill>
          <a:blip r:embed="rId3" cstate="screen">
            <a:extLst>
              <a:ext uri="{28A0092B-C50C-407E-A947-70E740481C1C}">
                <a14:useLocalDpi xmlns="" xmlns:a14="http://schemas.microsoft.com/office/drawing/2010/main"/>
              </a:ext>
            </a:extLst>
          </a:blip>
          <a:stretch>
            <a:fillRect/>
          </a:stretch>
        </p:blipFill>
        <p:spPr>
          <a:xfrm>
            <a:off x="0" y="218058"/>
            <a:ext cx="9144000" cy="696542"/>
          </a:xfrm>
          <a:prstGeom prst="rect">
            <a:avLst/>
          </a:prstGeom>
        </p:spPr>
      </p:pic>
      <p:sp>
        <p:nvSpPr>
          <p:cNvPr id="11" name="Rectangle 10"/>
          <p:cNvSpPr/>
          <p:nvPr userDrawn="1"/>
        </p:nvSpPr>
        <p:spPr>
          <a:xfrm>
            <a:off x="5591670" y="5957408"/>
            <a:ext cx="3552330" cy="646331"/>
          </a:xfrm>
          <a:prstGeom prst="rect">
            <a:avLst/>
          </a:prstGeom>
        </p:spPr>
        <p:txBody>
          <a:bodyPr wrap="square">
            <a:spAutoFit/>
          </a:bodyPr>
          <a:lstStyle/>
          <a:p>
            <a:pPr algn="l"/>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Trustees</a:t>
            </a:r>
            <a:r>
              <a:rPr lang="fi-FI" sz="1200" dirty="0">
                <a:solidFill>
                  <a:schemeClr val="tx1">
                    <a:tint val="75000"/>
                  </a:schemeClr>
                </a:solidFill>
                <a:latin typeface="Century Gothic"/>
                <a:cs typeface="Century Gothic"/>
              </a:rPr>
              <a:t> of Indiana </a:t>
            </a:r>
            <a:r>
              <a:rPr lang="fi-FI" sz="1200" dirty="0" err="1">
                <a:solidFill>
                  <a:schemeClr val="tx1">
                    <a:tint val="75000"/>
                  </a:schemeClr>
                </a:solidFill>
                <a:latin typeface="Century Gothic"/>
                <a:cs typeface="Century Gothic"/>
              </a:rPr>
              <a:t>University</a:t>
            </a:r>
            <a:endParaRPr lang="fi-FI" sz="1200" dirty="0">
              <a:solidFill>
                <a:schemeClr val="tx1">
                  <a:tint val="75000"/>
                </a:schemeClr>
              </a:solidFill>
              <a:latin typeface="Century Gothic"/>
              <a:cs typeface="Century Gothic"/>
            </a:endParaRPr>
          </a:p>
          <a:p>
            <a:pPr algn="l"/>
            <a:r>
              <a:rPr lang="fi-FI" sz="1200" dirty="0" err="1">
                <a:solidFill>
                  <a:schemeClr val="tx1">
                    <a:tint val="75000"/>
                  </a:schemeClr>
                </a:solidFill>
                <a:latin typeface="Century Gothic"/>
                <a:cs typeface="Century Gothic"/>
              </a:rPr>
              <a:t>Released</a:t>
            </a:r>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under</a:t>
            </a:r>
            <a:r>
              <a:rPr lang="fi-FI" sz="1200" dirty="0">
                <a:solidFill>
                  <a:schemeClr val="tx1">
                    <a:tint val="75000"/>
                  </a:schemeClr>
                </a:solidFill>
                <a:latin typeface="Century Gothic"/>
                <a:cs typeface="Century Gothic"/>
              </a:rPr>
              <a:t> Creative </a:t>
            </a:r>
            <a:r>
              <a:rPr lang="fi-FI" sz="1200" dirty="0" err="1">
                <a:solidFill>
                  <a:schemeClr val="tx1">
                    <a:tint val="75000"/>
                  </a:schemeClr>
                </a:solidFill>
                <a:latin typeface="Century Gothic"/>
                <a:cs typeface="Century Gothic"/>
              </a:rPr>
              <a:t>Commons</a:t>
            </a:r>
            <a:r>
              <a:rPr lang="fi-FI" sz="1200" dirty="0">
                <a:solidFill>
                  <a:schemeClr val="tx1">
                    <a:tint val="75000"/>
                  </a:schemeClr>
                </a:solidFill>
                <a:latin typeface="Century Gothic"/>
                <a:cs typeface="Century Gothic"/>
              </a:rPr>
              <a:t> 3.0 </a:t>
            </a:r>
            <a:r>
              <a:rPr lang="fi-FI" sz="1200" dirty="0" err="1">
                <a:solidFill>
                  <a:schemeClr val="tx1">
                    <a:tint val="75000"/>
                  </a:schemeClr>
                </a:solidFill>
                <a:latin typeface="Century Gothic"/>
                <a:cs typeface="Century Gothic"/>
              </a:rPr>
              <a:t>unported</a:t>
            </a:r>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license</a:t>
            </a:r>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license</a:t>
            </a:r>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terms</a:t>
            </a:r>
            <a:r>
              <a:rPr lang="fi-FI" sz="1200" dirty="0">
                <a:solidFill>
                  <a:schemeClr val="tx1">
                    <a:tint val="75000"/>
                  </a:schemeClr>
                </a:solidFill>
                <a:latin typeface="Century Gothic"/>
                <a:cs typeface="Century Gothic"/>
              </a:rPr>
              <a:t> on </a:t>
            </a:r>
            <a:r>
              <a:rPr lang="fi-FI" sz="1200" dirty="0" err="1">
                <a:solidFill>
                  <a:schemeClr val="tx1">
                    <a:tint val="75000"/>
                  </a:schemeClr>
                </a:solidFill>
                <a:latin typeface="Century Gothic"/>
                <a:cs typeface="Century Gothic"/>
              </a:rPr>
              <a:t>last</a:t>
            </a:r>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slide</a:t>
            </a:r>
            <a:r>
              <a:rPr lang="fi-FI" sz="1200" dirty="0">
                <a:solidFill>
                  <a:schemeClr val="tx1">
                    <a:tint val="75000"/>
                  </a:schemeClr>
                </a:solidFill>
                <a:latin typeface="Century Gothic"/>
                <a:cs typeface="Century Gothic"/>
              </a:rPr>
              <a:t>. </a:t>
            </a:r>
            <a:endParaRPr lang="en-US" sz="1200" dirty="0">
              <a:solidFill>
                <a:schemeClr val="tx1">
                  <a:tint val="75000"/>
                </a:schemeClr>
              </a:solidFill>
              <a:latin typeface="Century Gothic"/>
              <a:cs typeface="Century Gothic"/>
            </a:endParaRPr>
          </a:p>
        </p:txBody>
      </p:sp>
      <p:sp>
        <p:nvSpPr>
          <p:cNvPr id="8" name="Title 1"/>
          <p:cNvSpPr>
            <a:spLocks noGrp="1"/>
          </p:cNvSpPr>
          <p:nvPr>
            <p:ph type="ctrTitle"/>
          </p:nvPr>
        </p:nvSpPr>
        <p:spPr>
          <a:xfrm>
            <a:off x="685800" y="1239410"/>
            <a:ext cx="7772400" cy="1470025"/>
          </a:xfrm>
        </p:spPr>
        <p:txBody>
          <a:bodyPr/>
          <a:lstStyle/>
          <a:p>
            <a:r>
              <a:rPr lang="en-US" dirty="0" smtClean="0"/>
              <a:t>Click to edit Master title style</a:t>
            </a:r>
            <a:endParaRPr lang="en-US" dirty="0"/>
          </a:p>
        </p:txBody>
      </p:sp>
      <p:sp>
        <p:nvSpPr>
          <p:cNvPr id="13" name="Subtitle 2"/>
          <p:cNvSpPr>
            <a:spLocks noGrp="1"/>
          </p:cNvSpPr>
          <p:nvPr>
            <p:ph type="subTitle" idx="1"/>
          </p:nvPr>
        </p:nvSpPr>
        <p:spPr>
          <a:xfrm>
            <a:off x="1371600" y="2862044"/>
            <a:ext cx="6400800" cy="111167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3" name="Text Placeholder 2"/>
          <p:cNvSpPr>
            <a:spLocks noGrp="1"/>
          </p:cNvSpPr>
          <p:nvPr>
            <p:ph type="body" sz="quarter" idx="10" hasCustomPrompt="1"/>
          </p:nvPr>
        </p:nvSpPr>
        <p:spPr>
          <a:xfrm>
            <a:off x="1371600" y="4097338"/>
            <a:ext cx="6400800" cy="1381125"/>
          </a:xfrm>
        </p:spPr>
        <p:txBody>
          <a:bodyPr>
            <a:normAutofit/>
          </a:bodyPr>
          <a:lstStyle>
            <a:lvl1pPr marL="0" indent="0" algn="ctr">
              <a:buNone/>
              <a:defRPr sz="1600" i="1">
                <a:solidFill>
                  <a:srgbClr val="7F7F7F"/>
                </a:solidFill>
              </a:defRPr>
            </a:lvl1pPr>
          </a:lstStyle>
          <a:p>
            <a:pPr lvl="0"/>
            <a:r>
              <a:rPr lang="en-US" dirty="0" smtClean="0"/>
              <a:t>Name of presenter</a:t>
            </a:r>
            <a:br>
              <a:rPr lang="en-US" dirty="0" smtClean="0"/>
            </a:br>
            <a:r>
              <a:rPr lang="en-US" dirty="0" smtClean="0"/>
              <a:t>Presenter email</a:t>
            </a:r>
            <a:br>
              <a:rPr lang="en-US" dirty="0" smtClean="0"/>
            </a:br>
            <a:r>
              <a:rPr lang="en-US" dirty="0" smtClean="0"/>
              <a:t>Location and date of talk</a:t>
            </a:r>
            <a:br>
              <a:rPr lang="en-US" dirty="0" smtClean="0"/>
            </a:br>
            <a:r>
              <a:rPr lang="en-US" dirty="0" smtClean="0"/>
              <a:t>Available from: [URL]</a:t>
            </a:r>
          </a:p>
          <a:p>
            <a:pPr lvl="0"/>
            <a:endParaRPr lang="en-US" dirty="0"/>
          </a:p>
        </p:txBody>
      </p:sp>
    </p:spTree>
    <p:extLst>
      <p:ext uri="{BB962C8B-B14F-4D97-AF65-F5344CB8AC3E}">
        <p14:creationId xmlns="" xmlns:p14="http://schemas.microsoft.com/office/powerpoint/2010/main" val="24182561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D2I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p>
            <a:fld id="{89DB8621-AEAD-E24D-AF8A-593F848499B0}" type="slidenum">
              <a:rPr lang="en-US" smtClean="0"/>
              <a:pPr/>
              <a:t>‹#›</a:t>
            </a:fld>
            <a:endParaRPr lang="en-US"/>
          </a:p>
        </p:txBody>
      </p:sp>
      <p:pic>
        <p:nvPicPr>
          <p:cNvPr id="4" name="Picture 3" descr="DTI_IU_PTI.H.201sm.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81059" y="6274086"/>
            <a:ext cx="2286000" cy="392527"/>
          </a:xfrm>
          <a:prstGeom prst="rect">
            <a:avLst/>
          </a:prstGeom>
        </p:spPr>
      </p:pic>
    </p:spTree>
    <p:extLst>
      <p:ext uri="{BB962C8B-B14F-4D97-AF65-F5344CB8AC3E}">
        <p14:creationId xmlns="" xmlns:p14="http://schemas.microsoft.com/office/powerpoint/2010/main" val="8865831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D2I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Slide Number Placeholder 7"/>
          <p:cNvSpPr>
            <a:spLocks noGrp="1"/>
          </p:cNvSpPr>
          <p:nvPr>
            <p:ph type="sldNum" sz="quarter" idx="10"/>
          </p:nvPr>
        </p:nvSpPr>
        <p:spPr/>
        <p:txBody>
          <a:bodyPr/>
          <a:lstStyle/>
          <a:p>
            <a:fld id="{89DB8621-AEAD-E24D-AF8A-593F848499B0}" type="slidenum">
              <a:rPr lang="en-US" smtClean="0"/>
              <a:pPr/>
              <a:t>‹#›</a:t>
            </a:fld>
            <a:endParaRPr lang="en-US"/>
          </a:p>
        </p:txBody>
      </p:sp>
      <p:pic>
        <p:nvPicPr>
          <p:cNvPr id="9" name="Picture 8" descr="DTI_IU_PTI.H.201sm.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81059" y="6274086"/>
            <a:ext cx="2286000" cy="392527"/>
          </a:xfrm>
          <a:prstGeom prst="rect">
            <a:avLst/>
          </a:prstGeom>
        </p:spPr>
      </p:pic>
    </p:spTree>
    <p:extLst>
      <p:ext uri="{BB962C8B-B14F-4D97-AF65-F5344CB8AC3E}">
        <p14:creationId xmlns="" xmlns:p14="http://schemas.microsoft.com/office/powerpoint/2010/main" val="11479815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D2I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Slide Number Placeholder 5"/>
          <p:cNvSpPr>
            <a:spLocks noGrp="1"/>
          </p:cNvSpPr>
          <p:nvPr>
            <p:ph type="sldNum" sz="quarter" idx="10"/>
          </p:nvPr>
        </p:nvSpPr>
        <p:spPr/>
        <p:txBody>
          <a:bodyPr/>
          <a:lstStyle/>
          <a:p>
            <a:fld id="{89DB8621-AEAD-E24D-AF8A-593F848499B0}" type="slidenum">
              <a:rPr lang="en-US" smtClean="0"/>
              <a:pPr/>
              <a:t>‹#›</a:t>
            </a:fld>
            <a:endParaRPr lang="en-US"/>
          </a:p>
        </p:txBody>
      </p:sp>
      <p:pic>
        <p:nvPicPr>
          <p:cNvPr id="7" name="Picture 6" descr="DTI_IU_PTI.H.201sm.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81059" y="6274086"/>
            <a:ext cx="2286000" cy="392527"/>
          </a:xfrm>
          <a:prstGeom prst="rect">
            <a:avLst/>
          </a:prstGeom>
        </p:spPr>
      </p:pic>
    </p:spTree>
    <p:extLst>
      <p:ext uri="{BB962C8B-B14F-4D97-AF65-F5344CB8AC3E}">
        <p14:creationId xmlns="" xmlns:p14="http://schemas.microsoft.com/office/powerpoint/2010/main" val="33466996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D2I Blan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89DB8621-AEAD-E24D-AF8A-593F848499B0}" type="slidenum">
              <a:rPr lang="en-US" smtClean="0"/>
              <a:pPr/>
              <a:t>‹#›</a:t>
            </a:fld>
            <a:endParaRPr lang="en-US"/>
          </a:p>
        </p:txBody>
      </p:sp>
    </p:spTree>
    <p:extLst>
      <p:ext uri="{BB962C8B-B14F-4D97-AF65-F5344CB8AC3E}">
        <p14:creationId xmlns="" xmlns:p14="http://schemas.microsoft.com/office/powerpoint/2010/main" val="21514872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D2I Acks &amp; Disclaimer">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89DB8621-AEAD-E24D-AF8A-593F848499B0}" type="slidenum">
              <a:rPr lang="en-US" smtClean="0"/>
              <a:pPr/>
              <a:t>‹#›</a:t>
            </a:fld>
            <a:endParaRPr lang="en-US"/>
          </a:p>
        </p:txBody>
      </p:sp>
      <p:sp>
        <p:nvSpPr>
          <p:cNvPr id="5" name="Content Placeholder 4"/>
          <p:cNvSpPr>
            <a:spLocks noGrp="1"/>
          </p:cNvSpPr>
          <p:nvPr>
            <p:ph sz="quarter" idx="11"/>
          </p:nvPr>
        </p:nvSpPr>
        <p:spPr>
          <a:xfrm>
            <a:off x="457200" y="952464"/>
            <a:ext cx="8229600" cy="520270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Box 5"/>
          <p:cNvSpPr txBox="1"/>
          <p:nvPr userDrawn="1"/>
        </p:nvSpPr>
        <p:spPr>
          <a:xfrm>
            <a:off x="457200" y="274638"/>
            <a:ext cx="8229600" cy="584776"/>
          </a:xfrm>
          <a:prstGeom prst="rect">
            <a:avLst/>
          </a:prstGeom>
          <a:noFill/>
        </p:spPr>
        <p:txBody>
          <a:bodyPr wrap="square" rtlCol="0">
            <a:spAutoFit/>
          </a:bodyPr>
          <a:lstStyle/>
          <a:p>
            <a:pPr algn="ctr" defTabSz="457200" rtl="0" eaLnBrk="1" latinLnBrk="0" hangingPunct="1">
              <a:spcBef>
                <a:spcPct val="0"/>
              </a:spcBef>
              <a:buNone/>
            </a:pPr>
            <a:r>
              <a:rPr lang="en-US" sz="3200" b="0" i="0" kern="1200" dirty="0" smtClean="0">
                <a:solidFill>
                  <a:srgbClr val="A2132D"/>
                </a:solidFill>
                <a:latin typeface="Century Gothic"/>
                <a:ea typeface="+mj-ea"/>
                <a:cs typeface="Century Gothic"/>
              </a:rPr>
              <a:t>Acknowledgements &amp; disclaimer</a:t>
            </a:r>
            <a:endParaRPr lang="en-US" sz="3200" b="0" i="0" kern="1200" dirty="0">
              <a:solidFill>
                <a:srgbClr val="A2132D"/>
              </a:solidFill>
              <a:latin typeface="Century Gothic"/>
              <a:ea typeface="+mj-ea"/>
              <a:cs typeface="Century Gothic"/>
            </a:endParaRPr>
          </a:p>
        </p:txBody>
      </p:sp>
      <p:pic>
        <p:nvPicPr>
          <p:cNvPr id="8" name="Picture 7" descr="DTI_IU_PTI.H.201sm.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81059" y="6274086"/>
            <a:ext cx="2286000" cy="392527"/>
          </a:xfrm>
          <a:prstGeom prst="rect">
            <a:avLst/>
          </a:prstGeom>
        </p:spPr>
      </p:pic>
    </p:spTree>
    <p:extLst>
      <p:ext uri="{BB962C8B-B14F-4D97-AF65-F5344CB8AC3E}">
        <p14:creationId xmlns="" xmlns:p14="http://schemas.microsoft.com/office/powerpoint/2010/main" val="34592181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2I License Term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89DB8621-AEAD-E24D-AF8A-593F848499B0}" type="slidenum">
              <a:rPr lang="en-US" smtClean="0"/>
              <a:pPr/>
              <a:t>‹#›</a:t>
            </a:fld>
            <a:endParaRPr lang="en-US"/>
          </a:p>
        </p:txBody>
      </p:sp>
      <p:sp>
        <p:nvSpPr>
          <p:cNvPr id="5" name="Content Placeholder 4"/>
          <p:cNvSpPr>
            <a:spLocks noGrp="1"/>
          </p:cNvSpPr>
          <p:nvPr>
            <p:ph sz="quarter" idx="11"/>
          </p:nvPr>
        </p:nvSpPr>
        <p:spPr>
          <a:xfrm>
            <a:off x="457200" y="952464"/>
            <a:ext cx="8229600" cy="520270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Box 5"/>
          <p:cNvSpPr txBox="1"/>
          <p:nvPr userDrawn="1"/>
        </p:nvSpPr>
        <p:spPr>
          <a:xfrm>
            <a:off x="457200" y="274638"/>
            <a:ext cx="8229600" cy="584776"/>
          </a:xfrm>
          <a:prstGeom prst="rect">
            <a:avLst/>
          </a:prstGeom>
          <a:noFill/>
        </p:spPr>
        <p:txBody>
          <a:bodyPr wrap="square" rtlCol="0">
            <a:spAutoFit/>
          </a:bodyPr>
          <a:lstStyle/>
          <a:p>
            <a:pPr algn="ctr" defTabSz="457200" rtl="0" eaLnBrk="1" latinLnBrk="0" hangingPunct="1">
              <a:spcBef>
                <a:spcPct val="0"/>
              </a:spcBef>
              <a:buNone/>
            </a:pPr>
            <a:r>
              <a:rPr lang="en-US" sz="3200" b="0" i="0" kern="1200" baseline="0" dirty="0" smtClean="0">
                <a:solidFill>
                  <a:srgbClr val="A2132D"/>
                </a:solidFill>
                <a:latin typeface="Century Gothic"/>
                <a:ea typeface="+mj-ea"/>
                <a:cs typeface="Century Gothic"/>
              </a:rPr>
              <a:t>License terms</a:t>
            </a:r>
            <a:endParaRPr lang="en-US" sz="3200" b="0" i="0" kern="1200" baseline="0" dirty="0">
              <a:solidFill>
                <a:srgbClr val="A2132D"/>
              </a:solidFill>
              <a:latin typeface="Century Gothic"/>
              <a:ea typeface="+mj-ea"/>
              <a:cs typeface="Century Gothic"/>
            </a:endParaRPr>
          </a:p>
        </p:txBody>
      </p:sp>
      <p:pic>
        <p:nvPicPr>
          <p:cNvPr id="8" name="Picture 7" descr="DTI_IU_PTI.H.201sm.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81059" y="6274086"/>
            <a:ext cx="2286000" cy="392527"/>
          </a:xfrm>
          <a:prstGeom prst="rect">
            <a:avLst/>
          </a:prstGeom>
        </p:spPr>
      </p:pic>
    </p:spTree>
    <p:extLst>
      <p:ext uri="{BB962C8B-B14F-4D97-AF65-F5344CB8AC3E}">
        <p14:creationId xmlns="" xmlns:p14="http://schemas.microsoft.com/office/powerpoint/2010/main" val="1484614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PTI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9BB19C3B-F741-DA46-9232-016F534F770F}" type="slidenum">
              <a:rPr lang="en-US" smtClean="0"/>
              <a:pPr/>
              <a:t>‹#›</a:t>
            </a:fld>
            <a:endParaRPr lang="en-US"/>
          </a:p>
        </p:txBody>
      </p:sp>
      <p:pic>
        <p:nvPicPr>
          <p:cNvPr id="9" name="Picture 8" descr="PTI_IU.H.201_sm.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88469" y="6225149"/>
            <a:ext cx="2286000" cy="423333"/>
          </a:xfrm>
          <a:prstGeom prst="rect">
            <a:avLst/>
          </a:prstGeom>
        </p:spPr>
      </p:pic>
    </p:spTree>
    <p:extLst>
      <p:ext uri="{BB962C8B-B14F-4D97-AF65-F5344CB8AC3E}">
        <p14:creationId xmlns="" xmlns:p14="http://schemas.microsoft.com/office/powerpoint/2010/main" val="29302081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SC Title Slide">
    <p:spTree>
      <p:nvGrpSpPr>
        <p:cNvPr id="1" name=""/>
        <p:cNvGrpSpPr/>
        <p:nvPr/>
      </p:nvGrpSpPr>
      <p:grpSpPr>
        <a:xfrm>
          <a:off x="0" y="0"/>
          <a:ext cx="0" cy="0"/>
          <a:chOff x="0" y="0"/>
          <a:chExt cx="0" cy="0"/>
        </a:xfrm>
      </p:grpSpPr>
      <p:pic>
        <p:nvPicPr>
          <p:cNvPr id="4" name="Picture 3" descr="dsc_topmotto_new.png"/>
          <p:cNvPicPr>
            <a:picLocks noChangeAspect="1"/>
          </p:cNvPicPr>
          <p:nvPr userDrawn="1"/>
        </p:nvPicPr>
        <p:blipFill>
          <a:blip r:embed="rId2" cstate="screen">
            <a:extLst>
              <a:ext uri="{28A0092B-C50C-407E-A947-70E740481C1C}">
                <a14:useLocalDpi xmlns="" xmlns:a14="http://schemas.microsoft.com/office/drawing/2010/main"/>
              </a:ext>
            </a:extLst>
          </a:blip>
          <a:stretch>
            <a:fillRect/>
          </a:stretch>
        </p:blipFill>
        <p:spPr>
          <a:xfrm>
            <a:off x="0" y="218058"/>
            <a:ext cx="9144000" cy="696542"/>
          </a:xfrm>
          <a:prstGeom prst="rect">
            <a:avLst/>
          </a:prstGeom>
        </p:spPr>
      </p:pic>
      <p:pic>
        <p:nvPicPr>
          <p:cNvPr id="9" name="Picture 8" descr="PTI_IU.V.CMYK.tif"/>
          <p:cNvPicPr>
            <a:picLocks noChangeAspect="1"/>
          </p:cNvPicPr>
          <p:nvPr userDrawn="1"/>
        </p:nvPicPr>
        <p:blipFill>
          <a:blip r:embed="rId3" cstate="screen">
            <a:extLst>
              <a:ext uri="{28A0092B-C50C-407E-A947-70E740481C1C}">
                <a14:useLocalDpi xmlns="" xmlns:a14="http://schemas.microsoft.com/office/drawing/2010/main"/>
              </a:ext>
            </a:extLst>
          </a:blip>
          <a:stretch>
            <a:fillRect/>
          </a:stretch>
        </p:blipFill>
        <p:spPr>
          <a:xfrm>
            <a:off x="3656700" y="5823768"/>
            <a:ext cx="1828800" cy="779971"/>
          </a:xfrm>
          <a:prstGeom prst="rect">
            <a:avLst/>
          </a:prstGeom>
        </p:spPr>
      </p:pic>
      <p:sp>
        <p:nvSpPr>
          <p:cNvPr id="12" name="Rectangle 11"/>
          <p:cNvSpPr/>
          <p:nvPr userDrawn="1"/>
        </p:nvSpPr>
        <p:spPr>
          <a:xfrm>
            <a:off x="5591670" y="5957408"/>
            <a:ext cx="3552330" cy="646331"/>
          </a:xfrm>
          <a:prstGeom prst="rect">
            <a:avLst/>
          </a:prstGeom>
        </p:spPr>
        <p:txBody>
          <a:bodyPr wrap="square">
            <a:spAutoFit/>
          </a:bodyPr>
          <a:lstStyle/>
          <a:p>
            <a:pPr algn="l"/>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Trustees</a:t>
            </a:r>
            <a:r>
              <a:rPr lang="fi-FI" sz="1200" dirty="0">
                <a:solidFill>
                  <a:schemeClr val="tx1">
                    <a:tint val="75000"/>
                  </a:schemeClr>
                </a:solidFill>
                <a:latin typeface="Century Gothic"/>
                <a:cs typeface="Century Gothic"/>
              </a:rPr>
              <a:t> of Indiana </a:t>
            </a:r>
            <a:r>
              <a:rPr lang="fi-FI" sz="1200" dirty="0" err="1">
                <a:solidFill>
                  <a:schemeClr val="tx1">
                    <a:tint val="75000"/>
                  </a:schemeClr>
                </a:solidFill>
                <a:latin typeface="Century Gothic"/>
                <a:cs typeface="Century Gothic"/>
              </a:rPr>
              <a:t>University</a:t>
            </a:r>
            <a:endParaRPr lang="fi-FI" sz="1200" dirty="0">
              <a:solidFill>
                <a:schemeClr val="tx1">
                  <a:tint val="75000"/>
                </a:schemeClr>
              </a:solidFill>
              <a:latin typeface="Century Gothic"/>
              <a:cs typeface="Century Gothic"/>
            </a:endParaRPr>
          </a:p>
          <a:p>
            <a:pPr algn="l"/>
            <a:r>
              <a:rPr lang="fi-FI" sz="1200" dirty="0" err="1">
                <a:solidFill>
                  <a:schemeClr val="tx1">
                    <a:tint val="75000"/>
                  </a:schemeClr>
                </a:solidFill>
                <a:latin typeface="Century Gothic"/>
                <a:cs typeface="Century Gothic"/>
              </a:rPr>
              <a:t>Released</a:t>
            </a:r>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under</a:t>
            </a:r>
            <a:r>
              <a:rPr lang="fi-FI" sz="1200" dirty="0">
                <a:solidFill>
                  <a:schemeClr val="tx1">
                    <a:tint val="75000"/>
                  </a:schemeClr>
                </a:solidFill>
                <a:latin typeface="Century Gothic"/>
                <a:cs typeface="Century Gothic"/>
              </a:rPr>
              <a:t> Creative </a:t>
            </a:r>
            <a:r>
              <a:rPr lang="fi-FI" sz="1200" dirty="0" err="1">
                <a:solidFill>
                  <a:schemeClr val="tx1">
                    <a:tint val="75000"/>
                  </a:schemeClr>
                </a:solidFill>
                <a:latin typeface="Century Gothic"/>
                <a:cs typeface="Century Gothic"/>
              </a:rPr>
              <a:t>Commons</a:t>
            </a:r>
            <a:r>
              <a:rPr lang="fi-FI" sz="1200" dirty="0">
                <a:solidFill>
                  <a:schemeClr val="tx1">
                    <a:tint val="75000"/>
                  </a:schemeClr>
                </a:solidFill>
                <a:latin typeface="Century Gothic"/>
                <a:cs typeface="Century Gothic"/>
              </a:rPr>
              <a:t> 3.0 </a:t>
            </a:r>
            <a:r>
              <a:rPr lang="fi-FI" sz="1200" dirty="0" err="1">
                <a:solidFill>
                  <a:schemeClr val="tx1">
                    <a:tint val="75000"/>
                  </a:schemeClr>
                </a:solidFill>
                <a:latin typeface="Century Gothic"/>
                <a:cs typeface="Century Gothic"/>
              </a:rPr>
              <a:t>unported</a:t>
            </a:r>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license</a:t>
            </a:r>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license</a:t>
            </a:r>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terms</a:t>
            </a:r>
            <a:r>
              <a:rPr lang="fi-FI" sz="1200" dirty="0">
                <a:solidFill>
                  <a:schemeClr val="tx1">
                    <a:tint val="75000"/>
                  </a:schemeClr>
                </a:solidFill>
                <a:latin typeface="Century Gothic"/>
                <a:cs typeface="Century Gothic"/>
              </a:rPr>
              <a:t> on </a:t>
            </a:r>
            <a:r>
              <a:rPr lang="fi-FI" sz="1200" dirty="0" err="1">
                <a:solidFill>
                  <a:schemeClr val="tx1">
                    <a:tint val="75000"/>
                  </a:schemeClr>
                </a:solidFill>
                <a:latin typeface="Century Gothic"/>
                <a:cs typeface="Century Gothic"/>
              </a:rPr>
              <a:t>last</a:t>
            </a:r>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slide</a:t>
            </a:r>
            <a:r>
              <a:rPr lang="fi-FI" sz="1200" dirty="0">
                <a:solidFill>
                  <a:schemeClr val="tx1">
                    <a:tint val="75000"/>
                  </a:schemeClr>
                </a:solidFill>
                <a:latin typeface="Century Gothic"/>
                <a:cs typeface="Century Gothic"/>
              </a:rPr>
              <a:t>. </a:t>
            </a:r>
            <a:endParaRPr lang="en-US" sz="1200" dirty="0">
              <a:solidFill>
                <a:schemeClr val="tx1">
                  <a:tint val="75000"/>
                </a:schemeClr>
              </a:solidFill>
              <a:latin typeface="Century Gothic"/>
              <a:cs typeface="Century Gothic"/>
            </a:endParaRPr>
          </a:p>
        </p:txBody>
      </p:sp>
      <p:sp>
        <p:nvSpPr>
          <p:cNvPr id="8" name="Title 1"/>
          <p:cNvSpPr>
            <a:spLocks noGrp="1"/>
          </p:cNvSpPr>
          <p:nvPr>
            <p:ph type="ctrTitle"/>
          </p:nvPr>
        </p:nvSpPr>
        <p:spPr>
          <a:xfrm>
            <a:off x="685800" y="1239410"/>
            <a:ext cx="7772400" cy="1470025"/>
          </a:xfrm>
        </p:spPr>
        <p:txBody>
          <a:bodyPr/>
          <a:lstStyle/>
          <a:p>
            <a:r>
              <a:rPr lang="en-US" dirty="0" smtClean="0"/>
              <a:t>Click to edit Master title style</a:t>
            </a:r>
            <a:endParaRPr lang="en-US" dirty="0"/>
          </a:p>
        </p:txBody>
      </p:sp>
      <p:sp>
        <p:nvSpPr>
          <p:cNvPr id="14" name="Subtitle 2"/>
          <p:cNvSpPr>
            <a:spLocks noGrp="1"/>
          </p:cNvSpPr>
          <p:nvPr>
            <p:ph type="subTitle" idx="1"/>
          </p:nvPr>
        </p:nvSpPr>
        <p:spPr>
          <a:xfrm>
            <a:off x="1371600" y="2862044"/>
            <a:ext cx="6400800" cy="111167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3" name="Text Placeholder 2"/>
          <p:cNvSpPr>
            <a:spLocks noGrp="1"/>
          </p:cNvSpPr>
          <p:nvPr>
            <p:ph type="body" sz="quarter" idx="10" hasCustomPrompt="1"/>
          </p:nvPr>
        </p:nvSpPr>
        <p:spPr>
          <a:xfrm>
            <a:off x="1371600" y="4116388"/>
            <a:ext cx="6400800" cy="1393825"/>
          </a:xfrm>
        </p:spPr>
        <p:txBody>
          <a:bodyPr>
            <a:normAutofit/>
          </a:bodyPr>
          <a:lstStyle>
            <a:lvl1pPr marL="0" indent="0" algn="ctr">
              <a:buNone/>
              <a:defRPr sz="1600" i="1">
                <a:solidFill>
                  <a:srgbClr val="7F7F7F"/>
                </a:solidFill>
              </a:defRPr>
            </a:lvl1pPr>
          </a:lstStyle>
          <a:p>
            <a:pPr lvl="0"/>
            <a:r>
              <a:rPr lang="en-US" dirty="0" smtClean="0"/>
              <a:t>Name of presenter</a:t>
            </a:r>
            <a:br>
              <a:rPr lang="en-US" dirty="0" smtClean="0"/>
            </a:br>
            <a:r>
              <a:rPr lang="en-US" dirty="0" smtClean="0"/>
              <a:t>Presenter email</a:t>
            </a:r>
            <a:br>
              <a:rPr lang="en-US" dirty="0" smtClean="0"/>
            </a:br>
            <a:r>
              <a:rPr lang="en-US" dirty="0" smtClean="0"/>
              <a:t>Location and date of talk</a:t>
            </a:r>
            <a:br>
              <a:rPr lang="en-US" dirty="0" smtClean="0"/>
            </a:br>
            <a:r>
              <a:rPr lang="en-US" dirty="0" smtClean="0"/>
              <a:t>Available from: [URL]</a:t>
            </a:r>
          </a:p>
          <a:p>
            <a:pPr lvl="0"/>
            <a:endParaRPr lang="en-US" dirty="0"/>
          </a:p>
        </p:txBody>
      </p:sp>
    </p:spTree>
    <p:extLst>
      <p:ext uri="{BB962C8B-B14F-4D97-AF65-F5344CB8AC3E}">
        <p14:creationId xmlns="" xmlns:p14="http://schemas.microsoft.com/office/powerpoint/2010/main" val="380222367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DSC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p>
            <a:fld id="{0BF728CD-9B60-FD4E-9A7B-2386DF81EBA8}" type="slidenum">
              <a:rPr lang="en-US" smtClean="0"/>
              <a:pPr/>
              <a:t>‹#›</a:t>
            </a:fld>
            <a:endParaRPr lang="en-US"/>
          </a:p>
        </p:txBody>
      </p:sp>
      <p:pic>
        <p:nvPicPr>
          <p:cNvPr id="4" name="Picture 3" descr="DSC_IU_PTI.H.201sm.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83532" y="6262874"/>
            <a:ext cx="2286000" cy="394786"/>
          </a:xfrm>
          <a:prstGeom prst="rect">
            <a:avLst/>
          </a:prstGeom>
        </p:spPr>
      </p:pic>
    </p:spTree>
    <p:extLst>
      <p:ext uri="{BB962C8B-B14F-4D97-AF65-F5344CB8AC3E}">
        <p14:creationId xmlns="" xmlns:p14="http://schemas.microsoft.com/office/powerpoint/2010/main" val="164408520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SC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Slide Number Placeholder 7"/>
          <p:cNvSpPr>
            <a:spLocks noGrp="1"/>
          </p:cNvSpPr>
          <p:nvPr>
            <p:ph type="sldNum" sz="quarter" idx="10"/>
          </p:nvPr>
        </p:nvSpPr>
        <p:spPr/>
        <p:txBody>
          <a:bodyPr/>
          <a:lstStyle/>
          <a:p>
            <a:fld id="{0BF728CD-9B60-FD4E-9A7B-2386DF81EBA8}" type="slidenum">
              <a:rPr lang="en-US" smtClean="0"/>
              <a:pPr/>
              <a:t>‹#›</a:t>
            </a:fld>
            <a:endParaRPr lang="en-US"/>
          </a:p>
        </p:txBody>
      </p:sp>
      <p:pic>
        <p:nvPicPr>
          <p:cNvPr id="7" name="Picture 6" descr="DSC_IU_PTI.H.201sm.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83532" y="6262874"/>
            <a:ext cx="2286000" cy="394786"/>
          </a:xfrm>
          <a:prstGeom prst="rect">
            <a:avLst/>
          </a:prstGeom>
        </p:spPr>
      </p:pic>
    </p:spTree>
    <p:extLst>
      <p:ext uri="{BB962C8B-B14F-4D97-AF65-F5344CB8AC3E}">
        <p14:creationId xmlns="" xmlns:p14="http://schemas.microsoft.com/office/powerpoint/2010/main" val="12604678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DSC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Slide Number Placeholder 5"/>
          <p:cNvSpPr>
            <a:spLocks noGrp="1"/>
          </p:cNvSpPr>
          <p:nvPr>
            <p:ph type="sldNum" sz="quarter" idx="10"/>
          </p:nvPr>
        </p:nvSpPr>
        <p:spPr/>
        <p:txBody>
          <a:bodyPr/>
          <a:lstStyle/>
          <a:p>
            <a:fld id="{0BF728CD-9B60-FD4E-9A7B-2386DF81EBA8}" type="slidenum">
              <a:rPr lang="en-US" smtClean="0"/>
              <a:pPr/>
              <a:t>‹#›</a:t>
            </a:fld>
            <a:endParaRPr lang="en-US"/>
          </a:p>
        </p:txBody>
      </p:sp>
      <p:pic>
        <p:nvPicPr>
          <p:cNvPr id="5" name="Picture 4" descr="DSC_IU_PTI.H.201sm.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83532" y="6262874"/>
            <a:ext cx="2286000" cy="394786"/>
          </a:xfrm>
          <a:prstGeom prst="rect">
            <a:avLst/>
          </a:prstGeom>
        </p:spPr>
      </p:pic>
    </p:spTree>
    <p:extLst>
      <p:ext uri="{BB962C8B-B14F-4D97-AF65-F5344CB8AC3E}">
        <p14:creationId xmlns="" xmlns:p14="http://schemas.microsoft.com/office/powerpoint/2010/main" val="37657019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DSC Blan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0BF728CD-9B60-FD4E-9A7B-2386DF81EBA8}" type="slidenum">
              <a:rPr lang="en-US" smtClean="0"/>
              <a:pPr/>
              <a:t>‹#›</a:t>
            </a:fld>
            <a:endParaRPr lang="en-US"/>
          </a:p>
        </p:txBody>
      </p:sp>
    </p:spTree>
    <p:extLst>
      <p:ext uri="{BB962C8B-B14F-4D97-AF65-F5344CB8AC3E}">
        <p14:creationId xmlns="" xmlns:p14="http://schemas.microsoft.com/office/powerpoint/2010/main" val="271973617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SC Acks &amp; Disclaimer">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0BF728CD-9B60-FD4E-9A7B-2386DF81EBA8}" type="slidenum">
              <a:rPr lang="en-US" smtClean="0"/>
              <a:pPr/>
              <a:t>‹#›</a:t>
            </a:fld>
            <a:endParaRPr lang="en-US"/>
          </a:p>
        </p:txBody>
      </p:sp>
      <p:sp>
        <p:nvSpPr>
          <p:cNvPr id="5" name="Content Placeholder 4"/>
          <p:cNvSpPr>
            <a:spLocks noGrp="1"/>
          </p:cNvSpPr>
          <p:nvPr>
            <p:ph sz="quarter" idx="11"/>
          </p:nvPr>
        </p:nvSpPr>
        <p:spPr>
          <a:xfrm>
            <a:off x="457200" y="952464"/>
            <a:ext cx="8229600" cy="522319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Box 5"/>
          <p:cNvSpPr txBox="1"/>
          <p:nvPr userDrawn="1"/>
        </p:nvSpPr>
        <p:spPr>
          <a:xfrm>
            <a:off x="457200" y="274638"/>
            <a:ext cx="8229600" cy="584776"/>
          </a:xfrm>
          <a:prstGeom prst="rect">
            <a:avLst/>
          </a:prstGeom>
          <a:noFill/>
        </p:spPr>
        <p:txBody>
          <a:bodyPr wrap="square" rtlCol="0">
            <a:spAutoFit/>
          </a:bodyPr>
          <a:lstStyle/>
          <a:p>
            <a:pPr algn="ctr" defTabSz="457200" rtl="0" eaLnBrk="1" latinLnBrk="0" hangingPunct="1">
              <a:spcBef>
                <a:spcPct val="0"/>
              </a:spcBef>
              <a:buNone/>
            </a:pPr>
            <a:r>
              <a:rPr lang="en-US" sz="3200" b="0" i="0" kern="1200" dirty="0" smtClean="0">
                <a:solidFill>
                  <a:srgbClr val="A2132D"/>
                </a:solidFill>
                <a:latin typeface="Century Gothic"/>
                <a:ea typeface="+mj-ea"/>
                <a:cs typeface="Century Gothic"/>
              </a:rPr>
              <a:t>Acknowledgements &amp; disclaimer</a:t>
            </a:r>
            <a:endParaRPr lang="en-US" sz="3200" b="0" i="0" kern="1200" dirty="0">
              <a:solidFill>
                <a:srgbClr val="A2132D"/>
              </a:solidFill>
              <a:latin typeface="Century Gothic"/>
              <a:ea typeface="+mj-ea"/>
              <a:cs typeface="Century Gothic"/>
            </a:endParaRPr>
          </a:p>
        </p:txBody>
      </p:sp>
      <p:pic>
        <p:nvPicPr>
          <p:cNvPr id="8" name="Picture 7" descr="DSC_IU_PTI.H.201sm.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83532" y="6262874"/>
            <a:ext cx="2286000" cy="394786"/>
          </a:xfrm>
          <a:prstGeom prst="rect">
            <a:avLst/>
          </a:prstGeom>
        </p:spPr>
      </p:pic>
    </p:spTree>
    <p:extLst>
      <p:ext uri="{BB962C8B-B14F-4D97-AF65-F5344CB8AC3E}">
        <p14:creationId xmlns="" xmlns:p14="http://schemas.microsoft.com/office/powerpoint/2010/main" val="398178492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DSC License Term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0BF728CD-9B60-FD4E-9A7B-2386DF81EBA8}" type="slidenum">
              <a:rPr lang="en-US" smtClean="0"/>
              <a:pPr/>
              <a:t>‹#›</a:t>
            </a:fld>
            <a:endParaRPr lang="en-US"/>
          </a:p>
        </p:txBody>
      </p:sp>
      <p:sp>
        <p:nvSpPr>
          <p:cNvPr id="5" name="Content Placeholder 4"/>
          <p:cNvSpPr>
            <a:spLocks noGrp="1"/>
          </p:cNvSpPr>
          <p:nvPr>
            <p:ph sz="quarter" idx="11"/>
          </p:nvPr>
        </p:nvSpPr>
        <p:spPr>
          <a:xfrm>
            <a:off x="457200" y="952464"/>
            <a:ext cx="8229600" cy="522319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Box 5"/>
          <p:cNvSpPr txBox="1"/>
          <p:nvPr userDrawn="1"/>
        </p:nvSpPr>
        <p:spPr>
          <a:xfrm>
            <a:off x="457200" y="274638"/>
            <a:ext cx="8229600" cy="584776"/>
          </a:xfrm>
          <a:prstGeom prst="rect">
            <a:avLst/>
          </a:prstGeom>
          <a:noFill/>
        </p:spPr>
        <p:txBody>
          <a:bodyPr wrap="square" rtlCol="0">
            <a:spAutoFit/>
          </a:bodyPr>
          <a:lstStyle/>
          <a:p>
            <a:pPr algn="ctr" defTabSz="457200" rtl="0" eaLnBrk="1" latinLnBrk="0" hangingPunct="1">
              <a:spcBef>
                <a:spcPct val="0"/>
              </a:spcBef>
              <a:buNone/>
            </a:pPr>
            <a:r>
              <a:rPr lang="en-US" sz="3200" b="0" i="0" kern="1200" baseline="0" dirty="0" smtClean="0">
                <a:solidFill>
                  <a:srgbClr val="A2132D"/>
                </a:solidFill>
                <a:latin typeface="Century Gothic"/>
                <a:ea typeface="+mj-ea"/>
                <a:cs typeface="Century Gothic"/>
              </a:rPr>
              <a:t>License terms</a:t>
            </a:r>
            <a:endParaRPr lang="en-US" sz="3200" b="0" i="0" kern="1200" baseline="0" dirty="0">
              <a:solidFill>
                <a:srgbClr val="A2132D"/>
              </a:solidFill>
              <a:latin typeface="Century Gothic"/>
              <a:ea typeface="+mj-ea"/>
              <a:cs typeface="Century Gothic"/>
            </a:endParaRPr>
          </a:p>
        </p:txBody>
      </p:sp>
      <p:pic>
        <p:nvPicPr>
          <p:cNvPr id="8" name="Picture 7" descr="DSC_IU_PTI.H.201sm.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83532" y="6262874"/>
            <a:ext cx="2286000" cy="394786"/>
          </a:xfrm>
          <a:prstGeom prst="rect">
            <a:avLst/>
          </a:prstGeom>
        </p:spPr>
      </p:pic>
    </p:spTree>
    <p:extLst>
      <p:ext uri="{BB962C8B-B14F-4D97-AF65-F5344CB8AC3E}">
        <p14:creationId xmlns="" xmlns:p14="http://schemas.microsoft.com/office/powerpoint/2010/main" val="2417125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PTI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9BB19C3B-F741-DA46-9232-016F534F770F}" type="slidenum">
              <a:rPr lang="en-US" smtClean="0"/>
              <a:pPr/>
              <a:t>‹#›</a:t>
            </a:fld>
            <a:endParaRPr lang="en-US"/>
          </a:p>
        </p:txBody>
      </p:sp>
      <p:pic>
        <p:nvPicPr>
          <p:cNvPr id="7" name="Picture 6" descr="PTI_IU.H.201_sm.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88469" y="6225149"/>
            <a:ext cx="2286000" cy="423333"/>
          </a:xfrm>
          <a:prstGeom prst="rect">
            <a:avLst/>
          </a:prstGeom>
        </p:spPr>
      </p:pic>
    </p:spTree>
    <p:extLst>
      <p:ext uri="{BB962C8B-B14F-4D97-AF65-F5344CB8AC3E}">
        <p14:creationId xmlns="" xmlns:p14="http://schemas.microsoft.com/office/powerpoint/2010/main" val="25457683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PTI 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BB19C3B-F741-DA46-9232-016F534F770F}" type="slidenum">
              <a:rPr lang="en-US" smtClean="0"/>
              <a:pPr/>
              <a:t>‹#›</a:t>
            </a:fld>
            <a:endParaRPr lang="en-US"/>
          </a:p>
        </p:txBody>
      </p:sp>
      <p:pic>
        <p:nvPicPr>
          <p:cNvPr id="6" name="Picture 5" descr="PTI_IU.H.201_sm.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88469" y="6225149"/>
            <a:ext cx="2286000" cy="423333"/>
          </a:xfrm>
          <a:prstGeom prst="rect">
            <a:avLst/>
          </a:prstGeom>
        </p:spPr>
      </p:pic>
    </p:spTree>
    <p:extLst>
      <p:ext uri="{BB962C8B-B14F-4D97-AF65-F5344CB8AC3E}">
        <p14:creationId xmlns="" xmlns:p14="http://schemas.microsoft.com/office/powerpoint/2010/main" val="8344965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TI Acks &amp; Disclaimer">
    <p:spTree>
      <p:nvGrpSpPr>
        <p:cNvPr id="1" name=""/>
        <p:cNvGrpSpPr/>
        <p:nvPr/>
      </p:nvGrpSpPr>
      <p:grpSpPr>
        <a:xfrm>
          <a:off x="0" y="0"/>
          <a:ext cx="0" cy="0"/>
          <a:chOff x="0" y="0"/>
          <a:chExt cx="0" cy="0"/>
        </a:xfrm>
      </p:grpSpPr>
      <p:sp>
        <p:nvSpPr>
          <p:cNvPr id="4" name="TextBox 3"/>
          <p:cNvSpPr txBox="1"/>
          <p:nvPr userDrawn="1"/>
        </p:nvSpPr>
        <p:spPr>
          <a:xfrm>
            <a:off x="457200" y="274638"/>
            <a:ext cx="8229600" cy="584776"/>
          </a:xfrm>
          <a:prstGeom prst="rect">
            <a:avLst/>
          </a:prstGeom>
          <a:noFill/>
        </p:spPr>
        <p:txBody>
          <a:bodyPr wrap="square" rtlCol="0">
            <a:spAutoFit/>
          </a:bodyPr>
          <a:lstStyle/>
          <a:p>
            <a:pPr algn="ctr" defTabSz="457200" rtl="0" eaLnBrk="1" latinLnBrk="0" hangingPunct="1">
              <a:spcBef>
                <a:spcPct val="0"/>
              </a:spcBef>
              <a:buNone/>
            </a:pPr>
            <a:r>
              <a:rPr lang="en-US" sz="3200" b="0" i="0" kern="1200" dirty="0" smtClean="0">
                <a:solidFill>
                  <a:srgbClr val="A2132D"/>
                </a:solidFill>
                <a:latin typeface="Century Gothic"/>
                <a:ea typeface="+mj-ea"/>
                <a:cs typeface="Century Gothic"/>
              </a:rPr>
              <a:t>Acknowledgements &amp; disclaimer</a:t>
            </a:r>
            <a:endParaRPr lang="en-US" sz="3200" b="0" i="0" kern="1200" dirty="0">
              <a:solidFill>
                <a:srgbClr val="A2132D"/>
              </a:solidFill>
              <a:latin typeface="Century Gothic"/>
              <a:ea typeface="+mj-ea"/>
              <a:cs typeface="Century Gothic"/>
            </a:endParaRPr>
          </a:p>
        </p:txBody>
      </p:sp>
      <p:sp>
        <p:nvSpPr>
          <p:cNvPr id="3" name="Slide Number Placeholder 2"/>
          <p:cNvSpPr>
            <a:spLocks noGrp="1"/>
          </p:cNvSpPr>
          <p:nvPr>
            <p:ph type="sldNum" sz="quarter" idx="10"/>
          </p:nvPr>
        </p:nvSpPr>
        <p:spPr/>
        <p:txBody>
          <a:bodyPr/>
          <a:lstStyle/>
          <a:p>
            <a:fld id="{9BB19C3B-F741-DA46-9232-016F534F770F}" type="slidenum">
              <a:rPr lang="en-US" smtClean="0"/>
              <a:pPr/>
              <a:t>‹#›</a:t>
            </a:fld>
            <a:endParaRPr lang="en-US"/>
          </a:p>
        </p:txBody>
      </p:sp>
      <p:sp>
        <p:nvSpPr>
          <p:cNvPr id="5" name="Content Placeholder 4"/>
          <p:cNvSpPr>
            <a:spLocks noGrp="1"/>
          </p:cNvSpPr>
          <p:nvPr>
            <p:ph sz="quarter" idx="11"/>
          </p:nvPr>
        </p:nvSpPr>
        <p:spPr>
          <a:xfrm>
            <a:off x="457200" y="952464"/>
            <a:ext cx="8229600" cy="520270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descr="PTI_IU.H.201_sm.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88469" y="6225149"/>
            <a:ext cx="2286000" cy="423333"/>
          </a:xfrm>
          <a:prstGeom prst="rect">
            <a:avLst/>
          </a:prstGeom>
        </p:spPr>
      </p:pic>
    </p:spTree>
    <p:extLst>
      <p:ext uri="{BB962C8B-B14F-4D97-AF65-F5344CB8AC3E}">
        <p14:creationId xmlns="" xmlns:p14="http://schemas.microsoft.com/office/powerpoint/2010/main" val="478987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TI License Terms">
    <p:spTree>
      <p:nvGrpSpPr>
        <p:cNvPr id="1" name=""/>
        <p:cNvGrpSpPr/>
        <p:nvPr/>
      </p:nvGrpSpPr>
      <p:grpSpPr>
        <a:xfrm>
          <a:off x="0" y="0"/>
          <a:ext cx="0" cy="0"/>
          <a:chOff x="0" y="0"/>
          <a:chExt cx="0" cy="0"/>
        </a:xfrm>
      </p:grpSpPr>
      <p:sp>
        <p:nvSpPr>
          <p:cNvPr id="2" name="TextBox 1"/>
          <p:cNvSpPr txBox="1"/>
          <p:nvPr userDrawn="1"/>
        </p:nvSpPr>
        <p:spPr>
          <a:xfrm>
            <a:off x="457200" y="274638"/>
            <a:ext cx="8229600" cy="584776"/>
          </a:xfrm>
          <a:prstGeom prst="rect">
            <a:avLst/>
          </a:prstGeom>
          <a:noFill/>
        </p:spPr>
        <p:txBody>
          <a:bodyPr wrap="square" rtlCol="0">
            <a:spAutoFit/>
          </a:bodyPr>
          <a:lstStyle/>
          <a:p>
            <a:pPr algn="ctr" defTabSz="457200" rtl="0" eaLnBrk="1" latinLnBrk="0" hangingPunct="1">
              <a:spcBef>
                <a:spcPct val="0"/>
              </a:spcBef>
              <a:buNone/>
            </a:pPr>
            <a:r>
              <a:rPr lang="en-US" sz="3200" b="0" i="0" kern="1200" baseline="0" dirty="0" smtClean="0">
                <a:solidFill>
                  <a:srgbClr val="A2132D"/>
                </a:solidFill>
                <a:latin typeface="Century Gothic"/>
                <a:ea typeface="+mj-ea"/>
                <a:cs typeface="Century Gothic"/>
              </a:rPr>
              <a:t>License terms</a:t>
            </a:r>
            <a:endParaRPr lang="en-US" sz="3200" b="0" i="0" kern="1200" baseline="0" dirty="0">
              <a:solidFill>
                <a:srgbClr val="A2132D"/>
              </a:solidFill>
              <a:latin typeface="Century Gothic"/>
              <a:ea typeface="+mj-ea"/>
              <a:cs typeface="Century Gothic"/>
            </a:endParaRPr>
          </a:p>
        </p:txBody>
      </p:sp>
      <p:sp>
        <p:nvSpPr>
          <p:cNvPr id="3" name="Slide Number Placeholder 2"/>
          <p:cNvSpPr>
            <a:spLocks noGrp="1"/>
          </p:cNvSpPr>
          <p:nvPr>
            <p:ph type="sldNum" sz="quarter" idx="10"/>
          </p:nvPr>
        </p:nvSpPr>
        <p:spPr/>
        <p:txBody>
          <a:bodyPr/>
          <a:lstStyle/>
          <a:p>
            <a:fld id="{9BB19C3B-F741-DA46-9232-016F534F770F}" type="slidenum">
              <a:rPr lang="en-US" smtClean="0"/>
              <a:pPr/>
              <a:t>‹#›</a:t>
            </a:fld>
            <a:endParaRPr lang="en-US"/>
          </a:p>
        </p:txBody>
      </p:sp>
      <p:sp>
        <p:nvSpPr>
          <p:cNvPr id="5" name="Content Placeholder 4"/>
          <p:cNvSpPr>
            <a:spLocks noGrp="1"/>
          </p:cNvSpPr>
          <p:nvPr>
            <p:ph sz="quarter" idx="11"/>
          </p:nvPr>
        </p:nvSpPr>
        <p:spPr>
          <a:xfrm>
            <a:off x="457200" y="952464"/>
            <a:ext cx="8229600" cy="521295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descr="PTI_IU.H.201_sm.png"/>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88469" y="6225149"/>
            <a:ext cx="2286000" cy="423333"/>
          </a:xfrm>
          <a:prstGeom prst="rect">
            <a:avLst/>
          </a:prstGeom>
        </p:spPr>
      </p:pic>
    </p:spTree>
    <p:extLst>
      <p:ext uri="{BB962C8B-B14F-4D97-AF65-F5344CB8AC3E}">
        <p14:creationId xmlns="" xmlns:p14="http://schemas.microsoft.com/office/powerpoint/2010/main" val="22005738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mpletely Blank">
    <p:bg>
      <p:bgPr>
        <a:solidFill>
          <a:schemeClr val="bg1"/>
        </a:solid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9BB19C3B-F741-DA46-9232-016F534F770F}" type="slidenum">
              <a:rPr lang="en-US" smtClean="0"/>
              <a:pPr/>
              <a:t>‹#›</a:t>
            </a:fld>
            <a:endParaRPr lang="en-US"/>
          </a:p>
        </p:txBody>
      </p:sp>
    </p:spTree>
    <p:extLst>
      <p:ext uri="{BB962C8B-B14F-4D97-AF65-F5344CB8AC3E}">
        <p14:creationId xmlns="" xmlns:p14="http://schemas.microsoft.com/office/powerpoint/2010/main" val="12719081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T Title Slide">
    <p:spTree>
      <p:nvGrpSpPr>
        <p:cNvPr id="1" name=""/>
        <p:cNvGrpSpPr/>
        <p:nvPr/>
      </p:nvGrpSpPr>
      <p:grpSpPr>
        <a:xfrm>
          <a:off x="0" y="0"/>
          <a:ext cx="0" cy="0"/>
          <a:chOff x="0" y="0"/>
          <a:chExt cx="0" cy="0"/>
        </a:xfrm>
      </p:grpSpPr>
      <p:pic>
        <p:nvPicPr>
          <p:cNvPr id="9" name="Picture 8" descr="RT_topmotto_new.png"/>
          <p:cNvPicPr>
            <a:picLocks noChangeAspect="1"/>
          </p:cNvPicPr>
          <p:nvPr userDrawn="1"/>
        </p:nvPicPr>
        <p:blipFill>
          <a:blip r:embed="rId2" cstate="screen">
            <a:extLst>
              <a:ext uri="{28A0092B-C50C-407E-A947-70E740481C1C}">
                <a14:useLocalDpi xmlns="" xmlns:a14="http://schemas.microsoft.com/office/drawing/2010/main"/>
              </a:ext>
            </a:extLst>
          </a:blip>
          <a:stretch>
            <a:fillRect/>
          </a:stretch>
        </p:blipFill>
        <p:spPr>
          <a:xfrm>
            <a:off x="0" y="218058"/>
            <a:ext cx="9144000" cy="696542"/>
          </a:xfrm>
          <a:prstGeom prst="rect">
            <a:avLst/>
          </a:prstGeom>
        </p:spPr>
      </p:pic>
      <p:sp>
        <p:nvSpPr>
          <p:cNvPr id="13" name="Rectangle 12"/>
          <p:cNvSpPr/>
          <p:nvPr userDrawn="1"/>
        </p:nvSpPr>
        <p:spPr>
          <a:xfrm>
            <a:off x="5591670" y="5957408"/>
            <a:ext cx="3552330" cy="646331"/>
          </a:xfrm>
          <a:prstGeom prst="rect">
            <a:avLst/>
          </a:prstGeom>
        </p:spPr>
        <p:txBody>
          <a:bodyPr wrap="square">
            <a:spAutoFit/>
          </a:bodyPr>
          <a:lstStyle/>
          <a:p>
            <a:pPr algn="l"/>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Trustees</a:t>
            </a:r>
            <a:r>
              <a:rPr lang="fi-FI" sz="1200" dirty="0">
                <a:solidFill>
                  <a:schemeClr val="tx1">
                    <a:tint val="75000"/>
                  </a:schemeClr>
                </a:solidFill>
                <a:latin typeface="Century Gothic"/>
                <a:cs typeface="Century Gothic"/>
              </a:rPr>
              <a:t> of Indiana </a:t>
            </a:r>
            <a:r>
              <a:rPr lang="fi-FI" sz="1200" dirty="0" err="1">
                <a:solidFill>
                  <a:schemeClr val="tx1">
                    <a:tint val="75000"/>
                  </a:schemeClr>
                </a:solidFill>
                <a:latin typeface="Century Gothic"/>
                <a:cs typeface="Century Gothic"/>
              </a:rPr>
              <a:t>University</a:t>
            </a:r>
            <a:endParaRPr lang="fi-FI" sz="1200" dirty="0">
              <a:solidFill>
                <a:schemeClr val="tx1">
                  <a:tint val="75000"/>
                </a:schemeClr>
              </a:solidFill>
              <a:latin typeface="Century Gothic"/>
              <a:cs typeface="Century Gothic"/>
            </a:endParaRPr>
          </a:p>
          <a:p>
            <a:pPr algn="l"/>
            <a:r>
              <a:rPr lang="fi-FI" sz="1200" dirty="0" err="1">
                <a:solidFill>
                  <a:schemeClr val="tx1">
                    <a:tint val="75000"/>
                  </a:schemeClr>
                </a:solidFill>
                <a:latin typeface="Century Gothic"/>
                <a:cs typeface="Century Gothic"/>
              </a:rPr>
              <a:t>Released</a:t>
            </a:r>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under</a:t>
            </a:r>
            <a:r>
              <a:rPr lang="fi-FI" sz="1200" dirty="0">
                <a:solidFill>
                  <a:schemeClr val="tx1">
                    <a:tint val="75000"/>
                  </a:schemeClr>
                </a:solidFill>
                <a:latin typeface="Century Gothic"/>
                <a:cs typeface="Century Gothic"/>
              </a:rPr>
              <a:t> Creative </a:t>
            </a:r>
            <a:r>
              <a:rPr lang="fi-FI" sz="1200" dirty="0" err="1">
                <a:solidFill>
                  <a:schemeClr val="tx1">
                    <a:tint val="75000"/>
                  </a:schemeClr>
                </a:solidFill>
                <a:latin typeface="Century Gothic"/>
                <a:cs typeface="Century Gothic"/>
              </a:rPr>
              <a:t>Commons</a:t>
            </a:r>
            <a:r>
              <a:rPr lang="fi-FI" sz="1200" dirty="0">
                <a:solidFill>
                  <a:schemeClr val="tx1">
                    <a:tint val="75000"/>
                  </a:schemeClr>
                </a:solidFill>
                <a:latin typeface="Century Gothic"/>
                <a:cs typeface="Century Gothic"/>
              </a:rPr>
              <a:t> 3.0 </a:t>
            </a:r>
            <a:r>
              <a:rPr lang="fi-FI" sz="1200" dirty="0" err="1">
                <a:solidFill>
                  <a:schemeClr val="tx1">
                    <a:tint val="75000"/>
                  </a:schemeClr>
                </a:solidFill>
                <a:latin typeface="Century Gothic"/>
                <a:cs typeface="Century Gothic"/>
              </a:rPr>
              <a:t>unported</a:t>
            </a:r>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license</a:t>
            </a:r>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license</a:t>
            </a:r>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terms</a:t>
            </a:r>
            <a:r>
              <a:rPr lang="fi-FI" sz="1200" dirty="0">
                <a:solidFill>
                  <a:schemeClr val="tx1">
                    <a:tint val="75000"/>
                  </a:schemeClr>
                </a:solidFill>
                <a:latin typeface="Century Gothic"/>
                <a:cs typeface="Century Gothic"/>
              </a:rPr>
              <a:t> on </a:t>
            </a:r>
            <a:r>
              <a:rPr lang="fi-FI" sz="1200" dirty="0" err="1">
                <a:solidFill>
                  <a:schemeClr val="tx1">
                    <a:tint val="75000"/>
                  </a:schemeClr>
                </a:solidFill>
                <a:latin typeface="Century Gothic"/>
                <a:cs typeface="Century Gothic"/>
              </a:rPr>
              <a:t>last</a:t>
            </a:r>
            <a:r>
              <a:rPr lang="fi-FI" sz="1200" dirty="0">
                <a:solidFill>
                  <a:schemeClr val="tx1">
                    <a:tint val="75000"/>
                  </a:schemeClr>
                </a:solidFill>
                <a:latin typeface="Century Gothic"/>
                <a:cs typeface="Century Gothic"/>
              </a:rPr>
              <a:t> </a:t>
            </a:r>
            <a:r>
              <a:rPr lang="fi-FI" sz="1200" dirty="0" err="1">
                <a:solidFill>
                  <a:schemeClr val="tx1">
                    <a:tint val="75000"/>
                  </a:schemeClr>
                </a:solidFill>
                <a:latin typeface="Century Gothic"/>
                <a:cs typeface="Century Gothic"/>
              </a:rPr>
              <a:t>slide</a:t>
            </a:r>
            <a:r>
              <a:rPr lang="fi-FI" sz="1200" dirty="0">
                <a:solidFill>
                  <a:schemeClr val="tx1">
                    <a:tint val="75000"/>
                  </a:schemeClr>
                </a:solidFill>
                <a:latin typeface="Century Gothic"/>
                <a:cs typeface="Century Gothic"/>
              </a:rPr>
              <a:t>. </a:t>
            </a:r>
            <a:endParaRPr lang="en-US" sz="1200" dirty="0">
              <a:solidFill>
                <a:schemeClr val="tx1">
                  <a:tint val="75000"/>
                </a:schemeClr>
              </a:solidFill>
              <a:latin typeface="Century Gothic"/>
              <a:cs typeface="Century Gothic"/>
            </a:endParaRPr>
          </a:p>
        </p:txBody>
      </p:sp>
      <p:sp>
        <p:nvSpPr>
          <p:cNvPr id="8" name="Title 1"/>
          <p:cNvSpPr>
            <a:spLocks noGrp="1"/>
          </p:cNvSpPr>
          <p:nvPr>
            <p:ph type="ctrTitle"/>
          </p:nvPr>
        </p:nvSpPr>
        <p:spPr>
          <a:xfrm>
            <a:off x="685800" y="1239410"/>
            <a:ext cx="7772400" cy="1470025"/>
          </a:xfrm>
        </p:spPr>
        <p:txBody>
          <a:bodyPr/>
          <a:lstStyle/>
          <a:p>
            <a:r>
              <a:rPr lang="en-US" dirty="0" smtClean="0"/>
              <a:t>Click to edit Master title style</a:t>
            </a:r>
            <a:endParaRPr lang="en-US" dirty="0"/>
          </a:p>
        </p:txBody>
      </p:sp>
      <p:sp>
        <p:nvSpPr>
          <p:cNvPr id="10" name="Subtitle 2"/>
          <p:cNvSpPr>
            <a:spLocks noGrp="1"/>
          </p:cNvSpPr>
          <p:nvPr>
            <p:ph type="subTitle" idx="1"/>
          </p:nvPr>
        </p:nvSpPr>
        <p:spPr>
          <a:xfrm>
            <a:off x="1371600" y="2862044"/>
            <a:ext cx="6400800" cy="111167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3" name="Text Placeholder 2"/>
          <p:cNvSpPr>
            <a:spLocks noGrp="1"/>
          </p:cNvSpPr>
          <p:nvPr>
            <p:ph type="body" sz="quarter" idx="10" hasCustomPrompt="1"/>
          </p:nvPr>
        </p:nvSpPr>
        <p:spPr>
          <a:xfrm>
            <a:off x="1371600" y="4076700"/>
            <a:ext cx="6400800" cy="1136650"/>
          </a:xfrm>
          <a:ln>
            <a:noFill/>
          </a:ln>
        </p:spPr>
        <p:txBody>
          <a:bodyPr>
            <a:normAutofit/>
          </a:bodyPr>
          <a:lstStyle>
            <a:lvl1pPr marL="0" indent="0" algn="ctr">
              <a:buNone/>
              <a:defRPr sz="1600" i="1">
                <a:solidFill>
                  <a:schemeClr val="bg1">
                    <a:lumMod val="50000"/>
                  </a:schemeClr>
                </a:solidFill>
              </a:defRPr>
            </a:lvl1pPr>
          </a:lstStyle>
          <a:p>
            <a:pPr lvl="0"/>
            <a:r>
              <a:rPr lang="en-US" dirty="0" smtClean="0"/>
              <a:t>Name of presenter</a:t>
            </a:r>
            <a:br>
              <a:rPr lang="en-US" dirty="0" smtClean="0"/>
            </a:br>
            <a:r>
              <a:rPr lang="en-US" dirty="0" smtClean="0"/>
              <a:t>Presenter email</a:t>
            </a:r>
            <a:br>
              <a:rPr lang="en-US" dirty="0" smtClean="0"/>
            </a:br>
            <a:r>
              <a:rPr lang="en-US" dirty="0" smtClean="0"/>
              <a:t>Location and date of talk</a:t>
            </a:r>
            <a:br>
              <a:rPr lang="en-US" dirty="0" smtClean="0"/>
            </a:br>
            <a:r>
              <a:rPr lang="en-US" dirty="0" smtClean="0"/>
              <a:t>Available from: [URL]</a:t>
            </a:r>
          </a:p>
          <a:p>
            <a:pPr lvl="0"/>
            <a:endParaRPr lang="en-US" dirty="0"/>
          </a:p>
        </p:txBody>
      </p:sp>
      <p:pic>
        <p:nvPicPr>
          <p:cNvPr id="6" name="Picture 5" descr="RT_IU-UITS-PTI.V.201_sm.png"/>
          <p:cNvPicPr>
            <a:picLocks noChangeAspect="1"/>
          </p:cNvPicPr>
          <p:nvPr userDrawn="1"/>
        </p:nvPicPr>
        <p:blipFill>
          <a:blip r:embed="rId3">
            <a:extLst>
              <a:ext uri="{28A0092B-C50C-407E-A947-70E740481C1C}">
                <a14:useLocalDpi xmlns="" xmlns:a14="http://schemas.microsoft.com/office/drawing/2010/main" val="0"/>
              </a:ext>
            </a:extLst>
          </a:blip>
          <a:stretch>
            <a:fillRect/>
          </a:stretch>
        </p:blipFill>
        <p:spPr>
          <a:xfrm>
            <a:off x="3653994" y="5368767"/>
            <a:ext cx="1828800" cy="1234972"/>
          </a:xfrm>
          <a:prstGeom prst="rect">
            <a:avLst/>
          </a:prstGeom>
        </p:spPr>
      </p:pic>
    </p:spTree>
    <p:extLst>
      <p:ext uri="{BB962C8B-B14F-4D97-AF65-F5344CB8AC3E}">
        <p14:creationId xmlns="" xmlns:p14="http://schemas.microsoft.com/office/powerpoint/2010/main" val="1505328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9" Type="http://schemas.openxmlformats.org/officeDocument/2006/relationships/image" Target="../media/image9.png"/></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9" Type="http://schemas.openxmlformats.org/officeDocument/2006/relationships/image" Target="../media/image13.png"/></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32.xml"/><Relationship Id="rId7" Type="http://schemas.openxmlformats.org/officeDocument/2006/relationships/slideLayout" Target="../slideLayouts/slideLayout36.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5" Type="http://schemas.openxmlformats.org/officeDocument/2006/relationships/slideLayout" Target="../slideLayouts/slideLayout34.xml"/><Relationship Id="rId4" Type="http://schemas.openxmlformats.org/officeDocument/2006/relationships/slideLayout" Target="../slideLayouts/slideLayout33.xml"/><Relationship Id="rId9" Type="http://schemas.openxmlformats.org/officeDocument/2006/relationships/image" Target="../media/image17.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0"/>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B19C3B-F741-DA46-9232-016F534F770F}" type="slidenum">
              <a:rPr lang="en-US" smtClean="0"/>
              <a:pPr/>
              <a:t>‹#›</a:t>
            </a:fld>
            <a:endParaRPr lang="en-US"/>
          </a:p>
        </p:txBody>
      </p:sp>
    </p:spTree>
    <p:extLst>
      <p:ext uri="{BB962C8B-B14F-4D97-AF65-F5344CB8AC3E}">
        <p14:creationId xmlns="" xmlns:p14="http://schemas.microsoft.com/office/powerpoint/2010/main" val="2967501183"/>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5" r:id="rId3"/>
    <p:sldLayoutId id="2147483697" r:id="rId4"/>
    <p:sldLayoutId id="2147483698" r:id="rId5"/>
    <p:sldLayoutId id="2147483700" r:id="rId6"/>
    <p:sldLayoutId id="2147483701" r:id="rId7"/>
    <p:sldLayoutId id="2147483699" r:id="rId8"/>
  </p:sldLayoutIdLst>
  <p:txStyles>
    <p:titleStyle>
      <a:lvl1pPr algn="ctr" defTabSz="457200" rtl="0" eaLnBrk="1" latinLnBrk="0" hangingPunct="1">
        <a:spcBef>
          <a:spcPct val="0"/>
        </a:spcBef>
        <a:buNone/>
        <a:defRPr lang="en-US" sz="4400" b="0" i="0" kern="1200" dirty="0">
          <a:solidFill>
            <a:srgbClr val="A2132D"/>
          </a:solidFill>
          <a:latin typeface="Century Gothic"/>
          <a:ea typeface="+mj-ea"/>
          <a:cs typeface="Century Gothic"/>
        </a:defRPr>
      </a:lvl1pPr>
    </p:titleStyle>
    <p:bodyStyle>
      <a:lvl1pPr marL="342900" indent="-342900" algn="l" defTabSz="457200" rtl="0" eaLnBrk="1" latinLnBrk="0" hangingPunct="1">
        <a:spcBef>
          <a:spcPct val="20000"/>
        </a:spcBef>
        <a:buFont typeface="Arial"/>
        <a:buChar char="•"/>
        <a:defRPr lang="en-US" sz="3200" kern="1200" dirty="0" smtClean="0">
          <a:solidFill>
            <a:schemeClr val="tx1"/>
          </a:solidFill>
          <a:latin typeface="Century Gothic"/>
          <a:ea typeface="+mn-ea"/>
          <a:cs typeface="Century Gothic"/>
        </a:defRPr>
      </a:lvl1pPr>
      <a:lvl2pPr marL="742950" indent="-285750" algn="l" defTabSz="457200" rtl="0" eaLnBrk="1" latinLnBrk="0" hangingPunct="1">
        <a:spcBef>
          <a:spcPct val="20000"/>
        </a:spcBef>
        <a:buFont typeface="Arial"/>
        <a:buChar char="–"/>
        <a:defRPr lang="en-US" sz="3200" kern="1200" dirty="0" smtClean="0">
          <a:solidFill>
            <a:schemeClr val="tx1"/>
          </a:solidFill>
          <a:latin typeface="Century Gothic"/>
          <a:ea typeface="+mn-ea"/>
          <a:cs typeface="Century Gothic"/>
        </a:defRPr>
      </a:lvl2pPr>
      <a:lvl3pPr marL="1143000" indent="-228600" algn="l" defTabSz="457200" rtl="0" eaLnBrk="1" latinLnBrk="0" hangingPunct="1">
        <a:spcBef>
          <a:spcPct val="20000"/>
        </a:spcBef>
        <a:buFont typeface="Arial"/>
        <a:buChar char="•"/>
        <a:defRPr lang="en-US" sz="3200" kern="1200" dirty="0" smtClean="0">
          <a:solidFill>
            <a:schemeClr val="tx1"/>
          </a:solidFill>
          <a:latin typeface="Century Gothic"/>
          <a:ea typeface="+mn-ea"/>
          <a:cs typeface="Century Gothic"/>
        </a:defRPr>
      </a:lvl3pPr>
      <a:lvl4pPr marL="1600200" indent="-228600" algn="l" defTabSz="457200" rtl="0" eaLnBrk="1" latinLnBrk="0" hangingPunct="1">
        <a:spcBef>
          <a:spcPct val="20000"/>
        </a:spcBef>
        <a:buFont typeface="Arial"/>
        <a:buChar char="–"/>
        <a:defRPr lang="en-US" sz="3200" kern="1200" dirty="0" smtClean="0">
          <a:solidFill>
            <a:schemeClr val="tx1"/>
          </a:solidFill>
          <a:latin typeface="Century Gothic"/>
          <a:ea typeface="+mn-ea"/>
          <a:cs typeface="Century Gothic"/>
        </a:defRPr>
      </a:lvl4pPr>
      <a:lvl5pPr marL="2057400" indent="-228600" algn="l" defTabSz="457200" rtl="0" eaLnBrk="1" latinLnBrk="0" hangingPunct="1">
        <a:spcBef>
          <a:spcPct val="20000"/>
        </a:spcBef>
        <a:buFont typeface="Arial"/>
        <a:buChar char="»"/>
        <a:defRPr lang="en-US" sz="3200" kern="1200" dirty="0" smtClean="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9"/>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EB78C6-A3BF-C94B-BBDB-CD92CD5A6228}" type="slidenum">
              <a:rPr lang="en-US" smtClean="0"/>
              <a:pPr/>
              <a:t>‹#›</a:t>
            </a:fld>
            <a:endParaRPr lang="en-US"/>
          </a:p>
        </p:txBody>
      </p:sp>
    </p:spTree>
    <p:extLst>
      <p:ext uri="{BB962C8B-B14F-4D97-AF65-F5344CB8AC3E}">
        <p14:creationId xmlns="" xmlns:p14="http://schemas.microsoft.com/office/powerpoint/2010/main" val="872622478"/>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7" r:id="rId3"/>
    <p:sldLayoutId id="2147483689" r:id="rId4"/>
    <p:sldLayoutId id="2147483690" r:id="rId5"/>
    <p:sldLayoutId id="2147483702" r:id="rId6"/>
    <p:sldLayoutId id="2147483703" r:id="rId7"/>
  </p:sldLayoutIdLst>
  <p:txStyles>
    <p:titleStyle>
      <a:lvl1pPr algn="ctr" defTabSz="457200" rtl="0" eaLnBrk="1" latinLnBrk="0" hangingPunct="1">
        <a:spcBef>
          <a:spcPct val="0"/>
        </a:spcBef>
        <a:buNone/>
        <a:defRPr lang="en-US" sz="4400" b="0" i="0" kern="1200" dirty="0">
          <a:solidFill>
            <a:srgbClr val="A2132D"/>
          </a:solidFill>
          <a:latin typeface="Century Gothic"/>
          <a:ea typeface="+mj-ea"/>
          <a:cs typeface="Century Gothic"/>
        </a:defRPr>
      </a:lvl1pPr>
    </p:titleStyle>
    <p:bodyStyle>
      <a:lvl1pPr marL="342900" indent="-342900" algn="l" defTabSz="457200" rtl="0" eaLnBrk="1" latinLnBrk="0" hangingPunct="1">
        <a:spcBef>
          <a:spcPct val="20000"/>
        </a:spcBef>
        <a:buFont typeface="Arial"/>
        <a:buChar char="•"/>
        <a:defRPr lang="en-US" sz="3200" kern="1200" dirty="0" smtClean="0">
          <a:solidFill>
            <a:schemeClr val="tx1"/>
          </a:solidFill>
          <a:latin typeface="Century Gothic"/>
          <a:ea typeface="+mn-ea"/>
          <a:cs typeface="Century Gothic"/>
        </a:defRPr>
      </a:lvl1pPr>
      <a:lvl2pPr marL="742950" indent="-285750" algn="l" defTabSz="457200" rtl="0" eaLnBrk="1" latinLnBrk="0" hangingPunct="1">
        <a:spcBef>
          <a:spcPct val="20000"/>
        </a:spcBef>
        <a:buFont typeface="Arial"/>
        <a:buChar char="–"/>
        <a:defRPr lang="en-US" sz="3200" kern="1200" dirty="0" smtClean="0">
          <a:solidFill>
            <a:schemeClr val="tx1"/>
          </a:solidFill>
          <a:latin typeface="Century Gothic"/>
          <a:ea typeface="+mn-ea"/>
          <a:cs typeface="Century Gothic"/>
        </a:defRPr>
      </a:lvl2pPr>
      <a:lvl3pPr marL="1143000" indent="-228600" algn="l" defTabSz="457200" rtl="0" eaLnBrk="1" latinLnBrk="0" hangingPunct="1">
        <a:spcBef>
          <a:spcPct val="20000"/>
        </a:spcBef>
        <a:buFont typeface="Arial"/>
        <a:buChar char="•"/>
        <a:defRPr lang="en-US" sz="3200" kern="1200" dirty="0" smtClean="0">
          <a:solidFill>
            <a:schemeClr val="tx1"/>
          </a:solidFill>
          <a:latin typeface="Century Gothic"/>
          <a:ea typeface="+mn-ea"/>
          <a:cs typeface="Century Gothic"/>
        </a:defRPr>
      </a:lvl3pPr>
      <a:lvl4pPr marL="1600200" indent="-228600" algn="l" defTabSz="457200" rtl="0" eaLnBrk="1" latinLnBrk="0" hangingPunct="1">
        <a:spcBef>
          <a:spcPct val="20000"/>
        </a:spcBef>
        <a:buFont typeface="Arial"/>
        <a:buChar char="–"/>
        <a:defRPr lang="en-US" sz="3200" kern="1200" dirty="0" smtClean="0">
          <a:solidFill>
            <a:schemeClr val="tx1"/>
          </a:solidFill>
          <a:latin typeface="Century Gothic"/>
          <a:ea typeface="+mn-ea"/>
          <a:cs typeface="Century Gothic"/>
        </a:defRPr>
      </a:lvl4pPr>
      <a:lvl5pPr marL="2057400" indent="-228600" algn="l" defTabSz="457200" rtl="0" eaLnBrk="1" latinLnBrk="0" hangingPunct="1">
        <a:spcBef>
          <a:spcPct val="20000"/>
        </a:spcBef>
        <a:buFont typeface="Arial"/>
        <a:buChar char="»"/>
        <a:defRPr lang="en-US" sz="3200" kern="1200" dirty="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cacr_blank.png"/>
          <p:cNvPicPr>
            <a:picLocks noChangeAspect="1"/>
          </p:cNvPicPr>
          <p:nvPr/>
        </p:nvPicPr>
        <p:blipFill>
          <a:blip r:embed="rId9">
            <a:extLst>
              <a:ext uri="{28A0092B-C50C-407E-A947-70E740481C1C}">
                <a14:useLocalDpi xmlns="" xmlns:a14="http://schemas.microsoft.com/office/drawing/2010/main"/>
              </a:ext>
            </a:extLst>
          </a:blip>
          <a:stretch>
            <a:fillRect/>
          </a:stretch>
        </p:blipFill>
        <p:spPr>
          <a:xfrm>
            <a:off x="0" y="0"/>
            <a:ext cx="9139944" cy="685800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9587CA-1790-D944-9358-28FE68D2E49C}" type="slidenum">
              <a:rPr lang="en-US" smtClean="0"/>
              <a:pPr/>
              <a:t>‹#›</a:t>
            </a:fld>
            <a:endParaRPr lang="en-US"/>
          </a:p>
        </p:txBody>
      </p:sp>
    </p:spTree>
    <p:extLst>
      <p:ext uri="{BB962C8B-B14F-4D97-AF65-F5344CB8AC3E}">
        <p14:creationId xmlns="" xmlns:p14="http://schemas.microsoft.com/office/powerpoint/2010/main" val="2630097483"/>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1" r:id="rId3"/>
    <p:sldLayoutId id="2147483663" r:id="rId4"/>
    <p:sldLayoutId id="2147483664" r:id="rId5"/>
    <p:sldLayoutId id="2147483704" r:id="rId6"/>
    <p:sldLayoutId id="2147483705" r:id="rId7"/>
  </p:sldLayoutIdLst>
  <p:txStyles>
    <p:titleStyle>
      <a:lvl1pPr algn="ctr" defTabSz="457200" rtl="0" eaLnBrk="1" latinLnBrk="0" hangingPunct="1">
        <a:spcBef>
          <a:spcPct val="0"/>
        </a:spcBef>
        <a:buNone/>
        <a:defRPr lang="en-US" sz="4400" b="0" i="0" kern="1200" dirty="0">
          <a:solidFill>
            <a:srgbClr val="A2132D"/>
          </a:solidFill>
          <a:latin typeface="Century Gothic"/>
          <a:ea typeface="+mj-ea"/>
          <a:cs typeface="Century Gothic"/>
        </a:defRPr>
      </a:lvl1pPr>
    </p:titleStyle>
    <p:bodyStyle>
      <a:lvl1pPr marL="342900" indent="-342900" algn="l" defTabSz="457200" rtl="0" eaLnBrk="1" latinLnBrk="0" hangingPunct="1">
        <a:spcBef>
          <a:spcPct val="20000"/>
        </a:spcBef>
        <a:buFont typeface="Arial"/>
        <a:buChar char="•"/>
        <a:defRPr lang="en-US" sz="3200" kern="1200" dirty="0" smtClean="0">
          <a:solidFill>
            <a:schemeClr val="tx1"/>
          </a:solidFill>
          <a:latin typeface="Century Gothic"/>
          <a:ea typeface="+mn-ea"/>
          <a:cs typeface="Century Gothic"/>
        </a:defRPr>
      </a:lvl1pPr>
      <a:lvl2pPr marL="742950" indent="-285750" algn="l" defTabSz="457200" rtl="0" eaLnBrk="1" latinLnBrk="0" hangingPunct="1">
        <a:spcBef>
          <a:spcPct val="20000"/>
        </a:spcBef>
        <a:buFont typeface="Arial"/>
        <a:buChar char="–"/>
        <a:defRPr lang="en-US" sz="3200" kern="1200" dirty="0" smtClean="0">
          <a:solidFill>
            <a:schemeClr val="tx1"/>
          </a:solidFill>
          <a:latin typeface="Century Gothic"/>
          <a:ea typeface="+mn-ea"/>
          <a:cs typeface="Century Gothic"/>
        </a:defRPr>
      </a:lvl2pPr>
      <a:lvl3pPr marL="1143000" indent="-228600" algn="l" defTabSz="457200" rtl="0" eaLnBrk="1" latinLnBrk="0" hangingPunct="1">
        <a:spcBef>
          <a:spcPct val="20000"/>
        </a:spcBef>
        <a:buFont typeface="Arial"/>
        <a:buChar char="•"/>
        <a:defRPr lang="en-US" sz="3200" kern="1200" dirty="0" smtClean="0">
          <a:solidFill>
            <a:schemeClr val="tx1"/>
          </a:solidFill>
          <a:latin typeface="Century Gothic"/>
          <a:ea typeface="+mn-ea"/>
          <a:cs typeface="Century Gothic"/>
        </a:defRPr>
      </a:lvl3pPr>
      <a:lvl4pPr marL="1600200" indent="-228600" algn="l" defTabSz="457200" rtl="0" eaLnBrk="1" latinLnBrk="0" hangingPunct="1">
        <a:spcBef>
          <a:spcPct val="20000"/>
        </a:spcBef>
        <a:buFont typeface="Arial"/>
        <a:buChar char="–"/>
        <a:defRPr lang="en-US" sz="3200" kern="1200" dirty="0" smtClean="0">
          <a:solidFill>
            <a:schemeClr val="tx1"/>
          </a:solidFill>
          <a:latin typeface="Century Gothic"/>
          <a:ea typeface="+mn-ea"/>
          <a:cs typeface="Century Gothic"/>
        </a:defRPr>
      </a:lvl4pPr>
      <a:lvl5pPr marL="2057400" indent="-228600" algn="l" defTabSz="457200" rtl="0" eaLnBrk="1" latinLnBrk="0" hangingPunct="1">
        <a:spcBef>
          <a:spcPct val="20000"/>
        </a:spcBef>
        <a:buFont typeface="Arial"/>
        <a:buChar char="»"/>
        <a:defRPr lang="en-US" sz="3200" kern="1200" dirty="0" smtClean="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d2i_blank.png"/>
          <p:cNvPicPr>
            <a:picLocks noChangeAspect="1"/>
          </p:cNvPicPr>
          <p:nvPr/>
        </p:nvPicPr>
        <p:blipFill>
          <a:blip r:embed="rId9">
            <a:extLst>
              <a:ext uri="{28A0092B-C50C-407E-A947-70E740481C1C}">
                <a14:useLocalDpi xmlns="" xmlns:a14="http://schemas.microsoft.com/office/drawing/2010/main"/>
              </a:ext>
            </a:extLst>
          </a:blip>
          <a:stretch>
            <a:fillRect/>
          </a:stretch>
        </p:blipFill>
        <p:spPr>
          <a:xfrm>
            <a:off x="0" y="0"/>
            <a:ext cx="9139944" cy="685800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DB8621-AEAD-E24D-AF8A-593F848499B0}" type="slidenum">
              <a:rPr lang="en-US" smtClean="0"/>
              <a:pPr/>
              <a:t>‹#›</a:t>
            </a:fld>
            <a:endParaRPr lang="en-US"/>
          </a:p>
        </p:txBody>
      </p:sp>
    </p:spTree>
    <p:extLst>
      <p:ext uri="{BB962C8B-B14F-4D97-AF65-F5344CB8AC3E}">
        <p14:creationId xmlns="" xmlns:p14="http://schemas.microsoft.com/office/powerpoint/2010/main" val="1191989571"/>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9" r:id="rId3"/>
    <p:sldLayoutId id="2147483671" r:id="rId4"/>
    <p:sldLayoutId id="2147483672" r:id="rId5"/>
    <p:sldLayoutId id="2147483707" r:id="rId6"/>
    <p:sldLayoutId id="2147483706" r:id="rId7"/>
  </p:sldLayoutIdLst>
  <p:txStyles>
    <p:titleStyle>
      <a:lvl1pPr algn="ctr" defTabSz="457200" rtl="0" eaLnBrk="1" latinLnBrk="0" hangingPunct="1">
        <a:spcBef>
          <a:spcPct val="0"/>
        </a:spcBef>
        <a:buNone/>
        <a:defRPr lang="en-US" sz="4400" b="0" i="0" kern="1200" dirty="0">
          <a:solidFill>
            <a:srgbClr val="A2132D"/>
          </a:solidFill>
          <a:latin typeface="Century Gothic"/>
          <a:ea typeface="+mj-ea"/>
          <a:cs typeface="Century Gothic"/>
        </a:defRPr>
      </a:lvl1pPr>
    </p:titleStyle>
    <p:bodyStyle>
      <a:lvl1pPr marL="342900" indent="-342900" algn="l" defTabSz="457200" rtl="0" eaLnBrk="1" latinLnBrk="0" hangingPunct="1">
        <a:spcBef>
          <a:spcPct val="20000"/>
        </a:spcBef>
        <a:buFont typeface="Arial"/>
        <a:buChar char="•"/>
        <a:defRPr lang="en-US" sz="3200" kern="1200" dirty="0" smtClean="0">
          <a:solidFill>
            <a:schemeClr val="tx1"/>
          </a:solidFill>
          <a:latin typeface="Century Gothic"/>
          <a:ea typeface="+mn-ea"/>
          <a:cs typeface="Century Gothic"/>
        </a:defRPr>
      </a:lvl1pPr>
      <a:lvl2pPr marL="742950" indent="-285750" algn="l" defTabSz="457200" rtl="0" eaLnBrk="1" latinLnBrk="0" hangingPunct="1">
        <a:spcBef>
          <a:spcPct val="20000"/>
        </a:spcBef>
        <a:buFont typeface="Arial"/>
        <a:buChar char="–"/>
        <a:defRPr lang="en-US" sz="3200" kern="1200" dirty="0" smtClean="0">
          <a:solidFill>
            <a:schemeClr val="tx1"/>
          </a:solidFill>
          <a:latin typeface="Century Gothic"/>
          <a:ea typeface="+mn-ea"/>
          <a:cs typeface="Century Gothic"/>
        </a:defRPr>
      </a:lvl2pPr>
      <a:lvl3pPr marL="1143000" indent="-228600" algn="l" defTabSz="457200" rtl="0" eaLnBrk="1" latinLnBrk="0" hangingPunct="1">
        <a:spcBef>
          <a:spcPct val="20000"/>
        </a:spcBef>
        <a:buFont typeface="Arial"/>
        <a:buChar char="•"/>
        <a:defRPr lang="en-US" sz="3200" kern="1200" dirty="0" smtClean="0">
          <a:solidFill>
            <a:schemeClr val="tx1"/>
          </a:solidFill>
          <a:latin typeface="Century Gothic"/>
          <a:ea typeface="+mn-ea"/>
          <a:cs typeface="Century Gothic"/>
        </a:defRPr>
      </a:lvl3pPr>
      <a:lvl4pPr marL="1600200" indent="-228600" algn="l" defTabSz="457200" rtl="0" eaLnBrk="1" latinLnBrk="0" hangingPunct="1">
        <a:spcBef>
          <a:spcPct val="20000"/>
        </a:spcBef>
        <a:buFont typeface="Arial"/>
        <a:buChar char="–"/>
        <a:defRPr lang="en-US" sz="3200" kern="1200" dirty="0" smtClean="0">
          <a:solidFill>
            <a:schemeClr val="tx1"/>
          </a:solidFill>
          <a:latin typeface="Century Gothic"/>
          <a:ea typeface="+mn-ea"/>
          <a:cs typeface="Century Gothic"/>
        </a:defRPr>
      </a:lvl4pPr>
      <a:lvl5pPr marL="2057400" indent="-228600" algn="l" defTabSz="457200" rtl="0" eaLnBrk="1" latinLnBrk="0" hangingPunct="1">
        <a:spcBef>
          <a:spcPct val="20000"/>
        </a:spcBef>
        <a:buFont typeface="Arial"/>
        <a:buChar char="»"/>
        <a:defRPr lang="en-US" sz="3200" kern="1200" dirty="0" smtClean="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dsc_blank.png"/>
          <p:cNvPicPr>
            <a:picLocks noChangeAspect="1"/>
          </p:cNvPicPr>
          <p:nvPr/>
        </p:nvPicPr>
        <p:blipFill>
          <a:blip r:embed="rId9">
            <a:extLst>
              <a:ext uri="{28A0092B-C50C-407E-A947-70E740481C1C}">
                <a14:useLocalDpi xmlns="" xmlns:a14="http://schemas.microsoft.com/office/drawing/2010/main"/>
              </a:ext>
            </a:extLst>
          </a:blip>
          <a:stretch>
            <a:fillRect/>
          </a:stretch>
        </p:blipFill>
        <p:spPr>
          <a:xfrm>
            <a:off x="0" y="0"/>
            <a:ext cx="9139944" cy="685800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F728CD-9B60-FD4E-9A7B-2386DF81EBA8}" type="slidenum">
              <a:rPr lang="en-US" smtClean="0"/>
              <a:pPr/>
              <a:t>‹#›</a:t>
            </a:fld>
            <a:endParaRPr lang="en-US"/>
          </a:p>
        </p:txBody>
      </p:sp>
    </p:spTree>
    <p:extLst>
      <p:ext uri="{BB962C8B-B14F-4D97-AF65-F5344CB8AC3E}">
        <p14:creationId xmlns="" xmlns:p14="http://schemas.microsoft.com/office/powerpoint/2010/main" val="3605515449"/>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8" r:id="rId3"/>
    <p:sldLayoutId id="2147483680" r:id="rId4"/>
    <p:sldLayoutId id="2147483681" r:id="rId5"/>
    <p:sldLayoutId id="2147483709" r:id="rId6"/>
    <p:sldLayoutId id="2147483708" r:id="rId7"/>
  </p:sldLayoutIdLst>
  <p:txStyles>
    <p:titleStyle>
      <a:lvl1pPr algn="ctr" defTabSz="457200" rtl="0" eaLnBrk="1" latinLnBrk="0" hangingPunct="1">
        <a:spcBef>
          <a:spcPct val="0"/>
        </a:spcBef>
        <a:buNone/>
        <a:defRPr lang="en-US" sz="4400" b="0" i="0" kern="1200" dirty="0">
          <a:solidFill>
            <a:srgbClr val="A2132D"/>
          </a:solidFill>
          <a:latin typeface="Century Gothic"/>
          <a:ea typeface="+mj-ea"/>
          <a:cs typeface="Century Gothic"/>
        </a:defRPr>
      </a:lvl1pPr>
    </p:titleStyle>
    <p:bodyStyle>
      <a:lvl1pPr marL="342900" indent="-342900" algn="l" defTabSz="457200" rtl="0" eaLnBrk="1" latinLnBrk="0" hangingPunct="1">
        <a:spcBef>
          <a:spcPct val="20000"/>
        </a:spcBef>
        <a:buFont typeface="Arial"/>
        <a:buChar char="•"/>
        <a:defRPr lang="en-US" sz="3200" kern="1200" dirty="0" smtClean="0">
          <a:solidFill>
            <a:schemeClr val="tx1"/>
          </a:solidFill>
          <a:latin typeface="Century Gothic"/>
          <a:ea typeface="+mn-ea"/>
          <a:cs typeface="Century Gothic"/>
        </a:defRPr>
      </a:lvl1pPr>
      <a:lvl2pPr marL="742950" indent="-285750" algn="l" defTabSz="457200" rtl="0" eaLnBrk="1" latinLnBrk="0" hangingPunct="1">
        <a:spcBef>
          <a:spcPct val="20000"/>
        </a:spcBef>
        <a:buFont typeface="Arial"/>
        <a:buChar char="–"/>
        <a:defRPr lang="en-US" sz="3200" kern="1200" dirty="0" smtClean="0">
          <a:solidFill>
            <a:schemeClr val="tx1"/>
          </a:solidFill>
          <a:latin typeface="Century Gothic"/>
          <a:ea typeface="+mn-ea"/>
          <a:cs typeface="Century Gothic"/>
        </a:defRPr>
      </a:lvl2pPr>
      <a:lvl3pPr marL="1143000" indent="-228600" algn="l" defTabSz="457200" rtl="0" eaLnBrk="1" latinLnBrk="0" hangingPunct="1">
        <a:spcBef>
          <a:spcPct val="20000"/>
        </a:spcBef>
        <a:buFont typeface="Arial"/>
        <a:buChar char="•"/>
        <a:defRPr lang="en-US" sz="3200" kern="1200" dirty="0" smtClean="0">
          <a:solidFill>
            <a:schemeClr val="tx1"/>
          </a:solidFill>
          <a:latin typeface="Century Gothic"/>
          <a:ea typeface="+mn-ea"/>
          <a:cs typeface="Century Gothic"/>
        </a:defRPr>
      </a:lvl3pPr>
      <a:lvl4pPr marL="1600200" indent="-228600" algn="l" defTabSz="457200" rtl="0" eaLnBrk="1" latinLnBrk="0" hangingPunct="1">
        <a:spcBef>
          <a:spcPct val="20000"/>
        </a:spcBef>
        <a:buFont typeface="Arial"/>
        <a:buChar char="–"/>
        <a:defRPr lang="en-US" sz="3200" kern="1200" dirty="0" smtClean="0">
          <a:solidFill>
            <a:schemeClr val="tx1"/>
          </a:solidFill>
          <a:latin typeface="Century Gothic"/>
          <a:ea typeface="+mn-ea"/>
          <a:cs typeface="Century Gothic"/>
        </a:defRPr>
      </a:lvl4pPr>
      <a:lvl5pPr marL="2057400" indent="-228600" algn="l" defTabSz="457200" rtl="0" eaLnBrk="1" latinLnBrk="0" hangingPunct="1">
        <a:spcBef>
          <a:spcPct val="20000"/>
        </a:spcBef>
        <a:buFont typeface="Arial"/>
        <a:buChar char="»"/>
        <a:defRPr lang="en-US" sz="3200" kern="1200" dirty="0" smtClean="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huizhang@iu.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3.w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sz="3600" smtClean="0"/>
              <a:t>XSEDE-enabled High-throughput Caries Lesion Activity Assessment</a:t>
            </a:r>
            <a:endParaRPr lang="en-US" sz="3600" dirty="0"/>
          </a:p>
        </p:txBody>
      </p:sp>
      <p:sp>
        <p:nvSpPr>
          <p:cNvPr id="3" name="Subtitle 2"/>
          <p:cNvSpPr>
            <a:spLocks noGrp="1"/>
          </p:cNvSpPr>
          <p:nvPr>
            <p:ph type="subTitle" idx="1"/>
          </p:nvPr>
        </p:nvSpPr>
        <p:spPr/>
        <p:txBody>
          <a:bodyPr>
            <a:noAutofit/>
          </a:bodyPr>
          <a:lstStyle/>
          <a:p>
            <a:r>
              <a:rPr sz="2000" smtClean="0"/>
              <a:t>Hui Zhang, Guangchen Ruan, Hongwei Shen, Michael Boyles, Huian Li, Masatoshi Ando</a:t>
            </a:r>
            <a:endParaRPr lang="en-US" sz="2000" dirty="0"/>
          </a:p>
        </p:txBody>
      </p:sp>
      <p:sp>
        <p:nvSpPr>
          <p:cNvPr id="4" name="Text Placeholder 3"/>
          <p:cNvSpPr>
            <a:spLocks noGrp="1"/>
          </p:cNvSpPr>
          <p:nvPr>
            <p:ph type="body" sz="quarter" idx="10"/>
          </p:nvPr>
        </p:nvSpPr>
        <p:spPr/>
        <p:txBody>
          <a:bodyPr/>
          <a:lstStyle/>
          <a:p>
            <a:r>
              <a:rPr smtClean="0"/>
              <a:t>Hui Zhang</a:t>
            </a:r>
          </a:p>
          <a:p>
            <a:r>
              <a:rPr smtClean="0">
                <a:hlinkClick r:id="rId3"/>
              </a:rPr>
              <a:t>huizhang@iu.edu</a:t>
            </a:r>
            <a:endParaRPr smtClean="0"/>
          </a:p>
          <a:p>
            <a:r>
              <a:rPr smtClean="0"/>
              <a:t>XSEDE'13 San Diego</a:t>
            </a:r>
          </a:p>
          <a:p>
            <a:r>
              <a:rPr smtClean="0"/>
              <a:t>July 24</a:t>
            </a:r>
            <a:r>
              <a:rPr baseline="30000" smtClean="0"/>
              <a:t>th</a:t>
            </a:r>
            <a:r>
              <a:rPr smtClean="0"/>
              <a:t> , 2013</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Datasets and Methods</a:t>
            </a:r>
            <a:endParaRPr lang="en-US" dirty="0"/>
          </a:p>
        </p:txBody>
      </p:sp>
      <p:sp>
        <p:nvSpPr>
          <p:cNvPr id="3" name="Content Placeholder 2"/>
          <p:cNvSpPr>
            <a:spLocks noGrp="1"/>
          </p:cNvSpPr>
          <p:nvPr>
            <p:ph idx="1"/>
          </p:nvPr>
        </p:nvSpPr>
        <p:spPr/>
        <p:txBody>
          <a:bodyPr>
            <a:normAutofit fontScale="77500" lnSpcReduction="20000"/>
          </a:bodyPr>
          <a:lstStyle/>
          <a:p>
            <a:pPr marL="342900" lvl="1" indent="-342900">
              <a:buFont typeface="Arial"/>
              <a:buChar char="•"/>
            </a:pPr>
            <a:r>
              <a:rPr sz="2600" b="1" dirty="0"/>
              <a:t>3D-Time Series Analysis </a:t>
            </a:r>
            <a:r>
              <a:rPr sz="2600" b="1" dirty="0" smtClean="0"/>
              <a:t>Workflow (to </a:t>
            </a:r>
            <a:r>
              <a:rPr lang="en-US" sz="2600" b="1" dirty="0" smtClean="0"/>
              <a:t>quantify and compare volumetric lesion information over time)</a:t>
            </a:r>
          </a:p>
          <a:p>
            <a:pPr lvl="1"/>
            <a:r>
              <a:rPr sz="2800" dirty="0"/>
              <a:t>Pre-analysis training</a:t>
            </a:r>
          </a:p>
          <a:p>
            <a:pPr lvl="2"/>
            <a:r>
              <a:rPr sz="2400" i="1" dirty="0"/>
              <a:t>threshold, pivot values </a:t>
            </a:r>
            <a:r>
              <a:rPr sz="2400" i="1" dirty="0" smtClean="0"/>
              <a:t>(based on histograms)</a:t>
            </a:r>
            <a:endParaRPr sz="2400" i="1" dirty="0"/>
          </a:p>
          <a:p>
            <a:pPr lvl="1"/>
            <a:r>
              <a:rPr sz="2800" dirty="0" smtClean="0"/>
              <a:t>Region-of-interest (ROI) segmentation</a:t>
            </a:r>
            <a:endParaRPr sz="2800" dirty="0"/>
          </a:p>
          <a:p>
            <a:pPr lvl="2"/>
            <a:r>
              <a:rPr sz="2400" i="1" dirty="0"/>
              <a:t>blob detection, morphological operation</a:t>
            </a:r>
          </a:p>
          <a:p>
            <a:pPr lvl="1"/>
            <a:r>
              <a:rPr sz="2800" dirty="0"/>
              <a:t>3D </a:t>
            </a:r>
            <a:r>
              <a:rPr sz="2800" dirty="0" smtClean="0"/>
              <a:t>construction</a:t>
            </a:r>
            <a:endParaRPr sz="2800" dirty="0"/>
          </a:p>
          <a:p>
            <a:pPr lvl="2"/>
            <a:r>
              <a:rPr sz="2400" i="1" dirty="0"/>
              <a:t>stacking ROIs, generating </a:t>
            </a:r>
            <a:r>
              <a:rPr sz="2400" i="1" dirty="0" err="1" smtClean="0"/>
              <a:t>isosurface</a:t>
            </a:r>
            <a:r>
              <a:rPr sz="2400" i="1" dirty="0" smtClean="0"/>
              <a:t> and </a:t>
            </a:r>
            <a:endParaRPr sz="2400" i="1" dirty="0"/>
          </a:p>
          <a:p>
            <a:pPr lvl="2">
              <a:buNone/>
            </a:pPr>
            <a:r>
              <a:rPr lang="en-US" sz="2400" i="1" dirty="0" smtClean="0"/>
              <a:t>	</a:t>
            </a:r>
            <a:r>
              <a:rPr sz="2400" i="1" dirty="0" smtClean="0"/>
              <a:t>geometry</a:t>
            </a:r>
            <a:endParaRPr sz="2400" i="1" dirty="0"/>
          </a:p>
          <a:p>
            <a:pPr lvl="1"/>
            <a:r>
              <a:rPr sz="2800" dirty="0"/>
              <a:t>Visual </a:t>
            </a:r>
            <a:r>
              <a:rPr sz="2800" dirty="0" smtClean="0"/>
              <a:t>analysis (on volumetric models)</a:t>
            </a:r>
          </a:p>
          <a:p>
            <a:pPr lvl="2"/>
            <a:r>
              <a:rPr lang="en-US" sz="2800" dirty="0"/>
              <a:t>t</a:t>
            </a:r>
            <a:r>
              <a:rPr lang="en-US" sz="2800" dirty="0" smtClean="0"/>
              <a:t>emporal comparison </a:t>
            </a:r>
            <a:endParaRPr lang="en-US" sz="2800" dirty="0"/>
          </a:p>
          <a:p>
            <a:pPr lvl="3"/>
            <a:r>
              <a:rPr lang="en-US" sz="2400" dirty="0" smtClean="0"/>
              <a:t>How lesion evolves</a:t>
            </a:r>
            <a:r>
              <a:rPr lang="en-US" sz="2400" dirty="0" smtClean="0"/>
              <a:t> on same specimen</a:t>
            </a:r>
            <a:endParaRPr lang="en-US" sz="2800" dirty="0"/>
          </a:p>
          <a:p>
            <a:pPr lvl="2"/>
            <a:r>
              <a:rPr lang="en-US" sz="2800" dirty="0" smtClean="0"/>
              <a:t>cross-conditional </a:t>
            </a:r>
            <a:r>
              <a:rPr lang="en-US" sz="2800" dirty="0" smtClean="0"/>
              <a:t>comparison</a:t>
            </a:r>
          </a:p>
          <a:p>
            <a:pPr lvl="3"/>
            <a:r>
              <a:rPr lang="en-US" sz="2500" dirty="0"/>
              <a:t>How lesion evolves with different </a:t>
            </a:r>
            <a:r>
              <a:rPr lang="en-US" sz="2500" dirty="0" smtClean="0"/>
              <a:t>treatments</a:t>
            </a:r>
            <a:endParaRPr lang="en-US" sz="25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Datasets and Methods</a:t>
            </a:r>
            <a:endParaRPr lang="en-US" dirty="0"/>
          </a:p>
        </p:txBody>
      </p:sp>
      <p:sp>
        <p:nvSpPr>
          <p:cNvPr id="3" name="Content Placeholder 2"/>
          <p:cNvSpPr>
            <a:spLocks noGrp="1"/>
          </p:cNvSpPr>
          <p:nvPr>
            <p:ph idx="1"/>
          </p:nvPr>
        </p:nvSpPr>
        <p:spPr/>
        <p:txBody>
          <a:bodyPr>
            <a:normAutofit/>
          </a:bodyPr>
          <a:lstStyle/>
          <a:p>
            <a:pPr marL="342900" lvl="1" indent="-342900">
              <a:buFont typeface="Arial"/>
              <a:buChar char="•"/>
            </a:pPr>
            <a:r>
              <a:rPr sz="2600" b="1" dirty="0" smtClean="0"/>
              <a:t>The Serial Implementation Model </a:t>
            </a:r>
            <a:endParaRPr lang="en-US" sz="2600" b="1" dirty="0" smtClean="0"/>
          </a:p>
          <a:p>
            <a:pPr lvl="1"/>
            <a:r>
              <a:rPr lang="en-US" sz="2000" dirty="0" smtClean="0"/>
              <a:t>A small collection of representative dental scans</a:t>
            </a:r>
          </a:p>
          <a:p>
            <a:pPr lvl="2"/>
            <a:r>
              <a:rPr sz="2000" dirty="0"/>
              <a:t>t</a:t>
            </a:r>
            <a:r>
              <a:rPr sz="2000" dirty="0" smtClean="0"/>
              <a:t>hreshold, valley grayscales, pivot values</a:t>
            </a:r>
          </a:p>
        </p:txBody>
      </p:sp>
      <p:pic>
        <p:nvPicPr>
          <p:cNvPr id="1026" name="Picture 2"/>
          <p:cNvPicPr>
            <a:picLocks noChangeAspect="1" noChangeArrowheads="1"/>
          </p:cNvPicPr>
          <p:nvPr/>
        </p:nvPicPr>
        <p:blipFill>
          <a:blip r:embed="rId2"/>
          <a:srcRect/>
          <a:stretch>
            <a:fillRect/>
          </a:stretch>
        </p:blipFill>
        <p:spPr bwMode="auto">
          <a:xfrm>
            <a:off x="1086568" y="3049014"/>
            <a:ext cx="4213327" cy="3077149"/>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5299895" y="3778369"/>
            <a:ext cx="3386905" cy="1407545"/>
          </a:xfrm>
          <a:prstGeom prst="rect">
            <a:avLst/>
          </a:prstGeom>
          <a:noFill/>
          <a:ln w="9525">
            <a:solidFill>
              <a:schemeClr val="tx1"/>
            </a:solidFill>
            <a:miter lim="800000"/>
            <a:headEnd/>
            <a:tailEnd/>
          </a:ln>
          <a:effectLst/>
        </p:spPr>
      </p:pic>
      <p:sp>
        <p:nvSpPr>
          <p:cNvPr id="7" name="Rectangle 6"/>
          <p:cNvSpPr/>
          <p:nvPr/>
        </p:nvSpPr>
        <p:spPr>
          <a:xfrm>
            <a:off x="3846635" y="3496103"/>
            <a:ext cx="949569" cy="226277"/>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Datasets and Methods</a:t>
            </a:r>
            <a:endParaRPr lang="en-US" dirty="0"/>
          </a:p>
        </p:txBody>
      </p:sp>
      <p:sp>
        <p:nvSpPr>
          <p:cNvPr id="3" name="Content Placeholder 2"/>
          <p:cNvSpPr>
            <a:spLocks noGrp="1"/>
          </p:cNvSpPr>
          <p:nvPr>
            <p:ph idx="1"/>
          </p:nvPr>
        </p:nvSpPr>
        <p:spPr/>
        <p:txBody>
          <a:bodyPr>
            <a:normAutofit/>
          </a:bodyPr>
          <a:lstStyle/>
          <a:p>
            <a:pPr marL="342900" lvl="1" indent="-342900">
              <a:buFont typeface="Arial"/>
              <a:buChar char="•"/>
            </a:pPr>
            <a:r>
              <a:rPr sz="2600" b="1" dirty="0" smtClean="0"/>
              <a:t>The Serial Implementation Model </a:t>
            </a:r>
            <a:endParaRPr lang="en-US" sz="2600" b="1" dirty="0" smtClean="0"/>
          </a:p>
          <a:p>
            <a:pPr lvl="1"/>
            <a:r>
              <a:rPr lang="en-US" sz="2000" dirty="0" smtClean="0"/>
              <a:t>A small collection of representative dental scans</a:t>
            </a:r>
          </a:p>
          <a:p>
            <a:pPr lvl="2"/>
            <a:r>
              <a:rPr sz="2000" dirty="0"/>
              <a:t>t</a:t>
            </a:r>
            <a:r>
              <a:rPr sz="2000" dirty="0" smtClean="0"/>
              <a:t>hreshold, pivot values</a:t>
            </a:r>
          </a:p>
          <a:p>
            <a:pPr lvl="1"/>
            <a:r>
              <a:rPr sz="2000" dirty="0" smtClean="0"/>
              <a:t>Segment ROIs on all scans (with established parameters)</a:t>
            </a:r>
            <a:endParaRPr sz="2000" dirty="0"/>
          </a:p>
          <a:p>
            <a:pPr lvl="2"/>
            <a:r>
              <a:rPr sz="2000" dirty="0" smtClean="0"/>
              <a:t>binary image conversion</a:t>
            </a:r>
            <a:endParaRPr sz="2000" dirty="0"/>
          </a:p>
          <a:p>
            <a:pPr lvl="2"/>
            <a:r>
              <a:rPr sz="2000" dirty="0"/>
              <a:t>apply morphological operations (erosion and dilation) to remove false ROI </a:t>
            </a:r>
            <a:r>
              <a:rPr sz="2000" dirty="0" smtClean="0"/>
              <a:t>candidates</a:t>
            </a:r>
            <a:endParaRPr sz="2000" dirty="0"/>
          </a:p>
          <a:p>
            <a:pPr lvl="2"/>
            <a:r>
              <a:rPr sz="2000" dirty="0"/>
              <a:t>blob </a:t>
            </a:r>
            <a:r>
              <a:rPr sz="2000" dirty="0" smtClean="0"/>
              <a:t>detection </a:t>
            </a:r>
            <a:r>
              <a:rPr lang="en-US" sz="2000" dirty="0" smtClean="0"/>
              <a:t>→ ROI boundary</a:t>
            </a:r>
          </a:p>
          <a:p>
            <a:pPr lvl="2"/>
            <a:r>
              <a:rPr lang="en-US" sz="2000" dirty="0"/>
              <a:t>p</a:t>
            </a:r>
            <a:r>
              <a:rPr lang="en-US" sz="2000" dirty="0" smtClean="0"/>
              <a:t>rocessing images to keep only relevant pixels</a:t>
            </a:r>
            <a:endParaRPr sz="2000" dirty="0" smtClean="0"/>
          </a:p>
        </p:txBody>
      </p:sp>
      <p:pic>
        <p:nvPicPr>
          <p:cNvPr id="2050" name="Picture 2"/>
          <p:cNvPicPr>
            <a:picLocks noChangeAspect="1" noChangeArrowheads="1"/>
          </p:cNvPicPr>
          <p:nvPr/>
        </p:nvPicPr>
        <p:blipFill>
          <a:blip r:embed="rId2"/>
          <a:srcRect/>
          <a:stretch>
            <a:fillRect/>
          </a:stretch>
        </p:blipFill>
        <p:spPr bwMode="auto">
          <a:xfrm>
            <a:off x="1485900" y="5059363"/>
            <a:ext cx="7658100" cy="1562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Datasets and Methods</a:t>
            </a:r>
            <a:endParaRPr lang="en-US" dirty="0"/>
          </a:p>
        </p:txBody>
      </p:sp>
      <p:sp>
        <p:nvSpPr>
          <p:cNvPr id="3" name="Content Placeholder 2"/>
          <p:cNvSpPr>
            <a:spLocks noGrp="1"/>
          </p:cNvSpPr>
          <p:nvPr>
            <p:ph idx="1"/>
          </p:nvPr>
        </p:nvSpPr>
        <p:spPr/>
        <p:txBody>
          <a:bodyPr>
            <a:normAutofit/>
          </a:bodyPr>
          <a:lstStyle/>
          <a:p>
            <a:pPr marL="342900" lvl="1" indent="-342900">
              <a:buFont typeface="Arial"/>
              <a:buChar char="•"/>
            </a:pPr>
            <a:r>
              <a:rPr sz="2600" b="1" dirty="0" smtClean="0"/>
              <a:t>The Serial Implementation Model </a:t>
            </a:r>
            <a:endParaRPr lang="en-US" sz="2600" b="1" dirty="0" smtClean="0"/>
          </a:p>
          <a:p>
            <a:pPr lvl="1"/>
            <a:r>
              <a:rPr lang="en-US" sz="2000" dirty="0" smtClean="0"/>
              <a:t>Select representative dental scans</a:t>
            </a:r>
          </a:p>
          <a:p>
            <a:pPr lvl="2"/>
            <a:r>
              <a:rPr lang="en-US" sz="2000" dirty="0" smtClean="0"/>
              <a:t>T</a:t>
            </a:r>
            <a:r>
              <a:rPr sz="2000" dirty="0" smtClean="0"/>
              <a:t>hreshold, pivot values</a:t>
            </a:r>
          </a:p>
          <a:p>
            <a:pPr lvl="1"/>
            <a:r>
              <a:rPr sz="2000" dirty="0" smtClean="0"/>
              <a:t>Segment ROIs on all scans</a:t>
            </a:r>
          </a:p>
          <a:p>
            <a:pPr lvl="2"/>
            <a:r>
              <a:rPr sz="2000" dirty="0" smtClean="0"/>
              <a:t>binary image conversion</a:t>
            </a:r>
          </a:p>
          <a:p>
            <a:pPr lvl="2"/>
            <a:r>
              <a:rPr sz="2000" dirty="0" smtClean="0"/>
              <a:t>apply </a:t>
            </a:r>
            <a:r>
              <a:rPr sz="2000" dirty="0"/>
              <a:t>morphological operations (erosion and dilation) to remove false ROI </a:t>
            </a:r>
            <a:r>
              <a:rPr sz="2000" dirty="0" smtClean="0"/>
              <a:t>candidates</a:t>
            </a:r>
            <a:endParaRPr sz="2000" dirty="0"/>
          </a:p>
          <a:p>
            <a:pPr lvl="2"/>
            <a:r>
              <a:rPr sz="2000" dirty="0"/>
              <a:t>blob </a:t>
            </a:r>
            <a:r>
              <a:rPr sz="2000" dirty="0" smtClean="0"/>
              <a:t>detection </a:t>
            </a:r>
            <a:r>
              <a:rPr lang="en-US" sz="2000" dirty="0"/>
              <a:t>→ ROI boundary</a:t>
            </a:r>
            <a:endParaRPr sz="2000" dirty="0" smtClean="0"/>
          </a:p>
          <a:p>
            <a:pPr lvl="2"/>
            <a:r>
              <a:rPr lang="en-US" sz="2000" dirty="0"/>
              <a:t>p</a:t>
            </a:r>
            <a:r>
              <a:rPr lang="en-US" sz="2000" dirty="0" smtClean="0"/>
              <a:t>rocessing images to keep only relevant pixels</a:t>
            </a:r>
            <a:endParaRPr sz="2000" dirty="0" smtClean="0"/>
          </a:p>
          <a:p>
            <a:pPr lvl="1"/>
            <a:r>
              <a:rPr sz="2000" dirty="0" smtClean="0"/>
              <a:t>3D construction</a:t>
            </a:r>
            <a:endParaRPr sz="2000" dirty="0"/>
          </a:p>
          <a:p>
            <a:pPr lvl="2"/>
            <a:r>
              <a:rPr lang="en-US" sz="2000" dirty="0" smtClean="0"/>
              <a:t>stack ROIs</a:t>
            </a:r>
            <a:r>
              <a:rPr sz="2000" dirty="0" smtClean="0"/>
              <a:t> and visual analysis</a:t>
            </a:r>
            <a:endParaRPr sz="2000" dirty="0"/>
          </a:p>
        </p:txBody>
      </p:sp>
      <p:pic>
        <p:nvPicPr>
          <p:cNvPr id="4" name="Picture 3" descr="serial_flow.bmp"/>
          <p:cNvPicPr>
            <a:picLocks noChangeAspect="1"/>
          </p:cNvPicPr>
          <p:nvPr/>
        </p:nvPicPr>
        <p:blipFill>
          <a:blip r:embed="rId2"/>
          <a:stretch>
            <a:fillRect/>
          </a:stretch>
        </p:blipFill>
        <p:spPr>
          <a:xfrm>
            <a:off x="297611" y="5628736"/>
            <a:ext cx="8617789" cy="1218771"/>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Datasets and Methods</a:t>
            </a:r>
            <a:endParaRPr lang="en-US" dirty="0"/>
          </a:p>
        </p:txBody>
      </p:sp>
      <p:sp>
        <p:nvSpPr>
          <p:cNvPr id="3" name="Content Placeholder 2"/>
          <p:cNvSpPr>
            <a:spLocks noGrp="1"/>
          </p:cNvSpPr>
          <p:nvPr>
            <p:ph idx="1"/>
          </p:nvPr>
        </p:nvSpPr>
        <p:spPr/>
        <p:txBody>
          <a:bodyPr>
            <a:normAutofit fontScale="92500" lnSpcReduction="10000"/>
          </a:bodyPr>
          <a:lstStyle/>
          <a:p>
            <a:pPr marL="342900" lvl="1" indent="-342900">
              <a:buFont typeface="Arial"/>
              <a:buChar char="•"/>
            </a:pPr>
            <a:r>
              <a:rPr sz="2600" b="1" dirty="0"/>
              <a:t>The Parallel </a:t>
            </a:r>
            <a:r>
              <a:rPr sz="2600" b="1" dirty="0" smtClean="0"/>
              <a:t>Model </a:t>
            </a:r>
            <a:endParaRPr sz="2600" b="1" dirty="0"/>
          </a:p>
          <a:p>
            <a:pPr marL="742950" lvl="2" indent="-342900"/>
            <a:r>
              <a:rPr lang="en-US" sz="2600" b="1" dirty="0" err="1" smtClean="0"/>
              <a:t>MapReduce</a:t>
            </a:r>
            <a:r>
              <a:rPr lang="en-US" sz="2600" b="1" dirty="0" smtClean="0"/>
              <a:t> - c</a:t>
            </a:r>
            <a:r>
              <a:rPr sz="2600" b="1" dirty="0" smtClean="0"/>
              <a:t>enter around 2 </a:t>
            </a:r>
            <a:r>
              <a:rPr sz="2600" b="1" dirty="0" err="1" smtClean="0"/>
              <a:t>func</a:t>
            </a:r>
            <a:r>
              <a:rPr sz="2600" b="1" dirty="0" smtClean="0"/>
              <a:t>. </a:t>
            </a:r>
            <a:r>
              <a:rPr lang="en-US" sz="2600" b="1" dirty="0" smtClean="0"/>
              <a:t>t</a:t>
            </a:r>
            <a:r>
              <a:rPr sz="2600" b="1" dirty="0" smtClean="0"/>
              <a:t>o represent domain problems</a:t>
            </a:r>
            <a:endParaRPr sz="2200" b="1" i="1" dirty="0" smtClean="0">
              <a:solidFill>
                <a:srgbClr val="002060"/>
              </a:solidFill>
            </a:endParaRPr>
          </a:p>
          <a:p>
            <a:pPr marL="742950" lvl="2" indent="-342900"/>
            <a:r>
              <a:rPr lang="en-US" sz="2600" b="1" dirty="0"/>
              <a:t>G</a:t>
            </a:r>
            <a:r>
              <a:rPr lang="en-US" sz="2600" b="1" dirty="0" smtClean="0"/>
              <a:t>eneral pattern</a:t>
            </a:r>
          </a:p>
          <a:p>
            <a:pPr marL="742950" lvl="2" indent="-342900">
              <a:buNone/>
            </a:pPr>
            <a:r>
              <a:rPr lang="en-US" sz="2600" b="1" i="1" dirty="0" smtClean="0">
                <a:solidFill>
                  <a:srgbClr val="002060"/>
                </a:solidFill>
              </a:rPr>
              <a:t>	                  Map(D</a:t>
            </a:r>
            <a:r>
              <a:rPr lang="en-US" sz="2600" b="1" i="1" baseline="-25000" dirty="0" smtClean="0">
                <a:solidFill>
                  <a:srgbClr val="002060"/>
                </a:solidFill>
              </a:rPr>
              <a:t>i</a:t>
            </a:r>
            <a:r>
              <a:rPr lang="en-US" sz="2600" b="1" i="1" dirty="0" smtClean="0">
                <a:solidFill>
                  <a:srgbClr val="002060"/>
                </a:solidFill>
              </a:rPr>
              <a:t>) → list(</a:t>
            </a:r>
            <a:r>
              <a:rPr lang="en-US" sz="2600" b="1" i="1" dirty="0" err="1" smtClean="0">
                <a:solidFill>
                  <a:srgbClr val="002060"/>
                </a:solidFill>
              </a:rPr>
              <a:t>K</a:t>
            </a:r>
            <a:r>
              <a:rPr lang="en-US" sz="2600" b="1" i="1" baseline="-25000" dirty="0" err="1" smtClean="0">
                <a:solidFill>
                  <a:srgbClr val="002060"/>
                </a:solidFill>
              </a:rPr>
              <a:t>i</a:t>
            </a:r>
            <a:r>
              <a:rPr lang="en-US" sz="2600" b="1" i="1" dirty="0" err="1" smtClean="0">
                <a:solidFill>
                  <a:srgbClr val="002060"/>
                </a:solidFill>
              </a:rPr>
              <a:t>,V</a:t>
            </a:r>
            <a:r>
              <a:rPr lang="en-US" sz="2600" b="1" i="1" baseline="-25000" dirty="0" err="1" smtClean="0">
                <a:solidFill>
                  <a:srgbClr val="002060"/>
                </a:solidFill>
              </a:rPr>
              <a:t>i</a:t>
            </a:r>
            <a:r>
              <a:rPr lang="en-US" sz="2600" b="1" i="1" dirty="0" smtClean="0">
                <a:solidFill>
                  <a:srgbClr val="002060"/>
                </a:solidFill>
              </a:rPr>
              <a:t>);</a:t>
            </a:r>
            <a:br>
              <a:rPr lang="en-US" sz="2600" b="1" i="1" dirty="0" smtClean="0">
                <a:solidFill>
                  <a:srgbClr val="002060"/>
                </a:solidFill>
              </a:rPr>
            </a:br>
            <a:r>
              <a:rPr lang="en-US" sz="2600" b="1" i="1" dirty="0" smtClean="0">
                <a:solidFill>
                  <a:srgbClr val="002060"/>
                </a:solidFill>
              </a:rPr>
              <a:t>                  Reduce(</a:t>
            </a:r>
            <a:r>
              <a:rPr lang="en-US" sz="2600" b="1" i="1" dirty="0" err="1" smtClean="0">
                <a:solidFill>
                  <a:srgbClr val="002060"/>
                </a:solidFill>
              </a:rPr>
              <a:t>K</a:t>
            </a:r>
            <a:r>
              <a:rPr lang="en-US" sz="2600" b="1" i="1" baseline="-25000" dirty="0" err="1" smtClean="0">
                <a:solidFill>
                  <a:srgbClr val="002060"/>
                </a:solidFill>
              </a:rPr>
              <a:t>i</a:t>
            </a:r>
            <a:r>
              <a:rPr lang="en-US" sz="2600" b="1" i="1" dirty="0" smtClean="0">
                <a:solidFill>
                  <a:srgbClr val="002060"/>
                </a:solidFill>
              </a:rPr>
              <a:t>, list(V</a:t>
            </a:r>
            <a:r>
              <a:rPr lang="en-US" sz="2600" b="1" i="1" baseline="-25000" dirty="0" smtClean="0">
                <a:solidFill>
                  <a:srgbClr val="002060"/>
                </a:solidFill>
              </a:rPr>
              <a:t>i</a:t>
            </a:r>
            <a:r>
              <a:rPr lang="en-US" sz="2600" b="1" i="1" dirty="0" smtClean="0">
                <a:solidFill>
                  <a:srgbClr val="002060"/>
                </a:solidFill>
              </a:rPr>
              <a:t>)) → list(</a:t>
            </a:r>
            <a:r>
              <a:rPr lang="en-US" sz="2600" b="1" i="1" dirty="0" err="1" smtClean="0">
                <a:solidFill>
                  <a:srgbClr val="002060"/>
                </a:solidFill>
              </a:rPr>
              <a:t>V</a:t>
            </a:r>
            <a:r>
              <a:rPr lang="en-US" sz="2600" b="1" i="1" baseline="-25000" dirty="0" err="1" smtClean="0">
                <a:solidFill>
                  <a:srgbClr val="002060"/>
                </a:solidFill>
              </a:rPr>
              <a:t>f</a:t>
            </a:r>
            <a:r>
              <a:rPr lang="en-US" sz="2600" b="1" i="1" dirty="0" smtClean="0">
                <a:solidFill>
                  <a:srgbClr val="002060"/>
                </a:solidFill>
              </a:rPr>
              <a:t>)</a:t>
            </a:r>
            <a:endParaRPr lang="en-US" sz="2600" b="1" dirty="0" smtClean="0"/>
          </a:p>
          <a:p>
            <a:pPr lvl="2"/>
            <a:r>
              <a:rPr sz="2200" dirty="0" smtClean="0"/>
              <a:t>Divide </a:t>
            </a:r>
            <a:r>
              <a:rPr sz="2200" dirty="0"/>
              <a:t>the dataset </a:t>
            </a:r>
            <a:r>
              <a:rPr lang="en-US" sz="2200" i="1" dirty="0" smtClean="0">
                <a:solidFill>
                  <a:srgbClr val="002060"/>
                </a:solidFill>
              </a:rPr>
              <a:t>D </a:t>
            </a:r>
            <a:r>
              <a:rPr sz="2200" dirty="0" smtClean="0"/>
              <a:t>into </a:t>
            </a:r>
            <a:r>
              <a:rPr sz="2200" dirty="0"/>
              <a:t>individual data values </a:t>
            </a:r>
            <a:r>
              <a:rPr sz="2200" i="1" dirty="0">
                <a:solidFill>
                  <a:srgbClr val="002060"/>
                </a:solidFill>
              </a:rPr>
              <a:t>D</a:t>
            </a:r>
            <a:r>
              <a:rPr sz="2200" i="1" baseline="-25000" dirty="0">
                <a:solidFill>
                  <a:srgbClr val="002060"/>
                </a:solidFill>
              </a:rPr>
              <a:t>i</a:t>
            </a:r>
            <a:endParaRPr sz="2200" dirty="0"/>
          </a:p>
          <a:p>
            <a:pPr lvl="2"/>
            <a:r>
              <a:rPr sz="2200" i="1" dirty="0" smtClean="0">
                <a:solidFill>
                  <a:srgbClr val="002060"/>
                </a:solidFill>
              </a:rPr>
              <a:t>Map(D</a:t>
            </a:r>
            <a:r>
              <a:rPr sz="2200" i="1" baseline="-25000" dirty="0" smtClean="0">
                <a:solidFill>
                  <a:srgbClr val="002060"/>
                </a:solidFill>
              </a:rPr>
              <a:t>i</a:t>
            </a:r>
            <a:r>
              <a:rPr sz="2200" i="1" dirty="0">
                <a:solidFill>
                  <a:srgbClr val="002060"/>
                </a:solidFill>
              </a:rPr>
              <a:t>)</a:t>
            </a:r>
            <a:r>
              <a:rPr sz="2200" dirty="0"/>
              <a:t> </a:t>
            </a:r>
            <a:r>
              <a:rPr sz="2200" dirty="0" smtClean="0"/>
              <a:t>is applied to </a:t>
            </a:r>
            <a:r>
              <a:rPr sz="2200" dirty="0"/>
              <a:t>each </a:t>
            </a:r>
            <a:r>
              <a:rPr sz="2200" dirty="0" smtClean="0"/>
              <a:t>individual value</a:t>
            </a:r>
            <a:r>
              <a:rPr sz="2200" dirty="0"/>
              <a:t>, producing many lists of key value pairs </a:t>
            </a:r>
            <a:r>
              <a:rPr sz="2200" i="1" dirty="0">
                <a:solidFill>
                  <a:srgbClr val="002060"/>
                </a:solidFill>
              </a:rPr>
              <a:t>list(</a:t>
            </a:r>
            <a:r>
              <a:rPr sz="2200" i="1" dirty="0" err="1">
                <a:solidFill>
                  <a:srgbClr val="002060"/>
                </a:solidFill>
              </a:rPr>
              <a:t>K</a:t>
            </a:r>
            <a:r>
              <a:rPr sz="2200" i="1" baseline="-25000" dirty="0" err="1">
                <a:solidFill>
                  <a:srgbClr val="002060"/>
                </a:solidFill>
              </a:rPr>
              <a:t>i</a:t>
            </a:r>
            <a:r>
              <a:rPr sz="2200" i="1" dirty="0" err="1">
                <a:solidFill>
                  <a:srgbClr val="002060"/>
                </a:solidFill>
              </a:rPr>
              <a:t>,V</a:t>
            </a:r>
            <a:r>
              <a:rPr sz="2200" i="1" baseline="-25000" dirty="0" err="1">
                <a:solidFill>
                  <a:srgbClr val="002060"/>
                </a:solidFill>
              </a:rPr>
              <a:t>i</a:t>
            </a:r>
            <a:r>
              <a:rPr sz="2200" i="1" dirty="0">
                <a:solidFill>
                  <a:srgbClr val="002060"/>
                </a:solidFill>
              </a:rPr>
              <a:t>)</a:t>
            </a:r>
            <a:endParaRPr sz="2200" dirty="0">
              <a:solidFill>
                <a:srgbClr val="002060"/>
              </a:solidFill>
            </a:endParaRPr>
          </a:p>
          <a:p>
            <a:pPr lvl="2"/>
            <a:r>
              <a:rPr sz="2200" dirty="0" smtClean="0"/>
              <a:t>Data produced </a:t>
            </a:r>
            <a:r>
              <a:rPr sz="2200" dirty="0"/>
              <a:t>by </a:t>
            </a:r>
            <a:r>
              <a:rPr sz="2200" i="1" dirty="0"/>
              <a:t>Map</a:t>
            </a:r>
            <a:r>
              <a:rPr sz="2200" dirty="0"/>
              <a:t> operations </a:t>
            </a:r>
            <a:r>
              <a:rPr sz="2200" dirty="0" smtClean="0"/>
              <a:t>will be grouped by </a:t>
            </a:r>
            <a:r>
              <a:rPr sz="2200" dirty="0"/>
              <a:t>key </a:t>
            </a:r>
            <a:r>
              <a:rPr sz="2200" i="1" dirty="0" err="1">
                <a:solidFill>
                  <a:srgbClr val="002060"/>
                </a:solidFill>
              </a:rPr>
              <a:t>K</a:t>
            </a:r>
            <a:r>
              <a:rPr sz="2200" i="1" baseline="-25000" dirty="0" err="1">
                <a:solidFill>
                  <a:srgbClr val="002060"/>
                </a:solidFill>
              </a:rPr>
              <a:t>i</a:t>
            </a:r>
            <a:r>
              <a:rPr sz="2200" dirty="0"/>
              <a:t>, producing </a:t>
            </a:r>
            <a:r>
              <a:rPr sz="2200" dirty="0" smtClean="0"/>
              <a:t>associated </a:t>
            </a:r>
            <a:r>
              <a:rPr sz="2200" dirty="0"/>
              <a:t>values </a:t>
            </a:r>
            <a:r>
              <a:rPr sz="2200" i="1" dirty="0">
                <a:solidFill>
                  <a:srgbClr val="002060"/>
                </a:solidFill>
              </a:rPr>
              <a:t>list(V</a:t>
            </a:r>
            <a:r>
              <a:rPr sz="2200" i="1" baseline="-25000" dirty="0">
                <a:solidFill>
                  <a:srgbClr val="002060"/>
                </a:solidFill>
              </a:rPr>
              <a:t>i</a:t>
            </a:r>
            <a:r>
              <a:rPr sz="2200" i="1" dirty="0">
                <a:solidFill>
                  <a:srgbClr val="002060"/>
                </a:solidFill>
              </a:rPr>
              <a:t>)</a:t>
            </a:r>
            <a:endParaRPr sz="2200" dirty="0">
              <a:solidFill>
                <a:srgbClr val="002060"/>
              </a:solidFill>
            </a:endParaRPr>
          </a:p>
          <a:p>
            <a:pPr lvl="2"/>
            <a:r>
              <a:rPr sz="2200" i="1" dirty="0" smtClean="0">
                <a:solidFill>
                  <a:srgbClr val="002060"/>
                </a:solidFill>
              </a:rPr>
              <a:t>Reduce(</a:t>
            </a:r>
            <a:r>
              <a:rPr sz="2200" i="1" dirty="0" err="1" smtClean="0">
                <a:solidFill>
                  <a:srgbClr val="002060"/>
                </a:solidFill>
              </a:rPr>
              <a:t>K</a:t>
            </a:r>
            <a:r>
              <a:rPr sz="2200" i="1" baseline="-25000" dirty="0" err="1" smtClean="0">
                <a:solidFill>
                  <a:srgbClr val="002060"/>
                </a:solidFill>
              </a:rPr>
              <a:t>i</a:t>
            </a:r>
            <a:r>
              <a:rPr sz="2200" i="1" dirty="0">
                <a:solidFill>
                  <a:srgbClr val="002060"/>
                </a:solidFill>
              </a:rPr>
              <a:t>, list(V</a:t>
            </a:r>
            <a:r>
              <a:rPr sz="2200" i="1" baseline="-25000" dirty="0">
                <a:solidFill>
                  <a:srgbClr val="002060"/>
                </a:solidFill>
              </a:rPr>
              <a:t>i</a:t>
            </a:r>
            <a:r>
              <a:rPr sz="2200" i="1" dirty="0">
                <a:solidFill>
                  <a:srgbClr val="002060"/>
                </a:solidFill>
              </a:rPr>
              <a:t>))</a:t>
            </a:r>
            <a:r>
              <a:rPr sz="2200" dirty="0">
                <a:solidFill>
                  <a:srgbClr val="002060"/>
                </a:solidFill>
              </a:rPr>
              <a:t> </a:t>
            </a:r>
            <a:r>
              <a:rPr sz="2200" dirty="0" smtClean="0"/>
              <a:t>takes </a:t>
            </a:r>
            <a:r>
              <a:rPr sz="2200" dirty="0"/>
              <a:t>each key </a:t>
            </a:r>
            <a:r>
              <a:rPr sz="2200" i="1" dirty="0" err="1">
                <a:solidFill>
                  <a:srgbClr val="002060"/>
                </a:solidFill>
              </a:rPr>
              <a:t>K</a:t>
            </a:r>
            <a:r>
              <a:rPr sz="2200" i="1" baseline="-25000" dirty="0" err="1">
                <a:solidFill>
                  <a:srgbClr val="002060"/>
                </a:solidFill>
              </a:rPr>
              <a:t>i</a:t>
            </a:r>
            <a:r>
              <a:rPr sz="2200" dirty="0"/>
              <a:t> and associated list of values </a:t>
            </a:r>
            <a:r>
              <a:rPr sz="2200" i="1" dirty="0">
                <a:solidFill>
                  <a:srgbClr val="002060"/>
                </a:solidFill>
              </a:rPr>
              <a:t>list(V</a:t>
            </a:r>
            <a:r>
              <a:rPr sz="2200" i="1" baseline="-25000" dirty="0">
                <a:solidFill>
                  <a:srgbClr val="002060"/>
                </a:solidFill>
              </a:rPr>
              <a:t>i</a:t>
            </a:r>
            <a:r>
              <a:rPr sz="2200" i="1" dirty="0" smtClean="0">
                <a:solidFill>
                  <a:srgbClr val="002060"/>
                </a:solidFill>
              </a:rPr>
              <a:t>) to produce a list of final output values</a:t>
            </a:r>
            <a:endParaRPr lang="en-US" sz="3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Datasets and Methods</a:t>
            </a:r>
            <a:endParaRPr lang="en-US" dirty="0"/>
          </a:p>
        </p:txBody>
      </p:sp>
      <p:sp>
        <p:nvSpPr>
          <p:cNvPr id="3" name="Content Placeholder 2"/>
          <p:cNvSpPr>
            <a:spLocks noGrp="1"/>
          </p:cNvSpPr>
          <p:nvPr>
            <p:ph idx="1"/>
          </p:nvPr>
        </p:nvSpPr>
        <p:spPr>
          <a:xfrm>
            <a:off x="457200" y="1314450"/>
            <a:ext cx="8229600" cy="4525963"/>
          </a:xfrm>
        </p:spPr>
        <p:txBody>
          <a:bodyPr>
            <a:normAutofit/>
          </a:bodyPr>
          <a:lstStyle/>
          <a:p>
            <a:pPr marL="342900" lvl="1" indent="-342900">
              <a:buFont typeface="Arial"/>
              <a:buChar char="•"/>
            </a:pPr>
            <a:r>
              <a:rPr sz="2600" b="1" dirty="0" smtClean="0"/>
              <a:t>Lesion activity assessment </a:t>
            </a:r>
            <a:r>
              <a:rPr lang="en-US" sz="2600" b="1" dirty="0" smtClean="0"/>
              <a:t>using </a:t>
            </a:r>
            <a:r>
              <a:rPr sz="2600" b="1" dirty="0" smtClean="0"/>
              <a:t>Map-Reduce</a:t>
            </a:r>
            <a:endParaRPr sz="2600" b="1" dirty="0"/>
          </a:p>
          <a:p>
            <a:pPr lvl="1">
              <a:buNone/>
            </a:pPr>
            <a:r>
              <a:rPr dirty="0"/>
              <a:t>	</a:t>
            </a:r>
            <a:endParaRPr dirty="0" smtClean="0"/>
          </a:p>
          <a:p>
            <a:pPr lvl="2">
              <a:buNone/>
            </a:pPr>
            <a:r>
              <a:rPr sz="2400" i="1" dirty="0">
                <a:solidFill>
                  <a:srgbClr val="002060"/>
                </a:solidFill>
              </a:rPr>
              <a:t> </a:t>
            </a:r>
            <a:r>
              <a:rPr sz="2400" i="1" dirty="0" smtClean="0">
                <a:solidFill>
                  <a:srgbClr val="002060"/>
                </a:solidFill>
              </a:rPr>
              <a:t>   </a:t>
            </a:r>
            <a:endParaRPr lang="en-US" sz="2400" dirty="0"/>
          </a:p>
        </p:txBody>
      </p:sp>
      <p:graphicFrame>
        <p:nvGraphicFramePr>
          <p:cNvPr id="4" name="Table 3"/>
          <p:cNvGraphicFramePr>
            <a:graphicFrameLocks noGrp="1"/>
          </p:cNvGraphicFramePr>
          <p:nvPr/>
        </p:nvGraphicFramePr>
        <p:xfrm>
          <a:off x="307581" y="2830248"/>
          <a:ext cx="4627157" cy="2701635"/>
        </p:xfrm>
        <a:graphic>
          <a:graphicData uri="http://schemas.openxmlformats.org/drawingml/2006/table">
            <a:tbl>
              <a:tblPr firstRow="1" bandRow="1">
                <a:tableStyleId>{5940675A-B579-460E-94D1-54222C63F5DA}</a:tableStyleId>
              </a:tblPr>
              <a:tblGrid>
                <a:gridCol w="558899"/>
                <a:gridCol w="4068258"/>
              </a:tblGrid>
              <a:tr h="540327">
                <a:tc>
                  <a:txBody>
                    <a:bodyPr/>
                    <a:lstStyle/>
                    <a:p>
                      <a:pPr algn="l"/>
                      <a:r>
                        <a:rPr lang="en-US" sz="2400" i="1" dirty="0" smtClean="0">
                          <a:solidFill>
                            <a:srgbClr val="002060"/>
                          </a:solidFill>
                        </a:rPr>
                        <a:t>D</a:t>
                      </a:r>
                      <a:endParaRPr lang="en-US" sz="2400" dirty="0"/>
                    </a:p>
                  </a:txBody>
                  <a:tcPr/>
                </a:tc>
                <a:tc>
                  <a:txBody>
                    <a:bodyPr/>
                    <a:lstStyle/>
                    <a:p>
                      <a:pPr algn="l"/>
                      <a:r>
                        <a:rPr lang="en-US" sz="2400" dirty="0" smtClean="0"/>
                        <a:t>∑ </a:t>
                      </a:r>
                      <a:r>
                        <a:rPr lang="en-US" sz="2400" i="1" dirty="0" smtClean="0"/>
                        <a:t>I</a:t>
                      </a:r>
                      <a:r>
                        <a:rPr lang="en-US" sz="2400" i="1" baseline="-25000" dirty="0" smtClean="0">
                          <a:solidFill>
                            <a:srgbClr val="002060"/>
                          </a:solidFill>
                        </a:rPr>
                        <a:t>i</a:t>
                      </a:r>
                      <a:endParaRPr lang="en-US" sz="2400" i="1" dirty="0"/>
                    </a:p>
                  </a:txBody>
                  <a:tcPr/>
                </a:tc>
              </a:tr>
              <a:tr h="540327">
                <a:tc>
                  <a:txBody>
                    <a:bodyPr/>
                    <a:lstStyle/>
                    <a:p>
                      <a:pPr algn="l"/>
                      <a:r>
                        <a:rPr lang="en-US" sz="2400" i="1" dirty="0" smtClean="0">
                          <a:solidFill>
                            <a:srgbClr val="002060"/>
                          </a:solidFill>
                        </a:rPr>
                        <a:t>D</a:t>
                      </a:r>
                      <a:r>
                        <a:rPr lang="en-US" sz="2400" i="1" baseline="-25000" dirty="0" smtClean="0">
                          <a:solidFill>
                            <a:srgbClr val="002060"/>
                          </a:solidFill>
                        </a:rPr>
                        <a:t>i</a:t>
                      </a:r>
                      <a:endParaRPr lang="en-US" sz="24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i="1" dirty="0" smtClean="0"/>
                        <a:t>I</a:t>
                      </a:r>
                      <a:r>
                        <a:rPr lang="en-US" sz="2400" i="1" baseline="-25000" dirty="0" smtClean="0">
                          <a:solidFill>
                            <a:srgbClr val="002060"/>
                          </a:solidFill>
                        </a:rPr>
                        <a:t>i</a:t>
                      </a:r>
                      <a:endParaRPr lang="en-US" sz="2400" i="1" dirty="0" smtClean="0"/>
                    </a:p>
                  </a:txBody>
                  <a:tcPr/>
                </a:tc>
              </a:tr>
              <a:tr h="540327">
                <a:tc>
                  <a:txBody>
                    <a:bodyPr/>
                    <a:lstStyle/>
                    <a:p>
                      <a:pPr algn="l"/>
                      <a:r>
                        <a:rPr lang="en-US" sz="2400" i="1" dirty="0" err="1" smtClean="0">
                          <a:solidFill>
                            <a:srgbClr val="002060"/>
                          </a:solidFill>
                        </a:rPr>
                        <a:t>K</a:t>
                      </a:r>
                      <a:r>
                        <a:rPr lang="en-US" sz="2400" i="1" baseline="-25000" dirty="0" err="1" smtClean="0">
                          <a:solidFill>
                            <a:srgbClr val="002060"/>
                          </a:solidFill>
                        </a:rPr>
                        <a:t>i</a:t>
                      </a:r>
                      <a:endParaRPr lang="en-US" sz="2400" dirty="0"/>
                    </a:p>
                  </a:txBody>
                  <a:tcPr/>
                </a:tc>
                <a:tc>
                  <a:txBody>
                    <a:bodyPr/>
                    <a:lstStyle/>
                    <a:p>
                      <a:pPr algn="l"/>
                      <a:r>
                        <a:rPr lang="en-US" sz="2400" i="1" dirty="0" err="1" smtClean="0"/>
                        <a:t>PhaseID</a:t>
                      </a:r>
                      <a:r>
                        <a:rPr lang="en-US" sz="2400" i="1" dirty="0" smtClean="0"/>
                        <a:t> </a:t>
                      </a:r>
                    </a:p>
                  </a:txBody>
                  <a:tcPr/>
                </a:tc>
              </a:tr>
              <a:tr h="540327">
                <a:tc>
                  <a:txBody>
                    <a:bodyPr/>
                    <a:lstStyle/>
                    <a:p>
                      <a:pPr algn="l"/>
                      <a:r>
                        <a:rPr lang="en-US" sz="2400" i="1" dirty="0" smtClean="0">
                          <a:solidFill>
                            <a:srgbClr val="002060"/>
                          </a:solidFill>
                        </a:rPr>
                        <a:t>V</a:t>
                      </a:r>
                      <a:r>
                        <a:rPr lang="en-US" sz="2400" i="1" baseline="-25000" dirty="0" smtClean="0">
                          <a:solidFill>
                            <a:srgbClr val="002060"/>
                          </a:solidFill>
                        </a:rPr>
                        <a:t>i</a:t>
                      </a:r>
                      <a:endParaRPr lang="en-US" sz="2400" dirty="0"/>
                    </a:p>
                  </a:txBody>
                  <a:tcPr/>
                </a:tc>
                <a:tc>
                  <a:txBody>
                    <a:bodyPr/>
                    <a:lstStyle/>
                    <a:p>
                      <a:pPr algn="l"/>
                      <a:r>
                        <a:rPr lang="en-US" sz="2400" i="1" dirty="0" err="1" smtClean="0"/>
                        <a:t>roiByteArray</a:t>
                      </a:r>
                      <a:endParaRPr lang="en-US" sz="2400" i="1" dirty="0"/>
                    </a:p>
                  </a:txBody>
                  <a:tcPr/>
                </a:tc>
              </a:tr>
              <a:tr h="540327">
                <a:tc>
                  <a:txBody>
                    <a:bodyPr/>
                    <a:lstStyle/>
                    <a:p>
                      <a:pPr algn="l"/>
                      <a:r>
                        <a:rPr lang="en-US" sz="2400" i="1" dirty="0" err="1" smtClean="0">
                          <a:solidFill>
                            <a:srgbClr val="002060"/>
                          </a:solidFill>
                        </a:rPr>
                        <a:t>V</a:t>
                      </a:r>
                      <a:r>
                        <a:rPr lang="en-US" sz="2400" i="1" baseline="-25000" dirty="0" err="1" smtClean="0">
                          <a:solidFill>
                            <a:srgbClr val="002060"/>
                          </a:solidFill>
                        </a:rPr>
                        <a:t>f</a:t>
                      </a:r>
                      <a:endParaRPr lang="en-US" sz="2400" dirty="0"/>
                    </a:p>
                  </a:txBody>
                  <a:tcPr/>
                </a:tc>
                <a:tc>
                  <a:txBody>
                    <a:bodyPr/>
                    <a:lstStyle/>
                    <a:p>
                      <a:pPr algn="l"/>
                      <a:r>
                        <a:rPr lang="en-US" sz="2400" i="1" dirty="0" smtClean="0"/>
                        <a:t>3DModelByteArray</a:t>
                      </a:r>
                      <a:endParaRPr lang="en-US" sz="2400" i="1" dirty="0"/>
                    </a:p>
                  </a:txBody>
                  <a:tcPr/>
                </a:tc>
              </a:tr>
            </a:tbl>
          </a:graphicData>
        </a:graphic>
      </p:graphicFrame>
      <p:sp>
        <p:nvSpPr>
          <p:cNvPr id="6" name="Rectangle 5"/>
          <p:cNvSpPr/>
          <p:nvPr/>
        </p:nvSpPr>
        <p:spPr>
          <a:xfrm>
            <a:off x="2517565" y="1722438"/>
            <a:ext cx="5329646" cy="2873829"/>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r>
              <a:rPr lang="en-US" b="1" i="1" dirty="0" smtClean="0">
                <a:solidFill>
                  <a:schemeClr val="tx1"/>
                </a:solidFill>
              </a:rPr>
              <a:t>Map(D</a:t>
            </a:r>
            <a:r>
              <a:rPr lang="en-US" b="1" i="1" baseline="-25000" dirty="0" smtClean="0">
                <a:solidFill>
                  <a:schemeClr val="tx1"/>
                </a:solidFill>
              </a:rPr>
              <a:t>i</a:t>
            </a:r>
            <a:r>
              <a:rPr lang="en-US" b="1" i="1" dirty="0" smtClean="0">
                <a:solidFill>
                  <a:schemeClr val="tx1"/>
                </a:solidFill>
              </a:rPr>
              <a:t>) → list(</a:t>
            </a:r>
            <a:r>
              <a:rPr lang="en-US" b="1" i="1" dirty="0" err="1" smtClean="0">
                <a:solidFill>
                  <a:schemeClr val="tx1"/>
                </a:solidFill>
              </a:rPr>
              <a:t>K</a:t>
            </a:r>
            <a:r>
              <a:rPr lang="en-US" b="1" i="1" baseline="-25000" dirty="0" err="1" smtClean="0">
                <a:solidFill>
                  <a:schemeClr val="tx1"/>
                </a:solidFill>
              </a:rPr>
              <a:t>i</a:t>
            </a:r>
            <a:r>
              <a:rPr lang="en-US" b="1" i="1" dirty="0" err="1" smtClean="0">
                <a:solidFill>
                  <a:schemeClr val="tx1"/>
                </a:solidFill>
              </a:rPr>
              <a:t>,V</a:t>
            </a:r>
            <a:r>
              <a:rPr lang="en-US" b="1" i="1" baseline="-25000" dirty="0" err="1" smtClean="0">
                <a:solidFill>
                  <a:schemeClr val="tx1"/>
                </a:solidFill>
              </a:rPr>
              <a:t>i</a:t>
            </a:r>
            <a:r>
              <a:rPr lang="en-US" b="1" i="1" dirty="0" smtClean="0">
                <a:solidFill>
                  <a:schemeClr val="tx1"/>
                </a:solidFill>
              </a:rPr>
              <a:t>):</a:t>
            </a:r>
          </a:p>
          <a:p>
            <a:pPr>
              <a:buFont typeface="Arial" pitchFamily="34" charset="0"/>
              <a:buChar char="•"/>
            </a:pPr>
            <a:r>
              <a:rPr lang="en-US" i="1" dirty="0" smtClean="0">
                <a:solidFill>
                  <a:schemeClr val="tx1"/>
                </a:solidFill>
              </a:rPr>
              <a:t>performs ROI segmentation; </a:t>
            </a:r>
          </a:p>
          <a:p>
            <a:pPr>
              <a:buFont typeface="Arial" pitchFamily="34" charset="0"/>
              <a:buChar char="•"/>
            </a:pPr>
            <a:r>
              <a:rPr lang="en-US" i="1" dirty="0" smtClean="0">
                <a:solidFill>
                  <a:schemeClr val="tx1"/>
                </a:solidFill>
              </a:rPr>
              <a:t>extract image </a:t>
            </a:r>
            <a:r>
              <a:rPr lang="en-US" i="1" dirty="0" err="1" smtClean="0">
                <a:solidFill>
                  <a:schemeClr val="tx1"/>
                </a:solidFill>
              </a:rPr>
              <a:t>phaseID</a:t>
            </a:r>
            <a:r>
              <a:rPr lang="en-US" i="1" dirty="0" smtClean="0">
                <a:solidFill>
                  <a:schemeClr val="tx1"/>
                </a:solidFill>
              </a:rPr>
              <a:t> (encoded in filename); </a:t>
            </a:r>
          </a:p>
          <a:p>
            <a:pPr>
              <a:buFont typeface="Arial" pitchFamily="34" charset="0"/>
              <a:buChar char="•"/>
            </a:pPr>
            <a:r>
              <a:rPr lang="en-US" i="1" dirty="0" smtClean="0">
                <a:solidFill>
                  <a:schemeClr val="tx1"/>
                </a:solidFill>
              </a:rPr>
              <a:t>produce (</a:t>
            </a:r>
            <a:r>
              <a:rPr lang="en-US" i="1" dirty="0" err="1" smtClean="0">
                <a:solidFill>
                  <a:schemeClr val="tx1"/>
                </a:solidFill>
              </a:rPr>
              <a:t>phaseID</a:t>
            </a:r>
            <a:r>
              <a:rPr lang="en-US" i="1" dirty="0" smtClean="0">
                <a:solidFill>
                  <a:schemeClr val="tx1"/>
                </a:solidFill>
              </a:rPr>
              <a:t>, </a:t>
            </a:r>
            <a:r>
              <a:rPr lang="en-US" i="1" dirty="0" err="1" smtClean="0">
                <a:solidFill>
                  <a:schemeClr val="tx1"/>
                </a:solidFill>
              </a:rPr>
              <a:t>roiByteArray</a:t>
            </a:r>
            <a:r>
              <a:rPr lang="en-US" i="1" dirty="0" smtClean="0">
                <a:solidFill>
                  <a:schemeClr val="tx1"/>
                </a:solidFill>
              </a:rPr>
              <a:t>) as key-value  </a:t>
            </a:r>
            <a:r>
              <a:rPr lang="en-US" dirty="0" smtClean="0">
                <a:solidFill>
                  <a:schemeClr val="tx1"/>
                </a:solidFill>
              </a:rPr>
              <a:t> pair</a:t>
            </a:r>
          </a:p>
          <a:p>
            <a:endParaRPr lang="en-US" dirty="0" smtClean="0">
              <a:solidFill>
                <a:schemeClr val="tx1"/>
              </a:solidFill>
            </a:endParaRPr>
          </a:p>
          <a:p>
            <a:r>
              <a:rPr lang="en-US" b="1" i="1" dirty="0" smtClean="0">
                <a:solidFill>
                  <a:schemeClr val="tx1"/>
                </a:solidFill>
              </a:rPr>
              <a:t>Reduce(</a:t>
            </a:r>
            <a:r>
              <a:rPr lang="en-US" b="1" i="1" dirty="0" err="1" smtClean="0">
                <a:solidFill>
                  <a:schemeClr val="tx1"/>
                </a:solidFill>
              </a:rPr>
              <a:t>K</a:t>
            </a:r>
            <a:r>
              <a:rPr lang="en-US" b="1" i="1" baseline="-25000" dirty="0" err="1" smtClean="0">
                <a:solidFill>
                  <a:schemeClr val="tx1"/>
                </a:solidFill>
              </a:rPr>
              <a:t>i</a:t>
            </a:r>
            <a:r>
              <a:rPr lang="en-US" b="1" i="1" dirty="0" smtClean="0">
                <a:solidFill>
                  <a:schemeClr val="tx1"/>
                </a:solidFill>
              </a:rPr>
              <a:t>, list(V</a:t>
            </a:r>
            <a:r>
              <a:rPr lang="en-US" b="1" i="1" baseline="-25000" dirty="0" smtClean="0">
                <a:solidFill>
                  <a:schemeClr val="tx1"/>
                </a:solidFill>
              </a:rPr>
              <a:t>i</a:t>
            </a:r>
            <a:r>
              <a:rPr lang="en-US" b="1" i="1" dirty="0" smtClean="0">
                <a:solidFill>
                  <a:schemeClr val="tx1"/>
                </a:solidFill>
              </a:rPr>
              <a:t>)) → list(</a:t>
            </a:r>
            <a:r>
              <a:rPr lang="en-US" b="1" i="1" dirty="0" err="1" smtClean="0">
                <a:solidFill>
                  <a:schemeClr val="tx1"/>
                </a:solidFill>
              </a:rPr>
              <a:t>V</a:t>
            </a:r>
            <a:r>
              <a:rPr lang="en-US" b="1" i="1" baseline="-25000" dirty="0" err="1" smtClean="0">
                <a:solidFill>
                  <a:schemeClr val="tx1"/>
                </a:solidFill>
              </a:rPr>
              <a:t>f</a:t>
            </a:r>
            <a:r>
              <a:rPr lang="en-US" b="1" i="1" dirty="0" smtClean="0">
                <a:solidFill>
                  <a:schemeClr val="tx1"/>
                </a:solidFill>
              </a:rPr>
              <a:t>)</a:t>
            </a:r>
            <a:r>
              <a:rPr lang="en-US" b="1" dirty="0" smtClean="0">
                <a:solidFill>
                  <a:schemeClr val="tx1"/>
                </a:solidFill>
              </a:rPr>
              <a:t> :</a:t>
            </a:r>
          </a:p>
          <a:p>
            <a:pPr>
              <a:buFont typeface="Arial" pitchFamily="34" charset="0"/>
              <a:buChar char="•"/>
            </a:pPr>
            <a:r>
              <a:rPr lang="en-US" i="1" dirty="0" smtClean="0">
                <a:solidFill>
                  <a:schemeClr val="tx1"/>
                </a:solidFill>
              </a:rPr>
              <a:t>receives </a:t>
            </a:r>
            <a:r>
              <a:rPr lang="en-US" i="1" dirty="0" smtClean="0">
                <a:solidFill>
                  <a:schemeClr val="tx1"/>
                </a:solidFill>
              </a:rPr>
              <a:t>ROI collections keyed to </a:t>
            </a:r>
            <a:r>
              <a:rPr lang="en-US" i="1" dirty="0" err="1" smtClean="0">
                <a:solidFill>
                  <a:schemeClr val="tx1"/>
                </a:solidFill>
              </a:rPr>
              <a:t>phaseID</a:t>
            </a:r>
            <a:r>
              <a:rPr lang="en-US" i="1" dirty="0" smtClean="0">
                <a:solidFill>
                  <a:schemeClr val="tx1"/>
                </a:solidFill>
              </a:rPr>
              <a:t>;</a:t>
            </a:r>
          </a:p>
          <a:p>
            <a:pPr>
              <a:buFont typeface="Arial" pitchFamily="34" charset="0"/>
              <a:buChar char="•"/>
            </a:pPr>
            <a:r>
              <a:rPr lang="en-US" i="1" dirty="0" smtClean="0">
                <a:solidFill>
                  <a:schemeClr val="tx1"/>
                </a:solidFill>
              </a:rPr>
              <a:t>p</a:t>
            </a:r>
            <a:r>
              <a:rPr lang="en-US" i="1" dirty="0" smtClean="0">
                <a:solidFill>
                  <a:schemeClr val="tx1"/>
                </a:solidFill>
              </a:rPr>
              <a:t>erforms 3D </a:t>
            </a:r>
            <a:r>
              <a:rPr lang="en-US" i="1" dirty="0" smtClean="0">
                <a:solidFill>
                  <a:schemeClr val="tx1"/>
                </a:solidFill>
              </a:rPr>
              <a:t>construction;</a:t>
            </a:r>
          </a:p>
          <a:p>
            <a:pPr>
              <a:buFont typeface="Arial" pitchFamily="34" charset="0"/>
              <a:buChar char="•"/>
            </a:pPr>
            <a:r>
              <a:rPr lang="en-US" i="1" dirty="0" smtClean="0">
                <a:solidFill>
                  <a:schemeClr val="tx1"/>
                </a:solidFill>
              </a:rPr>
              <a:t>produce (</a:t>
            </a:r>
            <a:r>
              <a:rPr lang="en-US" i="1" dirty="0" err="1" smtClean="0">
                <a:solidFill>
                  <a:schemeClr val="tx1"/>
                </a:solidFill>
              </a:rPr>
              <a:t>phaseID</a:t>
            </a:r>
            <a:r>
              <a:rPr lang="en-US" i="1" dirty="0" smtClean="0">
                <a:solidFill>
                  <a:schemeClr val="tx1"/>
                </a:solidFill>
              </a:rPr>
              <a:t>, 3DModelByteArray) </a:t>
            </a:r>
            <a:r>
              <a:rPr lang="en-US" dirty="0" smtClean="0">
                <a:solidFill>
                  <a:schemeClr val="tx1"/>
                </a:solidFill>
              </a:rPr>
              <a:t>pair</a:t>
            </a:r>
          </a:p>
          <a:p>
            <a:endParaRPr lang="en-US" b="1" dirty="0" smtClean="0">
              <a:solidFill>
                <a:schemeClr val="tx1"/>
              </a:solidFill>
            </a:endParaRPr>
          </a:p>
        </p:txBody>
      </p:sp>
      <p:pic>
        <p:nvPicPr>
          <p:cNvPr id="7" name="Picture 6" descr="mr_v0.bmp"/>
          <p:cNvPicPr>
            <a:picLocks noChangeAspect="1"/>
          </p:cNvPicPr>
          <p:nvPr/>
        </p:nvPicPr>
        <p:blipFill>
          <a:blip r:embed="rId3"/>
          <a:stretch>
            <a:fillRect/>
          </a:stretch>
        </p:blipFill>
        <p:spPr>
          <a:xfrm>
            <a:off x="3733800" y="4352615"/>
            <a:ext cx="5373938" cy="2426603"/>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Datasets and Methods</a:t>
            </a:r>
            <a:endParaRPr lang="en-US" dirty="0"/>
          </a:p>
        </p:txBody>
      </p:sp>
      <p:sp>
        <p:nvSpPr>
          <p:cNvPr id="3" name="Content Placeholder 2"/>
          <p:cNvSpPr>
            <a:spLocks noGrp="1"/>
          </p:cNvSpPr>
          <p:nvPr>
            <p:ph idx="1"/>
          </p:nvPr>
        </p:nvSpPr>
        <p:spPr/>
        <p:txBody>
          <a:bodyPr>
            <a:normAutofit fontScale="92500" lnSpcReduction="10000"/>
          </a:bodyPr>
          <a:lstStyle/>
          <a:p>
            <a:pPr marL="342900" lvl="1" indent="-342900">
              <a:buFont typeface="Arial"/>
              <a:buChar char="•"/>
            </a:pPr>
            <a:r>
              <a:rPr sz="2600" b="1" dirty="0" smtClean="0"/>
              <a:t>Better performance with </a:t>
            </a:r>
            <a:r>
              <a:rPr sz="2600" b="1" dirty="0"/>
              <a:t>sequence files and data </a:t>
            </a:r>
            <a:r>
              <a:rPr sz="2600" b="1" dirty="0" smtClean="0"/>
              <a:t>compression</a:t>
            </a:r>
          </a:p>
          <a:p>
            <a:pPr marL="742950" lvl="2" indent="-342900"/>
            <a:r>
              <a:rPr sz="2400" dirty="0" err="1"/>
              <a:t>Hadoop</a:t>
            </a:r>
            <a:r>
              <a:rPr sz="2400" dirty="0"/>
              <a:t> excels in processing small # of large </a:t>
            </a:r>
            <a:r>
              <a:rPr sz="2400" dirty="0" smtClean="0"/>
              <a:t>files </a:t>
            </a:r>
          </a:p>
          <a:p>
            <a:pPr marL="742950" lvl="2" indent="-342900"/>
            <a:r>
              <a:rPr lang="en-US" sz="2400" dirty="0" smtClean="0"/>
              <a:t>Too many I/O operations → extra burden </a:t>
            </a:r>
            <a:endParaRPr sz="2400" dirty="0" smtClean="0"/>
          </a:p>
          <a:p>
            <a:pPr marL="742950" lvl="2" indent="-342900"/>
            <a:r>
              <a:rPr sz="2400" dirty="0" smtClean="0"/>
              <a:t>Implementation</a:t>
            </a:r>
          </a:p>
          <a:p>
            <a:pPr marL="1200150" lvl="3" indent="-342900"/>
            <a:r>
              <a:rPr lang="en-US" sz="2100" dirty="0"/>
              <a:t>Data packing </a:t>
            </a:r>
            <a:r>
              <a:rPr lang="en-US" sz="2100" dirty="0" smtClean="0"/>
              <a:t>before</a:t>
            </a:r>
          </a:p>
          <a:p>
            <a:pPr marL="1200150" lvl="3" indent="-342900">
              <a:buNone/>
            </a:pPr>
            <a:r>
              <a:rPr lang="en-US" sz="2100" dirty="0"/>
              <a:t> </a:t>
            </a:r>
            <a:r>
              <a:rPr lang="en-US" sz="2100" dirty="0" smtClean="0"/>
              <a:t>     3D-time series workflow</a:t>
            </a:r>
            <a:endParaRPr lang="en-US" sz="2100" dirty="0" smtClean="0"/>
          </a:p>
          <a:p>
            <a:pPr marL="1200150" lvl="3" indent="-342900"/>
            <a:r>
              <a:rPr sz="2000" dirty="0" smtClean="0"/>
              <a:t>Map task loads images</a:t>
            </a:r>
          </a:p>
          <a:p>
            <a:pPr marL="1200150" lvl="3" indent="-342900"/>
            <a:r>
              <a:rPr sz="2000" dirty="0" smtClean="0"/>
              <a:t>Reduce task</a:t>
            </a:r>
          </a:p>
          <a:p>
            <a:pPr marL="1657350" lvl="4" indent="-342900"/>
            <a:r>
              <a:rPr lang="en-US" sz="2000" dirty="0" smtClean="0"/>
              <a:t>p</a:t>
            </a:r>
            <a:r>
              <a:rPr sz="2000" dirty="0" smtClean="0"/>
              <a:t>roduce sequence files</a:t>
            </a:r>
          </a:p>
          <a:p>
            <a:pPr marL="1657350" lvl="4" indent="-342900"/>
            <a:r>
              <a:rPr lang="en-US" sz="2000" dirty="0"/>
              <a:t>a</a:t>
            </a:r>
            <a:r>
              <a:rPr lang="en-US" sz="2000" dirty="0" smtClean="0"/>
              <a:t>pply </a:t>
            </a:r>
            <a:r>
              <a:rPr lang="en-US" sz="2000" dirty="0" smtClean="0"/>
              <a:t>compression</a:t>
            </a:r>
            <a:endParaRPr sz="2000" dirty="0"/>
          </a:p>
          <a:p>
            <a:pPr lvl="1">
              <a:buNone/>
            </a:pPr>
            <a:r>
              <a:rPr sz="2000" dirty="0"/>
              <a:t>	</a:t>
            </a:r>
          </a:p>
          <a:p>
            <a:pPr lvl="2">
              <a:buNone/>
            </a:pPr>
            <a:r>
              <a:rPr sz="2000" i="1" dirty="0">
                <a:solidFill>
                  <a:srgbClr val="002060"/>
                </a:solidFill>
              </a:rPr>
              <a:t> </a:t>
            </a:r>
            <a:r>
              <a:rPr sz="2000" i="1" dirty="0" smtClean="0">
                <a:solidFill>
                  <a:srgbClr val="002060"/>
                </a:solidFill>
              </a:rPr>
              <a:t>   </a:t>
            </a:r>
            <a:endParaRPr lang="en-US" sz="2000" dirty="0"/>
          </a:p>
        </p:txBody>
      </p:sp>
      <p:pic>
        <p:nvPicPr>
          <p:cNvPr id="6" name="Picture 5" descr="mr_v1.bmp"/>
          <p:cNvPicPr>
            <a:picLocks noChangeAspect="1"/>
          </p:cNvPicPr>
          <p:nvPr/>
        </p:nvPicPr>
        <p:blipFill>
          <a:blip r:embed="rId2"/>
          <a:stretch>
            <a:fillRect/>
          </a:stretch>
        </p:blipFill>
        <p:spPr>
          <a:xfrm>
            <a:off x="5166263" y="3276599"/>
            <a:ext cx="3935370" cy="3279475"/>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Datasets and Methods</a:t>
            </a:r>
            <a:endParaRPr lang="en-US" dirty="0"/>
          </a:p>
        </p:txBody>
      </p:sp>
      <p:sp>
        <p:nvSpPr>
          <p:cNvPr id="3" name="Content Placeholder 2"/>
          <p:cNvSpPr>
            <a:spLocks noGrp="1"/>
          </p:cNvSpPr>
          <p:nvPr>
            <p:ph idx="1"/>
          </p:nvPr>
        </p:nvSpPr>
        <p:spPr/>
        <p:txBody>
          <a:bodyPr>
            <a:normAutofit fontScale="77500" lnSpcReduction="20000"/>
          </a:bodyPr>
          <a:lstStyle/>
          <a:p>
            <a:r>
              <a:rPr sz="2600" b="1" dirty="0" smtClean="0"/>
              <a:t>Computing setup and </a:t>
            </a:r>
            <a:r>
              <a:rPr sz="2600" b="1" dirty="0" smtClean="0"/>
              <a:t>parameters</a:t>
            </a:r>
            <a:endParaRPr sz="2600" b="1" dirty="0"/>
          </a:p>
          <a:p>
            <a:pPr lvl="1"/>
            <a:r>
              <a:rPr sz="2800" dirty="0" smtClean="0"/>
              <a:t>64-node cluster on SDSC-Gordon</a:t>
            </a:r>
          </a:p>
          <a:p>
            <a:pPr lvl="2"/>
            <a:r>
              <a:rPr lang="en-US" sz="2800" dirty="0" smtClean="0"/>
              <a:t>8 Map slots 4 Reduce slots</a:t>
            </a:r>
            <a:endParaRPr sz="2800" dirty="0" smtClean="0"/>
          </a:p>
          <a:p>
            <a:pPr lvl="1"/>
            <a:r>
              <a:rPr sz="2800" dirty="0" smtClean="0"/>
              <a:t>Used DEFLATE codec and block compression for sequence files</a:t>
            </a:r>
          </a:p>
          <a:p>
            <a:pPr lvl="1"/>
            <a:r>
              <a:rPr lang="de-DE" sz="2800" dirty="0"/>
              <a:t>40,000 images in 12.62 </a:t>
            </a:r>
            <a:r>
              <a:rPr lang="de-DE" sz="2800" dirty="0" smtClean="0"/>
              <a:t>minutes</a:t>
            </a:r>
          </a:p>
          <a:p>
            <a:pPr lvl="1"/>
            <a:r>
              <a:rPr lang="de-DE" sz="2800" dirty="0" smtClean="0"/>
              <a:t>More performance and scalability data reported in </a:t>
            </a:r>
            <a:r>
              <a:rPr lang="de-DE" sz="2600" b="1" i="1" dirty="0"/>
              <a:t>“ </a:t>
            </a:r>
            <a:r>
              <a:rPr lang="de-DE" sz="2600" b="1" i="1" dirty="0" smtClean="0"/>
              <a:t>Exploting MapReduce and Data Compression for Data-intensive Applications“</a:t>
            </a:r>
            <a:endParaRPr lang="de-DE" sz="2800" b="1" i="1" dirty="0"/>
          </a:p>
          <a:p>
            <a:pPr lvl="1">
              <a:buNone/>
            </a:pPr>
            <a:endParaRPr sz="2800" dirty="0" smtClean="0"/>
          </a:p>
          <a:p>
            <a:pPr lvl="1">
              <a:buNone/>
            </a:pPr>
            <a:endParaRPr dirty="0" smtClean="0"/>
          </a:p>
          <a:p>
            <a:pPr lvl="1">
              <a:buNone/>
            </a:pPr>
            <a:r>
              <a:rPr dirty="0"/>
              <a:t>	</a:t>
            </a:r>
            <a:endParaRPr dirty="0" smtClean="0"/>
          </a:p>
          <a:p>
            <a:pPr lvl="2">
              <a:buNone/>
            </a:pPr>
            <a:r>
              <a:rPr sz="2400" i="1" dirty="0">
                <a:solidFill>
                  <a:srgbClr val="002060"/>
                </a:solidFill>
              </a:rPr>
              <a:t> </a:t>
            </a:r>
            <a:r>
              <a:rPr sz="2400" i="1" dirty="0" smtClean="0">
                <a:solidFill>
                  <a:srgbClr val="002060"/>
                </a:solidFill>
              </a:rPr>
              <a:t>   </a:t>
            </a:r>
            <a:endParaRPr lang="en-US"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Lesion Activity Assessment</a:t>
            </a:r>
            <a:endParaRPr lang="en-US" dirty="0"/>
          </a:p>
        </p:txBody>
      </p:sp>
      <p:sp>
        <p:nvSpPr>
          <p:cNvPr id="3" name="Content Placeholder 2"/>
          <p:cNvSpPr>
            <a:spLocks noGrp="1"/>
          </p:cNvSpPr>
          <p:nvPr>
            <p:ph idx="1"/>
          </p:nvPr>
        </p:nvSpPr>
        <p:spPr/>
        <p:txBody>
          <a:bodyPr>
            <a:normAutofit/>
          </a:bodyPr>
          <a:lstStyle/>
          <a:p>
            <a:r>
              <a:rPr sz="2600" b="1" dirty="0"/>
              <a:t>Quantitative </a:t>
            </a:r>
            <a:r>
              <a:rPr sz="2600" b="1" dirty="0" smtClean="0"/>
              <a:t>Assessment</a:t>
            </a:r>
          </a:p>
          <a:p>
            <a:pPr lvl="1"/>
            <a:r>
              <a:rPr lang="en-US" sz="2200" dirty="0"/>
              <a:t>l</a:t>
            </a:r>
            <a:r>
              <a:rPr lang="en-US" sz="2200" dirty="0" smtClean="0"/>
              <a:t>esion and its volumetric change </a:t>
            </a:r>
            <a:r>
              <a:rPr sz="2200" dirty="0" smtClean="0"/>
              <a:t>measured </a:t>
            </a:r>
            <a:r>
              <a:rPr sz="2200" dirty="0"/>
              <a:t>in </a:t>
            </a:r>
            <a:r>
              <a:rPr sz="2200" i="1" dirty="0" smtClean="0"/>
              <a:t>pixel^3</a:t>
            </a:r>
          </a:p>
          <a:p>
            <a:pPr lvl="1"/>
            <a:r>
              <a:rPr sz="2200" dirty="0"/>
              <a:t>o</a:t>
            </a:r>
            <a:r>
              <a:rPr sz="2200" dirty="0" smtClean="0"/>
              <a:t>bjective and consistent comparisons across specimen and across different experimental conditions</a:t>
            </a:r>
          </a:p>
          <a:p>
            <a:pPr lvl="1"/>
            <a:r>
              <a:rPr sz="2200" dirty="0"/>
              <a:t>s</a:t>
            </a:r>
            <a:r>
              <a:rPr sz="2200" dirty="0" smtClean="0"/>
              <a:t>calable to larger </a:t>
            </a:r>
          </a:p>
          <a:p>
            <a:pPr lvl="1">
              <a:buNone/>
            </a:pPr>
            <a:r>
              <a:rPr lang="en-US" sz="2200" dirty="0"/>
              <a:t> </a:t>
            </a:r>
            <a:r>
              <a:rPr lang="en-US" sz="2200" dirty="0" smtClean="0"/>
              <a:t>   </a:t>
            </a:r>
            <a:r>
              <a:rPr sz="2200" dirty="0" smtClean="0"/>
              <a:t>datasets</a:t>
            </a:r>
          </a:p>
          <a:p>
            <a:pPr lvl="1"/>
            <a:endParaRPr sz="2200" dirty="0"/>
          </a:p>
          <a:p>
            <a:pPr lvl="1">
              <a:buNone/>
            </a:pPr>
            <a:r>
              <a:rPr dirty="0"/>
              <a:t>	</a:t>
            </a:r>
            <a:endParaRPr dirty="0" smtClean="0"/>
          </a:p>
          <a:p>
            <a:pPr lvl="2">
              <a:buNone/>
            </a:pPr>
            <a:r>
              <a:rPr sz="2400" i="1" dirty="0">
                <a:solidFill>
                  <a:srgbClr val="002060"/>
                </a:solidFill>
              </a:rPr>
              <a:t> </a:t>
            </a:r>
            <a:r>
              <a:rPr sz="2400" i="1" dirty="0" smtClean="0">
                <a:solidFill>
                  <a:srgbClr val="002060"/>
                </a:solidFill>
              </a:rPr>
              <a:t>   </a:t>
            </a:r>
            <a:endParaRPr lang="en-US" sz="2400" dirty="0"/>
          </a:p>
        </p:txBody>
      </p:sp>
      <p:pic>
        <p:nvPicPr>
          <p:cNvPr id="5" name="Picture 4" descr="chart1.bmp"/>
          <p:cNvPicPr>
            <a:picLocks noChangeAspect="1"/>
          </p:cNvPicPr>
          <p:nvPr/>
        </p:nvPicPr>
        <p:blipFill>
          <a:blip r:embed="rId3"/>
          <a:stretch>
            <a:fillRect/>
          </a:stretch>
        </p:blipFill>
        <p:spPr>
          <a:xfrm>
            <a:off x="4545106" y="3551258"/>
            <a:ext cx="4422963" cy="3134383"/>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Lesion Activity Assessment</a:t>
            </a:r>
            <a:endParaRPr lang="en-US" dirty="0"/>
          </a:p>
        </p:txBody>
      </p:sp>
      <p:sp>
        <p:nvSpPr>
          <p:cNvPr id="3" name="Content Placeholder 2"/>
          <p:cNvSpPr>
            <a:spLocks noGrp="1"/>
          </p:cNvSpPr>
          <p:nvPr>
            <p:ph idx="1"/>
          </p:nvPr>
        </p:nvSpPr>
        <p:spPr/>
        <p:txBody>
          <a:bodyPr>
            <a:normAutofit/>
          </a:bodyPr>
          <a:lstStyle/>
          <a:p>
            <a:r>
              <a:rPr sz="2600" b="1" dirty="0"/>
              <a:t>3D-Time Series </a:t>
            </a:r>
            <a:r>
              <a:rPr sz="2600" b="1" dirty="0" smtClean="0"/>
              <a:t>Visualization</a:t>
            </a:r>
          </a:p>
          <a:p>
            <a:pPr lvl="1"/>
            <a:r>
              <a:rPr lang="en-US" sz="2200" dirty="0" smtClean="0"/>
              <a:t>highlight</a:t>
            </a:r>
            <a:r>
              <a:rPr sz="2200" dirty="0" smtClean="0"/>
              <a:t> lesion's volumetric changes B/A treatment</a:t>
            </a:r>
          </a:p>
          <a:p>
            <a:pPr lvl="1">
              <a:buNone/>
            </a:pPr>
            <a:endParaRPr sz="2200" dirty="0"/>
          </a:p>
          <a:p>
            <a:pPr lvl="1">
              <a:buNone/>
            </a:pPr>
            <a:r>
              <a:rPr dirty="0"/>
              <a:t>	</a:t>
            </a:r>
            <a:endParaRPr dirty="0" smtClean="0"/>
          </a:p>
          <a:p>
            <a:pPr lvl="2">
              <a:buNone/>
            </a:pPr>
            <a:r>
              <a:rPr sz="2400" i="1" dirty="0">
                <a:solidFill>
                  <a:srgbClr val="002060"/>
                </a:solidFill>
              </a:rPr>
              <a:t> </a:t>
            </a:r>
            <a:r>
              <a:rPr sz="2400" i="1" dirty="0" smtClean="0">
                <a:solidFill>
                  <a:srgbClr val="002060"/>
                </a:solidFill>
              </a:rPr>
              <a:t>   </a:t>
            </a:r>
            <a:endParaRPr lang="en-US" sz="2400" dirty="0"/>
          </a:p>
        </p:txBody>
      </p:sp>
      <p:pic>
        <p:nvPicPr>
          <p:cNvPr id="6" name="Picture 5" descr="chart2.bmp"/>
          <p:cNvPicPr>
            <a:picLocks noChangeAspect="1"/>
          </p:cNvPicPr>
          <p:nvPr/>
        </p:nvPicPr>
        <p:blipFill>
          <a:blip r:embed="rId2"/>
          <a:stretch>
            <a:fillRect/>
          </a:stretch>
        </p:blipFill>
        <p:spPr>
          <a:xfrm>
            <a:off x="5836689" y="2756647"/>
            <a:ext cx="3141360" cy="387015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Outline</a:t>
            </a:r>
            <a:endParaRPr lang="en-US" dirty="0"/>
          </a:p>
        </p:txBody>
      </p:sp>
      <p:sp>
        <p:nvSpPr>
          <p:cNvPr id="3" name="Content Placeholder 2"/>
          <p:cNvSpPr>
            <a:spLocks noGrp="1"/>
          </p:cNvSpPr>
          <p:nvPr>
            <p:ph idx="1"/>
          </p:nvPr>
        </p:nvSpPr>
        <p:spPr/>
        <p:txBody>
          <a:bodyPr>
            <a:normAutofit fontScale="92500" lnSpcReduction="10000"/>
          </a:bodyPr>
          <a:lstStyle/>
          <a:p>
            <a:r>
              <a:rPr sz="2800" b="1" dirty="0" smtClean="0"/>
              <a:t>Background</a:t>
            </a:r>
            <a:endParaRPr sz="2800" b="1" dirty="0" smtClean="0"/>
          </a:p>
          <a:p>
            <a:pPr lvl="1"/>
            <a:r>
              <a:rPr sz="2400" i="1" dirty="0" smtClean="0"/>
              <a:t>What is caries lesion activity</a:t>
            </a:r>
          </a:p>
          <a:p>
            <a:pPr lvl="1"/>
            <a:r>
              <a:rPr sz="2400" i="1" dirty="0" smtClean="0"/>
              <a:t>Scientific goal and computing objective</a:t>
            </a:r>
          </a:p>
          <a:p>
            <a:r>
              <a:rPr sz="2800" b="1" dirty="0" smtClean="0"/>
              <a:t>Dataset and Methods</a:t>
            </a:r>
          </a:p>
          <a:p>
            <a:pPr lvl="1"/>
            <a:r>
              <a:rPr sz="2400" i="1" dirty="0"/>
              <a:t> Computing task </a:t>
            </a:r>
            <a:r>
              <a:rPr sz="2400" i="1" dirty="0" smtClean="0"/>
              <a:t>implemented in </a:t>
            </a:r>
            <a:r>
              <a:rPr sz="2400" i="1" dirty="0"/>
              <a:t>a serial means</a:t>
            </a:r>
          </a:p>
          <a:p>
            <a:pPr lvl="1"/>
            <a:r>
              <a:rPr sz="2400" dirty="0" smtClean="0"/>
              <a:t> </a:t>
            </a:r>
            <a:r>
              <a:rPr sz="2400" i="1" dirty="0" smtClean="0"/>
              <a:t>How Map-Reduce framework can be applied</a:t>
            </a:r>
          </a:p>
          <a:p>
            <a:r>
              <a:rPr sz="2800" b="1" dirty="0" smtClean="0"/>
              <a:t>Assessment </a:t>
            </a:r>
            <a:r>
              <a:rPr sz="2800" b="1" dirty="0" smtClean="0"/>
              <a:t>Examples</a:t>
            </a:r>
            <a:endParaRPr sz="2800" b="1" dirty="0" smtClean="0"/>
          </a:p>
          <a:p>
            <a:pPr lvl="1"/>
            <a:r>
              <a:rPr sz="2400" i="1" dirty="0"/>
              <a:t> Visualization and </a:t>
            </a:r>
            <a:r>
              <a:rPr sz="2400" i="1" dirty="0" smtClean="0"/>
              <a:t>analysis </a:t>
            </a:r>
            <a:endParaRPr sz="2400" i="1" dirty="0"/>
          </a:p>
          <a:p>
            <a:pPr lvl="1"/>
            <a:r>
              <a:rPr sz="2400" dirty="0"/>
              <a:t> </a:t>
            </a:r>
            <a:r>
              <a:rPr sz="2400" i="1" dirty="0" smtClean="0"/>
              <a:t>Qualitative and quantitative lesion activity assessment</a:t>
            </a:r>
            <a:endParaRPr sz="2800" i="1" dirty="0"/>
          </a:p>
          <a:p>
            <a:r>
              <a:rPr sz="2800" b="1" dirty="0" smtClean="0"/>
              <a:t>Conclusion and Future Work</a:t>
            </a:r>
            <a:endParaRPr sz="28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Lesion Activity Assessment</a:t>
            </a:r>
            <a:endParaRPr lang="en-US" dirty="0"/>
          </a:p>
        </p:txBody>
      </p:sp>
      <p:sp>
        <p:nvSpPr>
          <p:cNvPr id="3" name="Content Placeholder 2"/>
          <p:cNvSpPr>
            <a:spLocks noGrp="1"/>
          </p:cNvSpPr>
          <p:nvPr>
            <p:ph idx="1"/>
          </p:nvPr>
        </p:nvSpPr>
        <p:spPr/>
        <p:txBody>
          <a:bodyPr>
            <a:normAutofit/>
          </a:bodyPr>
          <a:lstStyle/>
          <a:p>
            <a:r>
              <a:rPr sz="2600" b="1" dirty="0"/>
              <a:t>3D-Time Series </a:t>
            </a:r>
            <a:r>
              <a:rPr sz="2600" b="1" dirty="0" smtClean="0"/>
              <a:t>Visualization</a:t>
            </a:r>
          </a:p>
          <a:p>
            <a:pPr lvl="1"/>
            <a:r>
              <a:rPr lang="en-US" sz="2200" dirty="0"/>
              <a:t>s</a:t>
            </a:r>
            <a:r>
              <a:rPr sz="2200" dirty="0" smtClean="0"/>
              <a:t>how lesion's volumetric </a:t>
            </a:r>
            <a:r>
              <a:rPr sz="2200" dirty="0"/>
              <a:t>changes </a:t>
            </a:r>
            <a:r>
              <a:rPr sz="2200" dirty="0" smtClean="0"/>
              <a:t>B/A treatment</a:t>
            </a:r>
          </a:p>
          <a:p>
            <a:pPr lvl="1"/>
            <a:r>
              <a:rPr lang="en-US" sz="2200" dirty="0"/>
              <a:t>c</a:t>
            </a:r>
            <a:r>
              <a:rPr sz="2200" dirty="0" smtClean="0"/>
              <a:t>ombine </a:t>
            </a:r>
            <a:r>
              <a:rPr sz="2200" dirty="0" err="1" smtClean="0"/>
              <a:t>dem</a:t>
            </a:r>
            <a:r>
              <a:rPr sz="2200" dirty="0" smtClean="0"/>
              <a:t>. and rem. </a:t>
            </a:r>
          </a:p>
          <a:p>
            <a:pPr lvl="1">
              <a:buNone/>
            </a:pPr>
            <a:r>
              <a:rPr sz="2200" dirty="0" smtClean="0"/>
              <a:t>	enamel in an integrated view </a:t>
            </a:r>
          </a:p>
          <a:p>
            <a:pPr lvl="1">
              <a:buNone/>
            </a:pPr>
            <a:r>
              <a:rPr sz="2200" dirty="0"/>
              <a:t>	</a:t>
            </a:r>
            <a:r>
              <a:rPr sz="2200" dirty="0" smtClean="0"/>
              <a:t>with transparency</a:t>
            </a:r>
            <a:endParaRPr sz="2200" dirty="0"/>
          </a:p>
          <a:p>
            <a:pPr lvl="1">
              <a:buNone/>
            </a:pPr>
            <a:r>
              <a:rPr dirty="0"/>
              <a:t>	</a:t>
            </a:r>
            <a:endParaRPr dirty="0" smtClean="0"/>
          </a:p>
          <a:p>
            <a:pPr lvl="2">
              <a:buNone/>
            </a:pPr>
            <a:r>
              <a:rPr sz="2400" i="1" dirty="0">
                <a:solidFill>
                  <a:srgbClr val="002060"/>
                </a:solidFill>
              </a:rPr>
              <a:t> </a:t>
            </a:r>
            <a:r>
              <a:rPr sz="2400" i="1" dirty="0" smtClean="0">
                <a:solidFill>
                  <a:srgbClr val="002060"/>
                </a:solidFill>
              </a:rPr>
              <a:t>   </a:t>
            </a:r>
            <a:endParaRPr lang="en-US" sz="2400" dirty="0"/>
          </a:p>
        </p:txBody>
      </p:sp>
      <p:pic>
        <p:nvPicPr>
          <p:cNvPr id="7" name="Picture 6" descr="chart2.bmp"/>
          <p:cNvPicPr>
            <a:picLocks noChangeAspect="1"/>
          </p:cNvPicPr>
          <p:nvPr/>
        </p:nvPicPr>
        <p:blipFill>
          <a:blip r:embed="rId2"/>
          <a:stretch>
            <a:fillRect/>
          </a:stretch>
        </p:blipFill>
        <p:spPr>
          <a:xfrm>
            <a:off x="5836689" y="2756647"/>
            <a:ext cx="3141360" cy="3870156"/>
          </a:xfrm>
          <a:prstGeom prst="rect">
            <a:avLst/>
          </a:prstGeom>
        </p:spPr>
      </p:pic>
      <p:pic>
        <p:nvPicPr>
          <p:cNvPr id="5" name="Picture 4" descr="chart3.bmp"/>
          <p:cNvPicPr>
            <a:picLocks noChangeAspect="1"/>
          </p:cNvPicPr>
          <p:nvPr/>
        </p:nvPicPr>
        <p:blipFill>
          <a:blip r:embed="rId3"/>
          <a:stretch>
            <a:fillRect/>
          </a:stretch>
        </p:blipFill>
        <p:spPr>
          <a:xfrm>
            <a:off x="5836690" y="2756647"/>
            <a:ext cx="3141360" cy="3870156"/>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Lesion Activity Assessment</a:t>
            </a:r>
            <a:endParaRPr lang="en-US" dirty="0"/>
          </a:p>
        </p:txBody>
      </p:sp>
      <p:sp>
        <p:nvSpPr>
          <p:cNvPr id="3" name="Content Placeholder 2"/>
          <p:cNvSpPr>
            <a:spLocks noGrp="1"/>
          </p:cNvSpPr>
          <p:nvPr>
            <p:ph idx="1"/>
          </p:nvPr>
        </p:nvSpPr>
        <p:spPr/>
        <p:txBody>
          <a:bodyPr>
            <a:normAutofit/>
          </a:bodyPr>
          <a:lstStyle/>
          <a:p>
            <a:r>
              <a:rPr sz="2600" b="1" dirty="0" smtClean="0"/>
              <a:t>Shape Generation and Depth Measure</a:t>
            </a:r>
          </a:p>
          <a:p>
            <a:pPr lvl="1"/>
            <a:r>
              <a:rPr sz="2200" dirty="0"/>
              <a:t>s</a:t>
            </a:r>
            <a:r>
              <a:rPr sz="2200" dirty="0" smtClean="0"/>
              <a:t>ome studies concern finding the association between lesion depth and  treatment variables</a:t>
            </a:r>
          </a:p>
          <a:p>
            <a:pPr lvl="1">
              <a:buNone/>
            </a:pPr>
            <a:r>
              <a:rPr dirty="0"/>
              <a:t>	</a:t>
            </a:r>
            <a:endParaRPr dirty="0" smtClean="0"/>
          </a:p>
          <a:p>
            <a:pPr lvl="2">
              <a:buNone/>
            </a:pPr>
            <a:r>
              <a:rPr sz="2400" i="1" dirty="0">
                <a:solidFill>
                  <a:srgbClr val="002060"/>
                </a:solidFill>
              </a:rPr>
              <a:t> </a:t>
            </a:r>
            <a:r>
              <a:rPr sz="2400" i="1" dirty="0" smtClean="0">
                <a:solidFill>
                  <a:srgbClr val="002060"/>
                </a:solidFill>
              </a:rPr>
              <a:t>   </a:t>
            </a:r>
            <a:endParaRPr lang="en-US" sz="2400" dirty="0"/>
          </a:p>
        </p:txBody>
      </p:sp>
      <p:pic>
        <p:nvPicPr>
          <p:cNvPr id="5" name="Picture 4" descr="01_011_qlf.bmp"/>
          <p:cNvPicPr>
            <a:picLocks noChangeAspect="1"/>
          </p:cNvPicPr>
          <p:nvPr/>
        </p:nvPicPr>
        <p:blipFill>
          <a:blip r:embed="rId3"/>
          <a:stretch>
            <a:fillRect/>
          </a:stretch>
        </p:blipFill>
        <p:spPr>
          <a:xfrm>
            <a:off x="914400" y="2916417"/>
            <a:ext cx="4647490" cy="3476445"/>
          </a:xfrm>
          <a:prstGeom prst="rect">
            <a:avLst/>
          </a:prstGeom>
        </p:spPr>
      </p:pic>
      <p:sp>
        <p:nvSpPr>
          <p:cNvPr id="8" name="TextBox 7"/>
          <p:cNvSpPr txBox="1"/>
          <p:nvPr/>
        </p:nvSpPr>
        <p:spPr>
          <a:xfrm>
            <a:off x="5561890" y="3429000"/>
            <a:ext cx="3295650" cy="1569660"/>
          </a:xfrm>
          <a:prstGeom prst="rect">
            <a:avLst/>
          </a:prstGeom>
          <a:noFill/>
        </p:spPr>
        <p:txBody>
          <a:bodyPr wrap="square" rtlCol="0">
            <a:spAutoFit/>
          </a:bodyPr>
          <a:lstStyle/>
          <a:p>
            <a:r>
              <a:rPr lang="en-US" sz="2400" dirty="0" smtClean="0"/>
              <a:t>previous effort:</a:t>
            </a:r>
          </a:p>
          <a:p>
            <a:r>
              <a:rPr lang="en-US" sz="2400" i="1" dirty="0" smtClean="0"/>
              <a:t>a</a:t>
            </a:r>
            <a:r>
              <a:rPr lang="en-US" sz="2400" i="1" dirty="0" smtClean="0"/>
              <a:t>pproximate lesion depth based grayscale on QLF images</a:t>
            </a:r>
            <a:endParaRPr lang="en-US" sz="2400" i="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Lesion Activity Assessment</a:t>
            </a:r>
            <a:endParaRPr lang="en-US" dirty="0"/>
          </a:p>
        </p:txBody>
      </p:sp>
      <p:sp>
        <p:nvSpPr>
          <p:cNvPr id="3" name="Content Placeholder 2"/>
          <p:cNvSpPr>
            <a:spLocks noGrp="1"/>
          </p:cNvSpPr>
          <p:nvPr>
            <p:ph idx="1"/>
          </p:nvPr>
        </p:nvSpPr>
        <p:spPr/>
        <p:txBody>
          <a:bodyPr>
            <a:normAutofit/>
          </a:bodyPr>
          <a:lstStyle/>
          <a:p>
            <a:r>
              <a:rPr sz="2600" b="1" dirty="0" smtClean="0"/>
              <a:t>Shape Generation and Depth Measure</a:t>
            </a:r>
          </a:p>
          <a:p>
            <a:pPr lvl="1"/>
            <a:r>
              <a:rPr sz="2200" dirty="0"/>
              <a:t>s</a:t>
            </a:r>
            <a:r>
              <a:rPr sz="2200" dirty="0" smtClean="0"/>
              <a:t>ome studies concern finding the association between lesion depth and  treatment variables</a:t>
            </a:r>
          </a:p>
          <a:p>
            <a:pPr lvl="1">
              <a:buNone/>
            </a:pPr>
            <a:r>
              <a:rPr dirty="0"/>
              <a:t>	</a:t>
            </a:r>
            <a:endParaRPr dirty="0" smtClean="0"/>
          </a:p>
          <a:p>
            <a:pPr lvl="2">
              <a:buNone/>
            </a:pPr>
            <a:r>
              <a:rPr sz="2400" i="1" dirty="0">
                <a:solidFill>
                  <a:srgbClr val="002060"/>
                </a:solidFill>
              </a:rPr>
              <a:t> </a:t>
            </a:r>
            <a:r>
              <a:rPr sz="2400" i="1" dirty="0" smtClean="0">
                <a:solidFill>
                  <a:srgbClr val="002060"/>
                </a:solidFill>
              </a:rPr>
              <a:t>   </a:t>
            </a:r>
            <a:endParaRPr lang="en-US" sz="2400" dirty="0"/>
          </a:p>
        </p:txBody>
      </p:sp>
      <p:pic>
        <p:nvPicPr>
          <p:cNvPr id="5" name="Picture 4" descr="01_011_qlf.bmp"/>
          <p:cNvPicPr>
            <a:picLocks noChangeAspect="1"/>
          </p:cNvPicPr>
          <p:nvPr/>
        </p:nvPicPr>
        <p:blipFill>
          <a:blip r:embed="rId3"/>
          <a:stretch>
            <a:fillRect/>
          </a:stretch>
        </p:blipFill>
        <p:spPr>
          <a:xfrm>
            <a:off x="914400" y="2916417"/>
            <a:ext cx="4647490" cy="3476445"/>
          </a:xfrm>
          <a:prstGeom prst="rect">
            <a:avLst/>
          </a:prstGeom>
        </p:spPr>
      </p:pic>
      <p:pic>
        <p:nvPicPr>
          <p:cNvPr id="6" name="Picture 5" descr="screen2_in_between.bmp"/>
          <p:cNvPicPr>
            <a:picLocks noChangeAspect="1"/>
          </p:cNvPicPr>
          <p:nvPr/>
        </p:nvPicPr>
        <p:blipFill>
          <a:blip r:embed="rId4"/>
          <a:stretch>
            <a:fillRect/>
          </a:stretch>
        </p:blipFill>
        <p:spPr>
          <a:xfrm>
            <a:off x="5422994" y="2916418"/>
            <a:ext cx="3682906" cy="3476445"/>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Lesion Activity Assessment</a:t>
            </a:r>
            <a:endParaRPr lang="en-US" dirty="0"/>
          </a:p>
        </p:txBody>
      </p:sp>
      <p:sp>
        <p:nvSpPr>
          <p:cNvPr id="3" name="Content Placeholder 2"/>
          <p:cNvSpPr>
            <a:spLocks noGrp="1"/>
          </p:cNvSpPr>
          <p:nvPr>
            <p:ph idx="1"/>
          </p:nvPr>
        </p:nvSpPr>
        <p:spPr/>
        <p:txBody>
          <a:bodyPr>
            <a:normAutofit/>
          </a:bodyPr>
          <a:lstStyle/>
          <a:p>
            <a:r>
              <a:rPr sz="2600" b="1" dirty="0" smtClean="0"/>
              <a:t>Shape Generation and Depth Measure</a:t>
            </a:r>
          </a:p>
          <a:p>
            <a:pPr lvl="1"/>
            <a:r>
              <a:rPr sz="2200" dirty="0"/>
              <a:t>s</a:t>
            </a:r>
            <a:r>
              <a:rPr sz="2200" dirty="0" smtClean="0"/>
              <a:t>ome studies concern finding the association between lesion depth </a:t>
            </a:r>
            <a:r>
              <a:rPr sz="2200" smtClean="0"/>
              <a:t>and treatment variables</a:t>
            </a:r>
            <a:endParaRPr sz="2200" dirty="0" smtClean="0"/>
          </a:p>
          <a:p>
            <a:pPr lvl="1"/>
            <a:r>
              <a:rPr sz="2200" dirty="0" smtClean="0"/>
              <a:t>3D Poisson surfaces constructed for interactive depth measurement and comparison</a:t>
            </a:r>
          </a:p>
          <a:p>
            <a:pPr lvl="1">
              <a:buNone/>
            </a:pPr>
            <a:r>
              <a:rPr dirty="0"/>
              <a:t>	</a:t>
            </a:r>
            <a:endParaRPr dirty="0" smtClean="0"/>
          </a:p>
          <a:p>
            <a:pPr lvl="2">
              <a:buNone/>
            </a:pPr>
            <a:r>
              <a:rPr sz="2400" i="1" dirty="0">
                <a:solidFill>
                  <a:srgbClr val="002060"/>
                </a:solidFill>
              </a:rPr>
              <a:t> </a:t>
            </a:r>
            <a:r>
              <a:rPr sz="2400" i="1" dirty="0" smtClean="0">
                <a:solidFill>
                  <a:srgbClr val="002060"/>
                </a:solidFill>
              </a:rPr>
              <a:t>   </a:t>
            </a:r>
            <a:endParaRPr lang="en-US" sz="2400" dirty="0"/>
          </a:p>
        </p:txBody>
      </p:sp>
      <p:pic>
        <p:nvPicPr>
          <p:cNvPr id="3074" name="Picture 2"/>
          <p:cNvPicPr>
            <a:picLocks noChangeAspect="1" noChangeArrowheads="1"/>
          </p:cNvPicPr>
          <p:nvPr/>
        </p:nvPicPr>
        <p:blipFill>
          <a:blip r:embed="rId2"/>
          <a:srcRect/>
          <a:stretch>
            <a:fillRect/>
          </a:stretch>
        </p:blipFill>
        <p:spPr bwMode="auto">
          <a:xfrm>
            <a:off x="2962275" y="3644153"/>
            <a:ext cx="6181725" cy="29622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Conclusion</a:t>
            </a:r>
            <a:endParaRPr lang="en-US" dirty="0"/>
          </a:p>
        </p:txBody>
      </p:sp>
      <p:sp>
        <p:nvSpPr>
          <p:cNvPr id="3" name="Content Placeholder 2"/>
          <p:cNvSpPr>
            <a:spLocks noGrp="1"/>
          </p:cNvSpPr>
          <p:nvPr>
            <p:ph idx="1"/>
          </p:nvPr>
        </p:nvSpPr>
        <p:spPr/>
        <p:txBody>
          <a:bodyPr>
            <a:normAutofit/>
          </a:bodyPr>
          <a:lstStyle/>
          <a:p>
            <a:r>
              <a:rPr sz="2400" dirty="0" smtClean="0"/>
              <a:t>Dental computing gives rise to a broad range of </a:t>
            </a:r>
            <a:r>
              <a:rPr sz="2400" dirty="0" smtClean="0"/>
              <a:t>educational and </a:t>
            </a:r>
            <a:r>
              <a:rPr sz="2400" dirty="0" smtClean="0"/>
              <a:t>treatment planning applications for dentistry;</a:t>
            </a:r>
          </a:p>
          <a:p>
            <a:r>
              <a:rPr lang="en-US" sz="2400" dirty="0"/>
              <a:t>A promising research </a:t>
            </a:r>
            <a:r>
              <a:rPr lang="en-US" sz="2400" dirty="0" smtClean="0"/>
              <a:t>approach that </a:t>
            </a:r>
            <a:r>
              <a:rPr lang="en-US" sz="2400" dirty="0"/>
              <a:t>allows users to </a:t>
            </a:r>
            <a:r>
              <a:rPr lang="en-US" sz="2400" dirty="0" smtClean="0"/>
              <a:t>use imaging </a:t>
            </a:r>
            <a:r>
              <a:rPr lang="en-US" sz="2400" dirty="0"/>
              <a:t>technology, computational algorithm, and visualization methods to make </a:t>
            </a:r>
            <a:r>
              <a:rPr lang="en-US" sz="2400" dirty="0" smtClean="0"/>
              <a:t>lesion activity </a:t>
            </a:r>
            <a:r>
              <a:rPr lang="en-US" sz="2400" dirty="0"/>
              <a:t>assessment faster and more </a:t>
            </a:r>
            <a:r>
              <a:rPr lang="en-US" sz="2400" dirty="0" smtClean="0"/>
              <a:t>accurate</a:t>
            </a:r>
            <a:r>
              <a:rPr lang="en-US" sz="2400" dirty="0"/>
              <a:t>;</a:t>
            </a:r>
            <a:endParaRPr sz="2400" b="1" dirty="0" smtClean="0"/>
          </a:p>
          <a:p>
            <a:r>
              <a:rPr sz="2400" dirty="0" smtClean="0"/>
              <a:t>The workflow can be supported computationally; implemented using parallel programming model such as </a:t>
            </a:r>
            <a:r>
              <a:rPr sz="2400" dirty="0" err="1" smtClean="0"/>
              <a:t>MapReduce</a:t>
            </a:r>
            <a:r>
              <a:rPr sz="2400" dirty="0" smtClean="0"/>
              <a:t>; further automated using HPC resources.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Future Work</a:t>
            </a:r>
            <a:endParaRPr lang="en-US" dirty="0"/>
          </a:p>
        </p:txBody>
      </p:sp>
      <p:sp>
        <p:nvSpPr>
          <p:cNvPr id="3" name="Content Placeholder 2"/>
          <p:cNvSpPr>
            <a:spLocks noGrp="1"/>
          </p:cNvSpPr>
          <p:nvPr>
            <p:ph idx="1"/>
          </p:nvPr>
        </p:nvSpPr>
        <p:spPr/>
        <p:txBody>
          <a:bodyPr>
            <a:normAutofit/>
          </a:bodyPr>
          <a:lstStyle/>
          <a:p>
            <a:r>
              <a:rPr sz="2400" dirty="0" smtClean="0"/>
              <a:t>Provide templates to other domains with similar computing task</a:t>
            </a:r>
          </a:p>
          <a:p>
            <a:r>
              <a:rPr lang="en-US" sz="2400" dirty="0" smtClean="0"/>
              <a:t>Potential improvement </a:t>
            </a:r>
            <a:r>
              <a:rPr lang="en-US" sz="2400" dirty="0" smtClean="0"/>
              <a:t>of the workflow</a:t>
            </a:r>
          </a:p>
          <a:p>
            <a:pPr lvl="1"/>
            <a:r>
              <a:rPr lang="en-US" sz="2400" dirty="0" smtClean="0"/>
              <a:t>The final result is much lighter compared to raw inputs</a:t>
            </a:r>
          </a:p>
          <a:p>
            <a:pPr lvl="2"/>
            <a:r>
              <a:rPr lang="en-US" sz="2400" dirty="0" smtClean="0"/>
              <a:t>Data transfer with ROI </a:t>
            </a:r>
            <a:r>
              <a:rPr lang="en-US" sz="2400" dirty="0" smtClean="0"/>
              <a:t>boundary vectors instead of </a:t>
            </a:r>
            <a:r>
              <a:rPr lang="en-US" sz="2400" dirty="0" smtClean="0"/>
              <a:t>heavy image </a:t>
            </a:r>
            <a:r>
              <a:rPr lang="en-US" sz="2400" dirty="0" smtClean="0"/>
              <a:t>arrays </a:t>
            </a:r>
            <a:endParaRPr lang="en-US" sz="2400" dirty="0" smtClean="0"/>
          </a:p>
          <a:p>
            <a:pPr lvl="2"/>
            <a:r>
              <a:rPr lang="en-US" sz="2400" dirty="0"/>
              <a:t>Compression of intermediate analysis </a:t>
            </a:r>
            <a:r>
              <a:rPr lang="en-US" sz="2400" dirty="0" smtClean="0"/>
              <a:t>results</a:t>
            </a:r>
            <a:endParaRPr lang="en-US" sz="2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buNone/>
            </a:pPr>
            <a:r>
              <a:rPr sz="6000" smtClean="0"/>
              <a:t>Thank you!</a:t>
            </a:r>
          </a:p>
          <a:p>
            <a:pPr algn="ctr">
              <a:buNone/>
            </a:pPr>
            <a:r>
              <a:rPr sz="6000" smtClean="0"/>
              <a:t>Questions?</a:t>
            </a:r>
            <a:endParaRPr lang="en-US" sz="6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4" descr="Close up 2"/>
          <p:cNvPicPr>
            <a:picLocks noChangeAspect="1" noChangeArrowheads="1"/>
          </p:cNvPicPr>
          <p:nvPr/>
        </p:nvPicPr>
        <p:blipFill>
          <a:blip r:embed="rId3" cstate="print">
            <a:lum bright="4000"/>
            <a:extLst>
              <a:ext uri="{BEBA8EAE-BF5A-486C-A8C5-ECC9F3942E4B}">
                <a14:imgProps xmlns="" xmlns:a14="http://schemas.microsoft.com/office/drawing/2010/main">
                  <a14:imgLayer r:embed="rId4">
                    <a14:imgEffect>
                      <a14:brightnessContrast bright="46000" contrast="-64000"/>
                    </a14:imgEffect>
                  </a14:imgLayer>
                </a14:imgProps>
              </a:ext>
            </a:extLst>
          </a:blip>
          <a:srcRect/>
          <a:stretch>
            <a:fillRect/>
          </a:stretch>
        </p:blipFill>
        <p:spPr bwMode="auto">
          <a:xfrm>
            <a:off x="3117272" y="2410527"/>
            <a:ext cx="4350327" cy="3635630"/>
          </a:xfrm>
          <a:prstGeom prst="rect">
            <a:avLst/>
          </a:prstGeom>
          <a:noFill/>
          <a:ln w="9525">
            <a:noFill/>
            <a:miter lim="800000"/>
            <a:headEnd/>
            <a:tailEnd/>
          </a:ln>
        </p:spPr>
      </p:pic>
      <p:sp>
        <p:nvSpPr>
          <p:cNvPr id="2" name="Title 1"/>
          <p:cNvSpPr>
            <a:spLocks noGrp="1"/>
          </p:cNvSpPr>
          <p:nvPr>
            <p:ph type="title"/>
          </p:nvPr>
        </p:nvSpPr>
        <p:spPr/>
        <p:txBody>
          <a:bodyPr/>
          <a:lstStyle/>
          <a:p>
            <a:r>
              <a:rPr smtClean="0"/>
              <a:t>Introduction</a:t>
            </a:r>
            <a:endParaRPr lang="en-US" dirty="0"/>
          </a:p>
        </p:txBody>
      </p:sp>
      <p:sp>
        <p:nvSpPr>
          <p:cNvPr id="3" name="Content Placeholder 2"/>
          <p:cNvSpPr>
            <a:spLocks noGrp="1"/>
          </p:cNvSpPr>
          <p:nvPr>
            <p:ph idx="1"/>
          </p:nvPr>
        </p:nvSpPr>
        <p:spPr/>
        <p:txBody>
          <a:bodyPr>
            <a:normAutofit fontScale="92500"/>
          </a:bodyPr>
          <a:lstStyle/>
          <a:p>
            <a:r>
              <a:rPr sz="2600" b="1" dirty="0" smtClean="0"/>
              <a:t>Dental caries management  project in IUSD (2010 ~)</a:t>
            </a:r>
          </a:p>
          <a:p>
            <a:pPr lvl="1"/>
            <a:r>
              <a:rPr lang="en-US" sz="2600" dirty="0" smtClean="0"/>
              <a:t>Scientific goal: </a:t>
            </a:r>
            <a:r>
              <a:rPr sz="2600" dirty="0" smtClean="0"/>
              <a:t>reduce, or reverse the prevalence of dental caries lesion </a:t>
            </a:r>
          </a:p>
          <a:p>
            <a:pPr lvl="1">
              <a:buNone/>
            </a:pPr>
            <a:r>
              <a:rPr lang="en-US" sz="2600" dirty="0"/>
              <a:t>	</a:t>
            </a:r>
            <a:r>
              <a:rPr lang="en-US" sz="2600" dirty="0" smtClean="0"/>
              <a:t>   active → inactive → reversed </a:t>
            </a:r>
            <a:endParaRPr sz="2600" dirty="0" smtClean="0"/>
          </a:p>
          <a:p>
            <a:pPr lvl="2"/>
            <a:r>
              <a:rPr sz="2200" b="1" u="sng" dirty="0" smtClean="0"/>
              <a:t>Active</a:t>
            </a:r>
            <a:r>
              <a:rPr sz="2200" dirty="0" smtClean="0"/>
              <a:t> </a:t>
            </a:r>
            <a:r>
              <a:rPr sz="2200" dirty="0"/>
              <a:t>lesion is a caries lesion that exhibits </a:t>
            </a:r>
            <a:r>
              <a:rPr sz="2200" b="1" dirty="0"/>
              <a:t>evidence of progression </a:t>
            </a:r>
            <a:r>
              <a:rPr sz="2200" dirty="0"/>
              <a:t>for a specific period of </a:t>
            </a:r>
            <a:r>
              <a:rPr sz="2200" dirty="0" smtClean="0"/>
              <a:t>time</a:t>
            </a:r>
            <a:endParaRPr sz="2200" dirty="0"/>
          </a:p>
          <a:p>
            <a:pPr lvl="4"/>
            <a:r>
              <a:rPr sz="2200" dirty="0"/>
              <a:t>l</a:t>
            </a:r>
            <a:r>
              <a:rPr sz="2200" dirty="0" smtClean="0"/>
              <a:t>osing mineral content (or, demineralization)</a:t>
            </a:r>
          </a:p>
          <a:p>
            <a:pPr lvl="2"/>
            <a:r>
              <a:rPr sz="2200" b="1" u="sng" dirty="0" smtClean="0"/>
              <a:t>Inactive/arrested</a:t>
            </a:r>
            <a:r>
              <a:rPr sz="2200" dirty="0" smtClean="0"/>
              <a:t> </a:t>
            </a:r>
            <a:r>
              <a:rPr sz="2200" dirty="0"/>
              <a:t>lesion is a caries lesion that exhibits </a:t>
            </a:r>
            <a:r>
              <a:rPr sz="2200" b="1" dirty="0"/>
              <a:t>no evidence of progression </a:t>
            </a:r>
            <a:r>
              <a:rPr sz="2200" dirty="0"/>
              <a:t>for a specific period of </a:t>
            </a:r>
            <a:r>
              <a:rPr sz="2200" dirty="0" smtClean="0"/>
              <a:t>time</a:t>
            </a:r>
          </a:p>
          <a:p>
            <a:pPr lvl="2"/>
            <a:r>
              <a:rPr lang="en-US" sz="2200" b="1" u="sng" dirty="0" smtClean="0"/>
              <a:t>Reversed (with treatments)</a:t>
            </a:r>
          </a:p>
          <a:p>
            <a:pPr lvl="4"/>
            <a:r>
              <a:rPr sz="2200" dirty="0" smtClean="0"/>
              <a:t>gaining mineral content (or, </a:t>
            </a:r>
            <a:r>
              <a:rPr sz="2200" dirty="0" err="1" smtClean="0"/>
              <a:t>remineralization</a:t>
            </a:r>
            <a:r>
              <a:rPr sz="2200" dirty="0" smtClean="0"/>
              <a:t> )</a:t>
            </a:r>
            <a:endParaRPr sz="2200" dirty="0"/>
          </a:p>
          <a:p>
            <a:pPr lvl="1"/>
            <a:endParaRPr sz="2200" dirty="0"/>
          </a:p>
          <a:p>
            <a:pPr lvl="1"/>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Introduction</a:t>
            </a:r>
            <a:endParaRPr lang="en-US" dirty="0"/>
          </a:p>
        </p:txBody>
      </p:sp>
      <p:sp>
        <p:nvSpPr>
          <p:cNvPr id="3" name="Content Placeholder 2"/>
          <p:cNvSpPr>
            <a:spLocks noGrp="1"/>
          </p:cNvSpPr>
          <p:nvPr>
            <p:ph idx="1"/>
          </p:nvPr>
        </p:nvSpPr>
        <p:spPr/>
        <p:txBody>
          <a:bodyPr/>
          <a:lstStyle/>
          <a:p>
            <a:pPr marL="342900" lvl="1" indent="-342900">
              <a:buFont typeface="Arial"/>
              <a:buChar char="•"/>
            </a:pPr>
            <a:r>
              <a:rPr sz="2600" b="1" dirty="0" smtClean="0"/>
              <a:t>Lesion </a:t>
            </a:r>
            <a:r>
              <a:rPr sz="2600" b="1" dirty="0"/>
              <a:t>activity </a:t>
            </a:r>
            <a:r>
              <a:rPr sz="2600" b="1" dirty="0" err="1" smtClean="0"/>
              <a:t>assessement</a:t>
            </a:r>
            <a:r>
              <a:rPr sz="2600" b="1" dirty="0" smtClean="0"/>
              <a:t> (arrested </a:t>
            </a:r>
            <a:r>
              <a:rPr sz="2600" b="1" dirty="0" smtClean="0"/>
              <a:t>or active) is </a:t>
            </a:r>
            <a:r>
              <a:rPr sz="2600" b="1" dirty="0"/>
              <a:t>important</a:t>
            </a:r>
          </a:p>
          <a:p>
            <a:pPr marL="1200150" lvl="3" indent="-342900"/>
            <a:r>
              <a:rPr sz="2400" dirty="0"/>
              <a:t>e</a:t>
            </a:r>
            <a:r>
              <a:rPr sz="2400" dirty="0" smtClean="0"/>
              <a:t>ssential and critical in dental studies</a:t>
            </a:r>
          </a:p>
          <a:p>
            <a:pPr marL="1200150" lvl="3" indent="-342900"/>
            <a:r>
              <a:rPr sz="2400" dirty="0" smtClean="0"/>
              <a:t>critical </a:t>
            </a:r>
            <a:r>
              <a:rPr sz="2400" dirty="0"/>
              <a:t>impact on </a:t>
            </a:r>
            <a:r>
              <a:rPr sz="2400" dirty="0" smtClean="0"/>
              <a:t>dental treatment decision-making</a:t>
            </a:r>
            <a:endParaRPr sz="2400" dirty="0"/>
          </a:p>
          <a:p>
            <a:pPr marL="1200150" lvl="3" indent="-342900"/>
            <a:r>
              <a:rPr sz="2400" dirty="0"/>
              <a:t>i</a:t>
            </a:r>
            <a:r>
              <a:rPr sz="2400" dirty="0" smtClean="0"/>
              <a:t>ncorrect determination can easily result </a:t>
            </a:r>
            <a:r>
              <a:rPr sz="2400" dirty="0"/>
              <a:t>in </a:t>
            </a:r>
            <a:r>
              <a:rPr sz="2400" dirty="0" smtClean="0"/>
              <a:t>wrong treatment</a:t>
            </a:r>
            <a:endParaRPr sz="2400" dirty="0"/>
          </a:p>
          <a:p>
            <a:pPr>
              <a:buNone/>
            </a:pPr>
            <a:endParaRPr dirty="0" smtClean="0"/>
          </a:p>
          <a:p>
            <a:pPr lvl="2">
              <a:buNone/>
            </a:pPr>
            <a:endParaRPr dirty="0"/>
          </a:p>
          <a:p>
            <a:pPr lvl="1"/>
            <a:endParaRPr dirty="0"/>
          </a:p>
          <a:p>
            <a:pPr lvl="1"/>
            <a:endParaRPr lang="en-US" dirty="0"/>
          </a:p>
        </p:txBody>
      </p:sp>
      <p:pic>
        <p:nvPicPr>
          <p:cNvPr id="26" name="Picture 25" descr="why.bmp"/>
          <p:cNvPicPr>
            <a:picLocks noChangeAspect="1"/>
          </p:cNvPicPr>
          <p:nvPr/>
        </p:nvPicPr>
        <p:blipFill>
          <a:blip r:embed="rId3"/>
          <a:stretch>
            <a:fillRect/>
          </a:stretch>
        </p:blipFill>
        <p:spPr>
          <a:xfrm>
            <a:off x="4781549" y="4256673"/>
            <a:ext cx="4269175" cy="2372726"/>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Introduction</a:t>
            </a:r>
            <a:endParaRPr lang="en-US" dirty="0"/>
          </a:p>
        </p:txBody>
      </p:sp>
      <p:sp>
        <p:nvSpPr>
          <p:cNvPr id="3" name="Content Placeholder 2"/>
          <p:cNvSpPr>
            <a:spLocks noGrp="1"/>
          </p:cNvSpPr>
          <p:nvPr>
            <p:ph idx="1"/>
          </p:nvPr>
        </p:nvSpPr>
        <p:spPr/>
        <p:txBody>
          <a:bodyPr/>
          <a:lstStyle/>
          <a:p>
            <a:pPr marL="342900" lvl="1" indent="-342900">
              <a:buFont typeface="Arial"/>
              <a:buChar char="•"/>
            </a:pPr>
            <a:r>
              <a:rPr sz="2600" b="1" dirty="0" smtClean="0"/>
              <a:t>But </a:t>
            </a:r>
            <a:r>
              <a:rPr lang="en-US" sz="2600" b="1" dirty="0" smtClean="0"/>
              <a:t>…….</a:t>
            </a:r>
            <a:endParaRPr sz="2600" b="1" dirty="0" smtClean="0"/>
          </a:p>
          <a:p>
            <a:pPr marL="742950" lvl="2" indent="-342900">
              <a:buNone/>
            </a:pPr>
            <a:r>
              <a:rPr lang="en-US" sz="2200" i="1" dirty="0" smtClean="0"/>
              <a:t>T</a:t>
            </a:r>
            <a:r>
              <a:rPr sz="2200" i="1" dirty="0" smtClean="0"/>
              <a:t>oday </a:t>
            </a:r>
            <a:r>
              <a:rPr lang="en-US" sz="2200" i="1" dirty="0" smtClean="0"/>
              <a:t>in dental </a:t>
            </a:r>
            <a:r>
              <a:rPr lang="en-US" sz="2200" i="1" dirty="0"/>
              <a:t>clinical practice v</a:t>
            </a:r>
            <a:r>
              <a:rPr sz="2200" i="1" dirty="0" smtClean="0"/>
              <a:t>isual  and tactile inspections are commonly used </a:t>
            </a:r>
            <a:r>
              <a:rPr lang="en-US" sz="2200" i="1" dirty="0" smtClean="0"/>
              <a:t>:</a:t>
            </a:r>
            <a:endParaRPr sz="2200" i="1" dirty="0" smtClean="0"/>
          </a:p>
          <a:p>
            <a:pPr marL="1200150" lvl="3" indent="-342900"/>
            <a:r>
              <a:rPr sz="2200" i="1" dirty="0"/>
              <a:t>s</a:t>
            </a:r>
            <a:r>
              <a:rPr sz="2200" i="1" dirty="0" smtClean="0"/>
              <a:t>ubjective</a:t>
            </a:r>
          </a:p>
          <a:p>
            <a:pPr marL="1200150" lvl="3" indent="-342900"/>
            <a:r>
              <a:rPr lang="en-US" sz="2200" i="1" dirty="0"/>
              <a:t>d</a:t>
            </a:r>
            <a:r>
              <a:rPr sz="2200" i="1" dirty="0" smtClean="0"/>
              <a:t>ependent on observer's </a:t>
            </a:r>
          </a:p>
          <a:p>
            <a:pPr marL="1200150" lvl="3" indent="-342900">
              <a:buNone/>
            </a:pPr>
            <a:r>
              <a:rPr lang="en-US" sz="2200" i="1" dirty="0"/>
              <a:t> </a:t>
            </a:r>
            <a:r>
              <a:rPr lang="en-US" sz="2200" i="1" dirty="0" smtClean="0"/>
              <a:t>    </a:t>
            </a:r>
            <a:r>
              <a:rPr sz="2200" i="1" dirty="0" smtClean="0"/>
              <a:t>experience to be accurate</a:t>
            </a:r>
          </a:p>
          <a:p>
            <a:pPr marL="1200150" lvl="3" indent="-342900"/>
            <a:r>
              <a:rPr lang="en-US" sz="2200" i="1" dirty="0"/>
              <a:t>results </a:t>
            </a:r>
            <a:r>
              <a:rPr lang="en-US" sz="2200" i="1" dirty="0" smtClean="0"/>
              <a:t> often </a:t>
            </a:r>
            <a:r>
              <a:rPr sz="2200" i="1" dirty="0" smtClean="0"/>
              <a:t>in-consistent</a:t>
            </a:r>
          </a:p>
          <a:p>
            <a:pPr marL="1657350" lvl="4" indent="-342900"/>
            <a:r>
              <a:rPr sz="2200" i="1" dirty="0" smtClean="0"/>
              <a:t>tracking</a:t>
            </a:r>
          </a:p>
          <a:p>
            <a:pPr marL="1657350" lvl="4" indent="-342900"/>
            <a:r>
              <a:rPr sz="2200" i="1" dirty="0"/>
              <a:t>t</a:t>
            </a:r>
            <a:r>
              <a:rPr sz="2200" i="1" dirty="0" smtClean="0"/>
              <a:t>emporal comparison</a:t>
            </a:r>
            <a:endParaRPr sz="2200" i="1" dirty="0"/>
          </a:p>
          <a:p>
            <a:pPr>
              <a:buNone/>
            </a:pPr>
            <a:endParaRPr dirty="0" smtClean="0"/>
          </a:p>
          <a:p>
            <a:pPr lvl="2">
              <a:buNone/>
            </a:pPr>
            <a:endParaRPr dirty="0"/>
          </a:p>
          <a:p>
            <a:pPr lvl="1">
              <a:buNone/>
            </a:pPr>
            <a:endParaRPr dirty="0"/>
          </a:p>
          <a:p>
            <a:pPr lvl="1">
              <a:buNone/>
            </a:pPr>
            <a:endParaRPr lang="en-US" dirty="0"/>
          </a:p>
        </p:txBody>
      </p:sp>
      <p:grpSp>
        <p:nvGrpSpPr>
          <p:cNvPr id="13" name="Group 12"/>
          <p:cNvGrpSpPr/>
          <p:nvPr/>
        </p:nvGrpSpPr>
        <p:grpSpPr>
          <a:xfrm>
            <a:off x="6172200" y="2893472"/>
            <a:ext cx="2971800" cy="3964528"/>
            <a:chOff x="955965" y="2161635"/>
            <a:chExt cx="2971800" cy="3964528"/>
          </a:xfrm>
        </p:grpSpPr>
        <p:sp>
          <p:nvSpPr>
            <p:cNvPr id="9" name="Rectangle 8"/>
            <p:cNvSpPr/>
            <p:nvPr/>
          </p:nvSpPr>
          <p:spPr>
            <a:xfrm>
              <a:off x="955965" y="2161635"/>
              <a:ext cx="2493817" cy="396452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6" descr="MCj03325820000[1]"/>
            <p:cNvPicPr>
              <a:picLocks noChangeAspect="1" noChangeArrowheads="1"/>
            </p:cNvPicPr>
            <p:nvPr/>
          </p:nvPicPr>
          <p:blipFill>
            <a:blip r:embed="rId3" cstate="print"/>
            <a:srcRect/>
            <a:stretch>
              <a:fillRect/>
            </a:stretch>
          </p:blipFill>
          <p:spPr bwMode="auto">
            <a:xfrm>
              <a:off x="1359286" y="4525885"/>
              <a:ext cx="1508004" cy="1491030"/>
            </a:xfrm>
            <a:prstGeom prst="rect">
              <a:avLst/>
            </a:prstGeom>
            <a:noFill/>
            <a:ln w="9525">
              <a:noFill/>
              <a:miter lim="800000"/>
              <a:headEnd/>
              <a:tailEnd/>
            </a:ln>
          </p:spPr>
        </p:pic>
        <p:pic>
          <p:nvPicPr>
            <p:cNvPr id="6" name="Picture 7" descr="MCj03325560000[1]"/>
            <p:cNvPicPr>
              <a:picLocks noChangeAspect="1" noChangeArrowheads="1"/>
            </p:cNvPicPr>
            <p:nvPr/>
          </p:nvPicPr>
          <p:blipFill>
            <a:blip r:embed="rId4" cstate="print"/>
            <a:srcRect/>
            <a:stretch>
              <a:fillRect/>
            </a:stretch>
          </p:blipFill>
          <p:spPr bwMode="auto">
            <a:xfrm>
              <a:off x="1222610" y="2588673"/>
              <a:ext cx="1463629" cy="1510175"/>
            </a:xfrm>
            <a:prstGeom prst="rect">
              <a:avLst/>
            </a:prstGeom>
            <a:noFill/>
            <a:ln w="9525">
              <a:noFill/>
              <a:miter lim="800000"/>
              <a:headEnd/>
              <a:tailEnd/>
            </a:ln>
          </p:spPr>
        </p:pic>
        <p:sp>
          <p:nvSpPr>
            <p:cNvPr id="7" name="Text Box 77"/>
            <p:cNvSpPr txBox="1">
              <a:spLocks noChangeArrowheads="1"/>
            </p:cNvSpPr>
            <p:nvPr/>
          </p:nvSpPr>
          <p:spPr bwMode="auto">
            <a:xfrm>
              <a:off x="955965" y="2161635"/>
              <a:ext cx="2971800" cy="400110"/>
            </a:xfrm>
            <a:prstGeom prst="rect">
              <a:avLst/>
            </a:prstGeom>
            <a:noFill/>
            <a:ln w="9525">
              <a:noFill/>
              <a:miter lim="800000"/>
              <a:headEnd/>
              <a:tailEnd/>
            </a:ln>
          </p:spPr>
          <p:txBody>
            <a:bodyPr wrap="square">
              <a:spAutoFit/>
            </a:bodyPr>
            <a:lstStyle/>
            <a:p>
              <a:r>
                <a:rPr lang="en-US" sz="2000" b="1" i="1" u="sng" dirty="0"/>
                <a:t>Visual </a:t>
              </a:r>
              <a:r>
                <a:rPr lang="en-US" sz="2000" b="1" i="1" u="sng" dirty="0" smtClean="0"/>
                <a:t>Assessment</a:t>
              </a:r>
              <a:endParaRPr lang="en-US" b="1" u="sng" dirty="0"/>
            </a:p>
          </p:txBody>
        </p:sp>
        <p:sp>
          <p:nvSpPr>
            <p:cNvPr id="8" name="Text Box 78"/>
            <p:cNvSpPr txBox="1">
              <a:spLocks noChangeArrowheads="1"/>
            </p:cNvSpPr>
            <p:nvPr/>
          </p:nvSpPr>
          <p:spPr bwMode="auto">
            <a:xfrm>
              <a:off x="1004811" y="4098848"/>
              <a:ext cx="2839824" cy="400110"/>
            </a:xfrm>
            <a:prstGeom prst="rect">
              <a:avLst/>
            </a:prstGeom>
            <a:noFill/>
            <a:ln w="9525">
              <a:noFill/>
              <a:miter lim="800000"/>
              <a:headEnd/>
              <a:tailEnd/>
            </a:ln>
          </p:spPr>
          <p:txBody>
            <a:bodyPr wrap="square">
              <a:spAutoFit/>
            </a:bodyPr>
            <a:lstStyle/>
            <a:p>
              <a:r>
                <a:rPr lang="en-US" sz="2000" b="1" i="1" u="sng" dirty="0"/>
                <a:t>Tactile </a:t>
              </a:r>
              <a:r>
                <a:rPr lang="en-US" sz="2000" b="1" i="1" u="sng" dirty="0" smtClean="0"/>
                <a:t>Sensation</a:t>
              </a:r>
              <a:endParaRPr lang="en-US" b="1" u="sng" dirty="0"/>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Introduction</a:t>
            </a:r>
            <a:endParaRPr lang="en-US" dirty="0"/>
          </a:p>
        </p:txBody>
      </p:sp>
      <p:sp>
        <p:nvSpPr>
          <p:cNvPr id="3" name="Content Placeholder 2"/>
          <p:cNvSpPr>
            <a:spLocks noGrp="1"/>
          </p:cNvSpPr>
          <p:nvPr>
            <p:ph idx="1"/>
          </p:nvPr>
        </p:nvSpPr>
        <p:spPr/>
        <p:txBody>
          <a:bodyPr>
            <a:normAutofit fontScale="92500" lnSpcReduction="20000"/>
          </a:bodyPr>
          <a:lstStyle/>
          <a:p>
            <a:pPr marL="342900" lvl="1" indent="-342900">
              <a:buFont typeface="Arial"/>
              <a:buChar char="•"/>
            </a:pPr>
            <a:r>
              <a:rPr sz="2600" b="1" dirty="0" smtClean="0"/>
              <a:t>(Dental) Computing objective</a:t>
            </a:r>
            <a:endParaRPr sz="2600" b="1" dirty="0"/>
          </a:p>
          <a:p>
            <a:pPr marL="1200150" lvl="3" indent="-342900"/>
            <a:r>
              <a:rPr lang="en-US" sz="2400" dirty="0" smtClean="0"/>
              <a:t>B</a:t>
            </a:r>
            <a:r>
              <a:rPr sz="2400" dirty="0" smtClean="0"/>
              <a:t>ring computers and computing technologies to dentistry research</a:t>
            </a:r>
          </a:p>
          <a:p>
            <a:pPr marL="1657350" lvl="4" indent="-342900"/>
            <a:r>
              <a:rPr sz="2000" dirty="0" smtClean="0"/>
              <a:t>dental imaging technology </a:t>
            </a:r>
          </a:p>
          <a:p>
            <a:pPr marL="1657350" lvl="4" indent="-342900">
              <a:buNone/>
            </a:pPr>
            <a:r>
              <a:rPr sz="2000" dirty="0" smtClean="0"/>
              <a:t>	</a:t>
            </a:r>
            <a:r>
              <a:rPr sz="2000" i="1" dirty="0" smtClean="0"/>
              <a:t>(</a:t>
            </a:r>
            <a:r>
              <a:rPr lang="en-US" sz="2000" i="1" dirty="0" smtClean="0"/>
              <a:t>µ-CT imaging→  cross-sectional dental scans)</a:t>
            </a:r>
            <a:endParaRPr sz="2000" i="1" dirty="0" smtClean="0"/>
          </a:p>
          <a:p>
            <a:pPr marL="1657350" lvl="4" indent="-342900"/>
            <a:r>
              <a:rPr sz="2000" dirty="0" smtClean="0"/>
              <a:t>image </a:t>
            </a:r>
            <a:r>
              <a:rPr sz="2000" dirty="0" smtClean="0"/>
              <a:t>segmentation</a:t>
            </a:r>
            <a:endParaRPr sz="2000" dirty="0" smtClean="0"/>
          </a:p>
          <a:p>
            <a:pPr marL="1657350" lvl="4" indent="-342900">
              <a:buNone/>
            </a:pPr>
            <a:r>
              <a:rPr lang="en-US" sz="2000" dirty="0" smtClean="0"/>
              <a:t>	</a:t>
            </a:r>
            <a:r>
              <a:rPr lang="en-US" sz="2000" i="1" dirty="0" smtClean="0"/>
              <a:t>(</a:t>
            </a:r>
            <a:r>
              <a:rPr lang="en-US" sz="2000" i="1" dirty="0"/>
              <a:t>cross-sectional </a:t>
            </a:r>
            <a:r>
              <a:rPr lang="en-US" sz="2000" i="1" dirty="0" smtClean="0"/>
              <a:t>scans→ </a:t>
            </a:r>
            <a:r>
              <a:rPr lang="en-US" sz="2000" i="1" dirty="0" smtClean="0"/>
              <a:t>ROIs)</a:t>
            </a:r>
            <a:endParaRPr sz="2000" i="1" dirty="0" smtClean="0"/>
          </a:p>
          <a:p>
            <a:pPr marL="1657350" lvl="4" indent="-342900"/>
            <a:r>
              <a:rPr sz="2000" dirty="0" smtClean="0"/>
              <a:t>visualization and analysis</a:t>
            </a:r>
          </a:p>
          <a:p>
            <a:pPr marL="1657350" lvl="4" indent="-342900">
              <a:buNone/>
            </a:pPr>
            <a:r>
              <a:rPr lang="en-US" sz="2400" dirty="0" smtClean="0"/>
              <a:t>	</a:t>
            </a:r>
            <a:r>
              <a:rPr lang="en-US" sz="2100" i="1" dirty="0" smtClean="0"/>
              <a:t>(lesion activity assessment </a:t>
            </a:r>
            <a:r>
              <a:rPr lang="en-US" sz="2100" i="1" dirty="0"/>
              <a:t>→ 3D-time </a:t>
            </a:r>
            <a:r>
              <a:rPr lang="en-US" sz="2100" i="1" dirty="0" smtClean="0"/>
              <a:t>series analysis)</a:t>
            </a:r>
          </a:p>
          <a:p>
            <a:pPr marL="1200150" lvl="3" indent="-342900"/>
            <a:r>
              <a:rPr sz="2400" dirty="0" smtClean="0"/>
              <a:t>Design methods </a:t>
            </a:r>
            <a:r>
              <a:rPr sz="2400" dirty="0"/>
              <a:t>not only </a:t>
            </a:r>
            <a:r>
              <a:rPr sz="2400" dirty="0" smtClean="0"/>
              <a:t>for </a:t>
            </a:r>
            <a:r>
              <a:rPr sz="2400" dirty="0"/>
              <a:t>"marking" on dental scans, but also </a:t>
            </a:r>
            <a:r>
              <a:rPr sz="2400" b="1" dirty="0"/>
              <a:t>quantifying</a:t>
            </a:r>
            <a:r>
              <a:rPr sz="2400" dirty="0"/>
              <a:t> the volumetric information in </a:t>
            </a:r>
            <a:r>
              <a:rPr sz="2400" dirty="0" smtClean="0"/>
              <a:t>the assessment</a:t>
            </a:r>
            <a:endParaRPr sz="2400" dirty="0"/>
          </a:p>
          <a:p>
            <a:pPr marL="1200150" lvl="3" indent="-342900"/>
            <a:r>
              <a:rPr sz="2400" dirty="0" smtClean="0"/>
              <a:t>Use HPC and parallel computing to scale to larger datasets</a:t>
            </a:r>
            <a:endParaRPr sz="2400" dirty="0"/>
          </a:p>
          <a:p>
            <a:pPr lvl="2">
              <a:buNone/>
            </a:pPr>
            <a:endParaRPr dirty="0"/>
          </a:p>
          <a:p>
            <a:pPr lvl="1"/>
            <a:endParaRPr dirty="0"/>
          </a:p>
          <a:p>
            <a:pPr lvl="1">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Datasets and Methods</a:t>
            </a:r>
            <a:endParaRPr lang="en-US" dirty="0"/>
          </a:p>
        </p:txBody>
      </p:sp>
      <p:sp>
        <p:nvSpPr>
          <p:cNvPr id="3" name="Content Placeholder 2"/>
          <p:cNvSpPr>
            <a:spLocks noGrp="1"/>
          </p:cNvSpPr>
          <p:nvPr>
            <p:ph idx="1"/>
          </p:nvPr>
        </p:nvSpPr>
        <p:spPr/>
        <p:txBody>
          <a:bodyPr/>
          <a:lstStyle/>
          <a:p>
            <a:pPr marL="342900" lvl="1" indent="-342900">
              <a:buFont typeface="Arial"/>
              <a:buChar char="•"/>
            </a:pPr>
            <a:r>
              <a:rPr lang="en-US" sz="2600" b="1" dirty="0" smtClean="0"/>
              <a:t>The study reported</a:t>
            </a:r>
          </a:p>
          <a:p>
            <a:pPr marL="742950" lvl="2" indent="-342900">
              <a:buNone/>
            </a:pPr>
            <a:r>
              <a:rPr sz="2400" dirty="0" smtClean="0"/>
              <a:t>	195 </a:t>
            </a:r>
            <a:r>
              <a:rPr sz="2400" dirty="0"/>
              <a:t>ground/polished 3x3x2mm </a:t>
            </a:r>
            <a:r>
              <a:rPr sz="2400" dirty="0" smtClean="0"/>
              <a:t>blocks prepared from extracted human teeth collected from Indiana dental practitioners </a:t>
            </a:r>
            <a:r>
              <a:rPr lang="en-US" sz="2400" i="1" dirty="0" smtClean="0"/>
              <a:t>(</a:t>
            </a:r>
            <a:r>
              <a:rPr lang="en-US" sz="2400" i="1" dirty="0"/>
              <a:t>approved by IU IRB#0306-64</a:t>
            </a:r>
            <a:r>
              <a:rPr lang="en-US" sz="2400" i="1" dirty="0" smtClean="0"/>
              <a:t>)</a:t>
            </a:r>
          </a:p>
          <a:p>
            <a:pPr marL="742950" lvl="2" indent="-342900">
              <a:buNone/>
            </a:pPr>
            <a:endParaRPr dirty="0"/>
          </a:p>
          <a:p>
            <a:pPr lvl="1"/>
            <a:endParaRPr dirty="0"/>
          </a:p>
          <a:p>
            <a:pPr lvl="1">
              <a:buNone/>
            </a:pPr>
            <a:endParaRPr lang="en-US" dirty="0"/>
          </a:p>
        </p:txBody>
      </p:sp>
      <p:grpSp>
        <p:nvGrpSpPr>
          <p:cNvPr id="5" name="Group 19"/>
          <p:cNvGrpSpPr>
            <a:grpSpLocks/>
          </p:cNvGrpSpPr>
          <p:nvPr/>
        </p:nvGrpSpPr>
        <p:grpSpPr bwMode="auto">
          <a:xfrm>
            <a:off x="1662024" y="3803175"/>
            <a:ext cx="5943600" cy="1981200"/>
            <a:chOff x="768" y="288"/>
            <a:chExt cx="3744" cy="1248"/>
          </a:xfrm>
        </p:grpSpPr>
        <p:sp>
          <p:nvSpPr>
            <p:cNvPr id="6" name="Text Box 3"/>
            <p:cNvSpPr txBox="1">
              <a:spLocks noChangeAspect="1" noChangeArrowheads="1"/>
            </p:cNvSpPr>
            <p:nvPr/>
          </p:nvSpPr>
          <p:spPr bwMode="auto">
            <a:xfrm>
              <a:off x="814" y="288"/>
              <a:ext cx="862"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sz="1600"/>
                <a:t>a: Dimension</a:t>
              </a:r>
            </a:p>
          </p:txBody>
        </p:sp>
        <p:sp>
          <p:nvSpPr>
            <p:cNvPr id="7" name="Text Box 4"/>
            <p:cNvSpPr txBox="1">
              <a:spLocks noChangeAspect="1" noChangeArrowheads="1"/>
            </p:cNvSpPr>
            <p:nvPr/>
          </p:nvSpPr>
          <p:spPr bwMode="auto">
            <a:xfrm>
              <a:off x="2640" y="288"/>
              <a:ext cx="1612"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b: Region of interest (ROI)</a:t>
              </a:r>
            </a:p>
          </p:txBody>
        </p:sp>
        <p:sp>
          <p:nvSpPr>
            <p:cNvPr id="8" name="Text Box 6"/>
            <p:cNvSpPr txBox="1">
              <a:spLocks noChangeAspect="1" noChangeArrowheads="1"/>
            </p:cNvSpPr>
            <p:nvPr/>
          </p:nvSpPr>
          <p:spPr bwMode="auto">
            <a:xfrm>
              <a:off x="816" y="1171"/>
              <a:ext cx="3648" cy="34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n-US" sz="1500" dirty="0" smtClean="0"/>
                <a:t>Schematic </a:t>
              </a:r>
              <a:r>
                <a:rPr lang="en-US" sz="1500" dirty="0"/>
                <a:t>diagrams showing specimen dimension (a), and region of interest (b).</a:t>
              </a:r>
            </a:p>
          </p:txBody>
        </p:sp>
        <p:sp>
          <p:nvSpPr>
            <p:cNvPr id="9" name="Rectangle 7"/>
            <p:cNvSpPr>
              <a:spLocks noChangeAspect="1" noChangeArrowheads="1"/>
            </p:cNvSpPr>
            <p:nvPr/>
          </p:nvSpPr>
          <p:spPr bwMode="auto">
            <a:xfrm>
              <a:off x="768" y="288"/>
              <a:ext cx="3744" cy="1248"/>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10" name="Picture 8" descr="A"/>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28" y="480"/>
              <a:ext cx="1802" cy="720"/>
            </a:xfrm>
            <a:prstGeom prst="rect">
              <a:avLst/>
            </a:prstGeom>
            <a:noFill/>
            <a:extLst>
              <a:ext uri="{909E8E84-426E-40DD-AFC4-6F175D3DCCD1}">
                <a14:hiddenFill xmlns="" xmlns:a14="http://schemas.microsoft.com/office/drawing/2010/main">
                  <a:solidFill>
                    <a:srgbClr val="FFFFFF"/>
                  </a:solidFill>
                </a14:hiddenFill>
              </a:ext>
            </a:extLst>
          </p:spPr>
        </p:pic>
        <p:pic>
          <p:nvPicPr>
            <p:cNvPr id="11" name="Picture 9" descr="B"/>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688" y="480"/>
              <a:ext cx="1802" cy="720"/>
            </a:xfrm>
            <a:prstGeom prst="rect">
              <a:avLst/>
            </a:prstGeom>
            <a:noFill/>
            <a:extLst>
              <a:ext uri="{909E8E84-426E-40DD-AFC4-6F175D3DCCD1}">
                <a14:hiddenFill xmlns="" xmlns:a14="http://schemas.microsoft.com/office/drawing/2010/main">
                  <a:solidFill>
                    <a:srgbClr val="FFFFFF"/>
                  </a:solidFill>
                </a14:hiddenFill>
              </a:ext>
            </a:extLst>
          </p:spPr>
        </p:pic>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Datasets and Methods</a:t>
            </a:r>
            <a:endParaRPr lang="en-US" dirty="0"/>
          </a:p>
        </p:txBody>
      </p:sp>
      <p:sp>
        <p:nvSpPr>
          <p:cNvPr id="3" name="Content Placeholder 2"/>
          <p:cNvSpPr>
            <a:spLocks noGrp="1"/>
          </p:cNvSpPr>
          <p:nvPr>
            <p:ph idx="1"/>
          </p:nvPr>
        </p:nvSpPr>
        <p:spPr/>
        <p:txBody>
          <a:bodyPr/>
          <a:lstStyle/>
          <a:p>
            <a:pPr marL="342900" lvl="1" indent="-342900">
              <a:buFont typeface="Arial"/>
              <a:buChar char="•"/>
            </a:pPr>
            <a:r>
              <a:rPr lang="en-US" sz="2600" b="1" dirty="0" smtClean="0"/>
              <a:t>Longitudinal dental experiment</a:t>
            </a:r>
          </a:p>
          <a:p>
            <a:pPr marL="742950" lvl="2" indent="-342900"/>
            <a:r>
              <a:rPr sz="2400" dirty="0" smtClean="0"/>
              <a:t>uses 5-phase </a:t>
            </a:r>
            <a:r>
              <a:rPr sz="2400" dirty="0" err="1" smtClean="0"/>
              <a:t>dem</a:t>
            </a:r>
            <a:r>
              <a:rPr sz="2400" dirty="0" smtClean="0"/>
              <a:t>./rem. </a:t>
            </a:r>
            <a:r>
              <a:rPr sz="2400" dirty="0"/>
              <a:t>m</a:t>
            </a:r>
            <a:r>
              <a:rPr sz="2400" dirty="0" smtClean="0"/>
              <a:t>odel </a:t>
            </a:r>
          </a:p>
          <a:p>
            <a:pPr marL="742950" lvl="2" indent="-342900"/>
            <a:r>
              <a:rPr sz="2400" dirty="0" smtClean="0"/>
              <a:t>healthy</a:t>
            </a:r>
            <a:r>
              <a:rPr sz="2400" baseline="30000" dirty="0" smtClean="0"/>
              <a:t>1</a:t>
            </a:r>
            <a:r>
              <a:rPr lang="en-US" sz="2400" dirty="0" smtClean="0"/>
              <a:t>→dem</a:t>
            </a:r>
            <a:r>
              <a:rPr lang="en-US" sz="2400" baseline="30000" dirty="0" smtClean="0"/>
              <a:t>2 </a:t>
            </a:r>
            <a:r>
              <a:rPr sz="2400" dirty="0" smtClean="0"/>
              <a:t>→dem</a:t>
            </a:r>
            <a:r>
              <a:rPr lang="en-US" sz="2400" baseline="30000" dirty="0" smtClean="0"/>
              <a:t>3</a:t>
            </a:r>
            <a:r>
              <a:rPr sz="2400" dirty="0" smtClean="0"/>
              <a:t>→dem</a:t>
            </a:r>
            <a:r>
              <a:rPr lang="en-US" sz="2400" baseline="30000" dirty="0" smtClean="0"/>
              <a:t>4 </a:t>
            </a:r>
            <a:r>
              <a:rPr sz="2400" dirty="0" smtClean="0"/>
              <a:t>→rem</a:t>
            </a:r>
            <a:r>
              <a:rPr lang="en-US" sz="2400" baseline="30000" dirty="0" smtClean="0"/>
              <a:t>5</a:t>
            </a:r>
          </a:p>
          <a:p>
            <a:pPr marL="742950" lvl="2" indent="-342900"/>
            <a:r>
              <a:rPr lang="en-US" sz="2400" dirty="0"/>
              <a:t>t</a:t>
            </a:r>
            <a:r>
              <a:rPr lang="en-US" sz="2400" dirty="0" smtClean="0"/>
              <a:t>emporal </a:t>
            </a:r>
            <a:r>
              <a:rPr sz="2400" dirty="0" smtClean="0"/>
              <a:t>evaluation</a:t>
            </a:r>
          </a:p>
          <a:p>
            <a:pPr marL="1200150" lvl="3" indent="-342900"/>
            <a:r>
              <a:rPr lang="en-US" sz="2400" dirty="0" smtClean="0"/>
              <a:t>U-CTs</a:t>
            </a:r>
          </a:p>
          <a:p>
            <a:pPr marL="1200150" lvl="3" indent="-342900"/>
            <a:r>
              <a:rPr lang="en-US" sz="2400" dirty="0"/>
              <a:t>s</a:t>
            </a:r>
            <a:r>
              <a:rPr lang="en-US" sz="2400" dirty="0" smtClean="0"/>
              <a:t>pecimen/phase</a:t>
            </a:r>
            <a:endParaRPr sz="2400" dirty="0" smtClean="0"/>
          </a:p>
          <a:p>
            <a:pPr marL="742950" lvl="2" indent="-342900"/>
            <a:endParaRPr sz="2400" dirty="0"/>
          </a:p>
          <a:p>
            <a:pPr marL="742950" lvl="2" indent="-342900"/>
            <a:endParaRPr lang="en-US" sz="2600" b="1" dirty="0" smtClean="0"/>
          </a:p>
          <a:p>
            <a:pPr marL="742950" lvl="2" indent="-342900">
              <a:buNone/>
            </a:pPr>
            <a:r>
              <a:rPr sz="2400" dirty="0" smtClean="0"/>
              <a:t>	</a:t>
            </a:r>
            <a:endParaRPr lang="en-US" dirty="0"/>
          </a:p>
        </p:txBody>
      </p:sp>
      <p:pic>
        <p:nvPicPr>
          <p:cNvPr id="35" name="Picture 34" descr="5_phases.bmp"/>
          <p:cNvPicPr>
            <a:picLocks noChangeAspect="1"/>
          </p:cNvPicPr>
          <p:nvPr/>
        </p:nvPicPr>
        <p:blipFill>
          <a:blip r:embed="rId3"/>
          <a:stretch>
            <a:fillRect/>
          </a:stretch>
        </p:blipFill>
        <p:spPr>
          <a:xfrm>
            <a:off x="4381500" y="3493728"/>
            <a:ext cx="4305300" cy="3032489"/>
          </a:xfrm>
          <a:prstGeom prst="rect">
            <a:avLst/>
          </a:prstGeom>
          <a:ln>
            <a:solidFill>
              <a:schemeClr val="accent1"/>
            </a:solid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Datasets and Methods</a:t>
            </a:r>
            <a:endParaRPr lang="en-US" dirty="0"/>
          </a:p>
        </p:txBody>
      </p:sp>
      <p:sp>
        <p:nvSpPr>
          <p:cNvPr id="3" name="Content Placeholder 2"/>
          <p:cNvSpPr>
            <a:spLocks noGrp="1"/>
          </p:cNvSpPr>
          <p:nvPr>
            <p:ph idx="1"/>
          </p:nvPr>
        </p:nvSpPr>
        <p:spPr/>
        <p:txBody>
          <a:bodyPr/>
          <a:lstStyle/>
          <a:p>
            <a:pPr marL="342900" lvl="1" indent="-342900">
              <a:buFont typeface="Arial"/>
              <a:buChar char="•"/>
            </a:pPr>
            <a:r>
              <a:rPr lang="en-US" sz="2600" b="1" dirty="0" smtClean="0"/>
              <a:t>µ-CT Dental Scans</a:t>
            </a:r>
          </a:p>
          <a:p>
            <a:pPr lvl="1"/>
            <a:r>
              <a:rPr lang="en-US" sz="2400" dirty="0" smtClean="0"/>
              <a:t>~</a:t>
            </a:r>
            <a:r>
              <a:rPr sz="2400" dirty="0" smtClean="0"/>
              <a:t>1000 </a:t>
            </a:r>
            <a:r>
              <a:rPr sz="2400" dirty="0"/>
              <a:t>scans </a:t>
            </a:r>
            <a:r>
              <a:rPr sz="2400" dirty="0" smtClean="0"/>
              <a:t>per </a:t>
            </a:r>
            <a:r>
              <a:rPr sz="2400" i="1" dirty="0" smtClean="0"/>
              <a:t>specimen</a:t>
            </a:r>
            <a:r>
              <a:rPr sz="2400" dirty="0" smtClean="0"/>
              <a:t> per </a:t>
            </a:r>
            <a:r>
              <a:rPr sz="2400" i="1" dirty="0" smtClean="0"/>
              <a:t>time point</a:t>
            </a:r>
          </a:p>
          <a:p>
            <a:pPr lvl="1"/>
            <a:r>
              <a:rPr sz="2400" dirty="0" smtClean="0"/>
              <a:t> each u-CT scan</a:t>
            </a:r>
          </a:p>
          <a:p>
            <a:pPr lvl="2"/>
            <a:r>
              <a:rPr sz="2000" dirty="0" smtClean="0"/>
              <a:t>16-bit </a:t>
            </a:r>
            <a:r>
              <a:rPr sz="2000" dirty="0"/>
              <a:t>gray-scale </a:t>
            </a:r>
            <a:r>
              <a:rPr sz="2000" dirty="0" smtClean="0"/>
              <a:t>image</a:t>
            </a:r>
            <a:endParaRPr sz="2000" dirty="0"/>
          </a:p>
          <a:p>
            <a:pPr lvl="2"/>
            <a:r>
              <a:rPr sz="2000" dirty="0"/>
              <a:t>1548×1120 resolution </a:t>
            </a:r>
          </a:p>
          <a:p>
            <a:pPr lvl="2"/>
            <a:r>
              <a:rPr lang="en-US" sz="2000" dirty="0" smtClean="0"/>
              <a:t>~</a:t>
            </a:r>
            <a:r>
              <a:rPr sz="2000" dirty="0" smtClean="0"/>
              <a:t>1.65 </a:t>
            </a:r>
            <a:r>
              <a:rPr sz="2000" dirty="0"/>
              <a:t>MB </a:t>
            </a:r>
            <a:r>
              <a:rPr sz="2000" dirty="0" smtClean="0"/>
              <a:t>size</a:t>
            </a:r>
          </a:p>
          <a:p>
            <a:pPr lvl="2"/>
            <a:r>
              <a:rPr lang="en-US" sz="2000" dirty="0" smtClean="0"/>
              <a:t>lesion on u-CT scan shows</a:t>
            </a:r>
          </a:p>
          <a:p>
            <a:pPr lvl="2">
              <a:buNone/>
            </a:pPr>
            <a:r>
              <a:rPr lang="en-US" sz="2000" dirty="0" smtClean="0"/>
              <a:t>    observable gray-scale </a:t>
            </a:r>
          </a:p>
          <a:p>
            <a:pPr lvl="2">
              <a:buNone/>
            </a:pPr>
            <a:r>
              <a:rPr lang="en-US" sz="2000" dirty="0"/>
              <a:t> </a:t>
            </a:r>
            <a:r>
              <a:rPr lang="en-US" sz="2000" dirty="0" smtClean="0"/>
              <a:t>   difference</a:t>
            </a:r>
            <a:endParaRPr sz="2000" dirty="0"/>
          </a:p>
          <a:p>
            <a:pPr lvl="1"/>
            <a:endParaRPr lang="en-US" sz="1800" dirty="0"/>
          </a:p>
        </p:txBody>
      </p:sp>
      <p:pic>
        <p:nvPicPr>
          <p:cNvPr id="2051" name="Picture 3"/>
          <p:cNvPicPr>
            <a:picLocks noChangeAspect="1" noChangeArrowheads="1"/>
          </p:cNvPicPr>
          <p:nvPr/>
        </p:nvPicPr>
        <p:blipFill>
          <a:blip r:embed="rId3"/>
          <a:srcRect/>
          <a:stretch>
            <a:fillRect/>
          </a:stretch>
        </p:blipFill>
        <p:spPr bwMode="auto">
          <a:xfrm>
            <a:off x="5730219" y="3936205"/>
            <a:ext cx="3244713" cy="21899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pti_ppt_17aug2011">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3165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RT Master">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3165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CACR Master">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3165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D2I Master">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3165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DSC Master">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31657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pti_ppt_17aug2011</Template>
  <TotalTime>933</TotalTime>
  <Words>1408</Words>
  <Application>Microsoft Office PowerPoint</Application>
  <PresentationFormat>On-screen Show (4:3)</PresentationFormat>
  <Paragraphs>264</Paragraphs>
  <Slides>26</Slides>
  <Notes>15</Notes>
  <HiddenSlides>0</HiddenSlides>
  <MMClips>0</MMClips>
  <ScaleCrop>false</ScaleCrop>
  <HeadingPairs>
    <vt:vector size="4" baseType="variant">
      <vt:variant>
        <vt:lpstr>Theme</vt:lpstr>
      </vt:variant>
      <vt:variant>
        <vt:i4>5</vt:i4>
      </vt:variant>
      <vt:variant>
        <vt:lpstr>Slide Titles</vt:lpstr>
      </vt:variant>
      <vt:variant>
        <vt:i4>26</vt:i4>
      </vt:variant>
    </vt:vector>
  </HeadingPairs>
  <TitlesOfParts>
    <vt:vector size="31" baseType="lpstr">
      <vt:lpstr>pti_ppt_17aug2011</vt:lpstr>
      <vt:lpstr>RT Master</vt:lpstr>
      <vt:lpstr>CACR Master</vt:lpstr>
      <vt:lpstr>D2I Master</vt:lpstr>
      <vt:lpstr>DSC Master</vt:lpstr>
      <vt:lpstr>XSEDE-enabled High-throughput Caries Lesion Activity Assessment</vt:lpstr>
      <vt:lpstr>Outline</vt:lpstr>
      <vt:lpstr>Introduction</vt:lpstr>
      <vt:lpstr>Introduction</vt:lpstr>
      <vt:lpstr>Introduction</vt:lpstr>
      <vt:lpstr>Introduction</vt:lpstr>
      <vt:lpstr>Datasets and Methods</vt:lpstr>
      <vt:lpstr>Datasets and Methods</vt:lpstr>
      <vt:lpstr>Datasets and Methods</vt:lpstr>
      <vt:lpstr>Datasets and Methods</vt:lpstr>
      <vt:lpstr>Datasets and Methods</vt:lpstr>
      <vt:lpstr>Datasets and Methods</vt:lpstr>
      <vt:lpstr>Datasets and Methods</vt:lpstr>
      <vt:lpstr>Datasets and Methods</vt:lpstr>
      <vt:lpstr>Datasets and Methods</vt:lpstr>
      <vt:lpstr>Datasets and Methods</vt:lpstr>
      <vt:lpstr>Datasets and Methods</vt:lpstr>
      <vt:lpstr>Lesion Activity Assessment</vt:lpstr>
      <vt:lpstr>Lesion Activity Assessment</vt:lpstr>
      <vt:lpstr>Lesion Activity Assessment</vt:lpstr>
      <vt:lpstr>Lesion Activity Assessment</vt:lpstr>
      <vt:lpstr>Lesion Activity Assessment</vt:lpstr>
      <vt:lpstr>Lesion Activity Assessment</vt:lpstr>
      <vt:lpstr>Conclusion</vt:lpstr>
      <vt:lpstr>Future Work</vt:lpstr>
      <vt:lpstr>Slide 26</vt:lpstr>
    </vt:vector>
  </TitlesOfParts>
  <Company>Indiana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Hui Zhang</dc:creator>
  <cp:lastModifiedBy>work</cp:lastModifiedBy>
  <cp:revision>322</cp:revision>
  <dcterms:created xsi:type="dcterms:W3CDTF">2013-07-22T07:17:54Z</dcterms:created>
  <dcterms:modified xsi:type="dcterms:W3CDTF">2013-07-24T17:51:16Z</dcterms:modified>
</cp:coreProperties>
</file>