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0"/>
  </p:notesMasterIdLst>
  <p:sldIdLst>
    <p:sldId id="256" r:id="rId2"/>
    <p:sldId id="279" r:id="rId3"/>
    <p:sldId id="264" r:id="rId4"/>
    <p:sldId id="265" r:id="rId5"/>
    <p:sldId id="266" r:id="rId6"/>
    <p:sldId id="267" r:id="rId7"/>
    <p:sldId id="285" r:id="rId8"/>
    <p:sldId id="269" r:id="rId9"/>
    <p:sldId id="270" r:id="rId10"/>
    <p:sldId id="258" r:id="rId11"/>
    <p:sldId id="259" r:id="rId12"/>
    <p:sldId id="271" r:id="rId13"/>
    <p:sldId id="260" r:id="rId14"/>
    <p:sldId id="284" r:id="rId15"/>
    <p:sldId id="278" r:id="rId16"/>
    <p:sldId id="261" r:id="rId17"/>
    <p:sldId id="272" r:id="rId18"/>
    <p:sldId id="273" r:id="rId19"/>
    <p:sldId id="274" r:id="rId20"/>
    <p:sldId id="275" r:id="rId21"/>
    <p:sldId id="276" r:id="rId22"/>
    <p:sldId id="277" r:id="rId23"/>
    <p:sldId id="282" r:id="rId24"/>
    <p:sldId id="280" r:id="rId25"/>
    <p:sldId id="262" r:id="rId26"/>
    <p:sldId id="263" r:id="rId27"/>
    <p:sldId id="281"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378"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8B6A7F-C2AE-4616-8B66-18A290129ACF}" type="datetimeFigureOut">
              <a:rPr lang="en-US" smtClean="0"/>
              <a:pPr/>
              <a:t>7/22/2013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EF8864-7B54-45B8-AA59-D756381663BD}" type="slidenum">
              <a:rPr lang="en-US" smtClean="0"/>
              <a:pPr/>
              <a:t>‹#›</a:t>
            </a:fld>
            <a:endParaRPr lang="en-US"/>
          </a:p>
        </p:txBody>
      </p:sp>
    </p:spTree>
    <p:extLst>
      <p:ext uri="{BB962C8B-B14F-4D97-AF65-F5344CB8AC3E}">
        <p14:creationId xmlns:p14="http://schemas.microsoft.com/office/powerpoint/2010/main" xmlns="" val="3204678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C56625-7A90-4141-97A5-18AFD37795F6}"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6FB0E4-D70F-498F-BFFE-AFA7993A9205}" type="slidenum">
              <a:rPr lang="en-US" smtClean="0"/>
              <a:pPr>
                <a:defRPr/>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8B0C170-63A9-4E4E-A3DB-A415DADFDFA6}" type="slidenum">
              <a:rPr lang="en-US" smtClean="0"/>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current experimental reach of the equipment at the 14 sites ranges from the marine to the geotechnical to the structural environments and can address almost any technical question that may arise on issues related to the safety of the built-environment in earthquakes and tsunamis.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8BC56625-7A90-4141-97A5-18AFD37795F6}" type="slidenum">
              <a:rPr lang="en-US" smtClean="0">
                <a:solidFill>
                  <a:prstClr val="black"/>
                </a:solidFill>
              </a:rPr>
              <a:pPr/>
              <a:t>6</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4CE2B00-2893-43F0-AC00-F048D946B840}"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4CE2B00-2893-43F0-AC00-F048D946B840}"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Explain about Workspace, Client, Server and HPC resource - Explain the flow (animations are added to show different stages of job submission and status messages) </a:t>
            </a:r>
            <a:endParaRPr lang="en-US" dirty="0"/>
          </a:p>
        </p:txBody>
      </p:sp>
      <p:sp>
        <p:nvSpPr>
          <p:cNvPr id="4" name="Slide Number Placeholder 3"/>
          <p:cNvSpPr>
            <a:spLocks noGrp="1"/>
          </p:cNvSpPr>
          <p:nvPr>
            <p:ph type="sldNum" sz="quarter" idx="10"/>
          </p:nvPr>
        </p:nvSpPr>
        <p:spPr/>
        <p:txBody>
          <a:bodyPr/>
          <a:lstStyle/>
          <a:p>
            <a:fld id="{4EEF8864-7B54-45B8-AA59-D756381663BD}"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0"/>
            <a:ext cx="8228013" cy="1927225"/>
          </a:xfrm>
        </p:spPr>
        <p:txBody>
          <a:bodyPr tIns="0" bIns="0" anchor="b" anchorCtr="0"/>
          <a:lstStyle>
            <a:lvl1pPr>
              <a:defRPr sz="60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BC8B0D30-02BA-42ED-BB4B-102FE75006A8}" type="datetimeFigureOut">
              <a:rPr lang="en-US" smtClean="0"/>
              <a:pPr/>
              <a:t>7/22/2013</a:t>
            </a:fld>
            <a:endParaRPr lang="en-US"/>
          </a:p>
        </p:txBody>
      </p:sp>
      <p:sp>
        <p:nvSpPr>
          <p:cNvPr id="5" name="Footer Placeholder 4"/>
          <p:cNvSpPr>
            <a:spLocks noGrp="1"/>
          </p:cNvSpPr>
          <p:nvPr>
            <p:ph type="ftr" sz="quarter" idx="11"/>
          </p:nvPr>
        </p:nvSpPr>
        <p:spPr>
          <a:xfrm>
            <a:off x="5789613"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CD7551CA-D4CF-493C-A415-1E868D7EE6B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8B0D30-02BA-42ED-BB4B-102FE75006A8}" type="datetimeFigureOut">
              <a:rPr lang="en-US" smtClean="0"/>
              <a:pPr/>
              <a:t>7/22/2013</a:t>
            </a:fld>
            <a:endParaRPr lang="en-US"/>
          </a:p>
        </p:txBody>
      </p:sp>
      <p:sp>
        <p:nvSpPr>
          <p:cNvPr id="3" name="Footer Placeholder 2"/>
          <p:cNvSpPr>
            <a:spLocks noGrp="1"/>
          </p:cNvSpPr>
          <p:nvPr>
            <p:ph type="ftr" sz="quarter" idx="11"/>
          </p:nvPr>
        </p:nvSpPr>
        <p:spPr>
          <a:xfrm>
            <a:off x="5789613"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CD7551CA-D4CF-493C-A415-1E868D7EE6B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n-US" smtClean="0"/>
              <a:t>Click to edit Master title style</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BC8B0D30-02BA-42ED-BB4B-102FE75006A8}" type="datetimeFigureOut">
              <a:rPr lang="en-US" smtClean="0"/>
              <a:pPr/>
              <a:t>7/22/2013</a:t>
            </a:fld>
            <a:endParaRPr lang="en-US"/>
          </a:p>
        </p:txBody>
      </p:sp>
      <p:sp>
        <p:nvSpPr>
          <p:cNvPr id="6" name="Footer Placeholder 5"/>
          <p:cNvSpPr>
            <a:spLocks noGrp="1"/>
          </p:cNvSpPr>
          <p:nvPr>
            <p:ph type="ftr" sz="quarter" idx="11"/>
          </p:nvPr>
        </p:nvSpPr>
        <p:spPr>
          <a:xfrm>
            <a:off x="5789613"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CD7551CA-D4CF-493C-A415-1E868D7EE6B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ture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BC8B0D30-02BA-42ED-BB4B-102FE75006A8}" type="datetimeFigureOut">
              <a:rPr lang="en-US" smtClean="0"/>
              <a:pPr/>
              <a:t>7/22/2013</a:t>
            </a:fld>
            <a:endParaRPr lang="en-US"/>
          </a:p>
        </p:txBody>
      </p:sp>
      <p:sp>
        <p:nvSpPr>
          <p:cNvPr id="6" name="Footer Placeholder 5"/>
          <p:cNvSpPr>
            <a:spLocks noGrp="1"/>
          </p:cNvSpPr>
          <p:nvPr>
            <p:ph type="ftr" sz="quarter" idx="11"/>
          </p:nvPr>
        </p:nvSpPr>
        <p:spPr>
          <a:xfrm>
            <a:off x="5789613"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CD7551CA-D4CF-493C-A415-1E868D7EE6B0}" type="slidenum">
              <a:rPr lang="en-US" smtClean="0"/>
              <a:pPr/>
              <a:t>‹#›</a:t>
            </a:fld>
            <a:endParaRPr lang="en-US"/>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BC8B0D30-02BA-42ED-BB4B-102FE75006A8}" type="datetimeFigureOut">
              <a:rPr lang="en-US" smtClean="0"/>
              <a:pPr/>
              <a:t>7/22/2013</a:t>
            </a:fld>
            <a:endParaRPr lang="en-US"/>
          </a:p>
        </p:txBody>
      </p:sp>
      <p:sp>
        <p:nvSpPr>
          <p:cNvPr id="6" name="Footer Placeholder 5"/>
          <p:cNvSpPr>
            <a:spLocks noGrp="1"/>
          </p:cNvSpPr>
          <p:nvPr>
            <p:ph type="ftr" sz="quarter" idx="11"/>
          </p:nvPr>
        </p:nvSpPr>
        <p:spPr>
          <a:xfrm>
            <a:off x="5789613"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CD7551CA-D4CF-493C-A415-1E868D7EE6B0}" type="slidenum">
              <a:rPr lang="en-US" smtClean="0"/>
              <a:pPr/>
              <a:t>‹#›</a:t>
            </a:fld>
            <a:endParaRPr lang="en-US"/>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en-US" smtClean="0"/>
              <a:t>Click icon to add picture</a:t>
            </a:r>
            <a:endParaRPr/>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en-US" smtClean="0"/>
              <a:t>Click icon to add picture</a:t>
            </a:r>
            <a:endParaRPr/>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en-US" smtClean="0"/>
              <a:t>Click icon to add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C8B0D30-02BA-42ED-BB4B-102FE75006A8}" type="datetimeFigureOut">
              <a:rPr lang="en-US" smtClean="0"/>
              <a:pPr/>
              <a:t>7/22/2013</a:t>
            </a:fld>
            <a:endParaRPr lang="en-US"/>
          </a:p>
        </p:txBody>
      </p:sp>
      <p:sp>
        <p:nvSpPr>
          <p:cNvPr id="5" name="Footer Placeholder 4"/>
          <p:cNvSpPr>
            <a:spLocks noGrp="1"/>
          </p:cNvSpPr>
          <p:nvPr>
            <p:ph type="ftr" sz="quarter" idx="11"/>
          </p:nvPr>
        </p:nvSpPr>
        <p:spPr>
          <a:xfrm>
            <a:off x="5789613"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CD7551CA-D4CF-493C-A415-1E868D7EE6B0}"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C8B0D30-02BA-42ED-BB4B-102FE75006A8}" type="datetimeFigureOut">
              <a:rPr lang="en-US" smtClean="0"/>
              <a:pPr/>
              <a:t>7/22/2013</a:t>
            </a:fld>
            <a:endParaRPr lang="en-US"/>
          </a:p>
        </p:txBody>
      </p:sp>
      <p:sp>
        <p:nvSpPr>
          <p:cNvPr id="5" name="Footer Placeholder 4"/>
          <p:cNvSpPr>
            <a:spLocks noGrp="1"/>
          </p:cNvSpPr>
          <p:nvPr>
            <p:ph type="ftr" sz="quarter" idx="11"/>
          </p:nvPr>
        </p:nvSpPr>
        <p:spPr>
          <a:xfrm>
            <a:off x="5789613"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CD7551CA-D4CF-493C-A415-1E868D7EE6B0}"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losing">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C8B0D30-02BA-42ED-BB4B-102FE75006A8}" type="datetimeFigureOut">
              <a:rPr lang="en-US" smtClean="0"/>
              <a:pPr/>
              <a:t>7/22/2013</a:t>
            </a:fld>
            <a:endParaRPr lang="en-US"/>
          </a:p>
        </p:txBody>
      </p:sp>
      <p:sp>
        <p:nvSpPr>
          <p:cNvPr id="4" name="Footer Placeholder 3"/>
          <p:cNvSpPr>
            <a:spLocks noGrp="1"/>
          </p:cNvSpPr>
          <p:nvPr>
            <p:ph type="ftr" sz="quarter" idx="11"/>
          </p:nvPr>
        </p:nvSpPr>
        <p:spPr>
          <a:xfrm>
            <a:off x="5789613"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CD7551CA-D4CF-493C-A415-1E868D7EE6B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C8B0D30-02BA-42ED-BB4B-102FE75006A8}" type="datetimeFigureOut">
              <a:rPr lang="en-US" smtClean="0"/>
              <a:pPr/>
              <a:t>7/22/2013</a:t>
            </a:fld>
            <a:endParaRPr lang="en-US"/>
          </a:p>
        </p:txBody>
      </p:sp>
      <p:sp>
        <p:nvSpPr>
          <p:cNvPr id="5" name="Footer Placeholder 4"/>
          <p:cNvSpPr>
            <a:spLocks noGrp="1"/>
          </p:cNvSpPr>
          <p:nvPr>
            <p:ph type="ftr" sz="quarter" idx="11"/>
          </p:nvPr>
        </p:nvSpPr>
        <p:spPr>
          <a:xfrm>
            <a:off x="5789613"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CD7551CA-D4CF-493C-A415-1E868D7EE6B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76399" y="446665"/>
            <a:ext cx="5500270" cy="1362075"/>
          </a:xfrm>
        </p:spPr>
        <p:txBody>
          <a:bodyPr anchor="b" anchorCtr="0"/>
          <a:lstStyle>
            <a:lvl1pPr algn="r">
              <a:defRPr sz="4600" b="0" cap="none" baseline="0"/>
            </a:lvl1pPr>
          </a:lstStyle>
          <a:p>
            <a:r>
              <a:rPr lang="en-US" smtClean="0"/>
              <a:t>Click to edit Master title style</a:t>
            </a:r>
            <a:endParaRPr dirty="0"/>
          </a:p>
        </p:txBody>
      </p:sp>
      <p:sp>
        <p:nvSpPr>
          <p:cNvPr id="3" name="Text Placeholder 2"/>
          <p:cNvSpPr>
            <a:spLocks noGrp="1"/>
          </p:cNvSpPr>
          <p:nvPr>
            <p:ph type="body" idx="1"/>
          </p:nvPr>
        </p:nvSpPr>
        <p:spPr>
          <a:xfrm>
            <a:off x="1676399" y="3609695"/>
            <a:ext cx="5181601" cy="1500187"/>
          </a:xfrm>
        </p:spPr>
        <p:txBody>
          <a:bodyPr anchor="t" anchorCtr="0"/>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13" name="Picture 12"/>
          <p:cNvPicPr>
            <a:picLocks noChangeAspect="1"/>
          </p:cNvPicPr>
          <p:nvPr/>
        </p:nvPicPr>
        <p:blipFill>
          <a:blip r:embed="rId3" cstate="print"/>
          <a:stretch>
            <a:fillRect/>
          </a:stretch>
        </p:blipFill>
        <p:spPr>
          <a:xfrm>
            <a:off x="7489819" y="43290"/>
            <a:ext cx="1654181" cy="40337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C8B0D30-02BA-42ED-BB4B-102FE75006A8}" type="datetimeFigureOut">
              <a:rPr lang="en-US" smtClean="0"/>
              <a:pPr/>
              <a:t>7/22/2013</a:t>
            </a:fld>
            <a:endParaRPr lang="en-US"/>
          </a:p>
        </p:txBody>
      </p:sp>
      <p:sp>
        <p:nvSpPr>
          <p:cNvPr id="6" name="Footer Placeholder 5"/>
          <p:cNvSpPr>
            <a:spLocks noGrp="1"/>
          </p:cNvSpPr>
          <p:nvPr>
            <p:ph type="ftr" sz="quarter" idx="11"/>
          </p:nvPr>
        </p:nvSpPr>
        <p:spPr>
          <a:xfrm>
            <a:off x="5789613"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CD7551CA-D4CF-493C-A415-1E868D7EE6B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BC8B0D30-02BA-42ED-BB4B-102FE75006A8}" type="datetimeFigureOut">
              <a:rPr lang="en-US" smtClean="0"/>
              <a:pPr/>
              <a:t>7/22/2013</a:t>
            </a:fld>
            <a:endParaRPr lang="en-US"/>
          </a:p>
        </p:txBody>
      </p:sp>
      <p:sp>
        <p:nvSpPr>
          <p:cNvPr id="8" name="Footer Placeholder 7"/>
          <p:cNvSpPr>
            <a:spLocks noGrp="1"/>
          </p:cNvSpPr>
          <p:nvPr>
            <p:ph type="ftr" sz="quarter" idx="11"/>
          </p:nvPr>
        </p:nvSpPr>
        <p:spPr>
          <a:xfrm>
            <a:off x="5789613"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CD7551CA-D4CF-493C-A415-1E868D7EE6B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C8B0D30-02BA-42ED-BB4B-102FE75006A8}" type="datetimeFigureOut">
              <a:rPr lang="en-US" smtClean="0"/>
              <a:pPr/>
              <a:t>7/22/2013</a:t>
            </a:fld>
            <a:endParaRPr lang="en-US"/>
          </a:p>
        </p:txBody>
      </p:sp>
      <p:sp>
        <p:nvSpPr>
          <p:cNvPr id="6" name="Footer Placeholder 5"/>
          <p:cNvSpPr>
            <a:spLocks noGrp="1"/>
          </p:cNvSpPr>
          <p:nvPr>
            <p:ph type="ftr" sz="quarter" idx="11"/>
          </p:nvPr>
        </p:nvSpPr>
        <p:spPr>
          <a:xfrm>
            <a:off x="5789613"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CD7551CA-D4CF-493C-A415-1E868D7EE6B0}" type="slidenum">
              <a:rPr lang="en-US" smtClean="0"/>
              <a:pPr/>
              <a:t>‹#›</a:t>
            </a:fld>
            <a:endParaRPr lang="en-US"/>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C8B0D30-02BA-42ED-BB4B-102FE75006A8}" type="datetimeFigureOut">
              <a:rPr lang="en-US" smtClean="0"/>
              <a:pPr/>
              <a:t>7/22/2013</a:t>
            </a:fld>
            <a:endParaRPr lang="en-US"/>
          </a:p>
        </p:txBody>
      </p:sp>
      <p:sp>
        <p:nvSpPr>
          <p:cNvPr id="6" name="Footer Placeholder 5"/>
          <p:cNvSpPr>
            <a:spLocks noGrp="1"/>
          </p:cNvSpPr>
          <p:nvPr>
            <p:ph type="ftr" sz="quarter" idx="11"/>
          </p:nvPr>
        </p:nvSpPr>
        <p:spPr>
          <a:xfrm>
            <a:off x="5789613"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CD7551CA-D4CF-493C-A415-1E868D7EE6B0}" type="slidenum">
              <a:rPr lang="en-US" smtClean="0"/>
              <a:pPr/>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C8B0D30-02BA-42ED-BB4B-102FE75006A8}" type="datetimeFigureOut">
              <a:rPr lang="en-US" smtClean="0"/>
              <a:pPr/>
              <a:t>7/22/2013</a:t>
            </a:fld>
            <a:endParaRPr lang="en-US"/>
          </a:p>
        </p:txBody>
      </p:sp>
      <p:sp>
        <p:nvSpPr>
          <p:cNvPr id="6" name="Footer Placeholder 5"/>
          <p:cNvSpPr>
            <a:spLocks noGrp="1"/>
          </p:cNvSpPr>
          <p:nvPr>
            <p:ph type="ftr" sz="quarter" idx="11"/>
          </p:nvPr>
        </p:nvSpPr>
        <p:spPr>
          <a:xfrm>
            <a:off x="5789613"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CD7551CA-D4CF-493C-A415-1E868D7EE6B0}" type="slidenum">
              <a:rPr lang="en-US" smtClean="0"/>
              <a:pPr/>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C8B0D30-02BA-42ED-BB4B-102FE75006A8}" type="datetimeFigureOut">
              <a:rPr lang="en-US" smtClean="0"/>
              <a:pPr/>
              <a:t>7/22/2013</a:t>
            </a:fld>
            <a:endParaRPr lang="en-US"/>
          </a:p>
        </p:txBody>
      </p:sp>
      <p:sp>
        <p:nvSpPr>
          <p:cNvPr id="4" name="Footer Placeholder 3"/>
          <p:cNvSpPr>
            <a:spLocks noGrp="1"/>
          </p:cNvSpPr>
          <p:nvPr>
            <p:ph type="ftr" sz="quarter" idx="11"/>
          </p:nvPr>
        </p:nvSpPr>
        <p:spPr>
          <a:xfrm>
            <a:off x="5789613"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CD7551CA-D4CF-493C-A415-1E868D7EE6B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8040" y="345141"/>
            <a:ext cx="6388760" cy="1143000"/>
          </a:xfrm>
          <a:prstGeom prst="rect">
            <a:avLst/>
          </a:prstGeom>
        </p:spPr>
        <p:txBody>
          <a:bodyPr vert="horz" lIns="91440" tIns="45720" rIns="91440" bIns="45720" rtlCol="0" anchor="ctr">
            <a:noAutofit/>
          </a:bodyPr>
          <a:lstStyle/>
          <a:p>
            <a:r>
              <a:rPr lang="en-US" smtClean="0"/>
              <a:t>Click to edit Master title style</a:t>
            </a:r>
            <a:endParaRPr dirty="0"/>
          </a:p>
        </p:txBody>
      </p:sp>
      <p:sp>
        <p:nvSpPr>
          <p:cNvPr id="3" name="Text Placeholder 2"/>
          <p:cNvSpPr>
            <a:spLocks noGrp="1"/>
          </p:cNvSpPr>
          <p:nvPr>
            <p:ph type="body" idx="1"/>
          </p:nvPr>
        </p:nvSpPr>
        <p:spPr>
          <a:xfrm>
            <a:off x="739775" y="2770094"/>
            <a:ext cx="7662864" cy="326716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457200" y="6037264"/>
            <a:ext cx="2133600" cy="684212"/>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BC8B0D30-02BA-42ED-BB4B-102FE75006A8}" type="datetimeFigureOut">
              <a:rPr lang="en-US" smtClean="0"/>
              <a:pPr/>
              <a:t>7/22/2013</a:t>
            </a:fld>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CD7551CA-D4CF-493C-A415-1E868D7EE6B0}" type="slidenum">
              <a:rPr lang="en-US" smtClean="0"/>
              <a:pPr/>
              <a:t>‹#›</a:t>
            </a:fld>
            <a:endParaRPr lang="en-US"/>
          </a:p>
        </p:txBody>
      </p:sp>
      <p:pic>
        <p:nvPicPr>
          <p:cNvPr id="7" name="Picture 6" descr="NEEScommlogo.png"/>
          <p:cNvPicPr>
            <a:picLocks noChangeAspect="1"/>
          </p:cNvPicPr>
          <p:nvPr/>
        </p:nvPicPr>
        <p:blipFill>
          <a:blip r:embed="rId18" cstate="print"/>
          <a:stretch>
            <a:fillRect/>
          </a:stretch>
        </p:blipFill>
        <p:spPr>
          <a:xfrm>
            <a:off x="240731" y="80081"/>
            <a:ext cx="1840840" cy="1408060"/>
          </a:xfrm>
          <a:prstGeom prst="rect">
            <a:avLst/>
          </a:prstGeom>
        </p:spPr>
      </p:pic>
      <p:pic>
        <p:nvPicPr>
          <p:cNvPr id="8" name="Picture 7" descr="nehrp_logo_official1.png"/>
          <p:cNvPicPr>
            <a:picLocks noChangeAspect="1"/>
          </p:cNvPicPr>
          <p:nvPr/>
        </p:nvPicPr>
        <p:blipFill>
          <a:blip r:embed="rId19" cstate="print"/>
          <a:stretch>
            <a:fillRect/>
          </a:stretch>
        </p:blipFill>
        <p:spPr>
          <a:xfrm>
            <a:off x="7520634" y="5976873"/>
            <a:ext cx="1347219" cy="758954"/>
          </a:xfrm>
          <a:prstGeom prst="rect">
            <a:avLst/>
          </a:prstGeom>
        </p:spPr>
      </p:pic>
      <p:pic>
        <p:nvPicPr>
          <p:cNvPr id="10" name="Picture 3" descr="X:\Users\Jase\Desktop\NEES new research highlights\nsf.png"/>
          <p:cNvPicPr>
            <a:picLocks noChangeAspect="1" noChangeArrowheads="1"/>
          </p:cNvPicPr>
          <p:nvPr/>
        </p:nvPicPr>
        <p:blipFill>
          <a:blip r:embed="rId20" cstate="print"/>
          <a:srcRect/>
          <a:stretch>
            <a:fillRect/>
          </a:stretch>
        </p:blipFill>
        <p:spPr bwMode="auto">
          <a:xfrm>
            <a:off x="7725386" y="4806461"/>
            <a:ext cx="1059338" cy="1067043"/>
          </a:xfrm>
          <a:prstGeom prst="rect">
            <a:avLst/>
          </a:prstGeom>
          <a:noFill/>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18" Type="http://schemas.openxmlformats.org/officeDocument/2006/relationships/image" Target="../media/image2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7.gif"/><Relationship Id="rId2" Type="http://schemas.openxmlformats.org/officeDocument/2006/relationships/notesSlide" Target="../notesSlides/notesSlide4.xml"/><Relationship Id="rId16" Type="http://schemas.openxmlformats.org/officeDocument/2006/relationships/image" Target="../media/image26.png"/><Relationship Id="rId1" Type="http://schemas.openxmlformats.org/officeDocument/2006/relationships/slideLayout" Target="../slideLayouts/slideLayout3.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s>
</file>

<file path=ppt/slides/_rels/slide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8229600" cy="1680555"/>
          </a:xfrm>
        </p:spPr>
        <p:txBody>
          <a:bodyPr>
            <a:noAutofit/>
          </a:bodyPr>
          <a:lstStyle/>
          <a:p>
            <a:pPr algn="ctr"/>
            <a:r>
              <a:rPr lang="en-US" sz="3400" b="1" dirty="0" smtClean="0"/>
              <a:t>High Volume Batch Submission System</a:t>
            </a:r>
            <a:br>
              <a:rPr lang="en-US" sz="3400" b="1" dirty="0" smtClean="0"/>
            </a:br>
            <a:r>
              <a:rPr lang="en-US" sz="3400" b="1" dirty="0" smtClean="0"/>
              <a:t> for Earthquake Engineering </a:t>
            </a:r>
            <a:br>
              <a:rPr lang="en-US" sz="3400" b="1" dirty="0" smtClean="0"/>
            </a:br>
            <a:r>
              <a:rPr lang="en-US" sz="3400" b="1" dirty="0" smtClean="0"/>
              <a:t>(</a:t>
            </a:r>
            <a:r>
              <a:rPr lang="en-US" sz="3400" b="1" i="1" dirty="0" err="1" smtClean="0"/>
              <a:t>Batchsubmit</a:t>
            </a:r>
            <a:r>
              <a:rPr lang="en-US" sz="3400" b="1" dirty="0" smtClean="0"/>
              <a:t>)</a:t>
            </a:r>
            <a:endParaRPr lang="en-US" sz="3400" b="1" dirty="0"/>
          </a:p>
        </p:txBody>
      </p:sp>
      <p:sp>
        <p:nvSpPr>
          <p:cNvPr id="3" name="Subtitle 2"/>
          <p:cNvSpPr>
            <a:spLocks noGrp="1"/>
          </p:cNvSpPr>
          <p:nvPr>
            <p:ph type="subTitle" idx="1"/>
          </p:nvPr>
        </p:nvSpPr>
        <p:spPr>
          <a:xfrm>
            <a:off x="1524000" y="2743200"/>
            <a:ext cx="6400800" cy="1600200"/>
          </a:xfrm>
        </p:spPr>
        <p:txBody>
          <a:bodyPr>
            <a:noAutofit/>
          </a:bodyPr>
          <a:lstStyle/>
          <a:p>
            <a:pPr algn="r"/>
            <a:r>
              <a:rPr lang="en-US" sz="2000" b="1" dirty="0" smtClean="0"/>
              <a:t>   </a:t>
            </a:r>
            <a:endParaRPr lang="en-US" sz="2000" b="1" dirty="0" smtClean="0"/>
          </a:p>
          <a:p>
            <a:pPr algn="r"/>
            <a:endParaRPr lang="en-US" sz="2000" b="1" dirty="0" smtClean="0"/>
          </a:p>
          <a:p>
            <a:pPr algn="r"/>
            <a:r>
              <a:rPr lang="en-US" sz="2000" b="1" dirty="0" smtClean="0"/>
              <a:t>By</a:t>
            </a:r>
          </a:p>
          <a:p>
            <a:pPr algn="r"/>
            <a:r>
              <a:rPr lang="en-US" sz="2000" b="1" dirty="0" err="1" smtClean="0"/>
              <a:t>Anup</a:t>
            </a:r>
            <a:r>
              <a:rPr lang="en-US" sz="2000" b="1" dirty="0" smtClean="0"/>
              <a:t> </a:t>
            </a:r>
            <a:r>
              <a:rPr lang="en-US" sz="2000" b="1" dirty="0" smtClean="0"/>
              <a:t>Mohan(mohan11@purdue.edu)</a:t>
            </a:r>
            <a:endParaRPr lang="en-US" sz="2000" b="1" dirty="0" smtClean="0"/>
          </a:p>
          <a:p>
            <a:pPr algn="r"/>
            <a:r>
              <a:rPr lang="en-US" sz="2000" b="1" dirty="0" smtClean="0"/>
              <a:t>Thomas Hacker</a:t>
            </a:r>
            <a:endParaRPr lang="en-US" sz="2000" b="1" dirty="0" smtClean="0"/>
          </a:p>
          <a:p>
            <a:pPr algn="r"/>
            <a:r>
              <a:rPr lang="en-US" sz="2000" b="1" dirty="0" smtClean="0"/>
              <a:t>Gregory Rodgers</a:t>
            </a:r>
            <a:endParaRPr lang="en-US" sz="2000" b="1" dirty="0"/>
          </a:p>
        </p:txBody>
      </p:sp>
      <p:pic>
        <p:nvPicPr>
          <p:cNvPr id="4" name="Picture 3" descr="Purdue_logo.jpeg"/>
          <p:cNvPicPr>
            <a:picLocks noChangeAspect="1"/>
          </p:cNvPicPr>
          <p:nvPr/>
        </p:nvPicPr>
        <p:blipFill>
          <a:blip r:embed="rId2" cstate="print"/>
          <a:stretch>
            <a:fillRect/>
          </a:stretch>
        </p:blipFill>
        <p:spPr>
          <a:xfrm>
            <a:off x="0" y="5765800"/>
            <a:ext cx="3276600" cy="1092200"/>
          </a:xfrm>
          <a:prstGeom prst="rect">
            <a:avLst/>
          </a:prstGeom>
        </p:spPr>
      </p:pic>
    </p:spTree>
    <p:extLst>
      <p:ext uri="{BB962C8B-B14F-4D97-AF65-F5344CB8AC3E}">
        <p14:creationId xmlns:p14="http://schemas.microsoft.com/office/powerpoint/2010/main" xmlns="" val="19736414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345141"/>
            <a:ext cx="6858000" cy="1143000"/>
          </a:xfrm>
        </p:spPr>
        <p:txBody>
          <a:bodyPr>
            <a:normAutofit fontScale="90000"/>
          </a:bodyPr>
          <a:lstStyle/>
          <a:p>
            <a:pPr algn="ctr"/>
            <a:r>
              <a:rPr lang="en-US" b="1" dirty="0" smtClean="0"/>
              <a:t>Need for High Performance Computing(HPC) Simulation</a:t>
            </a:r>
            <a:endParaRPr lang="en-US" b="1" dirty="0"/>
          </a:p>
        </p:txBody>
      </p:sp>
      <p:sp>
        <p:nvSpPr>
          <p:cNvPr id="3" name="Content Placeholder 2"/>
          <p:cNvSpPr>
            <a:spLocks noGrp="1"/>
          </p:cNvSpPr>
          <p:nvPr>
            <p:ph idx="1"/>
          </p:nvPr>
        </p:nvSpPr>
        <p:spPr>
          <a:xfrm>
            <a:off x="762000" y="2362200"/>
            <a:ext cx="7718425" cy="3522663"/>
          </a:xfrm>
        </p:spPr>
        <p:txBody>
          <a:bodyPr>
            <a:noAutofit/>
          </a:bodyPr>
          <a:lstStyle/>
          <a:p>
            <a:r>
              <a:rPr lang="en-US" sz="1900" dirty="0" smtClean="0"/>
              <a:t>Earthquake </a:t>
            </a:r>
            <a:r>
              <a:rPr lang="en-US" sz="1900" dirty="0"/>
              <a:t>engineering </a:t>
            </a:r>
            <a:r>
              <a:rPr lang="en-US" sz="1900" dirty="0" smtClean="0"/>
              <a:t>problems:</a:t>
            </a:r>
          </a:p>
          <a:p>
            <a:pPr lvl="1"/>
            <a:r>
              <a:rPr lang="en-US" sz="1700" dirty="0" smtClean="0"/>
              <a:t>I</a:t>
            </a:r>
            <a:r>
              <a:rPr lang="en-US" sz="1700" dirty="0" smtClean="0"/>
              <a:t>nvolves </a:t>
            </a:r>
            <a:r>
              <a:rPr lang="en-US" sz="1700" dirty="0" smtClean="0"/>
              <a:t>intense computation on large volumes of </a:t>
            </a:r>
            <a:r>
              <a:rPr lang="en-US" sz="1700" dirty="0" smtClean="0"/>
              <a:t>data</a:t>
            </a:r>
          </a:p>
          <a:p>
            <a:pPr lvl="1"/>
            <a:r>
              <a:rPr lang="en-US" sz="1700" dirty="0" smtClean="0"/>
              <a:t>Will take days to complete simulation on normal computers</a:t>
            </a:r>
          </a:p>
          <a:p>
            <a:r>
              <a:rPr lang="en-US" sz="1900" dirty="0" smtClean="0"/>
              <a:t>Earthquake engineering problems on </a:t>
            </a:r>
            <a:r>
              <a:rPr lang="en-US" sz="1900" dirty="0" smtClean="0"/>
              <a:t>an HPC resource takes hours to complete </a:t>
            </a:r>
          </a:p>
          <a:p>
            <a:r>
              <a:rPr lang="en-US" sz="1900" dirty="0" smtClean="0"/>
              <a:t>Using HPC resources for solving computationally intensive problems </a:t>
            </a:r>
            <a:r>
              <a:rPr lang="en-US" sz="1900" dirty="0" smtClean="0"/>
              <a:t>results in huge time savings</a:t>
            </a:r>
          </a:p>
          <a:p>
            <a:r>
              <a:rPr lang="en-US" sz="1900" dirty="0" smtClean="0"/>
              <a:t> Different HPC resources include:</a:t>
            </a:r>
          </a:p>
          <a:p>
            <a:pPr lvl="1"/>
            <a:r>
              <a:rPr lang="en-US" sz="1900" dirty="0" smtClean="0"/>
              <a:t>XSEDE: Kraken, Stampede</a:t>
            </a:r>
          </a:p>
          <a:p>
            <a:pPr lvl="1"/>
            <a:r>
              <a:rPr lang="en-US" sz="1900" dirty="0" smtClean="0"/>
              <a:t>Purdue: Hansen, Carter</a:t>
            </a:r>
          </a:p>
          <a:p>
            <a:pPr lvl="1"/>
            <a:r>
              <a:rPr lang="en-US" sz="1900" dirty="0" smtClean="0"/>
              <a:t>Open Science Grid (OSG)</a:t>
            </a:r>
            <a:endParaRPr lang="en-US" sz="1900" dirty="0"/>
          </a:p>
          <a:p>
            <a:endParaRPr lang="en-US" sz="1900" dirty="0"/>
          </a:p>
        </p:txBody>
      </p:sp>
    </p:spTree>
    <p:extLst>
      <p:ext uri="{BB962C8B-B14F-4D97-AF65-F5344CB8AC3E}">
        <p14:creationId xmlns:p14="http://schemas.microsoft.com/office/powerpoint/2010/main" xmlns="" val="9878470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Why </a:t>
            </a:r>
            <a:r>
              <a:rPr lang="en-US" b="1" dirty="0" err="1" smtClean="0"/>
              <a:t>Batchsubmit</a:t>
            </a:r>
            <a:r>
              <a:rPr lang="en-US" b="1" dirty="0" smtClean="0"/>
              <a:t>?</a:t>
            </a:r>
            <a:endParaRPr lang="en-US" b="1"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Different steps of job submission on an HPC resource includes:</a:t>
            </a:r>
          </a:p>
          <a:p>
            <a:r>
              <a:rPr lang="en-US" dirty="0" smtClean="0"/>
              <a:t> Login to the remote venue and copy all input files</a:t>
            </a:r>
          </a:p>
          <a:p>
            <a:r>
              <a:rPr lang="en-US" dirty="0" smtClean="0"/>
              <a:t>Ensure that the simulation program is available on the remote venue and copy program to the venue if necessary  </a:t>
            </a:r>
          </a:p>
          <a:p>
            <a:r>
              <a:rPr lang="en-US" dirty="0" smtClean="0"/>
              <a:t>Prepare venue specific script file specifying parameters for job submission</a:t>
            </a:r>
          </a:p>
          <a:p>
            <a:r>
              <a:rPr lang="en-US" dirty="0" smtClean="0"/>
              <a:t>Submit the job to the correct job class and wait for the result</a:t>
            </a:r>
          </a:p>
          <a:p>
            <a:r>
              <a:rPr lang="en-US" dirty="0" smtClean="0"/>
              <a:t>Copy the results to a local system for analysis and visualization </a:t>
            </a:r>
          </a:p>
          <a:p>
            <a:pPr>
              <a:buNone/>
            </a:pPr>
            <a:endParaRPr lang="en-US" dirty="0" smtClean="0"/>
          </a:p>
        </p:txBody>
      </p:sp>
    </p:spTree>
    <p:extLst>
      <p:ext uri="{BB962C8B-B14F-4D97-AF65-F5344CB8AC3E}">
        <p14:creationId xmlns:p14="http://schemas.microsoft.com/office/powerpoint/2010/main" xmlns="" val="8851824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Why </a:t>
            </a:r>
            <a:r>
              <a:rPr lang="en-US" b="1" dirty="0" err="1" smtClean="0"/>
              <a:t>Batchsubmit</a:t>
            </a:r>
            <a:r>
              <a:rPr lang="en-US" b="1" dirty="0" smtClean="0"/>
              <a:t>?</a:t>
            </a:r>
            <a:endParaRPr lang="en-US" b="1" dirty="0"/>
          </a:p>
        </p:txBody>
      </p:sp>
      <p:sp>
        <p:nvSpPr>
          <p:cNvPr id="3" name="Content Placeholder 2"/>
          <p:cNvSpPr>
            <a:spLocks noGrp="1"/>
          </p:cNvSpPr>
          <p:nvPr>
            <p:ph idx="1"/>
          </p:nvPr>
        </p:nvSpPr>
        <p:spPr/>
        <p:txBody>
          <a:bodyPr>
            <a:normAutofit fontScale="85000" lnSpcReduction="20000"/>
          </a:bodyPr>
          <a:lstStyle/>
          <a:p>
            <a:r>
              <a:rPr lang="en-US" dirty="0" smtClean="0"/>
              <a:t>Repeating this process for multiple simulations is tedious and time consuming</a:t>
            </a:r>
          </a:p>
          <a:p>
            <a:r>
              <a:rPr lang="en-US" dirty="0" err="1" smtClean="0"/>
              <a:t>Batchsubmit</a:t>
            </a:r>
            <a:r>
              <a:rPr lang="en-US" dirty="0" smtClean="0"/>
              <a:t> automatically performs all the steps for submitting a job in an HPC resource</a:t>
            </a:r>
          </a:p>
          <a:p>
            <a:r>
              <a:rPr lang="en-US" dirty="0" smtClean="0"/>
              <a:t>User </a:t>
            </a:r>
            <a:r>
              <a:rPr lang="en-US" dirty="0" smtClean="0"/>
              <a:t>can submit jobs </a:t>
            </a:r>
            <a:r>
              <a:rPr lang="en-US" dirty="0" smtClean="0"/>
              <a:t>using </a:t>
            </a:r>
            <a:r>
              <a:rPr lang="en-US" dirty="0" err="1" smtClean="0"/>
              <a:t>batchsubmit</a:t>
            </a:r>
            <a:r>
              <a:rPr lang="en-US" dirty="0" smtClean="0"/>
              <a:t> </a:t>
            </a:r>
            <a:r>
              <a:rPr lang="en-US" dirty="0" smtClean="0"/>
              <a:t>to multiple venues</a:t>
            </a:r>
            <a:endParaRPr lang="en-US" dirty="0" smtClean="0"/>
          </a:p>
          <a:p>
            <a:r>
              <a:rPr lang="en-US" dirty="0" err="1" smtClean="0"/>
              <a:t>Batchsubmit</a:t>
            </a:r>
            <a:r>
              <a:rPr lang="en-US" dirty="0" smtClean="0"/>
              <a:t> will intimate the user when job finishes execution and all results will be available in user job directory</a:t>
            </a:r>
          </a:p>
          <a:p>
            <a:r>
              <a:rPr lang="en-US" dirty="0" err="1" smtClean="0"/>
              <a:t>Batchsubmit</a:t>
            </a:r>
            <a:r>
              <a:rPr lang="en-US" dirty="0" smtClean="0"/>
              <a:t> makes job submission easier and results in huge time savings</a:t>
            </a:r>
          </a:p>
          <a:p>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err="1" smtClean="0"/>
              <a:t>Batchsubmit</a:t>
            </a:r>
            <a:r>
              <a:rPr lang="en-US" b="1" dirty="0" smtClean="0"/>
              <a:t> Features</a:t>
            </a:r>
            <a:endParaRPr lang="en-US" b="1" dirty="0"/>
          </a:p>
        </p:txBody>
      </p:sp>
      <p:sp>
        <p:nvSpPr>
          <p:cNvPr id="3" name="Content Placeholder 2"/>
          <p:cNvSpPr>
            <a:spLocks noGrp="1"/>
          </p:cNvSpPr>
          <p:nvPr>
            <p:ph idx="1"/>
          </p:nvPr>
        </p:nvSpPr>
        <p:spPr/>
        <p:txBody>
          <a:bodyPr>
            <a:noAutofit/>
          </a:bodyPr>
          <a:lstStyle/>
          <a:p>
            <a:r>
              <a:rPr lang="en-US" sz="1900" dirty="0" smtClean="0"/>
              <a:t>Simple command line interface and GUI interface </a:t>
            </a:r>
          </a:p>
          <a:p>
            <a:r>
              <a:rPr lang="en-US" sz="1900" dirty="0" smtClean="0"/>
              <a:t>Easy to do parallel processing </a:t>
            </a:r>
          </a:p>
          <a:p>
            <a:r>
              <a:rPr lang="en-US" sz="1900" dirty="0" smtClean="0"/>
              <a:t>Asynchronous job submission</a:t>
            </a:r>
          </a:p>
          <a:p>
            <a:r>
              <a:rPr lang="en-US" sz="1900" dirty="0" smtClean="0"/>
              <a:t>Select HPC resource(venue) to run the job</a:t>
            </a:r>
          </a:p>
          <a:p>
            <a:r>
              <a:rPr lang="en-US" sz="1900" dirty="0" smtClean="0"/>
              <a:t>Send executables to the venue, if required</a:t>
            </a:r>
          </a:p>
        </p:txBody>
      </p:sp>
    </p:spTree>
    <p:extLst>
      <p:ext uri="{BB962C8B-B14F-4D97-AF65-F5344CB8AC3E}">
        <p14:creationId xmlns:p14="http://schemas.microsoft.com/office/powerpoint/2010/main" xmlns="" val="21995603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Batchsubmit</a:t>
            </a:r>
            <a:r>
              <a:rPr lang="en-US" b="1" dirty="0" smtClean="0"/>
              <a:t> Features</a:t>
            </a:r>
            <a:endParaRPr lang="en-US" dirty="0"/>
          </a:p>
        </p:txBody>
      </p:sp>
      <p:sp>
        <p:nvSpPr>
          <p:cNvPr id="3" name="Content Placeholder 2"/>
          <p:cNvSpPr>
            <a:spLocks noGrp="1"/>
          </p:cNvSpPr>
          <p:nvPr>
            <p:ph idx="1"/>
          </p:nvPr>
        </p:nvSpPr>
        <p:spPr/>
        <p:txBody>
          <a:bodyPr>
            <a:normAutofit/>
          </a:bodyPr>
          <a:lstStyle/>
          <a:p>
            <a:r>
              <a:rPr lang="en-US" sz="1900" dirty="0" smtClean="0"/>
              <a:t>Automatic retrieval of results </a:t>
            </a:r>
          </a:p>
          <a:p>
            <a:r>
              <a:rPr lang="en-US" sz="1900" dirty="0" smtClean="0"/>
              <a:t>Email notification once results are available </a:t>
            </a:r>
          </a:p>
          <a:p>
            <a:r>
              <a:rPr lang="en-US" sz="1900" dirty="0" smtClean="0"/>
              <a:t>Monitor job status </a:t>
            </a:r>
          </a:p>
          <a:p>
            <a:r>
              <a:rPr lang="en-US" sz="1900" dirty="0" smtClean="0"/>
              <a:t>Monitor queue traffic at different venues</a:t>
            </a:r>
          </a:p>
          <a:p>
            <a:r>
              <a:rPr lang="en-US" sz="1900" dirty="0" smtClean="0"/>
              <a:t>Cancel a job</a:t>
            </a:r>
          </a:p>
          <a:p>
            <a:endParaRPr lang="en-US" sz="19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990600" y="4648200"/>
            <a:ext cx="56388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066800" y="4953000"/>
            <a:ext cx="16002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066800" y="3733800"/>
            <a:ext cx="74676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096000" y="3429000"/>
            <a:ext cx="1676400" cy="3048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724400" y="3352800"/>
            <a:ext cx="1295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2819400" y="3352800"/>
            <a:ext cx="17526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066800" y="3352800"/>
            <a:ext cx="1676400" cy="381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pPr algn="ctr"/>
            <a:r>
              <a:rPr lang="en-US" b="1" dirty="0" err="1" smtClean="0"/>
              <a:t>Batchsubmit</a:t>
            </a:r>
            <a:r>
              <a:rPr lang="en-US" b="1" dirty="0" smtClean="0"/>
              <a:t> Examples</a:t>
            </a:r>
            <a:endParaRPr lang="en-US" b="1" dirty="0"/>
          </a:p>
        </p:txBody>
      </p:sp>
      <p:sp>
        <p:nvSpPr>
          <p:cNvPr id="3" name="Content Placeholder 2"/>
          <p:cNvSpPr>
            <a:spLocks noGrp="1"/>
          </p:cNvSpPr>
          <p:nvPr>
            <p:ph idx="1"/>
          </p:nvPr>
        </p:nvSpPr>
        <p:spPr>
          <a:xfrm>
            <a:off x="739774" y="2770094"/>
            <a:ext cx="8099426" cy="3267169"/>
          </a:xfrm>
        </p:spPr>
        <p:txBody>
          <a:bodyPr>
            <a:normAutofit/>
          </a:bodyPr>
          <a:lstStyle/>
          <a:p>
            <a:r>
              <a:rPr lang="en-US" dirty="0" smtClean="0"/>
              <a:t> </a:t>
            </a:r>
            <a:r>
              <a:rPr lang="en-US" dirty="0" err="1" smtClean="0"/>
              <a:t>batchsubmit</a:t>
            </a:r>
            <a:r>
              <a:rPr lang="en-US" dirty="0" smtClean="0"/>
              <a:t> </a:t>
            </a:r>
            <a:r>
              <a:rPr lang="en-US" dirty="0" smtClean="0"/>
              <a:t>date</a:t>
            </a:r>
          </a:p>
          <a:p>
            <a:r>
              <a:rPr lang="en-US" dirty="0" err="1" smtClean="0"/>
              <a:t>batchsubmit</a:t>
            </a:r>
            <a:r>
              <a:rPr lang="en-US" dirty="0" smtClean="0"/>
              <a:t>    </a:t>
            </a:r>
            <a:r>
              <a:rPr lang="en-US" dirty="0" smtClean="0"/>
              <a:t>--venue carter    --</a:t>
            </a:r>
            <a:r>
              <a:rPr lang="en-US" dirty="0" err="1" smtClean="0"/>
              <a:t>ncpus</a:t>
            </a:r>
            <a:r>
              <a:rPr lang="en-US" dirty="0" smtClean="0"/>
              <a:t> 16  </a:t>
            </a:r>
            <a:r>
              <a:rPr lang="en-US" dirty="0" err="1" smtClean="0"/>
              <a:t>OpenSeesMP</a:t>
            </a:r>
            <a:r>
              <a:rPr lang="en-US" dirty="0" smtClean="0"/>
              <a:t> </a:t>
            </a:r>
            <a:r>
              <a:rPr lang="en-US" dirty="0" smtClean="0"/>
              <a:t>/apps/</a:t>
            </a:r>
            <a:r>
              <a:rPr lang="en-US" dirty="0" err="1" smtClean="0"/>
              <a:t>opensees</a:t>
            </a:r>
            <a:r>
              <a:rPr lang="en-US" dirty="0" smtClean="0"/>
              <a:t>/</a:t>
            </a:r>
            <a:r>
              <a:rPr lang="en-US" dirty="0" err="1" smtClean="0"/>
              <a:t>NEEShubExamples</a:t>
            </a:r>
            <a:r>
              <a:rPr lang="en-US" dirty="0" smtClean="0"/>
              <a:t>/</a:t>
            </a:r>
            <a:r>
              <a:rPr lang="en-US" dirty="0" err="1" smtClean="0"/>
              <a:t>SmallMP</a:t>
            </a:r>
            <a:r>
              <a:rPr lang="en-US" dirty="0" smtClean="0"/>
              <a:t>/Example.tcl</a:t>
            </a:r>
          </a:p>
          <a:p>
            <a:r>
              <a:rPr lang="en-US" dirty="0" smtClean="0"/>
              <a:t> </a:t>
            </a:r>
            <a:r>
              <a:rPr lang="en-US" dirty="0" err="1" smtClean="0"/>
              <a:t>batchsubmit</a:t>
            </a:r>
            <a:r>
              <a:rPr lang="en-US" dirty="0" smtClean="0"/>
              <a:t> </a:t>
            </a:r>
            <a:r>
              <a:rPr lang="en-US" dirty="0" smtClean="0"/>
              <a:t>--venue stampede --</a:t>
            </a:r>
            <a:r>
              <a:rPr lang="en-US" dirty="0" err="1" smtClean="0"/>
              <a:t>ncpus</a:t>
            </a:r>
            <a:r>
              <a:rPr lang="en-US" dirty="0" smtClean="0"/>
              <a:t> </a:t>
            </a:r>
            <a:r>
              <a:rPr lang="en-US" dirty="0" smtClean="0"/>
              <a:t>64                                     --</a:t>
            </a:r>
            <a:r>
              <a:rPr lang="en-US" dirty="0" err="1" smtClean="0"/>
              <a:t>appdir</a:t>
            </a:r>
            <a:r>
              <a:rPr lang="en-US" dirty="0" smtClean="0"/>
              <a:t>  </a:t>
            </a:r>
            <a:r>
              <a:rPr lang="en-US" dirty="0" smtClean="0"/>
              <a:t>/apps/share64/</a:t>
            </a:r>
            <a:r>
              <a:rPr lang="en-US" dirty="0" err="1" smtClean="0"/>
              <a:t>opensees</a:t>
            </a:r>
            <a:r>
              <a:rPr lang="en-US" dirty="0" smtClean="0"/>
              <a:t>/stampede  </a:t>
            </a:r>
            <a:r>
              <a:rPr lang="en-US" dirty="0" smtClean="0"/>
              <a:t>                             --</a:t>
            </a:r>
            <a:r>
              <a:rPr lang="en-US" dirty="0" err="1" smtClean="0"/>
              <a:t>rcopyindir</a:t>
            </a:r>
            <a:r>
              <a:rPr lang="en-US" dirty="0" smtClean="0"/>
              <a:t> </a:t>
            </a:r>
            <a:r>
              <a:rPr lang="en-US" dirty="0" smtClean="0"/>
              <a:t> </a:t>
            </a:r>
            <a:r>
              <a:rPr lang="en-US" dirty="0" err="1" smtClean="0"/>
              <a:t>OpenSeesMP</a:t>
            </a:r>
            <a:r>
              <a:rPr lang="en-US" dirty="0" smtClean="0"/>
              <a:t>  /</a:t>
            </a:r>
            <a:r>
              <a:rPr lang="en-US" dirty="0" err="1" smtClean="0"/>
              <a:t>LargeMP</a:t>
            </a:r>
            <a:r>
              <a:rPr lang="en-US" dirty="0" smtClean="0"/>
              <a:t>/Example.tcl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xit" presetSubtype="10" fill="hold" grpId="1" nodeType="clickEffect">
                                  <p:stCondLst>
                                    <p:cond delay="0"/>
                                  </p:stCondLst>
                                  <p:childTnLst>
                                    <p:animEffect transition="out" filter="blinds(horizontal)">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par>
                                <p:cTn id="14" presetID="2" presetClass="entr" presetSubtype="4"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 presetClass="exit" presetSubtype="10" fill="hold" grpId="1" nodeType="clickEffect">
                                  <p:stCondLst>
                                    <p:cond delay="0"/>
                                  </p:stCondLst>
                                  <p:childTnLst>
                                    <p:animEffect transition="out" filter="blinds(horizontal)">
                                      <p:cBhvr>
                                        <p:cTn id="21" dur="500"/>
                                        <p:tgtEl>
                                          <p:spTgt spid="5"/>
                                        </p:tgtEl>
                                      </p:cBhvr>
                                    </p:animEffect>
                                    <p:set>
                                      <p:cBhvr>
                                        <p:cTn id="22" dur="1" fill="hold">
                                          <p:stCondLst>
                                            <p:cond delay="499"/>
                                          </p:stCondLst>
                                        </p:cTn>
                                        <p:tgtEl>
                                          <p:spTgt spid="5"/>
                                        </p:tgtEl>
                                        <p:attrNameLst>
                                          <p:attrName>style.visibility</p:attrName>
                                        </p:attrNameLst>
                                      </p:cBhvr>
                                      <p:to>
                                        <p:strVal val="hidden"/>
                                      </p:to>
                                    </p:set>
                                  </p:childTnLst>
                                </p:cTn>
                              </p:par>
                              <p:par>
                                <p:cTn id="23" presetID="2" presetClass="entr" presetSubtype="4"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 presetClass="exit" presetSubtype="10" fill="hold" grpId="1" nodeType="clickEffect">
                                  <p:stCondLst>
                                    <p:cond delay="0"/>
                                  </p:stCondLst>
                                  <p:childTnLst>
                                    <p:animEffect transition="out" filter="blinds(horizontal)">
                                      <p:cBhvr>
                                        <p:cTn id="30" dur="500"/>
                                        <p:tgtEl>
                                          <p:spTgt spid="6"/>
                                        </p:tgtEl>
                                      </p:cBhvr>
                                    </p:animEffect>
                                    <p:set>
                                      <p:cBhvr>
                                        <p:cTn id="31" dur="1" fill="hold">
                                          <p:stCondLst>
                                            <p:cond delay="499"/>
                                          </p:stCondLst>
                                        </p:cTn>
                                        <p:tgtEl>
                                          <p:spTgt spid="6"/>
                                        </p:tgtEl>
                                        <p:attrNameLst>
                                          <p:attrName>style.visibility</p:attrName>
                                        </p:attrNameLst>
                                      </p:cBhvr>
                                      <p:to>
                                        <p:strVal val="hidden"/>
                                      </p:to>
                                    </p:set>
                                  </p:childTnLst>
                                </p:cTn>
                              </p:par>
                              <p:par>
                                <p:cTn id="32" presetID="2" presetClass="entr" presetSubtype="4"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 presetClass="exit" presetSubtype="10" fill="hold" grpId="1" nodeType="clickEffect">
                                  <p:stCondLst>
                                    <p:cond delay="0"/>
                                  </p:stCondLst>
                                  <p:childTnLst>
                                    <p:animEffect transition="out" filter="blinds(horizontal)">
                                      <p:cBhvr>
                                        <p:cTn id="39" dur="500"/>
                                        <p:tgtEl>
                                          <p:spTgt spid="7"/>
                                        </p:tgtEl>
                                      </p:cBhvr>
                                    </p:animEffect>
                                    <p:set>
                                      <p:cBhvr>
                                        <p:cTn id="40" dur="1" fill="hold">
                                          <p:stCondLst>
                                            <p:cond delay="499"/>
                                          </p:stCondLst>
                                        </p:cTn>
                                        <p:tgtEl>
                                          <p:spTgt spid="7"/>
                                        </p:tgtEl>
                                        <p:attrNameLst>
                                          <p:attrName>style.visibility</p:attrName>
                                        </p:attrNameLst>
                                      </p:cBhvr>
                                      <p:to>
                                        <p:strVal val="hidden"/>
                                      </p:to>
                                    </p:set>
                                  </p:childTnLst>
                                </p:cTn>
                              </p:par>
                              <p:par>
                                <p:cTn id="41" presetID="2" presetClass="entr" presetSubtype="4"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 presetClass="exit" presetSubtype="10" fill="hold" grpId="1" nodeType="clickEffect">
                                  <p:stCondLst>
                                    <p:cond delay="0"/>
                                  </p:stCondLst>
                                  <p:childTnLst>
                                    <p:animEffect transition="out" filter="blinds(horizontal)">
                                      <p:cBhvr>
                                        <p:cTn id="48" dur="500"/>
                                        <p:tgtEl>
                                          <p:spTgt spid="8"/>
                                        </p:tgtEl>
                                      </p:cBhvr>
                                    </p:animEffect>
                                    <p:set>
                                      <p:cBhvr>
                                        <p:cTn id="49" dur="1" fill="hold">
                                          <p:stCondLst>
                                            <p:cond delay="499"/>
                                          </p:stCondLst>
                                        </p:cTn>
                                        <p:tgtEl>
                                          <p:spTgt spid="8"/>
                                        </p:tgtEl>
                                        <p:attrNameLst>
                                          <p:attrName>style.visibility</p:attrName>
                                        </p:attrNameLst>
                                      </p:cBhvr>
                                      <p:to>
                                        <p:strVal val="hidden"/>
                                      </p:to>
                                    </p:set>
                                  </p:childTnLst>
                                </p:cTn>
                              </p:par>
                              <p:par>
                                <p:cTn id="50" presetID="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additive="base">
                                        <p:cTn id="52" dur="500" fill="hold"/>
                                        <p:tgtEl>
                                          <p:spTgt spid="9"/>
                                        </p:tgtEl>
                                        <p:attrNameLst>
                                          <p:attrName>ppt_x</p:attrName>
                                        </p:attrNameLst>
                                      </p:cBhvr>
                                      <p:tavLst>
                                        <p:tav tm="0">
                                          <p:val>
                                            <p:strVal val="#ppt_x"/>
                                          </p:val>
                                        </p:tav>
                                        <p:tav tm="100000">
                                          <p:val>
                                            <p:strVal val="#ppt_x"/>
                                          </p:val>
                                        </p:tav>
                                      </p:tavLst>
                                    </p:anim>
                                    <p:anim calcmode="lin" valueType="num">
                                      <p:cBhvr additive="base">
                                        <p:cTn id="5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3" presetClass="exit" presetSubtype="10" fill="hold" grpId="1" nodeType="clickEffect">
                                  <p:stCondLst>
                                    <p:cond delay="0"/>
                                  </p:stCondLst>
                                  <p:childTnLst>
                                    <p:animEffect transition="out" filter="blinds(horizontal)">
                                      <p:cBhvr>
                                        <p:cTn id="57" dur="500"/>
                                        <p:tgtEl>
                                          <p:spTgt spid="9"/>
                                        </p:tgtEl>
                                      </p:cBhvr>
                                    </p:animEffect>
                                    <p:set>
                                      <p:cBhvr>
                                        <p:cTn id="58" dur="1" fill="hold">
                                          <p:stCondLst>
                                            <p:cond delay="499"/>
                                          </p:stCondLst>
                                        </p:cTn>
                                        <p:tgtEl>
                                          <p:spTgt spid="9"/>
                                        </p:tgtEl>
                                        <p:attrNameLst>
                                          <p:attrName>style.visibility</p:attrName>
                                        </p:attrNameLst>
                                      </p:cBhvr>
                                      <p:to>
                                        <p:strVal val="hidden"/>
                                      </p:to>
                                    </p:set>
                                  </p:childTnLst>
                                </p:cTn>
                              </p:par>
                              <p:par>
                                <p:cTn id="59" presetID="2" presetClass="entr" presetSubtype="4"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500" fill="hold"/>
                                        <p:tgtEl>
                                          <p:spTgt spid="10"/>
                                        </p:tgtEl>
                                        <p:attrNameLst>
                                          <p:attrName>ppt_x</p:attrName>
                                        </p:attrNameLst>
                                      </p:cBhvr>
                                      <p:tavLst>
                                        <p:tav tm="0">
                                          <p:val>
                                            <p:strVal val="#ppt_x"/>
                                          </p:val>
                                        </p:tav>
                                        <p:tav tm="100000">
                                          <p:val>
                                            <p:strVal val="#ppt_x"/>
                                          </p:val>
                                        </p:tav>
                                      </p:tavLst>
                                    </p:anim>
                                    <p:anim calcmode="lin" valueType="num">
                                      <p:cBhvr additive="base">
                                        <p:cTn id="6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 presetClass="exit" presetSubtype="10" fill="hold" grpId="1" nodeType="clickEffect">
                                  <p:stCondLst>
                                    <p:cond delay="0"/>
                                  </p:stCondLst>
                                  <p:childTnLst>
                                    <p:animEffect transition="out" filter="blinds(horizontal)">
                                      <p:cBhvr>
                                        <p:cTn id="66" dur="500"/>
                                        <p:tgtEl>
                                          <p:spTgt spid="10"/>
                                        </p:tgtEl>
                                      </p:cBhvr>
                                    </p:animEffect>
                                    <p:set>
                                      <p:cBhvr>
                                        <p:cTn id="67"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9" grpId="0" animBg="1"/>
      <p:bldP spid="9" grpId="1" animBg="1"/>
      <p:bldP spid="8" grpId="0" animBg="1"/>
      <p:bldP spid="8" grpId="1" animBg="1"/>
      <p:bldP spid="7" grpId="0" animBg="1"/>
      <p:bldP spid="7" grpId="1" animBg="1"/>
      <p:bldP spid="6" grpId="0" animBg="1"/>
      <p:bldP spid="6" grpId="1" animBg="1"/>
      <p:bldP spid="5" grpId="0" animBg="1"/>
      <p:bldP spid="5" grpId="1" animBg="1"/>
      <p:bldP spid="4" grpId="0" animBg="1"/>
      <p:bldP spid="4"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Architecture</a:t>
            </a:r>
            <a:endParaRPr lang="en-US" b="1" dirty="0"/>
          </a:p>
        </p:txBody>
      </p:sp>
      <p:pic>
        <p:nvPicPr>
          <p:cNvPr id="1027" name="Picture 3"/>
          <p:cNvPicPr>
            <a:picLocks noGrp="1" noChangeAspect="1" noChangeArrowheads="1"/>
          </p:cNvPicPr>
          <p:nvPr>
            <p:ph idx="1"/>
          </p:nvPr>
        </p:nvPicPr>
        <p:blipFill>
          <a:blip r:embed="rId3" cstate="print"/>
          <a:stretch>
            <a:fillRect/>
          </a:stretch>
        </p:blipFill>
        <p:spPr bwMode="auto">
          <a:xfrm>
            <a:off x="0" y="2743200"/>
            <a:ext cx="9144000" cy="3124200"/>
          </a:xfrm>
          <a:prstGeom prst="rect">
            <a:avLst/>
          </a:prstGeom>
          <a:noFill/>
          <a:ln w="9525">
            <a:noFill/>
            <a:miter lim="800000"/>
            <a:headEnd/>
            <a:tailEnd/>
          </a:ln>
        </p:spPr>
      </p:pic>
    </p:spTree>
    <p:extLst>
      <p:ext uri="{BB962C8B-B14F-4D97-AF65-F5344CB8AC3E}">
        <p14:creationId xmlns:p14="http://schemas.microsoft.com/office/powerpoint/2010/main" xmlns="" val="42813004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Architecture: Workspace</a:t>
            </a:r>
            <a:endParaRPr lang="en-US" b="1" dirty="0"/>
          </a:p>
        </p:txBody>
      </p:sp>
      <p:pic>
        <p:nvPicPr>
          <p:cNvPr id="2051" name="Picture 3"/>
          <p:cNvPicPr>
            <a:picLocks noGrp="1" noChangeAspect="1" noChangeArrowheads="1"/>
          </p:cNvPicPr>
          <p:nvPr>
            <p:ph idx="1"/>
          </p:nvPr>
        </p:nvPicPr>
        <p:blipFill>
          <a:blip r:embed="rId2" cstate="print"/>
          <a:stretch>
            <a:fillRect/>
          </a:stretch>
        </p:blipFill>
        <p:spPr bwMode="auto">
          <a:xfrm>
            <a:off x="3505201" y="2770188"/>
            <a:ext cx="1804156" cy="39926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Architecture: </a:t>
            </a:r>
            <a:r>
              <a:rPr lang="en-US" b="1" dirty="0" err="1" smtClean="0"/>
              <a:t>Batchsubmit</a:t>
            </a:r>
            <a:r>
              <a:rPr lang="en-US" b="1" dirty="0" smtClean="0"/>
              <a:t> Client</a:t>
            </a:r>
            <a:endParaRPr lang="en-US" b="1" dirty="0"/>
          </a:p>
        </p:txBody>
      </p:sp>
      <p:pic>
        <p:nvPicPr>
          <p:cNvPr id="3074" name="Picture 2"/>
          <p:cNvPicPr>
            <a:picLocks noGrp="1" noChangeAspect="1" noChangeArrowheads="1"/>
          </p:cNvPicPr>
          <p:nvPr>
            <p:ph idx="1"/>
          </p:nvPr>
        </p:nvPicPr>
        <p:blipFill>
          <a:blip r:embed="rId2" cstate="print"/>
          <a:stretch>
            <a:fillRect/>
          </a:stretch>
        </p:blipFill>
        <p:spPr bwMode="auto">
          <a:xfrm>
            <a:off x="152400" y="2770188"/>
            <a:ext cx="4525521" cy="3703599"/>
          </a:xfrm>
          <a:prstGeom prst="rect">
            <a:avLst/>
          </a:prstGeom>
          <a:noFill/>
          <a:ln w="9525">
            <a:noFill/>
            <a:miter lim="800000"/>
            <a:headEnd/>
            <a:tailEnd/>
          </a:ln>
        </p:spPr>
      </p:pic>
      <p:sp>
        <p:nvSpPr>
          <p:cNvPr id="5" name="Rectangle 4"/>
          <p:cNvSpPr/>
          <p:nvPr/>
        </p:nvSpPr>
        <p:spPr>
          <a:xfrm>
            <a:off x="5410200" y="4495800"/>
            <a:ext cx="1905000" cy="1066800"/>
          </a:xfrm>
          <a:prstGeom prst="rect">
            <a:avLst/>
          </a:prstGeom>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JOB STATUS = PRESUBMIT</a:t>
            </a:r>
            <a:endParaRPr lang="en-US"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Architecture: </a:t>
            </a:r>
            <a:r>
              <a:rPr lang="en-US" b="1" dirty="0" err="1" smtClean="0"/>
              <a:t>Batchsubmit</a:t>
            </a:r>
            <a:r>
              <a:rPr lang="en-US" b="1" dirty="0" smtClean="0"/>
              <a:t> Server</a:t>
            </a:r>
            <a:endParaRPr lang="en-US" b="1" dirty="0"/>
          </a:p>
        </p:txBody>
      </p:sp>
      <p:pic>
        <p:nvPicPr>
          <p:cNvPr id="4100" name="Picture 4"/>
          <p:cNvPicPr>
            <a:picLocks noGrp="1" noChangeAspect="1" noChangeArrowheads="1"/>
          </p:cNvPicPr>
          <p:nvPr>
            <p:ph idx="1"/>
          </p:nvPr>
        </p:nvPicPr>
        <p:blipFill>
          <a:blip r:embed="rId2" cstate="print"/>
          <a:stretch>
            <a:fillRect/>
          </a:stretch>
        </p:blipFill>
        <p:spPr bwMode="auto">
          <a:xfrm>
            <a:off x="533400" y="2770188"/>
            <a:ext cx="4572000" cy="4004515"/>
          </a:xfrm>
          <a:prstGeom prst="rect">
            <a:avLst/>
          </a:prstGeom>
          <a:noFill/>
          <a:ln w="9525">
            <a:noFill/>
            <a:miter lim="800000"/>
            <a:headEnd/>
            <a:tailEnd/>
          </a:ln>
        </p:spPr>
      </p:pic>
      <p:sp>
        <p:nvSpPr>
          <p:cNvPr id="5" name="Rectangle 4"/>
          <p:cNvSpPr/>
          <p:nvPr/>
        </p:nvSpPr>
        <p:spPr>
          <a:xfrm>
            <a:off x="5638800" y="4495800"/>
            <a:ext cx="1905000" cy="1066800"/>
          </a:xfrm>
          <a:prstGeom prst="rect">
            <a:avLst/>
          </a:prstGeom>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JOB STATUS = SUBMIT</a:t>
            </a:r>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Outline</a:t>
            </a:r>
            <a:endParaRPr lang="en-US" b="1" dirty="0"/>
          </a:p>
        </p:txBody>
      </p:sp>
      <p:sp>
        <p:nvSpPr>
          <p:cNvPr id="3" name="Content Placeholder 2"/>
          <p:cNvSpPr>
            <a:spLocks noGrp="1"/>
          </p:cNvSpPr>
          <p:nvPr>
            <p:ph idx="1"/>
          </p:nvPr>
        </p:nvSpPr>
        <p:spPr/>
        <p:txBody>
          <a:bodyPr>
            <a:normAutofit fontScale="85000" lnSpcReduction="20000"/>
          </a:bodyPr>
          <a:lstStyle/>
          <a:p>
            <a:r>
              <a:rPr lang="en-US" dirty="0" smtClean="0"/>
              <a:t>Overview of NEES</a:t>
            </a:r>
          </a:p>
          <a:p>
            <a:r>
              <a:rPr lang="en-US" dirty="0" smtClean="0"/>
              <a:t>Need for </a:t>
            </a:r>
            <a:r>
              <a:rPr lang="en-US" dirty="0" err="1" smtClean="0"/>
              <a:t>Batchsubmit</a:t>
            </a:r>
            <a:endParaRPr lang="en-US" dirty="0" smtClean="0"/>
          </a:p>
          <a:p>
            <a:r>
              <a:rPr lang="en-US" dirty="0" err="1" smtClean="0"/>
              <a:t>Batchsubmit</a:t>
            </a:r>
            <a:r>
              <a:rPr lang="en-US" dirty="0" smtClean="0"/>
              <a:t> Features</a:t>
            </a:r>
          </a:p>
          <a:p>
            <a:r>
              <a:rPr lang="en-US" dirty="0" err="1" smtClean="0"/>
              <a:t>Batchsubmit</a:t>
            </a:r>
            <a:r>
              <a:rPr lang="en-US" dirty="0" smtClean="0"/>
              <a:t> Examples</a:t>
            </a:r>
          </a:p>
          <a:p>
            <a:r>
              <a:rPr lang="en-US" dirty="0" err="1" smtClean="0"/>
              <a:t>Batchsubmit</a:t>
            </a:r>
            <a:r>
              <a:rPr lang="en-US" dirty="0" smtClean="0"/>
              <a:t> Architecture</a:t>
            </a:r>
          </a:p>
          <a:p>
            <a:r>
              <a:rPr lang="en-US" dirty="0" smtClean="0"/>
              <a:t>Project Warehouse</a:t>
            </a:r>
          </a:p>
          <a:p>
            <a:r>
              <a:rPr lang="en-US" dirty="0" smtClean="0"/>
              <a:t>Lessons Learned</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Architecture: HPC Resource</a:t>
            </a:r>
            <a:endParaRPr lang="en-US" b="1" dirty="0"/>
          </a:p>
        </p:txBody>
      </p:sp>
      <p:pic>
        <p:nvPicPr>
          <p:cNvPr id="5123" name="Picture 3"/>
          <p:cNvPicPr>
            <a:picLocks noGrp="1" noChangeAspect="1" noChangeArrowheads="1"/>
          </p:cNvPicPr>
          <p:nvPr>
            <p:ph idx="1"/>
          </p:nvPr>
        </p:nvPicPr>
        <p:blipFill>
          <a:blip r:embed="rId2" cstate="print"/>
          <a:stretch>
            <a:fillRect/>
          </a:stretch>
        </p:blipFill>
        <p:spPr bwMode="auto">
          <a:xfrm>
            <a:off x="228600" y="2770188"/>
            <a:ext cx="4334817" cy="3963867"/>
          </a:xfrm>
          <a:prstGeom prst="rect">
            <a:avLst/>
          </a:prstGeom>
          <a:noFill/>
          <a:ln w="9525">
            <a:noFill/>
            <a:miter lim="800000"/>
            <a:headEnd/>
            <a:tailEnd/>
          </a:ln>
        </p:spPr>
      </p:pic>
      <p:sp>
        <p:nvSpPr>
          <p:cNvPr id="5" name="Rectangle 4"/>
          <p:cNvSpPr/>
          <p:nvPr/>
        </p:nvSpPr>
        <p:spPr>
          <a:xfrm>
            <a:off x="5638800" y="4495800"/>
            <a:ext cx="1905000" cy="1066800"/>
          </a:xfrm>
          <a:prstGeom prst="rect">
            <a:avLst/>
          </a:prstGeom>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JOB STATUS = COMPLETE</a:t>
            </a:r>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Architecture: </a:t>
            </a:r>
            <a:r>
              <a:rPr lang="en-US" b="1" dirty="0" err="1" smtClean="0"/>
              <a:t>Batchsubmit</a:t>
            </a:r>
            <a:r>
              <a:rPr lang="en-US" b="1" dirty="0" smtClean="0"/>
              <a:t> Server</a:t>
            </a:r>
            <a:endParaRPr lang="en-US" b="1" dirty="0"/>
          </a:p>
        </p:txBody>
      </p:sp>
      <p:pic>
        <p:nvPicPr>
          <p:cNvPr id="6146" name="Picture 2"/>
          <p:cNvPicPr>
            <a:picLocks noGrp="1" noChangeAspect="1" noChangeArrowheads="1"/>
          </p:cNvPicPr>
          <p:nvPr>
            <p:ph idx="1"/>
          </p:nvPr>
        </p:nvPicPr>
        <p:blipFill>
          <a:blip r:embed="rId2" cstate="print"/>
          <a:stretch>
            <a:fillRect/>
          </a:stretch>
        </p:blipFill>
        <p:spPr bwMode="auto">
          <a:xfrm>
            <a:off x="609600" y="2770188"/>
            <a:ext cx="4191000" cy="3851190"/>
          </a:xfrm>
          <a:prstGeom prst="rect">
            <a:avLst/>
          </a:prstGeom>
          <a:noFill/>
          <a:ln w="9525">
            <a:noFill/>
            <a:miter lim="800000"/>
            <a:headEnd/>
            <a:tailEnd/>
          </a:ln>
        </p:spPr>
      </p:pic>
      <p:sp>
        <p:nvSpPr>
          <p:cNvPr id="5" name="Rectangle 4"/>
          <p:cNvSpPr/>
          <p:nvPr/>
        </p:nvSpPr>
        <p:spPr>
          <a:xfrm>
            <a:off x="5638800" y="4495800"/>
            <a:ext cx="1905000" cy="1066800"/>
          </a:xfrm>
          <a:prstGeom prst="rect">
            <a:avLst/>
          </a:prstGeom>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JOB STATUS = COMPLETE</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Architecture: Workspace</a:t>
            </a:r>
            <a:endParaRPr lang="en-US" b="1" dirty="0"/>
          </a:p>
        </p:txBody>
      </p:sp>
      <p:pic>
        <p:nvPicPr>
          <p:cNvPr id="7170" name="Picture 2"/>
          <p:cNvPicPr>
            <a:picLocks noGrp="1" noChangeAspect="1" noChangeArrowheads="1"/>
          </p:cNvPicPr>
          <p:nvPr>
            <p:ph idx="1"/>
          </p:nvPr>
        </p:nvPicPr>
        <p:blipFill>
          <a:blip r:embed="rId2" cstate="print"/>
          <a:stretch>
            <a:fillRect/>
          </a:stretch>
        </p:blipFill>
        <p:spPr bwMode="auto">
          <a:xfrm>
            <a:off x="2362200" y="2770188"/>
            <a:ext cx="2174196" cy="3799763"/>
          </a:xfrm>
          <a:prstGeom prst="rect">
            <a:avLst/>
          </a:prstGeom>
          <a:noFill/>
          <a:ln w="9525">
            <a:noFill/>
            <a:miter lim="800000"/>
            <a:headEnd/>
            <a:tailEnd/>
          </a:ln>
        </p:spPr>
      </p:pic>
      <p:sp>
        <p:nvSpPr>
          <p:cNvPr id="8" name="Rectangle 7"/>
          <p:cNvSpPr/>
          <p:nvPr/>
        </p:nvSpPr>
        <p:spPr>
          <a:xfrm>
            <a:off x="5638800" y="4495800"/>
            <a:ext cx="1905000" cy="1066800"/>
          </a:xfrm>
          <a:prstGeom prst="rect">
            <a:avLst/>
          </a:prstGeom>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JOB STATUS = COMPLETE</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Accessing </a:t>
            </a:r>
            <a:r>
              <a:rPr lang="en-US" b="1" dirty="0" err="1" smtClean="0"/>
              <a:t>Batchsubmit</a:t>
            </a:r>
            <a:endParaRPr lang="en-US" b="1" dirty="0"/>
          </a:p>
        </p:txBody>
      </p:sp>
      <p:sp>
        <p:nvSpPr>
          <p:cNvPr id="3" name="Content Placeholder 2"/>
          <p:cNvSpPr>
            <a:spLocks noGrp="1"/>
          </p:cNvSpPr>
          <p:nvPr>
            <p:ph idx="1"/>
          </p:nvPr>
        </p:nvSpPr>
        <p:spPr/>
        <p:txBody>
          <a:bodyPr/>
          <a:lstStyle/>
          <a:p>
            <a:r>
              <a:rPr lang="en-US" dirty="0" smtClean="0"/>
              <a:t>Workspace Tool</a:t>
            </a:r>
          </a:p>
          <a:p>
            <a:pPr lvl="1"/>
            <a:r>
              <a:rPr lang="en-US" dirty="0" smtClean="0"/>
              <a:t>Linux Desktop in the browser</a:t>
            </a:r>
          </a:p>
          <a:p>
            <a:pPr lvl="1"/>
            <a:endParaRPr lang="en-US" dirty="0" smtClean="0"/>
          </a:p>
          <a:p>
            <a:r>
              <a:rPr lang="en-US" dirty="0" err="1" smtClean="0"/>
              <a:t>OpenSees</a:t>
            </a:r>
            <a:r>
              <a:rPr lang="en-US" dirty="0" smtClean="0"/>
              <a:t> Laboratory</a:t>
            </a:r>
          </a:p>
          <a:p>
            <a:pPr lvl="1"/>
            <a:r>
              <a:rPr lang="en-US" dirty="0" smtClean="0"/>
              <a:t>Parallel Job Submission mode uses </a:t>
            </a:r>
            <a:r>
              <a:rPr lang="en-US" dirty="0" err="1" smtClean="0"/>
              <a:t>Batchsubmit</a:t>
            </a:r>
            <a:endParaRPr lang="en-US" dirty="0" smtClean="0"/>
          </a:p>
          <a:p>
            <a:pPr lvl="1">
              <a:buNone/>
            </a:pPr>
            <a:endParaRPr lang="en-US" dirty="0" smtClean="0"/>
          </a:p>
        </p:txBody>
      </p:sp>
      <p:pic>
        <p:nvPicPr>
          <p:cNvPr id="1026" name="Picture 2"/>
          <p:cNvPicPr>
            <a:picLocks noChangeAspect="1" noChangeArrowheads="1"/>
          </p:cNvPicPr>
          <p:nvPr/>
        </p:nvPicPr>
        <p:blipFill>
          <a:blip r:embed="rId2" cstate="print"/>
          <a:srcRect/>
          <a:stretch>
            <a:fillRect/>
          </a:stretch>
        </p:blipFill>
        <p:spPr bwMode="auto">
          <a:xfrm>
            <a:off x="0" y="838200"/>
            <a:ext cx="10582275" cy="5181600"/>
          </a:xfrm>
          <a:prstGeom prst="rect">
            <a:avLst/>
          </a:prstGeom>
          <a:noFill/>
          <a:ln w="9525">
            <a:noFill/>
            <a:miter lim="800000"/>
            <a:headEnd/>
            <a:tailEnd/>
          </a:ln>
        </p:spPr>
      </p:pic>
      <p:pic>
        <p:nvPicPr>
          <p:cNvPr id="4" name="Picture 3"/>
          <p:cNvPicPr>
            <a:picLocks noChangeAspect="1" noChangeArrowheads="1"/>
          </p:cNvPicPr>
          <p:nvPr/>
        </p:nvPicPr>
        <p:blipFill>
          <a:blip r:embed="rId3" cstate="print"/>
          <a:srcRect/>
          <a:stretch>
            <a:fillRect/>
          </a:stretch>
        </p:blipFill>
        <p:spPr bwMode="auto">
          <a:xfrm>
            <a:off x="585788" y="466725"/>
            <a:ext cx="7972425" cy="59245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heckerboard(across)">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xit" presetSubtype="10" fill="hold" nodeType="clickEffect">
                                  <p:stCondLst>
                                    <p:cond delay="0"/>
                                  </p:stCondLst>
                                  <p:childTnLst>
                                    <p:animEffect transition="out" filter="checkerboard(across)">
                                      <p:cBhvr>
                                        <p:cTn id="11" dur="500"/>
                                        <p:tgtEl>
                                          <p:spTgt spid="1026"/>
                                        </p:tgtEl>
                                      </p:cBhvr>
                                    </p:animEffect>
                                    <p:set>
                                      <p:cBhvr>
                                        <p:cTn id="12" dur="1" fill="hold">
                                          <p:stCondLst>
                                            <p:cond delay="499"/>
                                          </p:stCondLst>
                                        </p:cTn>
                                        <p:tgtEl>
                                          <p:spTgt spid="102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heckerboard(across)">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Project Warehouse</a:t>
            </a:r>
            <a:endParaRPr lang="en-US" b="1" dirty="0"/>
          </a:p>
        </p:txBody>
      </p:sp>
      <p:sp>
        <p:nvSpPr>
          <p:cNvPr id="3" name="Content Placeholder 2"/>
          <p:cNvSpPr>
            <a:spLocks noGrp="1"/>
          </p:cNvSpPr>
          <p:nvPr>
            <p:ph idx="1"/>
          </p:nvPr>
        </p:nvSpPr>
        <p:spPr/>
        <p:txBody>
          <a:bodyPr>
            <a:normAutofit fontScale="85000" lnSpcReduction="20000"/>
          </a:bodyPr>
          <a:lstStyle/>
          <a:p>
            <a:r>
              <a:rPr lang="en-US" dirty="0" smtClean="0"/>
              <a:t>NEES online data repository</a:t>
            </a:r>
          </a:p>
          <a:p>
            <a:r>
              <a:rPr lang="en-US" dirty="0" smtClean="0"/>
              <a:t> Allows researchers to upload, archive, and disseminate data from their physical, cyber, and hybrid experiments and simulations.</a:t>
            </a:r>
          </a:p>
          <a:p>
            <a:r>
              <a:rPr lang="en-US" dirty="0" smtClean="0"/>
              <a:t> Provides user with tools to organize data into projects, experiments, trials, and results.</a:t>
            </a:r>
          </a:p>
          <a:p>
            <a:r>
              <a:rPr lang="en-US" dirty="0" smtClean="0"/>
              <a:t> The data in the Project Warehouse can be cited and shared with researchers across the world, or only within a research group.</a:t>
            </a:r>
          </a:p>
          <a:p>
            <a:r>
              <a:rPr lang="en-US" dirty="0" smtClean="0"/>
              <a:t> Facility to curate the data in the repository  to ensure </a:t>
            </a:r>
            <a:r>
              <a:rPr lang="en-US" dirty="0" smtClean="0"/>
              <a:t>the             long-term </a:t>
            </a:r>
            <a:r>
              <a:rPr lang="en-US" dirty="0" smtClean="0"/>
              <a:t>preservation of valuable NEES data.</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Usage Statistics</a:t>
            </a:r>
            <a:endParaRPr lang="en-US" b="1" dirty="0"/>
          </a:p>
        </p:txBody>
      </p:sp>
      <p:graphicFrame>
        <p:nvGraphicFramePr>
          <p:cNvPr id="9" name="Content Placeholder 5"/>
          <p:cNvGraphicFramePr>
            <a:graphicFrameLocks noGrp="1"/>
          </p:cNvGraphicFramePr>
          <p:nvPr>
            <p:ph idx="1"/>
          </p:nvPr>
        </p:nvGraphicFramePr>
        <p:xfrm>
          <a:off x="1143000" y="1524000"/>
          <a:ext cx="7772400" cy="5105404"/>
        </p:xfrm>
        <a:graphic>
          <a:graphicData uri="http://schemas.openxmlformats.org/drawingml/2006/table">
            <a:tbl>
              <a:tblPr firstRow="1" bandRow="1">
                <a:tableStyleId>{5C22544A-7EE6-4342-B048-85BDC9FD1C3A}</a:tableStyleId>
              </a:tblPr>
              <a:tblGrid>
                <a:gridCol w="2590800"/>
                <a:gridCol w="2590800"/>
                <a:gridCol w="2590800"/>
              </a:tblGrid>
              <a:tr h="584440">
                <a:tc>
                  <a:txBody>
                    <a:bodyPr/>
                    <a:lstStyle/>
                    <a:p>
                      <a:pPr marL="0" marR="0" algn="just">
                        <a:spcBef>
                          <a:spcPts val="0"/>
                        </a:spcBef>
                        <a:spcAft>
                          <a:spcPts val="400"/>
                        </a:spcAft>
                      </a:pPr>
                      <a:r>
                        <a:rPr lang="en-US" sz="1800" dirty="0">
                          <a:latin typeface="+mn-lt"/>
                          <a:ea typeface="Times New Roman"/>
                        </a:rPr>
                        <a:t>Year</a:t>
                      </a:r>
                    </a:p>
                  </a:txBody>
                  <a:tcPr marL="68580" marR="68580" marT="0" marB="0"/>
                </a:tc>
                <a:tc>
                  <a:txBody>
                    <a:bodyPr/>
                    <a:lstStyle/>
                    <a:p>
                      <a:pPr marL="0" marR="0" algn="just">
                        <a:spcBef>
                          <a:spcPts val="0"/>
                        </a:spcBef>
                        <a:spcAft>
                          <a:spcPts val="400"/>
                        </a:spcAft>
                      </a:pPr>
                      <a:r>
                        <a:rPr lang="en-US" sz="1800">
                          <a:latin typeface="+mn-lt"/>
                          <a:ea typeface="Times New Roman"/>
                        </a:rPr>
                        <a:t>Month</a:t>
                      </a:r>
                    </a:p>
                  </a:txBody>
                  <a:tcPr marL="68580" marR="68580" marT="0" marB="0"/>
                </a:tc>
                <a:tc>
                  <a:txBody>
                    <a:bodyPr/>
                    <a:lstStyle/>
                    <a:p>
                      <a:pPr marL="0" marR="0" algn="l">
                        <a:spcBef>
                          <a:spcPts val="0"/>
                        </a:spcBef>
                        <a:spcAft>
                          <a:spcPts val="400"/>
                        </a:spcAft>
                      </a:pPr>
                      <a:r>
                        <a:rPr lang="en-US" sz="1800">
                          <a:latin typeface="+mn-lt"/>
                          <a:ea typeface="Times New Roman"/>
                        </a:rPr>
                        <a:t>Submitted Number of Jobs</a:t>
                      </a:r>
                    </a:p>
                  </a:txBody>
                  <a:tcPr marL="68580" marR="68580" marT="0" marB="0"/>
                </a:tc>
              </a:tr>
              <a:tr h="322926">
                <a:tc>
                  <a:txBody>
                    <a:bodyPr/>
                    <a:lstStyle/>
                    <a:p>
                      <a:pPr marL="0" marR="0" algn="just">
                        <a:spcBef>
                          <a:spcPts val="0"/>
                        </a:spcBef>
                        <a:spcAft>
                          <a:spcPts val="400"/>
                        </a:spcAft>
                      </a:pPr>
                      <a:r>
                        <a:rPr lang="en-US" sz="1800" dirty="0">
                          <a:latin typeface="+mn-lt"/>
                          <a:ea typeface="Times New Roman"/>
                        </a:rPr>
                        <a:t>2012</a:t>
                      </a:r>
                    </a:p>
                  </a:txBody>
                  <a:tcPr marL="68580" marR="68580" marT="0" marB="0"/>
                </a:tc>
                <a:tc>
                  <a:txBody>
                    <a:bodyPr/>
                    <a:lstStyle/>
                    <a:p>
                      <a:pPr marL="0" marR="0" algn="just">
                        <a:spcBef>
                          <a:spcPts val="0"/>
                        </a:spcBef>
                        <a:spcAft>
                          <a:spcPts val="400"/>
                        </a:spcAft>
                      </a:pPr>
                      <a:r>
                        <a:rPr lang="en-US" sz="1800">
                          <a:latin typeface="+mn-lt"/>
                          <a:ea typeface="Times New Roman"/>
                        </a:rPr>
                        <a:t>January</a:t>
                      </a:r>
                    </a:p>
                  </a:txBody>
                  <a:tcPr marL="68580" marR="68580" marT="0" marB="0"/>
                </a:tc>
                <a:tc>
                  <a:txBody>
                    <a:bodyPr/>
                    <a:lstStyle/>
                    <a:p>
                      <a:pPr marL="0" marR="0" algn="just">
                        <a:spcBef>
                          <a:spcPts val="0"/>
                        </a:spcBef>
                        <a:spcAft>
                          <a:spcPts val="400"/>
                        </a:spcAft>
                      </a:pPr>
                      <a:r>
                        <a:rPr lang="en-US" sz="1800">
                          <a:latin typeface="+mn-lt"/>
                          <a:ea typeface="Times New Roman"/>
                        </a:rPr>
                        <a:t>1453</a:t>
                      </a:r>
                    </a:p>
                  </a:txBody>
                  <a:tcPr marL="68580" marR="68580" marT="0" marB="0"/>
                </a:tc>
              </a:tr>
              <a:tr h="322926">
                <a:tc>
                  <a:txBody>
                    <a:bodyPr/>
                    <a:lstStyle/>
                    <a:p>
                      <a:pPr marL="0" marR="0" algn="just">
                        <a:spcBef>
                          <a:spcPts val="0"/>
                        </a:spcBef>
                        <a:spcAft>
                          <a:spcPts val="400"/>
                        </a:spcAft>
                      </a:pPr>
                      <a:endParaRPr lang="en-US" sz="1800" dirty="0">
                        <a:latin typeface="+mn-lt"/>
                        <a:ea typeface="Times New Roman"/>
                      </a:endParaRPr>
                    </a:p>
                  </a:txBody>
                  <a:tcPr marL="68580" marR="68580" marT="0" marB="0"/>
                </a:tc>
                <a:tc>
                  <a:txBody>
                    <a:bodyPr/>
                    <a:lstStyle/>
                    <a:p>
                      <a:pPr marL="0" marR="0" algn="just">
                        <a:spcBef>
                          <a:spcPts val="0"/>
                        </a:spcBef>
                        <a:spcAft>
                          <a:spcPts val="400"/>
                        </a:spcAft>
                      </a:pPr>
                      <a:r>
                        <a:rPr lang="en-US" sz="1800" dirty="0">
                          <a:latin typeface="+mn-lt"/>
                          <a:ea typeface="Times New Roman"/>
                        </a:rPr>
                        <a:t>February</a:t>
                      </a:r>
                    </a:p>
                  </a:txBody>
                  <a:tcPr marL="68580" marR="68580" marT="0" marB="0"/>
                </a:tc>
                <a:tc>
                  <a:txBody>
                    <a:bodyPr/>
                    <a:lstStyle/>
                    <a:p>
                      <a:pPr marL="0" marR="0" algn="just">
                        <a:spcBef>
                          <a:spcPts val="0"/>
                        </a:spcBef>
                        <a:spcAft>
                          <a:spcPts val="400"/>
                        </a:spcAft>
                      </a:pPr>
                      <a:r>
                        <a:rPr lang="en-US" sz="1800">
                          <a:latin typeface="+mn-lt"/>
                          <a:ea typeface="Times New Roman"/>
                        </a:rPr>
                        <a:t>1525</a:t>
                      </a:r>
                    </a:p>
                  </a:txBody>
                  <a:tcPr marL="68580" marR="68580" marT="0" marB="0"/>
                </a:tc>
              </a:tr>
              <a:tr h="322926">
                <a:tc>
                  <a:txBody>
                    <a:bodyPr/>
                    <a:lstStyle/>
                    <a:p>
                      <a:pPr marL="0" marR="0" algn="just">
                        <a:spcBef>
                          <a:spcPts val="0"/>
                        </a:spcBef>
                        <a:spcAft>
                          <a:spcPts val="400"/>
                        </a:spcAft>
                      </a:pPr>
                      <a:endParaRPr lang="en-US" sz="1800">
                        <a:latin typeface="+mn-lt"/>
                        <a:ea typeface="Times New Roman"/>
                      </a:endParaRPr>
                    </a:p>
                  </a:txBody>
                  <a:tcPr marL="68580" marR="68580" marT="0" marB="0"/>
                </a:tc>
                <a:tc>
                  <a:txBody>
                    <a:bodyPr/>
                    <a:lstStyle/>
                    <a:p>
                      <a:pPr marL="0" marR="0" algn="just">
                        <a:spcBef>
                          <a:spcPts val="0"/>
                        </a:spcBef>
                        <a:spcAft>
                          <a:spcPts val="400"/>
                        </a:spcAft>
                      </a:pPr>
                      <a:r>
                        <a:rPr lang="en-US" sz="1800" dirty="0">
                          <a:latin typeface="+mn-lt"/>
                          <a:ea typeface="Times New Roman"/>
                        </a:rPr>
                        <a:t>March</a:t>
                      </a:r>
                    </a:p>
                  </a:txBody>
                  <a:tcPr marL="68580" marR="68580" marT="0" marB="0"/>
                </a:tc>
                <a:tc>
                  <a:txBody>
                    <a:bodyPr/>
                    <a:lstStyle/>
                    <a:p>
                      <a:pPr marL="0" marR="0" algn="just">
                        <a:spcBef>
                          <a:spcPts val="0"/>
                        </a:spcBef>
                        <a:spcAft>
                          <a:spcPts val="400"/>
                        </a:spcAft>
                      </a:pPr>
                      <a:r>
                        <a:rPr lang="en-US" sz="1800">
                          <a:latin typeface="+mn-lt"/>
                          <a:ea typeface="Times New Roman"/>
                        </a:rPr>
                        <a:t>1466</a:t>
                      </a:r>
                    </a:p>
                  </a:txBody>
                  <a:tcPr marL="68580" marR="68580" marT="0" marB="0"/>
                </a:tc>
              </a:tr>
              <a:tr h="322926">
                <a:tc>
                  <a:txBody>
                    <a:bodyPr/>
                    <a:lstStyle/>
                    <a:p>
                      <a:pPr marL="0" marR="0" algn="just">
                        <a:spcBef>
                          <a:spcPts val="0"/>
                        </a:spcBef>
                        <a:spcAft>
                          <a:spcPts val="400"/>
                        </a:spcAft>
                      </a:pPr>
                      <a:endParaRPr lang="en-US" sz="1800">
                        <a:latin typeface="+mn-lt"/>
                        <a:ea typeface="Times New Roman"/>
                      </a:endParaRPr>
                    </a:p>
                  </a:txBody>
                  <a:tcPr marL="68580" marR="68580" marT="0" marB="0"/>
                </a:tc>
                <a:tc>
                  <a:txBody>
                    <a:bodyPr/>
                    <a:lstStyle/>
                    <a:p>
                      <a:pPr marL="0" marR="0" algn="just">
                        <a:spcBef>
                          <a:spcPts val="0"/>
                        </a:spcBef>
                        <a:spcAft>
                          <a:spcPts val="400"/>
                        </a:spcAft>
                      </a:pPr>
                      <a:r>
                        <a:rPr lang="en-US" sz="1800" dirty="0">
                          <a:latin typeface="+mn-lt"/>
                          <a:ea typeface="Times New Roman"/>
                        </a:rPr>
                        <a:t>April</a:t>
                      </a:r>
                    </a:p>
                  </a:txBody>
                  <a:tcPr marL="68580" marR="68580" marT="0" marB="0"/>
                </a:tc>
                <a:tc>
                  <a:txBody>
                    <a:bodyPr/>
                    <a:lstStyle/>
                    <a:p>
                      <a:pPr marL="0" marR="0" algn="just">
                        <a:spcBef>
                          <a:spcPts val="0"/>
                        </a:spcBef>
                        <a:spcAft>
                          <a:spcPts val="400"/>
                        </a:spcAft>
                      </a:pPr>
                      <a:r>
                        <a:rPr lang="en-US" sz="1800" dirty="0">
                          <a:latin typeface="+mn-lt"/>
                          <a:ea typeface="Times New Roman"/>
                        </a:rPr>
                        <a:t>1191</a:t>
                      </a:r>
                    </a:p>
                  </a:txBody>
                  <a:tcPr marL="68580" marR="68580" marT="0" marB="0"/>
                </a:tc>
              </a:tr>
              <a:tr h="322926">
                <a:tc>
                  <a:txBody>
                    <a:bodyPr/>
                    <a:lstStyle/>
                    <a:p>
                      <a:pPr marL="0" marR="0" algn="just">
                        <a:spcBef>
                          <a:spcPts val="0"/>
                        </a:spcBef>
                        <a:spcAft>
                          <a:spcPts val="400"/>
                        </a:spcAft>
                      </a:pPr>
                      <a:endParaRPr lang="en-US" sz="1800">
                        <a:latin typeface="+mn-lt"/>
                        <a:ea typeface="Times New Roman"/>
                      </a:endParaRPr>
                    </a:p>
                  </a:txBody>
                  <a:tcPr marL="68580" marR="68580" marT="0" marB="0"/>
                </a:tc>
                <a:tc>
                  <a:txBody>
                    <a:bodyPr/>
                    <a:lstStyle/>
                    <a:p>
                      <a:pPr marL="0" marR="0" algn="just">
                        <a:spcBef>
                          <a:spcPts val="0"/>
                        </a:spcBef>
                        <a:spcAft>
                          <a:spcPts val="400"/>
                        </a:spcAft>
                      </a:pPr>
                      <a:r>
                        <a:rPr lang="en-US" sz="1800">
                          <a:latin typeface="+mn-lt"/>
                          <a:ea typeface="Times New Roman"/>
                        </a:rPr>
                        <a:t>May</a:t>
                      </a:r>
                    </a:p>
                  </a:txBody>
                  <a:tcPr marL="68580" marR="68580" marT="0" marB="0"/>
                </a:tc>
                <a:tc>
                  <a:txBody>
                    <a:bodyPr/>
                    <a:lstStyle/>
                    <a:p>
                      <a:pPr marL="0" marR="0" algn="just">
                        <a:spcBef>
                          <a:spcPts val="0"/>
                        </a:spcBef>
                        <a:spcAft>
                          <a:spcPts val="400"/>
                        </a:spcAft>
                      </a:pPr>
                      <a:r>
                        <a:rPr lang="en-US" sz="1800" dirty="0">
                          <a:latin typeface="+mn-lt"/>
                          <a:ea typeface="Times New Roman"/>
                        </a:rPr>
                        <a:t>92461</a:t>
                      </a:r>
                    </a:p>
                  </a:txBody>
                  <a:tcPr marL="68580" marR="68580" marT="0" marB="0"/>
                </a:tc>
              </a:tr>
              <a:tr h="322926">
                <a:tc>
                  <a:txBody>
                    <a:bodyPr/>
                    <a:lstStyle/>
                    <a:p>
                      <a:pPr marL="0" marR="0" algn="just">
                        <a:spcBef>
                          <a:spcPts val="0"/>
                        </a:spcBef>
                        <a:spcAft>
                          <a:spcPts val="400"/>
                        </a:spcAft>
                      </a:pPr>
                      <a:endParaRPr lang="en-US" sz="1800">
                        <a:latin typeface="+mn-lt"/>
                        <a:ea typeface="Times New Roman"/>
                      </a:endParaRPr>
                    </a:p>
                  </a:txBody>
                  <a:tcPr marL="68580" marR="68580" marT="0" marB="0"/>
                </a:tc>
                <a:tc>
                  <a:txBody>
                    <a:bodyPr/>
                    <a:lstStyle/>
                    <a:p>
                      <a:pPr marL="0" marR="0" algn="just">
                        <a:spcBef>
                          <a:spcPts val="0"/>
                        </a:spcBef>
                        <a:spcAft>
                          <a:spcPts val="400"/>
                        </a:spcAft>
                      </a:pPr>
                      <a:r>
                        <a:rPr lang="en-US" sz="1800">
                          <a:latin typeface="+mn-lt"/>
                          <a:ea typeface="Times New Roman"/>
                        </a:rPr>
                        <a:t>June</a:t>
                      </a:r>
                    </a:p>
                  </a:txBody>
                  <a:tcPr marL="68580" marR="68580" marT="0" marB="0"/>
                </a:tc>
                <a:tc>
                  <a:txBody>
                    <a:bodyPr/>
                    <a:lstStyle/>
                    <a:p>
                      <a:pPr marL="0" marR="0" algn="just">
                        <a:spcBef>
                          <a:spcPts val="0"/>
                        </a:spcBef>
                        <a:spcAft>
                          <a:spcPts val="400"/>
                        </a:spcAft>
                      </a:pPr>
                      <a:r>
                        <a:rPr lang="en-US" sz="1800" dirty="0">
                          <a:latin typeface="+mn-lt"/>
                          <a:ea typeface="Times New Roman"/>
                        </a:rPr>
                        <a:t>18519</a:t>
                      </a:r>
                    </a:p>
                  </a:txBody>
                  <a:tcPr marL="68580" marR="68580" marT="0" marB="0"/>
                </a:tc>
              </a:tr>
              <a:tr h="322926">
                <a:tc>
                  <a:txBody>
                    <a:bodyPr/>
                    <a:lstStyle/>
                    <a:p>
                      <a:pPr marL="0" marR="0" algn="just">
                        <a:spcBef>
                          <a:spcPts val="0"/>
                        </a:spcBef>
                        <a:spcAft>
                          <a:spcPts val="400"/>
                        </a:spcAft>
                      </a:pPr>
                      <a:endParaRPr lang="en-US" sz="1800">
                        <a:latin typeface="+mn-lt"/>
                        <a:ea typeface="Times New Roman"/>
                      </a:endParaRPr>
                    </a:p>
                  </a:txBody>
                  <a:tcPr marL="68580" marR="68580" marT="0" marB="0"/>
                </a:tc>
                <a:tc>
                  <a:txBody>
                    <a:bodyPr/>
                    <a:lstStyle/>
                    <a:p>
                      <a:pPr marL="0" marR="0" algn="just">
                        <a:spcBef>
                          <a:spcPts val="0"/>
                        </a:spcBef>
                        <a:spcAft>
                          <a:spcPts val="400"/>
                        </a:spcAft>
                      </a:pPr>
                      <a:r>
                        <a:rPr lang="en-US" sz="1800">
                          <a:latin typeface="+mn-lt"/>
                          <a:ea typeface="Times New Roman"/>
                        </a:rPr>
                        <a:t>July</a:t>
                      </a:r>
                    </a:p>
                  </a:txBody>
                  <a:tcPr marL="68580" marR="68580" marT="0" marB="0"/>
                </a:tc>
                <a:tc>
                  <a:txBody>
                    <a:bodyPr/>
                    <a:lstStyle/>
                    <a:p>
                      <a:pPr marL="0" marR="0" algn="just">
                        <a:spcBef>
                          <a:spcPts val="0"/>
                        </a:spcBef>
                        <a:spcAft>
                          <a:spcPts val="400"/>
                        </a:spcAft>
                      </a:pPr>
                      <a:r>
                        <a:rPr lang="en-US" sz="1800" dirty="0">
                          <a:latin typeface="+mn-lt"/>
                          <a:ea typeface="Times New Roman"/>
                        </a:rPr>
                        <a:t>1849</a:t>
                      </a:r>
                    </a:p>
                  </a:txBody>
                  <a:tcPr marL="68580" marR="68580" marT="0" marB="0"/>
                </a:tc>
              </a:tr>
              <a:tr h="322926">
                <a:tc>
                  <a:txBody>
                    <a:bodyPr/>
                    <a:lstStyle/>
                    <a:p>
                      <a:pPr marL="0" marR="0" algn="just">
                        <a:spcBef>
                          <a:spcPts val="0"/>
                        </a:spcBef>
                        <a:spcAft>
                          <a:spcPts val="400"/>
                        </a:spcAft>
                      </a:pPr>
                      <a:endParaRPr lang="en-US" sz="1800">
                        <a:latin typeface="+mn-lt"/>
                        <a:ea typeface="Times New Roman"/>
                      </a:endParaRPr>
                    </a:p>
                  </a:txBody>
                  <a:tcPr marL="68580" marR="68580" marT="0" marB="0"/>
                </a:tc>
                <a:tc>
                  <a:txBody>
                    <a:bodyPr/>
                    <a:lstStyle/>
                    <a:p>
                      <a:pPr marL="0" marR="0" algn="just">
                        <a:spcBef>
                          <a:spcPts val="0"/>
                        </a:spcBef>
                        <a:spcAft>
                          <a:spcPts val="400"/>
                        </a:spcAft>
                      </a:pPr>
                      <a:r>
                        <a:rPr lang="en-US" sz="1800">
                          <a:latin typeface="+mn-lt"/>
                          <a:ea typeface="Times New Roman"/>
                        </a:rPr>
                        <a:t>August</a:t>
                      </a:r>
                    </a:p>
                  </a:txBody>
                  <a:tcPr marL="68580" marR="68580" marT="0" marB="0"/>
                </a:tc>
                <a:tc>
                  <a:txBody>
                    <a:bodyPr/>
                    <a:lstStyle/>
                    <a:p>
                      <a:pPr marL="0" marR="0" algn="just">
                        <a:spcBef>
                          <a:spcPts val="0"/>
                        </a:spcBef>
                        <a:spcAft>
                          <a:spcPts val="400"/>
                        </a:spcAft>
                      </a:pPr>
                      <a:r>
                        <a:rPr lang="en-US" sz="1800" dirty="0">
                          <a:latin typeface="+mn-lt"/>
                          <a:ea typeface="Times New Roman"/>
                        </a:rPr>
                        <a:t>4553</a:t>
                      </a:r>
                    </a:p>
                  </a:txBody>
                  <a:tcPr marL="68580" marR="68580" marT="0" marB="0"/>
                </a:tc>
              </a:tr>
              <a:tr h="322926">
                <a:tc>
                  <a:txBody>
                    <a:bodyPr/>
                    <a:lstStyle/>
                    <a:p>
                      <a:pPr marL="0" marR="0" algn="just">
                        <a:spcBef>
                          <a:spcPts val="0"/>
                        </a:spcBef>
                        <a:spcAft>
                          <a:spcPts val="400"/>
                        </a:spcAft>
                      </a:pPr>
                      <a:endParaRPr lang="en-US" sz="1800">
                        <a:latin typeface="+mn-lt"/>
                        <a:ea typeface="Times New Roman"/>
                      </a:endParaRPr>
                    </a:p>
                  </a:txBody>
                  <a:tcPr marL="68580" marR="68580" marT="0" marB="0"/>
                </a:tc>
                <a:tc>
                  <a:txBody>
                    <a:bodyPr/>
                    <a:lstStyle/>
                    <a:p>
                      <a:pPr marL="0" marR="0" algn="just">
                        <a:spcBef>
                          <a:spcPts val="0"/>
                        </a:spcBef>
                        <a:spcAft>
                          <a:spcPts val="400"/>
                        </a:spcAft>
                      </a:pPr>
                      <a:r>
                        <a:rPr lang="en-US" sz="1800">
                          <a:latin typeface="+mn-lt"/>
                          <a:ea typeface="Times New Roman"/>
                        </a:rPr>
                        <a:t>September</a:t>
                      </a:r>
                    </a:p>
                  </a:txBody>
                  <a:tcPr marL="68580" marR="68580" marT="0" marB="0"/>
                </a:tc>
                <a:tc>
                  <a:txBody>
                    <a:bodyPr/>
                    <a:lstStyle/>
                    <a:p>
                      <a:pPr marL="0" marR="0" algn="just">
                        <a:spcBef>
                          <a:spcPts val="0"/>
                        </a:spcBef>
                        <a:spcAft>
                          <a:spcPts val="400"/>
                        </a:spcAft>
                      </a:pPr>
                      <a:r>
                        <a:rPr lang="en-US" sz="1800" dirty="0">
                          <a:latin typeface="+mn-lt"/>
                          <a:ea typeface="Times New Roman"/>
                        </a:rPr>
                        <a:t>3341</a:t>
                      </a:r>
                    </a:p>
                  </a:txBody>
                  <a:tcPr marL="68580" marR="68580" marT="0" marB="0"/>
                </a:tc>
              </a:tr>
              <a:tr h="322926">
                <a:tc>
                  <a:txBody>
                    <a:bodyPr/>
                    <a:lstStyle/>
                    <a:p>
                      <a:pPr marL="0" marR="0" algn="just">
                        <a:spcBef>
                          <a:spcPts val="0"/>
                        </a:spcBef>
                        <a:spcAft>
                          <a:spcPts val="400"/>
                        </a:spcAft>
                      </a:pPr>
                      <a:endParaRPr lang="en-US" sz="1800">
                        <a:latin typeface="+mn-lt"/>
                        <a:ea typeface="Times New Roman"/>
                      </a:endParaRPr>
                    </a:p>
                  </a:txBody>
                  <a:tcPr marL="68580" marR="68580" marT="0" marB="0"/>
                </a:tc>
                <a:tc>
                  <a:txBody>
                    <a:bodyPr/>
                    <a:lstStyle/>
                    <a:p>
                      <a:pPr marL="0" marR="0" algn="just">
                        <a:spcBef>
                          <a:spcPts val="0"/>
                        </a:spcBef>
                        <a:spcAft>
                          <a:spcPts val="400"/>
                        </a:spcAft>
                      </a:pPr>
                      <a:r>
                        <a:rPr lang="en-US" sz="1800">
                          <a:latin typeface="+mn-lt"/>
                          <a:ea typeface="Times New Roman"/>
                        </a:rPr>
                        <a:t>October</a:t>
                      </a:r>
                    </a:p>
                  </a:txBody>
                  <a:tcPr marL="68580" marR="68580" marT="0" marB="0"/>
                </a:tc>
                <a:tc>
                  <a:txBody>
                    <a:bodyPr/>
                    <a:lstStyle/>
                    <a:p>
                      <a:pPr marL="0" marR="0" algn="just">
                        <a:spcBef>
                          <a:spcPts val="0"/>
                        </a:spcBef>
                        <a:spcAft>
                          <a:spcPts val="400"/>
                        </a:spcAft>
                      </a:pPr>
                      <a:r>
                        <a:rPr lang="en-US" sz="1800" dirty="0">
                          <a:latin typeface="+mn-lt"/>
                          <a:ea typeface="Times New Roman"/>
                        </a:rPr>
                        <a:t>6352</a:t>
                      </a:r>
                    </a:p>
                  </a:txBody>
                  <a:tcPr marL="68580" marR="68580" marT="0" marB="0"/>
                </a:tc>
              </a:tr>
              <a:tr h="322926">
                <a:tc>
                  <a:txBody>
                    <a:bodyPr/>
                    <a:lstStyle/>
                    <a:p>
                      <a:pPr marL="0" marR="0" algn="just">
                        <a:spcBef>
                          <a:spcPts val="0"/>
                        </a:spcBef>
                        <a:spcAft>
                          <a:spcPts val="400"/>
                        </a:spcAft>
                      </a:pPr>
                      <a:endParaRPr lang="en-US" sz="1800">
                        <a:latin typeface="+mn-lt"/>
                        <a:ea typeface="Times New Roman"/>
                      </a:endParaRPr>
                    </a:p>
                  </a:txBody>
                  <a:tcPr marL="68580" marR="68580" marT="0" marB="0"/>
                </a:tc>
                <a:tc>
                  <a:txBody>
                    <a:bodyPr/>
                    <a:lstStyle/>
                    <a:p>
                      <a:pPr marL="0" marR="0" algn="just">
                        <a:spcBef>
                          <a:spcPts val="0"/>
                        </a:spcBef>
                        <a:spcAft>
                          <a:spcPts val="400"/>
                        </a:spcAft>
                      </a:pPr>
                      <a:r>
                        <a:rPr lang="en-US" sz="1800">
                          <a:latin typeface="+mn-lt"/>
                          <a:ea typeface="Times New Roman"/>
                        </a:rPr>
                        <a:t>November</a:t>
                      </a:r>
                    </a:p>
                  </a:txBody>
                  <a:tcPr marL="68580" marR="68580" marT="0" marB="0"/>
                </a:tc>
                <a:tc>
                  <a:txBody>
                    <a:bodyPr/>
                    <a:lstStyle/>
                    <a:p>
                      <a:pPr marL="0" marR="0" algn="just">
                        <a:spcBef>
                          <a:spcPts val="0"/>
                        </a:spcBef>
                        <a:spcAft>
                          <a:spcPts val="400"/>
                        </a:spcAft>
                      </a:pPr>
                      <a:r>
                        <a:rPr lang="en-US" sz="1800" dirty="0">
                          <a:latin typeface="+mn-lt"/>
                          <a:ea typeface="Times New Roman"/>
                        </a:rPr>
                        <a:t>2712</a:t>
                      </a:r>
                    </a:p>
                  </a:txBody>
                  <a:tcPr marL="68580" marR="68580" marT="0" marB="0"/>
                </a:tc>
              </a:tr>
              <a:tr h="322926">
                <a:tc>
                  <a:txBody>
                    <a:bodyPr/>
                    <a:lstStyle/>
                    <a:p>
                      <a:pPr marL="0" marR="0" algn="just">
                        <a:spcBef>
                          <a:spcPts val="0"/>
                        </a:spcBef>
                        <a:spcAft>
                          <a:spcPts val="400"/>
                        </a:spcAft>
                      </a:pPr>
                      <a:endParaRPr lang="en-US" sz="1800">
                        <a:latin typeface="+mn-lt"/>
                        <a:ea typeface="Times New Roman"/>
                      </a:endParaRPr>
                    </a:p>
                  </a:txBody>
                  <a:tcPr marL="68580" marR="68580" marT="0" marB="0"/>
                </a:tc>
                <a:tc>
                  <a:txBody>
                    <a:bodyPr/>
                    <a:lstStyle/>
                    <a:p>
                      <a:pPr marL="0" marR="0" algn="just">
                        <a:spcBef>
                          <a:spcPts val="0"/>
                        </a:spcBef>
                        <a:spcAft>
                          <a:spcPts val="400"/>
                        </a:spcAft>
                      </a:pPr>
                      <a:r>
                        <a:rPr lang="en-US" sz="1800">
                          <a:latin typeface="+mn-lt"/>
                          <a:ea typeface="Times New Roman"/>
                        </a:rPr>
                        <a:t>December</a:t>
                      </a:r>
                    </a:p>
                  </a:txBody>
                  <a:tcPr marL="68580" marR="68580" marT="0" marB="0"/>
                </a:tc>
                <a:tc>
                  <a:txBody>
                    <a:bodyPr/>
                    <a:lstStyle/>
                    <a:p>
                      <a:pPr marL="0" marR="0" algn="just">
                        <a:spcBef>
                          <a:spcPts val="0"/>
                        </a:spcBef>
                        <a:spcAft>
                          <a:spcPts val="400"/>
                        </a:spcAft>
                      </a:pPr>
                      <a:r>
                        <a:rPr lang="en-US" sz="1800" dirty="0">
                          <a:latin typeface="+mn-lt"/>
                          <a:ea typeface="Times New Roman"/>
                        </a:rPr>
                        <a:t>3484</a:t>
                      </a:r>
                    </a:p>
                  </a:txBody>
                  <a:tcPr marL="68580" marR="68580" marT="0" marB="0"/>
                </a:tc>
              </a:tr>
              <a:tr h="322926">
                <a:tc>
                  <a:txBody>
                    <a:bodyPr/>
                    <a:lstStyle/>
                    <a:p>
                      <a:pPr marL="0" marR="0" algn="just">
                        <a:spcBef>
                          <a:spcPts val="0"/>
                        </a:spcBef>
                        <a:spcAft>
                          <a:spcPts val="400"/>
                        </a:spcAft>
                      </a:pPr>
                      <a:r>
                        <a:rPr lang="en-US" sz="1800">
                          <a:latin typeface="+mn-lt"/>
                          <a:ea typeface="Times New Roman"/>
                        </a:rPr>
                        <a:t>2013</a:t>
                      </a:r>
                    </a:p>
                  </a:txBody>
                  <a:tcPr marL="68580" marR="68580" marT="0" marB="0"/>
                </a:tc>
                <a:tc>
                  <a:txBody>
                    <a:bodyPr/>
                    <a:lstStyle/>
                    <a:p>
                      <a:pPr marL="0" marR="0" algn="just">
                        <a:spcBef>
                          <a:spcPts val="0"/>
                        </a:spcBef>
                        <a:spcAft>
                          <a:spcPts val="400"/>
                        </a:spcAft>
                      </a:pPr>
                      <a:r>
                        <a:rPr lang="en-US" sz="1800">
                          <a:latin typeface="+mn-lt"/>
                          <a:ea typeface="Times New Roman"/>
                        </a:rPr>
                        <a:t>January</a:t>
                      </a:r>
                    </a:p>
                  </a:txBody>
                  <a:tcPr marL="68580" marR="68580" marT="0" marB="0"/>
                </a:tc>
                <a:tc>
                  <a:txBody>
                    <a:bodyPr/>
                    <a:lstStyle/>
                    <a:p>
                      <a:pPr marL="0" marR="0" algn="just">
                        <a:spcBef>
                          <a:spcPts val="0"/>
                        </a:spcBef>
                        <a:spcAft>
                          <a:spcPts val="400"/>
                        </a:spcAft>
                      </a:pPr>
                      <a:r>
                        <a:rPr lang="en-US" sz="1800" dirty="0">
                          <a:latin typeface="+mn-lt"/>
                          <a:ea typeface="Times New Roman"/>
                        </a:rPr>
                        <a:t>5260</a:t>
                      </a:r>
                    </a:p>
                  </a:txBody>
                  <a:tcPr marL="68580" marR="68580" marT="0" marB="0"/>
                </a:tc>
              </a:tr>
              <a:tr h="322926">
                <a:tc>
                  <a:txBody>
                    <a:bodyPr/>
                    <a:lstStyle/>
                    <a:p>
                      <a:pPr marL="0" marR="0" algn="just">
                        <a:spcBef>
                          <a:spcPts val="0"/>
                        </a:spcBef>
                        <a:spcAft>
                          <a:spcPts val="400"/>
                        </a:spcAft>
                      </a:pPr>
                      <a:endParaRPr lang="en-US" sz="1800">
                        <a:latin typeface="+mn-lt"/>
                        <a:ea typeface="Times New Roman"/>
                      </a:endParaRPr>
                    </a:p>
                  </a:txBody>
                  <a:tcPr marL="68580" marR="68580" marT="0" marB="0"/>
                </a:tc>
                <a:tc>
                  <a:txBody>
                    <a:bodyPr/>
                    <a:lstStyle/>
                    <a:p>
                      <a:pPr marL="0" marR="0" algn="just">
                        <a:spcBef>
                          <a:spcPts val="0"/>
                        </a:spcBef>
                        <a:spcAft>
                          <a:spcPts val="400"/>
                        </a:spcAft>
                      </a:pPr>
                      <a:r>
                        <a:rPr lang="en-US" sz="1800">
                          <a:latin typeface="+mn-lt"/>
                          <a:ea typeface="Times New Roman"/>
                        </a:rPr>
                        <a:t>February</a:t>
                      </a:r>
                    </a:p>
                  </a:txBody>
                  <a:tcPr marL="68580" marR="68580" marT="0" marB="0"/>
                </a:tc>
                <a:tc>
                  <a:txBody>
                    <a:bodyPr/>
                    <a:lstStyle/>
                    <a:p>
                      <a:pPr marL="0" marR="0" algn="just">
                        <a:spcBef>
                          <a:spcPts val="0"/>
                        </a:spcBef>
                        <a:spcAft>
                          <a:spcPts val="400"/>
                        </a:spcAft>
                      </a:pPr>
                      <a:r>
                        <a:rPr lang="en-US" sz="1800" dirty="0">
                          <a:latin typeface="+mn-lt"/>
                          <a:ea typeface="Times New Roman"/>
                        </a:rPr>
                        <a:t>2898</a:t>
                      </a:r>
                    </a:p>
                  </a:txBody>
                  <a:tcPr marL="68580" marR="68580" marT="0" marB="0"/>
                </a:tc>
              </a:tr>
            </a:tbl>
          </a:graphicData>
        </a:graphic>
      </p:graphicFrame>
    </p:spTree>
    <p:extLst>
      <p:ext uri="{BB962C8B-B14F-4D97-AF65-F5344CB8AC3E}">
        <p14:creationId xmlns:p14="http://schemas.microsoft.com/office/powerpoint/2010/main" xmlns="" val="30057630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Lessons Learned</a:t>
            </a:r>
            <a:endParaRPr lang="en-US" b="1" dirty="0"/>
          </a:p>
        </p:txBody>
      </p:sp>
      <p:sp>
        <p:nvSpPr>
          <p:cNvPr id="3" name="Content Placeholder 2"/>
          <p:cNvSpPr>
            <a:spLocks noGrp="1"/>
          </p:cNvSpPr>
          <p:nvPr>
            <p:ph idx="1"/>
          </p:nvPr>
        </p:nvSpPr>
        <p:spPr/>
        <p:txBody>
          <a:bodyPr>
            <a:normAutofit/>
          </a:bodyPr>
          <a:lstStyle/>
          <a:p>
            <a:r>
              <a:rPr lang="en-US" sz="2400" dirty="0" smtClean="0"/>
              <a:t>Need for community gateway </a:t>
            </a:r>
          </a:p>
          <a:p>
            <a:r>
              <a:rPr lang="en-US" sz="2400" dirty="0" smtClean="0"/>
              <a:t>Selection of correct venue </a:t>
            </a:r>
          </a:p>
          <a:p>
            <a:r>
              <a:rPr lang="en-US" sz="2400" dirty="0" smtClean="0"/>
              <a:t>Specifying correct </a:t>
            </a:r>
            <a:r>
              <a:rPr lang="en-US" sz="2400" dirty="0" err="1" smtClean="0"/>
              <a:t>walltime</a:t>
            </a:r>
            <a:r>
              <a:rPr lang="en-US" sz="2400" dirty="0" smtClean="0"/>
              <a:t> limit </a:t>
            </a:r>
          </a:p>
          <a:p>
            <a:r>
              <a:rPr lang="en-US" sz="2400" dirty="0" smtClean="0"/>
              <a:t>Not exceeding the venue specific parameter limits</a:t>
            </a:r>
          </a:p>
          <a:p>
            <a:r>
              <a:rPr lang="en-US" sz="2400" dirty="0" smtClean="0"/>
              <a:t>Need for data backup </a:t>
            </a:r>
          </a:p>
        </p:txBody>
      </p:sp>
    </p:spTree>
    <p:extLst>
      <p:ext uri="{BB962C8B-B14F-4D97-AF65-F5344CB8AC3E}">
        <p14:creationId xmlns:p14="http://schemas.microsoft.com/office/powerpoint/2010/main" xmlns="" val="16814958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Lessons Learned</a:t>
            </a:r>
            <a:endParaRPr lang="en-US" b="1" dirty="0"/>
          </a:p>
        </p:txBody>
      </p:sp>
      <p:sp>
        <p:nvSpPr>
          <p:cNvPr id="3" name="Content Placeholder 2"/>
          <p:cNvSpPr>
            <a:spLocks noGrp="1"/>
          </p:cNvSpPr>
          <p:nvPr>
            <p:ph idx="1"/>
          </p:nvPr>
        </p:nvSpPr>
        <p:spPr/>
        <p:txBody>
          <a:bodyPr>
            <a:normAutofit/>
          </a:bodyPr>
          <a:lstStyle/>
          <a:p>
            <a:r>
              <a:rPr lang="en-US" sz="2400" dirty="0" smtClean="0"/>
              <a:t>Asynchronous method, hence email notifications are necessary </a:t>
            </a:r>
          </a:p>
          <a:p>
            <a:r>
              <a:rPr lang="en-US" sz="2400" dirty="0" smtClean="0"/>
              <a:t>Listing available venues </a:t>
            </a:r>
          </a:p>
          <a:p>
            <a:r>
              <a:rPr lang="en-US" sz="2400" dirty="0" smtClean="0"/>
              <a:t>Showing how busy are the queues of different venues</a:t>
            </a:r>
          </a:p>
          <a:p>
            <a:r>
              <a:rPr lang="en-US" sz="2400" dirty="0" smtClean="0"/>
              <a:t>Need for proper documentation and tutorials</a:t>
            </a:r>
          </a:p>
          <a:p>
            <a:pPr>
              <a:buNone/>
            </a:pPr>
            <a:endParaRPr lang="en-US" sz="24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381000"/>
            <a:ext cx="6388760" cy="1143000"/>
          </a:xfrm>
        </p:spPr>
        <p:txBody>
          <a:bodyPr/>
          <a:lstStyle/>
          <a:p>
            <a:pPr algn="ctr"/>
            <a:r>
              <a:rPr lang="en-US" b="1" dirty="0" smtClean="0"/>
              <a:t>Summary</a:t>
            </a:r>
            <a:endParaRPr lang="en-US" b="1" dirty="0"/>
          </a:p>
        </p:txBody>
      </p:sp>
      <p:sp>
        <p:nvSpPr>
          <p:cNvPr id="3" name="Content Placeholder 2"/>
          <p:cNvSpPr>
            <a:spLocks noGrp="1"/>
          </p:cNvSpPr>
          <p:nvPr>
            <p:ph idx="1"/>
          </p:nvPr>
        </p:nvSpPr>
        <p:spPr>
          <a:xfrm>
            <a:off x="533400" y="2743200"/>
            <a:ext cx="7662864" cy="3267169"/>
          </a:xfrm>
        </p:spPr>
        <p:txBody>
          <a:bodyPr/>
          <a:lstStyle/>
          <a:p>
            <a:r>
              <a:rPr lang="en-US" dirty="0" err="1" smtClean="0"/>
              <a:t>Batchsubmit</a:t>
            </a:r>
            <a:r>
              <a:rPr lang="en-US" dirty="0" smtClean="0"/>
              <a:t> makes parallel job submission easy for the user</a:t>
            </a:r>
          </a:p>
          <a:p>
            <a:r>
              <a:rPr lang="en-US" dirty="0" err="1" smtClean="0"/>
              <a:t>Batchsubmit</a:t>
            </a:r>
            <a:r>
              <a:rPr lang="en-US" dirty="0" smtClean="0"/>
              <a:t> is Asynchronous – does not require the session to be alive till job finishes execution</a:t>
            </a:r>
          </a:p>
          <a:p>
            <a:r>
              <a:rPr lang="en-US" dirty="0" err="1" smtClean="0"/>
              <a:t>Batchsubmit</a:t>
            </a:r>
            <a:r>
              <a:rPr lang="en-US" dirty="0" smtClean="0"/>
              <a:t> provides easy access to multiple supercomputers.</a:t>
            </a:r>
          </a:p>
          <a:p>
            <a:r>
              <a:rPr lang="en-US" dirty="0" err="1" smtClean="0"/>
              <a:t>Batchsubmit</a:t>
            </a:r>
            <a:r>
              <a:rPr lang="en-US" dirty="0" smtClean="0"/>
              <a:t> system could be easily extended for use by other science and engineering domains. </a:t>
            </a:r>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NSF Network for Earthquake Engineering Simulation (NEES)</a:t>
            </a:r>
            <a:endParaRPr lang="en-US" b="1" dirty="0"/>
          </a:p>
        </p:txBody>
      </p:sp>
      <p:sp>
        <p:nvSpPr>
          <p:cNvPr id="3" name="Content Placeholder 2"/>
          <p:cNvSpPr>
            <a:spLocks noGrp="1"/>
          </p:cNvSpPr>
          <p:nvPr>
            <p:ph idx="1"/>
          </p:nvPr>
        </p:nvSpPr>
        <p:spPr>
          <a:xfrm>
            <a:off x="228600" y="2438400"/>
            <a:ext cx="7696200" cy="4267200"/>
          </a:xfrm>
        </p:spPr>
        <p:txBody>
          <a:bodyPr>
            <a:noAutofit/>
          </a:bodyPr>
          <a:lstStyle/>
          <a:p>
            <a:r>
              <a:rPr lang="en-US" dirty="0" smtClean="0"/>
              <a:t>Safer buildings and civil infrastructure are needed to reduce damage and loss from earthquakes and tsunamis</a:t>
            </a:r>
          </a:p>
          <a:p>
            <a:r>
              <a:rPr lang="en-US" dirty="0" smtClean="0"/>
              <a:t>To facilitate research to improve seismic design of buildings and civil infrastructure, the National Science Foundation established </a:t>
            </a:r>
            <a:r>
              <a:rPr lang="en-US" dirty="0" smtClean="0"/>
              <a:t>NEES</a:t>
            </a:r>
            <a:endParaRPr lang="en-US" sz="2400" dirty="0" smtClean="0"/>
          </a:p>
          <a:p>
            <a:pPr marL="365760" lvl="2" indent="-256032">
              <a:spcBef>
                <a:spcPts val="400"/>
              </a:spcBef>
              <a:buClr>
                <a:schemeClr val="accent1"/>
              </a:buClr>
              <a:buSzPct val="68000"/>
              <a:buFont typeface="Wingdings 3"/>
              <a:buChar char=""/>
            </a:pPr>
            <a:r>
              <a:rPr lang="en-US" sz="2600" dirty="0" smtClean="0"/>
              <a:t>NEES Objectives</a:t>
            </a:r>
          </a:p>
          <a:p>
            <a:pPr lvl="1"/>
            <a:r>
              <a:rPr lang="en-US" dirty="0" smtClean="0"/>
              <a:t>Develop a national, multi-user, research infrastructure to support research and innovation in earthquake and tsunami loss reduction</a:t>
            </a:r>
          </a:p>
          <a:p>
            <a:pPr lvl="1"/>
            <a:r>
              <a:rPr lang="en-US" dirty="0" smtClean="0"/>
              <a:t>Create an educated workforce in hazard mitigation</a:t>
            </a:r>
          </a:p>
          <a:p>
            <a:pPr lvl="1"/>
            <a:r>
              <a:rPr lang="en-US" dirty="0" smtClean="0"/>
              <a:t>Conduct broader outreach and lifelong learning activities</a:t>
            </a:r>
            <a:endParaRPr lang="en-US" sz="2000" dirty="0" smtClean="0"/>
          </a:p>
          <a:p>
            <a:endParaRPr lang="en-US" sz="1800" dirty="0" smtClean="0"/>
          </a:p>
        </p:txBody>
      </p:sp>
    </p:spTree>
    <p:extLst>
      <p:ext uri="{BB962C8B-B14F-4D97-AF65-F5344CB8AC3E}">
        <p14:creationId xmlns:p14="http://schemas.microsoft.com/office/powerpoint/2010/main" xmlns="" val="103709942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b="1" dirty="0" smtClean="0"/>
              <a:t>Vision for NEES</a:t>
            </a:r>
            <a:endParaRPr lang="en-US" b="1" dirty="0"/>
          </a:p>
        </p:txBody>
      </p:sp>
      <p:sp>
        <p:nvSpPr>
          <p:cNvPr id="2" name="Content Placeholder 1"/>
          <p:cNvSpPr>
            <a:spLocks noGrp="1"/>
          </p:cNvSpPr>
          <p:nvPr>
            <p:ph idx="1"/>
          </p:nvPr>
        </p:nvSpPr>
        <p:spPr>
          <a:xfrm>
            <a:off x="457200" y="2743200"/>
            <a:ext cx="7662864" cy="3267169"/>
          </a:xfrm>
        </p:spPr>
        <p:txBody>
          <a:bodyPr>
            <a:normAutofit fontScale="85000" lnSpcReduction="20000"/>
          </a:bodyPr>
          <a:lstStyle/>
          <a:p>
            <a:pPr lvl="0"/>
            <a:r>
              <a:rPr lang="en-US" sz="2400" dirty="0" smtClean="0"/>
              <a:t>Facilitate access to the world's best integrated network of state-of-the art physical simulation facilities</a:t>
            </a:r>
          </a:p>
          <a:p>
            <a:pPr lvl="0"/>
            <a:r>
              <a:rPr lang="en-US" sz="2400" dirty="0" smtClean="0"/>
              <a:t>Build a cyber-enabled community that shares ideas, data, and computational tools and models.</a:t>
            </a:r>
          </a:p>
          <a:p>
            <a:pPr lvl="0"/>
            <a:r>
              <a:rPr lang="en-US" sz="2400" dirty="0" smtClean="0"/>
              <a:t>Promote education and training for the next generation of researchers and practitioners.</a:t>
            </a:r>
          </a:p>
          <a:p>
            <a:pPr lvl="0"/>
            <a:r>
              <a:rPr lang="en-US" sz="2400" dirty="0" smtClean="0"/>
              <a:t>Cultivate partnerships with other organizations to disseminate research results, leverage cyberinfrastructure, and </a:t>
            </a:r>
            <a:r>
              <a:rPr lang="en-US" sz="2400" dirty="0" smtClean="0"/>
              <a:t>reduce risk      by </a:t>
            </a:r>
            <a:r>
              <a:rPr lang="en-US" sz="2400" dirty="0" smtClean="0"/>
              <a:t>transferring results into practice.</a:t>
            </a:r>
          </a:p>
        </p:txBody>
      </p:sp>
    </p:spTree>
    <p:extLst>
      <p:ext uri="{BB962C8B-B14F-4D97-AF65-F5344CB8AC3E}">
        <p14:creationId xmlns:p14="http://schemas.microsoft.com/office/powerpoint/2010/main" xmlns="" val="8776260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b="1" dirty="0" smtClean="0"/>
              <a:t>NEES Research Facilities</a:t>
            </a:r>
            <a:endParaRPr lang="en-US" b="1" dirty="0"/>
          </a:p>
        </p:txBody>
      </p:sp>
      <p:sp>
        <p:nvSpPr>
          <p:cNvPr id="2" name="Content Placeholder 1"/>
          <p:cNvSpPr>
            <a:spLocks noGrp="1"/>
          </p:cNvSpPr>
          <p:nvPr>
            <p:ph idx="1"/>
          </p:nvPr>
        </p:nvSpPr>
        <p:spPr>
          <a:xfrm>
            <a:off x="762000" y="2590800"/>
            <a:ext cx="7662864" cy="3267169"/>
          </a:xfrm>
        </p:spPr>
        <p:txBody>
          <a:bodyPr>
            <a:noAutofit/>
          </a:bodyPr>
          <a:lstStyle/>
          <a:p>
            <a:r>
              <a:rPr lang="en-US" sz="1900" dirty="0" smtClean="0"/>
              <a:t>NEES has a broad set of experimental facilities</a:t>
            </a:r>
          </a:p>
          <a:p>
            <a:pPr lvl="1"/>
            <a:r>
              <a:rPr lang="en-US" sz="1600" dirty="0" smtClean="0"/>
              <a:t>Each type of equipment produces unique data</a:t>
            </a:r>
          </a:p>
          <a:p>
            <a:pPr lvl="1"/>
            <a:r>
              <a:rPr lang="en-US" sz="1600" dirty="0" smtClean="0"/>
              <a:t>Located at 14 sites across the United States </a:t>
            </a:r>
          </a:p>
          <a:p>
            <a:r>
              <a:rPr lang="en-US" sz="1900" dirty="0" smtClean="0"/>
              <a:t>Shake </a:t>
            </a:r>
            <a:r>
              <a:rPr lang="en-US" sz="1900" dirty="0" smtClean="0"/>
              <a:t>Table, Tsunami </a:t>
            </a:r>
            <a:r>
              <a:rPr lang="en-US" sz="1900" dirty="0" smtClean="0"/>
              <a:t>Wave Basin</a:t>
            </a:r>
          </a:p>
          <a:p>
            <a:r>
              <a:rPr lang="en-US" sz="1900" dirty="0" smtClean="0"/>
              <a:t>Large-Scale Testing Facilities</a:t>
            </a:r>
          </a:p>
          <a:p>
            <a:r>
              <a:rPr lang="en-US" sz="1900" dirty="0" smtClean="0"/>
              <a:t>Centrifuge, Field </a:t>
            </a:r>
            <a:r>
              <a:rPr lang="en-US" sz="1900" dirty="0" smtClean="0"/>
              <a:t>and Mobile Facilities</a:t>
            </a:r>
          </a:p>
          <a:p>
            <a:r>
              <a:rPr lang="en-US" sz="1900" dirty="0" smtClean="0"/>
              <a:t>Large-Displacement Facility</a:t>
            </a:r>
          </a:p>
          <a:p>
            <a:r>
              <a:rPr lang="en-US" sz="1900" dirty="0" smtClean="0"/>
              <a:t>Cyberinfrastructure</a:t>
            </a:r>
          </a:p>
          <a:p>
            <a:endParaRPr lang="en-US" sz="1900" dirty="0"/>
          </a:p>
        </p:txBody>
      </p:sp>
    </p:spTree>
    <p:extLst>
      <p:ext uri="{BB962C8B-B14F-4D97-AF65-F5344CB8AC3E}">
        <p14:creationId xmlns:p14="http://schemas.microsoft.com/office/powerpoint/2010/main" xmlns="" val="193216893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uffalo.psd"/>
          <p:cNvPicPr>
            <a:picLocks noChangeAspect="1"/>
          </p:cNvPicPr>
          <p:nvPr/>
        </p:nvPicPr>
        <p:blipFill>
          <a:blip r:embed="rId3" cstate="print"/>
          <a:stretch>
            <a:fillRect/>
          </a:stretch>
        </p:blipFill>
        <p:spPr>
          <a:xfrm>
            <a:off x="6214648" y="1258769"/>
            <a:ext cx="1050484" cy="1050484"/>
          </a:xfrm>
          <a:prstGeom prst="rect">
            <a:avLst/>
          </a:prstGeom>
        </p:spPr>
      </p:pic>
      <p:pic>
        <p:nvPicPr>
          <p:cNvPr id="7" name="Picture 6" descr="Cornell.psd"/>
          <p:cNvPicPr>
            <a:picLocks noChangeAspect="1"/>
          </p:cNvPicPr>
          <p:nvPr/>
        </p:nvPicPr>
        <p:blipFill>
          <a:blip r:embed="rId4" cstate="print"/>
          <a:stretch>
            <a:fillRect/>
          </a:stretch>
        </p:blipFill>
        <p:spPr>
          <a:xfrm>
            <a:off x="6618695" y="2449496"/>
            <a:ext cx="975905" cy="975905"/>
          </a:xfrm>
          <a:prstGeom prst="rect">
            <a:avLst/>
          </a:prstGeom>
        </p:spPr>
      </p:pic>
      <p:pic>
        <p:nvPicPr>
          <p:cNvPr id="8" name="Picture 7" descr="Lehigh.psd"/>
          <p:cNvPicPr>
            <a:picLocks noChangeAspect="1"/>
          </p:cNvPicPr>
          <p:nvPr/>
        </p:nvPicPr>
        <p:blipFill>
          <a:blip r:embed="rId5" cstate="print"/>
          <a:stretch>
            <a:fillRect/>
          </a:stretch>
        </p:blipFill>
        <p:spPr>
          <a:xfrm>
            <a:off x="5928669" y="5003383"/>
            <a:ext cx="1033350" cy="1033350"/>
          </a:xfrm>
          <a:prstGeom prst="rect">
            <a:avLst/>
          </a:prstGeom>
        </p:spPr>
      </p:pic>
      <p:pic>
        <p:nvPicPr>
          <p:cNvPr id="10" name="Picture 9" descr="MINN.psd"/>
          <p:cNvPicPr>
            <a:picLocks noChangeAspect="1"/>
          </p:cNvPicPr>
          <p:nvPr/>
        </p:nvPicPr>
        <p:blipFill>
          <a:blip r:embed="rId6" cstate="print"/>
          <a:stretch>
            <a:fillRect/>
          </a:stretch>
        </p:blipFill>
        <p:spPr>
          <a:xfrm>
            <a:off x="4026447" y="203451"/>
            <a:ext cx="996138" cy="996138"/>
          </a:xfrm>
          <a:prstGeom prst="rect">
            <a:avLst/>
          </a:prstGeom>
        </p:spPr>
      </p:pic>
      <p:pic>
        <p:nvPicPr>
          <p:cNvPr id="12" name="Picture 11" descr="Oregon site.psd"/>
          <p:cNvPicPr>
            <a:picLocks noChangeAspect="1"/>
          </p:cNvPicPr>
          <p:nvPr/>
        </p:nvPicPr>
        <p:blipFill>
          <a:blip r:embed="rId7" cstate="print"/>
          <a:stretch>
            <a:fillRect/>
          </a:stretch>
        </p:blipFill>
        <p:spPr>
          <a:xfrm>
            <a:off x="2674415" y="261118"/>
            <a:ext cx="1038983" cy="1038983"/>
          </a:xfrm>
          <a:prstGeom prst="rect">
            <a:avLst/>
          </a:prstGeom>
        </p:spPr>
      </p:pic>
      <p:pic>
        <p:nvPicPr>
          <p:cNvPr id="13" name="Picture 12" descr="RPI.psd"/>
          <p:cNvPicPr>
            <a:picLocks noChangeAspect="1"/>
          </p:cNvPicPr>
          <p:nvPr/>
        </p:nvPicPr>
        <p:blipFill>
          <a:blip r:embed="rId8" cstate="print"/>
          <a:stretch>
            <a:fillRect/>
          </a:stretch>
        </p:blipFill>
        <p:spPr>
          <a:xfrm>
            <a:off x="6519994" y="3703288"/>
            <a:ext cx="1019904" cy="1019904"/>
          </a:xfrm>
          <a:prstGeom prst="rect">
            <a:avLst/>
          </a:prstGeom>
        </p:spPr>
      </p:pic>
      <p:pic>
        <p:nvPicPr>
          <p:cNvPr id="14" name="Picture 13" descr="UCB.psd"/>
          <p:cNvPicPr>
            <a:picLocks noChangeAspect="1"/>
          </p:cNvPicPr>
          <p:nvPr/>
        </p:nvPicPr>
        <p:blipFill>
          <a:blip r:embed="rId9" cstate="print"/>
          <a:stretch>
            <a:fillRect/>
          </a:stretch>
        </p:blipFill>
        <p:spPr>
          <a:xfrm>
            <a:off x="1770117" y="922448"/>
            <a:ext cx="991047" cy="991047"/>
          </a:xfrm>
          <a:prstGeom prst="rect">
            <a:avLst/>
          </a:prstGeom>
        </p:spPr>
      </p:pic>
      <p:pic>
        <p:nvPicPr>
          <p:cNvPr id="15" name="Picture 14" descr="UCD.psd"/>
          <p:cNvPicPr>
            <a:picLocks noChangeAspect="1"/>
          </p:cNvPicPr>
          <p:nvPr/>
        </p:nvPicPr>
        <p:blipFill>
          <a:blip r:embed="rId10" cstate="print"/>
          <a:stretch>
            <a:fillRect/>
          </a:stretch>
        </p:blipFill>
        <p:spPr>
          <a:xfrm>
            <a:off x="1066605" y="1808915"/>
            <a:ext cx="1002496" cy="1002496"/>
          </a:xfrm>
          <a:prstGeom prst="rect">
            <a:avLst/>
          </a:prstGeom>
        </p:spPr>
      </p:pic>
      <p:pic>
        <p:nvPicPr>
          <p:cNvPr id="16" name="Picture 15" descr="UCLA.psd"/>
          <p:cNvPicPr>
            <a:picLocks noChangeAspect="1"/>
          </p:cNvPicPr>
          <p:nvPr/>
        </p:nvPicPr>
        <p:blipFill>
          <a:blip r:embed="rId11" cstate="print"/>
          <a:stretch>
            <a:fillRect/>
          </a:stretch>
        </p:blipFill>
        <p:spPr>
          <a:xfrm>
            <a:off x="950934" y="4191002"/>
            <a:ext cx="999065" cy="999065"/>
          </a:xfrm>
          <a:prstGeom prst="rect">
            <a:avLst/>
          </a:prstGeom>
        </p:spPr>
      </p:pic>
      <p:pic>
        <p:nvPicPr>
          <p:cNvPr id="17" name="Picture 16" descr="UCSB.psd"/>
          <p:cNvPicPr>
            <a:picLocks noChangeAspect="1"/>
          </p:cNvPicPr>
          <p:nvPr/>
        </p:nvPicPr>
        <p:blipFill>
          <a:blip r:embed="rId12" cstate="print"/>
          <a:stretch>
            <a:fillRect/>
          </a:stretch>
        </p:blipFill>
        <p:spPr>
          <a:xfrm>
            <a:off x="633638" y="2996921"/>
            <a:ext cx="1031006" cy="1007812"/>
          </a:xfrm>
          <a:prstGeom prst="rect">
            <a:avLst/>
          </a:prstGeom>
        </p:spPr>
      </p:pic>
      <p:pic>
        <p:nvPicPr>
          <p:cNvPr id="18" name="Picture 17" descr="UCSD.psd"/>
          <p:cNvPicPr>
            <a:picLocks noChangeAspect="1"/>
          </p:cNvPicPr>
          <p:nvPr/>
        </p:nvPicPr>
        <p:blipFill>
          <a:blip r:embed="rId13" cstate="print"/>
          <a:stretch>
            <a:fillRect/>
          </a:stretch>
        </p:blipFill>
        <p:spPr>
          <a:xfrm>
            <a:off x="1702218" y="5068655"/>
            <a:ext cx="956731" cy="956731"/>
          </a:xfrm>
          <a:prstGeom prst="rect">
            <a:avLst/>
          </a:prstGeom>
        </p:spPr>
      </p:pic>
      <p:pic>
        <p:nvPicPr>
          <p:cNvPr id="19" name="Picture 18" descr="UIUC.psd"/>
          <p:cNvPicPr>
            <a:picLocks noChangeAspect="1"/>
          </p:cNvPicPr>
          <p:nvPr/>
        </p:nvPicPr>
        <p:blipFill>
          <a:blip r:embed="rId14" cstate="print"/>
          <a:stretch>
            <a:fillRect/>
          </a:stretch>
        </p:blipFill>
        <p:spPr>
          <a:xfrm>
            <a:off x="5216659" y="442417"/>
            <a:ext cx="1007893" cy="1007893"/>
          </a:xfrm>
          <a:prstGeom prst="rect">
            <a:avLst/>
          </a:prstGeom>
        </p:spPr>
      </p:pic>
      <p:pic>
        <p:nvPicPr>
          <p:cNvPr id="20" name="Picture 19" descr="UNR.psd"/>
          <p:cNvPicPr>
            <a:picLocks noChangeAspect="1"/>
          </p:cNvPicPr>
          <p:nvPr/>
        </p:nvPicPr>
        <p:blipFill>
          <a:blip r:embed="rId15" cstate="print"/>
          <a:stretch>
            <a:fillRect/>
          </a:stretch>
        </p:blipFill>
        <p:spPr>
          <a:xfrm>
            <a:off x="2999855" y="5552226"/>
            <a:ext cx="979164" cy="979164"/>
          </a:xfrm>
          <a:prstGeom prst="rect">
            <a:avLst/>
          </a:prstGeom>
        </p:spPr>
      </p:pic>
      <p:pic>
        <p:nvPicPr>
          <p:cNvPr id="21" name="Picture 20" descr="UT.psd"/>
          <p:cNvPicPr>
            <a:picLocks noChangeAspect="1"/>
          </p:cNvPicPr>
          <p:nvPr/>
        </p:nvPicPr>
        <p:blipFill>
          <a:blip r:embed="rId16" cstate="print"/>
          <a:stretch>
            <a:fillRect/>
          </a:stretch>
        </p:blipFill>
        <p:spPr>
          <a:xfrm>
            <a:off x="4810298" y="5478846"/>
            <a:ext cx="1029945" cy="1029945"/>
          </a:xfrm>
          <a:prstGeom prst="rect">
            <a:avLst/>
          </a:prstGeom>
        </p:spPr>
      </p:pic>
      <p:sp>
        <p:nvSpPr>
          <p:cNvPr id="24" name="TextBox 23"/>
          <p:cNvSpPr txBox="1"/>
          <p:nvPr/>
        </p:nvSpPr>
        <p:spPr>
          <a:xfrm>
            <a:off x="0" y="2766216"/>
            <a:ext cx="1447031" cy="461665"/>
          </a:xfrm>
          <a:prstGeom prst="rect">
            <a:avLst/>
          </a:prstGeom>
          <a:noFill/>
        </p:spPr>
        <p:txBody>
          <a:bodyPr wrap="none" rtlCol="0">
            <a:spAutoFit/>
          </a:bodyPr>
          <a:lstStyle/>
          <a:p>
            <a:r>
              <a:rPr lang="en-US" sz="1200" dirty="0" smtClean="0">
                <a:solidFill>
                  <a:srgbClr val="000000"/>
                </a:solidFill>
                <a:latin typeface="Arial Narrow"/>
                <a:cs typeface="Arial Narrow"/>
              </a:rPr>
              <a:t>University of California</a:t>
            </a:r>
          </a:p>
          <a:p>
            <a:r>
              <a:rPr lang="en-US" sz="1200" dirty="0" smtClean="0">
                <a:solidFill>
                  <a:srgbClr val="000000"/>
                </a:solidFill>
                <a:latin typeface="Arial Narrow"/>
                <a:cs typeface="Arial Narrow"/>
              </a:rPr>
              <a:t>Santa Barbara</a:t>
            </a:r>
            <a:endParaRPr lang="en-US" sz="1200" dirty="0">
              <a:solidFill>
                <a:srgbClr val="000000"/>
              </a:solidFill>
              <a:latin typeface="Arial Narrow"/>
              <a:cs typeface="Arial Narrow"/>
            </a:endParaRPr>
          </a:p>
        </p:txBody>
      </p:sp>
      <p:sp>
        <p:nvSpPr>
          <p:cNvPr id="26" name="TextBox 25"/>
          <p:cNvSpPr txBox="1"/>
          <p:nvPr/>
        </p:nvSpPr>
        <p:spPr>
          <a:xfrm>
            <a:off x="306337" y="5388001"/>
            <a:ext cx="1447031" cy="461665"/>
          </a:xfrm>
          <a:prstGeom prst="rect">
            <a:avLst/>
          </a:prstGeom>
          <a:noFill/>
        </p:spPr>
        <p:txBody>
          <a:bodyPr wrap="none" rtlCol="0">
            <a:spAutoFit/>
          </a:bodyPr>
          <a:lstStyle/>
          <a:p>
            <a:r>
              <a:rPr lang="en-US" sz="1200" dirty="0" smtClean="0">
                <a:solidFill>
                  <a:srgbClr val="000000"/>
                </a:solidFill>
                <a:latin typeface="Arial Narrow"/>
                <a:cs typeface="Arial Narrow"/>
              </a:rPr>
              <a:t>University of California</a:t>
            </a:r>
          </a:p>
          <a:p>
            <a:r>
              <a:rPr lang="en-US" sz="1200" dirty="0" smtClean="0">
                <a:solidFill>
                  <a:srgbClr val="000000"/>
                </a:solidFill>
                <a:latin typeface="Arial Narrow"/>
                <a:cs typeface="Arial Narrow"/>
              </a:rPr>
              <a:t>San Diego</a:t>
            </a:r>
            <a:endParaRPr lang="en-US" sz="1200" dirty="0">
              <a:solidFill>
                <a:srgbClr val="000000"/>
              </a:solidFill>
              <a:latin typeface="Arial Narrow"/>
              <a:cs typeface="Arial Narrow"/>
            </a:endParaRPr>
          </a:p>
        </p:txBody>
      </p:sp>
      <p:sp>
        <p:nvSpPr>
          <p:cNvPr id="29" name="TextBox 28"/>
          <p:cNvSpPr txBox="1"/>
          <p:nvPr/>
        </p:nvSpPr>
        <p:spPr>
          <a:xfrm>
            <a:off x="0" y="4008832"/>
            <a:ext cx="1447031" cy="461665"/>
          </a:xfrm>
          <a:prstGeom prst="rect">
            <a:avLst/>
          </a:prstGeom>
          <a:noFill/>
        </p:spPr>
        <p:txBody>
          <a:bodyPr wrap="none" rtlCol="0">
            <a:spAutoFit/>
          </a:bodyPr>
          <a:lstStyle/>
          <a:p>
            <a:r>
              <a:rPr lang="en-US" sz="1200" dirty="0" smtClean="0">
                <a:solidFill>
                  <a:srgbClr val="000000"/>
                </a:solidFill>
                <a:latin typeface="Arial Narrow"/>
                <a:cs typeface="Arial Narrow"/>
              </a:rPr>
              <a:t>University of California</a:t>
            </a:r>
          </a:p>
          <a:p>
            <a:r>
              <a:rPr lang="en-US" sz="1200" dirty="0" smtClean="0">
                <a:solidFill>
                  <a:srgbClr val="000000"/>
                </a:solidFill>
                <a:latin typeface="Arial Narrow"/>
                <a:cs typeface="Arial Narrow"/>
              </a:rPr>
              <a:t>Los Angeles</a:t>
            </a:r>
            <a:endParaRPr lang="en-US" sz="1200" dirty="0">
              <a:solidFill>
                <a:srgbClr val="000000"/>
              </a:solidFill>
              <a:latin typeface="Arial Narrow"/>
              <a:cs typeface="Arial Narrow"/>
            </a:endParaRPr>
          </a:p>
        </p:txBody>
      </p:sp>
      <p:sp>
        <p:nvSpPr>
          <p:cNvPr id="30" name="TextBox 29"/>
          <p:cNvSpPr txBox="1"/>
          <p:nvPr/>
        </p:nvSpPr>
        <p:spPr>
          <a:xfrm>
            <a:off x="0" y="1597252"/>
            <a:ext cx="1447031" cy="461665"/>
          </a:xfrm>
          <a:prstGeom prst="rect">
            <a:avLst/>
          </a:prstGeom>
          <a:noFill/>
        </p:spPr>
        <p:txBody>
          <a:bodyPr wrap="square" rtlCol="0">
            <a:spAutoFit/>
          </a:bodyPr>
          <a:lstStyle/>
          <a:p>
            <a:r>
              <a:rPr lang="en-US" sz="1200" dirty="0" smtClean="0">
                <a:solidFill>
                  <a:srgbClr val="000000"/>
                </a:solidFill>
                <a:latin typeface="Arial Narrow"/>
                <a:cs typeface="Arial Narrow"/>
              </a:rPr>
              <a:t>University of California</a:t>
            </a:r>
          </a:p>
          <a:p>
            <a:r>
              <a:rPr lang="en-US" sz="1200" dirty="0" smtClean="0">
                <a:solidFill>
                  <a:srgbClr val="000000"/>
                </a:solidFill>
                <a:latin typeface="Arial Narrow"/>
                <a:cs typeface="Arial Narrow"/>
              </a:rPr>
              <a:t>Davis</a:t>
            </a:r>
            <a:endParaRPr lang="en-US" sz="1200" dirty="0">
              <a:solidFill>
                <a:srgbClr val="000000"/>
              </a:solidFill>
              <a:latin typeface="Arial Narrow"/>
              <a:cs typeface="Arial Narrow"/>
            </a:endParaRPr>
          </a:p>
        </p:txBody>
      </p:sp>
      <p:sp>
        <p:nvSpPr>
          <p:cNvPr id="33" name="TextBox 32"/>
          <p:cNvSpPr txBox="1"/>
          <p:nvPr/>
        </p:nvSpPr>
        <p:spPr>
          <a:xfrm>
            <a:off x="6248400" y="6047601"/>
            <a:ext cx="1159292" cy="276999"/>
          </a:xfrm>
          <a:prstGeom prst="rect">
            <a:avLst/>
          </a:prstGeom>
          <a:noFill/>
        </p:spPr>
        <p:txBody>
          <a:bodyPr wrap="none" rtlCol="0">
            <a:spAutoFit/>
          </a:bodyPr>
          <a:lstStyle/>
          <a:p>
            <a:r>
              <a:rPr lang="en-US" sz="1200" dirty="0" smtClean="0">
                <a:solidFill>
                  <a:srgbClr val="000000"/>
                </a:solidFill>
                <a:latin typeface="Arial Narrow"/>
                <a:cs typeface="Arial Narrow"/>
              </a:rPr>
              <a:t>Lehigh University</a:t>
            </a:r>
          </a:p>
        </p:txBody>
      </p:sp>
      <p:sp>
        <p:nvSpPr>
          <p:cNvPr id="34" name="TextBox 33"/>
          <p:cNvSpPr txBox="1"/>
          <p:nvPr/>
        </p:nvSpPr>
        <p:spPr>
          <a:xfrm>
            <a:off x="5998461" y="4682066"/>
            <a:ext cx="2078739" cy="461665"/>
          </a:xfrm>
          <a:prstGeom prst="rect">
            <a:avLst/>
          </a:prstGeom>
          <a:noFill/>
        </p:spPr>
        <p:txBody>
          <a:bodyPr wrap="square" rtlCol="0">
            <a:spAutoFit/>
          </a:bodyPr>
          <a:lstStyle/>
          <a:p>
            <a:r>
              <a:rPr lang="en-US" sz="1200" dirty="0" smtClean="0">
                <a:solidFill>
                  <a:prstClr val="black"/>
                </a:solidFill>
                <a:latin typeface="Arial Narrow"/>
                <a:cs typeface="Arial Narrow"/>
              </a:rPr>
              <a:t>Rensselaer Polytechnic Institute</a:t>
            </a:r>
          </a:p>
          <a:p>
            <a:r>
              <a:rPr lang="en-US" sz="1200" dirty="0" smtClean="0">
                <a:solidFill>
                  <a:prstClr val="white"/>
                </a:solidFill>
                <a:latin typeface="Arial Narrow"/>
                <a:cs typeface="Arial Narrow"/>
              </a:rPr>
              <a:t>0</a:t>
            </a:r>
            <a:endParaRPr lang="en-US" sz="1200" dirty="0">
              <a:solidFill>
                <a:prstClr val="white"/>
              </a:solidFill>
              <a:latin typeface="Arial Narrow"/>
              <a:cs typeface="Arial Narrow"/>
            </a:endParaRPr>
          </a:p>
        </p:txBody>
      </p:sp>
      <p:sp>
        <p:nvSpPr>
          <p:cNvPr id="35" name="TextBox 34"/>
          <p:cNvSpPr txBox="1"/>
          <p:nvPr/>
        </p:nvSpPr>
        <p:spPr>
          <a:xfrm>
            <a:off x="6858000" y="3395132"/>
            <a:ext cx="2078739" cy="461665"/>
          </a:xfrm>
          <a:prstGeom prst="rect">
            <a:avLst/>
          </a:prstGeom>
          <a:noFill/>
        </p:spPr>
        <p:txBody>
          <a:bodyPr wrap="square" rtlCol="0">
            <a:spAutoFit/>
          </a:bodyPr>
          <a:lstStyle/>
          <a:p>
            <a:r>
              <a:rPr lang="en-US" sz="1200" dirty="0" smtClean="0">
                <a:solidFill>
                  <a:prstClr val="black"/>
                </a:solidFill>
                <a:latin typeface="Arial Narrow"/>
                <a:cs typeface="Arial Narrow"/>
              </a:rPr>
              <a:t>Cornell University</a:t>
            </a:r>
          </a:p>
          <a:p>
            <a:endParaRPr lang="en-US" sz="1200" dirty="0">
              <a:solidFill>
                <a:prstClr val="white"/>
              </a:solidFill>
              <a:latin typeface="Arial Narrow"/>
              <a:cs typeface="Arial Narrow"/>
            </a:endParaRPr>
          </a:p>
        </p:txBody>
      </p:sp>
      <p:sp>
        <p:nvSpPr>
          <p:cNvPr id="36" name="TextBox 35"/>
          <p:cNvSpPr txBox="1"/>
          <p:nvPr/>
        </p:nvSpPr>
        <p:spPr>
          <a:xfrm>
            <a:off x="7234594" y="1904999"/>
            <a:ext cx="2078739" cy="276999"/>
          </a:xfrm>
          <a:prstGeom prst="rect">
            <a:avLst/>
          </a:prstGeom>
          <a:noFill/>
        </p:spPr>
        <p:txBody>
          <a:bodyPr wrap="square" rtlCol="0">
            <a:spAutoFit/>
          </a:bodyPr>
          <a:lstStyle/>
          <a:p>
            <a:r>
              <a:rPr lang="en-US" sz="1200" dirty="0" smtClean="0">
                <a:solidFill>
                  <a:srgbClr val="000000"/>
                </a:solidFill>
                <a:latin typeface="Arial Narrow"/>
                <a:cs typeface="Arial Narrow"/>
              </a:rPr>
              <a:t>University of Buffalo</a:t>
            </a:r>
            <a:endParaRPr lang="en-US" sz="1200" dirty="0">
              <a:solidFill>
                <a:srgbClr val="000000"/>
              </a:solidFill>
              <a:latin typeface="Arial Narrow"/>
              <a:cs typeface="Arial Narrow"/>
            </a:endParaRPr>
          </a:p>
        </p:txBody>
      </p:sp>
      <p:sp>
        <p:nvSpPr>
          <p:cNvPr id="37" name="TextBox 36"/>
          <p:cNvSpPr txBox="1"/>
          <p:nvPr/>
        </p:nvSpPr>
        <p:spPr>
          <a:xfrm>
            <a:off x="4648200" y="0"/>
            <a:ext cx="2078739" cy="461665"/>
          </a:xfrm>
          <a:prstGeom prst="rect">
            <a:avLst/>
          </a:prstGeom>
          <a:noFill/>
        </p:spPr>
        <p:txBody>
          <a:bodyPr wrap="square" rtlCol="0">
            <a:spAutoFit/>
          </a:bodyPr>
          <a:lstStyle/>
          <a:p>
            <a:r>
              <a:rPr lang="en-US" sz="1200" dirty="0" smtClean="0">
                <a:solidFill>
                  <a:prstClr val="black"/>
                </a:solidFill>
                <a:latin typeface="Arial Narrow"/>
                <a:cs typeface="Arial Narrow"/>
              </a:rPr>
              <a:t>University of Minnesota</a:t>
            </a:r>
          </a:p>
          <a:p>
            <a:endParaRPr lang="en-US" sz="1200" dirty="0">
              <a:solidFill>
                <a:prstClr val="white"/>
              </a:solidFill>
              <a:latin typeface="Arial Narrow"/>
              <a:cs typeface="Arial Narrow"/>
            </a:endParaRPr>
          </a:p>
        </p:txBody>
      </p:sp>
      <p:sp>
        <p:nvSpPr>
          <p:cNvPr id="38" name="TextBox 37"/>
          <p:cNvSpPr txBox="1"/>
          <p:nvPr/>
        </p:nvSpPr>
        <p:spPr>
          <a:xfrm>
            <a:off x="5791200" y="228600"/>
            <a:ext cx="2078739" cy="276999"/>
          </a:xfrm>
          <a:prstGeom prst="rect">
            <a:avLst/>
          </a:prstGeom>
          <a:noFill/>
        </p:spPr>
        <p:txBody>
          <a:bodyPr wrap="square" rtlCol="0">
            <a:spAutoFit/>
          </a:bodyPr>
          <a:lstStyle/>
          <a:p>
            <a:r>
              <a:rPr lang="en-US" sz="1200" dirty="0" smtClean="0">
                <a:solidFill>
                  <a:srgbClr val="000000"/>
                </a:solidFill>
                <a:latin typeface="Arial Narrow"/>
                <a:cs typeface="Arial Narrow"/>
              </a:rPr>
              <a:t>University of Illinois</a:t>
            </a:r>
            <a:r>
              <a:rPr lang="en-US" sz="1200" dirty="0" smtClean="0">
                <a:solidFill>
                  <a:srgbClr val="FFFFFF"/>
                </a:solidFill>
                <a:latin typeface="Arial Narrow"/>
                <a:cs typeface="Arial Narrow"/>
              </a:rPr>
              <a:t>- Urbana</a:t>
            </a:r>
          </a:p>
          <a:p>
            <a:endParaRPr lang="en-US" sz="1200" dirty="0">
              <a:solidFill>
                <a:prstClr val="white"/>
              </a:solidFill>
              <a:latin typeface="Arial Narrow"/>
              <a:cs typeface="Arial Narrow"/>
            </a:endParaRPr>
          </a:p>
        </p:txBody>
      </p:sp>
      <p:sp>
        <p:nvSpPr>
          <p:cNvPr id="39" name="TextBox 38"/>
          <p:cNvSpPr txBox="1"/>
          <p:nvPr/>
        </p:nvSpPr>
        <p:spPr>
          <a:xfrm>
            <a:off x="2421481" y="0"/>
            <a:ext cx="2078739" cy="276999"/>
          </a:xfrm>
          <a:prstGeom prst="rect">
            <a:avLst/>
          </a:prstGeom>
          <a:noFill/>
        </p:spPr>
        <p:txBody>
          <a:bodyPr wrap="square" rtlCol="0">
            <a:spAutoFit/>
          </a:bodyPr>
          <a:lstStyle/>
          <a:p>
            <a:r>
              <a:rPr lang="en-US" sz="1200" dirty="0" smtClean="0">
                <a:solidFill>
                  <a:prstClr val="black"/>
                </a:solidFill>
                <a:latin typeface="Arial Narrow"/>
                <a:cs typeface="Arial Narrow"/>
              </a:rPr>
              <a:t>Oregon State University</a:t>
            </a:r>
          </a:p>
          <a:p>
            <a:endParaRPr lang="en-US" sz="1200" dirty="0">
              <a:solidFill>
                <a:prstClr val="white"/>
              </a:solidFill>
              <a:latin typeface="Arial Narrow"/>
              <a:cs typeface="Arial Narrow"/>
            </a:endParaRPr>
          </a:p>
        </p:txBody>
      </p:sp>
      <p:sp>
        <p:nvSpPr>
          <p:cNvPr id="40" name="TextBox 39"/>
          <p:cNvSpPr txBox="1"/>
          <p:nvPr/>
        </p:nvSpPr>
        <p:spPr>
          <a:xfrm>
            <a:off x="2721861" y="1295400"/>
            <a:ext cx="2078739" cy="461665"/>
          </a:xfrm>
          <a:prstGeom prst="rect">
            <a:avLst/>
          </a:prstGeom>
          <a:noFill/>
        </p:spPr>
        <p:txBody>
          <a:bodyPr wrap="square" rtlCol="0">
            <a:spAutoFit/>
          </a:bodyPr>
          <a:lstStyle/>
          <a:p>
            <a:r>
              <a:rPr lang="en-US" sz="1200" dirty="0" smtClean="0">
                <a:solidFill>
                  <a:srgbClr val="000000"/>
                </a:solidFill>
                <a:latin typeface="Arial Narrow"/>
                <a:cs typeface="Arial Narrow"/>
              </a:rPr>
              <a:t>University of California</a:t>
            </a:r>
          </a:p>
          <a:p>
            <a:r>
              <a:rPr lang="en-US" sz="1200" dirty="0" smtClean="0">
                <a:solidFill>
                  <a:srgbClr val="000000"/>
                </a:solidFill>
                <a:latin typeface="Arial Narrow"/>
                <a:cs typeface="Arial Narrow"/>
              </a:rPr>
              <a:t>Berkeley</a:t>
            </a:r>
          </a:p>
          <a:p>
            <a:endParaRPr lang="en-US" sz="1200" dirty="0">
              <a:solidFill>
                <a:srgbClr val="000000"/>
              </a:solidFill>
              <a:latin typeface="Arial Narrow"/>
              <a:cs typeface="Arial Narrow"/>
            </a:endParaRPr>
          </a:p>
        </p:txBody>
      </p:sp>
      <p:pic>
        <p:nvPicPr>
          <p:cNvPr id="45" name="Picture 44" descr="map.gif"/>
          <p:cNvPicPr>
            <a:picLocks noChangeAspect="1"/>
          </p:cNvPicPr>
          <p:nvPr/>
        </p:nvPicPr>
        <p:blipFill>
          <a:blip r:embed="rId17" cstate="print"/>
          <a:stretch>
            <a:fillRect/>
          </a:stretch>
        </p:blipFill>
        <p:spPr>
          <a:xfrm>
            <a:off x="1921933" y="2184399"/>
            <a:ext cx="4722762" cy="3050117"/>
          </a:xfrm>
          <a:prstGeom prst="rect">
            <a:avLst/>
          </a:prstGeom>
          <a:ln>
            <a:noFill/>
          </a:ln>
        </p:spPr>
      </p:pic>
      <p:cxnSp>
        <p:nvCxnSpPr>
          <p:cNvPr id="58" name="Straight Connector 57"/>
          <p:cNvCxnSpPr/>
          <p:nvPr/>
        </p:nvCxnSpPr>
        <p:spPr>
          <a:xfrm rot="16200000" flipH="1">
            <a:off x="4008966" y="4711700"/>
            <a:ext cx="1295400" cy="1083733"/>
          </a:xfrm>
          <a:prstGeom prst="line">
            <a:avLst/>
          </a:prstGeom>
          <a:ln>
            <a:noFill/>
          </a:ln>
        </p:spPr>
        <p:style>
          <a:lnRef idx="2">
            <a:schemeClr val="accent1"/>
          </a:lnRef>
          <a:fillRef idx="0">
            <a:schemeClr val="accent1"/>
          </a:fillRef>
          <a:effectRef idx="1">
            <a:schemeClr val="accent1"/>
          </a:effectRef>
          <a:fontRef idx="minor">
            <a:schemeClr val="tx1"/>
          </a:fontRef>
        </p:style>
      </p:cxnSp>
      <p:pic>
        <p:nvPicPr>
          <p:cNvPr id="61" name="Picture 60" descr="NEEScommlogo.png"/>
          <p:cNvPicPr>
            <a:picLocks noChangeAspect="1"/>
          </p:cNvPicPr>
          <p:nvPr/>
        </p:nvPicPr>
        <p:blipFill>
          <a:blip r:embed="rId18" cstate="print"/>
          <a:stretch>
            <a:fillRect/>
          </a:stretch>
        </p:blipFill>
        <p:spPr>
          <a:xfrm>
            <a:off x="5058266" y="3293532"/>
            <a:ext cx="617256" cy="472140"/>
          </a:xfrm>
          <a:prstGeom prst="rect">
            <a:avLst/>
          </a:prstGeom>
        </p:spPr>
      </p:pic>
      <p:sp>
        <p:nvSpPr>
          <p:cNvPr id="63" name="Oval 62"/>
          <p:cNvSpPr/>
          <p:nvPr/>
        </p:nvSpPr>
        <p:spPr>
          <a:xfrm>
            <a:off x="4470401" y="2861737"/>
            <a:ext cx="110066" cy="94342"/>
          </a:xfrm>
          <a:prstGeom prst="ellipse">
            <a:avLst/>
          </a:prstGeom>
          <a:solidFill>
            <a:srgbClr val="FF0000"/>
          </a:solidFill>
          <a:effectLst>
            <a:outerShdw blurRad="88900" dist="50800" sx="34000" sy="34000" algn="tl" rotWithShape="0">
              <a:srgbClr val="000000">
                <a:alpha val="35000"/>
              </a:srgbClr>
            </a:outerShdw>
          </a:effectLst>
          <a:scene3d>
            <a:camera prst="perspectiveFront" fov="4800000"/>
            <a:lightRig rig="morning" dir="tl">
              <a:rot lat="0" lon="0" rev="13740000"/>
            </a:lightRig>
          </a:scene3d>
          <a:sp3d contourW="19050" prstMaterial="plastic">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65" name="Oval 64"/>
          <p:cNvSpPr/>
          <p:nvPr/>
        </p:nvSpPr>
        <p:spPr>
          <a:xfrm>
            <a:off x="4927613" y="3479822"/>
            <a:ext cx="110066" cy="94342"/>
          </a:xfrm>
          <a:prstGeom prst="ellipse">
            <a:avLst/>
          </a:prstGeom>
          <a:solidFill>
            <a:srgbClr val="FF0000"/>
          </a:solidFill>
          <a:effectLst>
            <a:outerShdw blurRad="88900" dist="50800" sx="34000" sy="34000" algn="tl" rotWithShape="0">
              <a:srgbClr val="000000">
                <a:alpha val="35000"/>
              </a:srgbClr>
            </a:outerShdw>
          </a:effectLst>
          <a:scene3d>
            <a:camera prst="perspectiveFront" fov="4800000"/>
            <a:lightRig rig="morning" dir="tl">
              <a:rot lat="0" lon="0" rev="13740000"/>
            </a:lightRig>
          </a:scene3d>
          <a:sp3d contourW="19050" prstMaterial="plastic">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66" name="Oval 65"/>
          <p:cNvSpPr/>
          <p:nvPr/>
        </p:nvSpPr>
        <p:spPr>
          <a:xfrm>
            <a:off x="5850516" y="3014137"/>
            <a:ext cx="110066" cy="94342"/>
          </a:xfrm>
          <a:prstGeom prst="ellipse">
            <a:avLst/>
          </a:prstGeom>
          <a:solidFill>
            <a:srgbClr val="FF0000"/>
          </a:solidFill>
          <a:effectLst>
            <a:outerShdw blurRad="88900" dist="50800" sx="34000" sy="34000" algn="tl" rotWithShape="0">
              <a:srgbClr val="000000">
                <a:alpha val="35000"/>
              </a:srgbClr>
            </a:outerShdw>
          </a:effectLst>
          <a:scene3d>
            <a:camera prst="perspectiveFront" fov="4800000"/>
            <a:lightRig rig="morning" dir="tl">
              <a:rot lat="0" lon="0" rev="13740000"/>
            </a:lightRig>
          </a:scene3d>
          <a:sp3d contourW="19050" prstMaterial="plastic">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67" name="Oval 66"/>
          <p:cNvSpPr/>
          <p:nvPr/>
        </p:nvSpPr>
        <p:spPr>
          <a:xfrm>
            <a:off x="6019856" y="2963335"/>
            <a:ext cx="110066" cy="94342"/>
          </a:xfrm>
          <a:prstGeom prst="ellipse">
            <a:avLst/>
          </a:prstGeom>
          <a:solidFill>
            <a:srgbClr val="FF0000"/>
          </a:solidFill>
          <a:effectLst>
            <a:outerShdw blurRad="88900" dist="50800" sx="34000" sy="34000" algn="tl" rotWithShape="0">
              <a:srgbClr val="000000">
                <a:alpha val="35000"/>
              </a:srgbClr>
            </a:outerShdw>
          </a:effectLst>
          <a:scene3d>
            <a:camera prst="perspectiveFront" fov="4800000"/>
            <a:lightRig rig="morning" dir="tl">
              <a:rot lat="0" lon="0" rev="13740000"/>
            </a:lightRig>
          </a:scene3d>
          <a:sp3d contourW="19050" prstMaterial="plastic">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68" name="Oval 67"/>
          <p:cNvSpPr/>
          <p:nvPr/>
        </p:nvSpPr>
        <p:spPr>
          <a:xfrm>
            <a:off x="6172262" y="2929467"/>
            <a:ext cx="110066" cy="94342"/>
          </a:xfrm>
          <a:prstGeom prst="ellipse">
            <a:avLst/>
          </a:prstGeom>
          <a:solidFill>
            <a:srgbClr val="FF0000"/>
          </a:solidFill>
          <a:effectLst>
            <a:outerShdw blurRad="88900" dist="50800" sx="34000" sy="34000" algn="tl" rotWithShape="0">
              <a:srgbClr val="000000">
                <a:alpha val="35000"/>
              </a:srgbClr>
            </a:outerShdw>
          </a:effectLst>
          <a:scene3d>
            <a:camera prst="perspectiveFront" fov="4800000"/>
            <a:lightRig rig="morning" dir="tl">
              <a:rot lat="0" lon="0" rev="13740000"/>
            </a:lightRig>
          </a:scene3d>
          <a:sp3d contourW="19050" prstMaterial="plastic">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69" name="Oval 68"/>
          <p:cNvSpPr/>
          <p:nvPr/>
        </p:nvSpPr>
        <p:spPr>
          <a:xfrm>
            <a:off x="6019856" y="3217345"/>
            <a:ext cx="110066" cy="94342"/>
          </a:xfrm>
          <a:prstGeom prst="ellipse">
            <a:avLst/>
          </a:prstGeom>
          <a:solidFill>
            <a:srgbClr val="FF0000"/>
          </a:solidFill>
          <a:effectLst>
            <a:outerShdw blurRad="88900" dist="50800" sx="34000" sy="34000" algn="tl" rotWithShape="0">
              <a:srgbClr val="000000">
                <a:alpha val="35000"/>
              </a:srgbClr>
            </a:outerShdw>
          </a:effectLst>
          <a:scene3d>
            <a:camera prst="perspectiveFront" fov="4800000"/>
            <a:lightRig rig="morning" dir="tl">
              <a:rot lat="0" lon="0" rev="13740000"/>
            </a:lightRig>
          </a:scene3d>
          <a:sp3d contourW="19050" prstMaterial="plastic">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70" name="Oval 69"/>
          <p:cNvSpPr/>
          <p:nvPr/>
        </p:nvSpPr>
        <p:spPr>
          <a:xfrm>
            <a:off x="4047045" y="4546664"/>
            <a:ext cx="110066" cy="94342"/>
          </a:xfrm>
          <a:prstGeom prst="ellipse">
            <a:avLst/>
          </a:prstGeom>
          <a:solidFill>
            <a:srgbClr val="FF0000"/>
          </a:solidFill>
          <a:effectLst>
            <a:outerShdw blurRad="88900" dist="50800" sx="34000" sy="34000" algn="tl" rotWithShape="0">
              <a:srgbClr val="000000">
                <a:alpha val="35000"/>
              </a:srgbClr>
            </a:outerShdw>
          </a:effectLst>
          <a:scene3d>
            <a:camera prst="perspectiveFront" fov="4800000"/>
            <a:lightRig rig="morning" dir="tl">
              <a:rot lat="0" lon="0" rev="13740000"/>
            </a:lightRig>
          </a:scene3d>
          <a:sp3d contourW="19050" prstMaterial="plastic">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71" name="Oval 70"/>
          <p:cNvSpPr/>
          <p:nvPr/>
        </p:nvSpPr>
        <p:spPr>
          <a:xfrm>
            <a:off x="2091168" y="2683924"/>
            <a:ext cx="110066" cy="94342"/>
          </a:xfrm>
          <a:prstGeom prst="ellipse">
            <a:avLst/>
          </a:prstGeom>
          <a:solidFill>
            <a:srgbClr val="FF0000"/>
          </a:solidFill>
          <a:effectLst>
            <a:outerShdw blurRad="88900" dist="50800" sx="34000" sy="34000" algn="tl" rotWithShape="0">
              <a:srgbClr val="000000">
                <a:alpha val="35000"/>
              </a:srgbClr>
            </a:outerShdw>
          </a:effectLst>
          <a:scene3d>
            <a:camera prst="perspectiveFront" fov="4800000"/>
            <a:lightRig rig="morning" dir="tl">
              <a:rot lat="0" lon="0" rev="13740000"/>
            </a:lightRig>
          </a:scene3d>
          <a:sp3d contourW="19050" prstMaterial="plastic">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72" name="Oval 71"/>
          <p:cNvSpPr/>
          <p:nvPr/>
        </p:nvSpPr>
        <p:spPr>
          <a:xfrm>
            <a:off x="2336711" y="3310482"/>
            <a:ext cx="110066" cy="94342"/>
          </a:xfrm>
          <a:prstGeom prst="ellipse">
            <a:avLst/>
          </a:prstGeom>
          <a:solidFill>
            <a:srgbClr val="FF0000"/>
          </a:solidFill>
          <a:effectLst>
            <a:outerShdw blurRad="88900" dist="50800" sx="34000" sy="34000" algn="tl" rotWithShape="0">
              <a:srgbClr val="000000">
                <a:alpha val="35000"/>
              </a:srgbClr>
            </a:outerShdw>
          </a:effectLst>
          <a:scene3d>
            <a:camera prst="perspectiveFront" fov="4800000"/>
            <a:lightRig rig="morning" dir="tl">
              <a:rot lat="0" lon="0" rev="13740000"/>
            </a:lightRig>
          </a:scene3d>
          <a:sp3d contourW="19050" prstMaterial="plastic">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73" name="Oval 72"/>
          <p:cNvSpPr/>
          <p:nvPr/>
        </p:nvSpPr>
        <p:spPr>
          <a:xfrm>
            <a:off x="2345228" y="4080937"/>
            <a:ext cx="110066" cy="94342"/>
          </a:xfrm>
          <a:prstGeom prst="ellipse">
            <a:avLst/>
          </a:prstGeom>
          <a:solidFill>
            <a:srgbClr val="FF0000"/>
          </a:solidFill>
          <a:effectLst>
            <a:outerShdw blurRad="88900" dist="50800" sx="34000" sy="34000" algn="tl" rotWithShape="0">
              <a:srgbClr val="000000">
                <a:alpha val="35000"/>
              </a:srgbClr>
            </a:outerShdw>
          </a:effectLst>
          <a:scene3d>
            <a:camera prst="perspectiveFront" fov="4800000"/>
            <a:lightRig rig="morning" dir="tl">
              <a:rot lat="0" lon="0" rev="13740000"/>
            </a:lightRig>
          </a:scene3d>
          <a:sp3d contourW="19050" prstMaterial="plastic">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74" name="Oval 73"/>
          <p:cNvSpPr/>
          <p:nvPr/>
        </p:nvSpPr>
        <p:spPr>
          <a:xfrm>
            <a:off x="2252134" y="3970870"/>
            <a:ext cx="110066" cy="94342"/>
          </a:xfrm>
          <a:prstGeom prst="ellipse">
            <a:avLst/>
          </a:prstGeom>
          <a:solidFill>
            <a:srgbClr val="FF0000"/>
          </a:solidFill>
          <a:effectLst>
            <a:outerShdw blurRad="88900" dist="50800" sx="34000" sy="34000" algn="tl" rotWithShape="0">
              <a:srgbClr val="000000">
                <a:alpha val="35000"/>
              </a:srgbClr>
            </a:outerShdw>
          </a:effectLst>
          <a:scene3d>
            <a:camera prst="perspectiveFront" fov="4800000"/>
            <a:lightRig rig="morning" dir="tl">
              <a:rot lat="0" lon="0" rev="13740000"/>
            </a:lightRig>
          </a:scene3d>
          <a:sp3d contourW="19050" prstMaterial="plastic">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76" name="Oval 75"/>
          <p:cNvSpPr/>
          <p:nvPr/>
        </p:nvSpPr>
        <p:spPr>
          <a:xfrm>
            <a:off x="2133497" y="3852364"/>
            <a:ext cx="110066" cy="94342"/>
          </a:xfrm>
          <a:prstGeom prst="ellipse">
            <a:avLst/>
          </a:prstGeom>
          <a:solidFill>
            <a:srgbClr val="FF0000"/>
          </a:solidFill>
          <a:effectLst>
            <a:outerShdw blurRad="88900" dist="50800" sx="34000" sy="34000" algn="tl" rotWithShape="0">
              <a:srgbClr val="000000">
                <a:alpha val="35000"/>
              </a:srgbClr>
            </a:outerShdw>
          </a:effectLst>
          <a:scene3d>
            <a:camera prst="perspectiveFront" fov="4800000"/>
            <a:lightRig rig="morning" dir="tl">
              <a:rot lat="0" lon="0" rev="13740000"/>
            </a:lightRig>
          </a:scene3d>
          <a:sp3d contourW="19050" prstMaterial="plastic">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77" name="Oval 76"/>
          <p:cNvSpPr/>
          <p:nvPr/>
        </p:nvSpPr>
        <p:spPr>
          <a:xfrm>
            <a:off x="2099629" y="3564564"/>
            <a:ext cx="110066" cy="94342"/>
          </a:xfrm>
          <a:prstGeom prst="ellipse">
            <a:avLst/>
          </a:prstGeom>
          <a:solidFill>
            <a:srgbClr val="FF0000"/>
          </a:solidFill>
          <a:effectLst>
            <a:outerShdw blurRad="88900" dist="50800" sx="34000" sy="34000" algn="tl" rotWithShape="0">
              <a:srgbClr val="000000">
                <a:alpha val="35000"/>
              </a:srgbClr>
            </a:outerShdw>
          </a:effectLst>
          <a:scene3d>
            <a:camera prst="perspectiveFront" fov="4800000"/>
            <a:lightRig rig="morning" dir="tl">
              <a:rot lat="0" lon="0" rev="13740000"/>
            </a:lightRig>
          </a:scene3d>
          <a:sp3d contourW="19050" prstMaterial="plastic">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78" name="Oval 77"/>
          <p:cNvSpPr/>
          <p:nvPr/>
        </p:nvSpPr>
        <p:spPr>
          <a:xfrm>
            <a:off x="1972471" y="3352897"/>
            <a:ext cx="110066" cy="94342"/>
          </a:xfrm>
          <a:prstGeom prst="ellipse">
            <a:avLst/>
          </a:prstGeom>
          <a:solidFill>
            <a:srgbClr val="FF0000"/>
          </a:solidFill>
          <a:effectLst>
            <a:outerShdw blurRad="88900" dist="50800" sx="34000" sy="34000" algn="tl" rotWithShape="0">
              <a:srgbClr val="000000">
                <a:alpha val="35000"/>
              </a:srgbClr>
            </a:outerShdw>
          </a:effectLst>
          <a:scene3d>
            <a:camera prst="perspectiveFront" fov="4800000"/>
            <a:lightRig rig="morning" dir="tl">
              <a:rot lat="0" lon="0" rev="13740000"/>
            </a:lightRig>
          </a:scene3d>
          <a:sp3d contourW="19050" prstMaterial="plastic">
            <a:bevelT/>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cxnSp>
        <p:nvCxnSpPr>
          <p:cNvPr id="49" name="Straight Connector 48"/>
          <p:cNvCxnSpPr>
            <a:stCxn id="63" idx="7"/>
            <a:endCxn id="10" idx="2"/>
          </p:cNvCxnSpPr>
          <p:nvPr/>
        </p:nvCxnSpPr>
        <p:spPr>
          <a:xfrm rot="16200000" flipV="1">
            <a:off x="3706450" y="2017655"/>
            <a:ext cx="1675964" cy="39832"/>
          </a:xfrm>
          <a:prstGeom prst="line">
            <a:avLst/>
          </a:prstGeom>
          <a:ln w="19050" cmpd="sng">
            <a:solidFill>
              <a:srgbClr val="FF0000">
                <a:alpha val="62000"/>
              </a:srgbClr>
            </a:solidFill>
            <a:prstDash val="sysDot"/>
            <a:headEnd type="none" w="lg" len="lg"/>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65" idx="0"/>
          </p:cNvCxnSpPr>
          <p:nvPr/>
        </p:nvCxnSpPr>
        <p:spPr>
          <a:xfrm rot="5400000" flipH="1" flipV="1">
            <a:off x="4156912" y="2201610"/>
            <a:ext cx="2103946" cy="452478"/>
          </a:xfrm>
          <a:prstGeom prst="line">
            <a:avLst/>
          </a:prstGeom>
          <a:ln w="19050" cmpd="sng">
            <a:solidFill>
              <a:srgbClr val="FF0000">
                <a:alpha val="62000"/>
              </a:srgbClr>
            </a:solidFill>
            <a:prstDash val="sysDot"/>
            <a:headEnd type="none" w="lg" len="lg"/>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70" idx="4"/>
          </p:cNvCxnSpPr>
          <p:nvPr/>
        </p:nvCxnSpPr>
        <p:spPr>
          <a:xfrm rot="16200000" flipH="1">
            <a:off x="4016891" y="4726193"/>
            <a:ext cx="999218" cy="828844"/>
          </a:xfrm>
          <a:prstGeom prst="line">
            <a:avLst/>
          </a:prstGeom>
          <a:ln w="19050" cmpd="sng">
            <a:solidFill>
              <a:srgbClr val="FF0000">
                <a:alpha val="62000"/>
              </a:srgbClr>
            </a:solidFill>
            <a:prstDash val="sysDot"/>
            <a:headEnd type="none" w="lg" len="lg"/>
            <a:tailEnd type="none"/>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69" idx="0"/>
          </p:cNvCxnSpPr>
          <p:nvPr/>
        </p:nvCxnSpPr>
        <p:spPr>
          <a:xfrm rot="16200000" flipH="1">
            <a:off x="5338325" y="3953908"/>
            <a:ext cx="1781945" cy="308819"/>
          </a:xfrm>
          <a:prstGeom prst="line">
            <a:avLst/>
          </a:prstGeom>
          <a:ln w="19050" cmpd="sng">
            <a:solidFill>
              <a:srgbClr val="FF0000">
                <a:alpha val="62000"/>
              </a:srgbClr>
            </a:solidFill>
            <a:prstDash val="sysDot"/>
            <a:headEnd type="none" w="lg" len="lg"/>
            <a:tailEnd type="none"/>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endCxn id="68" idx="0"/>
          </p:cNvCxnSpPr>
          <p:nvPr/>
        </p:nvCxnSpPr>
        <p:spPr>
          <a:xfrm rot="16200000" flipV="1">
            <a:off x="6056804" y="3099958"/>
            <a:ext cx="864866" cy="523883"/>
          </a:xfrm>
          <a:prstGeom prst="line">
            <a:avLst/>
          </a:prstGeom>
          <a:ln w="19050" cmpd="sng">
            <a:solidFill>
              <a:srgbClr val="FF0000">
                <a:alpha val="62000"/>
              </a:srgbClr>
            </a:solidFill>
            <a:prstDash val="sysDot"/>
            <a:headEnd type="none" w="lg" len="lg"/>
            <a:tailEnd type="none"/>
          </a:ln>
        </p:spPr>
        <p:style>
          <a:lnRef idx="1">
            <a:schemeClr val="accent1"/>
          </a:lnRef>
          <a:fillRef idx="0">
            <a:schemeClr val="accent1"/>
          </a:fillRef>
          <a:effectRef idx="0">
            <a:schemeClr val="accent1"/>
          </a:effectRef>
          <a:fontRef idx="minor">
            <a:schemeClr val="tx1"/>
          </a:fontRef>
        </p:style>
      </p:cxnSp>
      <p:cxnSp>
        <p:nvCxnSpPr>
          <p:cNvPr id="79" name="Shape 78"/>
          <p:cNvCxnSpPr>
            <a:stCxn id="67" idx="1"/>
          </p:cNvCxnSpPr>
          <p:nvPr/>
        </p:nvCxnSpPr>
        <p:spPr>
          <a:xfrm rot="5400000" flipH="1" flipV="1">
            <a:off x="6233872" y="2494030"/>
            <a:ext cx="285225" cy="681018"/>
          </a:xfrm>
          <a:prstGeom prst="bentConnector2">
            <a:avLst/>
          </a:prstGeom>
          <a:ln w="19050" cmpd="sng">
            <a:solidFill>
              <a:srgbClr val="FF0000">
                <a:alpha val="62000"/>
              </a:srgbClr>
            </a:solidFill>
            <a:prstDash val="sysDot"/>
            <a:headEnd type="none" w="lg" len="lg"/>
            <a:tailEnd type="none"/>
          </a:ln>
        </p:spPr>
        <p:style>
          <a:lnRef idx="1">
            <a:schemeClr val="accent1"/>
          </a:lnRef>
          <a:fillRef idx="0">
            <a:schemeClr val="accent1"/>
          </a:fillRef>
          <a:effectRef idx="0">
            <a:schemeClr val="accent1"/>
          </a:effectRef>
          <a:fontRef idx="minor">
            <a:schemeClr val="tx1"/>
          </a:fontRef>
        </p:style>
      </p:cxnSp>
      <p:cxnSp>
        <p:nvCxnSpPr>
          <p:cNvPr id="82" name="Elbow Connector 81"/>
          <p:cNvCxnSpPr>
            <a:stCxn id="66" idx="0"/>
          </p:cNvCxnSpPr>
          <p:nvPr/>
        </p:nvCxnSpPr>
        <p:spPr>
          <a:xfrm rot="5400000" flipH="1" flipV="1">
            <a:off x="5586144" y="2327668"/>
            <a:ext cx="1005875" cy="367064"/>
          </a:xfrm>
          <a:prstGeom prst="bentConnector3">
            <a:avLst>
              <a:gd name="adj1" fmla="val 50000"/>
            </a:avLst>
          </a:prstGeom>
          <a:ln w="19050" cmpd="sng">
            <a:solidFill>
              <a:srgbClr val="FF0000">
                <a:alpha val="62000"/>
              </a:srgbClr>
            </a:solidFill>
            <a:prstDash val="sysDot"/>
            <a:headEnd type="none" w="lg" len="lg"/>
            <a:tailEnd type="none"/>
          </a:ln>
        </p:spPr>
        <p:style>
          <a:lnRef idx="1">
            <a:schemeClr val="accent1"/>
          </a:lnRef>
          <a:fillRef idx="0">
            <a:schemeClr val="accent1"/>
          </a:fillRef>
          <a:effectRef idx="0">
            <a:schemeClr val="accent1"/>
          </a:effectRef>
          <a:fontRef idx="minor">
            <a:schemeClr val="tx1"/>
          </a:fontRef>
        </p:style>
      </p:cxnSp>
      <p:cxnSp>
        <p:nvCxnSpPr>
          <p:cNvPr id="84" name="Elbow Connector 83"/>
          <p:cNvCxnSpPr>
            <a:stCxn id="71" idx="0"/>
            <a:endCxn id="12" idx="2"/>
          </p:cNvCxnSpPr>
          <p:nvPr/>
        </p:nvCxnSpPr>
        <p:spPr>
          <a:xfrm rot="5400000" flipH="1" flipV="1">
            <a:off x="1978143" y="1468160"/>
            <a:ext cx="1383823" cy="1047706"/>
          </a:xfrm>
          <a:prstGeom prst="bentConnector3">
            <a:avLst>
              <a:gd name="adj1" fmla="val 20975"/>
            </a:avLst>
          </a:prstGeom>
          <a:ln w="19050" cmpd="sng">
            <a:solidFill>
              <a:srgbClr val="FF0000">
                <a:alpha val="62000"/>
              </a:srgbClr>
            </a:solidFill>
            <a:prstDash val="sysDot"/>
            <a:headEnd type="none" w="lg" len="lg"/>
            <a:tailEnd type="none"/>
          </a:ln>
        </p:spPr>
        <p:style>
          <a:lnRef idx="1">
            <a:schemeClr val="accent1"/>
          </a:lnRef>
          <a:fillRef idx="0">
            <a:schemeClr val="accent1"/>
          </a:fillRef>
          <a:effectRef idx="0">
            <a:schemeClr val="accent1"/>
          </a:effectRef>
          <a:fontRef idx="minor">
            <a:schemeClr val="tx1"/>
          </a:fontRef>
        </p:style>
      </p:cxnSp>
      <p:cxnSp>
        <p:nvCxnSpPr>
          <p:cNvPr id="87" name="Elbow Connector 86"/>
          <p:cNvCxnSpPr>
            <a:endCxn id="78" idx="0"/>
          </p:cNvCxnSpPr>
          <p:nvPr/>
        </p:nvCxnSpPr>
        <p:spPr>
          <a:xfrm rot="5400000">
            <a:off x="1495119" y="2412464"/>
            <a:ext cx="1472819" cy="408047"/>
          </a:xfrm>
          <a:prstGeom prst="bentConnector3">
            <a:avLst>
              <a:gd name="adj1" fmla="val 72629"/>
            </a:avLst>
          </a:prstGeom>
          <a:ln w="19050" cmpd="sng">
            <a:solidFill>
              <a:srgbClr val="FF0000">
                <a:alpha val="62000"/>
              </a:srgbClr>
            </a:solidFill>
            <a:prstDash val="sysDot"/>
            <a:headEnd type="none" w="lg" len="lg"/>
            <a:tailEnd type="none"/>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76" idx="1"/>
          </p:cNvCxnSpPr>
          <p:nvPr/>
        </p:nvCxnSpPr>
        <p:spPr>
          <a:xfrm rot="16200000" flipV="1">
            <a:off x="1795189" y="3511753"/>
            <a:ext cx="182941" cy="525914"/>
          </a:xfrm>
          <a:prstGeom prst="line">
            <a:avLst/>
          </a:prstGeom>
          <a:ln w="19050" cmpd="sng">
            <a:solidFill>
              <a:srgbClr val="FF0000">
                <a:alpha val="62000"/>
              </a:srgbClr>
            </a:solidFill>
            <a:prstDash val="sysDot"/>
            <a:headEnd type="none" w="lg" len="lg"/>
            <a:tailEnd type="none"/>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endCxn id="74" idx="2"/>
          </p:cNvCxnSpPr>
          <p:nvPr/>
        </p:nvCxnSpPr>
        <p:spPr>
          <a:xfrm flipV="1">
            <a:off x="1820254" y="4018041"/>
            <a:ext cx="431880" cy="331768"/>
          </a:xfrm>
          <a:prstGeom prst="line">
            <a:avLst/>
          </a:prstGeom>
          <a:ln w="19050" cmpd="sng">
            <a:solidFill>
              <a:srgbClr val="FF0000">
                <a:alpha val="62000"/>
              </a:srgbClr>
            </a:solidFill>
            <a:prstDash val="sysDot"/>
            <a:headEnd type="none" w="lg" len="lg"/>
            <a:tailEnd type="none"/>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a:endCxn id="73" idx="4"/>
          </p:cNvCxnSpPr>
          <p:nvPr/>
        </p:nvCxnSpPr>
        <p:spPr>
          <a:xfrm rot="5400000" flipH="1" flipV="1">
            <a:off x="1907624" y="4583566"/>
            <a:ext cx="900923" cy="84351"/>
          </a:xfrm>
          <a:prstGeom prst="line">
            <a:avLst/>
          </a:prstGeom>
          <a:ln w="19050" cmpd="sng">
            <a:solidFill>
              <a:srgbClr val="FF0000">
                <a:alpha val="62000"/>
              </a:srgbClr>
            </a:solidFill>
            <a:prstDash val="sysDot"/>
            <a:headEnd type="none" w="lg" len="lg"/>
            <a:tailEnd type="none"/>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72" idx="3"/>
          </p:cNvCxnSpPr>
          <p:nvPr/>
        </p:nvCxnSpPr>
        <p:spPr>
          <a:xfrm rot="16200000" flipH="1">
            <a:off x="1833605" y="3910233"/>
            <a:ext cx="2163758" cy="1125308"/>
          </a:xfrm>
          <a:prstGeom prst="line">
            <a:avLst/>
          </a:prstGeom>
          <a:ln w="19050" cmpd="sng">
            <a:solidFill>
              <a:srgbClr val="FF0000">
                <a:alpha val="62000"/>
              </a:srgbClr>
            </a:solidFill>
            <a:prstDash val="sysDot"/>
            <a:headEnd type="none" w="lg" len="lg"/>
            <a:tailEnd type="none"/>
          </a:ln>
        </p:spPr>
        <p:style>
          <a:lnRef idx="1">
            <a:schemeClr val="accent1"/>
          </a:lnRef>
          <a:fillRef idx="0">
            <a:schemeClr val="accent1"/>
          </a:fillRef>
          <a:effectRef idx="0">
            <a:schemeClr val="accent1"/>
          </a:effectRef>
          <a:fontRef idx="minor">
            <a:schemeClr val="tx1"/>
          </a:fontRef>
        </p:style>
      </p:cxnSp>
      <p:cxnSp>
        <p:nvCxnSpPr>
          <p:cNvPr id="101" name="Elbow Connector 100"/>
          <p:cNvCxnSpPr>
            <a:endCxn id="77" idx="0"/>
          </p:cNvCxnSpPr>
          <p:nvPr/>
        </p:nvCxnSpPr>
        <p:spPr>
          <a:xfrm rot="16200000" flipH="1">
            <a:off x="1563958" y="2973859"/>
            <a:ext cx="847001" cy="334408"/>
          </a:xfrm>
          <a:prstGeom prst="bentConnector3">
            <a:avLst>
              <a:gd name="adj1" fmla="val 103474"/>
            </a:avLst>
          </a:prstGeom>
          <a:ln w="19050" cmpd="sng">
            <a:solidFill>
              <a:srgbClr val="FF0000">
                <a:alpha val="62000"/>
              </a:srgbClr>
            </a:solidFill>
            <a:prstDash val="sysDot"/>
            <a:headEnd type="none" w="lg" len="lg"/>
            <a:tailEnd type="non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830993" y="5230055"/>
            <a:ext cx="1348972" cy="461665"/>
          </a:xfrm>
          <a:prstGeom prst="rect">
            <a:avLst/>
          </a:prstGeom>
          <a:noFill/>
        </p:spPr>
        <p:txBody>
          <a:bodyPr wrap="none" rtlCol="0">
            <a:spAutoFit/>
          </a:bodyPr>
          <a:lstStyle/>
          <a:p>
            <a:r>
              <a:rPr lang="en-US" sz="1200" dirty="0" smtClean="0">
                <a:solidFill>
                  <a:srgbClr val="000000"/>
                </a:solidFill>
                <a:latin typeface="Arial Narrow"/>
                <a:cs typeface="Arial Narrow"/>
              </a:rPr>
              <a:t>University of Nevada</a:t>
            </a:r>
          </a:p>
          <a:p>
            <a:r>
              <a:rPr lang="en-US" sz="1200" dirty="0" smtClean="0">
                <a:solidFill>
                  <a:srgbClr val="000000"/>
                </a:solidFill>
                <a:latin typeface="Arial Narrow"/>
                <a:cs typeface="Arial Narrow"/>
              </a:rPr>
              <a:t>Reno</a:t>
            </a:r>
            <a:endParaRPr lang="en-US" sz="1200" dirty="0">
              <a:solidFill>
                <a:srgbClr val="000000"/>
              </a:solidFill>
              <a:latin typeface="Arial Narrow"/>
              <a:cs typeface="Arial Narrow"/>
            </a:endParaRPr>
          </a:p>
        </p:txBody>
      </p:sp>
      <p:sp>
        <p:nvSpPr>
          <p:cNvPr id="27" name="TextBox 26"/>
          <p:cNvSpPr txBox="1"/>
          <p:nvPr/>
        </p:nvSpPr>
        <p:spPr>
          <a:xfrm>
            <a:off x="4542495" y="5093387"/>
            <a:ext cx="1241596" cy="461665"/>
          </a:xfrm>
          <a:prstGeom prst="rect">
            <a:avLst/>
          </a:prstGeom>
          <a:noFill/>
        </p:spPr>
        <p:txBody>
          <a:bodyPr wrap="none" rtlCol="0">
            <a:spAutoFit/>
          </a:bodyPr>
          <a:lstStyle/>
          <a:p>
            <a:r>
              <a:rPr lang="en-US" sz="1200" dirty="0" smtClean="0">
                <a:solidFill>
                  <a:srgbClr val="000000"/>
                </a:solidFill>
                <a:latin typeface="Arial Narrow"/>
                <a:cs typeface="Arial Narrow"/>
              </a:rPr>
              <a:t>University of Texas</a:t>
            </a:r>
          </a:p>
          <a:p>
            <a:r>
              <a:rPr lang="en-US" sz="1200" dirty="0" smtClean="0">
                <a:solidFill>
                  <a:srgbClr val="000000"/>
                </a:solidFill>
                <a:latin typeface="Arial Narrow"/>
                <a:cs typeface="Arial Narrow"/>
              </a:rPr>
              <a:t>Austin</a:t>
            </a:r>
            <a:endParaRPr lang="en-US" sz="1200" dirty="0">
              <a:solidFill>
                <a:srgbClr val="000000"/>
              </a:solidFill>
              <a:latin typeface="Arial Narrow"/>
              <a:cs typeface="Arial Narrow"/>
            </a:endParaRPr>
          </a:p>
        </p:txBody>
      </p:sp>
      <p:sp>
        <p:nvSpPr>
          <p:cNvPr id="47" name="TextBox 46"/>
          <p:cNvSpPr txBox="1"/>
          <p:nvPr/>
        </p:nvSpPr>
        <p:spPr>
          <a:xfrm>
            <a:off x="2895600" y="1828800"/>
            <a:ext cx="3138912"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solidFill>
                  <a:prstClr val="black"/>
                </a:solidFill>
              </a:rPr>
              <a:t>https://</a:t>
            </a:r>
            <a:r>
              <a:rPr lang="en-US" dirty="0" err="1" smtClean="0">
                <a:solidFill>
                  <a:prstClr val="black"/>
                </a:solidFill>
              </a:rPr>
              <a:t>www.nees.org</a:t>
            </a:r>
            <a:endParaRPr lang="en-US" dirty="0">
              <a:solidFill>
                <a:prstClr val="black"/>
              </a:solidFill>
            </a:endParaRPr>
          </a:p>
        </p:txBody>
      </p:sp>
    </p:spTree>
    <p:extLst>
      <p:ext uri="{BB962C8B-B14F-4D97-AF65-F5344CB8AC3E}">
        <p14:creationId xmlns:p14="http://schemas.microsoft.com/office/powerpoint/2010/main" xmlns="" val="35299500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0"/>
            <a:ext cx="6858000" cy="1143000"/>
          </a:xfrm>
        </p:spPr>
        <p:txBody>
          <a:bodyPr/>
          <a:lstStyle/>
          <a:p>
            <a:r>
              <a:rPr lang="en-US" dirty="0" smtClean="0"/>
              <a:t> </a:t>
            </a:r>
            <a:r>
              <a:rPr lang="en-US" dirty="0" err="1" smtClean="0"/>
              <a:t>NEEShub</a:t>
            </a:r>
            <a:r>
              <a:rPr lang="en-US" dirty="0" smtClean="0"/>
              <a:t> (</a:t>
            </a:r>
            <a:r>
              <a:rPr lang="en-US" i="1" dirty="0" smtClean="0"/>
              <a:t>www.nees.org</a:t>
            </a:r>
            <a:r>
              <a:rPr lang="en-US" dirty="0" smtClean="0"/>
              <a:t>)</a:t>
            </a:r>
            <a:endParaRPr lang="en-US" dirty="0"/>
          </a:p>
        </p:txBody>
      </p:sp>
      <p:pic>
        <p:nvPicPr>
          <p:cNvPr id="4" name="Picture 3" descr="NEEShub - Network for Earthquake Engineering Simulation.png"/>
          <p:cNvPicPr>
            <a:picLocks noChangeAspect="1"/>
          </p:cNvPicPr>
          <p:nvPr/>
        </p:nvPicPr>
        <p:blipFill>
          <a:blip r:embed="rId2" cstate="print"/>
          <a:stretch>
            <a:fillRect/>
          </a:stretch>
        </p:blipFill>
        <p:spPr>
          <a:xfrm>
            <a:off x="1143000" y="1447800"/>
            <a:ext cx="6216661" cy="54102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21</a:t>
            </a:r>
            <a:r>
              <a:rPr lang="en-US" b="1" baseline="30000" dirty="0" smtClean="0"/>
              <a:t>st</a:t>
            </a:r>
            <a:r>
              <a:rPr lang="en-US" b="1" dirty="0" smtClean="0"/>
              <a:t> Century Science</a:t>
            </a:r>
            <a:endParaRPr lang="en-US" b="1" dirty="0"/>
          </a:p>
        </p:txBody>
      </p:sp>
      <p:sp>
        <p:nvSpPr>
          <p:cNvPr id="3" name="Content Placeholder 2"/>
          <p:cNvSpPr>
            <a:spLocks noGrp="1"/>
          </p:cNvSpPr>
          <p:nvPr>
            <p:ph idx="1"/>
          </p:nvPr>
        </p:nvSpPr>
        <p:spPr>
          <a:xfrm>
            <a:off x="457200" y="2438400"/>
            <a:ext cx="8229600" cy="4267200"/>
          </a:xfrm>
        </p:spPr>
        <p:txBody>
          <a:bodyPr>
            <a:normAutofit lnSpcReduction="10000"/>
          </a:bodyPr>
          <a:lstStyle/>
          <a:p>
            <a:r>
              <a:rPr lang="en-US" dirty="0" smtClean="0"/>
              <a:t>Theory and Experiment</a:t>
            </a:r>
          </a:p>
          <a:p>
            <a:r>
              <a:rPr lang="en-US" dirty="0" smtClean="0"/>
              <a:t>Computational Simulation</a:t>
            </a:r>
          </a:p>
          <a:p>
            <a:pPr lvl="1"/>
            <a:r>
              <a:rPr lang="en-US" dirty="0" smtClean="0"/>
              <a:t>Third leg of science</a:t>
            </a:r>
          </a:p>
          <a:p>
            <a:pPr lvl="1"/>
            <a:r>
              <a:rPr lang="en-US" dirty="0" smtClean="0"/>
              <a:t>Past 50 years or so</a:t>
            </a:r>
          </a:p>
          <a:p>
            <a:r>
              <a:rPr lang="en-US" dirty="0" smtClean="0"/>
              <a:t>Data</a:t>
            </a:r>
          </a:p>
          <a:p>
            <a:pPr lvl="1"/>
            <a:r>
              <a:rPr lang="en-US" dirty="0" smtClean="0"/>
              <a:t>Fourth “leg” of science</a:t>
            </a:r>
          </a:p>
          <a:p>
            <a:pPr lvl="1"/>
            <a:r>
              <a:rPr lang="en-US" dirty="0" smtClean="0"/>
              <a:t>Researchers are flooded with data</a:t>
            </a:r>
          </a:p>
          <a:p>
            <a:pPr lvl="1"/>
            <a:r>
              <a:rPr lang="en-US" dirty="0" smtClean="0"/>
              <a:t>Tremendous quantity and multiple scales of data</a:t>
            </a:r>
            <a:endParaRPr lang="en-US" dirty="0"/>
          </a:p>
          <a:p>
            <a:pPr lvl="1"/>
            <a:r>
              <a:rPr lang="en-US" dirty="0" smtClean="0"/>
              <a:t>Difficult to collect, store, and manage</a:t>
            </a:r>
          </a:p>
          <a:p>
            <a:pPr lvl="1"/>
            <a:r>
              <a:rPr lang="en-US" dirty="0" smtClean="0"/>
              <a:t>How can we distill meaningful knowledge from data?</a:t>
            </a:r>
          </a:p>
          <a:p>
            <a:pPr lvl="1"/>
            <a:endParaRPr lang="en-US" dirty="0" smtClean="0"/>
          </a:p>
          <a:p>
            <a:pPr lvl="1">
              <a:buNone/>
            </a:pPr>
            <a:endParaRPr lang="en-US" dirty="0" smtClean="0"/>
          </a:p>
        </p:txBody>
      </p:sp>
      <p:pic>
        <p:nvPicPr>
          <p:cNvPr id="13314" name="Picture 2" descr="http://research.microsoft.com/en-us/collaboration/fourthparadigm/fpcover-full.jpg"/>
          <p:cNvPicPr>
            <a:picLocks noChangeAspect="1" noChangeArrowheads="1"/>
          </p:cNvPicPr>
          <p:nvPr/>
        </p:nvPicPr>
        <p:blipFill>
          <a:blip r:embed="rId3" cstate="print"/>
          <a:srcRect/>
          <a:stretch>
            <a:fillRect/>
          </a:stretch>
        </p:blipFill>
        <p:spPr bwMode="auto">
          <a:xfrm>
            <a:off x="6969418" y="2362200"/>
            <a:ext cx="1606475" cy="2320031"/>
          </a:xfrm>
          <a:prstGeom prst="rect">
            <a:avLst/>
          </a:prstGeom>
          <a:noFill/>
        </p:spPr>
      </p:pic>
    </p:spTree>
    <p:extLst>
      <p:ext uri="{BB962C8B-B14F-4D97-AF65-F5344CB8AC3E}">
        <p14:creationId xmlns:p14="http://schemas.microsoft.com/office/powerpoint/2010/main" xmlns="" val="211243938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Data is the 4</a:t>
            </a:r>
            <a:r>
              <a:rPr lang="en-US" b="1" baseline="30000" dirty="0" smtClean="0"/>
              <a:t>th</a:t>
            </a:r>
            <a:r>
              <a:rPr lang="en-US" b="1" dirty="0" smtClean="0"/>
              <a:t> Paradigm</a:t>
            </a:r>
            <a:endParaRPr lang="en-US" b="1" dirty="0"/>
          </a:p>
        </p:txBody>
      </p:sp>
      <p:sp>
        <p:nvSpPr>
          <p:cNvPr id="3" name="Content Placeholder 2"/>
          <p:cNvSpPr>
            <a:spLocks noGrp="1"/>
          </p:cNvSpPr>
          <p:nvPr>
            <p:ph idx="1"/>
          </p:nvPr>
        </p:nvSpPr>
        <p:spPr>
          <a:xfrm>
            <a:off x="381000" y="2590800"/>
            <a:ext cx="8001000" cy="3840163"/>
          </a:xfrm>
        </p:spPr>
        <p:txBody>
          <a:bodyPr>
            <a:normAutofit lnSpcReduction="10000"/>
          </a:bodyPr>
          <a:lstStyle/>
          <a:p>
            <a:r>
              <a:rPr lang="en-US" dirty="0" smtClean="0"/>
              <a:t>Producing an avalanche of high resolution digital data</a:t>
            </a:r>
          </a:p>
          <a:p>
            <a:r>
              <a:rPr lang="en-US" dirty="0"/>
              <a:t>A</a:t>
            </a:r>
            <a:r>
              <a:rPr lang="en-US" dirty="0" smtClean="0"/>
              <a:t>ll (or most) of the data needs to be accessible over a long period of time</a:t>
            </a:r>
          </a:p>
          <a:p>
            <a:pPr lvl="1"/>
            <a:r>
              <a:rPr lang="en-US" dirty="0" smtClean="0"/>
              <a:t>Much of the data is not reproducible</a:t>
            </a:r>
          </a:p>
          <a:p>
            <a:r>
              <a:rPr lang="en-US" dirty="0" smtClean="0"/>
              <a:t>Example – NEES project</a:t>
            </a:r>
          </a:p>
          <a:p>
            <a:pPr lvl="1"/>
            <a:r>
              <a:rPr lang="en-US" dirty="0"/>
              <a:t>S</a:t>
            </a:r>
            <a:r>
              <a:rPr lang="en-US" dirty="0" smtClean="0"/>
              <a:t>tructure or sample destroyed</a:t>
            </a:r>
          </a:p>
          <a:p>
            <a:pPr lvl="1">
              <a:buNone/>
            </a:pPr>
            <a:r>
              <a:rPr lang="en-US" dirty="0"/>
              <a:t> </a:t>
            </a:r>
            <a:r>
              <a:rPr lang="en-US" dirty="0" smtClean="0"/>
              <a:t>    through testing</a:t>
            </a:r>
          </a:p>
          <a:p>
            <a:pPr lvl="1"/>
            <a:r>
              <a:rPr lang="en-US" dirty="0"/>
              <a:t>V</a:t>
            </a:r>
            <a:r>
              <a:rPr lang="en-US" dirty="0" smtClean="0"/>
              <a:t>ery expensive to</a:t>
            </a:r>
          </a:p>
          <a:p>
            <a:pPr lvl="1">
              <a:buNone/>
            </a:pPr>
            <a:r>
              <a:rPr lang="en-US" dirty="0" smtClean="0"/>
              <a:t>      rebuild for more tests</a:t>
            </a:r>
          </a:p>
        </p:txBody>
      </p:sp>
      <p:pic>
        <p:nvPicPr>
          <p:cNvPr id="10" name="Picture 9" descr="IMG_3814.JPG"/>
          <p:cNvPicPr>
            <a:picLocks noChangeAspect="1"/>
          </p:cNvPicPr>
          <p:nvPr/>
        </p:nvPicPr>
        <p:blipFill>
          <a:blip r:embed="rId3" cstate="print"/>
          <a:stretch>
            <a:fillRect/>
          </a:stretch>
        </p:blipFill>
        <p:spPr>
          <a:xfrm>
            <a:off x="5462952" y="4114800"/>
            <a:ext cx="3493477" cy="2620108"/>
          </a:xfrm>
          <a:prstGeom prst="rect">
            <a:avLst/>
          </a:prstGeom>
        </p:spPr>
      </p:pic>
    </p:spTree>
    <p:extLst>
      <p:ext uri="{BB962C8B-B14F-4D97-AF65-F5344CB8AC3E}">
        <p14:creationId xmlns:p14="http://schemas.microsoft.com/office/powerpoint/2010/main" xmlns="" val="333912162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NEEScomm blue and white">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Genesis">
      <a:majorFont>
        <a:latin typeface="Calisto MT"/>
        <a:ea typeface=""/>
        <a:cs typeface=""/>
        <a:font script="Jpan" typeface="ＭＳ 明朝"/>
      </a:majorFont>
      <a:minorFont>
        <a:latin typeface="Calisto MT"/>
        <a:ea typeface=""/>
        <a:cs typeface=""/>
        <a:font script="Jpan" typeface="ＭＳ 明朝"/>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NEEScomm Updated template Feb 2010</Template>
  <TotalTime>6835</TotalTime>
  <Words>1074</Words>
  <Application>Microsoft Office PowerPoint</Application>
  <PresentationFormat>On-screen Show (4:3)</PresentationFormat>
  <Paragraphs>202</Paragraphs>
  <Slides>28</Slides>
  <Notes>7</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NEEScomm blue and white</vt:lpstr>
      <vt:lpstr>High Volume Batch Submission System  for Earthquake Engineering  (Batchsubmit)</vt:lpstr>
      <vt:lpstr>Outline</vt:lpstr>
      <vt:lpstr>NSF Network for Earthquake Engineering Simulation (NEES)</vt:lpstr>
      <vt:lpstr>Vision for NEES</vt:lpstr>
      <vt:lpstr>NEES Research Facilities</vt:lpstr>
      <vt:lpstr>Slide 6</vt:lpstr>
      <vt:lpstr> NEEShub (www.nees.org)</vt:lpstr>
      <vt:lpstr>21st Century Science</vt:lpstr>
      <vt:lpstr>Data is the 4th Paradigm</vt:lpstr>
      <vt:lpstr>Need for High Performance Computing(HPC) Simulation</vt:lpstr>
      <vt:lpstr>Why Batchsubmit?</vt:lpstr>
      <vt:lpstr>Why Batchsubmit?</vt:lpstr>
      <vt:lpstr>Batchsubmit Features</vt:lpstr>
      <vt:lpstr>Batchsubmit Features</vt:lpstr>
      <vt:lpstr>Batchsubmit Examples</vt:lpstr>
      <vt:lpstr>Architecture</vt:lpstr>
      <vt:lpstr>Architecture: Workspace</vt:lpstr>
      <vt:lpstr>Architecture: Batchsubmit Client</vt:lpstr>
      <vt:lpstr>Architecture: Batchsubmit Server</vt:lpstr>
      <vt:lpstr>Architecture: HPC Resource</vt:lpstr>
      <vt:lpstr>Architecture: Batchsubmit Server</vt:lpstr>
      <vt:lpstr>Architecture: Workspace</vt:lpstr>
      <vt:lpstr>Accessing Batchsubmit</vt:lpstr>
      <vt:lpstr>Project Warehouse</vt:lpstr>
      <vt:lpstr>Usage Statistics</vt:lpstr>
      <vt:lpstr>Lessons Learned</vt:lpstr>
      <vt:lpstr>Lessons Learned</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dc:creator>
  <cp:lastModifiedBy>agmanup</cp:lastModifiedBy>
  <cp:revision>116</cp:revision>
  <dcterms:created xsi:type="dcterms:W3CDTF">2013-06-07T14:42:15Z</dcterms:created>
  <dcterms:modified xsi:type="dcterms:W3CDTF">2013-07-24T23:54:46Z</dcterms:modified>
</cp:coreProperties>
</file>