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7"/>
  </p:notesMasterIdLst>
  <p:sldIdLst>
    <p:sldId id="257" r:id="rId2"/>
    <p:sldId id="319" r:id="rId3"/>
    <p:sldId id="267" r:id="rId4"/>
    <p:sldId id="268" r:id="rId5"/>
    <p:sldId id="266" r:id="rId6"/>
    <p:sldId id="317" r:id="rId7"/>
    <p:sldId id="269" r:id="rId8"/>
    <p:sldId id="311" r:id="rId9"/>
    <p:sldId id="271" r:id="rId10"/>
    <p:sldId id="288" r:id="rId11"/>
    <p:sldId id="276" r:id="rId12"/>
    <p:sldId id="294" r:id="rId13"/>
    <p:sldId id="298" r:id="rId14"/>
    <p:sldId id="296" r:id="rId15"/>
    <p:sldId id="297" r:id="rId16"/>
    <p:sldId id="313" r:id="rId17"/>
    <p:sldId id="277" r:id="rId18"/>
    <p:sldId id="278" r:id="rId19"/>
    <p:sldId id="281" r:id="rId20"/>
    <p:sldId id="279" r:id="rId21"/>
    <p:sldId id="312" r:id="rId22"/>
    <p:sldId id="299" r:id="rId23"/>
    <p:sldId id="289" r:id="rId24"/>
    <p:sldId id="290" r:id="rId25"/>
    <p:sldId id="291" r:id="rId26"/>
    <p:sldId id="314" r:id="rId27"/>
    <p:sldId id="315" r:id="rId28"/>
    <p:sldId id="306" r:id="rId29"/>
    <p:sldId id="263" r:id="rId30"/>
    <p:sldId id="316" r:id="rId31"/>
    <p:sldId id="262" r:id="rId32"/>
    <p:sldId id="308" r:id="rId33"/>
    <p:sldId id="260" r:id="rId34"/>
    <p:sldId id="318" r:id="rId35"/>
    <p:sldId id="25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12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83128" autoAdjust="0"/>
  </p:normalViewPr>
  <p:slideViewPr>
    <p:cSldViewPr>
      <p:cViewPr varScale="1">
        <p:scale>
          <a:sx n="82" d="100"/>
          <a:sy n="82" d="100"/>
        </p:scale>
        <p:origin x="-1808"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1DCE84-6133-4D3C-898A-F6E59C18976B}" type="doc">
      <dgm:prSet loTypeId="urn:microsoft.com/office/officeart/2005/8/layout/hierarchy3" loCatId="hierarchy" qsTypeId="urn:microsoft.com/office/officeart/2005/8/quickstyle/simple1" qsCatId="simple" csTypeId="urn:microsoft.com/office/officeart/2005/8/colors/accent6_1" csCatId="accent6" phldr="1"/>
      <dgm:spPr/>
      <dgm:t>
        <a:bodyPr/>
        <a:lstStyle/>
        <a:p>
          <a:endParaRPr lang="en-US"/>
        </a:p>
      </dgm:t>
    </dgm:pt>
    <dgm:pt modelId="{C8771F6B-3BEB-4C0E-A871-015B2B0436AC}">
      <dgm:prSet custT="1"/>
      <dgm:spPr/>
      <dgm:t>
        <a:bodyPr/>
        <a:lstStyle/>
        <a:p>
          <a:pPr rtl="0"/>
          <a:r>
            <a:rPr lang="en-US" sz="2400" dirty="0" smtClean="0"/>
            <a:t>Parallel Programming Paradigms</a:t>
          </a:r>
          <a:endParaRPr lang="en-US" sz="2400" dirty="0"/>
        </a:p>
      </dgm:t>
    </dgm:pt>
    <dgm:pt modelId="{C28C5524-7EC9-4A16-AA88-8E561BC212D1}" type="parTrans" cxnId="{2B3F2820-AB40-4900-BB4C-669963690A2B}">
      <dgm:prSet/>
      <dgm:spPr/>
      <dgm:t>
        <a:bodyPr/>
        <a:lstStyle/>
        <a:p>
          <a:endParaRPr lang="en-US"/>
        </a:p>
      </dgm:t>
    </dgm:pt>
    <dgm:pt modelId="{400373CB-E5C9-4FC4-9809-419D5A79BBE1}" type="sibTrans" cxnId="{2B3F2820-AB40-4900-BB4C-669963690A2B}">
      <dgm:prSet/>
      <dgm:spPr/>
      <dgm:t>
        <a:bodyPr/>
        <a:lstStyle/>
        <a:p>
          <a:endParaRPr lang="en-US"/>
        </a:p>
      </dgm:t>
    </dgm:pt>
    <dgm:pt modelId="{500C8532-416E-48C8-ADF7-01FDE5756F39}">
      <dgm:prSet custT="1"/>
      <dgm:spPr/>
      <dgm:t>
        <a:bodyPr/>
        <a:lstStyle/>
        <a:p>
          <a:pPr rtl="0"/>
          <a:r>
            <a:rPr lang="en-US" sz="2000" dirty="0" smtClean="0"/>
            <a:t>MPI</a:t>
          </a:r>
          <a:endParaRPr lang="en-US" sz="2000" dirty="0"/>
        </a:p>
      </dgm:t>
    </dgm:pt>
    <dgm:pt modelId="{F7D0A4AE-F68D-4BB0-A35B-7F4C13669CAE}" type="parTrans" cxnId="{6E4713F3-A983-416F-A537-48D33A5B39B7}">
      <dgm:prSet/>
      <dgm:spPr/>
      <dgm:t>
        <a:bodyPr/>
        <a:lstStyle/>
        <a:p>
          <a:endParaRPr lang="en-US"/>
        </a:p>
      </dgm:t>
    </dgm:pt>
    <dgm:pt modelId="{2566E5C9-8257-4AC2-82E9-AE284D76A255}" type="sibTrans" cxnId="{6E4713F3-A983-416F-A537-48D33A5B39B7}">
      <dgm:prSet/>
      <dgm:spPr/>
      <dgm:t>
        <a:bodyPr/>
        <a:lstStyle/>
        <a:p>
          <a:endParaRPr lang="en-US"/>
        </a:p>
      </dgm:t>
    </dgm:pt>
    <dgm:pt modelId="{1451DDA1-D17E-4342-8C60-47FD61D764F0}">
      <dgm:prSet custT="1"/>
      <dgm:spPr/>
      <dgm:t>
        <a:bodyPr/>
        <a:lstStyle/>
        <a:p>
          <a:pPr rtl="0"/>
          <a:r>
            <a:rPr lang="en-US" sz="2400" dirty="0" smtClean="0"/>
            <a:t>Parallel Programming Patterns</a:t>
          </a:r>
          <a:endParaRPr lang="en-US" sz="2400" dirty="0"/>
        </a:p>
      </dgm:t>
    </dgm:pt>
    <dgm:pt modelId="{566945A1-131B-4C8E-8DBB-84142D1EDF27}" type="parTrans" cxnId="{64F92D9F-C42B-4FFD-9A27-348D93CDB630}">
      <dgm:prSet/>
      <dgm:spPr/>
      <dgm:t>
        <a:bodyPr/>
        <a:lstStyle/>
        <a:p>
          <a:endParaRPr lang="en-US"/>
        </a:p>
      </dgm:t>
    </dgm:pt>
    <dgm:pt modelId="{51700030-8D83-48AB-8214-7B74F186D688}" type="sibTrans" cxnId="{64F92D9F-C42B-4FFD-9A27-348D93CDB630}">
      <dgm:prSet/>
      <dgm:spPr/>
      <dgm:t>
        <a:bodyPr/>
        <a:lstStyle/>
        <a:p>
          <a:endParaRPr lang="en-US"/>
        </a:p>
      </dgm:t>
    </dgm:pt>
    <dgm:pt modelId="{665AA4BD-F54D-477A-8DA7-013DF2C975B3}">
      <dgm:prSet custT="1"/>
      <dgm:spPr/>
      <dgm:t>
        <a:bodyPr/>
        <a:lstStyle/>
        <a:p>
          <a:pPr rtl="0"/>
          <a:r>
            <a:rPr lang="en-US" sz="2000" dirty="0" smtClean="0"/>
            <a:t>For-loops with Reduction</a:t>
          </a:r>
          <a:endParaRPr lang="en-US" sz="2000" dirty="0"/>
        </a:p>
      </dgm:t>
    </dgm:pt>
    <dgm:pt modelId="{1CB4DD96-5752-4792-9BB1-A42A9E867062}" type="parTrans" cxnId="{7CC4102C-FB66-48F7-A291-3A4DEA115F42}">
      <dgm:prSet/>
      <dgm:spPr/>
      <dgm:t>
        <a:bodyPr/>
        <a:lstStyle/>
        <a:p>
          <a:endParaRPr lang="en-US"/>
        </a:p>
      </dgm:t>
    </dgm:pt>
    <dgm:pt modelId="{5A43FC44-F9EA-4EBB-9EFE-4C556CAC5BBE}" type="sibTrans" cxnId="{7CC4102C-FB66-48F7-A291-3A4DEA115F42}">
      <dgm:prSet/>
      <dgm:spPr/>
      <dgm:t>
        <a:bodyPr/>
        <a:lstStyle/>
        <a:p>
          <a:endParaRPr lang="en-US"/>
        </a:p>
      </dgm:t>
    </dgm:pt>
    <dgm:pt modelId="{048DBE4A-B530-4F7A-9119-0F5D44BC9024}">
      <dgm:prSet custT="1"/>
      <dgm:spPr/>
      <dgm:t>
        <a:bodyPr/>
        <a:lstStyle/>
        <a:p>
          <a:pPr rtl="0"/>
          <a:r>
            <a:rPr lang="en-US" sz="2000" dirty="0" smtClean="0"/>
            <a:t>Stencil-Based Computations (Regular Mesh)</a:t>
          </a:r>
          <a:endParaRPr lang="en-US" sz="2000" dirty="0"/>
        </a:p>
      </dgm:t>
    </dgm:pt>
    <dgm:pt modelId="{90772A8F-8D8D-4050-A112-C07B183A1515}" type="parTrans" cxnId="{F1918E2E-B646-4A34-A968-628C968FBDC0}">
      <dgm:prSet/>
      <dgm:spPr/>
      <dgm:t>
        <a:bodyPr/>
        <a:lstStyle/>
        <a:p>
          <a:endParaRPr lang="en-US"/>
        </a:p>
      </dgm:t>
    </dgm:pt>
    <dgm:pt modelId="{A587ABE3-2D74-45D5-B01E-87351492E442}" type="sibTrans" cxnId="{F1918E2E-B646-4A34-A968-628C968FBDC0}">
      <dgm:prSet/>
      <dgm:spPr/>
      <dgm:t>
        <a:bodyPr/>
        <a:lstStyle/>
        <a:p>
          <a:endParaRPr lang="en-US"/>
        </a:p>
      </dgm:t>
    </dgm:pt>
    <dgm:pt modelId="{D979DA8E-7B34-4063-A53B-B923479FF650}">
      <dgm:prSet custT="1"/>
      <dgm:spPr/>
      <dgm:t>
        <a:bodyPr/>
        <a:lstStyle/>
        <a:p>
          <a:pPr rtl="0"/>
          <a:r>
            <a:rPr lang="en-US" sz="2000" dirty="0" smtClean="0"/>
            <a:t>Pipeline</a:t>
          </a:r>
          <a:endParaRPr lang="en-US" sz="2000" dirty="0"/>
        </a:p>
      </dgm:t>
    </dgm:pt>
    <dgm:pt modelId="{6DFB8D7B-D374-43AC-8064-3D8126B989C6}" type="parTrans" cxnId="{D665A1E7-A5A3-4398-A7DD-0CF4ED19FB84}">
      <dgm:prSet/>
      <dgm:spPr/>
      <dgm:t>
        <a:bodyPr/>
        <a:lstStyle/>
        <a:p>
          <a:endParaRPr lang="en-US"/>
        </a:p>
      </dgm:t>
    </dgm:pt>
    <dgm:pt modelId="{F270D4A5-AAC7-4CEB-8777-BA3ACFB11C61}" type="sibTrans" cxnId="{D665A1E7-A5A3-4398-A7DD-0CF4ED19FB84}">
      <dgm:prSet/>
      <dgm:spPr/>
      <dgm:t>
        <a:bodyPr/>
        <a:lstStyle/>
        <a:p>
          <a:endParaRPr lang="en-US"/>
        </a:p>
      </dgm:t>
    </dgm:pt>
    <dgm:pt modelId="{77E5BAA7-8AB0-4C88-A871-CB3140C3A99B}">
      <dgm:prSet custT="1"/>
      <dgm:spPr/>
      <dgm:t>
        <a:bodyPr/>
        <a:lstStyle/>
        <a:p>
          <a:pPr rtl="0"/>
          <a:r>
            <a:rPr lang="en-US" sz="2000" dirty="0" smtClean="0"/>
            <a:t>Replicable</a:t>
          </a:r>
          <a:endParaRPr lang="en-US" sz="2000" dirty="0"/>
        </a:p>
      </dgm:t>
    </dgm:pt>
    <dgm:pt modelId="{DA8F8234-E8E9-4E54-9917-BC3886A467F8}" type="parTrans" cxnId="{B7B1C19F-AF42-45B6-BB15-D9CF348496DE}">
      <dgm:prSet/>
      <dgm:spPr/>
      <dgm:t>
        <a:bodyPr/>
        <a:lstStyle/>
        <a:p>
          <a:endParaRPr lang="en-US"/>
        </a:p>
      </dgm:t>
    </dgm:pt>
    <dgm:pt modelId="{8139310A-6F7A-423B-86F7-553596896E35}" type="sibTrans" cxnId="{B7B1C19F-AF42-45B6-BB15-D9CF348496DE}">
      <dgm:prSet/>
      <dgm:spPr/>
      <dgm:t>
        <a:bodyPr/>
        <a:lstStyle/>
        <a:p>
          <a:endParaRPr lang="en-US"/>
        </a:p>
      </dgm:t>
    </dgm:pt>
    <dgm:pt modelId="{B418DCA0-1D8E-4A15-88A6-842A2E22167B}">
      <dgm:prSet custT="1"/>
      <dgm:spPr/>
      <dgm:t>
        <a:bodyPr/>
        <a:lstStyle/>
        <a:p>
          <a:pPr rtl="0"/>
          <a:r>
            <a:rPr lang="en-US" sz="2400" dirty="0" smtClean="0"/>
            <a:t>Base languages supported</a:t>
          </a:r>
          <a:endParaRPr lang="en-US" sz="2400" dirty="0"/>
        </a:p>
      </dgm:t>
    </dgm:pt>
    <dgm:pt modelId="{F94D7AD3-DA6A-4BA1-9CF4-61310CE49BEE}" type="parTrans" cxnId="{D8E66729-6106-46EB-892D-B52A67AB32A7}">
      <dgm:prSet/>
      <dgm:spPr/>
      <dgm:t>
        <a:bodyPr/>
        <a:lstStyle/>
        <a:p>
          <a:endParaRPr lang="en-US"/>
        </a:p>
      </dgm:t>
    </dgm:pt>
    <dgm:pt modelId="{FFA85008-96DC-4E39-ACB0-B73C7691B23B}" type="sibTrans" cxnId="{D8E66729-6106-46EB-892D-B52A67AB32A7}">
      <dgm:prSet/>
      <dgm:spPr/>
      <dgm:t>
        <a:bodyPr/>
        <a:lstStyle/>
        <a:p>
          <a:endParaRPr lang="en-US"/>
        </a:p>
      </dgm:t>
    </dgm:pt>
    <dgm:pt modelId="{823243A3-3605-4EA9-8BC2-CA808D632E42}">
      <dgm:prSet custT="1"/>
      <dgm:spPr/>
      <dgm:t>
        <a:bodyPr/>
        <a:lstStyle/>
        <a:p>
          <a:pPr rtl="0"/>
          <a:r>
            <a:rPr lang="en-US" sz="2000" dirty="0" smtClean="0"/>
            <a:t>C/C++</a:t>
          </a:r>
          <a:endParaRPr lang="en-US" sz="2000" dirty="0"/>
        </a:p>
      </dgm:t>
    </dgm:pt>
    <dgm:pt modelId="{5446B53F-B36A-40B4-A0BF-9E0F8C245C36}" type="parTrans" cxnId="{B64C6BDE-C6BB-4980-A992-B29F79545238}">
      <dgm:prSet/>
      <dgm:spPr/>
      <dgm:t>
        <a:bodyPr/>
        <a:lstStyle/>
        <a:p>
          <a:endParaRPr lang="en-US"/>
        </a:p>
      </dgm:t>
    </dgm:pt>
    <dgm:pt modelId="{E1E889C8-60B1-472D-ACFC-41DD9A9D170E}" type="sibTrans" cxnId="{B64C6BDE-C6BB-4980-A992-B29F79545238}">
      <dgm:prSet/>
      <dgm:spPr/>
      <dgm:t>
        <a:bodyPr/>
        <a:lstStyle/>
        <a:p>
          <a:endParaRPr lang="en-US"/>
        </a:p>
      </dgm:t>
    </dgm:pt>
    <dgm:pt modelId="{7E16827A-A7A9-4FE4-A446-A2E8C7620339}">
      <dgm:prSet custT="1"/>
      <dgm:spPr/>
      <dgm:t>
        <a:bodyPr/>
        <a:lstStyle/>
        <a:p>
          <a:pPr rtl="0"/>
          <a:r>
            <a:rPr lang="en-US" sz="2000" dirty="0" smtClean="0"/>
            <a:t>OpenMP</a:t>
          </a:r>
          <a:endParaRPr lang="en-US" sz="2000" dirty="0"/>
        </a:p>
      </dgm:t>
    </dgm:pt>
    <dgm:pt modelId="{1832C149-A02C-4289-940E-9AA3FC33AD08}" type="parTrans" cxnId="{6BE656CB-C596-4C3F-8DB1-FC8DF6BF0F49}">
      <dgm:prSet/>
      <dgm:spPr/>
      <dgm:t>
        <a:bodyPr/>
        <a:lstStyle/>
        <a:p>
          <a:endParaRPr lang="en-US"/>
        </a:p>
      </dgm:t>
    </dgm:pt>
    <dgm:pt modelId="{174A8EF2-7E39-4798-934E-F07354FAF085}" type="sibTrans" cxnId="{6BE656CB-C596-4C3F-8DB1-FC8DF6BF0F49}">
      <dgm:prSet/>
      <dgm:spPr/>
      <dgm:t>
        <a:bodyPr/>
        <a:lstStyle/>
        <a:p>
          <a:endParaRPr lang="en-US"/>
        </a:p>
      </dgm:t>
    </dgm:pt>
    <dgm:pt modelId="{3C681B58-D602-4DFF-B7E1-CF176DCD332F}">
      <dgm:prSet custT="1"/>
      <dgm:spPr/>
      <dgm:t>
        <a:bodyPr/>
        <a:lstStyle/>
        <a:p>
          <a:pPr rtl="0"/>
          <a:r>
            <a:rPr lang="en-US" sz="2000" dirty="0" smtClean="0"/>
            <a:t>MPI + OpenMP</a:t>
          </a:r>
          <a:endParaRPr lang="en-US" sz="2000" dirty="0"/>
        </a:p>
      </dgm:t>
    </dgm:pt>
    <dgm:pt modelId="{8ACE751D-95B6-4E75-AB1A-9A644E49911C}" type="parTrans" cxnId="{BCD93143-04AE-4954-A9A9-5BB756A9EA6C}">
      <dgm:prSet/>
      <dgm:spPr/>
      <dgm:t>
        <a:bodyPr/>
        <a:lstStyle/>
        <a:p>
          <a:endParaRPr lang="en-US"/>
        </a:p>
      </dgm:t>
    </dgm:pt>
    <dgm:pt modelId="{083E709E-CD31-4A58-9E32-00E0587AA80B}" type="sibTrans" cxnId="{BCD93143-04AE-4954-A9A9-5BB756A9EA6C}">
      <dgm:prSet/>
      <dgm:spPr/>
      <dgm:t>
        <a:bodyPr/>
        <a:lstStyle/>
        <a:p>
          <a:endParaRPr lang="en-US"/>
        </a:p>
      </dgm:t>
    </dgm:pt>
    <dgm:pt modelId="{7A6BF371-EBFB-4464-99EC-3D4A5BDB1C7F}">
      <dgm:prSet custT="1"/>
      <dgm:spPr/>
      <dgm:t>
        <a:bodyPr/>
        <a:lstStyle/>
        <a:p>
          <a:pPr rtl="0"/>
          <a:r>
            <a:rPr lang="en-US" sz="2000" dirty="0" smtClean="0"/>
            <a:t>OpenMP + Offload</a:t>
          </a:r>
          <a:endParaRPr lang="en-US" sz="2000" dirty="0"/>
        </a:p>
      </dgm:t>
    </dgm:pt>
    <dgm:pt modelId="{7E6D4DC8-F245-4514-B01B-79F802234CDD}" type="parTrans" cxnId="{2371E101-67F8-48C3-95C9-A777DE65B20C}">
      <dgm:prSet/>
      <dgm:spPr/>
      <dgm:t>
        <a:bodyPr/>
        <a:lstStyle/>
        <a:p>
          <a:endParaRPr lang="en-US"/>
        </a:p>
      </dgm:t>
    </dgm:pt>
    <dgm:pt modelId="{F0F00C7E-9C91-4762-88A3-7255D11C9AF2}" type="sibTrans" cxnId="{2371E101-67F8-48C3-95C9-A777DE65B20C}">
      <dgm:prSet/>
      <dgm:spPr/>
      <dgm:t>
        <a:bodyPr/>
        <a:lstStyle/>
        <a:p>
          <a:endParaRPr lang="en-US"/>
        </a:p>
      </dgm:t>
    </dgm:pt>
    <dgm:pt modelId="{A4FB5DA6-D685-4EFC-9F73-004528C1B404}">
      <dgm:prSet custT="1"/>
      <dgm:spPr/>
      <dgm:t>
        <a:bodyPr/>
        <a:lstStyle/>
        <a:p>
          <a:pPr rtl="0"/>
          <a:r>
            <a:rPr lang="en-US" sz="2000" dirty="0" smtClean="0"/>
            <a:t>CUDA</a:t>
          </a:r>
          <a:endParaRPr lang="en-US" sz="2000" dirty="0"/>
        </a:p>
      </dgm:t>
    </dgm:pt>
    <dgm:pt modelId="{8EC2B8B8-8884-4C3B-80F2-E33E0C53F18E}" type="parTrans" cxnId="{8FBF854F-E398-4C93-B7DC-BA9280CA59C5}">
      <dgm:prSet/>
      <dgm:spPr/>
      <dgm:t>
        <a:bodyPr/>
        <a:lstStyle/>
        <a:p>
          <a:endParaRPr lang="en-US"/>
        </a:p>
      </dgm:t>
    </dgm:pt>
    <dgm:pt modelId="{F4B7E8F0-5BC4-4E0A-AEB5-BE4921B5255F}" type="sibTrans" cxnId="{8FBF854F-E398-4C93-B7DC-BA9280CA59C5}">
      <dgm:prSet/>
      <dgm:spPr/>
      <dgm:t>
        <a:bodyPr/>
        <a:lstStyle/>
        <a:p>
          <a:endParaRPr lang="en-US"/>
        </a:p>
      </dgm:t>
    </dgm:pt>
    <dgm:pt modelId="{450BC110-78A4-4856-AD58-0252B2BD93E5}" type="pres">
      <dgm:prSet presAssocID="{0A1DCE84-6133-4D3C-898A-F6E59C18976B}" presName="diagram" presStyleCnt="0">
        <dgm:presLayoutVars>
          <dgm:chPref val="1"/>
          <dgm:dir/>
          <dgm:animOne val="branch"/>
          <dgm:animLvl val="lvl"/>
          <dgm:resizeHandles/>
        </dgm:presLayoutVars>
      </dgm:prSet>
      <dgm:spPr/>
      <dgm:t>
        <a:bodyPr/>
        <a:lstStyle/>
        <a:p>
          <a:endParaRPr lang="en-US"/>
        </a:p>
      </dgm:t>
    </dgm:pt>
    <dgm:pt modelId="{CABAB202-C8C6-4428-BA9A-32F8BE647691}" type="pres">
      <dgm:prSet presAssocID="{C8771F6B-3BEB-4C0E-A871-015B2B0436AC}" presName="root" presStyleCnt="0"/>
      <dgm:spPr/>
    </dgm:pt>
    <dgm:pt modelId="{92E79D9B-235E-4043-924F-5865EA8D1129}" type="pres">
      <dgm:prSet presAssocID="{C8771F6B-3BEB-4C0E-A871-015B2B0436AC}" presName="rootComposite" presStyleCnt="0"/>
      <dgm:spPr/>
    </dgm:pt>
    <dgm:pt modelId="{993C821C-BABD-436F-A35C-440729456648}" type="pres">
      <dgm:prSet presAssocID="{C8771F6B-3BEB-4C0E-A871-015B2B0436AC}" presName="rootText" presStyleLbl="node1" presStyleIdx="0" presStyleCnt="3" custScaleX="219292" custScaleY="136538"/>
      <dgm:spPr/>
      <dgm:t>
        <a:bodyPr/>
        <a:lstStyle/>
        <a:p>
          <a:endParaRPr lang="en-US"/>
        </a:p>
      </dgm:t>
    </dgm:pt>
    <dgm:pt modelId="{63D46368-BD9F-4851-9E45-8012DB56E039}" type="pres">
      <dgm:prSet presAssocID="{C8771F6B-3BEB-4C0E-A871-015B2B0436AC}" presName="rootConnector" presStyleLbl="node1" presStyleIdx="0" presStyleCnt="3"/>
      <dgm:spPr/>
      <dgm:t>
        <a:bodyPr/>
        <a:lstStyle/>
        <a:p>
          <a:endParaRPr lang="en-US"/>
        </a:p>
      </dgm:t>
    </dgm:pt>
    <dgm:pt modelId="{28DE4D32-D327-45F1-A266-727F854D178B}" type="pres">
      <dgm:prSet presAssocID="{C8771F6B-3BEB-4C0E-A871-015B2B0436AC}" presName="childShape" presStyleCnt="0"/>
      <dgm:spPr/>
    </dgm:pt>
    <dgm:pt modelId="{3F1570B9-2F74-4076-A22C-AA546E6CCABA}" type="pres">
      <dgm:prSet presAssocID="{F7D0A4AE-F68D-4BB0-A35B-7F4C13669CAE}" presName="Name13" presStyleLbl="parChTrans1D2" presStyleIdx="0" presStyleCnt="10"/>
      <dgm:spPr/>
      <dgm:t>
        <a:bodyPr/>
        <a:lstStyle/>
        <a:p>
          <a:endParaRPr lang="en-US"/>
        </a:p>
      </dgm:t>
    </dgm:pt>
    <dgm:pt modelId="{237DBDCE-DE7A-4D29-BB13-08A1940407A7}" type="pres">
      <dgm:prSet presAssocID="{500C8532-416E-48C8-ADF7-01FDE5756F39}" presName="childText" presStyleLbl="bgAcc1" presStyleIdx="0" presStyleCnt="10" custScaleY="90909">
        <dgm:presLayoutVars>
          <dgm:bulletEnabled val="1"/>
        </dgm:presLayoutVars>
      </dgm:prSet>
      <dgm:spPr/>
      <dgm:t>
        <a:bodyPr/>
        <a:lstStyle/>
        <a:p>
          <a:endParaRPr lang="en-US"/>
        </a:p>
      </dgm:t>
    </dgm:pt>
    <dgm:pt modelId="{E1678A94-BF23-48C1-8788-EE11387B84A2}" type="pres">
      <dgm:prSet presAssocID="{1832C149-A02C-4289-940E-9AA3FC33AD08}" presName="Name13" presStyleLbl="parChTrans1D2" presStyleIdx="1" presStyleCnt="10"/>
      <dgm:spPr/>
      <dgm:t>
        <a:bodyPr/>
        <a:lstStyle/>
        <a:p>
          <a:endParaRPr lang="en-US"/>
        </a:p>
      </dgm:t>
    </dgm:pt>
    <dgm:pt modelId="{D709300F-47CA-4BD5-898E-CE69BF946971}" type="pres">
      <dgm:prSet presAssocID="{7E16827A-A7A9-4FE4-A446-A2E8C7620339}" presName="childText" presStyleLbl="bgAcc1" presStyleIdx="1" presStyleCnt="10">
        <dgm:presLayoutVars>
          <dgm:bulletEnabled val="1"/>
        </dgm:presLayoutVars>
      </dgm:prSet>
      <dgm:spPr/>
      <dgm:t>
        <a:bodyPr/>
        <a:lstStyle/>
        <a:p>
          <a:endParaRPr lang="en-US"/>
        </a:p>
      </dgm:t>
    </dgm:pt>
    <dgm:pt modelId="{487A3624-3090-4FEB-973D-C1D2D0AD9743}" type="pres">
      <dgm:prSet presAssocID="{8ACE751D-95B6-4E75-AB1A-9A644E49911C}" presName="Name13" presStyleLbl="parChTrans1D2" presStyleIdx="2" presStyleCnt="10"/>
      <dgm:spPr/>
      <dgm:t>
        <a:bodyPr/>
        <a:lstStyle/>
        <a:p>
          <a:endParaRPr lang="en-US"/>
        </a:p>
      </dgm:t>
    </dgm:pt>
    <dgm:pt modelId="{8360FF4D-CDE7-4FA9-9BDF-88DC44A66964}" type="pres">
      <dgm:prSet presAssocID="{3C681B58-D602-4DFF-B7E1-CF176DCD332F}" presName="childText" presStyleLbl="bgAcc1" presStyleIdx="2" presStyleCnt="10">
        <dgm:presLayoutVars>
          <dgm:bulletEnabled val="1"/>
        </dgm:presLayoutVars>
      </dgm:prSet>
      <dgm:spPr/>
      <dgm:t>
        <a:bodyPr/>
        <a:lstStyle/>
        <a:p>
          <a:endParaRPr lang="en-US"/>
        </a:p>
      </dgm:t>
    </dgm:pt>
    <dgm:pt modelId="{B3142526-97C1-4495-82C8-A6C35DA899EA}" type="pres">
      <dgm:prSet presAssocID="{7E6D4DC8-F245-4514-B01B-79F802234CDD}" presName="Name13" presStyleLbl="parChTrans1D2" presStyleIdx="3" presStyleCnt="10"/>
      <dgm:spPr/>
      <dgm:t>
        <a:bodyPr/>
        <a:lstStyle/>
        <a:p>
          <a:endParaRPr lang="en-US"/>
        </a:p>
      </dgm:t>
    </dgm:pt>
    <dgm:pt modelId="{E7766A01-8379-4963-B6CA-CEE025081B1D}" type="pres">
      <dgm:prSet presAssocID="{7A6BF371-EBFB-4464-99EC-3D4A5BDB1C7F}" presName="childText" presStyleLbl="bgAcc1" presStyleIdx="3" presStyleCnt="10">
        <dgm:presLayoutVars>
          <dgm:bulletEnabled val="1"/>
        </dgm:presLayoutVars>
      </dgm:prSet>
      <dgm:spPr/>
      <dgm:t>
        <a:bodyPr/>
        <a:lstStyle/>
        <a:p>
          <a:endParaRPr lang="en-US"/>
        </a:p>
      </dgm:t>
    </dgm:pt>
    <dgm:pt modelId="{27680A52-DCAA-4DE8-90DE-AE9136D7C440}" type="pres">
      <dgm:prSet presAssocID="{8EC2B8B8-8884-4C3B-80F2-E33E0C53F18E}" presName="Name13" presStyleLbl="parChTrans1D2" presStyleIdx="4" presStyleCnt="10"/>
      <dgm:spPr/>
      <dgm:t>
        <a:bodyPr/>
        <a:lstStyle/>
        <a:p>
          <a:endParaRPr lang="en-US"/>
        </a:p>
      </dgm:t>
    </dgm:pt>
    <dgm:pt modelId="{ADFA6AD6-A46F-4158-B953-14304DE8A24A}" type="pres">
      <dgm:prSet presAssocID="{A4FB5DA6-D685-4EFC-9F73-004528C1B404}" presName="childText" presStyleLbl="bgAcc1" presStyleIdx="4" presStyleCnt="10">
        <dgm:presLayoutVars>
          <dgm:bulletEnabled val="1"/>
        </dgm:presLayoutVars>
      </dgm:prSet>
      <dgm:spPr/>
      <dgm:t>
        <a:bodyPr/>
        <a:lstStyle/>
        <a:p>
          <a:endParaRPr lang="en-US"/>
        </a:p>
      </dgm:t>
    </dgm:pt>
    <dgm:pt modelId="{FDAF5B93-B4FC-4F89-AD5E-40C3A3C374ED}" type="pres">
      <dgm:prSet presAssocID="{1451DDA1-D17E-4342-8C60-47FD61D764F0}" presName="root" presStyleCnt="0"/>
      <dgm:spPr/>
    </dgm:pt>
    <dgm:pt modelId="{1E828905-328D-46DD-B532-669FC22738A1}" type="pres">
      <dgm:prSet presAssocID="{1451DDA1-D17E-4342-8C60-47FD61D764F0}" presName="rootComposite" presStyleCnt="0"/>
      <dgm:spPr/>
    </dgm:pt>
    <dgm:pt modelId="{F7015A0E-6074-4C46-AD5C-1219075D28DC}" type="pres">
      <dgm:prSet presAssocID="{1451DDA1-D17E-4342-8C60-47FD61D764F0}" presName="rootText" presStyleLbl="node1" presStyleIdx="1" presStyleCnt="3" custScaleX="179791" custScaleY="160348"/>
      <dgm:spPr/>
      <dgm:t>
        <a:bodyPr/>
        <a:lstStyle/>
        <a:p>
          <a:endParaRPr lang="en-US"/>
        </a:p>
      </dgm:t>
    </dgm:pt>
    <dgm:pt modelId="{17972D89-84F9-48AC-B824-F8EE7B7833C8}" type="pres">
      <dgm:prSet presAssocID="{1451DDA1-D17E-4342-8C60-47FD61D764F0}" presName="rootConnector" presStyleLbl="node1" presStyleIdx="1" presStyleCnt="3"/>
      <dgm:spPr/>
      <dgm:t>
        <a:bodyPr/>
        <a:lstStyle/>
        <a:p>
          <a:endParaRPr lang="en-US"/>
        </a:p>
      </dgm:t>
    </dgm:pt>
    <dgm:pt modelId="{154B6570-9A53-446A-AB92-5108461D6BB0}" type="pres">
      <dgm:prSet presAssocID="{1451DDA1-D17E-4342-8C60-47FD61D764F0}" presName="childShape" presStyleCnt="0"/>
      <dgm:spPr/>
    </dgm:pt>
    <dgm:pt modelId="{350AA684-5993-45E1-BE02-4993A0DE74FE}" type="pres">
      <dgm:prSet presAssocID="{1CB4DD96-5752-4792-9BB1-A42A9E867062}" presName="Name13" presStyleLbl="parChTrans1D2" presStyleIdx="5" presStyleCnt="10"/>
      <dgm:spPr/>
      <dgm:t>
        <a:bodyPr/>
        <a:lstStyle/>
        <a:p>
          <a:endParaRPr lang="en-US"/>
        </a:p>
      </dgm:t>
    </dgm:pt>
    <dgm:pt modelId="{930E3621-8151-4F77-9B99-8434D0B81A16}" type="pres">
      <dgm:prSet presAssocID="{665AA4BD-F54D-477A-8DA7-013DF2C975B3}" presName="childText" presStyleLbl="bgAcc1" presStyleIdx="5" presStyleCnt="10" custScaleX="180696" custScaleY="93366">
        <dgm:presLayoutVars>
          <dgm:bulletEnabled val="1"/>
        </dgm:presLayoutVars>
      </dgm:prSet>
      <dgm:spPr/>
      <dgm:t>
        <a:bodyPr/>
        <a:lstStyle/>
        <a:p>
          <a:endParaRPr lang="en-US"/>
        </a:p>
      </dgm:t>
    </dgm:pt>
    <dgm:pt modelId="{0B17632D-352F-44CE-9F4C-B95EE6C2ABE4}" type="pres">
      <dgm:prSet presAssocID="{90772A8F-8D8D-4050-A112-C07B183A1515}" presName="Name13" presStyleLbl="parChTrans1D2" presStyleIdx="6" presStyleCnt="10"/>
      <dgm:spPr/>
      <dgm:t>
        <a:bodyPr/>
        <a:lstStyle/>
        <a:p>
          <a:endParaRPr lang="en-US"/>
        </a:p>
      </dgm:t>
    </dgm:pt>
    <dgm:pt modelId="{3EEB7144-3454-4CEC-9B08-C7AE4618F1F8}" type="pres">
      <dgm:prSet presAssocID="{048DBE4A-B530-4F7A-9119-0F5D44BC9024}" presName="childText" presStyleLbl="bgAcc1" presStyleIdx="6" presStyleCnt="10" custScaleX="181030" custScaleY="141445">
        <dgm:presLayoutVars>
          <dgm:bulletEnabled val="1"/>
        </dgm:presLayoutVars>
      </dgm:prSet>
      <dgm:spPr/>
      <dgm:t>
        <a:bodyPr/>
        <a:lstStyle/>
        <a:p>
          <a:endParaRPr lang="en-US"/>
        </a:p>
      </dgm:t>
    </dgm:pt>
    <dgm:pt modelId="{DAE2A273-7BE3-4023-9902-367D3AC34E04}" type="pres">
      <dgm:prSet presAssocID="{6DFB8D7B-D374-43AC-8064-3D8126B989C6}" presName="Name13" presStyleLbl="parChTrans1D2" presStyleIdx="7" presStyleCnt="10"/>
      <dgm:spPr/>
      <dgm:t>
        <a:bodyPr/>
        <a:lstStyle/>
        <a:p>
          <a:endParaRPr lang="en-US"/>
        </a:p>
      </dgm:t>
    </dgm:pt>
    <dgm:pt modelId="{26CC1460-1C26-4548-AA18-F22C2E8DAF05}" type="pres">
      <dgm:prSet presAssocID="{D979DA8E-7B34-4063-A53B-B923479FF650}" presName="childText" presStyleLbl="bgAcc1" presStyleIdx="7" presStyleCnt="10" custScaleX="180696">
        <dgm:presLayoutVars>
          <dgm:bulletEnabled val="1"/>
        </dgm:presLayoutVars>
      </dgm:prSet>
      <dgm:spPr/>
      <dgm:t>
        <a:bodyPr/>
        <a:lstStyle/>
        <a:p>
          <a:endParaRPr lang="en-US"/>
        </a:p>
      </dgm:t>
    </dgm:pt>
    <dgm:pt modelId="{CCC5E5D0-CF06-4F7B-B673-C0B254F1BD18}" type="pres">
      <dgm:prSet presAssocID="{DA8F8234-E8E9-4E54-9917-BC3886A467F8}" presName="Name13" presStyleLbl="parChTrans1D2" presStyleIdx="8" presStyleCnt="10"/>
      <dgm:spPr/>
      <dgm:t>
        <a:bodyPr/>
        <a:lstStyle/>
        <a:p>
          <a:endParaRPr lang="en-US"/>
        </a:p>
      </dgm:t>
    </dgm:pt>
    <dgm:pt modelId="{A2DD15B6-973C-49B4-914C-5B8312886C67}" type="pres">
      <dgm:prSet presAssocID="{77E5BAA7-8AB0-4C88-A871-CB3140C3A99B}" presName="childText" presStyleLbl="bgAcc1" presStyleIdx="8" presStyleCnt="10" custScaleX="180696">
        <dgm:presLayoutVars>
          <dgm:bulletEnabled val="1"/>
        </dgm:presLayoutVars>
      </dgm:prSet>
      <dgm:spPr/>
      <dgm:t>
        <a:bodyPr/>
        <a:lstStyle/>
        <a:p>
          <a:endParaRPr lang="en-US"/>
        </a:p>
      </dgm:t>
    </dgm:pt>
    <dgm:pt modelId="{ADB148BC-6136-4ED2-AD11-7B740CA40C64}" type="pres">
      <dgm:prSet presAssocID="{B418DCA0-1D8E-4A15-88A6-842A2E22167B}" presName="root" presStyleCnt="0"/>
      <dgm:spPr/>
    </dgm:pt>
    <dgm:pt modelId="{2C2C6808-03E3-4E9A-83C3-45761CB6B103}" type="pres">
      <dgm:prSet presAssocID="{B418DCA0-1D8E-4A15-88A6-842A2E22167B}" presName="rootComposite" presStyleCnt="0"/>
      <dgm:spPr/>
    </dgm:pt>
    <dgm:pt modelId="{626CED4F-76B9-47A9-895F-021C9C523A7D}" type="pres">
      <dgm:prSet presAssocID="{B418DCA0-1D8E-4A15-88A6-842A2E22167B}" presName="rootText" presStyleLbl="node1" presStyleIdx="2" presStyleCnt="3" custScaleX="173006" custScaleY="130460"/>
      <dgm:spPr/>
      <dgm:t>
        <a:bodyPr/>
        <a:lstStyle/>
        <a:p>
          <a:endParaRPr lang="en-US"/>
        </a:p>
      </dgm:t>
    </dgm:pt>
    <dgm:pt modelId="{AD6211DB-4F8B-465A-9A15-BB7633C7B228}" type="pres">
      <dgm:prSet presAssocID="{B418DCA0-1D8E-4A15-88A6-842A2E22167B}" presName="rootConnector" presStyleLbl="node1" presStyleIdx="2" presStyleCnt="3"/>
      <dgm:spPr/>
      <dgm:t>
        <a:bodyPr/>
        <a:lstStyle/>
        <a:p>
          <a:endParaRPr lang="en-US"/>
        </a:p>
      </dgm:t>
    </dgm:pt>
    <dgm:pt modelId="{78A24A29-2D59-46E9-AA1D-E19B57B3F3A3}" type="pres">
      <dgm:prSet presAssocID="{B418DCA0-1D8E-4A15-88A6-842A2E22167B}" presName="childShape" presStyleCnt="0"/>
      <dgm:spPr/>
    </dgm:pt>
    <dgm:pt modelId="{73A237DB-488C-4F2B-B3C7-395B6C573AED}" type="pres">
      <dgm:prSet presAssocID="{5446B53F-B36A-40B4-A0BF-9E0F8C245C36}" presName="Name13" presStyleLbl="parChTrans1D2" presStyleIdx="9" presStyleCnt="10"/>
      <dgm:spPr/>
      <dgm:t>
        <a:bodyPr/>
        <a:lstStyle/>
        <a:p>
          <a:endParaRPr lang="en-US"/>
        </a:p>
      </dgm:t>
    </dgm:pt>
    <dgm:pt modelId="{969A9898-CDC3-4FC7-9DFC-7F2032C958AE}" type="pres">
      <dgm:prSet presAssocID="{823243A3-3605-4EA9-8BC2-CA808D632E42}" presName="childText" presStyleLbl="bgAcc1" presStyleIdx="9" presStyleCnt="10">
        <dgm:presLayoutVars>
          <dgm:bulletEnabled val="1"/>
        </dgm:presLayoutVars>
      </dgm:prSet>
      <dgm:spPr/>
      <dgm:t>
        <a:bodyPr/>
        <a:lstStyle/>
        <a:p>
          <a:endParaRPr lang="en-US"/>
        </a:p>
      </dgm:t>
    </dgm:pt>
  </dgm:ptLst>
  <dgm:cxnLst>
    <dgm:cxn modelId="{46050AC8-420F-42D7-B209-C20F345C076F}" type="presOf" srcId="{B418DCA0-1D8E-4A15-88A6-842A2E22167B}" destId="{626CED4F-76B9-47A9-895F-021C9C523A7D}" srcOrd="0" destOrd="0" presId="urn:microsoft.com/office/officeart/2005/8/layout/hierarchy3"/>
    <dgm:cxn modelId="{AC2A9748-4F68-475D-8274-C59D3AD97918}" type="presOf" srcId="{1CB4DD96-5752-4792-9BB1-A42A9E867062}" destId="{350AA684-5993-45E1-BE02-4993A0DE74FE}" srcOrd="0" destOrd="0" presId="urn:microsoft.com/office/officeart/2005/8/layout/hierarchy3"/>
    <dgm:cxn modelId="{3862009E-624A-4C5D-98A1-08439F53E032}" type="presOf" srcId="{3C681B58-D602-4DFF-B7E1-CF176DCD332F}" destId="{8360FF4D-CDE7-4FA9-9BDF-88DC44A66964}" srcOrd="0" destOrd="0" presId="urn:microsoft.com/office/officeart/2005/8/layout/hierarchy3"/>
    <dgm:cxn modelId="{DCAC1135-2143-4676-9423-3037AB0DEB71}" type="presOf" srcId="{1451DDA1-D17E-4342-8C60-47FD61D764F0}" destId="{F7015A0E-6074-4C46-AD5C-1219075D28DC}" srcOrd="0" destOrd="0" presId="urn:microsoft.com/office/officeart/2005/8/layout/hierarchy3"/>
    <dgm:cxn modelId="{7B6F90EB-83DD-44C4-89B5-7C53E85CA1DC}" type="presOf" srcId="{500C8532-416E-48C8-ADF7-01FDE5756F39}" destId="{237DBDCE-DE7A-4D29-BB13-08A1940407A7}" srcOrd="0" destOrd="0" presId="urn:microsoft.com/office/officeart/2005/8/layout/hierarchy3"/>
    <dgm:cxn modelId="{64F92D9F-C42B-4FFD-9A27-348D93CDB630}" srcId="{0A1DCE84-6133-4D3C-898A-F6E59C18976B}" destId="{1451DDA1-D17E-4342-8C60-47FD61D764F0}" srcOrd="1" destOrd="0" parTransId="{566945A1-131B-4C8E-8DBB-84142D1EDF27}" sibTransId="{51700030-8D83-48AB-8214-7B74F186D688}"/>
    <dgm:cxn modelId="{2B3F2820-AB40-4900-BB4C-669963690A2B}" srcId="{0A1DCE84-6133-4D3C-898A-F6E59C18976B}" destId="{C8771F6B-3BEB-4C0E-A871-015B2B0436AC}" srcOrd="0" destOrd="0" parTransId="{C28C5524-7EC9-4A16-AA88-8E561BC212D1}" sibTransId="{400373CB-E5C9-4FC4-9809-419D5A79BBE1}"/>
    <dgm:cxn modelId="{2712543E-B9BC-4A55-9708-5050E2C7EC4B}" type="presOf" srcId="{7A6BF371-EBFB-4464-99EC-3D4A5BDB1C7F}" destId="{E7766A01-8379-4963-B6CA-CEE025081B1D}" srcOrd="0" destOrd="0" presId="urn:microsoft.com/office/officeart/2005/8/layout/hierarchy3"/>
    <dgm:cxn modelId="{8D56E25B-6836-4186-B14B-C6F7C41720A9}" type="presOf" srcId="{C8771F6B-3BEB-4C0E-A871-015B2B0436AC}" destId="{993C821C-BABD-436F-A35C-440729456648}" srcOrd="0" destOrd="0" presId="urn:microsoft.com/office/officeart/2005/8/layout/hierarchy3"/>
    <dgm:cxn modelId="{ABBB38E7-2781-4168-8708-9004CB129B27}" type="presOf" srcId="{C8771F6B-3BEB-4C0E-A871-015B2B0436AC}" destId="{63D46368-BD9F-4851-9E45-8012DB56E039}" srcOrd="1" destOrd="0" presId="urn:microsoft.com/office/officeart/2005/8/layout/hierarchy3"/>
    <dgm:cxn modelId="{0253464C-8847-458A-952D-E2B78F36FCC7}" type="presOf" srcId="{8ACE751D-95B6-4E75-AB1A-9A644E49911C}" destId="{487A3624-3090-4FEB-973D-C1D2D0AD9743}" srcOrd="0" destOrd="0" presId="urn:microsoft.com/office/officeart/2005/8/layout/hierarchy3"/>
    <dgm:cxn modelId="{29EF948B-FF05-4B35-8B0F-AD25DD8E988B}" type="presOf" srcId="{DA8F8234-E8E9-4E54-9917-BC3886A467F8}" destId="{CCC5E5D0-CF06-4F7B-B673-C0B254F1BD18}" srcOrd="0" destOrd="0" presId="urn:microsoft.com/office/officeart/2005/8/layout/hierarchy3"/>
    <dgm:cxn modelId="{DC62CE9B-D5E1-413C-B109-1C320D17473A}" type="presOf" srcId="{665AA4BD-F54D-477A-8DA7-013DF2C975B3}" destId="{930E3621-8151-4F77-9B99-8434D0B81A16}" srcOrd="0" destOrd="0" presId="urn:microsoft.com/office/officeart/2005/8/layout/hierarchy3"/>
    <dgm:cxn modelId="{573094ED-1E25-4C3B-9409-1714D680D8BA}" type="presOf" srcId="{7E16827A-A7A9-4FE4-A446-A2E8C7620339}" destId="{D709300F-47CA-4BD5-898E-CE69BF946971}" srcOrd="0" destOrd="0" presId="urn:microsoft.com/office/officeart/2005/8/layout/hierarchy3"/>
    <dgm:cxn modelId="{F38AC35E-9C24-4DDD-9BA4-18DBECF85BB8}" type="presOf" srcId="{B418DCA0-1D8E-4A15-88A6-842A2E22167B}" destId="{AD6211DB-4F8B-465A-9A15-BB7633C7B228}" srcOrd="1" destOrd="0" presId="urn:microsoft.com/office/officeart/2005/8/layout/hierarchy3"/>
    <dgm:cxn modelId="{D8E66729-6106-46EB-892D-B52A67AB32A7}" srcId="{0A1DCE84-6133-4D3C-898A-F6E59C18976B}" destId="{B418DCA0-1D8E-4A15-88A6-842A2E22167B}" srcOrd="2" destOrd="0" parTransId="{F94D7AD3-DA6A-4BA1-9CF4-61310CE49BEE}" sibTransId="{FFA85008-96DC-4E39-ACB0-B73C7691B23B}"/>
    <dgm:cxn modelId="{6BE656CB-C596-4C3F-8DB1-FC8DF6BF0F49}" srcId="{C8771F6B-3BEB-4C0E-A871-015B2B0436AC}" destId="{7E16827A-A7A9-4FE4-A446-A2E8C7620339}" srcOrd="1" destOrd="0" parTransId="{1832C149-A02C-4289-940E-9AA3FC33AD08}" sibTransId="{174A8EF2-7E39-4798-934E-F07354FAF085}"/>
    <dgm:cxn modelId="{D665A1E7-A5A3-4398-A7DD-0CF4ED19FB84}" srcId="{1451DDA1-D17E-4342-8C60-47FD61D764F0}" destId="{D979DA8E-7B34-4063-A53B-B923479FF650}" srcOrd="2" destOrd="0" parTransId="{6DFB8D7B-D374-43AC-8064-3D8126B989C6}" sibTransId="{F270D4A5-AAC7-4CEB-8777-BA3ACFB11C61}"/>
    <dgm:cxn modelId="{96EBF3E9-64D3-42DB-8920-63854556B9CE}" type="presOf" srcId="{8EC2B8B8-8884-4C3B-80F2-E33E0C53F18E}" destId="{27680A52-DCAA-4DE8-90DE-AE9136D7C440}" srcOrd="0" destOrd="0" presId="urn:microsoft.com/office/officeart/2005/8/layout/hierarchy3"/>
    <dgm:cxn modelId="{6E4713F3-A983-416F-A537-48D33A5B39B7}" srcId="{C8771F6B-3BEB-4C0E-A871-015B2B0436AC}" destId="{500C8532-416E-48C8-ADF7-01FDE5756F39}" srcOrd="0" destOrd="0" parTransId="{F7D0A4AE-F68D-4BB0-A35B-7F4C13669CAE}" sibTransId="{2566E5C9-8257-4AC2-82E9-AE284D76A255}"/>
    <dgm:cxn modelId="{B7B1C19F-AF42-45B6-BB15-D9CF348496DE}" srcId="{1451DDA1-D17E-4342-8C60-47FD61D764F0}" destId="{77E5BAA7-8AB0-4C88-A871-CB3140C3A99B}" srcOrd="3" destOrd="0" parTransId="{DA8F8234-E8E9-4E54-9917-BC3886A467F8}" sibTransId="{8139310A-6F7A-423B-86F7-553596896E35}"/>
    <dgm:cxn modelId="{9CA00687-8326-45BD-A639-573457E73BE4}" type="presOf" srcId="{F7D0A4AE-F68D-4BB0-A35B-7F4C13669CAE}" destId="{3F1570B9-2F74-4076-A22C-AA546E6CCABA}" srcOrd="0" destOrd="0" presId="urn:microsoft.com/office/officeart/2005/8/layout/hierarchy3"/>
    <dgm:cxn modelId="{E2678CAB-B6AC-4FD7-8BA2-347C856D9AAF}" type="presOf" srcId="{0A1DCE84-6133-4D3C-898A-F6E59C18976B}" destId="{450BC110-78A4-4856-AD58-0252B2BD93E5}" srcOrd="0" destOrd="0" presId="urn:microsoft.com/office/officeart/2005/8/layout/hierarchy3"/>
    <dgm:cxn modelId="{8608C8DE-413B-443F-99E2-D0DAA81157D4}" type="presOf" srcId="{5446B53F-B36A-40B4-A0BF-9E0F8C245C36}" destId="{73A237DB-488C-4F2B-B3C7-395B6C573AED}" srcOrd="0" destOrd="0" presId="urn:microsoft.com/office/officeart/2005/8/layout/hierarchy3"/>
    <dgm:cxn modelId="{8FBF854F-E398-4C93-B7DC-BA9280CA59C5}" srcId="{C8771F6B-3BEB-4C0E-A871-015B2B0436AC}" destId="{A4FB5DA6-D685-4EFC-9F73-004528C1B404}" srcOrd="4" destOrd="0" parTransId="{8EC2B8B8-8884-4C3B-80F2-E33E0C53F18E}" sibTransId="{F4B7E8F0-5BC4-4E0A-AEB5-BE4921B5255F}"/>
    <dgm:cxn modelId="{BCD93143-04AE-4954-A9A9-5BB756A9EA6C}" srcId="{C8771F6B-3BEB-4C0E-A871-015B2B0436AC}" destId="{3C681B58-D602-4DFF-B7E1-CF176DCD332F}" srcOrd="2" destOrd="0" parTransId="{8ACE751D-95B6-4E75-AB1A-9A644E49911C}" sibTransId="{083E709E-CD31-4A58-9E32-00E0587AA80B}"/>
    <dgm:cxn modelId="{2371E101-67F8-48C3-95C9-A777DE65B20C}" srcId="{C8771F6B-3BEB-4C0E-A871-015B2B0436AC}" destId="{7A6BF371-EBFB-4464-99EC-3D4A5BDB1C7F}" srcOrd="3" destOrd="0" parTransId="{7E6D4DC8-F245-4514-B01B-79F802234CDD}" sibTransId="{F0F00C7E-9C91-4762-88A3-7255D11C9AF2}"/>
    <dgm:cxn modelId="{B652C39A-B51E-45EF-A4E8-E8916C0C2150}" type="presOf" srcId="{D979DA8E-7B34-4063-A53B-B923479FF650}" destId="{26CC1460-1C26-4548-AA18-F22C2E8DAF05}" srcOrd="0" destOrd="0" presId="urn:microsoft.com/office/officeart/2005/8/layout/hierarchy3"/>
    <dgm:cxn modelId="{C8F1B018-2E54-415E-A287-7D08E091FA2B}" type="presOf" srcId="{A4FB5DA6-D685-4EFC-9F73-004528C1B404}" destId="{ADFA6AD6-A46F-4158-B953-14304DE8A24A}" srcOrd="0" destOrd="0" presId="urn:microsoft.com/office/officeart/2005/8/layout/hierarchy3"/>
    <dgm:cxn modelId="{08834E7C-E235-4315-B1F3-EAFEE08B8349}" type="presOf" srcId="{77E5BAA7-8AB0-4C88-A871-CB3140C3A99B}" destId="{A2DD15B6-973C-49B4-914C-5B8312886C67}" srcOrd="0" destOrd="0" presId="urn:microsoft.com/office/officeart/2005/8/layout/hierarchy3"/>
    <dgm:cxn modelId="{C6F396FA-50E6-40D2-B6DE-06AF8211B65D}" type="presOf" srcId="{7E6D4DC8-F245-4514-B01B-79F802234CDD}" destId="{B3142526-97C1-4495-82C8-A6C35DA899EA}" srcOrd="0" destOrd="0" presId="urn:microsoft.com/office/officeart/2005/8/layout/hierarchy3"/>
    <dgm:cxn modelId="{F1918E2E-B646-4A34-A968-628C968FBDC0}" srcId="{1451DDA1-D17E-4342-8C60-47FD61D764F0}" destId="{048DBE4A-B530-4F7A-9119-0F5D44BC9024}" srcOrd="1" destOrd="0" parTransId="{90772A8F-8D8D-4050-A112-C07B183A1515}" sibTransId="{A587ABE3-2D74-45D5-B01E-87351492E442}"/>
    <dgm:cxn modelId="{BA244474-057E-41B4-AE7A-0A80FD0A7D9E}" type="presOf" srcId="{823243A3-3605-4EA9-8BC2-CA808D632E42}" destId="{969A9898-CDC3-4FC7-9DFC-7F2032C958AE}" srcOrd="0" destOrd="0" presId="urn:microsoft.com/office/officeart/2005/8/layout/hierarchy3"/>
    <dgm:cxn modelId="{1665DE9F-E389-4597-ACB8-7F84286D29FB}" type="presOf" srcId="{048DBE4A-B530-4F7A-9119-0F5D44BC9024}" destId="{3EEB7144-3454-4CEC-9B08-C7AE4618F1F8}" srcOrd="0" destOrd="0" presId="urn:microsoft.com/office/officeart/2005/8/layout/hierarchy3"/>
    <dgm:cxn modelId="{03AE8842-357D-4F9E-8925-6FA4E4ADC962}" type="presOf" srcId="{90772A8F-8D8D-4050-A112-C07B183A1515}" destId="{0B17632D-352F-44CE-9F4C-B95EE6C2ABE4}" srcOrd="0" destOrd="0" presId="urn:microsoft.com/office/officeart/2005/8/layout/hierarchy3"/>
    <dgm:cxn modelId="{B932B026-CD16-4453-8AA5-25394C0427FA}" type="presOf" srcId="{1451DDA1-D17E-4342-8C60-47FD61D764F0}" destId="{17972D89-84F9-48AC-B824-F8EE7B7833C8}" srcOrd="1" destOrd="0" presId="urn:microsoft.com/office/officeart/2005/8/layout/hierarchy3"/>
    <dgm:cxn modelId="{B64C6BDE-C6BB-4980-A992-B29F79545238}" srcId="{B418DCA0-1D8E-4A15-88A6-842A2E22167B}" destId="{823243A3-3605-4EA9-8BC2-CA808D632E42}" srcOrd="0" destOrd="0" parTransId="{5446B53F-B36A-40B4-A0BF-9E0F8C245C36}" sibTransId="{E1E889C8-60B1-472D-ACFC-41DD9A9D170E}"/>
    <dgm:cxn modelId="{8FD1BE61-E8B0-4E36-9B50-E334322DA959}" type="presOf" srcId="{6DFB8D7B-D374-43AC-8064-3D8126B989C6}" destId="{DAE2A273-7BE3-4023-9902-367D3AC34E04}" srcOrd="0" destOrd="0" presId="urn:microsoft.com/office/officeart/2005/8/layout/hierarchy3"/>
    <dgm:cxn modelId="{5C726D5F-ECB3-492A-B69A-A8EFAD57797F}" type="presOf" srcId="{1832C149-A02C-4289-940E-9AA3FC33AD08}" destId="{E1678A94-BF23-48C1-8788-EE11387B84A2}" srcOrd="0" destOrd="0" presId="urn:microsoft.com/office/officeart/2005/8/layout/hierarchy3"/>
    <dgm:cxn modelId="{7CC4102C-FB66-48F7-A291-3A4DEA115F42}" srcId="{1451DDA1-D17E-4342-8C60-47FD61D764F0}" destId="{665AA4BD-F54D-477A-8DA7-013DF2C975B3}" srcOrd="0" destOrd="0" parTransId="{1CB4DD96-5752-4792-9BB1-A42A9E867062}" sibTransId="{5A43FC44-F9EA-4EBB-9EFE-4C556CAC5BBE}"/>
    <dgm:cxn modelId="{AEE00285-4895-4245-A50A-C8F6C5BB6ADF}" type="presParOf" srcId="{450BC110-78A4-4856-AD58-0252B2BD93E5}" destId="{CABAB202-C8C6-4428-BA9A-32F8BE647691}" srcOrd="0" destOrd="0" presId="urn:microsoft.com/office/officeart/2005/8/layout/hierarchy3"/>
    <dgm:cxn modelId="{1ED3360E-CD77-4498-B129-D55D7ECFB811}" type="presParOf" srcId="{CABAB202-C8C6-4428-BA9A-32F8BE647691}" destId="{92E79D9B-235E-4043-924F-5865EA8D1129}" srcOrd="0" destOrd="0" presId="urn:microsoft.com/office/officeart/2005/8/layout/hierarchy3"/>
    <dgm:cxn modelId="{D4923A27-71E8-4C1E-92C8-8A46F8EF263E}" type="presParOf" srcId="{92E79D9B-235E-4043-924F-5865EA8D1129}" destId="{993C821C-BABD-436F-A35C-440729456648}" srcOrd="0" destOrd="0" presId="urn:microsoft.com/office/officeart/2005/8/layout/hierarchy3"/>
    <dgm:cxn modelId="{6F168779-C054-4AD4-8565-35FC2E0E96EF}" type="presParOf" srcId="{92E79D9B-235E-4043-924F-5865EA8D1129}" destId="{63D46368-BD9F-4851-9E45-8012DB56E039}" srcOrd="1" destOrd="0" presId="urn:microsoft.com/office/officeart/2005/8/layout/hierarchy3"/>
    <dgm:cxn modelId="{95EA33C9-1181-4DDD-9A37-ED52CBC109BD}" type="presParOf" srcId="{CABAB202-C8C6-4428-BA9A-32F8BE647691}" destId="{28DE4D32-D327-45F1-A266-727F854D178B}" srcOrd="1" destOrd="0" presId="urn:microsoft.com/office/officeart/2005/8/layout/hierarchy3"/>
    <dgm:cxn modelId="{9B07B8BF-07AF-4658-96A8-2DA97E38217F}" type="presParOf" srcId="{28DE4D32-D327-45F1-A266-727F854D178B}" destId="{3F1570B9-2F74-4076-A22C-AA546E6CCABA}" srcOrd="0" destOrd="0" presId="urn:microsoft.com/office/officeart/2005/8/layout/hierarchy3"/>
    <dgm:cxn modelId="{E616D4BF-60C8-4C6A-9241-BAE71837127A}" type="presParOf" srcId="{28DE4D32-D327-45F1-A266-727F854D178B}" destId="{237DBDCE-DE7A-4D29-BB13-08A1940407A7}" srcOrd="1" destOrd="0" presId="urn:microsoft.com/office/officeart/2005/8/layout/hierarchy3"/>
    <dgm:cxn modelId="{2D03B892-85EB-4ED9-914B-12AC29B13A6A}" type="presParOf" srcId="{28DE4D32-D327-45F1-A266-727F854D178B}" destId="{E1678A94-BF23-48C1-8788-EE11387B84A2}" srcOrd="2" destOrd="0" presId="urn:microsoft.com/office/officeart/2005/8/layout/hierarchy3"/>
    <dgm:cxn modelId="{4B56D634-FD10-46CE-9A05-2288DD83F92E}" type="presParOf" srcId="{28DE4D32-D327-45F1-A266-727F854D178B}" destId="{D709300F-47CA-4BD5-898E-CE69BF946971}" srcOrd="3" destOrd="0" presId="urn:microsoft.com/office/officeart/2005/8/layout/hierarchy3"/>
    <dgm:cxn modelId="{554A06B8-2C5A-4B6B-A4BB-F7D7691E42DA}" type="presParOf" srcId="{28DE4D32-D327-45F1-A266-727F854D178B}" destId="{487A3624-3090-4FEB-973D-C1D2D0AD9743}" srcOrd="4" destOrd="0" presId="urn:microsoft.com/office/officeart/2005/8/layout/hierarchy3"/>
    <dgm:cxn modelId="{6332E3F0-0B34-4377-AB57-2ADBA0E5C3D7}" type="presParOf" srcId="{28DE4D32-D327-45F1-A266-727F854D178B}" destId="{8360FF4D-CDE7-4FA9-9BDF-88DC44A66964}" srcOrd="5" destOrd="0" presId="urn:microsoft.com/office/officeart/2005/8/layout/hierarchy3"/>
    <dgm:cxn modelId="{F0B3F453-F5FE-40D9-8094-25F6B89583FE}" type="presParOf" srcId="{28DE4D32-D327-45F1-A266-727F854D178B}" destId="{B3142526-97C1-4495-82C8-A6C35DA899EA}" srcOrd="6" destOrd="0" presId="urn:microsoft.com/office/officeart/2005/8/layout/hierarchy3"/>
    <dgm:cxn modelId="{A75D8D0F-A52B-4254-BF8B-EE9DDD8D5D57}" type="presParOf" srcId="{28DE4D32-D327-45F1-A266-727F854D178B}" destId="{E7766A01-8379-4963-B6CA-CEE025081B1D}" srcOrd="7" destOrd="0" presId="urn:microsoft.com/office/officeart/2005/8/layout/hierarchy3"/>
    <dgm:cxn modelId="{719A263E-559C-489C-B96D-FF0D794A7DF9}" type="presParOf" srcId="{28DE4D32-D327-45F1-A266-727F854D178B}" destId="{27680A52-DCAA-4DE8-90DE-AE9136D7C440}" srcOrd="8" destOrd="0" presId="urn:microsoft.com/office/officeart/2005/8/layout/hierarchy3"/>
    <dgm:cxn modelId="{A90B051C-1430-4EC5-B379-049C8F8622A8}" type="presParOf" srcId="{28DE4D32-D327-45F1-A266-727F854D178B}" destId="{ADFA6AD6-A46F-4158-B953-14304DE8A24A}" srcOrd="9" destOrd="0" presId="urn:microsoft.com/office/officeart/2005/8/layout/hierarchy3"/>
    <dgm:cxn modelId="{E285A39B-3182-4925-AC93-B420908B86C0}" type="presParOf" srcId="{450BC110-78A4-4856-AD58-0252B2BD93E5}" destId="{FDAF5B93-B4FC-4F89-AD5E-40C3A3C374ED}" srcOrd="1" destOrd="0" presId="urn:microsoft.com/office/officeart/2005/8/layout/hierarchy3"/>
    <dgm:cxn modelId="{896BBA93-2BC0-4BC1-93ED-26B1427F3E6C}" type="presParOf" srcId="{FDAF5B93-B4FC-4F89-AD5E-40C3A3C374ED}" destId="{1E828905-328D-46DD-B532-669FC22738A1}" srcOrd="0" destOrd="0" presId="urn:microsoft.com/office/officeart/2005/8/layout/hierarchy3"/>
    <dgm:cxn modelId="{84B89CFE-8674-41DD-B40B-A18D9E0B2607}" type="presParOf" srcId="{1E828905-328D-46DD-B532-669FC22738A1}" destId="{F7015A0E-6074-4C46-AD5C-1219075D28DC}" srcOrd="0" destOrd="0" presId="urn:microsoft.com/office/officeart/2005/8/layout/hierarchy3"/>
    <dgm:cxn modelId="{E63717E0-B1AD-41C1-99A8-50E5450F450E}" type="presParOf" srcId="{1E828905-328D-46DD-B532-669FC22738A1}" destId="{17972D89-84F9-48AC-B824-F8EE7B7833C8}" srcOrd="1" destOrd="0" presId="urn:microsoft.com/office/officeart/2005/8/layout/hierarchy3"/>
    <dgm:cxn modelId="{F71B47BF-B054-476F-8AA8-599760434DCD}" type="presParOf" srcId="{FDAF5B93-B4FC-4F89-AD5E-40C3A3C374ED}" destId="{154B6570-9A53-446A-AB92-5108461D6BB0}" srcOrd="1" destOrd="0" presId="urn:microsoft.com/office/officeart/2005/8/layout/hierarchy3"/>
    <dgm:cxn modelId="{64871C81-4297-4CDA-8DC6-3407EA3A7CD7}" type="presParOf" srcId="{154B6570-9A53-446A-AB92-5108461D6BB0}" destId="{350AA684-5993-45E1-BE02-4993A0DE74FE}" srcOrd="0" destOrd="0" presId="urn:microsoft.com/office/officeart/2005/8/layout/hierarchy3"/>
    <dgm:cxn modelId="{66B51AFF-4225-4651-8823-6B84D78F6CF5}" type="presParOf" srcId="{154B6570-9A53-446A-AB92-5108461D6BB0}" destId="{930E3621-8151-4F77-9B99-8434D0B81A16}" srcOrd="1" destOrd="0" presId="urn:microsoft.com/office/officeart/2005/8/layout/hierarchy3"/>
    <dgm:cxn modelId="{E74E79F9-08AA-408A-A2DE-EC36EF1A9239}" type="presParOf" srcId="{154B6570-9A53-446A-AB92-5108461D6BB0}" destId="{0B17632D-352F-44CE-9F4C-B95EE6C2ABE4}" srcOrd="2" destOrd="0" presId="urn:microsoft.com/office/officeart/2005/8/layout/hierarchy3"/>
    <dgm:cxn modelId="{2E6F25F2-312F-4EBB-8685-C74E47E7C26C}" type="presParOf" srcId="{154B6570-9A53-446A-AB92-5108461D6BB0}" destId="{3EEB7144-3454-4CEC-9B08-C7AE4618F1F8}" srcOrd="3" destOrd="0" presId="urn:microsoft.com/office/officeart/2005/8/layout/hierarchy3"/>
    <dgm:cxn modelId="{5F494339-2EAB-498B-B23E-3545EFA3776C}" type="presParOf" srcId="{154B6570-9A53-446A-AB92-5108461D6BB0}" destId="{DAE2A273-7BE3-4023-9902-367D3AC34E04}" srcOrd="4" destOrd="0" presId="urn:microsoft.com/office/officeart/2005/8/layout/hierarchy3"/>
    <dgm:cxn modelId="{84C15E2A-1DD9-47E9-88FF-082D61CE0606}" type="presParOf" srcId="{154B6570-9A53-446A-AB92-5108461D6BB0}" destId="{26CC1460-1C26-4548-AA18-F22C2E8DAF05}" srcOrd="5" destOrd="0" presId="urn:microsoft.com/office/officeart/2005/8/layout/hierarchy3"/>
    <dgm:cxn modelId="{6CE13342-7C56-4C4B-A1C4-8CD94AAA399E}" type="presParOf" srcId="{154B6570-9A53-446A-AB92-5108461D6BB0}" destId="{CCC5E5D0-CF06-4F7B-B673-C0B254F1BD18}" srcOrd="6" destOrd="0" presId="urn:microsoft.com/office/officeart/2005/8/layout/hierarchy3"/>
    <dgm:cxn modelId="{6D8AA45E-55F4-43AD-B661-69BF4AF4949F}" type="presParOf" srcId="{154B6570-9A53-446A-AB92-5108461D6BB0}" destId="{A2DD15B6-973C-49B4-914C-5B8312886C67}" srcOrd="7" destOrd="0" presId="urn:microsoft.com/office/officeart/2005/8/layout/hierarchy3"/>
    <dgm:cxn modelId="{4D8E9EBC-CFD2-45D4-A013-F61FE78D14FB}" type="presParOf" srcId="{450BC110-78A4-4856-AD58-0252B2BD93E5}" destId="{ADB148BC-6136-4ED2-AD11-7B740CA40C64}" srcOrd="2" destOrd="0" presId="urn:microsoft.com/office/officeart/2005/8/layout/hierarchy3"/>
    <dgm:cxn modelId="{AF764CCB-1C92-4137-9D79-1669825D4558}" type="presParOf" srcId="{ADB148BC-6136-4ED2-AD11-7B740CA40C64}" destId="{2C2C6808-03E3-4E9A-83C3-45761CB6B103}" srcOrd="0" destOrd="0" presId="urn:microsoft.com/office/officeart/2005/8/layout/hierarchy3"/>
    <dgm:cxn modelId="{1A8706D5-3140-43BB-BCA6-760875B50AD1}" type="presParOf" srcId="{2C2C6808-03E3-4E9A-83C3-45761CB6B103}" destId="{626CED4F-76B9-47A9-895F-021C9C523A7D}" srcOrd="0" destOrd="0" presId="urn:microsoft.com/office/officeart/2005/8/layout/hierarchy3"/>
    <dgm:cxn modelId="{EE2013B3-F1FE-4987-B35B-D56FF0321814}" type="presParOf" srcId="{2C2C6808-03E3-4E9A-83C3-45761CB6B103}" destId="{AD6211DB-4F8B-465A-9A15-BB7633C7B228}" srcOrd="1" destOrd="0" presId="urn:microsoft.com/office/officeart/2005/8/layout/hierarchy3"/>
    <dgm:cxn modelId="{79DDA894-B279-4408-9814-8833BCED6610}" type="presParOf" srcId="{ADB148BC-6136-4ED2-AD11-7B740CA40C64}" destId="{78A24A29-2D59-46E9-AA1D-E19B57B3F3A3}" srcOrd="1" destOrd="0" presId="urn:microsoft.com/office/officeart/2005/8/layout/hierarchy3"/>
    <dgm:cxn modelId="{14A11310-29E3-4BA6-8469-B088D731A93D}" type="presParOf" srcId="{78A24A29-2D59-46E9-AA1D-E19B57B3F3A3}" destId="{73A237DB-488C-4F2B-B3C7-395B6C573AED}" srcOrd="0" destOrd="0" presId="urn:microsoft.com/office/officeart/2005/8/layout/hierarchy3"/>
    <dgm:cxn modelId="{745061B7-AAB5-4E67-8274-F7F75A571A2A}" type="presParOf" srcId="{78A24A29-2D59-46E9-AA1D-E19B57B3F3A3}" destId="{969A9898-CDC3-4FC7-9DFC-7F2032C958AE}"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C821C-BABD-436F-A35C-440729456648}">
      <dsp:nvSpPr>
        <dsp:cNvPr id="0" name=""/>
        <dsp:cNvSpPr/>
      </dsp:nvSpPr>
      <dsp:spPr>
        <a:xfrm>
          <a:off x="48131" y="1115"/>
          <a:ext cx="2974519" cy="926014"/>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Parallel Programming Paradigms</a:t>
          </a:r>
          <a:endParaRPr lang="en-US" sz="2400" kern="1200" dirty="0"/>
        </a:p>
      </dsp:txBody>
      <dsp:txXfrm>
        <a:off x="75253" y="28237"/>
        <a:ext cx="2920275" cy="871770"/>
      </dsp:txXfrm>
    </dsp:sp>
    <dsp:sp modelId="{3F1570B9-2F74-4076-A22C-AA546E6CCABA}">
      <dsp:nvSpPr>
        <dsp:cNvPr id="0" name=""/>
        <dsp:cNvSpPr/>
      </dsp:nvSpPr>
      <dsp:spPr>
        <a:xfrm>
          <a:off x="345583" y="927129"/>
          <a:ext cx="297451" cy="477829"/>
        </a:xfrm>
        <a:custGeom>
          <a:avLst/>
          <a:gdLst/>
          <a:ahLst/>
          <a:cxnLst/>
          <a:rect l="0" t="0" r="0" b="0"/>
          <a:pathLst>
            <a:path>
              <a:moveTo>
                <a:pt x="0" y="0"/>
              </a:moveTo>
              <a:lnTo>
                <a:pt x="0" y="477829"/>
              </a:lnTo>
              <a:lnTo>
                <a:pt x="297451" y="477829"/>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7DBDCE-DE7A-4D29-BB13-08A1940407A7}">
      <dsp:nvSpPr>
        <dsp:cNvPr id="0" name=""/>
        <dsp:cNvSpPr/>
      </dsp:nvSpPr>
      <dsp:spPr>
        <a:xfrm>
          <a:off x="643035" y="1096681"/>
          <a:ext cx="1085135" cy="616553"/>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MPI</a:t>
          </a:r>
          <a:endParaRPr lang="en-US" sz="2000" kern="1200" dirty="0"/>
        </a:p>
      </dsp:txBody>
      <dsp:txXfrm>
        <a:off x="661093" y="1114739"/>
        <a:ext cx="1049019" cy="580437"/>
      </dsp:txXfrm>
    </dsp:sp>
    <dsp:sp modelId="{E1678A94-BF23-48C1-8788-EE11387B84A2}">
      <dsp:nvSpPr>
        <dsp:cNvPr id="0" name=""/>
        <dsp:cNvSpPr/>
      </dsp:nvSpPr>
      <dsp:spPr>
        <a:xfrm>
          <a:off x="345583" y="927129"/>
          <a:ext cx="297451" cy="1294763"/>
        </a:xfrm>
        <a:custGeom>
          <a:avLst/>
          <a:gdLst/>
          <a:ahLst/>
          <a:cxnLst/>
          <a:rect l="0" t="0" r="0" b="0"/>
          <a:pathLst>
            <a:path>
              <a:moveTo>
                <a:pt x="0" y="0"/>
              </a:moveTo>
              <a:lnTo>
                <a:pt x="0" y="1294763"/>
              </a:lnTo>
              <a:lnTo>
                <a:pt x="297451" y="1294763"/>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09300F-47CA-4BD5-898E-CE69BF946971}">
      <dsp:nvSpPr>
        <dsp:cNvPr id="0" name=""/>
        <dsp:cNvSpPr/>
      </dsp:nvSpPr>
      <dsp:spPr>
        <a:xfrm>
          <a:off x="643035" y="1882788"/>
          <a:ext cx="1085135"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OpenMP</a:t>
          </a:r>
          <a:endParaRPr lang="en-US" sz="2000" kern="1200" dirty="0"/>
        </a:p>
      </dsp:txBody>
      <dsp:txXfrm>
        <a:off x="662899" y="1902652"/>
        <a:ext cx="1045407" cy="638481"/>
      </dsp:txXfrm>
    </dsp:sp>
    <dsp:sp modelId="{487A3624-3090-4FEB-973D-C1D2D0AD9743}">
      <dsp:nvSpPr>
        <dsp:cNvPr id="0" name=""/>
        <dsp:cNvSpPr/>
      </dsp:nvSpPr>
      <dsp:spPr>
        <a:xfrm>
          <a:off x="345583" y="927129"/>
          <a:ext cx="297451" cy="2142525"/>
        </a:xfrm>
        <a:custGeom>
          <a:avLst/>
          <a:gdLst/>
          <a:ahLst/>
          <a:cxnLst/>
          <a:rect l="0" t="0" r="0" b="0"/>
          <a:pathLst>
            <a:path>
              <a:moveTo>
                <a:pt x="0" y="0"/>
              </a:moveTo>
              <a:lnTo>
                <a:pt x="0" y="2142525"/>
              </a:lnTo>
              <a:lnTo>
                <a:pt x="297451" y="2142525"/>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60FF4D-CDE7-4FA9-9BDF-88DC44A66964}">
      <dsp:nvSpPr>
        <dsp:cNvPr id="0" name=""/>
        <dsp:cNvSpPr/>
      </dsp:nvSpPr>
      <dsp:spPr>
        <a:xfrm>
          <a:off x="643035" y="2730550"/>
          <a:ext cx="1085135"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MPI + OpenMP</a:t>
          </a:r>
          <a:endParaRPr lang="en-US" sz="2000" kern="1200" dirty="0"/>
        </a:p>
      </dsp:txBody>
      <dsp:txXfrm>
        <a:off x="662899" y="2750414"/>
        <a:ext cx="1045407" cy="638481"/>
      </dsp:txXfrm>
    </dsp:sp>
    <dsp:sp modelId="{B3142526-97C1-4495-82C8-A6C35DA899EA}">
      <dsp:nvSpPr>
        <dsp:cNvPr id="0" name=""/>
        <dsp:cNvSpPr/>
      </dsp:nvSpPr>
      <dsp:spPr>
        <a:xfrm>
          <a:off x="345583" y="927129"/>
          <a:ext cx="297451" cy="2990287"/>
        </a:xfrm>
        <a:custGeom>
          <a:avLst/>
          <a:gdLst/>
          <a:ahLst/>
          <a:cxnLst/>
          <a:rect l="0" t="0" r="0" b="0"/>
          <a:pathLst>
            <a:path>
              <a:moveTo>
                <a:pt x="0" y="0"/>
              </a:moveTo>
              <a:lnTo>
                <a:pt x="0" y="2990287"/>
              </a:lnTo>
              <a:lnTo>
                <a:pt x="297451" y="2990287"/>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766A01-8379-4963-B6CA-CEE025081B1D}">
      <dsp:nvSpPr>
        <dsp:cNvPr id="0" name=""/>
        <dsp:cNvSpPr/>
      </dsp:nvSpPr>
      <dsp:spPr>
        <a:xfrm>
          <a:off x="643035" y="3578312"/>
          <a:ext cx="1085135"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OpenMP + Offload</a:t>
          </a:r>
          <a:endParaRPr lang="en-US" sz="2000" kern="1200" dirty="0"/>
        </a:p>
      </dsp:txBody>
      <dsp:txXfrm>
        <a:off x="662899" y="3598176"/>
        <a:ext cx="1045407" cy="638481"/>
      </dsp:txXfrm>
    </dsp:sp>
    <dsp:sp modelId="{27680A52-DCAA-4DE8-90DE-AE9136D7C440}">
      <dsp:nvSpPr>
        <dsp:cNvPr id="0" name=""/>
        <dsp:cNvSpPr/>
      </dsp:nvSpPr>
      <dsp:spPr>
        <a:xfrm>
          <a:off x="345583" y="927129"/>
          <a:ext cx="297451" cy="3838050"/>
        </a:xfrm>
        <a:custGeom>
          <a:avLst/>
          <a:gdLst/>
          <a:ahLst/>
          <a:cxnLst/>
          <a:rect l="0" t="0" r="0" b="0"/>
          <a:pathLst>
            <a:path>
              <a:moveTo>
                <a:pt x="0" y="0"/>
              </a:moveTo>
              <a:lnTo>
                <a:pt x="0" y="3838050"/>
              </a:lnTo>
              <a:lnTo>
                <a:pt x="297451" y="383805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FA6AD6-A46F-4158-B953-14304DE8A24A}">
      <dsp:nvSpPr>
        <dsp:cNvPr id="0" name=""/>
        <dsp:cNvSpPr/>
      </dsp:nvSpPr>
      <dsp:spPr>
        <a:xfrm>
          <a:off x="643035" y="4426074"/>
          <a:ext cx="1085135"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CUDA</a:t>
          </a:r>
          <a:endParaRPr lang="en-US" sz="2000" kern="1200" dirty="0"/>
        </a:p>
      </dsp:txBody>
      <dsp:txXfrm>
        <a:off x="662899" y="4445938"/>
        <a:ext cx="1045407" cy="638481"/>
      </dsp:txXfrm>
    </dsp:sp>
    <dsp:sp modelId="{F7015A0E-6074-4C46-AD5C-1219075D28DC}">
      <dsp:nvSpPr>
        <dsp:cNvPr id="0" name=""/>
        <dsp:cNvSpPr/>
      </dsp:nvSpPr>
      <dsp:spPr>
        <a:xfrm>
          <a:off x="3361756" y="1115"/>
          <a:ext cx="2438720" cy="1087495"/>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Parallel Programming Patterns</a:t>
          </a:r>
          <a:endParaRPr lang="en-US" sz="2400" kern="1200" dirty="0"/>
        </a:p>
      </dsp:txBody>
      <dsp:txXfrm>
        <a:off x="3393608" y="32967"/>
        <a:ext cx="2375016" cy="1023791"/>
      </dsp:txXfrm>
    </dsp:sp>
    <dsp:sp modelId="{350AA684-5993-45E1-BE02-4993A0DE74FE}">
      <dsp:nvSpPr>
        <dsp:cNvPr id="0" name=""/>
        <dsp:cNvSpPr/>
      </dsp:nvSpPr>
      <dsp:spPr>
        <a:xfrm>
          <a:off x="3605628" y="1088611"/>
          <a:ext cx="243872" cy="486161"/>
        </a:xfrm>
        <a:custGeom>
          <a:avLst/>
          <a:gdLst/>
          <a:ahLst/>
          <a:cxnLst/>
          <a:rect l="0" t="0" r="0" b="0"/>
          <a:pathLst>
            <a:path>
              <a:moveTo>
                <a:pt x="0" y="0"/>
              </a:moveTo>
              <a:lnTo>
                <a:pt x="0" y="486161"/>
              </a:lnTo>
              <a:lnTo>
                <a:pt x="243872" y="486161"/>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0E3621-8151-4F77-9B99-8434D0B81A16}">
      <dsp:nvSpPr>
        <dsp:cNvPr id="0" name=""/>
        <dsp:cNvSpPr/>
      </dsp:nvSpPr>
      <dsp:spPr>
        <a:xfrm>
          <a:off x="3849500" y="1258163"/>
          <a:ext cx="1960796" cy="633217"/>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For-loops with Reduction</a:t>
          </a:r>
          <a:endParaRPr lang="en-US" sz="2000" kern="1200" dirty="0"/>
        </a:p>
      </dsp:txBody>
      <dsp:txXfrm>
        <a:off x="3868046" y="1276709"/>
        <a:ext cx="1923704" cy="596125"/>
      </dsp:txXfrm>
    </dsp:sp>
    <dsp:sp modelId="{0B17632D-352F-44CE-9F4C-B95EE6C2ABE4}">
      <dsp:nvSpPr>
        <dsp:cNvPr id="0" name=""/>
        <dsp:cNvSpPr/>
      </dsp:nvSpPr>
      <dsp:spPr>
        <a:xfrm>
          <a:off x="3605628" y="1088611"/>
          <a:ext cx="243872" cy="1451969"/>
        </a:xfrm>
        <a:custGeom>
          <a:avLst/>
          <a:gdLst/>
          <a:ahLst/>
          <a:cxnLst/>
          <a:rect l="0" t="0" r="0" b="0"/>
          <a:pathLst>
            <a:path>
              <a:moveTo>
                <a:pt x="0" y="0"/>
              </a:moveTo>
              <a:lnTo>
                <a:pt x="0" y="1451969"/>
              </a:lnTo>
              <a:lnTo>
                <a:pt x="243872" y="1451969"/>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EB7144-3454-4CEC-9B08-C7AE4618F1F8}">
      <dsp:nvSpPr>
        <dsp:cNvPr id="0" name=""/>
        <dsp:cNvSpPr/>
      </dsp:nvSpPr>
      <dsp:spPr>
        <a:xfrm>
          <a:off x="3849500" y="2060933"/>
          <a:ext cx="1964421" cy="959293"/>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Stencil-Based Computations (Regular Mesh)</a:t>
          </a:r>
          <a:endParaRPr lang="en-US" sz="2000" kern="1200" dirty="0"/>
        </a:p>
      </dsp:txBody>
      <dsp:txXfrm>
        <a:off x="3877597" y="2089030"/>
        <a:ext cx="1908227" cy="903099"/>
      </dsp:txXfrm>
    </dsp:sp>
    <dsp:sp modelId="{DAE2A273-7BE3-4023-9902-367D3AC34E04}">
      <dsp:nvSpPr>
        <dsp:cNvPr id="0" name=""/>
        <dsp:cNvSpPr/>
      </dsp:nvSpPr>
      <dsp:spPr>
        <a:xfrm>
          <a:off x="3605628" y="1088611"/>
          <a:ext cx="243872" cy="2440273"/>
        </a:xfrm>
        <a:custGeom>
          <a:avLst/>
          <a:gdLst/>
          <a:ahLst/>
          <a:cxnLst/>
          <a:rect l="0" t="0" r="0" b="0"/>
          <a:pathLst>
            <a:path>
              <a:moveTo>
                <a:pt x="0" y="0"/>
              </a:moveTo>
              <a:lnTo>
                <a:pt x="0" y="2440273"/>
              </a:lnTo>
              <a:lnTo>
                <a:pt x="243872" y="2440273"/>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CC1460-1C26-4548-AA18-F22C2E8DAF05}">
      <dsp:nvSpPr>
        <dsp:cNvPr id="0" name=""/>
        <dsp:cNvSpPr/>
      </dsp:nvSpPr>
      <dsp:spPr>
        <a:xfrm>
          <a:off x="3849500" y="3189779"/>
          <a:ext cx="1960796"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Pipeline</a:t>
          </a:r>
          <a:endParaRPr lang="en-US" sz="2000" kern="1200" dirty="0"/>
        </a:p>
      </dsp:txBody>
      <dsp:txXfrm>
        <a:off x="3869364" y="3209643"/>
        <a:ext cx="1921068" cy="638481"/>
      </dsp:txXfrm>
    </dsp:sp>
    <dsp:sp modelId="{CCC5E5D0-CF06-4F7B-B673-C0B254F1BD18}">
      <dsp:nvSpPr>
        <dsp:cNvPr id="0" name=""/>
        <dsp:cNvSpPr/>
      </dsp:nvSpPr>
      <dsp:spPr>
        <a:xfrm>
          <a:off x="3605628" y="1088611"/>
          <a:ext cx="243872" cy="3288035"/>
        </a:xfrm>
        <a:custGeom>
          <a:avLst/>
          <a:gdLst/>
          <a:ahLst/>
          <a:cxnLst/>
          <a:rect l="0" t="0" r="0" b="0"/>
          <a:pathLst>
            <a:path>
              <a:moveTo>
                <a:pt x="0" y="0"/>
              </a:moveTo>
              <a:lnTo>
                <a:pt x="0" y="3288035"/>
              </a:lnTo>
              <a:lnTo>
                <a:pt x="243872" y="3288035"/>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DD15B6-973C-49B4-914C-5B8312886C67}">
      <dsp:nvSpPr>
        <dsp:cNvPr id="0" name=""/>
        <dsp:cNvSpPr/>
      </dsp:nvSpPr>
      <dsp:spPr>
        <a:xfrm>
          <a:off x="3849500" y="4037541"/>
          <a:ext cx="1960796"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Replicable</a:t>
          </a:r>
          <a:endParaRPr lang="en-US" sz="2000" kern="1200" dirty="0"/>
        </a:p>
      </dsp:txBody>
      <dsp:txXfrm>
        <a:off x="3869364" y="4057405"/>
        <a:ext cx="1921068" cy="638481"/>
      </dsp:txXfrm>
    </dsp:sp>
    <dsp:sp modelId="{626CED4F-76B9-47A9-895F-021C9C523A7D}">
      <dsp:nvSpPr>
        <dsp:cNvPr id="0" name=""/>
        <dsp:cNvSpPr/>
      </dsp:nvSpPr>
      <dsp:spPr>
        <a:xfrm>
          <a:off x="6139581" y="1115"/>
          <a:ext cx="2346687" cy="884792"/>
        </a:xfrm>
        <a:prstGeom prst="roundRect">
          <a:avLst>
            <a:gd name="adj" fmla="val 10000"/>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n-US" sz="2400" kern="1200" dirty="0" smtClean="0"/>
            <a:t>Base languages supported</a:t>
          </a:r>
          <a:endParaRPr lang="en-US" sz="2400" kern="1200" dirty="0"/>
        </a:p>
      </dsp:txBody>
      <dsp:txXfrm>
        <a:off x="6165496" y="27030"/>
        <a:ext cx="2294857" cy="832962"/>
      </dsp:txXfrm>
    </dsp:sp>
    <dsp:sp modelId="{73A237DB-488C-4F2B-B3C7-395B6C573AED}">
      <dsp:nvSpPr>
        <dsp:cNvPr id="0" name=""/>
        <dsp:cNvSpPr/>
      </dsp:nvSpPr>
      <dsp:spPr>
        <a:xfrm>
          <a:off x="6374249" y="885907"/>
          <a:ext cx="234668" cy="508657"/>
        </a:xfrm>
        <a:custGeom>
          <a:avLst/>
          <a:gdLst/>
          <a:ahLst/>
          <a:cxnLst/>
          <a:rect l="0" t="0" r="0" b="0"/>
          <a:pathLst>
            <a:path>
              <a:moveTo>
                <a:pt x="0" y="0"/>
              </a:moveTo>
              <a:lnTo>
                <a:pt x="0" y="508657"/>
              </a:lnTo>
              <a:lnTo>
                <a:pt x="234668" y="508657"/>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9A9898-CDC3-4FC7-9DFC-7F2032C958AE}">
      <dsp:nvSpPr>
        <dsp:cNvPr id="0" name=""/>
        <dsp:cNvSpPr/>
      </dsp:nvSpPr>
      <dsp:spPr>
        <a:xfrm>
          <a:off x="6608918" y="1055460"/>
          <a:ext cx="1085135" cy="678209"/>
        </a:xfrm>
        <a:prstGeom prst="roundRect">
          <a:avLst>
            <a:gd name="adj" fmla="val 10000"/>
          </a:avLst>
        </a:prstGeom>
        <a:solidFill>
          <a:schemeClr val="accent6">
            <a:alpha val="90000"/>
            <a:tint val="4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rtl="0">
            <a:lnSpc>
              <a:spcPct val="90000"/>
            </a:lnSpc>
            <a:spcBef>
              <a:spcPct val="0"/>
            </a:spcBef>
            <a:spcAft>
              <a:spcPct val="35000"/>
            </a:spcAft>
          </a:pPr>
          <a:r>
            <a:rPr lang="en-US" sz="2000" kern="1200" dirty="0" smtClean="0"/>
            <a:t>C/C++</a:t>
          </a:r>
          <a:endParaRPr lang="en-US" sz="2000" kern="1200" dirty="0"/>
        </a:p>
      </dsp:txBody>
      <dsp:txXfrm>
        <a:off x="6628782" y="1075324"/>
        <a:ext cx="1045407" cy="63848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FBAFA1-98FD-46A1-B3EF-C1B6632796EF}" type="datetimeFigureOut">
              <a:rPr lang="en-US" smtClean="0"/>
              <a:t>7/24/13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07A4A3-9AA6-45F5-8A54-6891AE90A5A1}" type="slidenum">
              <a:rPr lang="en-US" smtClean="0"/>
              <a:t>‹#›</a:t>
            </a:fld>
            <a:endParaRPr lang="en-US"/>
          </a:p>
        </p:txBody>
      </p:sp>
    </p:spTree>
    <p:extLst>
      <p:ext uri="{BB962C8B-B14F-4D97-AF65-F5344CB8AC3E}">
        <p14:creationId xmlns:p14="http://schemas.microsoft.com/office/powerpoint/2010/main" val="3218084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128"/>
              </a:defRPr>
            </a:lvl1pPr>
            <a:lvl2pPr marL="727868" indent="-279949" eaLnBrk="0" hangingPunct="0">
              <a:defRPr>
                <a:solidFill>
                  <a:schemeClr val="tx1"/>
                </a:solidFill>
                <a:latin typeface="Arial" charset="0"/>
                <a:ea typeface="ＭＳ Ｐゴシック" charset="-128"/>
              </a:defRPr>
            </a:lvl2pPr>
            <a:lvl3pPr marL="1119797" indent="-223959" eaLnBrk="0" hangingPunct="0">
              <a:defRPr>
                <a:solidFill>
                  <a:schemeClr val="tx1"/>
                </a:solidFill>
                <a:latin typeface="Arial" charset="0"/>
                <a:ea typeface="ＭＳ Ｐゴシック" charset="-128"/>
              </a:defRPr>
            </a:lvl3pPr>
            <a:lvl4pPr marL="1567716" indent="-223959" eaLnBrk="0" hangingPunct="0">
              <a:defRPr>
                <a:solidFill>
                  <a:schemeClr val="tx1"/>
                </a:solidFill>
                <a:latin typeface="Arial" charset="0"/>
                <a:ea typeface="ＭＳ Ｐゴシック" charset="-128"/>
              </a:defRPr>
            </a:lvl4pPr>
            <a:lvl5pPr marL="2015635" indent="-223959" eaLnBrk="0" hangingPunct="0">
              <a:defRPr>
                <a:solidFill>
                  <a:schemeClr val="tx1"/>
                </a:solidFill>
                <a:latin typeface="Arial" charset="0"/>
                <a:ea typeface="ＭＳ Ｐゴシック" charset="-128"/>
              </a:defRPr>
            </a:lvl5pPr>
            <a:lvl6pPr marL="2463554" indent="-223959" defTabSz="447919" eaLnBrk="0" fontAlgn="base" hangingPunct="0">
              <a:spcBef>
                <a:spcPct val="0"/>
              </a:spcBef>
              <a:spcAft>
                <a:spcPct val="0"/>
              </a:spcAft>
              <a:defRPr>
                <a:solidFill>
                  <a:schemeClr val="tx1"/>
                </a:solidFill>
                <a:latin typeface="Arial" charset="0"/>
                <a:ea typeface="ＭＳ Ｐゴシック" charset="-128"/>
              </a:defRPr>
            </a:lvl6pPr>
            <a:lvl7pPr marL="2911472" indent="-223959" defTabSz="447919" eaLnBrk="0" fontAlgn="base" hangingPunct="0">
              <a:spcBef>
                <a:spcPct val="0"/>
              </a:spcBef>
              <a:spcAft>
                <a:spcPct val="0"/>
              </a:spcAft>
              <a:defRPr>
                <a:solidFill>
                  <a:schemeClr val="tx1"/>
                </a:solidFill>
                <a:latin typeface="Arial" charset="0"/>
                <a:ea typeface="ＭＳ Ｐゴシック" charset="-128"/>
              </a:defRPr>
            </a:lvl7pPr>
            <a:lvl8pPr marL="3359391" indent="-223959" defTabSz="447919" eaLnBrk="0" fontAlgn="base" hangingPunct="0">
              <a:spcBef>
                <a:spcPct val="0"/>
              </a:spcBef>
              <a:spcAft>
                <a:spcPct val="0"/>
              </a:spcAft>
              <a:defRPr>
                <a:solidFill>
                  <a:schemeClr val="tx1"/>
                </a:solidFill>
                <a:latin typeface="Arial" charset="0"/>
                <a:ea typeface="ＭＳ Ｐゴシック" charset="-128"/>
              </a:defRPr>
            </a:lvl8pPr>
            <a:lvl9pPr marL="3807310" indent="-223959" defTabSz="447919" eaLnBrk="0" fontAlgn="base" hangingPunct="0">
              <a:spcBef>
                <a:spcPct val="0"/>
              </a:spcBef>
              <a:spcAft>
                <a:spcPct val="0"/>
              </a:spcAft>
              <a:defRPr>
                <a:solidFill>
                  <a:schemeClr val="tx1"/>
                </a:solidFill>
                <a:latin typeface="Arial" charset="0"/>
                <a:ea typeface="ＭＳ Ｐゴシック" charset="-128"/>
              </a:defRPr>
            </a:lvl9pPr>
          </a:lstStyle>
          <a:p>
            <a:pPr eaLnBrk="1" hangingPunct="1"/>
            <a:fld id="{94D876BA-BE2E-4525-8E59-41D81705C404}" type="slidenum">
              <a:rPr lang="en-US">
                <a:solidFill>
                  <a:prstClr val="black"/>
                </a:solidFill>
                <a:latin typeface="Calibri" charset="0"/>
              </a:rPr>
              <a:pPr eaLnBrk="1" hangingPunct="1"/>
              <a:t>1</a:t>
            </a:fld>
            <a:endParaRPr lang="en-US" dirty="0">
              <a:solidFill>
                <a:prstClr val="black"/>
              </a:solidFill>
              <a:latin typeface="Calibri" charset="0"/>
            </a:endParaRPr>
          </a:p>
        </p:txBody>
      </p:sp>
      <p:sp>
        <p:nvSpPr>
          <p:cNvPr id="266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Thanks</a:t>
            </a:r>
            <a:r>
              <a:rPr lang="en-US" baseline="0" dirty="0" smtClean="0"/>
              <a:t> for the introduction! </a:t>
            </a:r>
            <a:r>
              <a:rPr lang="en-US" dirty="0" smtClean="0"/>
              <a:t>Good</a:t>
            </a:r>
            <a:r>
              <a:rPr lang="en-US" baseline="0" dirty="0" smtClean="0"/>
              <a:t> Evening Ladies and Gentlemen! </a:t>
            </a:r>
            <a:r>
              <a:rPr lang="en-US" dirty="0" smtClean="0"/>
              <a:t>Over the next</a:t>
            </a:r>
            <a:r>
              <a:rPr lang="en-US" baseline="0" dirty="0" smtClean="0"/>
              <a:t> 25 minutes, I will be talking about our efforts towards lowering the adoption barriers to HPC through a high-level framework for parallelizing legacy applications for multiple platforms</a:t>
            </a:r>
            <a:r>
              <a:rPr lang="en-US" sz="1200" kern="1200" dirty="0" smtClean="0">
                <a:solidFill>
                  <a:schemeClr val="tx1"/>
                </a:solidFill>
                <a:effectLst/>
                <a:latin typeface="+mn-lt"/>
                <a:ea typeface="+mn-ea"/>
                <a:cs typeface="+mn-cs"/>
              </a:rPr>
              <a:t>. One of the key objectives of this talk is to start a dialogue</a:t>
            </a:r>
            <a:r>
              <a:rPr lang="en-US" sz="1200" kern="1200" baseline="0" dirty="0" smtClean="0">
                <a:solidFill>
                  <a:schemeClr val="tx1"/>
                </a:solidFill>
                <a:effectLst/>
                <a:latin typeface="+mn-lt"/>
                <a:ea typeface="+mn-ea"/>
                <a:cs typeface="+mn-cs"/>
              </a:rPr>
              <a:t> to </a:t>
            </a:r>
            <a:r>
              <a:rPr lang="en-US" sz="1200" kern="1200" dirty="0" smtClean="0">
                <a:solidFill>
                  <a:schemeClr val="tx1"/>
                </a:solidFill>
                <a:effectLst/>
                <a:latin typeface="+mn-lt"/>
                <a:ea typeface="+mn-ea"/>
                <a:cs typeface="+mn-cs"/>
              </a:rPr>
              <a:t>mobilize a community of</a:t>
            </a:r>
            <a:r>
              <a:rPr lang="en-US" sz="1200" kern="1200" baseline="0" dirty="0" smtClean="0">
                <a:solidFill>
                  <a:schemeClr val="tx1"/>
                </a:solidFill>
                <a:effectLst/>
                <a:latin typeface="+mn-lt"/>
                <a:ea typeface="+mn-ea"/>
                <a:cs typeface="+mn-cs"/>
              </a:rPr>
              <a:t> users and educators who would be interested in testing and using this prototype of the framework early-on. So if this talk and work interests you, please contact me at the email address on the slide. We can then figure out ways to work together in improving the functionality of the framework by incorporating your feedback.</a:t>
            </a: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10</a:t>
            </a:fld>
            <a:endParaRPr lang="en-US"/>
          </a:p>
        </p:txBody>
      </p:sp>
    </p:spTree>
    <p:extLst>
      <p:ext uri="{BB962C8B-B14F-4D97-AF65-F5344CB8AC3E}">
        <p14:creationId xmlns:p14="http://schemas.microsoft.com/office/powerpoint/2010/main" val="27206347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While some API specifications can be translated </a:t>
            </a:r>
            <a:r>
              <a:rPr lang="en-US" sz="1200" kern="1200" dirty="0" err="1" smtClean="0">
                <a:solidFill>
                  <a:schemeClr val="tx1"/>
                </a:solidFill>
                <a:effectLst/>
                <a:latin typeface="+mn-lt"/>
                <a:ea typeface="+mn-ea"/>
                <a:cs typeface="+mn-cs"/>
              </a:rPr>
              <a:t>into</a:t>
            </a:r>
            <a:r>
              <a:rPr lang="en-US" sz="1200" spc="-5" dirty="0" err="1" smtClean="0">
                <a:effectLst/>
                <a:latin typeface="Courier New"/>
                <a:ea typeface="SimSun"/>
                <a:cs typeface="Times New Roman"/>
              </a:rPr>
              <a:t>AllReduceSumDouble</a:t>
            </a:r>
            <a:r>
              <a:rPr lang="en-US" sz="1200" spc="-5" dirty="0" smtClean="0">
                <a:effectLst/>
                <a:latin typeface="Courier New"/>
                <a:ea typeface="SimSun"/>
                <a:cs typeface="Times New Roman"/>
              </a:rPr>
              <a:t>(&lt;variable name&gt;)</a:t>
            </a:r>
            <a:endParaRPr lang="en-US" sz="1200" dirty="0" smtClean="0">
              <a:effectLst/>
              <a:latin typeface="+mn-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 single MPI routine or an OpenMP pragma, others like ParExchange2DArrayInt and </a:t>
            </a:r>
            <a:r>
              <a:rPr lang="en-US" sz="1200" kern="1200" dirty="0" err="1" smtClean="0">
                <a:solidFill>
                  <a:schemeClr val="tx1"/>
                </a:solidFill>
                <a:effectLst/>
                <a:latin typeface="+mn-lt"/>
                <a:ea typeface="+mn-ea"/>
                <a:cs typeface="+mn-cs"/>
              </a:rPr>
              <a:t>Parallelize_For_Loop</a:t>
            </a:r>
            <a:r>
              <a:rPr lang="en-US" sz="1200" kern="1200" dirty="0" smtClean="0">
                <a:solidFill>
                  <a:schemeClr val="tx1"/>
                </a:solidFill>
                <a:effectLst/>
                <a:latin typeface="+mn-lt"/>
                <a:ea typeface="+mn-ea"/>
                <a:cs typeface="+mn-cs"/>
              </a:rPr>
              <a:t> get translated into multiple lines of code and could lead to changes at multiple places in a legacy application. </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11</a:t>
            </a:fld>
            <a:endParaRPr lang="en-US"/>
          </a:p>
        </p:txBody>
      </p:sp>
    </p:spTree>
    <p:extLst>
      <p:ext uri="{BB962C8B-B14F-4D97-AF65-F5344CB8AC3E}">
        <p14:creationId xmlns:p14="http://schemas.microsoft.com/office/powerpoint/2010/main" val="2011158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While some API specifications can be translated </a:t>
            </a:r>
            <a:r>
              <a:rPr lang="en-US" sz="1200" kern="1200" dirty="0" err="1" smtClean="0">
                <a:solidFill>
                  <a:schemeClr val="tx1"/>
                </a:solidFill>
                <a:effectLst/>
                <a:latin typeface="+mn-lt"/>
                <a:ea typeface="+mn-ea"/>
                <a:cs typeface="+mn-cs"/>
              </a:rPr>
              <a:t>into</a:t>
            </a:r>
            <a:r>
              <a:rPr lang="en-US" sz="1200" spc="-5" dirty="0" err="1" smtClean="0">
                <a:effectLst/>
                <a:latin typeface="Courier New"/>
                <a:ea typeface="SimSun"/>
                <a:cs typeface="Times New Roman"/>
              </a:rPr>
              <a:t>AllReduceSumDouble</a:t>
            </a:r>
            <a:r>
              <a:rPr lang="en-US" sz="1200" spc="-5" dirty="0" smtClean="0">
                <a:effectLst/>
                <a:latin typeface="Courier New"/>
                <a:ea typeface="SimSun"/>
                <a:cs typeface="Times New Roman"/>
              </a:rPr>
              <a:t>(&lt;variable name&gt;)</a:t>
            </a:r>
            <a:endParaRPr lang="en-US" sz="1200" dirty="0" smtClean="0">
              <a:effectLst/>
              <a:latin typeface="+mn-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 single MPI routine or an OpenMP pragma, others like ParExchange2DArrayInt and </a:t>
            </a:r>
            <a:r>
              <a:rPr lang="en-US" sz="1200" kern="1200" dirty="0" err="1" smtClean="0">
                <a:solidFill>
                  <a:schemeClr val="tx1"/>
                </a:solidFill>
                <a:effectLst/>
                <a:latin typeface="+mn-lt"/>
                <a:ea typeface="+mn-ea"/>
                <a:cs typeface="+mn-cs"/>
              </a:rPr>
              <a:t>Parallelize_For_Loop</a:t>
            </a:r>
            <a:r>
              <a:rPr lang="en-US" sz="1200" kern="1200" dirty="0" smtClean="0">
                <a:solidFill>
                  <a:schemeClr val="tx1"/>
                </a:solidFill>
                <a:effectLst/>
                <a:latin typeface="+mn-lt"/>
                <a:ea typeface="+mn-ea"/>
                <a:cs typeface="+mn-cs"/>
              </a:rPr>
              <a:t> get translated into multiple lines of code and could lead to changes at multiple places in a legacy application. </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12</a:t>
            </a:fld>
            <a:endParaRPr lang="en-US"/>
          </a:p>
        </p:txBody>
      </p:sp>
    </p:spTree>
    <p:extLst>
      <p:ext uri="{BB962C8B-B14F-4D97-AF65-F5344CB8AC3E}">
        <p14:creationId xmlns:p14="http://schemas.microsoft.com/office/powerpoint/2010/main" val="2011158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While some API specifications can be translated into a single MPI routine or an OpenMP pragma, others like ParExchange2DArrayInt and </a:t>
            </a:r>
            <a:r>
              <a:rPr lang="en-US" sz="1200" kern="1200" dirty="0" err="1" smtClean="0">
                <a:solidFill>
                  <a:schemeClr val="tx1"/>
                </a:solidFill>
                <a:effectLst/>
                <a:latin typeface="+mn-lt"/>
                <a:ea typeface="+mn-ea"/>
                <a:cs typeface="+mn-cs"/>
              </a:rPr>
              <a:t>Parallelize_For_Loop</a:t>
            </a:r>
            <a:r>
              <a:rPr lang="en-US" sz="1200" kern="1200" dirty="0" smtClean="0">
                <a:solidFill>
                  <a:schemeClr val="tx1"/>
                </a:solidFill>
                <a:effectLst/>
                <a:latin typeface="+mn-lt"/>
                <a:ea typeface="+mn-ea"/>
                <a:cs typeface="+mn-cs"/>
              </a:rPr>
              <a:t> get translated into multiple lines of code and could lead to changes at multiple places in a legacy application. </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13</a:t>
            </a:fld>
            <a:endParaRPr lang="en-US"/>
          </a:p>
        </p:txBody>
      </p:sp>
    </p:spTree>
    <p:extLst>
      <p:ext uri="{BB962C8B-B14F-4D97-AF65-F5344CB8AC3E}">
        <p14:creationId xmlns:p14="http://schemas.microsoft.com/office/powerpoint/2010/main" val="2011158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14</a:t>
            </a:fld>
            <a:endParaRPr lang="en-US"/>
          </a:p>
        </p:txBody>
      </p:sp>
    </p:spTree>
    <p:extLst>
      <p:ext uri="{BB962C8B-B14F-4D97-AF65-F5344CB8AC3E}">
        <p14:creationId xmlns:p14="http://schemas.microsoft.com/office/powerpoint/2010/main" val="3724901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15</a:t>
            </a:fld>
            <a:endParaRPr lang="en-US"/>
          </a:p>
        </p:txBody>
      </p:sp>
    </p:spTree>
    <p:extLst>
      <p:ext uri="{BB962C8B-B14F-4D97-AF65-F5344CB8AC3E}">
        <p14:creationId xmlns:p14="http://schemas.microsoft.com/office/powerpoint/2010/main" val="1395379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16</a:t>
            </a:fld>
            <a:endParaRPr lang="en-US"/>
          </a:p>
        </p:txBody>
      </p:sp>
    </p:spTree>
    <p:extLst>
      <p:ext uri="{BB962C8B-B14F-4D97-AF65-F5344CB8AC3E}">
        <p14:creationId xmlns:p14="http://schemas.microsoft.com/office/powerpoint/2010/main" val="3129440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smtClean="0"/>
              <a:t>A command-line interface to provide specifications for parallelization has been developed to interactively parallelize small-scale legacy applications (few hundreds of lines of code). </a:t>
            </a:r>
            <a:r>
              <a:rPr lang="en-US" sz="1200" kern="1200" dirty="0" smtClean="0">
                <a:solidFill>
                  <a:schemeClr val="tx1"/>
                </a:solidFill>
                <a:effectLst/>
                <a:latin typeface="+mn-lt"/>
                <a:ea typeface="+mn-ea"/>
                <a:cs typeface="+mn-cs"/>
              </a:rPr>
              <a:t>With the command-line interface, the end-user provides the legacy application (name or path to it), the name of the output file, and interactively responds to a set of questions regarding for-loop parallelization. A snippet from an interactive parallelization of an application is shown in the Figure. The current version of interactive command-line interface to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supports OpenMP and</a:t>
            </a:r>
            <a:r>
              <a:rPr lang="en-US" sz="1200" kern="1200" baseline="0" dirty="0" smtClean="0">
                <a:solidFill>
                  <a:schemeClr val="tx1"/>
                </a:solidFill>
                <a:effectLst/>
                <a:latin typeface="+mn-lt"/>
                <a:ea typeface="+mn-ea"/>
                <a:cs typeface="+mn-cs"/>
              </a:rPr>
              <a:t> OpenMP + Offload code. </a:t>
            </a:r>
            <a:r>
              <a:rPr lang="en-US" sz="1200" kern="1200" dirty="0" smtClean="0">
                <a:solidFill>
                  <a:schemeClr val="tx1"/>
                </a:solidFill>
                <a:effectLst/>
                <a:latin typeface="+mn-lt"/>
                <a:ea typeface="+mn-ea"/>
                <a:cs typeface="+mn-cs"/>
              </a:rPr>
              <a:t>This interface is a work in progress and support for interactive parallelization beyond loops will be available in the future. Support for generating CUDA, MPI and hybrid code through the command-line interface will also be provided in this project. For large-scale applications, it might be tedious to interactively parallelize each loop of interest. Providing specifications through Hi-</a:t>
            </a:r>
            <a:r>
              <a:rPr lang="en-US" sz="1200" kern="1200" dirty="0" err="1" smtClean="0">
                <a:solidFill>
                  <a:schemeClr val="tx1"/>
                </a:solidFill>
                <a:effectLst/>
                <a:latin typeface="+mn-lt"/>
                <a:ea typeface="+mn-ea"/>
                <a:cs typeface="+mn-cs"/>
              </a:rPr>
              <a:t>PaL</a:t>
            </a:r>
            <a:r>
              <a:rPr lang="en-US" sz="1200" kern="1200" dirty="0" smtClean="0">
                <a:solidFill>
                  <a:schemeClr val="tx1"/>
                </a:solidFill>
                <a:effectLst/>
                <a:latin typeface="+mn-lt"/>
                <a:ea typeface="+mn-ea"/>
                <a:cs typeface="+mn-cs"/>
              </a:rPr>
              <a:t> or GUI or through annotation-based interface is convenient in such situations.</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17</a:t>
            </a:fld>
            <a:endParaRPr lang="en-US"/>
          </a:p>
        </p:txBody>
      </p:sp>
    </p:spTree>
    <p:extLst>
      <p:ext uri="{BB962C8B-B14F-4D97-AF65-F5344CB8AC3E}">
        <p14:creationId xmlns:p14="http://schemas.microsoft.com/office/powerpoint/2010/main" val="34038400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18</a:t>
            </a:fld>
            <a:endParaRPr lang="en-US"/>
          </a:p>
        </p:txBody>
      </p:sp>
    </p:spTree>
    <p:extLst>
      <p:ext uri="{BB962C8B-B14F-4D97-AF65-F5344CB8AC3E}">
        <p14:creationId xmlns:p14="http://schemas.microsoft.com/office/powerpoint/2010/main" val="4181970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Embarrassingly Parallel: This pattern describes the concurrent execution of a collection of independent tasks (having no data dependencies). Implementation techniques include parallel loops and Manager-Worker. o Parallel Loop: If the computation fits the simplest form of the pattern such that all tasks are of the same size, and are known a priori then they can be computed by using a parallel loop that divides them as equally as possible amongst the available processors. </a:t>
            </a:r>
          </a:p>
          <a:p>
            <a:r>
              <a:rPr lang="en-US" sz="1200" b="0" i="0" u="none" strike="noStrike" kern="1200" baseline="0" dirty="0" smtClean="0">
                <a:solidFill>
                  <a:schemeClr val="tx1"/>
                </a:solidFill>
                <a:latin typeface="+mn-lt"/>
                <a:ea typeface="+mn-ea"/>
                <a:cs typeface="+mn-cs"/>
              </a:rPr>
              <a:t>o Manager-Worker: Also known as task queue, this pattern involves two set of processors – Manager and Worker. There is only one Manager that creates and manages a collection of tasks (task queue) by distributing it amongst the available Workers and collecting the results back from them.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Mesh: Also known as “stencil-based computations”, this pattern involves a grid of points in which new values are computed for each point in the grid on the basis of the data from the neighboring points in the grid. </a:t>
            </a:r>
          </a:p>
          <a:p>
            <a:r>
              <a:rPr lang="en-US" sz="1200" b="0" i="0" u="none" strike="noStrike" kern="1200" baseline="0" dirty="0" smtClean="0">
                <a:solidFill>
                  <a:schemeClr val="tx1"/>
                </a:solidFill>
                <a:latin typeface="+mn-lt"/>
                <a:ea typeface="+mn-ea"/>
                <a:cs typeface="+mn-cs"/>
              </a:rPr>
              <a:t>• Pipeline: This pattern involves the decomposition of the problem into ordered group of data-dependent tasks. The ordering of tasks does not change during the computation. </a:t>
            </a:r>
          </a:p>
          <a:p>
            <a:r>
              <a:rPr lang="en-US" sz="1200" b="0" i="0" u="none" strike="noStrike" kern="1200" baseline="0" dirty="0" smtClean="0">
                <a:solidFill>
                  <a:schemeClr val="tx1"/>
                </a:solidFill>
                <a:latin typeface="+mn-lt"/>
                <a:ea typeface="+mn-ea"/>
                <a:cs typeface="+mn-cs"/>
              </a:rPr>
              <a:t>• Replicable: This pattern involves multiple sets of operations that need to be performed using a global data structure and hence having dependency. The global data is replicated for each set of operations and after the completion of operations, the results are reduced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19</a:t>
            </a:fld>
            <a:endParaRPr lang="en-US"/>
          </a:p>
        </p:txBody>
      </p:sp>
    </p:spTree>
    <p:extLst>
      <p:ext uri="{BB962C8B-B14F-4D97-AF65-F5344CB8AC3E}">
        <p14:creationId xmlns:p14="http://schemas.microsoft.com/office/powerpoint/2010/main" val="1823008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20</a:t>
            </a:fld>
            <a:endParaRPr lang="en-US"/>
          </a:p>
        </p:txBody>
      </p:sp>
    </p:spTree>
    <p:extLst>
      <p:ext uri="{BB962C8B-B14F-4D97-AF65-F5344CB8AC3E}">
        <p14:creationId xmlns:p14="http://schemas.microsoft.com/office/powerpoint/2010/main" val="5673176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22</a:t>
            </a:fld>
            <a:endParaRPr lang="en-US"/>
          </a:p>
        </p:txBody>
      </p:sp>
    </p:spTree>
    <p:extLst>
      <p:ext uri="{BB962C8B-B14F-4D97-AF65-F5344CB8AC3E}">
        <p14:creationId xmlns:p14="http://schemas.microsoft.com/office/powerpoint/2010/main" val="3462660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first number represents the number of threads in X-</a:t>
            </a:r>
            <a:r>
              <a:rPr lang="en-US" sz="1200" kern="1200" dirty="0" err="1" smtClean="0">
                <a:solidFill>
                  <a:schemeClr val="tx1"/>
                </a:solidFill>
                <a:effectLst/>
                <a:latin typeface="+mn-lt"/>
                <a:ea typeface="+mn-ea"/>
                <a:cs typeface="+mn-cs"/>
              </a:rPr>
              <a:t>axix</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threadIdx.x</a:t>
            </a:r>
            <a:r>
              <a:rPr lang="en-US" sz="1200" kern="1200" dirty="0" smtClean="0">
                <a:solidFill>
                  <a:schemeClr val="tx1"/>
                </a:solidFill>
                <a:effectLst/>
                <a:latin typeface="+mn-lt"/>
                <a:ea typeface="+mn-ea"/>
                <a:cs typeface="+mn-cs"/>
              </a:rPr>
              <a:t>) and the second the number of threads in Y-axis (</a:t>
            </a:r>
            <a:r>
              <a:rPr lang="en-US" sz="1200" kern="1200" dirty="0" err="1" smtClean="0">
                <a:solidFill>
                  <a:schemeClr val="tx1"/>
                </a:solidFill>
                <a:effectLst/>
                <a:latin typeface="+mn-lt"/>
                <a:ea typeface="+mn-ea"/>
                <a:cs typeface="+mn-cs"/>
              </a:rPr>
              <a:t>threadIdx.y</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23</a:t>
            </a:fld>
            <a:endParaRPr lang="en-US"/>
          </a:p>
        </p:txBody>
      </p:sp>
    </p:spTree>
    <p:extLst>
      <p:ext uri="{BB962C8B-B14F-4D97-AF65-F5344CB8AC3E}">
        <p14:creationId xmlns:p14="http://schemas.microsoft.com/office/powerpoint/2010/main" val="995515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first number represents the number of threads in X-</a:t>
            </a:r>
            <a:r>
              <a:rPr lang="en-US" sz="1200" kern="1200" dirty="0" err="1" smtClean="0">
                <a:solidFill>
                  <a:schemeClr val="tx1"/>
                </a:solidFill>
                <a:effectLst/>
                <a:latin typeface="+mn-lt"/>
                <a:ea typeface="+mn-ea"/>
                <a:cs typeface="+mn-cs"/>
              </a:rPr>
              <a:t>axix</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threadIdx.x</a:t>
            </a:r>
            <a:r>
              <a:rPr lang="en-US" sz="1200" kern="1200" dirty="0" smtClean="0">
                <a:solidFill>
                  <a:schemeClr val="tx1"/>
                </a:solidFill>
                <a:effectLst/>
                <a:latin typeface="+mn-lt"/>
                <a:ea typeface="+mn-ea"/>
                <a:cs typeface="+mn-cs"/>
              </a:rPr>
              <a:t>) and the second the number of threads in Y-axis (</a:t>
            </a:r>
            <a:r>
              <a:rPr lang="en-US" sz="1200" kern="1200" dirty="0" err="1" smtClean="0">
                <a:solidFill>
                  <a:schemeClr val="tx1"/>
                </a:solidFill>
                <a:effectLst/>
                <a:latin typeface="+mn-lt"/>
                <a:ea typeface="+mn-ea"/>
                <a:cs typeface="+mn-cs"/>
              </a:rPr>
              <a:t>threadIdx.y</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24</a:t>
            </a:fld>
            <a:endParaRPr lang="en-US"/>
          </a:p>
        </p:txBody>
      </p:sp>
    </p:spTree>
    <p:extLst>
      <p:ext uri="{BB962C8B-B14F-4D97-AF65-F5344CB8AC3E}">
        <p14:creationId xmlns:p14="http://schemas.microsoft.com/office/powerpoint/2010/main" val="995515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25</a:t>
            </a:fld>
            <a:endParaRPr lang="en-US"/>
          </a:p>
        </p:txBody>
      </p:sp>
    </p:spTree>
    <p:extLst>
      <p:ext uri="{BB962C8B-B14F-4D97-AF65-F5344CB8AC3E}">
        <p14:creationId xmlns:p14="http://schemas.microsoft.com/office/powerpoint/2010/main" val="23840356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27</a:t>
            </a:fld>
            <a:endParaRPr lang="en-US"/>
          </a:p>
        </p:txBody>
      </p:sp>
    </p:spTree>
    <p:extLst>
      <p:ext uri="{BB962C8B-B14F-4D97-AF65-F5344CB8AC3E}">
        <p14:creationId xmlns:p14="http://schemas.microsoft.com/office/powerpoint/2010/main" val="31350216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29</a:t>
            </a:fld>
            <a:endParaRPr lang="en-US"/>
          </a:p>
        </p:txBody>
      </p:sp>
    </p:spTree>
    <p:extLst>
      <p:ext uri="{BB962C8B-B14F-4D97-AF65-F5344CB8AC3E}">
        <p14:creationId xmlns:p14="http://schemas.microsoft.com/office/powerpoint/2010/main" val="222646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parallel languages, like SISAL have found little favor with application programmers. This is because users are not willing to learn a completely new language for parallel programming. They really would prefer to use their traditional high-level languages (like C and Fortran) and try to recycle their already available sequential software. For these programmers, the extensions to existing languages or run-time libraries are a viable alternative.</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3</a:t>
            </a:fld>
            <a:endParaRPr lang="en-US"/>
          </a:p>
        </p:txBody>
      </p:sp>
    </p:spTree>
    <p:extLst>
      <p:ext uri="{BB962C8B-B14F-4D97-AF65-F5344CB8AC3E}">
        <p14:creationId xmlns:p14="http://schemas.microsoft.com/office/powerpoint/2010/main" val="26487134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31</a:t>
            </a:fld>
            <a:endParaRPr lang="en-US"/>
          </a:p>
        </p:txBody>
      </p:sp>
    </p:spTree>
    <p:extLst>
      <p:ext uri="{BB962C8B-B14F-4D97-AF65-F5344CB8AC3E}">
        <p14:creationId xmlns:p14="http://schemas.microsoft.com/office/powerpoint/2010/main" val="31614289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33</a:t>
            </a:fld>
            <a:endParaRPr lang="en-US"/>
          </a:p>
        </p:txBody>
      </p:sp>
    </p:spTree>
    <p:extLst>
      <p:ext uri="{BB962C8B-B14F-4D97-AF65-F5344CB8AC3E}">
        <p14:creationId xmlns:p14="http://schemas.microsoft.com/office/powerpoint/2010/main" val="36311744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34</a:t>
            </a:fld>
            <a:endParaRPr lang="en-US"/>
          </a:p>
        </p:txBody>
      </p:sp>
    </p:spTree>
    <p:extLst>
      <p:ext uri="{BB962C8B-B14F-4D97-AF65-F5344CB8AC3E}">
        <p14:creationId xmlns:p14="http://schemas.microsoft.com/office/powerpoint/2010/main" val="1204287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Thanks a lot for choosing to share the precious 25 minutes of your life with me! </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35</a:t>
            </a:fld>
            <a:endParaRPr lang="en-US"/>
          </a:p>
        </p:txBody>
      </p:sp>
    </p:spTree>
    <p:extLst>
      <p:ext uri="{BB962C8B-B14F-4D97-AF65-F5344CB8AC3E}">
        <p14:creationId xmlns:p14="http://schemas.microsoft.com/office/powerpoint/2010/main" val="3782517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need for a high-level approach that can support the mixing of multiple parallel programming paradigms for leveraging the available processing elements and legacy applications. Such an approach should support the transformation of legacy applications into multiple parallel variants, each suitable for different computing platforms. Domain-experts could then confirm which variant would give the best performance without being burdened with long application development cycles. It should also be noted that the authors do not imply that the process of parallelization should be made</a:t>
            </a:r>
          </a:p>
          <a:p>
            <a:r>
              <a:rPr lang="en-US" sz="1200" b="0" i="0" u="none" strike="noStrike" kern="1200" baseline="0" dirty="0" smtClean="0">
                <a:solidFill>
                  <a:schemeClr val="tx1"/>
                </a:solidFill>
                <a:latin typeface="+mn-lt"/>
                <a:ea typeface="+mn-ea"/>
                <a:cs typeface="+mn-cs"/>
              </a:rPr>
              <a:t>100% automatic or compiler-based.</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4</a:t>
            </a:fld>
            <a:endParaRPr lang="en-US"/>
          </a:p>
        </p:txBody>
      </p:sp>
    </p:spTree>
    <p:extLst>
      <p:ext uri="{BB962C8B-B14F-4D97-AF65-F5344CB8AC3E}">
        <p14:creationId xmlns:p14="http://schemas.microsoft.com/office/powerpoint/2010/main" val="2857660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It should also be noted that investments are being made in high-productivity programming languages, tools and paradigms, but currently, there is no high-level and mature domain-independent solution for parallelizing legacy applications for multiple target platforms. </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5</a:t>
            </a:fld>
            <a:endParaRPr lang="en-US"/>
          </a:p>
        </p:txBody>
      </p:sp>
    </p:spTree>
    <p:extLst>
      <p:ext uri="{BB962C8B-B14F-4D97-AF65-F5344CB8AC3E}">
        <p14:creationId xmlns:p14="http://schemas.microsoft.com/office/powerpoint/2010/main" val="743683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6</a:t>
            </a:fld>
            <a:endParaRPr lang="en-US"/>
          </a:p>
        </p:txBody>
      </p:sp>
    </p:spTree>
    <p:extLst>
      <p:ext uri="{BB962C8B-B14F-4D97-AF65-F5344CB8AC3E}">
        <p14:creationId xmlns:p14="http://schemas.microsoft.com/office/powerpoint/2010/main" val="692677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need for a high-level approach that can support the</a:t>
            </a:r>
          </a:p>
          <a:p>
            <a:r>
              <a:rPr lang="en-US" sz="1200" b="0" i="0" u="none" strike="noStrike" kern="1200" baseline="0" dirty="0" smtClean="0">
                <a:solidFill>
                  <a:schemeClr val="tx1"/>
                </a:solidFill>
                <a:latin typeface="+mn-lt"/>
                <a:ea typeface="+mn-ea"/>
                <a:cs typeface="+mn-cs"/>
              </a:rPr>
              <a:t>mixing of multiple parallel programming paradigms for leveraging the</a:t>
            </a:r>
          </a:p>
          <a:p>
            <a:r>
              <a:rPr lang="en-US" sz="1200" b="0" i="0" u="none" strike="noStrike" kern="1200" baseline="0" dirty="0" smtClean="0">
                <a:solidFill>
                  <a:schemeClr val="tx1"/>
                </a:solidFill>
                <a:latin typeface="+mn-lt"/>
                <a:ea typeface="+mn-ea"/>
                <a:cs typeface="+mn-cs"/>
              </a:rPr>
              <a:t>available processing elements and legacy applications. Such an</a:t>
            </a:r>
          </a:p>
          <a:p>
            <a:r>
              <a:rPr lang="en-US" sz="1200" b="0" i="0" u="none" strike="noStrike" kern="1200" baseline="0" dirty="0" smtClean="0">
                <a:solidFill>
                  <a:schemeClr val="tx1"/>
                </a:solidFill>
                <a:latin typeface="+mn-lt"/>
                <a:ea typeface="+mn-ea"/>
                <a:cs typeface="+mn-cs"/>
              </a:rPr>
              <a:t>approach should support the transformation of legacy applications into</a:t>
            </a:r>
          </a:p>
          <a:p>
            <a:r>
              <a:rPr lang="en-US" sz="1200" b="0" i="0" u="none" strike="noStrike" kern="1200" baseline="0" dirty="0" smtClean="0">
                <a:solidFill>
                  <a:schemeClr val="tx1"/>
                </a:solidFill>
                <a:latin typeface="+mn-lt"/>
                <a:ea typeface="+mn-ea"/>
                <a:cs typeface="+mn-cs"/>
              </a:rPr>
              <a:t>multiple parallel variants, each suitable for different computing</a:t>
            </a:r>
          </a:p>
          <a:p>
            <a:r>
              <a:rPr lang="en-US" sz="1200" b="0" i="0" u="none" strike="noStrike" kern="1200" baseline="0" dirty="0" smtClean="0">
                <a:solidFill>
                  <a:schemeClr val="tx1"/>
                </a:solidFill>
                <a:latin typeface="+mn-lt"/>
                <a:ea typeface="+mn-ea"/>
                <a:cs typeface="+mn-cs"/>
              </a:rPr>
              <a:t>platforms. Domain-experts could then confirm which variant would</a:t>
            </a:r>
          </a:p>
          <a:p>
            <a:r>
              <a:rPr lang="en-US" sz="1200" b="0" i="0" u="none" strike="noStrike" kern="1200" baseline="0" dirty="0" smtClean="0">
                <a:solidFill>
                  <a:schemeClr val="tx1"/>
                </a:solidFill>
                <a:latin typeface="+mn-lt"/>
                <a:ea typeface="+mn-ea"/>
                <a:cs typeface="+mn-cs"/>
              </a:rPr>
              <a:t>give the best performance without being burdened with long</a:t>
            </a:r>
          </a:p>
          <a:p>
            <a:r>
              <a:rPr lang="en-US" sz="1200" b="0" i="0" u="none" strike="noStrike" kern="1200" baseline="0" dirty="0" smtClean="0">
                <a:solidFill>
                  <a:schemeClr val="tx1"/>
                </a:solidFill>
                <a:latin typeface="+mn-lt"/>
                <a:ea typeface="+mn-ea"/>
                <a:cs typeface="+mn-cs"/>
              </a:rPr>
              <a:t>application development cycles. It should also be noted that the</a:t>
            </a:r>
          </a:p>
          <a:p>
            <a:r>
              <a:rPr lang="en-US" sz="1200" b="0" i="0" u="none" strike="noStrike" kern="1200" baseline="0" dirty="0" smtClean="0">
                <a:solidFill>
                  <a:schemeClr val="tx1"/>
                </a:solidFill>
                <a:latin typeface="+mn-lt"/>
                <a:ea typeface="+mn-ea"/>
                <a:cs typeface="+mn-cs"/>
              </a:rPr>
              <a:t>authors do not imply that the process of parallelization should be made</a:t>
            </a:r>
          </a:p>
          <a:p>
            <a:r>
              <a:rPr lang="en-US" sz="1200" b="0" i="0" u="none" strike="noStrike" kern="1200" baseline="0" dirty="0" smtClean="0">
                <a:solidFill>
                  <a:schemeClr val="tx1"/>
                </a:solidFill>
                <a:latin typeface="+mn-lt"/>
                <a:ea typeface="+mn-ea"/>
                <a:cs typeface="+mn-cs"/>
              </a:rPr>
              <a:t>100% automatic or compiler-based.</a:t>
            </a:r>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7</a:t>
            </a:fld>
            <a:endParaRPr lang="en-US"/>
          </a:p>
        </p:txBody>
      </p:sp>
    </p:spTree>
    <p:extLst>
      <p:ext uri="{BB962C8B-B14F-4D97-AF65-F5344CB8AC3E}">
        <p14:creationId xmlns:p14="http://schemas.microsoft.com/office/powerpoint/2010/main" val="2607310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38FCDD-EC5B-4907-AF5B-FD884E3F4FA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089719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end-users of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need to be familiar with both the logic of their legacy applications, and the concept of concurrency to begin</a:t>
            </a:r>
            <a:r>
              <a:rPr lang="en-US" sz="1200" kern="1200" baseline="0" dirty="0" smtClean="0">
                <a:solidFill>
                  <a:schemeClr val="tx1"/>
                </a:solidFill>
                <a:effectLst/>
                <a:latin typeface="+mn-lt"/>
                <a:ea typeface="+mn-ea"/>
                <a:cs typeface="+mn-cs"/>
              </a:rPr>
              <a:t> with. </a:t>
            </a:r>
            <a:r>
              <a:rPr lang="en-US" sz="1200" kern="1200" dirty="0" smtClean="0">
                <a:solidFill>
                  <a:schemeClr val="tx1"/>
                </a:solidFill>
                <a:effectLst/>
                <a:latin typeface="+mn-lt"/>
                <a:ea typeface="+mn-ea"/>
                <a:cs typeface="+mn-cs"/>
              </a:rPr>
              <a:t>The framework</a:t>
            </a:r>
            <a:r>
              <a:rPr lang="en-US" sz="1200" kern="1200" baseline="0" dirty="0" smtClean="0">
                <a:solidFill>
                  <a:schemeClr val="tx1"/>
                </a:solidFill>
                <a:effectLst/>
                <a:latin typeface="+mn-lt"/>
                <a:ea typeface="+mn-ea"/>
                <a:cs typeface="+mn-cs"/>
              </a:rPr>
              <a:t> p</a:t>
            </a:r>
            <a:r>
              <a:rPr lang="en-US" sz="1200" kern="1200" dirty="0" smtClean="0">
                <a:solidFill>
                  <a:schemeClr val="tx1"/>
                </a:solidFill>
                <a:effectLst/>
                <a:latin typeface="+mn-lt"/>
                <a:ea typeface="+mn-ea"/>
                <a:cs typeface="+mn-cs"/>
              </a:rPr>
              <a:t>rovides an abstraction of standard and non-standard steps required for parallelization. The key components of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are a DSL named High-Level Parallelization Language (Hi-</a:t>
            </a:r>
            <a:r>
              <a:rPr lang="en-US" sz="1200" kern="1200" dirty="0" err="1" smtClean="0">
                <a:solidFill>
                  <a:schemeClr val="tx1"/>
                </a:solidFill>
                <a:effectLst/>
                <a:latin typeface="+mn-lt"/>
                <a:ea typeface="+mn-ea"/>
                <a:cs typeface="+mn-cs"/>
              </a:rPr>
              <a:t>PaL</a:t>
            </a:r>
            <a:r>
              <a:rPr lang="en-US" sz="1200" kern="1200" dirty="0" smtClean="0">
                <a:solidFill>
                  <a:schemeClr val="tx1"/>
                </a:solidFill>
                <a:effectLst/>
                <a:latin typeface="+mn-lt"/>
                <a:ea typeface="+mn-ea"/>
                <a:cs typeface="+mn-cs"/>
              </a:rPr>
              <a:t>), command-line interface, graphical</a:t>
            </a:r>
            <a:r>
              <a:rPr lang="en-US" sz="1200" kern="1200" baseline="0" dirty="0" smtClean="0">
                <a:solidFill>
                  <a:schemeClr val="tx1"/>
                </a:solidFill>
                <a:effectLst/>
                <a:latin typeface="+mn-lt"/>
                <a:ea typeface="+mn-ea"/>
                <a:cs typeface="+mn-cs"/>
              </a:rPr>
              <a:t> user</a:t>
            </a:r>
            <a:r>
              <a:rPr lang="en-US" sz="1200" kern="1200" dirty="0" smtClean="0">
                <a:solidFill>
                  <a:schemeClr val="tx1"/>
                </a:solidFill>
                <a:effectLst/>
                <a:latin typeface="+mn-lt"/>
                <a:ea typeface="+mn-ea"/>
                <a:cs typeface="+mn-cs"/>
              </a:rPr>
              <a:t> interface, extractor, rule generator, design templates for communication, Program Transformation Engine (PTE), and glue code. Domain-experts can choose to use any one of the available interfaces to interact with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(the framework). The end-users provide the path to the serial application and the name of the output file as input to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They are also required to provide the description of parallelization (what to parallelize and where) either through Hi-</a:t>
            </a:r>
            <a:r>
              <a:rPr lang="en-US" sz="1200" kern="1200" dirty="0" err="1" smtClean="0">
                <a:solidFill>
                  <a:schemeClr val="tx1"/>
                </a:solidFill>
                <a:effectLst/>
                <a:latin typeface="+mn-lt"/>
                <a:ea typeface="+mn-ea"/>
                <a:cs typeface="+mn-cs"/>
              </a:rPr>
              <a:t>PaL</a:t>
            </a:r>
            <a:r>
              <a:rPr lang="en-US" sz="1200" kern="1200" dirty="0" smtClean="0">
                <a:solidFill>
                  <a:schemeClr val="tx1"/>
                </a:solidFill>
                <a:effectLst/>
                <a:latin typeface="+mn-lt"/>
                <a:ea typeface="+mn-ea"/>
                <a:cs typeface="+mn-cs"/>
              </a:rPr>
              <a:t>, or the command-line interface, or the graphical</a:t>
            </a:r>
            <a:r>
              <a:rPr lang="en-US" sz="1200" kern="1200" baseline="0" dirty="0" smtClean="0">
                <a:solidFill>
                  <a:schemeClr val="tx1"/>
                </a:solidFill>
                <a:effectLst/>
                <a:latin typeface="+mn-lt"/>
                <a:ea typeface="+mn-ea"/>
                <a:cs typeface="+mn-cs"/>
              </a:rPr>
              <a:t> user </a:t>
            </a:r>
            <a:r>
              <a:rPr lang="en-US" sz="1200" kern="1200" dirty="0" smtClean="0">
                <a:solidFill>
                  <a:schemeClr val="tx1"/>
                </a:solidFill>
                <a:effectLst/>
                <a:latin typeface="+mn-lt"/>
                <a:ea typeface="+mn-ea"/>
                <a:cs typeface="+mn-cs"/>
              </a:rPr>
              <a:t>interface. Then, with the help of the glue code (collection of scripts), serial applications are seamlessly parallelized without having the end-users leave the programming environment. The glue code is responsible for managing the task of connecting the output of one step to the input of the next, in the workflow of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It should be noted that the end-users of </a:t>
            </a:r>
            <a:r>
              <a:rPr lang="en-US" sz="1200" kern="1200" dirty="0" err="1" smtClean="0">
                <a:solidFill>
                  <a:schemeClr val="tx1"/>
                </a:solidFill>
                <a:effectLst/>
                <a:latin typeface="+mn-lt"/>
                <a:ea typeface="+mn-ea"/>
                <a:cs typeface="+mn-cs"/>
              </a:rPr>
              <a:t>FraSPA</a:t>
            </a:r>
            <a:r>
              <a:rPr lang="en-US" sz="1200" kern="1200" dirty="0" smtClean="0">
                <a:solidFill>
                  <a:schemeClr val="tx1"/>
                </a:solidFill>
                <a:effectLst/>
                <a:latin typeface="+mn-lt"/>
                <a:ea typeface="+mn-ea"/>
                <a:cs typeface="+mn-cs"/>
              </a:rPr>
              <a:t> can be agnostic to the details of the low-level programming paradigms like MPI or OpenMP but are required to be aware of the key concepts in parallel programming like data distribution, reduction of values, gathering of values, </a:t>
            </a:r>
            <a:r>
              <a:rPr lang="en-US" sz="1200" i="1" kern="1200" dirty="0" smtClean="0">
                <a:solidFill>
                  <a:schemeClr val="tx1"/>
                </a:solidFill>
                <a:effectLst/>
                <a:latin typeface="+mn-lt"/>
                <a:ea typeface="+mn-ea"/>
                <a:cs typeface="+mn-cs"/>
              </a:rPr>
              <a:t>etc.</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707A4A3-9AA6-45F5-8A54-6891AE90A5A1}" type="slidenum">
              <a:rPr lang="en-US" smtClean="0"/>
              <a:t>9</a:t>
            </a:fld>
            <a:endParaRPr lang="en-US"/>
          </a:p>
        </p:txBody>
      </p:sp>
    </p:spTree>
    <p:extLst>
      <p:ext uri="{BB962C8B-B14F-4D97-AF65-F5344CB8AC3E}">
        <p14:creationId xmlns:p14="http://schemas.microsoft.com/office/powerpoint/2010/main" val="1596216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Slide Number Placeholder 5"/>
          <p:cNvSpPr>
            <a:spLocks noGrp="1"/>
          </p:cNvSpPr>
          <p:nvPr>
            <p:ph type="sldNum" sz="quarter" idx="12"/>
          </p:nvPr>
        </p:nvSpPr>
        <p:spPr/>
        <p:txBody>
          <a:bodyPr/>
          <a:lstStyle>
            <a:lvl1pPr>
              <a:defRPr smtClean="0"/>
            </a:lvl1pPr>
          </a:lstStyle>
          <a:p>
            <a:pPr>
              <a:defRPr/>
            </a:pPr>
            <a:fld id="{4F4F8A77-5B98-4E2B-9CE6-1002A6550880}" type="slidenum">
              <a:rPr lang="en-US"/>
              <a:pPr>
                <a:defRPr/>
              </a:pPr>
              <a:t>‹#›</a:t>
            </a:fld>
            <a:endParaRPr lang="en-US"/>
          </a:p>
        </p:txBody>
      </p:sp>
    </p:spTree>
    <p:extLst>
      <p:ext uri="{BB962C8B-B14F-4D97-AF65-F5344CB8AC3E}">
        <p14:creationId xmlns:p14="http://schemas.microsoft.com/office/powerpoint/2010/main" val="837526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Slide Number Placeholder 5"/>
          <p:cNvSpPr>
            <a:spLocks noGrp="1"/>
          </p:cNvSpPr>
          <p:nvPr>
            <p:ph type="sldNum" sz="quarter" idx="12"/>
          </p:nvPr>
        </p:nvSpPr>
        <p:spPr/>
        <p:txBody>
          <a:bodyPr/>
          <a:lstStyle>
            <a:lvl1pPr>
              <a:defRPr smtClean="0"/>
            </a:lvl1pPr>
          </a:lstStyle>
          <a:p>
            <a:pPr>
              <a:defRPr/>
            </a:pPr>
            <a:fld id="{C81F7AD8-C474-487A-AA78-B5ADB94AA3AF}" type="slidenum">
              <a:rPr lang="en-US"/>
              <a:pPr>
                <a:defRPr/>
              </a:pPr>
              <a:t>‹#›</a:t>
            </a:fld>
            <a:endParaRPr lang="en-US"/>
          </a:p>
        </p:txBody>
      </p:sp>
    </p:spTree>
    <p:extLst>
      <p:ext uri="{BB962C8B-B14F-4D97-AF65-F5344CB8AC3E}">
        <p14:creationId xmlns:p14="http://schemas.microsoft.com/office/powerpoint/2010/main" val="3945048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Slide Number Placeholder 5"/>
          <p:cNvSpPr>
            <a:spLocks noGrp="1"/>
          </p:cNvSpPr>
          <p:nvPr>
            <p:ph type="sldNum" sz="quarter" idx="12"/>
          </p:nvPr>
        </p:nvSpPr>
        <p:spPr/>
        <p:txBody>
          <a:bodyPr/>
          <a:lstStyle>
            <a:lvl1pPr>
              <a:defRPr smtClean="0"/>
            </a:lvl1pPr>
          </a:lstStyle>
          <a:p>
            <a:pPr>
              <a:defRPr/>
            </a:pPr>
            <a:fld id="{8345BCBC-CA21-475B-82EB-389646DCE8B8}" type="slidenum">
              <a:rPr lang="en-US"/>
              <a:pPr>
                <a:defRPr/>
              </a:pPr>
              <a:t>‹#›</a:t>
            </a:fld>
            <a:endParaRPr lang="en-US"/>
          </a:p>
        </p:txBody>
      </p:sp>
    </p:spTree>
    <p:extLst>
      <p:ext uri="{BB962C8B-B14F-4D97-AF65-F5344CB8AC3E}">
        <p14:creationId xmlns:p14="http://schemas.microsoft.com/office/powerpoint/2010/main" val="1528228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Slide Number Placeholder 5"/>
          <p:cNvSpPr>
            <a:spLocks noGrp="1"/>
          </p:cNvSpPr>
          <p:nvPr>
            <p:ph type="sldNum" sz="quarter" idx="12"/>
          </p:nvPr>
        </p:nvSpPr>
        <p:spPr/>
        <p:txBody>
          <a:bodyPr/>
          <a:lstStyle>
            <a:lvl1pPr>
              <a:defRPr smtClean="0"/>
            </a:lvl1pPr>
          </a:lstStyle>
          <a:p>
            <a:pPr>
              <a:defRPr/>
            </a:pPr>
            <a:fld id="{24035D55-A307-4528-938A-A7EDA6B42220}" type="slidenum">
              <a:rPr lang="en-US"/>
              <a:pPr>
                <a:defRPr/>
              </a:pPr>
              <a:t>‹#›</a:t>
            </a:fld>
            <a:endParaRPr lang="en-US"/>
          </a:p>
        </p:txBody>
      </p:sp>
    </p:spTree>
    <p:extLst>
      <p:ext uri="{BB962C8B-B14F-4D97-AF65-F5344CB8AC3E}">
        <p14:creationId xmlns:p14="http://schemas.microsoft.com/office/powerpoint/2010/main" val="410987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Slide Number Placeholder 5"/>
          <p:cNvSpPr>
            <a:spLocks noGrp="1"/>
          </p:cNvSpPr>
          <p:nvPr>
            <p:ph type="sldNum" sz="quarter" idx="12"/>
          </p:nvPr>
        </p:nvSpPr>
        <p:spPr/>
        <p:txBody>
          <a:bodyPr/>
          <a:lstStyle>
            <a:lvl1pPr>
              <a:defRPr smtClean="0"/>
            </a:lvl1pPr>
          </a:lstStyle>
          <a:p>
            <a:pPr>
              <a:defRPr/>
            </a:pPr>
            <a:fld id="{1CDC108A-73B8-49CF-98B7-6AA15DCBFE9C}" type="slidenum">
              <a:rPr lang="en-US"/>
              <a:pPr>
                <a:defRPr/>
              </a:pPr>
              <a:t>‹#›</a:t>
            </a:fld>
            <a:endParaRPr lang="en-US"/>
          </a:p>
        </p:txBody>
      </p:sp>
    </p:spTree>
    <p:extLst>
      <p:ext uri="{BB962C8B-B14F-4D97-AF65-F5344CB8AC3E}">
        <p14:creationId xmlns:p14="http://schemas.microsoft.com/office/powerpoint/2010/main" val="40369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7" name="Slide Number Placeholder 6"/>
          <p:cNvSpPr>
            <a:spLocks noGrp="1"/>
          </p:cNvSpPr>
          <p:nvPr>
            <p:ph type="sldNum" sz="quarter" idx="12"/>
          </p:nvPr>
        </p:nvSpPr>
        <p:spPr/>
        <p:txBody>
          <a:bodyPr/>
          <a:lstStyle>
            <a:lvl1pPr>
              <a:defRPr smtClean="0"/>
            </a:lvl1pPr>
          </a:lstStyle>
          <a:p>
            <a:pPr>
              <a:defRPr/>
            </a:pPr>
            <a:fld id="{A3F41C1C-995A-4023-82EF-FFC9BD2EC2D6}" type="slidenum">
              <a:rPr lang="en-US"/>
              <a:pPr>
                <a:defRPr/>
              </a:pPr>
              <a:t>‹#›</a:t>
            </a:fld>
            <a:endParaRPr lang="en-US"/>
          </a:p>
        </p:txBody>
      </p:sp>
    </p:spTree>
    <p:extLst>
      <p:ext uri="{BB962C8B-B14F-4D97-AF65-F5344CB8AC3E}">
        <p14:creationId xmlns:p14="http://schemas.microsoft.com/office/powerpoint/2010/main" val="145077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9" name="Slide Number Placeholder 8"/>
          <p:cNvSpPr>
            <a:spLocks noGrp="1"/>
          </p:cNvSpPr>
          <p:nvPr>
            <p:ph type="sldNum" sz="quarter" idx="12"/>
          </p:nvPr>
        </p:nvSpPr>
        <p:spPr/>
        <p:txBody>
          <a:bodyPr/>
          <a:lstStyle>
            <a:lvl1pPr>
              <a:defRPr smtClean="0"/>
            </a:lvl1pPr>
          </a:lstStyle>
          <a:p>
            <a:pPr>
              <a:defRPr/>
            </a:pPr>
            <a:fld id="{1B7AD97A-E990-4B8D-B74E-49C499A7C908}" type="slidenum">
              <a:rPr lang="en-US"/>
              <a:pPr>
                <a:defRPr/>
              </a:pPr>
              <a:t>‹#›</a:t>
            </a:fld>
            <a:endParaRPr lang="en-US"/>
          </a:p>
        </p:txBody>
      </p:sp>
    </p:spTree>
    <p:extLst>
      <p:ext uri="{BB962C8B-B14F-4D97-AF65-F5344CB8AC3E}">
        <p14:creationId xmlns:p14="http://schemas.microsoft.com/office/powerpoint/2010/main" val="262723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5" name="Slide Number Placeholder 4"/>
          <p:cNvSpPr>
            <a:spLocks noGrp="1"/>
          </p:cNvSpPr>
          <p:nvPr>
            <p:ph type="sldNum" sz="quarter" idx="12"/>
          </p:nvPr>
        </p:nvSpPr>
        <p:spPr/>
        <p:txBody>
          <a:bodyPr/>
          <a:lstStyle>
            <a:lvl1pPr>
              <a:defRPr smtClean="0"/>
            </a:lvl1pPr>
          </a:lstStyle>
          <a:p>
            <a:pPr>
              <a:defRPr/>
            </a:pPr>
            <a:fld id="{47693B88-A2E4-4907-806C-B5BB5E06BD80}" type="slidenum">
              <a:rPr lang="en-US"/>
              <a:pPr>
                <a:defRPr/>
              </a:pPr>
              <a:t>‹#›</a:t>
            </a:fld>
            <a:endParaRPr lang="en-US"/>
          </a:p>
        </p:txBody>
      </p:sp>
    </p:spTree>
    <p:extLst>
      <p:ext uri="{BB962C8B-B14F-4D97-AF65-F5344CB8AC3E}">
        <p14:creationId xmlns:p14="http://schemas.microsoft.com/office/powerpoint/2010/main" val="2135484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4" name="Slide Number Placeholder 3"/>
          <p:cNvSpPr>
            <a:spLocks noGrp="1"/>
          </p:cNvSpPr>
          <p:nvPr>
            <p:ph type="sldNum" sz="quarter" idx="12"/>
          </p:nvPr>
        </p:nvSpPr>
        <p:spPr/>
        <p:txBody>
          <a:bodyPr/>
          <a:lstStyle>
            <a:lvl1pPr>
              <a:defRPr smtClean="0"/>
            </a:lvl1pPr>
          </a:lstStyle>
          <a:p>
            <a:pPr>
              <a:defRPr/>
            </a:pPr>
            <a:fld id="{F7D0F7C0-D719-4D7D-AD52-587E08CCE575}" type="slidenum">
              <a:rPr lang="en-US"/>
              <a:pPr>
                <a:defRPr/>
              </a:pPr>
              <a:t>‹#›</a:t>
            </a:fld>
            <a:endParaRPr lang="en-US"/>
          </a:p>
        </p:txBody>
      </p:sp>
    </p:spTree>
    <p:extLst>
      <p:ext uri="{BB962C8B-B14F-4D97-AF65-F5344CB8AC3E}">
        <p14:creationId xmlns:p14="http://schemas.microsoft.com/office/powerpoint/2010/main" val="3196700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7" name="Slide Number Placeholder 6"/>
          <p:cNvSpPr>
            <a:spLocks noGrp="1"/>
          </p:cNvSpPr>
          <p:nvPr>
            <p:ph type="sldNum" sz="quarter" idx="12"/>
          </p:nvPr>
        </p:nvSpPr>
        <p:spPr/>
        <p:txBody>
          <a:bodyPr/>
          <a:lstStyle>
            <a:lvl1pPr>
              <a:defRPr smtClean="0"/>
            </a:lvl1pPr>
          </a:lstStyle>
          <a:p>
            <a:pPr>
              <a:defRPr/>
            </a:pPr>
            <a:fld id="{00FD0C7F-FA55-49AF-ADA9-C9ABEDCC88AC}" type="slidenum">
              <a:rPr lang="en-US"/>
              <a:pPr>
                <a:defRPr/>
              </a:pPr>
              <a:t>‹#›</a:t>
            </a:fld>
            <a:endParaRPr lang="en-US"/>
          </a:p>
        </p:txBody>
      </p:sp>
    </p:spTree>
    <p:extLst>
      <p:ext uri="{BB962C8B-B14F-4D97-AF65-F5344CB8AC3E}">
        <p14:creationId xmlns:p14="http://schemas.microsoft.com/office/powerpoint/2010/main" val="187648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cs typeface="ＭＳ Ｐゴシック" charset="-128"/>
              </a:defRPr>
            </a:lvl1pPr>
          </a:lstStyle>
          <a:p>
            <a:pPr defTabSz="457200" fontAlgn="base">
              <a:spcBef>
                <a:spcPct val="0"/>
              </a:spcBef>
              <a:spcAft>
                <a:spcPct val="0"/>
              </a:spcAft>
              <a:defRPr/>
            </a:pPr>
            <a:endParaRPr lang="en-US">
              <a:solidFill>
                <a:prstClr val="black"/>
              </a:solidFill>
              <a:ea typeface="ＭＳ Ｐゴシック" charset="-128"/>
            </a:endParaRPr>
          </a:p>
        </p:txBody>
      </p:sp>
      <p:sp>
        <p:nvSpPr>
          <p:cNvPr id="7" name="Slide Number Placeholder 6"/>
          <p:cNvSpPr>
            <a:spLocks noGrp="1"/>
          </p:cNvSpPr>
          <p:nvPr>
            <p:ph type="sldNum" sz="quarter" idx="12"/>
          </p:nvPr>
        </p:nvSpPr>
        <p:spPr/>
        <p:txBody>
          <a:bodyPr/>
          <a:lstStyle>
            <a:lvl1pPr>
              <a:defRPr smtClean="0"/>
            </a:lvl1pPr>
          </a:lstStyle>
          <a:p>
            <a:pPr>
              <a:defRPr/>
            </a:pPr>
            <a:fld id="{5A13A704-74AF-4CCD-9F36-B1FE103197A2}" type="slidenum">
              <a:rPr lang="en-US"/>
              <a:pPr>
                <a:defRPr/>
              </a:pPr>
              <a:t>‹#›</a:t>
            </a:fld>
            <a:endParaRPr lang="en-US"/>
          </a:p>
        </p:txBody>
      </p:sp>
    </p:spTree>
    <p:extLst>
      <p:ext uri="{BB962C8B-B14F-4D97-AF65-F5344CB8AC3E}">
        <p14:creationId xmlns:p14="http://schemas.microsoft.com/office/powerpoint/2010/main" val="38409752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3505200" y="6350000"/>
            <a:ext cx="2133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charset="0"/>
              </a:defRPr>
            </a:lvl1pPr>
          </a:lstStyle>
          <a:p>
            <a:pPr defTabSz="457200" fontAlgn="base">
              <a:spcBef>
                <a:spcPct val="0"/>
              </a:spcBef>
              <a:spcAft>
                <a:spcPct val="0"/>
              </a:spcAft>
              <a:defRPr/>
            </a:pPr>
            <a:fld id="{1792F892-6D58-4FA2-865E-BCF353C4484B}" type="slidenum">
              <a:rPr lang="en-US">
                <a:ea typeface="ＭＳ Ｐゴシック" charset="-128"/>
              </a:rPr>
              <a:pPr defTabSz="457200" fontAlgn="base">
                <a:spcBef>
                  <a:spcPct val="0"/>
                </a:spcBef>
                <a:spcAft>
                  <a:spcPct val="0"/>
                </a:spcAft>
                <a:defRPr/>
              </a:pPr>
              <a:t>‹#›</a:t>
            </a:fld>
            <a:endParaRPr lang="en-US">
              <a:ea typeface="ＭＳ Ｐゴシック" charset="-128"/>
            </a:endParaRPr>
          </a:p>
        </p:txBody>
      </p:sp>
      <p:pic>
        <p:nvPicPr>
          <p:cNvPr id="1029" name="Picture 16" descr="logo_blackborder_b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5600" y="6307138"/>
            <a:ext cx="1600200"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02488" y="6251575"/>
            <a:ext cx="1563687"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1397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hyperlink" Target="mailto:rauta@tacc.utexas.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458200" cy="1470025"/>
          </a:xfrm>
        </p:spPr>
        <p:txBody>
          <a:bodyPr/>
          <a:lstStyle/>
          <a:p>
            <a:r>
              <a:rPr lang="en-US" sz="3600" dirty="0"/>
              <a:t>A High-Level Framework for </a:t>
            </a:r>
            <a:r>
              <a:rPr lang="en-US" sz="3600" dirty="0" smtClean="0"/>
              <a:t>Parallelizing Legacy Applications </a:t>
            </a:r>
            <a:r>
              <a:rPr lang="en-US" sz="3600" dirty="0"/>
              <a:t>for Multiple Platforms</a:t>
            </a:r>
          </a:p>
        </p:txBody>
      </p:sp>
      <p:sp>
        <p:nvSpPr>
          <p:cNvPr id="3" name="Subtitle 2"/>
          <p:cNvSpPr>
            <a:spLocks noGrp="1"/>
          </p:cNvSpPr>
          <p:nvPr>
            <p:ph type="subTitle" idx="1"/>
          </p:nvPr>
        </p:nvSpPr>
        <p:spPr>
          <a:xfrm>
            <a:off x="1371600" y="3048000"/>
            <a:ext cx="6400800" cy="1905000"/>
          </a:xfrm>
        </p:spPr>
        <p:txBody>
          <a:bodyPr/>
          <a:lstStyle/>
          <a:p>
            <a:r>
              <a:rPr lang="en-US" dirty="0" smtClean="0">
                <a:solidFill>
                  <a:schemeClr val="tx1"/>
                </a:solidFill>
              </a:rPr>
              <a:t>Ritu Arora</a:t>
            </a:r>
          </a:p>
          <a:p>
            <a:r>
              <a:rPr lang="en-US" dirty="0" smtClean="0">
                <a:solidFill>
                  <a:schemeClr val="tx1"/>
                </a:solidFill>
              </a:rPr>
              <a:t>Texas Advanced Computing Center</a:t>
            </a:r>
          </a:p>
          <a:p>
            <a:r>
              <a:rPr lang="en-US" dirty="0" smtClean="0">
                <a:solidFill>
                  <a:schemeClr val="tx1"/>
                </a:solidFill>
              </a:rPr>
              <a:t>Email: </a:t>
            </a:r>
            <a:r>
              <a:rPr lang="en-US" dirty="0" smtClean="0">
                <a:solidFill>
                  <a:srgbClr val="FF0000"/>
                </a:solidFill>
              </a:rPr>
              <a:t>rauta@tacc.utexas.edu</a:t>
            </a:r>
          </a:p>
          <a:p>
            <a:endParaRPr lang="en-US" dirty="0">
              <a:solidFill>
                <a:schemeClr val="tx1"/>
              </a:solidFill>
            </a:endParaRPr>
          </a:p>
        </p:txBody>
      </p:sp>
    </p:spTree>
    <p:extLst>
      <p:ext uri="{BB962C8B-B14F-4D97-AF65-F5344CB8AC3E}">
        <p14:creationId xmlns:p14="http://schemas.microsoft.com/office/powerpoint/2010/main" val="4800013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a:solidFill>
                  <a:prstClr val="black"/>
                </a:solidFill>
              </a:rPr>
              <a:t>Providing Specifications Through Hi-</a:t>
            </a:r>
            <a:r>
              <a:rPr lang="en-US" sz="3600" dirty="0" err="1">
                <a:solidFill>
                  <a:prstClr val="black"/>
                </a:solidFill>
              </a:rPr>
              <a:t>PaL</a:t>
            </a:r>
            <a:r>
              <a:rPr lang="en-US" sz="3600" dirty="0">
                <a:solidFill>
                  <a:prstClr val="black"/>
                </a:solidFill>
              </a:rPr>
              <a:t> (</a:t>
            </a:r>
            <a:r>
              <a:rPr lang="en-US" sz="3600" dirty="0" smtClean="0">
                <a:solidFill>
                  <a:prstClr val="black"/>
                </a:solidFill>
              </a:rPr>
              <a:t>1)</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23908191"/>
              </p:ext>
            </p:extLst>
          </p:nvPr>
        </p:nvGraphicFramePr>
        <p:xfrm>
          <a:off x="533400" y="1219200"/>
          <a:ext cx="8229600" cy="1621535"/>
        </p:xfrm>
        <a:graphic>
          <a:graphicData uri="http://schemas.openxmlformats.org/drawingml/2006/table">
            <a:tbl>
              <a:tblPr firstRow="1" firstCol="1" bandRow="1"/>
              <a:tblGrid>
                <a:gridCol w="8229600"/>
              </a:tblGrid>
              <a:tr h="1143000">
                <a:tc>
                  <a:txBody>
                    <a:bodyPr/>
                    <a:lstStyle/>
                    <a:p>
                      <a:pPr marL="0" marR="0">
                        <a:lnSpc>
                          <a:spcPct val="115000"/>
                        </a:lnSpc>
                        <a:spcBef>
                          <a:spcPts val="0"/>
                        </a:spcBef>
                        <a:spcAft>
                          <a:spcPts val="0"/>
                        </a:spcAft>
                      </a:pPr>
                      <a:r>
                        <a:rPr lang="en-US" sz="2000" b="1" dirty="0">
                          <a:effectLst/>
                          <a:latin typeface="Courier New"/>
                          <a:ea typeface="Calibri"/>
                          <a:cs typeface="Times New Roman"/>
                        </a:rPr>
                        <a:t>Parallel section begins &lt;</a:t>
                      </a:r>
                      <a:r>
                        <a:rPr lang="en-US" sz="2000" i="1" dirty="0">
                          <a:effectLst/>
                          <a:latin typeface="Courier New"/>
                          <a:ea typeface="Calibri"/>
                          <a:cs typeface="Times New Roman"/>
                        </a:rPr>
                        <a:t>hook type</a:t>
                      </a:r>
                      <a:r>
                        <a:rPr lang="en-US" sz="2000" b="1" dirty="0">
                          <a:effectLst/>
                          <a:latin typeface="Courier New"/>
                          <a:ea typeface="Calibri"/>
                          <a:cs typeface="Times New Roman"/>
                        </a:rPr>
                        <a:t>&gt; (</a:t>
                      </a:r>
                      <a:r>
                        <a:rPr lang="en-US" sz="2000" dirty="0">
                          <a:effectLst/>
                          <a:latin typeface="Courier New"/>
                          <a:ea typeface="Calibri"/>
                          <a:cs typeface="Times New Roman"/>
                        </a:rPr>
                        <a:t>&lt;</a:t>
                      </a:r>
                      <a:r>
                        <a:rPr lang="en-US" sz="2000" i="1" dirty="0">
                          <a:effectLst/>
                          <a:latin typeface="Courier New"/>
                          <a:ea typeface="Calibri"/>
                          <a:cs typeface="Times New Roman"/>
                        </a:rPr>
                        <a:t>hook pattern</a:t>
                      </a:r>
                      <a:r>
                        <a:rPr lang="en-US" sz="2000" dirty="0">
                          <a:effectLst/>
                          <a:latin typeface="Courier New"/>
                          <a:ea typeface="Calibri"/>
                          <a:cs typeface="Times New Roman"/>
                        </a:rPr>
                        <a:t>&gt;</a:t>
                      </a:r>
                      <a:r>
                        <a:rPr lang="en-US" sz="2000" b="1" dirty="0">
                          <a:effectLst/>
                          <a:latin typeface="Courier New"/>
                          <a:ea typeface="Calibri"/>
                          <a:cs typeface="Times New Roman"/>
                        </a:rPr>
                        <a:t>) mapping is </a:t>
                      </a:r>
                      <a:r>
                        <a:rPr lang="en-US" sz="2000" dirty="0">
                          <a:effectLst/>
                          <a:latin typeface="Courier New"/>
                          <a:ea typeface="Calibri"/>
                          <a:cs typeface="Times New Roman"/>
                        </a:rPr>
                        <a:t>&lt;</a:t>
                      </a:r>
                      <a:r>
                        <a:rPr lang="en-US" sz="2000" i="1" dirty="0">
                          <a:effectLst/>
                          <a:latin typeface="Courier New"/>
                          <a:ea typeface="Calibri"/>
                          <a:cs typeface="Times New Roman"/>
                        </a:rPr>
                        <a:t>mapping type</a:t>
                      </a:r>
                      <a:r>
                        <a:rPr lang="en-US" sz="2000" dirty="0">
                          <a:effectLst/>
                          <a:latin typeface="Courier New"/>
                          <a:ea typeface="Calibri"/>
                          <a:cs typeface="Times New Roman"/>
                        </a:rPr>
                        <a:t>&gt; </a:t>
                      </a:r>
                      <a:r>
                        <a:rPr lang="en-US" sz="2000" b="1" dirty="0" smtClean="0">
                          <a:effectLst/>
                          <a:latin typeface="Courier New"/>
                          <a:ea typeface="Calibri"/>
                          <a:cs typeface="Times New Roman"/>
                        </a:rPr>
                        <a:t>{</a:t>
                      </a:r>
                      <a:endParaRPr lang="en-US" sz="2000" dirty="0">
                        <a:effectLst/>
                        <a:latin typeface="Calibri"/>
                        <a:ea typeface="Calibri"/>
                        <a:cs typeface="Times New Roman"/>
                      </a:endParaRPr>
                    </a:p>
                    <a:p>
                      <a:pPr marL="0" marR="0">
                        <a:lnSpc>
                          <a:spcPct val="115000"/>
                        </a:lnSpc>
                        <a:spcBef>
                          <a:spcPts val="0"/>
                        </a:spcBef>
                        <a:spcAft>
                          <a:spcPts val="0"/>
                        </a:spcAft>
                      </a:pPr>
                      <a:r>
                        <a:rPr lang="en-US" sz="1800" dirty="0">
                          <a:effectLst/>
                          <a:latin typeface="Courier New"/>
                          <a:ea typeface="Calibri"/>
                          <a:cs typeface="Times New Roman"/>
                        </a:rPr>
                        <a:t> </a:t>
                      </a:r>
                      <a:r>
                        <a:rPr lang="en-US" sz="1800" dirty="0" smtClean="0">
                          <a:effectLst/>
                          <a:latin typeface="Courier New"/>
                          <a:ea typeface="Calibri"/>
                          <a:cs typeface="Times New Roman"/>
                        </a:rPr>
                        <a:t>&lt;</a:t>
                      </a:r>
                      <a:r>
                        <a:rPr lang="en-US" sz="1800" i="1" dirty="0" smtClean="0">
                          <a:effectLst/>
                          <a:latin typeface="Courier New"/>
                          <a:ea typeface="Calibri"/>
                          <a:cs typeface="Times New Roman"/>
                        </a:rPr>
                        <a:t>Hi-</a:t>
                      </a:r>
                      <a:r>
                        <a:rPr lang="en-US" sz="1800" i="1" dirty="0" err="1" smtClean="0">
                          <a:effectLst/>
                          <a:latin typeface="Courier New"/>
                          <a:ea typeface="Calibri"/>
                          <a:cs typeface="Times New Roman"/>
                        </a:rPr>
                        <a:t>PaL</a:t>
                      </a:r>
                      <a:r>
                        <a:rPr lang="en-US" sz="1800" i="1" dirty="0" smtClean="0">
                          <a:effectLst/>
                          <a:latin typeface="Courier New"/>
                          <a:ea typeface="Calibri"/>
                          <a:cs typeface="Times New Roman"/>
                        </a:rPr>
                        <a:t> API for specifying the operation&gt; </a:t>
                      </a:r>
                      <a:r>
                        <a:rPr lang="en-US" sz="1800" dirty="0">
                          <a:effectLst/>
                          <a:latin typeface="Courier New"/>
                          <a:ea typeface="Calibri"/>
                          <a:cs typeface="Times New Roman"/>
                        </a:rPr>
                        <a:t>&lt;</a:t>
                      </a:r>
                      <a:r>
                        <a:rPr lang="en-US" sz="1800" i="1" dirty="0">
                          <a:effectLst/>
                          <a:latin typeface="Courier New"/>
                          <a:ea typeface="Calibri"/>
                          <a:cs typeface="Times New Roman"/>
                        </a:rPr>
                        <a:t>hook</a:t>
                      </a:r>
                      <a:r>
                        <a:rPr lang="en-US" sz="1800" dirty="0">
                          <a:effectLst/>
                          <a:latin typeface="Courier New"/>
                          <a:ea typeface="Calibri"/>
                          <a:cs typeface="Times New Roman"/>
                        </a:rPr>
                        <a:t>&gt;</a:t>
                      </a:r>
                      <a:r>
                        <a:rPr lang="en-US" sz="1800" i="1" dirty="0">
                          <a:effectLst/>
                          <a:latin typeface="Courier New"/>
                          <a:ea typeface="Calibri"/>
                          <a:cs typeface="Times New Roman"/>
                        </a:rPr>
                        <a:t> </a:t>
                      </a:r>
                      <a:r>
                        <a:rPr lang="en-US" sz="1800" dirty="0">
                          <a:effectLst/>
                          <a:latin typeface="Courier New"/>
                          <a:ea typeface="Calibri"/>
                          <a:cs typeface="Times New Roman"/>
                        </a:rPr>
                        <a:t>&amp;&amp; </a:t>
                      </a:r>
                      <a:endParaRPr lang="en-US" sz="1800" dirty="0" smtClean="0">
                        <a:effectLst/>
                        <a:latin typeface="Courier New"/>
                        <a:ea typeface="Calibri"/>
                        <a:cs typeface="Times New Roman"/>
                      </a:endParaRPr>
                    </a:p>
                    <a:p>
                      <a:pPr marL="0" marR="0">
                        <a:lnSpc>
                          <a:spcPct val="115000"/>
                        </a:lnSpc>
                        <a:spcBef>
                          <a:spcPts val="0"/>
                        </a:spcBef>
                        <a:spcAft>
                          <a:spcPts val="0"/>
                        </a:spcAft>
                      </a:pPr>
                      <a:r>
                        <a:rPr lang="en-US" sz="1800" dirty="0" smtClean="0">
                          <a:effectLst/>
                          <a:latin typeface="Courier New"/>
                          <a:ea typeface="Calibri"/>
                          <a:cs typeface="Times New Roman"/>
                        </a:rPr>
                        <a:t> in </a:t>
                      </a:r>
                      <a:r>
                        <a:rPr lang="en-US" sz="1800" dirty="0">
                          <a:effectLst/>
                          <a:latin typeface="Courier New"/>
                          <a:ea typeface="Calibri"/>
                          <a:cs typeface="Times New Roman"/>
                        </a:rPr>
                        <a:t>function</a:t>
                      </a:r>
                      <a:r>
                        <a:rPr lang="en-US" sz="1800" b="1" dirty="0">
                          <a:effectLst/>
                          <a:latin typeface="Courier New"/>
                          <a:ea typeface="Calibri"/>
                          <a:cs typeface="Times New Roman"/>
                        </a:rPr>
                        <a:t> (&lt;</a:t>
                      </a:r>
                      <a:r>
                        <a:rPr lang="en-US" sz="1800" i="1" dirty="0">
                          <a:effectLst/>
                          <a:latin typeface="Courier New"/>
                          <a:ea typeface="Calibri"/>
                          <a:cs typeface="Times New Roman"/>
                        </a:rPr>
                        <a:t>function name</a:t>
                      </a:r>
                      <a:r>
                        <a:rPr lang="en-US" sz="1800" b="1" dirty="0">
                          <a:effectLst/>
                          <a:latin typeface="Courier New"/>
                          <a:ea typeface="Calibri"/>
                          <a:cs typeface="Times New Roman"/>
                        </a:rPr>
                        <a:t>&gt;)</a:t>
                      </a:r>
                      <a:endParaRPr lang="en-US" sz="1800" dirty="0">
                        <a:effectLst/>
                        <a:latin typeface="Calibri"/>
                        <a:ea typeface="Calibri"/>
                        <a:cs typeface="Times New Roman"/>
                      </a:endParaRPr>
                    </a:p>
                    <a:p>
                      <a:pPr marL="0" marR="0" indent="0" algn="just">
                        <a:lnSpc>
                          <a:spcPct val="95000"/>
                        </a:lnSpc>
                        <a:spcBef>
                          <a:spcPts val="0"/>
                        </a:spcBef>
                        <a:spcAft>
                          <a:spcPts val="0"/>
                        </a:spcAft>
                      </a:pPr>
                      <a:r>
                        <a:rPr lang="en-US" sz="2000" b="1" spc="-5" dirty="0">
                          <a:effectLst/>
                          <a:latin typeface="Courier New"/>
                          <a:ea typeface="SimSun"/>
                        </a:rPr>
                        <a:t>}</a:t>
                      </a:r>
                      <a:endParaRPr lang="en-US" sz="2000" spc="-5" dirty="0">
                        <a:effectLst/>
                        <a:latin typeface="Times New Roman"/>
                        <a:ea typeface="SimSun"/>
                      </a:endParaRPr>
                    </a:p>
                  </a:txBody>
                  <a:tcPr marL="68580" marR="68580" marT="0" marB="0">
                    <a:lnL>
                      <a:noFill/>
                    </a:lnL>
                    <a:lnR>
                      <a:noFill/>
                    </a:lnR>
                    <a:lnT>
                      <a:noFill/>
                    </a:lnT>
                    <a:lnB>
                      <a:noFill/>
                    </a:lnB>
                    <a:pattFill prst="pct5">
                      <a:fgClr>
                        <a:srgbClr val="FFFFFF"/>
                      </a:fgClr>
                      <a:bgClr>
                        <a:srgbClr val="F2F2F2"/>
                      </a:bgClr>
                    </a:pattFill>
                  </a:tcPr>
                </a:tc>
              </a:tr>
            </a:tbl>
          </a:graphicData>
        </a:graphic>
      </p:graphicFrame>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10</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500771216"/>
              </p:ext>
            </p:extLst>
          </p:nvPr>
        </p:nvGraphicFramePr>
        <p:xfrm>
          <a:off x="533400" y="3886200"/>
          <a:ext cx="8229600" cy="1484376"/>
        </p:xfrm>
        <a:graphic>
          <a:graphicData uri="http://schemas.openxmlformats.org/drawingml/2006/table">
            <a:tbl>
              <a:tblPr firstRow="1" firstCol="1" bandRow="1"/>
              <a:tblGrid>
                <a:gridCol w="8229600"/>
              </a:tblGrid>
              <a:tr h="1447800">
                <a:tc>
                  <a:txBody>
                    <a:bodyPr/>
                    <a:lstStyle/>
                    <a:p>
                      <a:pPr marL="0" marR="0">
                        <a:lnSpc>
                          <a:spcPct val="115000"/>
                        </a:lnSpc>
                        <a:spcBef>
                          <a:spcPts val="0"/>
                        </a:spcBef>
                        <a:spcAft>
                          <a:spcPts val="600"/>
                        </a:spcAft>
                      </a:pPr>
                      <a:r>
                        <a:rPr lang="en-US" sz="2000" b="1" dirty="0" err="1">
                          <a:effectLst/>
                          <a:latin typeface="Courier New"/>
                          <a:ea typeface="SimSun"/>
                          <a:cs typeface="Times New Roman"/>
                        </a:rPr>
                        <a:t>OMP_Parallel</a:t>
                      </a:r>
                      <a:r>
                        <a:rPr lang="en-US" sz="2000" b="1" dirty="0">
                          <a:effectLst/>
                          <a:latin typeface="Courier New"/>
                          <a:ea typeface="SimSun"/>
                          <a:cs typeface="Times New Roman"/>
                        </a:rPr>
                        <a:t> {</a:t>
                      </a:r>
                      <a:endParaRPr lang="en-US" sz="2000" dirty="0">
                        <a:effectLst/>
                        <a:latin typeface="Calibri"/>
                        <a:ea typeface="Calibri"/>
                        <a:cs typeface="Times New Roman"/>
                      </a:endParaRPr>
                    </a:p>
                    <a:p>
                      <a:pPr marL="0" marR="0">
                        <a:lnSpc>
                          <a:spcPct val="115000"/>
                        </a:lnSpc>
                        <a:spcBef>
                          <a:spcPts val="0"/>
                        </a:spcBef>
                        <a:spcAft>
                          <a:spcPts val="600"/>
                        </a:spcAft>
                      </a:pPr>
                      <a:r>
                        <a:rPr lang="en-US" sz="1800" dirty="0">
                          <a:effectLst/>
                          <a:latin typeface="Courier New"/>
                          <a:ea typeface="SimSun"/>
                          <a:cs typeface="Times New Roman"/>
                        </a:rPr>
                        <a:t> </a:t>
                      </a:r>
                      <a:r>
                        <a:rPr lang="en-US" sz="1800" dirty="0" smtClean="0">
                          <a:effectLst/>
                          <a:latin typeface="Courier New"/>
                          <a:ea typeface="Calibri"/>
                          <a:cs typeface="Times New Roman"/>
                        </a:rPr>
                        <a:t>&lt;</a:t>
                      </a:r>
                      <a:r>
                        <a:rPr lang="en-US" sz="1800" i="1" dirty="0" smtClean="0">
                          <a:effectLst/>
                          <a:latin typeface="Courier New"/>
                          <a:ea typeface="Calibri"/>
                          <a:cs typeface="Times New Roman"/>
                        </a:rPr>
                        <a:t>Hi-</a:t>
                      </a:r>
                      <a:r>
                        <a:rPr lang="en-US" sz="1800" i="1" dirty="0" err="1" smtClean="0">
                          <a:effectLst/>
                          <a:latin typeface="Courier New"/>
                          <a:ea typeface="Calibri"/>
                          <a:cs typeface="Times New Roman"/>
                        </a:rPr>
                        <a:t>PaL</a:t>
                      </a:r>
                      <a:r>
                        <a:rPr lang="en-US" sz="1800" i="1" dirty="0" smtClean="0">
                          <a:effectLst/>
                          <a:latin typeface="Courier New"/>
                          <a:ea typeface="Calibri"/>
                          <a:cs typeface="Times New Roman"/>
                        </a:rPr>
                        <a:t> API for specifying the operation&gt; </a:t>
                      </a:r>
                      <a:r>
                        <a:rPr lang="en-US" sz="1800" dirty="0" smtClean="0">
                          <a:effectLst/>
                          <a:latin typeface="Courier New"/>
                          <a:ea typeface="SimSun"/>
                          <a:cs typeface="Times New Roman"/>
                        </a:rPr>
                        <a:t>&amp;&amp; schedule </a:t>
                      </a:r>
                      <a:r>
                        <a:rPr lang="en-US" sz="1800" dirty="0">
                          <a:effectLst/>
                          <a:latin typeface="Courier New"/>
                          <a:ea typeface="SimSun"/>
                          <a:cs typeface="Times New Roman"/>
                        </a:rPr>
                        <a:t>is</a:t>
                      </a:r>
                      <a:r>
                        <a:rPr lang="en-US" sz="1800" b="1" dirty="0">
                          <a:effectLst/>
                          <a:latin typeface="Courier New"/>
                          <a:ea typeface="SimSun"/>
                          <a:cs typeface="Times New Roman"/>
                        </a:rPr>
                        <a:t> </a:t>
                      </a:r>
                      <a:r>
                        <a:rPr lang="en-US" sz="1800" b="1" dirty="0" smtClean="0">
                          <a:effectLst/>
                          <a:latin typeface="Courier New"/>
                          <a:ea typeface="SimSun"/>
                          <a:cs typeface="Times New Roman"/>
                        </a:rPr>
                        <a:t>  </a:t>
                      </a:r>
                      <a:r>
                        <a:rPr lang="en-US" sz="1800" dirty="0" smtClean="0">
                          <a:effectLst/>
                          <a:latin typeface="Courier New"/>
                          <a:ea typeface="SimSun"/>
                          <a:cs typeface="Times New Roman"/>
                        </a:rPr>
                        <a:t>&lt;</a:t>
                      </a:r>
                      <a:r>
                        <a:rPr lang="en-US" sz="1800" i="1" dirty="0">
                          <a:effectLst/>
                          <a:latin typeface="Courier New"/>
                          <a:ea typeface="SimSun"/>
                          <a:cs typeface="Times New Roman"/>
                        </a:rPr>
                        <a:t>schedule type</a:t>
                      </a:r>
                      <a:r>
                        <a:rPr lang="en-US" sz="1800" dirty="0">
                          <a:effectLst/>
                          <a:latin typeface="Courier New"/>
                          <a:ea typeface="SimSun"/>
                          <a:cs typeface="Times New Roman"/>
                        </a:rPr>
                        <a:t>&gt; &lt;</a:t>
                      </a:r>
                      <a:r>
                        <a:rPr lang="en-US" sz="1800" i="1" dirty="0">
                          <a:effectLst/>
                          <a:latin typeface="Courier New"/>
                          <a:ea typeface="SimSun"/>
                          <a:cs typeface="Times New Roman"/>
                        </a:rPr>
                        <a:t>hook</a:t>
                      </a:r>
                      <a:r>
                        <a:rPr lang="en-US" sz="1800" dirty="0" smtClean="0">
                          <a:effectLst/>
                          <a:latin typeface="Courier New"/>
                          <a:ea typeface="SimSun"/>
                          <a:cs typeface="Times New Roman"/>
                        </a:rPr>
                        <a:t>&gt;</a:t>
                      </a:r>
                      <a:r>
                        <a:rPr lang="en-US" sz="1800" baseline="0" dirty="0" smtClean="0">
                          <a:effectLst/>
                          <a:latin typeface="Calibri"/>
                          <a:ea typeface="SimSun"/>
                          <a:cs typeface="Times New Roman"/>
                        </a:rPr>
                        <a:t> </a:t>
                      </a:r>
                      <a:r>
                        <a:rPr lang="en-US" sz="1800" dirty="0" smtClean="0">
                          <a:effectLst/>
                          <a:latin typeface="Courier New"/>
                          <a:ea typeface="SimSun"/>
                          <a:cs typeface="Times New Roman"/>
                        </a:rPr>
                        <a:t>&amp;&amp; </a:t>
                      </a:r>
                      <a:r>
                        <a:rPr lang="en-US" sz="1800" dirty="0">
                          <a:effectLst/>
                          <a:latin typeface="Courier New"/>
                          <a:ea typeface="SimSun"/>
                          <a:cs typeface="Times New Roman"/>
                        </a:rPr>
                        <a:t>in function</a:t>
                      </a:r>
                      <a:r>
                        <a:rPr lang="en-US" sz="1800" b="1" dirty="0">
                          <a:effectLst/>
                          <a:latin typeface="Courier New"/>
                          <a:ea typeface="SimSun"/>
                          <a:cs typeface="Times New Roman"/>
                        </a:rPr>
                        <a:t> (&lt;</a:t>
                      </a:r>
                      <a:r>
                        <a:rPr lang="en-US" sz="1800" i="1" dirty="0">
                          <a:effectLst/>
                          <a:latin typeface="Courier New"/>
                          <a:ea typeface="SimSun"/>
                          <a:cs typeface="Times New Roman"/>
                        </a:rPr>
                        <a:t>function name</a:t>
                      </a:r>
                      <a:r>
                        <a:rPr lang="en-US" sz="1800" b="1" dirty="0">
                          <a:effectLst/>
                          <a:latin typeface="Courier New"/>
                          <a:ea typeface="SimSun"/>
                          <a:cs typeface="Times New Roman"/>
                        </a:rPr>
                        <a:t>&gt;)</a:t>
                      </a:r>
                      <a:endParaRPr lang="en-US" sz="1800" dirty="0">
                        <a:effectLst/>
                        <a:latin typeface="Calibri"/>
                        <a:ea typeface="Calibri"/>
                        <a:cs typeface="Times New Roman"/>
                      </a:endParaRPr>
                    </a:p>
                    <a:p>
                      <a:pPr marL="0" marR="0">
                        <a:lnSpc>
                          <a:spcPct val="115000"/>
                        </a:lnSpc>
                        <a:spcBef>
                          <a:spcPts val="0"/>
                        </a:spcBef>
                        <a:spcAft>
                          <a:spcPts val="600"/>
                        </a:spcAft>
                      </a:pPr>
                      <a:r>
                        <a:rPr lang="en-US" sz="2000" b="1" dirty="0">
                          <a:effectLst/>
                          <a:latin typeface="Courier New"/>
                          <a:ea typeface="SimSun"/>
                          <a:cs typeface="Times New Roman"/>
                        </a:rPr>
                        <a:t>}</a:t>
                      </a:r>
                      <a:endParaRPr lang="en-US" sz="2000" dirty="0">
                        <a:effectLst/>
                        <a:latin typeface="Calibri"/>
                        <a:ea typeface="Calibri"/>
                        <a:cs typeface="Times New Roman"/>
                      </a:endParaRPr>
                    </a:p>
                  </a:txBody>
                  <a:tcPr marL="68580" marR="68580" marT="0" marB="0">
                    <a:lnL>
                      <a:noFill/>
                    </a:lnL>
                    <a:lnR>
                      <a:noFill/>
                    </a:lnR>
                    <a:lnT>
                      <a:noFill/>
                    </a:lnT>
                    <a:lnB>
                      <a:noFill/>
                    </a:lnB>
                    <a:pattFill prst="pct5">
                      <a:fgClr>
                        <a:srgbClr val="FFFFFF"/>
                      </a:fgClr>
                      <a:bgClr>
                        <a:srgbClr val="F2F2F2"/>
                      </a:bgClr>
                    </a:pattFill>
                  </a:tcPr>
                </a:tc>
              </a:tr>
            </a:tbl>
          </a:graphicData>
        </a:graphic>
      </p:graphicFrame>
      <p:sp>
        <p:nvSpPr>
          <p:cNvPr id="3" name="TextBox 2"/>
          <p:cNvSpPr txBox="1"/>
          <p:nvPr/>
        </p:nvSpPr>
        <p:spPr bwMode="auto">
          <a:xfrm>
            <a:off x="533400" y="2895600"/>
            <a:ext cx="7848600" cy="461665"/>
          </a:xfrm>
          <a:prstGeom prst="rect">
            <a:avLst/>
          </a:prstGeom>
          <a:noFill/>
          <a:ln w="9525">
            <a:noFill/>
            <a:miter lim="800000"/>
            <a:headEnd/>
            <a:tailEnd/>
          </a:ln>
        </p:spPr>
        <p:txBody>
          <a:bodyPr wrap="square" rtlCol="0">
            <a:prstTxWarp prst="textNoShape">
              <a:avLst/>
            </a:prstTxWarp>
            <a:spAutoFit/>
          </a:bodyPr>
          <a:lstStyle/>
          <a:p>
            <a:pPr lvl="0"/>
            <a:r>
              <a:rPr lang="en-US" sz="2400" dirty="0">
                <a:solidFill>
                  <a:srgbClr val="FF0000"/>
                </a:solidFill>
              </a:rPr>
              <a:t>General Structure of Hi-</a:t>
            </a:r>
            <a:r>
              <a:rPr lang="en-US" sz="2400" dirty="0" err="1">
                <a:solidFill>
                  <a:srgbClr val="FF0000"/>
                </a:solidFill>
              </a:rPr>
              <a:t>PaL</a:t>
            </a:r>
            <a:r>
              <a:rPr lang="en-US" sz="2400" dirty="0">
                <a:solidFill>
                  <a:srgbClr val="FF0000"/>
                </a:solidFill>
              </a:rPr>
              <a:t> Code to Generate </a:t>
            </a:r>
            <a:r>
              <a:rPr lang="en-US" sz="2400" dirty="0" smtClean="0">
                <a:solidFill>
                  <a:srgbClr val="FF0000"/>
                </a:solidFill>
              </a:rPr>
              <a:t>MPI Code</a:t>
            </a:r>
            <a:endParaRPr lang="en-US" sz="2400" dirty="0">
              <a:solidFill>
                <a:srgbClr val="FF0000"/>
              </a:solidFill>
            </a:endParaRPr>
          </a:p>
        </p:txBody>
      </p:sp>
      <p:sp>
        <p:nvSpPr>
          <p:cNvPr id="7" name="TextBox 6"/>
          <p:cNvSpPr txBox="1"/>
          <p:nvPr/>
        </p:nvSpPr>
        <p:spPr bwMode="auto">
          <a:xfrm>
            <a:off x="544773" y="5410200"/>
            <a:ext cx="7848600" cy="461665"/>
          </a:xfrm>
          <a:prstGeom prst="rect">
            <a:avLst/>
          </a:prstGeom>
          <a:noFill/>
          <a:ln w="9525">
            <a:noFill/>
            <a:miter lim="800000"/>
            <a:headEnd/>
            <a:tailEnd/>
          </a:ln>
        </p:spPr>
        <p:txBody>
          <a:bodyPr wrap="square" rtlCol="0">
            <a:prstTxWarp prst="textNoShape">
              <a:avLst/>
            </a:prstTxWarp>
            <a:spAutoFit/>
          </a:bodyPr>
          <a:lstStyle/>
          <a:p>
            <a:pPr lvl="0"/>
            <a:r>
              <a:rPr lang="en-US" sz="2400" dirty="0">
                <a:solidFill>
                  <a:srgbClr val="FF0000"/>
                </a:solidFill>
              </a:rPr>
              <a:t>General Structure of Hi-</a:t>
            </a:r>
            <a:r>
              <a:rPr lang="en-US" sz="2400" dirty="0" err="1">
                <a:solidFill>
                  <a:srgbClr val="FF0000"/>
                </a:solidFill>
              </a:rPr>
              <a:t>PaL</a:t>
            </a:r>
            <a:r>
              <a:rPr lang="en-US" sz="2400" dirty="0">
                <a:solidFill>
                  <a:srgbClr val="FF0000"/>
                </a:solidFill>
              </a:rPr>
              <a:t> Code to Generate </a:t>
            </a:r>
            <a:r>
              <a:rPr lang="en-US" sz="2400" dirty="0" smtClean="0">
                <a:solidFill>
                  <a:srgbClr val="FF0000"/>
                </a:solidFill>
              </a:rPr>
              <a:t>OpenMP Code</a:t>
            </a:r>
            <a:endParaRPr lang="en-US" sz="2400" dirty="0">
              <a:solidFill>
                <a:srgbClr val="FF0000"/>
              </a:solidFill>
            </a:endParaRPr>
          </a:p>
        </p:txBody>
      </p:sp>
    </p:spTree>
    <p:extLst>
      <p:ext uri="{BB962C8B-B14F-4D97-AF65-F5344CB8AC3E}">
        <p14:creationId xmlns:p14="http://schemas.microsoft.com/office/powerpoint/2010/main" val="33060366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1143000"/>
          </a:xfrm>
        </p:spPr>
        <p:txBody>
          <a:bodyPr/>
          <a:lstStyle/>
          <a:p>
            <a:r>
              <a:rPr lang="en-US" sz="3600" dirty="0" smtClean="0">
                <a:solidFill>
                  <a:prstClr val="black"/>
                </a:solidFill>
              </a:rPr>
              <a:t>Providing Specifications Through Hi-</a:t>
            </a:r>
            <a:r>
              <a:rPr lang="en-US" sz="3600" dirty="0" err="1" smtClean="0">
                <a:solidFill>
                  <a:prstClr val="black"/>
                </a:solidFill>
              </a:rPr>
              <a:t>PaL</a:t>
            </a:r>
            <a:r>
              <a:rPr lang="en-US" sz="3600" dirty="0" smtClean="0">
                <a:solidFill>
                  <a:prstClr val="black"/>
                </a:solidFill>
              </a:rPr>
              <a:t> (2)</a:t>
            </a:r>
            <a:endParaRPr lang="en-US" dirty="0"/>
          </a:p>
        </p:txBody>
      </p:sp>
      <p:sp>
        <p:nvSpPr>
          <p:cNvPr id="3" name="Content Placeholder 2"/>
          <p:cNvSpPr>
            <a:spLocks noGrp="1"/>
          </p:cNvSpPr>
          <p:nvPr>
            <p:ph idx="1"/>
          </p:nvPr>
        </p:nvSpPr>
        <p:spPr>
          <a:xfrm>
            <a:off x="228600" y="1143000"/>
            <a:ext cx="8686800" cy="4876800"/>
          </a:xfrm>
        </p:spPr>
        <p:txBody>
          <a:bodyPr/>
          <a:lstStyle/>
          <a:p>
            <a:pPr marL="0" indent="0">
              <a:buNone/>
            </a:pPr>
            <a:r>
              <a:rPr lang="en-US" sz="2000" dirty="0"/>
              <a:t>A set of Hi-</a:t>
            </a:r>
            <a:r>
              <a:rPr lang="en-US" sz="2000" dirty="0" err="1"/>
              <a:t>PaL</a:t>
            </a:r>
            <a:r>
              <a:rPr lang="en-US" sz="2000" dirty="0"/>
              <a:t> API has </a:t>
            </a:r>
            <a:r>
              <a:rPr lang="en-US" sz="2000" dirty="0" smtClean="0"/>
              <a:t>been </a:t>
            </a:r>
            <a:r>
              <a:rPr lang="en-US" sz="2000" dirty="0"/>
              <a:t>developed for precisely capturing the end-users’ specifications at a </a:t>
            </a:r>
            <a:r>
              <a:rPr lang="en-US" sz="2000" dirty="0" smtClean="0"/>
              <a:t>high-level</a:t>
            </a:r>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11</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54181930"/>
              </p:ext>
            </p:extLst>
          </p:nvPr>
        </p:nvGraphicFramePr>
        <p:xfrm>
          <a:off x="457200" y="2057400"/>
          <a:ext cx="7924800" cy="3810000"/>
        </p:xfrm>
        <a:graphic>
          <a:graphicData uri="http://schemas.openxmlformats.org/drawingml/2006/table">
            <a:tbl>
              <a:tblPr/>
              <a:tblGrid>
                <a:gridCol w="4075612"/>
                <a:gridCol w="3849188"/>
              </a:tblGrid>
              <a:tr h="381000">
                <a:tc>
                  <a:txBody>
                    <a:bodyPr/>
                    <a:lstStyle/>
                    <a:p>
                      <a:pPr marL="0" marR="0" algn="ctr">
                        <a:lnSpc>
                          <a:spcPct val="115000"/>
                        </a:lnSpc>
                        <a:spcBef>
                          <a:spcPts val="0"/>
                        </a:spcBef>
                        <a:spcAft>
                          <a:spcPts val="0"/>
                        </a:spcAft>
                      </a:pPr>
                      <a:r>
                        <a:rPr lang="en-US" sz="2000" b="1" i="0" spc="-5" dirty="0">
                          <a:effectLst/>
                          <a:latin typeface="Palatino"/>
                          <a:ea typeface="SimSun"/>
                        </a:rPr>
                        <a:t>Hi-</a:t>
                      </a:r>
                      <a:r>
                        <a:rPr lang="en-US" sz="2000" b="1" i="0" spc="-5" dirty="0" err="1">
                          <a:effectLst/>
                          <a:latin typeface="Palatino"/>
                          <a:ea typeface="SimSun"/>
                        </a:rPr>
                        <a:t>PaL</a:t>
                      </a:r>
                      <a:r>
                        <a:rPr lang="en-US" sz="2000" b="1" i="0" spc="-5" dirty="0">
                          <a:effectLst/>
                          <a:latin typeface="Palatino"/>
                          <a:ea typeface="SimSun"/>
                        </a:rPr>
                        <a:t> API</a:t>
                      </a:r>
                      <a:endParaRPr lang="en-US" sz="2000" b="1" i="1" dirty="0">
                        <a:effectLst/>
                        <a:latin typeface="Times New Roman"/>
                        <a:ea typeface="SimSu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0" b="1" i="0" spc="-5" dirty="0">
                          <a:effectLst/>
                          <a:latin typeface="Palatino"/>
                          <a:ea typeface="SimSun"/>
                        </a:rPr>
                        <a:t>Description</a:t>
                      </a:r>
                      <a:endParaRPr lang="en-US" sz="2000" b="1" i="1" dirty="0">
                        <a:effectLst/>
                        <a:latin typeface="Times New Roman"/>
                        <a:ea typeface="SimSu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700">
                <a:tc>
                  <a:txBody>
                    <a:bodyPr/>
                    <a:lstStyle/>
                    <a:p>
                      <a:pPr marL="0" marR="0">
                        <a:lnSpc>
                          <a:spcPct val="115000"/>
                        </a:lnSpc>
                        <a:spcBef>
                          <a:spcPts val="0"/>
                        </a:spcBef>
                        <a:spcAft>
                          <a:spcPts val="0"/>
                        </a:spcAft>
                      </a:pPr>
                      <a:r>
                        <a:rPr lang="en-US" sz="1800" spc="-5" smtClean="0">
                          <a:effectLst/>
                          <a:latin typeface="Courier New"/>
                          <a:ea typeface="SimSun"/>
                          <a:cs typeface="Times New Roman"/>
                        </a:rPr>
                        <a:t>ParExchange2DArrayInt(&lt;array name&gt;, &lt;num of rows&gt;, &lt;num of columns&gt;)</a:t>
                      </a:r>
                      <a:endParaRPr lang="en-US" sz="18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spc="-5">
                          <a:effectLst/>
                          <a:latin typeface="Palatino"/>
                          <a:ea typeface="SimSun"/>
                          <a:cs typeface="Times New Roman"/>
                        </a:rPr>
                        <a:t>Exchange neighboring values in stencil-based computations</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700">
                <a:tc>
                  <a:txBody>
                    <a:bodyPr/>
                    <a:lstStyle/>
                    <a:p>
                      <a:pPr marL="0" marR="0">
                        <a:lnSpc>
                          <a:spcPct val="115000"/>
                        </a:lnSpc>
                        <a:spcBef>
                          <a:spcPts val="0"/>
                        </a:spcBef>
                        <a:spcAft>
                          <a:spcPts val="0"/>
                        </a:spcAft>
                      </a:pPr>
                      <a:r>
                        <a:rPr lang="en-US" sz="1800" spc="-5">
                          <a:effectLst/>
                          <a:latin typeface="Courier New"/>
                          <a:ea typeface="SimSun"/>
                          <a:cs typeface="Times New Roman"/>
                        </a:rPr>
                        <a:t>Parallelize_For_Loop where (&lt;for_init_stmt&gt;; &lt;condition&gt;; &lt;stride&gt;)</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spc="-5">
                          <a:effectLst/>
                          <a:latin typeface="Palatino"/>
                          <a:ea typeface="SimSun"/>
                          <a:cs typeface="Times New Roman"/>
                        </a:rPr>
                        <a:t>Parallelize for-loop with matching condition, stride and initialization statement</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0">
                <a:tc>
                  <a:txBody>
                    <a:bodyPr/>
                    <a:lstStyle/>
                    <a:p>
                      <a:pPr marL="0" marR="0">
                        <a:lnSpc>
                          <a:spcPct val="115000"/>
                        </a:lnSpc>
                        <a:spcBef>
                          <a:spcPts val="0"/>
                        </a:spcBef>
                        <a:spcAft>
                          <a:spcPts val="0"/>
                        </a:spcAft>
                      </a:pPr>
                      <a:r>
                        <a:rPr lang="en-US" sz="1800" spc="-5">
                          <a:effectLst/>
                          <a:latin typeface="Courier New"/>
                          <a:ea typeface="SimSun"/>
                          <a:cs typeface="Times New Roman"/>
                        </a:rPr>
                        <a:t>ReduceSumInt(&lt;variable name&gt;)</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spc="-5" dirty="0" err="1">
                          <a:effectLst/>
                          <a:latin typeface="Courier New"/>
                          <a:ea typeface="SimSun"/>
                          <a:cs typeface="Times New Roman"/>
                        </a:rPr>
                        <a:t>MPI_Reduce</a:t>
                      </a:r>
                      <a:r>
                        <a:rPr lang="en-US" sz="1800" spc="-5" dirty="0">
                          <a:effectLst/>
                          <a:latin typeface="Palatino"/>
                          <a:ea typeface="SimSun"/>
                          <a:cs typeface="Times New Roman"/>
                        </a:rPr>
                        <a:t> with MPI_SUM operation or OpenMP reduction clause with ‘+’ operator; reduced variable is of type integer </a:t>
                      </a:r>
                      <a:endParaRPr lang="en-US" sz="18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595856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1143000"/>
          </a:xfrm>
        </p:spPr>
        <p:txBody>
          <a:bodyPr/>
          <a:lstStyle/>
          <a:p>
            <a:r>
              <a:rPr lang="en-US" sz="3600" dirty="0" smtClean="0">
                <a:solidFill>
                  <a:prstClr val="black"/>
                </a:solidFill>
              </a:rPr>
              <a:t>Parallelizing Poisson solver (1)</a:t>
            </a:r>
            <a:endParaRPr lang="en-US"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12</a:t>
            </a:fld>
            <a:endParaRPr lang="en-US"/>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763183604"/>
              </p:ext>
            </p:extLst>
          </p:nvPr>
        </p:nvGraphicFramePr>
        <p:xfrm>
          <a:off x="685800" y="1066800"/>
          <a:ext cx="8001000" cy="4767070"/>
        </p:xfrm>
        <a:graphic>
          <a:graphicData uri="http://schemas.openxmlformats.org/drawingml/2006/table">
            <a:tbl>
              <a:tblPr firstRow="1" firstCol="1" bandRow="1"/>
              <a:tblGrid>
                <a:gridCol w="8001000"/>
              </a:tblGrid>
              <a:tr h="3810000">
                <a:tc>
                  <a:txBody>
                    <a:bodyPr/>
                    <a:lstStyle/>
                    <a:p>
                      <a:pPr marL="0" marR="0" algn="just">
                        <a:lnSpc>
                          <a:spcPct val="115000"/>
                        </a:lnSpc>
                        <a:spcBef>
                          <a:spcPts val="0"/>
                        </a:spcBef>
                        <a:spcAft>
                          <a:spcPts val="0"/>
                        </a:spcAft>
                      </a:pPr>
                      <a:r>
                        <a:rPr lang="en-US" sz="1600" dirty="0" smtClean="0">
                          <a:solidFill>
                            <a:srgbClr val="000000"/>
                          </a:solidFill>
                          <a:effectLst/>
                          <a:latin typeface="Courier New"/>
                          <a:ea typeface="SimSun"/>
                        </a:rPr>
                        <a:t>1</a:t>
                      </a:r>
                      <a:r>
                        <a:rPr lang="en-US" sz="1600" dirty="0">
                          <a:solidFill>
                            <a:srgbClr val="000000"/>
                          </a:solidFill>
                          <a:effectLst/>
                          <a:latin typeface="Courier New"/>
                          <a:ea typeface="SimSun"/>
                        </a:rPr>
                        <a:t>. //other code </a:t>
                      </a:r>
                    </a:p>
                    <a:p>
                      <a:pPr marL="0" marR="0" algn="just">
                        <a:lnSpc>
                          <a:spcPct val="115000"/>
                        </a:lnSpc>
                        <a:spcBef>
                          <a:spcPts val="0"/>
                        </a:spcBef>
                        <a:spcAft>
                          <a:spcPts val="0"/>
                        </a:spcAft>
                      </a:pPr>
                      <a:r>
                        <a:rPr lang="en-US" sz="1600" dirty="0">
                          <a:solidFill>
                            <a:srgbClr val="000000"/>
                          </a:solidFill>
                          <a:effectLst/>
                          <a:latin typeface="Courier New"/>
                          <a:ea typeface="SimSun"/>
                        </a:rPr>
                        <a:t>2. NTIMES = </a:t>
                      </a:r>
                      <a:r>
                        <a:rPr lang="en-US" sz="1600" dirty="0" err="1">
                          <a:solidFill>
                            <a:srgbClr val="000000"/>
                          </a:solidFill>
                          <a:effectLst/>
                          <a:latin typeface="Courier New"/>
                          <a:ea typeface="SimSun"/>
                        </a:rPr>
                        <a:t>atoi</a:t>
                      </a:r>
                      <a:r>
                        <a:rPr lang="en-US" sz="1600" dirty="0">
                          <a:solidFill>
                            <a:srgbClr val="000000"/>
                          </a:solidFill>
                          <a:effectLst/>
                          <a:latin typeface="Courier New"/>
                          <a:ea typeface="SimSun"/>
                        </a:rPr>
                        <a:t>(</a:t>
                      </a:r>
                      <a:r>
                        <a:rPr lang="en-US" sz="1600" dirty="0" err="1">
                          <a:solidFill>
                            <a:srgbClr val="000000"/>
                          </a:solidFill>
                          <a:effectLst/>
                          <a:latin typeface="Courier New"/>
                          <a:ea typeface="SimSun"/>
                        </a:rPr>
                        <a:t>argv</a:t>
                      </a:r>
                      <a:r>
                        <a:rPr lang="en-US" sz="1600" dirty="0">
                          <a:solidFill>
                            <a:srgbClr val="000000"/>
                          </a:solidFill>
                          <a:effectLst/>
                          <a:latin typeface="Courier New"/>
                          <a:ea typeface="SimSun"/>
                        </a:rPr>
                        <a:t>[3]); </a:t>
                      </a:r>
                    </a:p>
                    <a:p>
                      <a:pPr marL="0" marR="0" algn="just">
                        <a:lnSpc>
                          <a:spcPct val="115000"/>
                        </a:lnSpc>
                        <a:spcBef>
                          <a:spcPts val="0"/>
                        </a:spcBef>
                        <a:spcAft>
                          <a:spcPts val="0"/>
                        </a:spcAft>
                      </a:pPr>
                      <a:r>
                        <a:rPr lang="en-US" sz="1600" dirty="0">
                          <a:solidFill>
                            <a:srgbClr val="000000"/>
                          </a:solidFill>
                          <a:effectLst/>
                          <a:latin typeface="Courier New"/>
                          <a:ea typeface="SimSun"/>
                        </a:rPr>
                        <a:t>3. a = </a:t>
                      </a:r>
                      <a:r>
                        <a:rPr lang="en-US" sz="1600" dirty="0" err="1">
                          <a:solidFill>
                            <a:srgbClr val="000000"/>
                          </a:solidFill>
                          <a:effectLst/>
                          <a:latin typeface="Courier New"/>
                          <a:ea typeface="SimSun"/>
                        </a:rPr>
                        <a:t>allocMatrix</a:t>
                      </a:r>
                      <a:r>
                        <a:rPr lang="en-US" sz="1600" dirty="0">
                          <a:solidFill>
                            <a:srgbClr val="000000"/>
                          </a:solidFill>
                          <a:effectLst/>
                          <a:latin typeface="Courier New"/>
                          <a:ea typeface="SimSun"/>
                        </a:rPr>
                        <a:t>&lt;double&gt;(a, M, N); </a:t>
                      </a:r>
                    </a:p>
                    <a:p>
                      <a:pPr marL="0" marR="0" algn="just">
                        <a:lnSpc>
                          <a:spcPct val="115000"/>
                        </a:lnSpc>
                        <a:spcBef>
                          <a:spcPts val="0"/>
                        </a:spcBef>
                        <a:spcAft>
                          <a:spcPts val="0"/>
                        </a:spcAft>
                      </a:pPr>
                      <a:r>
                        <a:rPr lang="en-US" sz="1600" dirty="0">
                          <a:solidFill>
                            <a:srgbClr val="000000"/>
                          </a:solidFill>
                          <a:effectLst/>
                          <a:latin typeface="Courier New"/>
                          <a:ea typeface="SimSun"/>
                        </a:rPr>
                        <a:t>4. b = </a:t>
                      </a:r>
                      <a:r>
                        <a:rPr lang="en-US" sz="1600" dirty="0" err="1">
                          <a:solidFill>
                            <a:srgbClr val="000000"/>
                          </a:solidFill>
                          <a:effectLst/>
                          <a:latin typeface="Courier New"/>
                          <a:ea typeface="SimSun"/>
                        </a:rPr>
                        <a:t>allocMatrix</a:t>
                      </a:r>
                      <a:r>
                        <a:rPr lang="en-US" sz="1600" dirty="0">
                          <a:solidFill>
                            <a:srgbClr val="000000"/>
                          </a:solidFill>
                          <a:effectLst/>
                          <a:latin typeface="Courier New"/>
                          <a:ea typeface="SimSun"/>
                        </a:rPr>
                        <a:t>&lt;double&gt;(b, M, N); </a:t>
                      </a:r>
                    </a:p>
                    <a:p>
                      <a:pPr marL="0" marR="0" algn="just">
                        <a:lnSpc>
                          <a:spcPct val="115000"/>
                        </a:lnSpc>
                        <a:spcBef>
                          <a:spcPts val="0"/>
                        </a:spcBef>
                        <a:spcAft>
                          <a:spcPts val="0"/>
                        </a:spcAft>
                      </a:pPr>
                      <a:r>
                        <a:rPr lang="en-US" sz="1600" dirty="0">
                          <a:solidFill>
                            <a:srgbClr val="000000"/>
                          </a:solidFill>
                          <a:effectLst/>
                          <a:latin typeface="Courier New"/>
                          <a:ea typeface="SimSun"/>
                        </a:rPr>
                        <a:t>5. f = </a:t>
                      </a:r>
                      <a:r>
                        <a:rPr lang="en-US" sz="1600" dirty="0" err="1">
                          <a:solidFill>
                            <a:srgbClr val="000000"/>
                          </a:solidFill>
                          <a:effectLst/>
                          <a:latin typeface="Courier New"/>
                          <a:ea typeface="SimSun"/>
                        </a:rPr>
                        <a:t>allocMatrix</a:t>
                      </a:r>
                      <a:r>
                        <a:rPr lang="en-US" sz="1600" dirty="0">
                          <a:solidFill>
                            <a:srgbClr val="000000"/>
                          </a:solidFill>
                          <a:effectLst/>
                          <a:latin typeface="Courier New"/>
                          <a:ea typeface="SimSun"/>
                        </a:rPr>
                        <a:t>&lt;double&gt;(f, M, N); </a:t>
                      </a:r>
                    </a:p>
                    <a:p>
                      <a:pPr marL="0" marR="0" algn="just">
                        <a:lnSpc>
                          <a:spcPct val="115000"/>
                        </a:lnSpc>
                        <a:spcBef>
                          <a:spcPts val="0"/>
                        </a:spcBef>
                        <a:spcAft>
                          <a:spcPts val="0"/>
                        </a:spcAft>
                      </a:pPr>
                      <a:r>
                        <a:rPr lang="en-US" sz="1600" dirty="0">
                          <a:solidFill>
                            <a:srgbClr val="000000"/>
                          </a:solidFill>
                          <a:effectLst/>
                          <a:latin typeface="Courier New"/>
                          <a:ea typeface="SimSun"/>
                        </a:rPr>
                        <a:t>6. start = 0; </a:t>
                      </a:r>
                    </a:p>
                    <a:p>
                      <a:pPr marL="0" marR="0" algn="just">
                        <a:lnSpc>
                          <a:spcPct val="115000"/>
                        </a:lnSpc>
                        <a:spcBef>
                          <a:spcPts val="0"/>
                        </a:spcBef>
                        <a:spcAft>
                          <a:spcPts val="0"/>
                        </a:spcAft>
                      </a:pPr>
                      <a:r>
                        <a:rPr lang="en-US" sz="1600" dirty="0">
                          <a:solidFill>
                            <a:srgbClr val="000000"/>
                          </a:solidFill>
                          <a:effectLst/>
                          <a:latin typeface="Courier New"/>
                          <a:ea typeface="SimSun"/>
                        </a:rPr>
                        <a:t>7. //other code </a:t>
                      </a:r>
                    </a:p>
                    <a:p>
                      <a:pPr marL="0" marR="0" algn="just">
                        <a:lnSpc>
                          <a:spcPct val="115000"/>
                        </a:lnSpc>
                        <a:spcBef>
                          <a:spcPts val="0"/>
                        </a:spcBef>
                        <a:spcAft>
                          <a:spcPts val="0"/>
                        </a:spcAft>
                      </a:pPr>
                      <a:r>
                        <a:rPr lang="en-US" sz="1600" dirty="0">
                          <a:solidFill>
                            <a:srgbClr val="000000"/>
                          </a:solidFill>
                          <a:effectLst/>
                          <a:latin typeface="Courier New"/>
                          <a:ea typeface="SimSun"/>
                        </a:rPr>
                        <a:t>8. </a:t>
                      </a:r>
                      <a:r>
                        <a:rPr lang="en-US" sz="1600" dirty="0" err="1">
                          <a:solidFill>
                            <a:srgbClr val="000000"/>
                          </a:solidFill>
                          <a:effectLst/>
                          <a:latin typeface="Courier New"/>
                          <a:ea typeface="SimSun"/>
                        </a:rPr>
                        <a:t>printMatrix</a:t>
                      </a:r>
                      <a:r>
                        <a:rPr lang="en-US" sz="1600" dirty="0">
                          <a:solidFill>
                            <a:srgbClr val="000000"/>
                          </a:solidFill>
                          <a:effectLst/>
                          <a:latin typeface="Courier New"/>
                          <a:ea typeface="SimSun"/>
                        </a:rPr>
                        <a:t>&lt;double&gt;(a, M, N); </a:t>
                      </a:r>
                    </a:p>
                    <a:p>
                      <a:pPr marL="0" marR="0" algn="just">
                        <a:lnSpc>
                          <a:spcPct val="115000"/>
                        </a:lnSpc>
                        <a:spcBef>
                          <a:spcPts val="0"/>
                        </a:spcBef>
                        <a:spcAft>
                          <a:spcPts val="0"/>
                        </a:spcAft>
                      </a:pPr>
                      <a:r>
                        <a:rPr lang="en-US" sz="1600" dirty="0">
                          <a:solidFill>
                            <a:srgbClr val="000000"/>
                          </a:solidFill>
                          <a:effectLst/>
                          <a:latin typeface="Courier New"/>
                          <a:ea typeface="SimSun"/>
                        </a:rPr>
                        <a:t>9. t1 = </a:t>
                      </a:r>
                      <a:r>
                        <a:rPr lang="en-US" sz="1600" dirty="0" err="1">
                          <a:solidFill>
                            <a:srgbClr val="000000"/>
                          </a:solidFill>
                          <a:effectLst/>
                          <a:latin typeface="Courier New"/>
                          <a:ea typeface="SimSun"/>
                        </a:rPr>
                        <a:t>gettime</a:t>
                      </a:r>
                      <a:r>
                        <a:rPr lang="en-US" sz="1600" dirty="0">
                          <a:solidFill>
                            <a:srgbClr val="000000"/>
                          </a:solidFill>
                          <a:effectLst/>
                          <a:latin typeface="Courier New"/>
                          <a:ea typeface="SimSun"/>
                        </a:rPr>
                        <a:t>(); </a:t>
                      </a:r>
                    </a:p>
                    <a:p>
                      <a:pPr marL="0" marR="0" algn="just">
                        <a:lnSpc>
                          <a:spcPct val="115000"/>
                        </a:lnSpc>
                        <a:spcBef>
                          <a:spcPts val="0"/>
                        </a:spcBef>
                        <a:spcAft>
                          <a:spcPts val="0"/>
                        </a:spcAft>
                      </a:pPr>
                      <a:r>
                        <a:rPr lang="en-US" sz="1600" dirty="0">
                          <a:solidFill>
                            <a:srgbClr val="000000"/>
                          </a:solidFill>
                          <a:effectLst/>
                          <a:latin typeface="Courier New"/>
                          <a:ea typeface="SimSun"/>
                        </a:rPr>
                        <a:t>10. for (k = start; k &lt; NTIMES &amp;&amp; norm &gt;= tolerance; k++) { </a:t>
                      </a:r>
                    </a:p>
                    <a:p>
                      <a:pPr marL="0" marR="0" algn="just">
                        <a:lnSpc>
                          <a:spcPct val="115000"/>
                        </a:lnSpc>
                        <a:spcBef>
                          <a:spcPts val="0"/>
                        </a:spcBef>
                        <a:spcAft>
                          <a:spcPts val="0"/>
                        </a:spcAft>
                      </a:pPr>
                      <a:r>
                        <a:rPr lang="en-US" sz="1600" dirty="0">
                          <a:solidFill>
                            <a:srgbClr val="000000"/>
                          </a:solidFill>
                          <a:effectLst/>
                          <a:latin typeface="Courier New"/>
                          <a:ea typeface="SimSun"/>
                        </a:rPr>
                        <a:t>11. b = compute(a, f, b, M, N); </a:t>
                      </a:r>
                    </a:p>
                    <a:p>
                      <a:pPr marL="0" marR="0" algn="just">
                        <a:lnSpc>
                          <a:spcPct val="115000"/>
                        </a:lnSpc>
                        <a:spcBef>
                          <a:spcPts val="0"/>
                        </a:spcBef>
                        <a:spcAft>
                          <a:spcPts val="0"/>
                        </a:spcAft>
                      </a:pPr>
                      <a:r>
                        <a:rPr lang="en-US" sz="1600" dirty="0">
                          <a:solidFill>
                            <a:srgbClr val="000000"/>
                          </a:solidFill>
                          <a:effectLst/>
                          <a:latin typeface="Courier New"/>
                          <a:ea typeface="SimSun"/>
                        </a:rPr>
                        <a:t>12. </a:t>
                      </a:r>
                      <a:r>
                        <a:rPr lang="en-US" sz="1600" dirty="0" err="1">
                          <a:solidFill>
                            <a:srgbClr val="000000"/>
                          </a:solidFill>
                          <a:effectLst/>
                          <a:latin typeface="Courier New"/>
                          <a:ea typeface="SimSun"/>
                        </a:rPr>
                        <a:t>ptr</a:t>
                      </a:r>
                      <a:r>
                        <a:rPr lang="en-US" sz="1600" dirty="0">
                          <a:solidFill>
                            <a:srgbClr val="000000"/>
                          </a:solidFill>
                          <a:effectLst/>
                          <a:latin typeface="Courier New"/>
                          <a:ea typeface="SimSun"/>
                        </a:rPr>
                        <a:t> = a; </a:t>
                      </a:r>
                    </a:p>
                    <a:p>
                      <a:pPr marL="0" marR="0" algn="just">
                        <a:lnSpc>
                          <a:spcPct val="115000"/>
                        </a:lnSpc>
                        <a:spcBef>
                          <a:spcPts val="0"/>
                        </a:spcBef>
                        <a:spcAft>
                          <a:spcPts val="0"/>
                        </a:spcAft>
                      </a:pPr>
                      <a:r>
                        <a:rPr lang="en-US" sz="1600" dirty="0">
                          <a:solidFill>
                            <a:srgbClr val="000000"/>
                          </a:solidFill>
                          <a:effectLst/>
                          <a:latin typeface="Courier New"/>
                          <a:ea typeface="SimSun"/>
                        </a:rPr>
                        <a:t>13. a = b; </a:t>
                      </a:r>
                    </a:p>
                    <a:p>
                      <a:pPr marL="0" marR="0" algn="just">
                        <a:lnSpc>
                          <a:spcPct val="115000"/>
                        </a:lnSpc>
                        <a:spcBef>
                          <a:spcPts val="0"/>
                        </a:spcBef>
                        <a:spcAft>
                          <a:spcPts val="0"/>
                        </a:spcAft>
                      </a:pPr>
                      <a:r>
                        <a:rPr lang="en-US" sz="1600" dirty="0">
                          <a:solidFill>
                            <a:srgbClr val="000000"/>
                          </a:solidFill>
                          <a:effectLst/>
                          <a:latin typeface="Courier New"/>
                          <a:ea typeface="SimSun"/>
                        </a:rPr>
                        <a:t>14. b = </a:t>
                      </a:r>
                      <a:r>
                        <a:rPr lang="en-US" sz="1600" dirty="0" err="1">
                          <a:solidFill>
                            <a:srgbClr val="000000"/>
                          </a:solidFill>
                          <a:effectLst/>
                          <a:latin typeface="Courier New"/>
                          <a:ea typeface="SimSun"/>
                        </a:rPr>
                        <a:t>ptr</a:t>
                      </a:r>
                      <a:r>
                        <a:rPr lang="en-US" sz="1600" dirty="0">
                          <a:solidFill>
                            <a:srgbClr val="000000"/>
                          </a:solidFill>
                          <a:effectLst/>
                          <a:latin typeface="Courier New"/>
                          <a:ea typeface="SimSun"/>
                        </a:rPr>
                        <a:t>; </a:t>
                      </a:r>
                    </a:p>
                    <a:p>
                      <a:pPr marL="0" marR="0" algn="just">
                        <a:lnSpc>
                          <a:spcPct val="115000"/>
                        </a:lnSpc>
                        <a:spcBef>
                          <a:spcPts val="0"/>
                        </a:spcBef>
                        <a:spcAft>
                          <a:spcPts val="0"/>
                        </a:spcAft>
                      </a:pPr>
                      <a:r>
                        <a:rPr lang="en-US" sz="1600" dirty="0">
                          <a:solidFill>
                            <a:srgbClr val="000000"/>
                          </a:solidFill>
                          <a:effectLst/>
                          <a:latin typeface="Courier New"/>
                          <a:ea typeface="SimSun"/>
                        </a:rPr>
                        <a:t>15. norm = </a:t>
                      </a:r>
                      <a:r>
                        <a:rPr lang="en-US" sz="1600" dirty="0" err="1">
                          <a:solidFill>
                            <a:srgbClr val="000000"/>
                          </a:solidFill>
                          <a:effectLst/>
                          <a:latin typeface="Courier New"/>
                          <a:ea typeface="SimSun"/>
                        </a:rPr>
                        <a:t>normdiff</a:t>
                      </a:r>
                      <a:r>
                        <a:rPr lang="en-US" sz="1600" dirty="0">
                          <a:solidFill>
                            <a:srgbClr val="000000"/>
                          </a:solidFill>
                          <a:effectLst/>
                          <a:latin typeface="Courier New"/>
                          <a:ea typeface="SimSun"/>
                        </a:rPr>
                        <a:t>(b, a, M, N); </a:t>
                      </a:r>
                    </a:p>
                    <a:p>
                      <a:pPr marL="0" marR="0" algn="just">
                        <a:lnSpc>
                          <a:spcPct val="115000"/>
                        </a:lnSpc>
                        <a:spcBef>
                          <a:spcPts val="0"/>
                        </a:spcBef>
                        <a:spcAft>
                          <a:spcPts val="0"/>
                        </a:spcAft>
                      </a:pPr>
                      <a:r>
                        <a:rPr lang="en-US" sz="1600" dirty="0">
                          <a:solidFill>
                            <a:srgbClr val="000000"/>
                          </a:solidFill>
                          <a:effectLst/>
                          <a:latin typeface="Courier New"/>
                          <a:ea typeface="SimSun"/>
                        </a:rPr>
                        <a:t>16. } </a:t>
                      </a:r>
                    </a:p>
                    <a:p>
                      <a:pPr marL="0" marR="0" algn="just">
                        <a:lnSpc>
                          <a:spcPct val="115000"/>
                        </a:lnSpc>
                        <a:spcBef>
                          <a:spcPts val="0"/>
                        </a:spcBef>
                        <a:spcAft>
                          <a:spcPts val="0"/>
                        </a:spcAft>
                      </a:pPr>
                      <a:r>
                        <a:rPr lang="en-US" sz="1600" dirty="0">
                          <a:solidFill>
                            <a:srgbClr val="000000"/>
                          </a:solidFill>
                          <a:effectLst/>
                          <a:latin typeface="Courier New"/>
                          <a:ea typeface="SimSun"/>
                        </a:rPr>
                        <a:t>17. t2 = </a:t>
                      </a:r>
                      <a:r>
                        <a:rPr lang="en-US" sz="1600" dirty="0" err="1">
                          <a:solidFill>
                            <a:srgbClr val="000000"/>
                          </a:solidFill>
                          <a:effectLst/>
                          <a:latin typeface="Courier New"/>
                          <a:ea typeface="SimSun"/>
                        </a:rPr>
                        <a:t>gettime</a:t>
                      </a:r>
                      <a:r>
                        <a:rPr lang="en-US" sz="1600" dirty="0">
                          <a:solidFill>
                            <a:srgbClr val="000000"/>
                          </a:solidFill>
                          <a:effectLst/>
                          <a:latin typeface="Courier New"/>
                          <a:ea typeface="SimSun"/>
                        </a:rPr>
                        <a:t>();//other code </a:t>
                      </a:r>
                    </a:p>
                  </a:txBody>
                  <a:tcPr marL="68580" marR="68580" marT="0" marB="0">
                    <a:lnL>
                      <a:noFill/>
                    </a:lnL>
                    <a:lnR>
                      <a:noFill/>
                    </a:lnR>
                    <a:lnT>
                      <a:noFill/>
                    </a:lnT>
                    <a:lnB>
                      <a:noFill/>
                    </a:lnB>
                    <a:solidFill>
                      <a:srgbClr val="F2F2F2"/>
                    </a:solidFill>
                  </a:tcPr>
                </a:tc>
              </a:tr>
            </a:tbl>
          </a:graphicData>
        </a:graphic>
      </p:graphicFrame>
      <p:sp>
        <p:nvSpPr>
          <p:cNvPr id="11" name="TextBox 10"/>
          <p:cNvSpPr txBox="1"/>
          <p:nvPr/>
        </p:nvSpPr>
        <p:spPr bwMode="auto">
          <a:xfrm>
            <a:off x="914400" y="5791200"/>
            <a:ext cx="7848600" cy="461665"/>
          </a:xfrm>
          <a:prstGeom prst="rect">
            <a:avLst/>
          </a:prstGeom>
          <a:noFill/>
          <a:ln w="9525">
            <a:noFill/>
            <a:miter lim="800000"/>
            <a:headEnd/>
            <a:tailEnd/>
          </a:ln>
        </p:spPr>
        <p:txBody>
          <a:bodyPr wrap="square" rtlCol="0">
            <a:prstTxWarp prst="textNoShape">
              <a:avLst/>
            </a:prstTxWarp>
            <a:spAutoFit/>
          </a:bodyPr>
          <a:lstStyle/>
          <a:p>
            <a:pPr lvl="0"/>
            <a:r>
              <a:rPr lang="en-US" sz="2400" dirty="0" smtClean="0">
                <a:solidFill>
                  <a:srgbClr val="FF0000"/>
                </a:solidFill>
              </a:rPr>
              <a:t>Code snippet of serial Poisson Solver Code</a:t>
            </a:r>
            <a:endParaRPr lang="en-US" sz="2400" dirty="0">
              <a:solidFill>
                <a:srgbClr val="FF0000"/>
              </a:solidFill>
            </a:endParaRPr>
          </a:p>
        </p:txBody>
      </p:sp>
    </p:spTree>
    <p:extLst>
      <p:ext uri="{BB962C8B-B14F-4D97-AF65-F5344CB8AC3E}">
        <p14:creationId xmlns:p14="http://schemas.microsoft.com/office/powerpoint/2010/main" val="9359769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1143000"/>
          </a:xfrm>
        </p:spPr>
        <p:txBody>
          <a:bodyPr/>
          <a:lstStyle/>
          <a:p>
            <a:r>
              <a:rPr lang="en-US" sz="3600" dirty="0">
                <a:solidFill>
                  <a:prstClr val="black"/>
                </a:solidFill>
              </a:rPr>
              <a:t>Parallelizing Poisson solver </a:t>
            </a:r>
            <a:r>
              <a:rPr lang="en-US" sz="3600" dirty="0" smtClean="0">
                <a:solidFill>
                  <a:prstClr val="black"/>
                </a:solidFill>
              </a:rPr>
              <a:t>(2)</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24227321"/>
              </p:ext>
            </p:extLst>
          </p:nvPr>
        </p:nvGraphicFramePr>
        <p:xfrm>
          <a:off x="381000" y="1219200"/>
          <a:ext cx="8382000" cy="4319397"/>
        </p:xfrm>
        <a:graphic>
          <a:graphicData uri="http://schemas.openxmlformats.org/drawingml/2006/table">
            <a:tbl>
              <a:tblPr firstRow="1" firstCol="1" bandRow="1"/>
              <a:tblGrid>
                <a:gridCol w="8382000"/>
              </a:tblGrid>
              <a:tr h="4319397">
                <a:tc>
                  <a:txBody>
                    <a:bodyPr/>
                    <a:lstStyle/>
                    <a:p>
                      <a:pPr marL="0" marR="0" algn="just">
                        <a:lnSpc>
                          <a:spcPct val="115000"/>
                        </a:lnSpc>
                        <a:spcBef>
                          <a:spcPts val="0"/>
                        </a:spcBef>
                        <a:spcAft>
                          <a:spcPts val="0"/>
                        </a:spcAft>
                      </a:pPr>
                      <a:r>
                        <a:rPr lang="en-US" sz="1800" dirty="0">
                          <a:solidFill>
                            <a:srgbClr val="000000"/>
                          </a:solidFill>
                          <a:effectLst/>
                          <a:latin typeface="Courier New"/>
                          <a:ea typeface="SimSun"/>
                        </a:rPr>
                        <a:t>1. </a:t>
                      </a:r>
                      <a:r>
                        <a:rPr lang="en-US" sz="1800" b="1" dirty="0">
                          <a:solidFill>
                            <a:srgbClr val="000000"/>
                          </a:solidFill>
                          <a:effectLst/>
                          <a:latin typeface="Courier New"/>
                          <a:ea typeface="SimSun"/>
                        </a:rPr>
                        <a:t>Parallel section begins after (</a:t>
                      </a:r>
                      <a:r>
                        <a:rPr lang="en-US" sz="1800" dirty="0">
                          <a:solidFill>
                            <a:srgbClr val="000000"/>
                          </a:solidFill>
                          <a:effectLst/>
                          <a:latin typeface="Courier New"/>
                          <a:ea typeface="SimSun"/>
                        </a:rPr>
                        <a:t>"NTIMES = </a:t>
                      </a:r>
                      <a:r>
                        <a:rPr lang="en-US" sz="1800" dirty="0" err="1">
                          <a:solidFill>
                            <a:srgbClr val="000000"/>
                          </a:solidFill>
                          <a:effectLst/>
                          <a:latin typeface="Courier New"/>
                          <a:ea typeface="SimSun"/>
                        </a:rPr>
                        <a:t>atoi</a:t>
                      </a:r>
                      <a:r>
                        <a:rPr lang="en-US" sz="1800" dirty="0">
                          <a:solidFill>
                            <a:srgbClr val="000000"/>
                          </a:solidFill>
                          <a:effectLst/>
                          <a:latin typeface="Courier New"/>
                          <a:ea typeface="SimSun"/>
                        </a:rPr>
                        <a:t>(</a:t>
                      </a:r>
                      <a:r>
                        <a:rPr lang="en-US" sz="1800" dirty="0" err="1">
                          <a:solidFill>
                            <a:srgbClr val="000000"/>
                          </a:solidFill>
                          <a:effectLst/>
                          <a:latin typeface="Courier New"/>
                          <a:ea typeface="SimSun"/>
                        </a:rPr>
                        <a:t>argv</a:t>
                      </a:r>
                      <a:r>
                        <a:rPr lang="en-US" sz="1800" dirty="0">
                          <a:solidFill>
                            <a:srgbClr val="000000"/>
                          </a:solidFill>
                          <a:effectLst/>
                          <a:latin typeface="Courier New"/>
                          <a:ea typeface="SimSun"/>
                        </a:rPr>
                        <a:t>[3]);"</a:t>
                      </a:r>
                      <a:r>
                        <a:rPr lang="en-US" sz="1800" b="1" dirty="0">
                          <a:solidFill>
                            <a:srgbClr val="000000"/>
                          </a:solidFill>
                          <a:effectLst/>
                          <a:latin typeface="Courier New"/>
                          <a:ea typeface="SimSun"/>
                        </a:rPr>
                        <a:t>) mapping is </a:t>
                      </a:r>
                      <a:r>
                        <a:rPr lang="en-US" sz="1800" dirty="0">
                          <a:solidFill>
                            <a:srgbClr val="000000"/>
                          </a:solidFill>
                          <a:effectLst/>
                          <a:latin typeface="Courier New"/>
                          <a:ea typeface="SimSun"/>
                        </a:rPr>
                        <a:t>Linear</a:t>
                      </a:r>
                      <a:r>
                        <a:rPr lang="en-US" sz="1800" b="1" dirty="0">
                          <a:solidFill>
                            <a:srgbClr val="000000"/>
                          </a:solidFill>
                          <a:effectLst/>
                          <a:latin typeface="Courier New"/>
                          <a:ea typeface="SimSun"/>
                        </a:rPr>
                        <a: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dirty="0">
                          <a:solidFill>
                            <a:srgbClr val="000000"/>
                          </a:solidFill>
                          <a:effectLst/>
                          <a:latin typeface="Courier New"/>
                          <a:ea typeface="SimSun"/>
                        </a:rPr>
                        <a:t>2.  </a:t>
                      </a:r>
                      <a:r>
                        <a:rPr lang="en-US" sz="1800" b="1" dirty="0">
                          <a:solidFill>
                            <a:srgbClr val="000000"/>
                          </a:solidFill>
                          <a:effectLst/>
                          <a:latin typeface="Courier New"/>
                          <a:ea typeface="SimSun"/>
                        </a:rPr>
                        <a:t>ParExchange2DArrayDouble (</a:t>
                      </a:r>
                      <a:r>
                        <a:rPr lang="en-US" sz="1800" dirty="0">
                          <a:solidFill>
                            <a:srgbClr val="000000"/>
                          </a:solidFill>
                          <a:effectLst/>
                          <a:latin typeface="Courier New"/>
                          <a:ea typeface="SimSun"/>
                        </a:rPr>
                        <a:t>a</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M</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N</a:t>
                      </a:r>
                      <a:r>
                        <a:rPr lang="en-US" sz="1800" b="1" dirty="0">
                          <a:solidFill>
                            <a:srgbClr val="000000"/>
                          </a:solidFill>
                          <a:effectLst/>
                          <a:latin typeface="Courier New"/>
                          <a:ea typeface="SimSun"/>
                        </a:rPr>
                        <a:t>) before statement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a:t>
                      </a:r>
                      <a:r>
                        <a:rPr lang="en-US" sz="1800" dirty="0" err="1">
                          <a:solidFill>
                            <a:srgbClr val="000000"/>
                          </a:solidFill>
                          <a:effectLst/>
                          <a:latin typeface="Courier New"/>
                          <a:ea typeface="SimSun"/>
                        </a:rPr>
                        <a:t>printMatrix</a:t>
                      </a:r>
                      <a:r>
                        <a:rPr lang="en-US" sz="1800" dirty="0">
                          <a:solidFill>
                            <a:srgbClr val="000000"/>
                          </a:solidFill>
                          <a:effectLst/>
                          <a:latin typeface="Courier New"/>
                          <a:ea typeface="SimSun"/>
                        </a:rPr>
                        <a:t>&lt;double&gt;(a, M, N);"</a:t>
                      </a:r>
                      <a:r>
                        <a:rPr lang="en-US" sz="1800" b="1" dirty="0">
                          <a:solidFill>
                            <a:srgbClr val="000000"/>
                          </a:solidFill>
                          <a:effectLst/>
                          <a:latin typeface="Courier New"/>
                          <a:ea typeface="SimSun"/>
                        </a:rPr>
                        <a:t>) </a:t>
                      </a:r>
                      <a:endParaRPr lang="en-US" sz="1800" b="1" dirty="0" smtClean="0">
                        <a:solidFill>
                          <a:srgbClr val="000000"/>
                        </a:solidFill>
                        <a:effectLst/>
                        <a:latin typeface="Courier New"/>
                        <a:ea typeface="SimSun"/>
                      </a:endParaRPr>
                    </a:p>
                    <a:p>
                      <a:pPr marL="0" marR="0" algn="just">
                        <a:lnSpc>
                          <a:spcPct val="115000"/>
                        </a:lnSpc>
                        <a:spcBef>
                          <a:spcPts val="0"/>
                        </a:spcBef>
                        <a:spcAft>
                          <a:spcPts val="0"/>
                        </a:spcAft>
                      </a:pPr>
                      <a:r>
                        <a:rPr lang="en-US" sz="1800" b="1" dirty="0" smtClean="0">
                          <a:solidFill>
                            <a:srgbClr val="000000"/>
                          </a:solidFill>
                          <a:effectLst/>
                          <a:latin typeface="Courier New"/>
                          <a:ea typeface="SimSun"/>
                        </a:rPr>
                        <a:t>    </a:t>
                      </a:r>
                      <a:r>
                        <a:rPr lang="en-US" sz="1800" dirty="0" smtClean="0">
                          <a:solidFill>
                            <a:srgbClr val="000000"/>
                          </a:solidFill>
                          <a:effectLst/>
                          <a:latin typeface="Courier New"/>
                          <a:ea typeface="SimSun"/>
                        </a:rPr>
                        <a:t>&amp;&amp; </a:t>
                      </a:r>
                      <a:r>
                        <a:rPr lang="en-US" sz="1800" b="1" dirty="0">
                          <a:solidFill>
                            <a:srgbClr val="000000"/>
                          </a:solidFill>
                          <a:effectLst/>
                          <a:latin typeface="Courier New"/>
                          <a:ea typeface="SimSun"/>
                        </a:rPr>
                        <a:t>in function (</a:t>
                      </a:r>
                      <a:r>
                        <a:rPr lang="en-US" sz="1800" dirty="0">
                          <a:solidFill>
                            <a:srgbClr val="000000"/>
                          </a:solidFill>
                          <a:effectLst/>
                          <a:latin typeface="Courier New"/>
                          <a:ea typeface="SimSun"/>
                        </a:rPr>
                        <a:t>"main"</a:t>
                      </a:r>
                      <a:r>
                        <a:rPr lang="en-US" sz="1800" b="1" dirty="0">
                          <a:solidFill>
                            <a:srgbClr val="000000"/>
                          </a:solidFill>
                          <a:effectLst/>
                          <a:latin typeface="Courier New"/>
                          <a:ea typeface="SimSun"/>
                        </a:rPr>
                        <a: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dirty="0">
                          <a:solidFill>
                            <a:srgbClr val="000000"/>
                          </a:solidFill>
                          <a:effectLst/>
                          <a:latin typeface="Courier New"/>
                          <a:ea typeface="SimSun"/>
                        </a:rPr>
                        <a:t>3.  </a:t>
                      </a:r>
                      <a:r>
                        <a:rPr lang="en-US" sz="1800" b="1" dirty="0">
                          <a:solidFill>
                            <a:srgbClr val="000000"/>
                          </a:solidFill>
                          <a:effectLst/>
                          <a:latin typeface="Courier New"/>
                          <a:ea typeface="SimSun"/>
                        </a:rPr>
                        <a:t>ParExchange2DArrayDouble (</a:t>
                      </a:r>
                      <a:r>
                        <a:rPr lang="en-US" sz="1800" dirty="0">
                          <a:solidFill>
                            <a:srgbClr val="000000"/>
                          </a:solidFill>
                          <a:effectLst/>
                          <a:latin typeface="Courier New"/>
                          <a:ea typeface="SimSun"/>
                        </a:rPr>
                        <a:t>b</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M</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N</a:t>
                      </a:r>
                      <a:r>
                        <a:rPr lang="en-US" sz="1800" b="1" dirty="0">
                          <a:solidFill>
                            <a:srgbClr val="000000"/>
                          </a:solidFill>
                          <a:effectLst/>
                          <a:latin typeface="Courier New"/>
                          <a:ea typeface="SimSun"/>
                        </a:rPr>
                        <a:t>) before statement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b="1" dirty="0">
                          <a:solidFill>
                            <a:srgbClr val="000000"/>
                          </a:solidFill>
                          <a:effectLst/>
                          <a:latin typeface="Courier New"/>
                          <a:ea typeface="SimSun"/>
                        </a:rPr>
                        <a:t>    </a:t>
                      </a:r>
                      <a:r>
                        <a:rPr lang="en-US" sz="1800" b="1" dirty="0" smtClean="0">
                          <a:solidFill>
                            <a:srgbClr val="000000"/>
                          </a:solidFill>
                          <a:effectLst/>
                          <a:latin typeface="Courier New"/>
                          <a:ea typeface="SimSun"/>
                        </a:rPr>
                        <a:t>(</a:t>
                      </a:r>
                      <a:r>
                        <a:rPr lang="en-US" sz="1800" dirty="0" smtClean="0">
                          <a:solidFill>
                            <a:srgbClr val="000000"/>
                          </a:solidFill>
                          <a:effectLst/>
                          <a:latin typeface="Courier New"/>
                          <a:ea typeface="SimSun"/>
                        </a:rPr>
                        <a:t>"</a:t>
                      </a:r>
                      <a:r>
                        <a:rPr lang="en-US" sz="1800" dirty="0" err="1">
                          <a:solidFill>
                            <a:srgbClr val="000000"/>
                          </a:solidFill>
                          <a:effectLst/>
                          <a:latin typeface="Courier New"/>
                          <a:ea typeface="SimSun"/>
                        </a:rPr>
                        <a:t>printMatrix</a:t>
                      </a:r>
                      <a:r>
                        <a:rPr lang="en-US" sz="1800" dirty="0">
                          <a:solidFill>
                            <a:srgbClr val="000000"/>
                          </a:solidFill>
                          <a:effectLst/>
                          <a:latin typeface="Courier New"/>
                          <a:ea typeface="SimSun"/>
                        </a:rPr>
                        <a:t>&lt;double&gt;(a, M, N);"</a:t>
                      </a:r>
                      <a:r>
                        <a:rPr lang="en-US" sz="1800" b="1" dirty="0">
                          <a:solidFill>
                            <a:srgbClr val="000000"/>
                          </a:solidFill>
                          <a:effectLst/>
                          <a:latin typeface="Courier New"/>
                          <a:ea typeface="SimSun"/>
                        </a:rPr>
                        <a:t>) </a:t>
                      </a:r>
                      <a:endParaRPr lang="en-US" sz="1800" b="1" dirty="0" smtClean="0">
                        <a:solidFill>
                          <a:srgbClr val="000000"/>
                        </a:solidFill>
                        <a:effectLst/>
                        <a:latin typeface="Courier New"/>
                        <a:ea typeface="SimSun"/>
                      </a:endParaRPr>
                    </a:p>
                    <a:p>
                      <a:pPr marL="0" marR="0" algn="just">
                        <a:lnSpc>
                          <a:spcPct val="115000"/>
                        </a:lnSpc>
                        <a:spcBef>
                          <a:spcPts val="0"/>
                        </a:spcBef>
                        <a:spcAft>
                          <a:spcPts val="0"/>
                        </a:spcAft>
                      </a:pPr>
                      <a:r>
                        <a:rPr lang="en-US" sz="1800" b="1" dirty="0" smtClean="0">
                          <a:solidFill>
                            <a:srgbClr val="000000"/>
                          </a:solidFill>
                          <a:effectLst/>
                          <a:latin typeface="Courier New"/>
                          <a:ea typeface="SimSun"/>
                        </a:rPr>
                        <a:t>    </a:t>
                      </a:r>
                      <a:r>
                        <a:rPr lang="en-US" sz="1800" dirty="0" smtClean="0">
                          <a:solidFill>
                            <a:srgbClr val="000000"/>
                          </a:solidFill>
                          <a:effectLst/>
                          <a:latin typeface="Courier New"/>
                          <a:ea typeface="SimSun"/>
                        </a:rPr>
                        <a:t>&amp;&amp; </a:t>
                      </a:r>
                      <a:r>
                        <a:rPr lang="en-US" sz="1800" b="1" dirty="0">
                          <a:solidFill>
                            <a:srgbClr val="000000"/>
                          </a:solidFill>
                          <a:effectLst/>
                          <a:latin typeface="Courier New"/>
                          <a:ea typeface="SimSun"/>
                        </a:rPr>
                        <a:t>in function (</a:t>
                      </a:r>
                      <a:r>
                        <a:rPr lang="en-US" sz="1800" dirty="0">
                          <a:solidFill>
                            <a:srgbClr val="000000"/>
                          </a:solidFill>
                          <a:effectLst/>
                          <a:latin typeface="Courier New"/>
                          <a:ea typeface="SimSun"/>
                        </a:rPr>
                        <a:t>"main"</a:t>
                      </a:r>
                      <a:r>
                        <a:rPr lang="en-US" sz="1800" b="1" dirty="0">
                          <a:solidFill>
                            <a:srgbClr val="000000"/>
                          </a:solidFill>
                          <a:effectLst/>
                          <a:latin typeface="Courier New"/>
                          <a:ea typeface="SimSun"/>
                        </a:rPr>
                        <a: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dirty="0">
                          <a:solidFill>
                            <a:srgbClr val="000000"/>
                          </a:solidFill>
                          <a:effectLst/>
                          <a:latin typeface="Courier New"/>
                          <a:ea typeface="SimSun"/>
                        </a:rPr>
                        <a:t>4.  </a:t>
                      </a:r>
                      <a:r>
                        <a:rPr lang="en-US" sz="1800" b="1" dirty="0">
                          <a:solidFill>
                            <a:srgbClr val="000000"/>
                          </a:solidFill>
                          <a:effectLst/>
                          <a:latin typeface="Courier New"/>
                          <a:ea typeface="SimSun"/>
                        </a:rPr>
                        <a:t>ParExchange2DArrayDouble (</a:t>
                      </a:r>
                      <a:r>
                        <a:rPr lang="en-US" sz="1800" dirty="0">
                          <a:solidFill>
                            <a:srgbClr val="000000"/>
                          </a:solidFill>
                          <a:effectLst/>
                          <a:latin typeface="Courier New"/>
                          <a:ea typeface="SimSun"/>
                        </a:rPr>
                        <a:t>b</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M</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N</a:t>
                      </a:r>
                      <a:r>
                        <a:rPr lang="en-US" sz="1800" b="1" dirty="0">
                          <a:solidFill>
                            <a:srgbClr val="000000"/>
                          </a:solidFill>
                          <a:effectLst/>
                          <a:latin typeface="Courier New"/>
                          <a:ea typeface="SimSun"/>
                        </a:rPr>
                        <a:t>) after statement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"b=compute(a, f, b, M, N);"</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&amp;&amp; </a:t>
                      </a:r>
                      <a:r>
                        <a:rPr lang="en-US" sz="1800" b="1" dirty="0">
                          <a:solidFill>
                            <a:srgbClr val="000000"/>
                          </a:solidFill>
                          <a:effectLst/>
                          <a:latin typeface="Courier New"/>
                          <a:ea typeface="SimSun"/>
                        </a:rPr>
                        <a:t>in function (</a:t>
                      </a:r>
                      <a:r>
                        <a:rPr lang="en-US" sz="1800" dirty="0">
                          <a:solidFill>
                            <a:srgbClr val="000000"/>
                          </a:solidFill>
                          <a:effectLst/>
                          <a:latin typeface="Courier New"/>
                          <a:ea typeface="SimSun"/>
                        </a:rPr>
                        <a:t>"main"</a:t>
                      </a:r>
                      <a:r>
                        <a:rPr lang="en-US" sz="1800" b="1" dirty="0">
                          <a:solidFill>
                            <a:srgbClr val="000000"/>
                          </a:solidFill>
                          <a:effectLst/>
                          <a:latin typeface="Courier New"/>
                          <a:ea typeface="SimSun"/>
                        </a:rPr>
                        <a: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dirty="0">
                          <a:solidFill>
                            <a:srgbClr val="000000"/>
                          </a:solidFill>
                          <a:effectLst/>
                          <a:latin typeface="Courier New"/>
                          <a:ea typeface="SimSun"/>
                        </a:rPr>
                        <a:t>5.  </a:t>
                      </a:r>
                      <a:r>
                        <a:rPr lang="en-US" sz="1800" b="1" dirty="0" err="1">
                          <a:solidFill>
                            <a:srgbClr val="000000"/>
                          </a:solidFill>
                          <a:effectLst/>
                          <a:latin typeface="Courier New"/>
                          <a:ea typeface="SimSun"/>
                        </a:rPr>
                        <a:t>AllReduceSumInt</a:t>
                      </a:r>
                      <a:r>
                        <a:rPr lang="en-US" sz="1800" b="1" dirty="0">
                          <a:solidFill>
                            <a:srgbClr val="000000"/>
                          </a:solidFill>
                          <a:effectLst/>
                          <a:latin typeface="Courier New"/>
                          <a:ea typeface="SimSun"/>
                        </a:rPr>
                        <a:t>(</a:t>
                      </a:r>
                      <a:r>
                        <a:rPr lang="en-US" sz="1800" dirty="0">
                          <a:solidFill>
                            <a:srgbClr val="000000"/>
                          </a:solidFill>
                          <a:effectLst/>
                          <a:latin typeface="Courier New"/>
                          <a:ea typeface="SimSun"/>
                        </a:rPr>
                        <a:t>norm</a:t>
                      </a:r>
                      <a:r>
                        <a:rPr lang="en-US" sz="1800" b="1" dirty="0">
                          <a:solidFill>
                            <a:srgbClr val="000000"/>
                          </a:solidFill>
                          <a:effectLst/>
                          <a:latin typeface="Courier New"/>
                          <a:ea typeface="SimSun"/>
                        </a:rPr>
                        <a:t>) after statement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"norm = </a:t>
                      </a:r>
                      <a:r>
                        <a:rPr lang="en-US" sz="1800" dirty="0" err="1">
                          <a:solidFill>
                            <a:srgbClr val="000000"/>
                          </a:solidFill>
                          <a:effectLst/>
                          <a:latin typeface="Courier New"/>
                          <a:ea typeface="SimSun"/>
                        </a:rPr>
                        <a:t>normdiff</a:t>
                      </a:r>
                      <a:r>
                        <a:rPr lang="en-US" sz="1800" dirty="0">
                          <a:solidFill>
                            <a:srgbClr val="000000"/>
                          </a:solidFill>
                          <a:effectLst/>
                          <a:latin typeface="Courier New"/>
                          <a:ea typeface="SimSun"/>
                        </a:rPr>
                        <a:t>(b, a, M, N);"</a:t>
                      </a:r>
                      <a:r>
                        <a:rPr lang="en-US" sz="1800" b="1" dirty="0">
                          <a:solidFill>
                            <a:srgbClr val="000000"/>
                          </a:solidFill>
                          <a:effectLst/>
                          <a:latin typeface="Courier New"/>
                          <a:ea typeface="SimSun"/>
                        </a:rPr>
                        <a:t>) </a:t>
                      </a:r>
                      <a:r>
                        <a:rPr lang="en-US" sz="1800" dirty="0">
                          <a:solidFill>
                            <a:srgbClr val="000000"/>
                          </a:solidFill>
                          <a:effectLst/>
                          <a:latin typeface="Courier New"/>
                          <a:ea typeface="SimSun"/>
                        </a:rPr>
                        <a:t>&amp;&amp; </a:t>
                      </a:r>
                      <a:r>
                        <a:rPr lang="en-US" sz="1800" b="1" dirty="0">
                          <a:solidFill>
                            <a:srgbClr val="000000"/>
                          </a:solidFill>
                          <a:effectLst/>
                          <a:latin typeface="Courier New"/>
                          <a:ea typeface="SimSun"/>
                        </a:rPr>
                        <a:t>in function (</a:t>
                      </a:r>
                      <a:r>
                        <a:rPr lang="en-US" sz="1800" dirty="0">
                          <a:solidFill>
                            <a:srgbClr val="000000"/>
                          </a:solidFill>
                          <a:effectLst/>
                          <a:latin typeface="Courier New"/>
                          <a:ea typeface="SimSun"/>
                        </a:rPr>
                        <a:t>"main"</a:t>
                      </a:r>
                      <a:r>
                        <a:rPr lang="en-US" sz="1800" b="1" dirty="0">
                          <a:solidFill>
                            <a:srgbClr val="000000"/>
                          </a:solidFill>
                          <a:effectLst/>
                          <a:latin typeface="Courier New"/>
                          <a:ea typeface="SimSun"/>
                        </a:rPr>
                        <a:t>) </a:t>
                      </a:r>
                      <a:endParaRPr lang="en-US" sz="1800" dirty="0">
                        <a:solidFill>
                          <a:srgbClr val="000000"/>
                        </a:solidFill>
                        <a:effectLst/>
                        <a:latin typeface="Courier New"/>
                        <a:ea typeface="SimSun"/>
                      </a:endParaRPr>
                    </a:p>
                    <a:p>
                      <a:pPr marL="0" marR="0" algn="just">
                        <a:lnSpc>
                          <a:spcPct val="115000"/>
                        </a:lnSpc>
                        <a:spcBef>
                          <a:spcPts val="0"/>
                        </a:spcBef>
                        <a:spcAft>
                          <a:spcPts val="0"/>
                        </a:spcAft>
                      </a:pPr>
                      <a:r>
                        <a:rPr lang="en-US" sz="1800" dirty="0">
                          <a:solidFill>
                            <a:srgbClr val="000000"/>
                          </a:solidFill>
                          <a:effectLst/>
                          <a:latin typeface="Courier New"/>
                          <a:ea typeface="SimSun"/>
                        </a:rPr>
                        <a:t>6. </a:t>
                      </a:r>
                      <a:r>
                        <a:rPr lang="en-US" sz="1800" b="1" dirty="0">
                          <a:solidFill>
                            <a:srgbClr val="000000"/>
                          </a:solidFill>
                          <a:effectLst/>
                          <a:latin typeface="Courier New"/>
                          <a:ea typeface="SimSun"/>
                        </a:rPr>
                        <a:t>} </a:t>
                      </a:r>
                      <a:endParaRPr lang="en-US" sz="1800" dirty="0">
                        <a:solidFill>
                          <a:srgbClr val="000000"/>
                        </a:solidFill>
                        <a:effectLst/>
                        <a:latin typeface="Courier New"/>
                        <a:ea typeface="SimSun"/>
                      </a:endParaRPr>
                    </a:p>
                  </a:txBody>
                  <a:tcPr marL="68580" marR="68580" marT="0" marB="0">
                    <a:lnL>
                      <a:noFill/>
                    </a:lnL>
                    <a:lnR>
                      <a:noFill/>
                    </a:lnR>
                    <a:lnT>
                      <a:noFill/>
                    </a:lnT>
                    <a:lnB>
                      <a:noFill/>
                    </a:lnB>
                    <a:solidFill>
                      <a:srgbClr val="F2F2F2"/>
                    </a:solidFill>
                  </a:tcPr>
                </a:tc>
              </a:tr>
            </a:tbl>
          </a:graphicData>
        </a:graphic>
      </p:graphicFrame>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13</a:t>
            </a:fld>
            <a:endParaRPr lang="en-US"/>
          </a:p>
        </p:txBody>
      </p:sp>
      <p:sp>
        <p:nvSpPr>
          <p:cNvPr id="5" name="TextBox 4"/>
          <p:cNvSpPr txBox="1"/>
          <p:nvPr/>
        </p:nvSpPr>
        <p:spPr bwMode="auto">
          <a:xfrm>
            <a:off x="533400" y="5562600"/>
            <a:ext cx="7848600" cy="461665"/>
          </a:xfrm>
          <a:prstGeom prst="rect">
            <a:avLst/>
          </a:prstGeom>
          <a:noFill/>
          <a:ln w="9525">
            <a:noFill/>
            <a:miter lim="800000"/>
            <a:headEnd/>
            <a:tailEnd/>
          </a:ln>
        </p:spPr>
        <p:txBody>
          <a:bodyPr wrap="square" rtlCol="0">
            <a:prstTxWarp prst="textNoShape">
              <a:avLst/>
            </a:prstTxWarp>
            <a:spAutoFit/>
          </a:bodyPr>
          <a:lstStyle/>
          <a:p>
            <a:pPr lvl="0"/>
            <a:r>
              <a:rPr lang="en-US" sz="2400" dirty="0" smtClean="0">
                <a:solidFill>
                  <a:srgbClr val="FF0000"/>
                </a:solidFill>
              </a:rPr>
              <a:t>Hi-</a:t>
            </a:r>
            <a:r>
              <a:rPr lang="en-US" sz="2400" dirty="0" err="1" smtClean="0">
                <a:solidFill>
                  <a:srgbClr val="FF0000"/>
                </a:solidFill>
              </a:rPr>
              <a:t>PaL</a:t>
            </a:r>
            <a:r>
              <a:rPr lang="en-US" sz="2400" dirty="0" smtClean="0">
                <a:solidFill>
                  <a:srgbClr val="FF0000"/>
                </a:solidFill>
              </a:rPr>
              <a:t> </a:t>
            </a:r>
            <a:r>
              <a:rPr lang="en-US" sz="2400" dirty="0">
                <a:solidFill>
                  <a:srgbClr val="FF0000"/>
                </a:solidFill>
              </a:rPr>
              <a:t>Code to Generate </a:t>
            </a:r>
            <a:r>
              <a:rPr lang="en-US" sz="2400" dirty="0" smtClean="0">
                <a:solidFill>
                  <a:srgbClr val="FF0000"/>
                </a:solidFill>
              </a:rPr>
              <a:t>MPI Code for Poisson Solver</a:t>
            </a:r>
            <a:endParaRPr lang="en-US" sz="2400" dirty="0">
              <a:solidFill>
                <a:srgbClr val="FF0000"/>
              </a:solidFill>
            </a:endParaRPr>
          </a:p>
        </p:txBody>
      </p:sp>
    </p:spTree>
    <p:extLst>
      <p:ext uri="{BB962C8B-B14F-4D97-AF65-F5344CB8AC3E}">
        <p14:creationId xmlns:p14="http://schemas.microsoft.com/office/powerpoint/2010/main" val="1544668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solidFill>
                  <a:prstClr val="black"/>
                </a:solidFill>
              </a:rPr>
              <a:t>Generated MPI Code for Poisson Solver (1)</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35864076"/>
              </p:ext>
            </p:extLst>
          </p:nvPr>
        </p:nvGraphicFramePr>
        <p:xfrm>
          <a:off x="762000" y="1066800"/>
          <a:ext cx="7848600" cy="5047489"/>
        </p:xfrm>
        <a:graphic>
          <a:graphicData uri="http://schemas.openxmlformats.org/drawingml/2006/table">
            <a:tbl>
              <a:tblPr/>
              <a:tblGrid>
                <a:gridCol w="7848600"/>
              </a:tblGrid>
              <a:tr h="4953000">
                <a:tc>
                  <a:txBody>
                    <a:bodyPr/>
                    <a:lstStyle/>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1. //other code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 NTIMES = </a:t>
                      </a:r>
                      <a:r>
                        <a:rPr lang="en-US" sz="1800" dirty="0" err="1">
                          <a:solidFill>
                            <a:srgbClr val="000000"/>
                          </a:solidFill>
                          <a:effectLst/>
                          <a:latin typeface="Courier New"/>
                          <a:ea typeface="Calibri"/>
                          <a:cs typeface="Times New Roman"/>
                        </a:rPr>
                        <a:t>atoi</a:t>
                      </a:r>
                      <a:r>
                        <a:rPr lang="en-US" sz="1800" dirty="0">
                          <a:solidFill>
                            <a:srgbClr val="000000"/>
                          </a:solidFill>
                          <a:effectLst/>
                          <a:latin typeface="Courier New"/>
                          <a:ea typeface="Calibri"/>
                          <a:cs typeface="Times New Roman"/>
                        </a:rPr>
                        <a:t>(</a:t>
                      </a:r>
                      <a:r>
                        <a:rPr lang="en-US" sz="1800" dirty="0" err="1">
                          <a:solidFill>
                            <a:srgbClr val="000000"/>
                          </a:solidFill>
                          <a:effectLst/>
                          <a:latin typeface="Courier New"/>
                          <a:ea typeface="Calibri"/>
                          <a:cs typeface="Times New Roman"/>
                        </a:rPr>
                        <a:t>argv</a:t>
                      </a:r>
                      <a:r>
                        <a:rPr lang="en-US" sz="1800" dirty="0">
                          <a:solidFill>
                            <a:srgbClr val="000000"/>
                          </a:solidFill>
                          <a:effectLst/>
                          <a:latin typeface="Courier New"/>
                          <a:ea typeface="Calibri"/>
                          <a:cs typeface="Times New Roman"/>
                        </a:rPr>
                        <a:t>[3]);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3. </a:t>
                      </a:r>
                      <a:r>
                        <a:rPr lang="en-US" sz="1800" b="1" dirty="0" err="1">
                          <a:solidFill>
                            <a:srgbClr val="000000"/>
                          </a:solidFill>
                          <a:effectLst/>
                          <a:latin typeface="Courier New"/>
                          <a:ea typeface="Calibri"/>
                          <a:cs typeface="Times New Roman"/>
                        </a:rPr>
                        <a:t>MPI_Init</a:t>
                      </a:r>
                      <a:r>
                        <a:rPr lang="en-US" sz="1800" b="1" dirty="0">
                          <a:solidFill>
                            <a:srgbClr val="000000"/>
                          </a:solidFill>
                          <a:effectLst/>
                          <a:latin typeface="Courier New"/>
                          <a:ea typeface="Calibri"/>
                          <a:cs typeface="Times New Roman"/>
                        </a:rPr>
                        <a:t>(NULL, NULL);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4. </a:t>
                      </a:r>
                      <a:r>
                        <a:rPr lang="en-US" sz="1800" b="1" dirty="0" err="1">
                          <a:solidFill>
                            <a:srgbClr val="000000"/>
                          </a:solidFill>
                          <a:effectLst/>
                          <a:latin typeface="Courier New"/>
                          <a:ea typeface="Calibri"/>
                          <a:cs typeface="Times New Roman"/>
                        </a:rPr>
                        <a:t>MPI_Comm_size</a:t>
                      </a:r>
                      <a:r>
                        <a:rPr lang="en-US" sz="1800" b="1" dirty="0">
                          <a:solidFill>
                            <a:srgbClr val="000000"/>
                          </a:solidFill>
                          <a:effectLst/>
                          <a:latin typeface="Courier New"/>
                          <a:ea typeface="Calibri"/>
                          <a:cs typeface="Times New Roman"/>
                        </a:rPr>
                        <a:t>(MPI_COMM_WORLD, &amp;</a:t>
                      </a:r>
                      <a:r>
                        <a:rPr lang="en-US" sz="1800" b="1" dirty="0" err="1">
                          <a:solidFill>
                            <a:srgbClr val="000000"/>
                          </a:solidFill>
                          <a:effectLst/>
                          <a:latin typeface="Courier New"/>
                          <a:ea typeface="Calibri"/>
                          <a:cs typeface="Times New Roman"/>
                        </a:rPr>
                        <a:t>size_Fraspa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5. </a:t>
                      </a:r>
                      <a:r>
                        <a:rPr lang="en-US" sz="1800" b="1" dirty="0" err="1">
                          <a:solidFill>
                            <a:srgbClr val="000000"/>
                          </a:solidFill>
                          <a:effectLst/>
                          <a:latin typeface="Courier New"/>
                          <a:ea typeface="Calibri"/>
                          <a:cs typeface="Times New Roman"/>
                        </a:rPr>
                        <a:t>MPI_Comm_rank</a:t>
                      </a:r>
                      <a:r>
                        <a:rPr lang="en-US" sz="1800" b="1" dirty="0">
                          <a:solidFill>
                            <a:srgbClr val="000000"/>
                          </a:solidFill>
                          <a:effectLst/>
                          <a:latin typeface="Courier New"/>
                          <a:ea typeface="Calibri"/>
                          <a:cs typeface="Times New Roman"/>
                        </a:rPr>
                        <a:t>(MPI_COMM_WORLD, &amp;</a:t>
                      </a:r>
                      <a:r>
                        <a:rPr lang="en-US" sz="1800" b="1" dirty="0" err="1">
                          <a:solidFill>
                            <a:srgbClr val="000000"/>
                          </a:solidFill>
                          <a:effectLst/>
                          <a:latin typeface="Courier New"/>
                          <a:ea typeface="Calibri"/>
                          <a:cs typeface="Times New Roman"/>
                        </a:rPr>
                        <a:t>rank_Fraspa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6. create_2dgrid(MPI_COMM_WORLD, &amp;comm2d_Fraspa,…);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7. </a:t>
                      </a:r>
                      <a:r>
                        <a:rPr lang="en-US" sz="1800" b="1" dirty="0" err="1">
                          <a:solidFill>
                            <a:srgbClr val="000000"/>
                          </a:solidFill>
                          <a:effectLst/>
                          <a:latin typeface="Courier New"/>
                          <a:ea typeface="Calibri"/>
                          <a:cs typeface="Times New Roman"/>
                        </a:rPr>
                        <a:t>create_diagcomm</a:t>
                      </a:r>
                      <a:r>
                        <a:rPr lang="en-US" sz="1800" b="1" dirty="0">
                          <a:solidFill>
                            <a:srgbClr val="000000"/>
                          </a:solidFill>
                          <a:effectLst/>
                          <a:latin typeface="Courier New"/>
                          <a:ea typeface="Calibri"/>
                          <a:cs typeface="Times New Roman"/>
                        </a:rPr>
                        <a:t>(MPI_COMM_WORLD, </a:t>
                      </a:r>
                      <a:r>
                        <a:rPr lang="en-US" sz="1800" b="1" dirty="0" err="1">
                          <a:solidFill>
                            <a:srgbClr val="000000"/>
                          </a:solidFill>
                          <a:effectLst/>
                          <a:latin typeface="Courier New"/>
                          <a:ea typeface="Calibri"/>
                          <a:cs typeface="Times New Roman"/>
                        </a:rPr>
                        <a:t>size_Fraspa</a:t>
                      </a:r>
                      <a:r>
                        <a:rPr lang="en-US" sz="1800" b="1" dirty="0">
                          <a:solidFill>
                            <a:srgbClr val="000000"/>
                          </a:solidFill>
                          <a:effectLst/>
                          <a:latin typeface="Courier New"/>
                          <a:ea typeface="Calibri"/>
                          <a:cs typeface="Times New Roman"/>
                        </a:rPr>
                        <a:t>, …);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8. </a:t>
                      </a:r>
                      <a:r>
                        <a:rPr lang="en-US" sz="1800" b="1" dirty="0" err="1">
                          <a:solidFill>
                            <a:srgbClr val="000000"/>
                          </a:solidFill>
                          <a:effectLst/>
                          <a:latin typeface="Courier New"/>
                          <a:ea typeface="Calibri"/>
                          <a:cs typeface="Times New Roman"/>
                        </a:rPr>
                        <a:t>rowmap_Fraspa.init</a:t>
                      </a:r>
                      <a:r>
                        <a:rPr lang="en-US" sz="1800" b="1" dirty="0">
                          <a:solidFill>
                            <a:srgbClr val="000000"/>
                          </a:solidFill>
                          <a:effectLst/>
                          <a:latin typeface="Courier New"/>
                          <a:ea typeface="Calibri"/>
                          <a:cs typeface="Times New Roman"/>
                        </a:rPr>
                        <a:t>(M, </a:t>
                      </a:r>
                      <a:r>
                        <a:rPr lang="en-US" sz="1800" b="1" dirty="0" err="1">
                          <a:solidFill>
                            <a:srgbClr val="000000"/>
                          </a:solidFill>
                          <a:effectLst/>
                          <a:latin typeface="Courier New"/>
                          <a:ea typeface="Calibri"/>
                          <a:cs typeface="Times New Roman"/>
                        </a:rPr>
                        <a:t>P_Fraspa</a:t>
                      </a:r>
                      <a:r>
                        <a:rPr lang="en-US" sz="1800" b="1" dirty="0">
                          <a:solidFill>
                            <a:srgbClr val="000000"/>
                          </a:solidFill>
                          <a:effectLst/>
                          <a:latin typeface="Courier New"/>
                          <a:ea typeface="Calibri"/>
                          <a:cs typeface="Times New Roman"/>
                        </a:rPr>
                        <a:t>, </a:t>
                      </a:r>
                      <a:r>
                        <a:rPr lang="en-US" sz="1800" b="1" dirty="0" err="1">
                          <a:solidFill>
                            <a:srgbClr val="000000"/>
                          </a:solidFill>
                          <a:effectLst/>
                          <a:latin typeface="Courier New"/>
                          <a:ea typeface="Calibri"/>
                          <a:cs typeface="Times New Roman"/>
                        </a:rPr>
                        <a:t>p_Fraspa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9. </a:t>
                      </a:r>
                      <a:r>
                        <a:rPr lang="en-US" sz="1800" b="1" dirty="0" err="1">
                          <a:solidFill>
                            <a:srgbClr val="000000"/>
                          </a:solidFill>
                          <a:effectLst/>
                          <a:latin typeface="Courier New"/>
                          <a:ea typeface="Calibri"/>
                          <a:cs typeface="Times New Roman"/>
                        </a:rPr>
                        <a:t>colmap_Fraspa.init</a:t>
                      </a:r>
                      <a:r>
                        <a:rPr lang="en-US" sz="1800" b="1" dirty="0">
                          <a:solidFill>
                            <a:srgbClr val="000000"/>
                          </a:solidFill>
                          <a:effectLst/>
                          <a:latin typeface="Courier New"/>
                          <a:ea typeface="Calibri"/>
                          <a:cs typeface="Times New Roman"/>
                        </a:rPr>
                        <a:t>(N, </a:t>
                      </a:r>
                      <a:r>
                        <a:rPr lang="en-US" sz="1800" b="1" dirty="0" err="1">
                          <a:solidFill>
                            <a:srgbClr val="000000"/>
                          </a:solidFill>
                          <a:effectLst/>
                          <a:latin typeface="Courier New"/>
                          <a:ea typeface="Calibri"/>
                          <a:cs typeface="Times New Roman"/>
                        </a:rPr>
                        <a:t>Q_Fraspa</a:t>
                      </a:r>
                      <a:r>
                        <a:rPr lang="en-US" sz="1800" b="1" dirty="0">
                          <a:solidFill>
                            <a:srgbClr val="000000"/>
                          </a:solidFill>
                          <a:effectLst/>
                          <a:latin typeface="Courier New"/>
                          <a:ea typeface="Calibri"/>
                          <a:cs typeface="Times New Roman"/>
                        </a:rPr>
                        <a:t>, </a:t>
                      </a:r>
                      <a:r>
                        <a:rPr lang="en-US" sz="1800" b="1" dirty="0" err="1">
                          <a:solidFill>
                            <a:srgbClr val="000000"/>
                          </a:solidFill>
                          <a:effectLst/>
                          <a:latin typeface="Courier New"/>
                          <a:ea typeface="Calibri"/>
                          <a:cs typeface="Times New Roman"/>
                        </a:rPr>
                        <a:t>q_Fraspa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10. </a:t>
                      </a:r>
                      <a:r>
                        <a:rPr lang="en-US" sz="1800" b="1" dirty="0" err="1">
                          <a:solidFill>
                            <a:srgbClr val="000000"/>
                          </a:solidFill>
                          <a:effectLst/>
                          <a:latin typeface="Courier New"/>
                          <a:ea typeface="Calibri"/>
                          <a:cs typeface="Times New Roman"/>
                        </a:rPr>
                        <a:t>myrows_Fraspa</a:t>
                      </a:r>
                      <a:r>
                        <a:rPr lang="en-US" sz="1800" b="1" dirty="0">
                          <a:solidFill>
                            <a:srgbClr val="000000"/>
                          </a:solidFill>
                          <a:effectLst/>
                          <a:latin typeface="Courier New"/>
                          <a:ea typeface="Calibri"/>
                          <a:cs typeface="Times New Roman"/>
                        </a:rPr>
                        <a:t> = </a:t>
                      </a:r>
                      <a:r>
                        <a:rPr lang="en-US" sz="1800" b="1" dirty="0" err="1">
                          <a:solidFill>
                            <a:srgbClr val="000000"/>
                          </a:solidFill>
                          <a:effectLst/>
                          <a:latin typeface="Courier New"/>
                          <a:ea typeface="Calibri"/>
                          <a:cs typeface="Times New Roman"/>
                        </a:rPr>
                        <a:t>rowmap_Fraspa.getMyCount</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11. </a:t>
                      </a:r>
                      <a:r>
                        <a:rPr lang="en-US" sz="1800" b="1" dirty="0" err="1">
                          <a:solidFill>
                            <a:srgbClr val="000000"/>
                          </a:solidFill>
                          <a:effectLst/>
                          <a:latin typeface="Courier New"/>
                          <a:ea typeface="Calibri"/>
                          <a:cs typeface="Times New Roman"/>
                        </a:rPr>
                        <a:t>mycols_Fraspa</a:t>
                      </a:r>
                      <a:r>
                        <a:rPr lang="en-US" sz="1800" b="1" dirty="0">
                          <a:solidFill>
                            <a:srgbClr val="000000"/>
                          </a:solidFill>
                          <a:effectLst/>
                          <a:latin typeface="Courier New"/>
                          <a:ea typeface="Calibri"/>
                          <a:cs typeface="Times New Roman"/>
                        </a:rPr>
                        <a:t> = </a:t>
                      </a:r>
                      <a:r>
                        <a:rPr lang="en-US" sz="1800" b="1" dirty="0" err="1">
                          <a:solidFill>
                            <a:srgbClr val="000000"/>
                          </a:solidFill>
                          <a:effectLst/>
                          <a:latin typeface="Courier New"/>
                          <a:ea typeface="Calibri"/>
                          <a:cs typeface="Times New Roman"/>
                        </a:rPr>
                        <a:t>colmap_Fraspa.getMyCount</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12. </a:t>
                      </a:r>
                      <a:r>
                        <a:rPr lang="en-US" sz="1800" b="1" dirty="0" err="1">
                          <a:solidFill>
                            <a:srgbClr val="000000"/>
                          </a:solidFill>
                          <a:effectLst/>
                          <a:latin typeface="Courier New"/>
                          <a:ea typeface="Calibri"/>
                          <a:cs typeface="Times New Roman"/>
                        </a:rPr>
                        <a:t>M_Fraspa</a:t>
                      </a:r>
                      <a:r>
                        <a:rPr lang="en-US" sz="1800" b="1" dirty="0">
                          <a:solidFill>
                            <a:srgbClr val="000000"/>
                          </a:solidFill>
                          <a:effectLst/>
                          <a:latin typeface="Courier New"/>
                          <a:ea typeface="Calibri"/>
                          <a:cs typeface="Times New Roman"/>
                        </a:rPr>
                        <a:t> = M;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13. </a:t>
                      </a:r>
                      <a:r>
                        <a:rPr lang="en-US" sz="1800" b="1" dirty="0" err="1">
                          <a:solidFill>
                            <a:srgbClr val="000000"/>
                          </a:solidFill>
                          <a:effectLst/>
                          <a:latin typeface="Courier New"/>
                          <a:ea typeface="Calibri"/>
                          <a:cs typeface="Times New Roman"/>
                        </a:rPr>
                        <a:t>N_Fraspa</a:t>
                      </a:r>
                      <a:r>
                        <a:rPr lang="en-US" sz="1800" b="1" dirty="0">
                          <a:solidFill>
                            <a:srgbClr val="000000"/>
                          </a:solidFill>
                          <a:effectLst/>
                          <a:latin typeface="Courier New"/>
                          <a:ea typeface="Calibri"/>
                          <a:cs typeface="Times New Roman"/>
                        </a:rPr>
                        <a:t> = N;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14. M = </a:t>
                      </a:r>
                      <a:r>
                        <a:rPr lang="en-US" sz="1800" b="1" dirty="0" err="1">
                          <a:solidFill>
                            <a:srgbClr val="000000"/>
                          </a:solidFill>
                          <a:effectLst/>
                          <a:latin typeface="Courier New"/>
                          <a:ea typeface="Calibri"/>
                          <a:cs typeface="Times New Roman"/>
                        </a:rPr>
                        <a:t>myrows_Fraspa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15. N = </a:t>
                      </a:r>
                      <a:r>
                        <a:rPr lang="en-US" sz="1800" b="1" dirty="0" err="1">
                          <a:solidFill>
                            <a:srgbClr val="000000"/>
                          </a:solidFill>
                          <a:effectLst/>
                          <a:latin typeface="Courier New"/>
                          <a:ea typeface="Calibri"/>
                          <a:cs typeface="Times New Roman"/>
                        </a:rPr>
                        <a:t>mycols_Fraspa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16. a = </a:t>
                      </a:r>
                      <a:r>
                        <a:rPr lang="en-US" sz="1800" dirty="0" err="1">
                          <a:solidFill>
                            <a:srgbClr val="000000"/>
                          </a:solidFill>
                          <a:effectLst/>
                          <a:latin typeface="Courier New"/>
                          <a:ea typeface="Calibri"/>
                          <a:cs typeface="Times New Roman"/>
                        </a:rPr>
                        <a:t>allocMatrix</a:t>
                      </a:r>
                      <a:r>
                        <a:rPr lang="en-US" sz="1800" dirty="0">
                          <a:solidFill>
                            <a:srgbClr val="000000"/>
                          </a:solidFill>
                          <a:effectLst/>
                          <a:latin typeface="Courier New"/>
                          <a:ea typeface="Calibri"/>
                          <a:cs typeface="Times New Roman"/>
                        </a:rPr>
                        <a:t>&lt;double&gt;(a, M, N); </a:t>
                      </a:r>
                      <a:endParaRPr lang="en-US" sz="1800" dirty="0">
                        <a:effectLst/>
                        <a:latin typeface="Calibri"/>
                        <a:ea typeface="Calibri"/>
                        <a:cs typeface="Times New Roman"/>
                      </a:endParaRPr>
                    </a:p>
                  </a:txBody>
                  <a:tcPr marL="54326" marR="54326" marT="0" marB="0">
                    <a:lnL>
                      <a:noFill/>
                    </a:lnL>
                    <a:lnR>
                      <a:noFill/>
                    </a:lnR>
                    <a:lnT>
                      <a:noFill/>
                    </a:lnT>
                    <a:lnB>
                      <a:noFill/>
                    </a:lnB>
                    <a:solidFill>
                      <a:srgbClr val="F2F2F2"/>
                    </a:solidFill>
                  </a:tcPr>
                </a:tc>
              </a:tr>
            </a:tbl>
          </a:graphicData>
        </a:graphic>
      </p:graphicFrame>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14</a:t>
            </a:fld>
            <a:endParaRPr lang="en-US"/>
          </a:p>
        </p:txBody>
      </p:sp>
    </p:spTree>
    <p:extLst>
      <p:ext uri="{BB962C8B-B14F-4D97-AF65-F5344CB8AC3E}">
        <p14:creationId xmlns:p14="http://schemas.microsoft.com/office/powerpoint/2010/main" val="24736621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600" dirty="0">
                <a:solidFill>
                  <a:prstClr val="black"/>
                </a:solidFill>
              </a:rPr>
              <a:t>Generated MPI Code for Poisson </a:t>
            </a:r>
            <a:r>
              <a:rPr lang="en-US" sz="3600" dirty="0" smtClean="0">
                <a:solidFill>
                  <a:prstClr val="black"/>
                </a:solidFill>
              </a:rPr>
              <a:t>Solver (2)</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20746252"/>
              </p:ext>
            </p:extLst>
          </p:nvPr>
        </p:nvGraphicFramePr>
        <p:xfrm>
          <a:off x="381000" y="838200"/>
          <a:ext cx="8610600" cy="5993894"/>
        </p:xfrm>
        <a:graphic>
          <a:graphicData uri="http://schemas.openxmlformats.org/drawingml/2006/table">
            <a:tbl>
              <a:tblPr/>
              <a:tblGrid>
                <a:gridCol w="8610600"/>
              </a:tblGrid>
              <a:tr h="4953000">
                <a:tc>
                  <a:txBody>
                    <a:bodyPr/>
                    <a:lstStyle/>
                    <a:p>
                      <a:pPr marL="0" marR="0">
                        <a:lnSpc>
                          <a:spcPct val="115000"/>
                        </a:lnSpc>
                        <a:spcBef>
                          <a:spcPts val="0"/>
                        </a:spcBef>
                        <a:spcAft>
                          <a:spcPts val="0"/>
                        </a:spcAft>
                      </a:pPr>
                      <a:r>
                        <a:rPr lang="en-US" sz="1800" dirty="0" smtClean="0">
                          <a:solidFill>
                            <a:srgbClr val="000000"/>
                          </a:solidFill>
                          <a:effectLst/>
                          <a:latin typeface="Courier New"/>
                          <a:ea typeface="Calibri"/>
                          <a:cs typeface="Times New Roman"/>
                        </a:rPr>
                        <a:t>17</a:t>
                      </a:r>
                      <a:r>
                        <a:rPr lang="en-US" sz="1800" dirty="0">
                          <a:solidFill>
                            <a:srgbClr val="000000"/>
                          </a:solidFill>
                          <a:effectLst/>
                          <a:latin typeface="Courier New"/>
                          <a:ea typeface="Calibri"/>
                          <a:cs typeface="Times New Roman"/>
                        </a:rPr>
                        <a:t>. b = </a:t>
                      </a:r>
                      <a:r>
                        <a:rPr lang="en-US" sz="1800" dirty="0" err="1">
                          <a:solidFill>
                            <a:srgbClr val="000000"/>
                          </a:solidFill>
                          <a:effectLst/>
                          <a:latin typeface="Courier New"/>
                          <a:ea typeface="Calibri"/>
                          <a:cs typeface="Times New Roman"/>
                        </a:rPr>
                        <a:t>allocMatrix</a:t>
                      </a:r>
                      <a:r>
                        <a:rPr lang="en-US" sz="1800" dirty="0">
                          <a:solidFill>
                            <a:srgbClr val="000000"/>
                          </a:solidFill>
                          <a:effectLst/>
                          <a:latin typeface="Courier New"/>
                          <a:ea typeface="Calibri"/>
                          <a:cs typeface="Times New Roman"/>
                        </a:rPr>
                        <a:t>&lt;double&gt;(b, M, N);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18. f = </a:t>
                      </a:r>
                      <a:r>
                        <a:rPr lang="en-US" sz="1800" dirty="0" err="1">
                          <a:solidFill>
                            <a:srgbClr val="000000"/>
                          </a:solidFill>
                          <a:effectLst/>
                          <a:latin typeface="Courier New"/>
                          <a:ea typeface="Calibri"/>
                          <a:cs typeface="Times New Roman"/>
                        </a:rPr>
                        <a:t>allocMatrix</a:t>
                      </a:r>
                      <a:r>
                        <a:rPr lang="en-US" sz="1800" dirty="0">
                          <a:solidFill>
                            <a:srgbClr val="000000"/>
                          </a:solidFill>
                          <a:effectLst/>
                          <a:latin typeface="Courier New"/>
                          <a:ea typeface="Calibri"/>
                          <a:cs typeface="Times New Roman"/>
                        </a:rPr>
                        <a:t>&lt;double&gt;(f, M, N);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19. start = 0;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20. //other code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21. a = exchange&lt;double&gt;(a, </a:t>
                      </a:r>
                      <a:r>
                        <a:rPr lang="en-US" sz="1800" b="1" dirty="0" err="1">
                          <a:solidFill>
                            <a:srgbClr val="000000"/>
                          </a:solidFill>
                          <a:effectLst/>
                          <a:latin typeface="Courier New"/>
                          <a:ea typeface="Calibri"/>
                          <a:cs typeface="Times New Roman"/>
                        </a:rPr>
                        <a:t>myrows_Fraspa</a:t>
                      </a:r>
                      <a:r>
                        <a:rPr lang="en-US" sz="1800" b="1" dirty="0">
                          <a:solidFill>
                            <a:srgbClr val="000000"/>
                          </a:solidFill>
                          <a:effectLst/>
                          <a:latin typeface="Courier New"/>
                          <a:ea typeface="Calibri"/>
                          <a:cs typeface="Times New Roman"/>
                        </a:rPr>
                        <a:t> + 2, </a:t>
                      </a:r>
                      <a:r>
                        <a:rPr lang="en-US" sz="1800" b="1" dirty="0" smtClean="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22. b = exchange&lt;double&gt;(b, </a:t>
                      </a:r>
                      <a:r>
                        <a:rPr lang="en-US" sz="1800" b="1" dirty="0" err="1">
                          <a:solidFill>
                            <a:srgbClr val="000000"/>
                          </a:solidFill>
                          <a:effectLst/>
                          <a:latin typeface="Courier New"/>
                          <a:ea typeface="Calibri"/>
                          <a:cs typeface="Times New Roman"/>
                        </a:rPr>
                        <a:t>myrows_Fraspa</a:t>
                      </a:r>
                      <a:r>
                        <a:rPr lang="en-US" sz="1800" b="1" dirty="0">
                          <a:solidFill>
                            <a:srgbClr val="000000"/>
                          </a:solidFill>
                          <a:effectLst/>
                          <a:latin typeface="Courier New"/>
                          <a:ea typeface="Calibri"/>
                          <a:cs typeface="Times New Roman"/>
                        </a:rPr>
                        <a:t> + 2, </a:t>
                      </a:r>
                      <a:r>
                        <a:rPr lang="en-US" sz="1800" b="1" dirty="0" smtClean="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23. </a:t>
                      </a:r>
                      <a:r>
                        <a:rPr lang="en-US" sz="1800" dirty="0" err="1">
                          <a:solidFill>
                            <a:srgbClr val="000000"/>
                          </a:solidFill>
                          <a:effectLst/>
                          <a:latin typeface="Courier New"/>
                          <a:ea typeface="Calibri"/>
                          <a:cs typeface="Times New Roman"/>
                        </a:rPr>
                        <a:t>printMatrix</a:t>
                      </a:r>
                      <a:r>
                        <a:rPr lang="en-US" sz="1800" dirty="0">
                          <a:solidFill>
                            <a:srgbClr val="000000"/>
                          </a:solidFill>
                          <a:effectLst/>
                          <a:latin typeface="Courier New"/>
                          <a:ea typeface="Calibri"/>
                          <a:cs typeface="Times New Roman"/>
                        </a:rPr>
                        <a:t>&lt;double&gt;(a, M, N);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24. t1 = </a:t>
                      </a:r>
                      <a:r>
                        <a:rPr lang="en-US" sz="1800" b="1" dirty="0" err="1">
                          <a:solidFill>
                            <a:srgbClr val="000000"/>
                          </a:solidFill>
                          <a:effectLst/>
                          <a:latin typeface="Courier New"/>
                          <a:ea typeface="Calibri"/>
                          <a:cs typeface="Times New Roman"/>
                        </a:rPr>
                        <a:t>MPI_Wtime</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25. for (k = start; k &lt; NTIMES &amp;&amp; norm &gt;= tolerance; k++) {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26. b = compute(a, f, b, M, N);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27. b = exchange&lt;double&gt;(b, </a:t>
                      </a:r>
                      <a:r>
                        <a:rPr lang="en-US" sz="1800" b="1" dirty="0" err="1">
                          <a:solidFill>
                            <a:srgbClr val="000000"/>
                          </a:solidFill>
                          <a:effectLst/>
                          <a:latin typeface="Courier New"/>
                          <a:ea typeface="Calibri"/>
                          <a:cs typeface="Times New Roman"/>
                        </a:rPr>
                        <a:t>myrows_Fraspa</a:t>
                      </a:r>
                      <a:r>
                        <a:rPr lang="en-US" sz="1800" b="1" dirty="0">
                          <a:solidFill>
                            <a:srgbClr val="000000"/>
                          </a:solidFill>
                          <a:effectLst/>
                          <a:latin typeface="Courier New"/>
                          <a:ea typeface="Calibri"/>
                          <a:cs typeface="Times New Roman"/>
                        </a:rPr>
                        <a:t> + 2, </a:t>
                      </a:r>
                      <a:r>
                        <a:rPr lang="en-US" sz="1800" b="1" dirty="0" smtClean="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28. </a:t>
                      </a:r>
                      <a:r>
                        <a:rPr lang="en-US" sz="1800" dirty="0" err="1">
                          <a:solidFill>
                            <a:srgbClr val="000000"/>
                          </a:solidFill>
                          <a:effectLst/>
                          <a:latin typeface="Courier New"/>
                          <a:ea typeface="Calibri"/>
                          <a:cs typeface="Times New Roman"/>
                        </a:rPr>
                        <a:t>ptr</a:t>
                      </a:r>
                      <a:r>
                        <a:rPr lang="en-US" sz="1800" dirty="0">
                          <a:solidFill>
                            <a:srgbClr val="000000"/>
                          </a:solidFill>
                          <a:effectLst/>
                          <a:latin typeface="Courier New"/>
                          <a:ea typeface="Calibri"/>
                          <a:cs typeface="Times New Roman"/>
                        </a:rPr>
                        <a:t> = a;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29. a = b;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30. b = </a:t>
                      </a:r>
                      <a:r>
                        <a:rPr lang="en-US" sz="1800" dirty="0" err="1">
                          <a:solidFill>
                            <a:srgbClr val="000000"/>
                          </a:solidFill>
                          <a:effectLst/>
                          <a:latin typeface="Courier New"/>
                          <a:ea typeface="Calibri"/>
                          <a:cs typeface="Times New Roman"/>
                        </a:rPr>
                        <a:t>ptr</a:t>
                      </a:r>
                      <a:r>
                        <a:rPr lang="en-US" sz="1800"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31. norm = </a:t>
                      </a:r>
                      <a:r>
                        <a:rPr lang="en-US" sz="1800" dirty="0" err="1">
                          <a:solidFill>
                            <a:srgbClr val="000000"/>
                          </a:solidFill>
                          <a:effectLst/>
                          <a:latin typeface="Courier New"/>
                          <a:ea typeface="Calibri"/>
                          <a:cs typeface="Times New Roman"/>
                        </a:rPr>
                        <a:t>normdiff</a:t>
                      </a:r>
                      <a:r>
                        <a:rPr lang="en-US" sz="1800" dirty="0">
                          <a:solidFill>
                            <a:srgbClr val="000000"/>
                          </a:solidFill>
                          <a:effectLst/>
                          <a:latin typeface="Courier New"/>
                          <a:ea typeface="Calibri"/>
                          <a:cs typeface="Times New Roman"/>
                        </a:rPr>
                        <a:t>(b, a, M, N);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32. </a:t>
                      </a:r>
                      <a:r>
                        <a:rPr lang="en-US" sz="1800" b="1" dirty="0" err="1">
                          <a:solidFill>
                            <a:srgbClr val="000000"/>
                          </a:solidFill>
                          <a:effectLst/>
                          <a:latin typeface="Courier New"/>
                          <a:ea typeface="Calibri"/>
                          <a:cs typeface="Times New Roman"/>
                        </a:rPr>
                        <a:t>MPI_Allreduce</a:t>
                      </a:r>
                      <a:r>
                        <a:rPr lang="en-US" sz="1800" b="1" dirty="0">
                          <a:solidFill>
                            <a:srgbClr val="000000"/>
                          </a:solidFill>
                          <a:effectLst/>
                          <a:latin typeface="Courier New"/>
                          <a:ea typeface="Calibri"/>
                          <a:cs typeface="Times New Roman"/>
                        </a:rPr>
                        <a:t>(&amp;norm, &amp;</a:t>
                      </a:r>
                      <a:r>
                        <a:rPr lang="en-US" sz="1800" b="1" dirty="0" err="1">
                          <a:solidFill>
                            <a:srgbClr val="000000"/>
                          </a:solidFill>
                          <a:effectLst/>
                          <a:latin typeface="Courier New"/>
                          <a:ea typeface="Calibri"/>
                          <a:cs typeface="Times New Roman"/>
                        </a:rPr>
                        <a:t>norm_Fraspa</a:t>
                      </a:r>
                      <a:r>
                        <a:rPr lang="en-US" sz="1800" b="1" dirty="0">
                          <a:solidFill>
                            <a:srgbClr val="000000"/>
                          </a:solidFill>
                          <a:effectLst/>
                          <a:latin typeface="Courier New"/>
                          <a:ea typeface="Calibri"/>
                          <a:cs typeface="Times New Roman"/>
                        </a:rPr>
                        <a:t>, 1, MPI_INT, MPI_SUM,…); </a:t>
                      </a:r>
                      <a:endParaRPr lang="en-US" sz="1800" dirty="0">
                        <a:effectLst/>
                        <a:latin typeface="Calibri"/>
                        <a:ea typeface="Calibri"/>
                        <a:cs typeface="Times New Roman"/>
                      </a:endParaRPr>
                    </a:p>
                    <a:p>
                      <a:pPr marL="0" marR="0">
                        <a:lnSpc>
                          <a:spcPct val="115000"/>
                        </a:lnSpc>
                        <a:spcBef>
                          <a:spcPts val="0"/>
                        </a:spcBef>
                        <a:spcAft>
                          <a:spcPts val="0"/>
                        </a:spcAft>
                      </a:pPr>
                      <a:r>
                        <a:rPr lang="en-US" sz="1800" b="1" dirty="0">
                          <a:solidFill>
                            <a:srgbClr val="000000"/>
                          </a:solidFill>
                          <a:effectLst/>
                          <a:latin typeface="Courier New"/>
                          <a:ea typeface="Calibri"/>
                          <a:cs typeface="Times New Roman"/>
                        </a:rPr>
                        <a:t>33. norm = </a:t>
                      </a:r>
                      <a:r>
                        <a:rPr lang="en-US" sz="1800" b="1" dirty="0" err="1">
                          <a:solidFill>
                            <a:srgbClr val="000000"/>
                          </a:solidFill>
                          <a:effectLst/>
                          <a:latin typeface="Courier New"/>
                          <a:ea typeface="Calibri"/>
                          <a:cs typeface="Times New Roman"/>
                        </a:rPr>
                        <a:t>norm_Fraspa</a:t>
                      </a:r>
                      <a:r>
                        <a:rPr lang="en-US" sz="1800" b="1" dirty="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34. } </a:t>
                      </a:r>
                      <a:r>
                        <a:rPr lang="en-US" sz="1800" b="1" dirty="0" smtClean="0">
                          <a:solidFill>
                            <a:srgbClr val="000000"/>
                          </a:solidFill>
                          <a:effectLst/>
                          <a:latin typeface="Courier New"/>
                          <a:ea typeface="Calibri"/>
                          <a:cs typeface="Times New Roman"/>
                        </a:rPr>
                        <a:t> </a:t>
                      </a:r>
                      <a:endParaRPr lang="en-US" sz="1800" dirty="0">
                        <a:effectLst/>
                        <a:latin typeface="Calibri"/>
                        <a:ea typeface="Calibri"/>
                        <a:cs typeface="Times New Roman"/>
                      </a:endParaRPr>
                    </a:p>
                    <a:p>
                      <a:pPr marL="0" marR="0">
                        <a:lnSpc>
                          <a:spcPct val="115000"/>
                        </a:lnSpc>
                        <a:spcBef>
                          <a:spcPts val="0"/>
                        </a:spcBef>
                        <a:spcAft>
                          <a:spcPts val="0"/>
                        </a:spcAft>
                      </a:pPr>
                      <a:r>
                        <a:rPr lang="en-US" sz="1800" dirty="0">
                          <a:solidFill>
                            <a:srgbClr val="000000"/>
                          </a:solidFill>
                          <a:effectLst/>
                          <a:latin typeface="Courier New"/>
                          <a:ea typeface="Calibri"/>
                          <a:cs typeface="Times New Roman"/>
                        </a:rPr>
                        <a:t>36. //other code </a:t>
                      </a:r>
                      <a:endParaRPr lang="en-US" sz="1800" dirty="0">
                        <a:effectLst/>
                        <a:latin typeface="Calibri"/>
                        <a:ea typeface="Calibri"/>
                        <a:cs typeface="Times New Roman"/>
                      </a:endParaRPr>
                    </a:p>
                  </a:txBody>
                  <a:tcPr marL="54326" marR="54326" marT="0" marB="0">
                    <a:lnL>
                      <a:noFill/>
                    </a:lnL>
                    <a:lnR>
                      <a:noFill/>
                    </a:lnR>
                    <a:lnT>
                      <a:noFill/>
                    </a:lnT>
                    <a:lnB>
                      <a:noFill/>
                    </a:lnB>
                    <a:solidFill>
                      <a:srgbClr val="F2F2F2"/>
                    </a:solidFill>
                  </a:tcPr>
                </a:tc>
              </a:tr>
            </a:tbl>
          </a:graphicData>
        </a:graphic>
      </p:graphicFrame>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15</a:t>
            </a:fld>
            <a:endParaRPr lang="en-US"/>
          </a:p>
        </p:txBody>
      </p:sp>
    </p:spTree>
    <p:extLst>
      <p:ext uri="{BB962C8B-B14F-4D97-AF65-F5344CB8AC3E}">
        <p14:creationId xmlns:p14="http://schemas.microsoft.com/office/powerpoint/2010/main" val="65510315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067800" cy="1143000"/>
          </a:xfrm>
        </p:spPr>
        <p:txBody>
          <a:bodyPr/>
          <a:lstStyle/>
          <a:p>
            <a:r>
              <a:rPr lang="en-US" sz="3600" dirty="0" smtClean="0"/>
              <a:t>Snippet of Exchange Template for MPI</a:t>
            </a:r>
            <a:endParaRPr lang="en-US" sz="3600" dirty="0"/>
          </a:p>
        </p:txBody>
      </p:sp>
      <p:sp>
        <p:nvSpPr>
          <p:cNvPr id="3" name="Content Placeholder 2"/>
          <p:cNvSpPr>
            <a:spLocks noGrp="1"/>
          </p:cNvSpPr>
          <p:nvPr>
            <p:ph idx="1"/>
          </p:nvPr>
        </p:nvSpPr>
        <p:spPr>
          <a:xfrm>
            <a:off x="381000" y="762000"/>
            <a:ext cx="8229600" cy="5943600"/>
          </a:xfrm>
        </p:spPr>
        <p:txBody>
          <a:bodyPr/>
          <a:lstStyle/>
          <a:p>
            <a:pPr marL="0" indent="0">
              <a:buNone/>
            </a:pPr>
            <a:r>
              <a:rPr lang="en-US" sz="1600" dirty="0" smtClean="0">
                <a:latin typeface="Courier New" pitchFamily="49" charset="0"/>
                <a:cs typeface="Courier New" pitchFamily="49" charset="0"/>
              </a:rPr>
              <a:t>template </a:t>
            </a:r>
            <a:r>
              <a:rPr lang="en-US" sz="1600" dirty="0">
                <a:latin typeface="Courier New" pitchFamily="49" charset="0"/>
                <a:cs typeface="Courier New" pitchFamily="49" charset="0"/>
              </a:rPr>
              <a:t>&lt;</a:t>
            </a:r>
            <a:r>
              <a:rPr lang="en-US" sz="1600" dirty="0" err="1">
                <a:latin typeface="Courier New" pitchFamily="49" charset="0"/>
                <a:cs typeface="Courier New" pitchFamily="49" charset="0"/>
              </a:rPr>
              <a:t>typename</a:t>
            </a:r>
            <a:r>
              <a:rPr lang="en-US" sz="1600" dirty="0">
                <a:latin typeface="Courier New" pitchFamily="49" charset="0"/>
                <a:cs typeface="Courier New" pitchFamily="49" charset="0"/>
              </a:rPr>
              <a:t> T&gt;</a:t>
            </a:r>
          </a:p>
          <a:p>
            <a:pPr marL="0" indent="0">
              <a:buNone/>
            </a:pPr>
            <a:r>
              <a:rPr lang="en-US" sz="1600" dirty="0">
                <a:latin typeface="Courier New" pitchFamily="49" charset="0"/>
                <a:cs typeface="Courier New" pitchFamily="49" charset="0"/>
              </a:rPr>
              <a:t>T** exchange(T** data,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nrows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ncols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P,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Q,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p,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q</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MPI_Comm</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comm2d, </a:t>
            </a:r>
            <a:r>
              <a:rPr lang="en-US" sz="1600" dirty="0" err="1">
                <a:latin typeface="Courier New" pitchFamily="49" charset="0"/>
                <a:cs typeface="Courier New" pitchFamily="49" charset="0"/>
              </a:rPr>
              <a:t>MPI_Comm</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rowcomm</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MPI_Comm</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colcomm</a:t>
            </a:r>
            <a:r>
              <a:rPr lang="en-US" sz="1600" dirty="0">
                <a:latin typeface="Courier New" pitchFamily="49" charset="0"/>
                <a:cs typeface="Courier New" pitchFamily="49" charset="0"/>
              </a:rPr>
              <a:t>) {</a:t>
            </a:r>
          </a:p>
          <a:p>
            <a:pPr marL="0" indent="0">
              <a:buNone/>
            </a:pPr>
            <a:r>
              <a:rPr lang="en-US" sz="1600" dirty="0" smtClean="0">
                <a:latin typeface="Courier New" pitchFamily="49" charset="0"/>
                <a:cs typeface="Courier New" pitchFamily="49" charset="0"/>
              </a:rPr>
              <a:t> //other code above. Create </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for the </a:t>
            </a:r>
            <a:r>
              <a:rPr lang="en-US" sz="1600" dirty="0" err="1" smtClean="0">
                <a:latin typeface="Courier New" pitchFamily="49" charset="0"/>
                <a:cs typeface="Courier New" pitchFamily="49" charset="0"/>
              </a:rPr>
              <a:t>recvtype</a:t>
            </a:r>
            <a:r>
              <a:rPr lang="en-US" sz="1600" dirty="0" smtClean="0">
                <a:latin typeface="Courier New" pitchFamily="49" charset="0"/>
                <a:cs typeface="Courier New" pitchFamily="49" charset="0"/>
              </a:rPr>
              <a:t> code below</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MPI_Type_vector</a:t>
            </a:r>
            <a:r>
              <a:rPr lang="en-US" sz="1600" dirty="0">
                <a:latin typeface="Courier New" pitchFamily="49" charset="0"/>
                <a:cs typeface="Courier New" pitchFamily="49" charset="0"/>
              </a:rPr>
              <a:t>(nrows-2, 1, </a:t>
            </a:r>
            <a:r>
              <a:rPr lang="en-US" sz="1600" dirty="0" err="1">
                <a:latin typeface="Courier New" pitchFamily="49" charset="0"/>
                <a:cs typeface="Courier New" pitchFamily="49" charset="0"/>
              </a:rPr>
              <a:t>ncols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&amp;</a:t>
            </a:r>
            <a:r>
              <a:rPr lang="en-US" sz="1600" dirty="0" err="1">
                <a:latin typeface="Courier New" pitchFamily="49" charset="0"/>
                <a:cs typeface="Courier New" pitchFamily="49" charset="0"/>
              </a:rPr>
              <a:t>temptype</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MPI_Type_extent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&amp;</a:t>
            </a:r>
            <a:r>
              <a:rPr lang="en-US" sz="1600" dirty="0" err="1">
                <a:latin typeface="Courier New" pitchFamily="49" charset="0"/>
                <a:cs typeface="Courier New" pitchFamily="49" charset="0"/>
              </a:rPr>
              <a:t>sizeoftype</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blens</a:t>
            </a:r>
            <a:r>
              <a:rPr lang="en-US" sz="1600" dirty="0">
                <a:latin typeface="Courier New" pitchFamily="49" charset="0"/>
                <a:cs typeface="Courier New" pitchFamily="49" charset="0"/>
              </a:rPr>
              <a:t>[2] = {1, 1};</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MPI_Aint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displ</a:t>
            </a:r>
            <a:r>
              <a:rPr lang="en-US" sz="1600" dirty="0">
                <a:latin typeface="Courier New" pitchFamily="49" charset="0"/>
                <a:cs typeface="Courier New" pitchFamily="49" charset="0"/>
              </a:rPr>
              <a:t>[2] = {0, </a:t>
            </a:r>
            <a:r>
              <a:rPr lang="en-US" sz="1600" dirty="0" err="1">
                <a:latin typeface="Courier New" pitchFamily="49" charset="0"/>
                <a:cs typeface="Courier New" pitchFamily="49" charset="0"/>
              </a:rPr>
              <a:t>sizeoftype</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MPI_Datatype</a:t>
            </a:r>
            <a:r>
              <a:rPr lang="en-US" sz="1600" dirty="0">
                <a:latin typeface="Courier New" pitchFamily="49" charset="0"/>
                <a:cs typeface="Courier New" pitchFamily="49" charset="0"/>
              </a:rPr>
              <a:t> types[2] = {</a:t>
            </a:r>
            <a:r>
              <a:rPr lang="en-US" sz="1600" dirty="0" err="1">
                <a:latin typeface="Courier New" pitchFamily="49" charset="0"/>
                <a:cs typeface="Courier New" pitchFamily="49" charset="0"/>
              </a:rPr>
              <a:t>temptype</a:t>
            </a:r>
            <a:r>
              <a:rPr lang="en-US" sz="1600" dirty="0">
                <a:latin typeface="Courier New" pitchFamily="49" charset="0"/>
                <a:cs typeface="Courier New" pitchFamily="49" charset="0"/>
              </a:rPr>
              <a:t>, MPI_UB};</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MPI_Type_struct</a:t>
            </a:r>
            <a:r>
              <a:rPr lang="en-US" sz="1600" dirty="0">
                <a:latin typeface="Courier New" pitchFamily="49" charset="0"/>
                <a:cs typeface="Courier New" pitchFamily="49" charset="0"/>
              </a:rPr>
              <a:t> (2, </a:t>
            </a:r>
            <a:r>
              <a:rPr lang="en-US" sz="1600" dirty="0" err="1">
                <a:latin typeface="Courier New" pitchFamily="49" charset="0"/>
                <a:cs typeface="Courier New" pitchFamily="49" charset="0"/>
              </a:rPr>
              <a:t>blens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displ</a:t>
            </a:r>
            <a:r>
              <a:rPr lang="en-US" sz="1600" dirty="0">
                <a:latin typeface="Courier New" pitchFamily="49" charset="0"/>
                <a:cs typeface="Courier New" pitchFamily="49" charset="0"/>
              </a:rPr>
              <a:t>, types, &amp;</a:t>
            </a:r>
            <a:r>
              <a:rPr lang="en-US" sz="1600" dirty="0" err="1">
                <a:latin typeface="Courier New" pitchFamily="49" charset="0"/>
                <a:cs typeface="Courier New" pitchFamily="49" charset="0"/>
              </a:rPr>
              <a:t>vectype</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MPI_Type_commit</a:t>
            </a:r>
            <a:r>
              <a:rPr lang="en-US" sz="1600" dirty="0">
                <a:latin typeface="Courier New" pitchFamily="49" charset="0"/>
                <a:cs typeface="Courier New" pitchFamily="49" charset="0"/>
              </a:rPr>
              <a:t>(&amp;</a:t>
            </a:r>
            <a:r>
              <a:rPr lang="en-US" sz="1600" dirty="0" err="1">
                <a:latin typeface="Courier New" pitchFamily="49" charset="0"/>
                <a:cs typeface="Courier New" pitchFamily="49" charset="0"/>
              </a:rPr>
              <a:t>vectype</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MPI_Cart_shift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rowcomm</a:t>
            </a:r>
            <a:r>
              <a:rPr lang="en-US" sz="1600" dirty="0">
                <a:latin typeface="Courier New" pitchFamily="49" charset="0"/>
                <a:cs typeface="Courier New" pitchFamily="49" charset="0"/>
              </a:rPr>
              <a:t>, 0, -1, &amp;</a:t>
            </a:r>
            <a:r>
              <a:rPr lang="en-US" sz="1600" dirty="0" err="1">
                <a:latin typeface="Courier New" pitchFamily="49" charset="0"/>
                <a:cs typeface="Courier New" pitchFamily="49" charset="0"/>
              </a:rPr>
              <a:t>prev</a:t>
            </a:r>
            <a:r>
              <a:rPr lang="en-US" sz="1600" dirty="0">
                <a:latin typeface="Courier New" pitchFamily="49" charset="0"/>
                <a:cs typeface="Courier New" pitchFamily="49" charset="0"/>
              </a:rPr>
              <a:t>, &amp;next);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MPI_Cart_shift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colcomm</a:t>
            </a:r>
            <a:r>
              <a:rPr lang="en-US" sz="1600" dirty="0">
                <a:latin typeface="Courier New" pitchFamily="49" charset="0"/>
                <a:cs typeface="Courier New" pitchFamily="49" charset="0"/>
              </a:rPr>
              <a:t>, 0, -1, &amp;down, &amp;up);</a:t>
            </a:r>
          </a:p>
          <a:p>
            <a:pPr marL="0" indent="0">
              <a:buNone/>
            </a:pP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send and receive the boundary rows</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MPI_Irecv</a:t>
            </a:r>
            <a:r>
              <a:rPr lang="en-US" sz="1600" dirty="0">
                <a:latin typeface="Courier New" pitchFamily="49" charset="0"/>
                <a:cs typeface="Courier New" pitchFamily="49" charset="0"/>
              </a:rPr>
              <a:t>(&amp;data[0][1], ncols-2, </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up, 0</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MPI_Irecv</a:t>
            </a:r>
            <a:r>
              <a:rPr lang="en-US" sz="1600" dirty="0">
                <a:latin typeface="Courier New" pitchFamily="49" charset="0"/>
                <a:cs typeface="Courier New" pitchFamily="49" charset="0"/>
              </a:rPr>
              <a:t>(&amp;data[nrows-1][1], ncols-2, </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down, 0, </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MPI_Isend</a:t>
            </a:r>
            <a:r>
              <a:rPr lang="en-US" sz="1600" dirty="0">
                <a:latin typeface="Courier New" pitchFamily="49" charset="0"/>
                <a:cs typeface="Courier New" pitchFamily="49" charset="0"/>
              </a:rPr>
              <a:t>(&amp;data[1][1], ncols-2, </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up, 0, </a:t>
            </a:r>
            <a:r>
              <a:rPr lang="en-US" sz="1600" dirty="0" err="1">
                <a:latin typeface="Courier New" pitchFamily="49" charset="0"/>
                <a:cs typeface="Courier New" pitchFamily="49" charset="0"/>
              </a:rPr>
              <a:t>colcomm</a:t>
            </a:r>
            <a:r>
              <a:rPr lang="en-US" sz="1600" dirty="0" smtClean="0">
                <a:latin typeface="Courier New" pitchFamily="49" charset="0"/>
                <a:cs typeface="Courier New" pitchFamily="49" charset="0"/>
              </a:rPr>
              <a:t>, …);       </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MPI_Isend</a:t>
            </a:r>
            <a:r>
              <a:rPr lang="en-US" sz="1600" dirty="0">
                <a:latin typeface="Courier New" pitchFamily="49" charset="0"/>
                <a:cs typeface="Courier New" pitchFamily="49" charset="0"/>
              </a:rPr>
              <a:t>(&amp;data[nrows-2][1], ncols-2, </a:t>
            </a:r>
            <a:r>
              <a:rPr lang="en-US" sz="1600" dirty="0" err="1">
                <a:latin typeface="Courier New" pitchFamily="49" charset="0"/>
                <a:cs typeface="Courier New" pitchFamily="49" charset="0"/>
              </a:rPr>
              <a:t>datatype</a:t>
            </a:r>
            <a:r>
              <a:rPr lang="en-US" sz="1600" dirty="0">
                <a:latin typeface="Courier New" pitchFamily="49" charset="0"/>
                <a:cs typeface="Courier New" pitchFamily="49" charset="0"/>
              </a:rPr>
              <a:t>, down, </a:t>
            </a:r>
            <a:r>
              <a:rPr lang="en-US" sz="1600" dirty="0" smtClean="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16</a:t>
            </a:fld>
            <a:endParaRPr lang="en-US"/>
          </a:p>
        </p:txBody>
      </p:sp>
    </p:spTree>
    <p:extLst>
      <p:ext uri="{BB962C8B-B14F-4D97-AF65-F5344CB8AC3E}">
        <p14:creationId xmlns:p14="http://schemas.microsoft.com/office/powerpoint/2010/main" val="8394263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2400" dirty="0">
                <a:solidFill>
                  <a:prstClr val="black"/>
                </a:solidFill>
              </a:rPr>
              <a:t>Providing the Specifications Through </a:t>
            </a:r>
            <a:r>
              <a:rPr lang="en-US" sz="2400" dirty="0" smtClean="0">
                <a:solidFill>
                  <a:prstClr val="black"/>
                </a:solidFill>
              </a:rPr>
              <a:t>Command-Line Interface</a:t>
            </a:r>
            <a:endParaRPr lang="en-US" sz="2400" dirty="0"/>
          </a:p>
        </p:txBody>
      </p:sp>
      <p:sp>
        <p:nvSpPr>
          <p:cNvPr id="3" name="Content Placeholder 2"/>
          <p:cNvSpPr>
            <a:spLocks noGrp="1"/>
          </p:cNvSpPr>
          <p:nvPr>
            <p:ph idx="1"/>
          </p:nvPr>
        </p:nvSpPr>
        <p:spPr>
          <a:xfrm>
            <a:off x="457200" y="1371600"/>
            <a:ext cx="8229600" cy="4678363"/>
          </a:xfrm>
        </p:spPr>
        <p:txBody>
          <a:bodyPr/>
          <a:lstStyle/>
          <a:p>
            <a:pPr marL="0" indent="0">
              <a:buNone/>
            </a:pPr>
            <a:endParaRPr lang="en-US"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92192896"/>
              </p:ext>
            </p:extLst>
          </p:nvPr>
        </p:nvGraphicFramePr>
        <p:xfrm>
          <a:off x="381000" y="609600"/>
          <a:ext cx="8458200" cy="6248400"/>
        </p:xfrm>
        <a:graphic>
          <a:graphicData uri="http://schemas.openxmlformats.org/drawingml/2006/table">
            <a:tbl>
              <a:tblPr firstRow="1" firstCol="1" bandRow="1"/>
              <a:tblGrid>
                <a:gridCol w="8458200"/>
              </a:tblGrid>
              <a:tr h="6248400">
                <a:tc>
                  <a:txBody>
                    <a:bodyPr/>
                    <a:lstStyle/>
                    <a:p>
                      <a:pPr marL="0" marR="0">
                        <a:lnSpc>
                          <a:spcPct val="115000"/>
                        </a:lnSpc>
                        <a:spcBef>
                          <a:spcPts val="0"/>
                        </a:spcBef>
                        <a:spcAft>
                          <a:spcPts val="0"/>
                        </a:spcAft>
                      </a:pPr>
                      <a:r>
                        <a:rPr lang="en-US" sz="1600" b="1" dirty="0">
                          <a:solidFill>
                            <a:srgbClr val="FF0000"/>
                          </a:solidFill>
                          <a:effectLst/>
                          <a:latin typeface="Consolas"/>
                          <a:ea typeface="Calibri"/>
                          <a:cs typeface="Times New Roman"/>
                        </a:rPr>
                        <a:t>Would you like to use MPI or OpenMP?</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(1) MPI</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(2) OpenMP</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C87D"/>
                          </a:solidFill>
                          <a:effectLst/>
                          <a:latin typeface="Consolas"/>
                          <a:ea typeface="Calibri"/>
                          <a:cs typeface="Times New Roman"/>
                        </a:rPr>
                        <a:t>2</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a:t>
                      </a:r>
                      <a:endParaRPr lang="en-US" sz="1600" dirty="0">
                        <a:effectLst/>
                        <a:latin typeface="Calibri"/>
                        <a:ea typeface="Calibri"/>
                        <a:cs typeface="Times New Roman"/>
                      </a:endParaRPr>
                    </a:p>
                    <a:p>
                      <a:pPr marL="0" marR="0">
                        <a:lnSpc>
                          <a:spcPct val="115000"/>
                        </a:lnSpc>
                        <a:spcBef>
                          <a:spcPts val="0"/>
                        </a:spcBef>
                        <a:spcAft>
                          <a:spcPts val="0"/>
                        </a:spcAft>
                      </a:pPr>
                      <a:r>
                        <a:rPr lang="en-US" sz="1600" b="1" dirty="0">
                          <a:solidFill>
                            <a:srgbClr val="FF0000"/>
                          </a:solidFill>
                          <a:effectLst/>
                          <a:latin typeface="Consolas"/>
                          <a:ea typeface="Calibri"/>
                          <a:cs typeface="Times New Roman"/>
                        </a:rPr>
                        <a:t>Would you like to use MIC?</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(1) Yes</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(2) No</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C87D"/>
                          </a:solidFill>
                          <a:effectLst/>
                          <a:latin typeface="Consolas"/>
                          <a:ea typeface="Calibri"/>
                          <a:cs typeface="Times New Roman"/>
                        </a:rPr>
                        <a:t>1</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 </a:t>
                      </a:r>
                      <a:endParaRPr lang="en-US" sz="1600" dirty="0">
                        <a:effectLst/>
                        <a:latin typeface="Calibri"/>
                        <a:ea typeface="Calibri"/>
                        <a:cs typeface="Times New Roman"/>
                      </a:endParaRPr>
                    </a:p>
                    <a:p>
                      <a:pPr marL="0" marR="0">
                        <a:lnSpc>
                          <a:spcPct val="115000"/>
                        </a:lnSpc>
                        <a:spcBef>
                          <a:spcPts val="0"/>
                        </a:spcBef>
                        <a:spcAft>
                          <a:spcPts val="0"/>
                        </a:spcAft>
                      </a:pPr>
                      <a:r>
                        <a:rPr lang="en-US" sz="1600" b="1" dirty="0">
                          <a:solidFill>
                            <a:srgbClr val="FF0000"/>
                          </a:solidFill>
                          <a:effectLst/>
                          <a:latin typeface="Consolas"/>
                          <a:ea typeface="Calibri"/>
                          <a:cs typeface="Times New Roman"/>
                        </a:rPr>
                        <a:t>Would you like to use this for loop? Y or N? </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  for ( i = 0; i &lt; </a:t>
                      </a:r>
                      <a:r>
                        <a:rPr lang="en-US" sz="1600" dirty="0" err="1">
                          <a:solidFill>
                            <a:srgbClr val="000000"/>
                          </a:solidFill>
                          <a:effectLst/>
                          <a:latin typeface="Consolas"/>
                          <a:ea typeface="Calibri"/>
                          <a:cs typeface="Times New Roman"/>
                        </a:rPr>
                        <a:t>ihi</a:t>
                      </a:r>
                      <a:r>
                        <a:rPr lang="en-US" sz="1600" dirty="0">
                          <a:solidFill>
                            <a:srgbClr val="000000"/>
                          </a:solidFill>
                          <a:effectLst/>
                          <a:latin typeface="Consolas"/>
                          <a:ea typeface="Calibri"/>
                          <a:cs typeface="Times New Roman"/>
                        </a:rPr>
                        <a:t>; i++ ){</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    i4_to_bvec ( i, n, </a:t>
                      </a:r>
                      <a:r>
                        <a:rPr lang="en-US" sz="1600" dirty="0" err="1">
                          <a:solidFill>
                            <a:srgbClr val="000000"/>
                          </a:solidFill>
                          <a:effectLst/>
                          <a:latin typeface="Consolas"/>
                          <a:ea typeface="Calibri"/>
                          <a:cs typeface="Times New Roman"/>
                        </a:rPr>
                        <a:t>bvec</a:t>
                      </a:r>
                      <a:r>
                        <a:rPr lang="en-US" sz="1600" dirty="0">
                          <a:solidFill>
                            <a:srgbClr val="000000"/>
                          </a:solidFill>
                          <a:effectLst/>
                          <a:latin typeface="Consolas"/>
                          <a:ea typeface="Calibri"/>
                          <a:cs typeface="Times New Roman"/>
                        </a:rPr>
                        <a:t> );</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0000"/>
                          </a:solidFill>
                          <a:effectLst/>
                          <a:latin typeface="Consolas"/>
                          <a:ea typeface="Calibri"/>
                          <a:cs typeface="Times New Roman"/>
                        </a:rPr>
                        <a:t>    value = </a:t>
                      </a:r>
                      <a:r>
                        <a:rPr lang="en-US" sz="1600" dirty="0" err="1">
                          <a:solidFill>
                            <a:srgbClr val="000000"/>
                          </a:solidFill>
                          <a:effectLst/>
                          <a:latin typeface="Consolas"/>
                          <a:ea typeface="Calibri"/>
                          <a:cs typeface="Times New Roman"/>
                        </a:rPr>
                        <a:t>circuit_value</a:t>
                      </a:r>
                      <a:r>
                        <a:rPr lang="en-US" sz="1600" dirty="0">
                          <a:solidFill>
                            <a:srgbClr val="000000"/>
                          </a:solidFill>
                          <a:effectLst/>
                          <a:latin typeface="Consolas"/>
                          <a:ea typeface="Calibri"/>
                          <a:cs typeface="Times New Roman"/>
                        </a:rPr>
                        <a:t> (n, </a:t>
                      </a:r>
                      <a:r>
                        <a:rPr lang="en-US" sz="1600" dirty="0" err="1">
                          <a:solidFill>
                            <a:srgbClr val="000000"/>
                          </a:solidFill>
                          <a:effectLst/>
                          <a:latin typeface="Consolas"/>
                          <a:ea typeface="Calibri"/>
                          <a:cs typeface="Times New Roman"/>
                        </a:rPr>
                        <a:t>bvec</a:t>
                      </a:r>
                      <a:r>
                        <a:rPr lang="en-US" sz="1600" dirty="0" smtClean="0">
                          <a:solidFill>
                            <a:srgbClr val="000000"/>
                          </a:solidFill>
                          <a:effectLst/>
                          <a:latin typeface="Consolas"/>
                          <a:ea typeface="Calibri"/>
                          <a:cs typeface="Times New Roman"/>
                        </a:rPr>
                        <a:t>);</a:t>
                      </a:r>
                    </a:p>
                    <a:p>
                      <a:pPr marL="0" marR="0">
                        <a:lnSpc>
                          <a:spcPct val="115000"/>
                        </a:lnSpc>
                        <a:spcBef>
                          <a:spcPts val="0"/>
                        </a:spcBef>
                        <a:spcAft>
                          <a:spcPts val="0"/>
                        </a:spcAft>
                      </a:pPr>
                      <a:r>
                        <a:rPr lang="en-US" sz="1600" dirty="0" smtClean="0">
                          <a:solidFill>
                            <a:srgbClr val="000000"/>
                          </a:solidFill>
                          <a:effectLst/>
                          <a:latin typeface="Consolas"/>
                          <a:ea typeface="Calibri"/>
                          <a:cs typeface="Times New Roman"/>
                        </a:rPr>
                        <a:t>    ... //other</a:t>
                      </a:r>
                      <a:r>
                        <a:rPr lang="en-US" sz="1600" baseline="0" dirty="0" smtClean="0">
                          <a:solidFill>
                            <a:srgbClr val="000000"/>
                          </a:solidFill>
                          <a:effectLst/>
                          <a:latin typeface="Consolas"/>
                          <a:ea typeface="Calibri"/>
                          <a:cs typeface="Times New Roman"/>
                        </a:rPr>
                        <a:t> lines of code</a:t>
                      </a:r>
                      <a:r>
                        <a:rPr lang="en-US" sz="1600" dirty="0" smtClean="0">
                          <a:solidFill>
                            <a:srgbClr val="000000"/>
                          </a:solidFill>
                          <a:effectLst/>
                          <a:latin typeface="Consolas"/>
                          <a:ea typeface="Calibri"/>
                          <a:cs typeface="Times New Roman"/>
                        </a:rPr>
                        <a:t> </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smtClean="0">
                          <a:solidFill>
                            <a:srgbClr val="000000"/>
                          </a:solidFill>
                          <a:effectLst/>
                          <a:latin typeface="Consolas"/>
                          <a:ea typeface="Calibri"/>
                          <a:cs typeface="Times New Roman"/>
                        </a:rPr>
                        <a:t>  }</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a:solidFill>
                            <a:srgbClr val="00C87D"/>
                          </a:solidFill>
                          <a:effectLst/>
                          <a:latin typeface="Consolas"/>
                          <a:ea typeface="Calibri"/>
                          <a:cs typeface="Times New Roman"/>
                        </a:rPr>
                        <a:t>Y</a:t>
                      </a:r>
                      <a:endParaRPr lang="en-US" sz="1600" dirty="0">
                        <a:effectLst/>
                        <a:latin typeface="Calibri"/>
                        <a:ea typeface="Calibri"/>
                        <a:cs typeface="Times New Roman"/>
                      </a:endParaRPr>
                    </a:p>
                    <a:p>
                      <a:pPr marL="0" marR="0">
                        <a:lnSpc>
                          <a:spcPct val="115000"/>
                        </a:lnSpc>
                        <a:spcBef>
                          <a:spcPts val="0"/>
                        </a:spcBef>
                        <a:spcAft>
                          <a:spcPts val="0"/>
                        </a:spcAft>
                      </a:pPr>
                      <a:r>
                        <a:rPr lang="en-US" sz="1600" b="1" dirty="0">
                          <a:solidFill>
                            <a:srgbClr val="FF0000"/>
                          </a:solidFill>
                          <a:effectLst/>
                          <a:latin typeface="Consolas"/>
                          <a:ea typeface="Calibri"/>
                          <a:cs typeface="Times New Roman"/>
                        </a:rPr>
                        <a:t>This loop contains the following variables: </a:t>
                      </a:r>
                      <a:endParaRPr lang="en-US" sz="1600" dirty="0">
                        <a:effectLst/>
                        <a:latin typeface="Calibri"/>
                        <a:ea typeface="Calibri"/>
                        <a:cs typeface="Times New Roman"/>
                      </a:endParaRPr>
                    </a:p>
                    <a:p>
                      <a:pPr marL="0" marR="0">
                        <a:lnSpc>
                          <a:spcPct val="115000"/>
                        </a:lnSpc>
                        <a:spcBef>
                          <a:spcPts val="0"/>
                        </a:spcBef>
                        <a:spcAft>
                          <a:spcPts val="0"/>
                        </a:spcAft>
                      </a:pPr>
                      <a:r>
                        <a:rPr lang="en-US" sz="1600" b="1" dirty="0" err="1">
                          <a:solidFill>
                            <a:srgbClr val="000000"/>
                          </a:solidFill>
                          <a:effectLst/>
                          <a:latin typeface="Consolas"/>
                          <a:ea typeface="Calibri"/>
                          <a:cs typeface="Times New Roman"/>
                        </a:rPr>
                        <a:t>i,value,j,solution_num</a:t>
                      </a:r>
                      <a:endParaRPr lang="en-US" sz="1600" dirty="0">
                        <a:effectLst/>
                        <a:latin typeface="Calibri"/>
                        <a:ea typeface="Calibri"/>
                        <a:cs typeface="Times New Roman"/>
                      </a:endParaRPr>
                    </a:p>
                    <a:p>
                      <a:pPr marL="0" marR="0">
                        <a:lnSpc>
                          <a:spcPct val="115000"/>
                        </a:lnSpc>
                        <a:spcBef>
                          <a:spcPts val="0"/>
                        </a:spcBef>
                        <a:spcAft>
                          <a:spcPts val="0"/>
                        </a:spcAft>
                      </a:pPr>
                      <a:r>
                        <a:rPr lang="en-US" sz="1600" b="1" dirty="0">
                          <a:solidFill>
                            <a:srgbClr val="FF0000"/>
                          </a:solidFill>
                          <a:effectLst/>
                          <a:latin typeface="Consolas"/>
                          <a:ea typeface="Calibri"/>
                          <a:cs typeface="Times New Roman"/>
                        </a:rPr>
                        <a:t>Choose the variables for reduction: </a:t>
                      </a:r>
                      <a:endParaRPr lang="en-US" sz="1600" dirty="0">
                        <a:effectLst/>
                        <a:latin typeface="Calibri"/>
                        <a:ea typeface="Calibri"/>
                        <a:cs typeface="Times New Roman"/>
                      </a:endParaRPr>
                    </a:p>
                    <a:p>
                      <a:pPr marL="0" marR="0">
                        <a:lnSpc>
                          <a:spcPct val="115000"/>
                        </a:lnSpc>
                        <a:spcBef>
                          <a:spcPts val="0"/>
                        </a:spcBef>
                        <a:spcAft>
                          <a:spcPts val="0"/>
                        </a:spcAft>
                      </a:pPr>
                      <a:r>
                        <a:rPr lang="en-US" sz="1600" dirty="0" err="1">
                          <a:solidFill>
                            <a:srgbClr val="00C87D"/>
                          </a:solidFill>
                          <a:effectLst/>
                          <a:latin typeface="Consolas"/>
                          <a:ea typeface="Calibri"/>
                          <a:cs typeface="Times New Roman"/>
                        </a:rPr>
                        <a:t>solution_num</a:t>
                      </a:r>
                      <a:endParaRPr lang="en-US" sz="1600" dirty="0">
                        <a:effectLst/>
                        <a:latin typeface="Calibri"/>
                        <a:ea typeface="Calibri"/>
                        <a:cs typeface="Times New Roman"/>
                      </a:endParaRPr>
                    </a:p>
                    <a:p>
                      <a:pPr marL="0" marR="0">
                        <a:lnSpc>
                          <a:spcPct val="115000"/>
                        </a:lnSpc>
                        <a:spcBef>
                          <a:spcPts val="0"/>
                        </a:spcBef>
                        <a:spcAft>
                          <a:spcPts val="0"/>
                        </a:spcAft>
                      </a:pPr>
                      <a:r>
                        <a:rPr lang="en-US" sz="1600" b="1" dirty="0">
                          <a:solidFill>
                            <a:srgbClr val="FF0000"/>
                          </a:solidFill>
                          <a:effectLst/>
                          <a:latin typeface="Consolas"/>
                          <a:ea typeface="Calibri"/>
                          <a:cs typeface="Times New Roman"/>
                        </a:rPr>
                        <a:t>Operation Complete...OpenMP code with offload capability is generated</a:t>
                      </a:r>
                      <a:endParaRPr lang="en-US" sz="1600" dirty="0">
                        <a:effectLst/>
                        <a:latin typeface="Calibri"/>
                        <a:ea typeface="Calibri"/>
                        <a:cs typeface="Times New Roman"/>
                      </a:endParaRPr>
                    </a:p>
                  </a:txBody>
                  <a:tcPr marL="67856" marR="6785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38924948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a:solidFill>
                  <a:prstClr val="black"/>
                </a:solidFill>
              </a:rPr>
              <a:t>Providing the Specifications Through </a:t>
            </a:r>
            <a:r>
              <a:rPr lang="en-US" sz="3600" dirty="0" smtClean="0">
                <a:solidFill>
                  <a:prstClr val="black"/>
                </a:solidFill>
              </a:rPr>
              <a:t>Graphical User Interface</a:t>
            </a:r>
            <a:endParaRPr lang="en-US" sz="36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143000"/>
            <a:ext cx="8229600" cy="5105400"/>
          </a:xfrm>
        </p:spPr>
      </p:pic>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18</a:t>
            </a:fld>
            <a:endParaRPr lang="en-US"/>
          </a:p>
        </p:txBody>
      </p:sp>
    </p:spTree>
    <p:extLst>
      <p:ext uri="{BB962C8B-B14F-4D97-AF65-F5344CB8AC3E}">
        <p14:creationId xmlns:p14="http://schemas.microsoft.com/office/powerpoint/2010/main" val="422023999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Currently Available Support For…</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17186683"/>
              </p:ext>
            </p:extLst>
          </p:nvPr>
        </p:nvGraphicFramePr>
        <p:xfrm>
          <a:off x="457200" y="1143000"/>
          <a:ext cx="8534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19</a:t>
            </a:fld>
            <a:endParaRPr lang="en-US"/>
          </a:p>
        </p:txBody>
      </p:sp>
      <p:sp>
        <p:nvSpPr>
          <p:cNvPr id="7" name="Rectangle 6"/>
          <p:cNvSpPr/>
          <p:nvPr/>
        </p:nvSpPr>
        <p:spPr>
          <a:xfrm>
            <a:off x="7162800" y="3429000"/>
            <a:ext cx="1524000" cy="12954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lumMod val="85000"/>
                    <a:lumOff val="15000"/>
                  </a:schemeClr>
                </a:solidFill>
              </a:rPr>
              <a:t>Support for Fortran will be added … </a:t>
            </a:r>
            <a:endParaRPr lang="en-US" dirty="0">
              <a:solidFill>
                <a:schemeClr val="tx1">
                  <a:lumMod val="85000"/>
                  <a:lumOff val="15000"/>
                </a:schemeClr>
              </a:solidFill>
            </a:endParaRPr>
          </a:p>
        </p:txBody>
      </p:sp>
    </p:spTree>
    <p:extLst>
      <p:ext uri="{BB962C8B-B14F-4D97-AF65-F5344CB8AC3E}">
        <p14:creationId xmlns:p14="http://schemas.microsoft.com/office/powerpoint/2010/main" val="331882096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b="1" dirty="0" smtClean="0">
                <a:latin typeface="Calibri" pitchFamily="34" charset="0"/>
                <a:ea typeface="ＭＳ Ｐゴシック" pitchFamily="34" charset="-128"/>
                <a:cs typeface="Calibri" pitchFamily="34" charset="0"/>
              </a:rPr>
              <a:t>Motivation and Goals</a:t>
            </a:r>
          </a:p>
          <a:p>
            <a:pPr>
              <a:defRPr/>
            </a:pPr>
            <a:r>
              <a:rPr lang="en-US" dirty="0" smtClean="0">
                <a:latin typeface="Calibri" pitchFamily="34" charset="0"/>
                <a:ea typeface="ＭＳ Ｐゴシック" pitchFamily="34" charset="-128"/>
                <a:cs typeface="Calibri" pitchFamily="34" charset="0"/>
              </a:rPr>
              <a:t>Overview of the Framework with demos</a:t>
            </a:r>
          </a:p>
          <a:p>
            <a:pPr>
              <a:defRPr/>
            </a:pPr>
            <a:r>
              <a:rPr lang="en-US" dirty="0" smtClean="0">
                <a:latin typeface="Calibri" pitchFamily="34" charset="0"/>
                <a:ea typeface="ＭＳ Ｐゴシック" pitchFamily="34" charset="-128"/>
                <a:cs typeface="Calibri" pitchFamily="34" charset="0"/>
              </a:rPr>
              <a:t>Results</a:t>
            </a:r>
          </a:p>
          <a:p>
            <a:pPr>
              <a:defRPr/>
            </a:pPr>
            <a:r>
              <a:rPr lang="en-US" dirty="0" smtClean="0">
                <a:latin typeface="Calibri" pitchFamily="34" charset="0"/>
                <a:ea typeface="ＭＳ Ｐゴシック" pitchFamily="34" charset="-128"/>
                <a:cs typeface="Calibri" pitchFamily="34" charset="0"/>
              </a:rPr>
              <a:t>Features and Benefits</a:t>
            </a:r>
          </a:p>
          <a:p>
            <a:pPr>
              <a:defRPr/>
            </a:pPr>
            <a:r>
              <a:rPr lang="en-US" dirty="0">
                <a:latin typeface="Calibri" pitchFamily="34" charset="0"/>
                <a:ea typeface="ＭＳ Ｐゴシック" pitchFamily="34" charset="-128"/>
                <a:cs typeface="Calibri" pitchFamily="34" charset="0"/>
              </a:rPr>
              <a:t>Project </a:t>
            </a:r>
            <a:r>
              <a:rPr lang="en-US" dirty="0" smtClean="0">
                <a:latin typeface="Calibri" pitchFamily="34" charset="0"/>
                <a:ea typeface="ＭＳ Ｐゴシック" pitchFamily="34" charset="-128"/>
                <a:cs typeface="Calibri" pitchFamily="34" charset="0"/>
              </a:rPr>
              <a:t>Status</a:t>
            </a:r>
          </a:p>
          <a:p>
            <a:pPr>
              <a:defRPr/>
            </a:pPr>
            <a:r>
              <a:rPr lang="en-US" dirty="0" smtClean="0">
                <a:latin typeface="Calibri" pitchFamily="34" charset="0"/>
                <a:ea typeface="ＭＳ Ｐゴシック" pitchFamily="34" charset="-128"/>
                <a:cs typeface="Calibri" pitchFamily="34" charset="0"/>
              </a:rPr>
              <a:t>Future Work</a:t>
            </a:r>
          </a:p>
          <a:p>
            <a:pPr>
              <a:defRPr/>
            </a:pPr>
            <a:r>
              <a:rPr lang="en-US"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2</a:t>
            </a:fld>
            <a:endParaRPr lang="en-US" dirty="0"/>
          </a:p>
        </p:txBody>
      </p:sp>
    </p:spTree>
    <p:extLst>
      <p:ext uri="{BB962C8B-B14F-4D97-AF65-F5344CB8AC3E}">
        <p14:creationId xmlns:p14="http://schemas.microsoft.com/office/powerpoint/2010/main" val="83236225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600" dirty="0"/>
              <a:t>Time for demos</a:t>
            </a:r>
            <a:br>
              <a:rPr lang="en-US" sz="3600" dirty="0"/>
            </a:br>
            <a:endParaRPr lang="en-US" sz="3600" dirty="0"/>
          </a:p>
        </p:txBody>
      </p:sp>
      <p:sp>
        <p:nvSpPr>
          <p:cNvPr id="3" name="Content Placeholder 2"/>
          <p:cNvSpPr>
            <a:spLocks noGrp="1"/>
          </p:cNvSpPr>
          <p:nvPr>
            <p:ph idx="1"/>
          </p:nvPr>
        </p:nvSpPr>
        <p:spPr/>
        <p:txBody>
          <a:bodyPr/>
          <a:lstStyle/>
          <a:p>
            <a:r>
              <a:rPr lang="en-US" sz="2800" dirty="0" smtClean="0"/>
              <a:t>Using the framework through GUI</a:t>
            </a:r>
          </a:p>
          <a:p>
            <a:pPr marL="0" indent="0">
              <a:buNone/>
            </a:pPr>
            <a:endParaRPr lang="en-US" sz="2800" dirty="0" smtClean="0"/>
          </a:p>
          <a:p>
            <a:r>
              <a:rPr lang="en-US" sz="2800" dirty="0" smtClean="0"/>
              <a:t>Using the framework through Hi-</a:t>
            </a:r>
            <a:r>
              <a:rPr lang="en-US" sz="2800" dirty="0" err="1" smtClean="0"/>
              <a:t>PaL</a:t>
            </a:r>
            <a:endParaRPr lang="en-US" sz="28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20</a:t>
            </a:fld>
            <a:endParaRPr lang="en-US"/>
          </a:p>
        </p:txBody>
      </p:sp>
    </p:spTree>
    <p:extLst>
      <p:ext uri="{BB962C8B-B14F-4D97-AF65-F5344CB8AC3E}">
        <p14:creationId xmlns:p14="http://schemas.microsoft.com/office/powerpoint/2010/main" val="235503526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dirty="0" smtClean="0">
                <a:latin typeface="Calibri" pitchFamily="34" charset="0"/>
                <a:ea typeface="ＭＳ Ｐゴシック" pitchFamily="34" charset="-128"/>
                <a:cs typeface="Calibri" pitchFamily="34" charset="0"/>
              </a:rPr>
              <a:t>Motivation and Goals</a:t>
            </a:r>
          </a:p>
          <a:p>
            <a:pPr>
              <a:defRPr/>
            </a:pPr>
            <a:r>
              <a:rPr lang="en-US" dirty="0" smtClean="0">
                <a:latin typeface="Calibri" pitchFamily="34" charset="0"/>
                <a:ea typeface="ＭＳ Ｐゴシック" pitchFamily="34" charset="-128"/>
                <a:cs typeface="Calibri" pitchFamily="34" charset="0"/>
              </a:rPr>
              <a:t>Overview of the Framework with demos</a:t>
            </a:r>
          </a:p>
          <a:p>
            <a:pPr>
              <a:defRPr/>
            </a:pPr>
            <a:r>
              <a:rPr lang="en-US" b="1" dirty="0" smtClean="0">
                <a:latin typeface="Calibri" pitchFamily="34" charset="0"/>
                <a:ea typeface="ＭＳ Ｐゴシック" pitchFamily="34" charset="-128"/>
                <a:cs typeface="Calibri" pitchFamily="34" charset="0"/>
              </a:rPr>
              <a:t>Results</a:t>
            </a:r>
          </a:p>
          <a:p>
            <a:pPr>
              <a:defRPr/>
            </a:pPr>
            <a:r>
              <a:rPr lang="en-US" dirty="0" smtClean="0">
                <a:latin typeface="Calibri" pitchFamily="34" charset="0"/>
                <a:ea typeface="ＭＳ Ｐゴシック" pitchFamily="34" charset="-128"/>
                <a:cs typeface="Calibri" pitchFamily="34" charset="0"/>
              </a:rPr>
              <a:t>Features and Benefits</a:t>
            </a:r>
          </a:p>
          <a:p>
            <a:pPr>
              <a:defRPr/>
            </a:pPr>
            <a:r>
              <a:rPr lang="en-US" dirty="0">
                <a:latin typeface="Calibri" pitchFamily="34" charset="0"/>
                <a:ea typeface="ＭＳ Ｐゴシック" pitchFamily="34" charset="-128"/>
                <a:cs typeface="Calibri" pitchFamily="34" charset="0"/>
              </a:rPr>
              <a:t>Project </a:t>
            </a:r>
            <a:r>
              <a:rPr lang="en-US" dirty="0" smtClean="0">
                <a:latin typeface="Calibri" pitchFamily="34" charset="0"/>
                <a:ea typeface="ＭＳ Ｐゴシック" pitchFamily="34" charset="-128"/>
                <a:cs typeface="Calibri" pitchFamily="34" charset="0"/>
              </a:rPr>
              <a:t>Status</a:t>
            </a:r>
          </a:p>
          <a:p>
            <a:pPr>
              <a:defRPr/>
            </a:pPr>
            <a:r>
              <a:rPr lang="en-US" dirty="0" smtClean="0">
                <a:latin typeface="Calibri" pitchFamily="34" charset="0"/>
                <a:ea typeface="ＭＳ Ｐゴシック" pitchFamily="34" charset="-128"/>
                <a:cs typeface="Calibri" pitchFamily="34" charset="0"/>
              </a:rPr>
              <a:t>Future Work</a:t>
            </a:r>
          </a:p>
          <a:p>
            <a:pPr>
              <a:defRPr/>
            </a:pPr>
            <a:r>
              <a:rPr lang="en-US"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21</a:t>
            </a:fld>
            <a:endParaRPr lang="en-US" dirty="0"/>
          </a:p>
        </p:txBody>
      </p:sp>
    </p:spTree>
    <p:extLst>
      <p:ext uri="{BB962C8B-B14F-4D97-AF65-F5344CB8AC3E}">
        <p14:creationId xmlns:p14="http://schemas.microsoft.com/office/powerpoint/2010/main" val="423919877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a:t>Results: </a:t>
            </a:r>
            <a:r>
              <a:rPr lang="en-US" sz="3600" dirty="0" smtClean="0"/>
              <a:t>Poisson Solver (</a:t>
            </a:r>
            <a:r>
              <a:rPr lang="en-US" sz="3600" b="1" dirty="0" smtClean="0"/>
              <a:t>Hi-</a:t>
            </a:r>
            <a:r>
              <a:rPr lang="en-US" sz="3600" b="1" dirty="0" err="1" smtClean="0"/>
              <a:t>PaL</a:t>
            </a:r>
            <a:r>
              <a:rPr lang="en-US" sz="3600" b="1" dirty="0" smtClean="0"/>
              <a:t> </a:t>
            </a:r>
            <a:r>
              <a:rPr lang="en-US" sz="3600" b="1" dirty="0"/>
              <a:t>based MPI</a:t>
            </a:r>
            <a:r>
              <a:rPr lang="en-US" sz="3600" dirty="0"/>
              <a:t>)</a:t>
            </a:r>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22</a:t>
            </a:fld>
            <a:endParaRPr lang="en-US"/>
          </a:p>
        </p:txBody>
      </p:sp>
      <p:pic>
        <p:nvPicPr>
          <p:cNvPr id="1638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99" t="14310" r="2737" b="4371"/>
          <a:stretch/>
        </p:blipFill>
        <p:spPr bwMode="auto">
          <a:xfrm>
            <a:off x="838200" y="1371600"/>
            <a:ext cx="7696200" cy="457199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53460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t>Results: Genetic Algorithm for Content Based Image Retrieval (</a:t>
            </a:r>
            <a:r>
              <a:rPr lang="en-US" sz="3600" b="1" dirty="0" smtClean="0"/>
              <a:t>Hi-</a:t>
            </a:r>
            <a:r>
              <a:rPr lang="en-US" sz="3600" b="1" dirty="0" err="1" smtClean="0"/>
              <a:t>PaL</a:t>
            </a:r>
            <a:r>
              <a:rPr lang="en-US" sz="3600" b="1" dirty="0" smtClean="0"/>
              <a:t> based MPI &amp; OpenMP</a:t>
            </a:r>
            <a:r>
              <a:rPr lang="en-US" sz="3600" dirty="0" smtClean="0"/>
              <a:t>)</a:t>
            </a:r>
            <a:endParaRPr lang="en-US" sz="36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23</a:t>
            </a:fld>
            <a:endParaRPr lang="en-US"/>
          </a:p>
        </p:txBody>
      </p:sp>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l="2446" t="13888" r="1039" b="3967"/>
          <a:stretch/>
        </p:blipFill>
        <p:spPr>
          <a:xfrm>
            <a:off x="489424" y="1676400"/>
            <a:ext cx="8096637" cy="4321445"/>
          </a:xfrm>
          <a:ln>
            <a:solidFill>
              <a:schemeClr val="tx1"/>
            </a:solidFill>
          </a:ln>
        </p:spPr>
      </p:pic>
    </p:spTree>
    <p:extLst>
      <p:ext uri="{BB962C8B-B14F-4D97-AF65-F5344CB8AC3E}">
        <p14:creationId xmlns:p14="http://schemas.microsoft.com/office/powerpoint/2010/main" val="388436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t>Results: Seismic Tomography Code (</a:t>
            </a:r>
            <a:r>
              <a:rPr lang="en-US" sz="3600" b="1" dirty="0" smtClean="0"/>
              <a:t>GUI-based CUDA</a:t>
            </a:r>
            <a:r>
              <a:rPr lang="en-US" sz="3600" dirty="0" smtClean="0"/>
              <a:t>)</a:t>
            </a:r>
            <a:endParaRPr lang="en-US" sz="36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3082" y="1424270"/>
            <a:ext cx="7528885" cy="4519330"/>
          </a:xfrm>
        </p:spPr>
      </p:pic>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24</a:t>
            </a:fld>
            <a:endParaRPr lang="en-US"/>
          </a:p>
        </p:txBody>
      </p:sp>
    </p:spTree>
    <p:extLst>
      <p:ext uri="{BB962C8B-B14F-4D97-AF65-F5344CB8AC3E}">
        <p14:creationId xmlns:p14="http://schemas.microsoft.com/office/powerpoint/2010/main" val="47516198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25</a:t>
            </a:fld>
            <a:endParaRPr lang="en-US"/>
          </a:p>
        </p:txBody>
      </p:sp>
      <p:sp>
        <p:nvSpPr>
          <p:cNvPr id="6" name="Title 1"/>
          <p:cNvSpPr>
            <a:spLocks noGrp="1"/>
          </p:cNvSpPr>
          <p:nvPr>
            <p:ph type="title"/>
          </p:nvPr>
        </p:nvSpPr>
        <p:spPr>
          <a:xfrm>
            <a:off x="0" y="0"/>
            <a:ext cx="9144000" cy="1143000"/>
          </a:xfrm>
        </p:spPr>
        <p:txBody>
          <a:bodyPr/>
          <a:lstStyle/>
          <a:p>
            <a:r>
              <a:rPr lang="en-US" sz="3600" dirty="0" smtClean="0"/>
              <a:t>Results: Circuit </a:t>
            </a:r>
            <a:r>
              <a:rPr lang="en-US" sz="3600" dirty="0" err="1" smtClean="0"/>
              <a:t>Satisfiability</a:t>
            </a:r>
            <a:r>
              <a:rPr lang="en-US" sz="3600" dirty="0" smtClean="0"/>
              <a:t> Code (</a:t>
            </a:r>
            <a:r>
              <a:rPr lang="en-US" sz="3600" b="1" dirty="0" smtClean="0"/>
              <a:t>GUI-based OpenMP + Offload</a:t>
            </a:r>
            <a:r>
              <a:rPr lang="en-US" sz="3600" dirty="0" smtClean="0"/>
              <a:t>)</a:t>
            </a:r>
            <a:endParaRPr lang="en-US" sz="36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794" y="1295400"/>
            <a:ext cx="7979806" cy="4800600"/>
          </a:xfrm>
          <a:prstGeom prst="rect">
            <a:avLst/>
          </a:prstGeom>
        </p:spPr>
      </p:pic>
    </p:spTree>
    <p:extLst>
      <p:ext uri="{BB962C8B-B14F-4D97-AF65-F5344CB8AC3E}">
        <p14:creationId xmlns:p14="http://schemas.microsoft.com/office/powerpoint/2010/main" val="131814676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dirty="0" smtClean="0">
                <a:latin typeface="Calibri" pitchFamily="34" charset="0"/>
                <a:ea typeface="ＭＳ Ｐゴシック" pitchFamily="34" charset="-128"/>
                <a:cs typeface="Calibri" pitchFamily="34" charset="0"/>
              </a:rPr>
              <a:t>Motivation and Goals</a:t>
            </a:r>
          </a:p>
          <a:p>
            <a:pPr>
              <a:defRPr/>
            </a:pPr>
            <a:r>
              <a:rPr lang="en-US" dirty="0" smtClean="0">
                <a:latin typeface="Calibri" pitchFamily="34" charset="0"/>
                <a:ea typeface="ＭＳ Ｐゴシック" pitchFamily="34" charset="-128"/>
                <a:cs typeface="Calibri" pitchFamily="34" charset="0"/>
              </a:rPr>
              <a:t>Overview of the Framework with demos</a:t>
            </a:r>
          </a:p>
          <a:p>
            <a:pPr>
              <a:defRPr/>
            </a:pPr>
            <a:r>
              <a:rPr lang="en-US" dirty="0" smtClean="0">
                <a:latin typeface="Calibri" pitchFamily="34" charset="0"/>
                <a:ea typeface="ＭＳ Ｐゴシック" pitchFamily="34" charset="-128"/>
                <a:cs typeface="Calibri" pitchFamily="34" charset="0"/>
              </a:rPr>
              <a:t>Results</a:t>
            </a:r>
          </a:p>
          <a:p>
            <a:pPr>
              <a:defRPr/>
            </a:pPr>
            <a:r>
              <a:rPr lang="en-US" b="1" dirty="0" smtClean="0">
                <a:latin typeface="Calibri" pitchFamily="34" charset="0"/>
                <a:ea typeface="ＭＳ Ｐゴシック" pitchFamily="34" charset="-128"/>
                <a:cs typeface="Calibri" pitchFamily="34" charset="0"/>
              </a:rPr>
              <a:t>Features and Benefits</a:t>
            </a:r>
          </a:p>
          <a:p>
            <a:pPr>
              <a:defRPr/>
            </a:pPr>
            <a:r>
              <a:rPr lang="en-US" dirty="0">
                <a:latin typeface="Calibri" pitchFamily="34" charset="0"/>
                <a:ea typeface="ＭＳ Ｐゴシック" pitchFamily="34" charset="-128"/>
                <a:cs typeface="Calibri" pitchFamily="34" charset="0"/>
              </a:rPr>
              <a:t>Project Status</a:t>
            </a:r>
          </a:p>
          <a:p>
            <a:pPr>
              <a:defRPr/>
            </a:pPr>
            <a:r>
              <a:rPr lang="en-US" dirty="0" smtClean="0">
                <a:latin typeface="Calibri" pitchFamily="34" charset="0"/>
                <a:ea typeface="ＭＳ Ｐゴシック" pitchFamily="34" charset="-128"/>
                <a:cs typeface="Calibri" pitchFamily="34" charset="0"/>
              </a:rPr>
              <a:t>Future Work</a:t>
            </a:r>
          </a:p>
          <a:p>
            <a:pPr>
              <a:defRPr/>
            </a:pPr>
            <a:r>
              <a:rPr lang="en-US"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26</a:t>
            </a:fld>
            <a:endParaRPr lang="en-US" dirty="0"/>
          </a:p>
        </p:txBody>
      </p:sp>
    </p:spTree>
    <p:extLst>
      <p:ext uri="{BB962C8B-B14F-4D97-AF65-F5344CB8AC3E}">
        <p14:creationId xmlns:p14="http://schemas.microsoft.com/office/powerpoint/2010/main" val="271987785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Summary of Features &amp; Benefits of the Framework</a:t>
            </a:r>
            <a:endParaRPr lang="en-US" sz="3600" dirty="0"/>
          </a:p>
        </p:txBody>
      </p:sp>
      <p:sp>
        <p:nvSpPr>
          <p:cNvPr id="3" name="Content Placeholder 2"/>
          <p:cNvSpPr>
            <a:spLocks noGrp="1"/>
          </p:cNvSpPr>
          <p:nvPr>
            <p:ph idx="1"/>
          </p:nvPr>
        </p:nvSpPr>
        <p:spPr>
          <a:xfrm>
            <a:off x="457200" y="1219200"/>
            <a:ext cx="8229600" cy="4906963"/>
          </a:xfrm>
        </p:spPr>
        <p:txBody>
          <a:bodyPr/>
          <a:lstStyle/>
          <a:p>
            <a:pPr>
              <a:spcBef>
                <a:spcPts val="1800"/>
              </a:spcBef>
            </a:pPr>
            <a:r>
              <a:rPr lang="en-US" sz="2800" dirty="0"/>
              <a:t>E</a:t>
            </a:r>
            <a:r>
              <a:rPr lang="en-US" sz="2800" dirty="0" smtClean="0"/>
              <a:t>nhances </a:t>
            </a:r>
            <a:r>
              <a:rPr lang="en-US" sz="2800" dirty="0"/>
              <a:t>the productivity of the end-users in terms of the reduction in the time and effort </a:t>
            </a:r>
            <a:endParaRPr lang="en-US" sz="2800" dirty="0" smtClean="0"/>
          </a:p>
          <a:p>
            <a:pPr lvl="1">
              <a:spcBef>
                <a:spcPts val="1800"/>
              </a:spcBef>
            </a:pPr>
            <a:r>
              <a:rPr lang="en-US" sz="2400" dirty="0" smtClean="0"/>
              <a:t>reduction </a:t>
            </a:r>
            <a:r>
              <a:rPr lang="en-US" sz="2400" dirty="0"/>
              <a:t>in manual effort by over 90% </a:t>
            </a:r>
            <a:r>
              <a:rPr lang="en-US" sz="2400" dirty="0" smtClean="0"/>
              <a:t> </a:t>
            </a:r>
            <a:r>
              <a:rPr lang="en-US" sz="2400" dirty="0"/>
              <a:t>while ensuring that the performance of the generated parallel code is within 5% of the </a:t>
            </a:r>
            <a:r>
              <a:rPr lang="en-US" sz="2400" dirty="0" smtClean="0"/>
              <a:t>sample hand-written </a:t>
            </a:r>
            <a:r>
              <a:rPr lang="en-US" sz="2400" dirty="0"/>
              <a:t>parallel </a:t>
            </a:r>
            <a:r>
              <a:rPr lang="en-US" sz="2400" dirty="0" smtClean="0"/>
              <a:t>code</a:t>
            </a:r>
          </a:p>
          <a:p>
            <a:pPr>
              <a:spcBef>
                <a:spcPts val="1800"/>
              </a:spcBef>
            </a:pPr>
            <a:r>
              <a:rPr lang="en-US" sz="3200" dirty="0" smtClean="0"/>
              <a:t>Leverages </a:t>
            </a:r>
            <a:r>
              <a:rPr lang="en-US" sz="3200" dirty="0"/>
              <a:t>the knowledge of expert parallel </a:t>
            </a:r>
            <a:r>
              <a:rPr lang="en-US" sz="3200" dirty="0" smtClean="0"/>
              <a:t>programmers</a:t>
            </a:r>
          </a:p>
          <a:p>
            <a:pPr>
              <a:spcBef>
                <a:spcPts val="1800"/>
              </a:spcBef>
            </a:pPr>
            <a:r>
              <a:rPr lang="en-US" sz="2800" dirty="0"/>
              <a:t>S</a:t>
            </a:r>
            <a:r>
              <a:rPr lang="en-US" sz="2800" dirty="0" smtClean="0"/>
              <a:t>eparates </a:t>
            </a:r>
            <a:r>
              <a:rPr lang="en-US" sz="2800" dirty="0"/>
              <a:t>the sequential and parallel programming concerns while preserving the existing version of sequential </a:t>
            </a:r>
            <a:r>
              <a:rPr lang="en-US" sz="2800" dirty="0" smtClean="0"/>
              <a:t>applications</a:t>
            </a:r>
            <a:endParaRPr lang="en-US" sz="28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27</a:t>
            </a:fld>
            <a:endParaRPr lang="en-US"/>
          </a:p>
        </p:txBody>
      </p:sp>
    </p:spTree>
    <p:extLst>
      <p:ext uri="{BB962C8B-B14F-4D97-AF65-F5344CB8AC3E}">
        <p14:creationId xmlns:p14="http://schemas.microsoft.com/office/powerpoint/2010/main" val="269016003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dirty="0" smtClean="0">
                <a:latin typeface="Calibri" pitchFamily="34" charset="0"/>
                <a:ea typeface="ＭＳ Ｐゴシック" pitchFamily="34" charset="-128"/>
                <a:cs typeface="Calibri" pitchFamily="34" charset="0"/>
              </a:rPr>
              <a:t>Motivation and goals</a:t>
            </a:r>
          </a:p>
          <a:p>
            <a:pPr>
              <a:defRPr/>
            </a:pPr>
            <a:r>
              <a:rPr lang="en-US" dirty="0" smtClean="0">
                <a:latin typeface="Calibri" pitchFamily="34" charset="0"/>
                <a:ea typeface="ＭＳ Ｐゴシック" pitchFamily="34" charset="-128"/>
                <a:cs typeface="Calibri" pitchFamily="34" charset="0"/>
              </a:rPr>
              <a:t>Overview of the Framework with demos</a:t>
            </a:r>
          </a:p>
          <a:p>
            <a:pPr>
              <a:defRPr/>
            </a:pPr>
            <a:r>
              <a:rPr lang="en-US" dirty="0" smtClean="0">
                <a:latin typeface="Calibri" pitchFamily="34" charset="0"/>
                <a:ea typeface="ＭＳ Ｐゴシック" pitchFamily="34" charset="-128"/>
                <a:cs typeface="Calibri" pitchFamily="34" charset="0"/>
              </a:rPr>
              <a:t>Results</a:t>
            </a:r>
          </a:p>
          <a:p>
            <a:pPr>
              <a:defRPr/>
            </a:pPr>
            <a:r>
              <a:rPr lang="en-US" dirty="0">
                <a:latin typeface="Calibri" pitchFamily="34" charset="0"/>
                <a:ea typeface="ＭＳ Ｐゴシック" pitchFamily="34" charset="-128"/>
                <a:cs typeface="Calibri" pitchFamily="34" charset="0"/>
              </a:rPr>
              <a:t>Features and Benefits</a:t>
            </a:r>
          </a:p>
          <a:p>
            <a:pPr>
              <a:defRPr/>
            </a:pPr>
            <a:r>
              <a:rPr lang="en-US" b="1" dirty="0" smtClean="0">
                <a:latin typeface="Calibri" pitchFamily="34" charset="0"/>
                <a:ea typeface="ＭＳ Ｐゴシック" pitchFamily="34" charset="-128"/>
                <a:cs typeface="Calibri" pitchFamily="34" charset="0"/>
              </a:rPr>
              <a:t>Project Status</a:t>
            </a:r>
          </a:p>
          <a:p>
            <a:pPr>
              <a:defRPr/>
            </a:pPr>
            <a:r>
              <a:rPr lang="en-US" dirty="0" smtClean="0">
                <a:latin typeface="Calibri" pitchFamily="34" charset="0"/>
                <a:ea typeface="ＭＳ Ｐゴシック" pitchFamily="34" charset="-128"/>
                <a:cs typeface="Calibri" pitchFamily="34" charset="0"/>
              </a:rPr>
              <a:t>Future Work</a:t>
            </a:r>
          </a:p>
          <a:p>
            <a:pPr>
              <a:defRPr/>
            </a:pPr>
            <a:r>
              <a:rPr lang="en-US"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28</a:t>
            </a:fld>
            <a:endParaRPr lang="en-US" dirty="0"/>
          </a:p>
        </p:txBody>
      </p:sp>
    </p:spTree>
    <p:extLst>
      <p:ext uri="{BB962C8B-B14F-4D97-AF65-F5344CB8AC3E}">
        <p14:creationId xmlns:p14="http://schemas.microsoft.com/office/powerpoint/2010/main" val="217381694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sz="3600" dirty="0" smtClean="0"/>
              <a:t>Project Status</a:t>
            </a:r>
            <a:endParaRPr lang="en-US" sz="3600"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000" y="914400"/>
            <a:ext cx="8305800" cy="5320599"/>
          </a:xfrm>
        </p:spPr>
      </p:pic>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29</a:t>
            </a:fld>
            <a:endParaRPr lang="en-US"/>
          </a:p>
        </p:txBody>
      </p:sp>
    </p:spTree>
    <p:extLst>
      <p:ext uri="{BB962C8B-B14F-4D97-AF65-F5344CB8AC3E}">
        <p14:creationId xmlns:p14="http://schemas.microsoft.com/office/powerpoint/2010/main" val="43524246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600" dirty="0" smtClean="0"/>
              <a:t>Plenty of Parallel Programming Languages and Paradigms</a:t>
            </a:r>
            <a:endParaRPr lang="en-US" sz="3600" dirty="0"/>
          </a:p>
        </p:txBody>
      </p:sp>
      <p:sp>
        <p:nvSpPr>
          <p:cNvPr id="3" name="Content Placeholder 2"/>
          <p:cNvSpPr>
            <a:spLocks noGrp="1"/>
          </p:cNvSpPr>
          <p:nvPr>
            <p:ph idx="1"/>
          </p:nvPr>
        </p:nvSpPr>
        <p:spPr>
          <a:xfrm>
            <a:off x="457200" y="1066800"/>
            <a:ext cx="8229600" cy="5257800"/>
          </a:xfrm>
        </p:spPr>
        <p:txBody>
          <a:bodyPr/>
          <a:lstStyle/>
          <a:p>
            <a:pPr marL="0" indent="0" algn="ctr">
              <a:buNone/>
            </a:pPr>
            <a:r>
              <a:rPr lang="en-US" sz="2400" dirty="0" smtClean="0">
                <a:solidFill>
                  <a:srgbClr val="FF0000"/>
                </a:solidFill>
              </a:rPr>
              <a:t>MPI</a:t>
            </a:r>
          </a:p>
          <a:p>
            <a:pPr marL="0" indent="0" algn="ctr">
              <a:buNone/>
            </a:pPr>
            <a:r>
              <a:rPr lang="en-US" sz="2400" dirty="0" smtClean="0">
                <a:solidFill>
                  <a:srgbClr val="FF0000"/>
                </a:solidFill>
              </a:rPr>
              <a:t>  OpenMP</a:t>
            </a:r>
          </a:p>
          <a:p>
            <a:pPr marL="0" indent="0" algn="ctr">
              <a:buNone/>
            </a:pPr>
            <a:r>
              <a:rPr lang="en-US" sz="2400" dirty="0" smtClean="0">
                <a:solidFill>
                  <a:srgbClr val="FF0000"/>
                </a:solidFill>
              </a:rPr>
              <a:t>CUDA</a:t>
            </a:r>
          </a:p>
          <a:p>
            <a:pPr marL="0" indent="0" algn="ctr">
              <a:buNone/>
            </a:pPr>
            <a:r>
              <a:rPr lang="en-US" sz="2400" dirty="0" err="1" smtClean="0">
                <a:solidFill>
                  <a:srgbClr val="FF0000"/>
                </a:solidFill>
              </a:rPr>
              <a:t>OpenCL</a:t>
            </a:r>
            <a:endParaRPr lang="en-US" sz="2400" dirty="0" smtClean="0">
              <a:solidFill>
                <a:srgbClr val="FF0000"/>
              </a:solidFill>
            </a:endParaRPr>
          </a:p>
          <a:p>
            <a:pPr marL="0" indent="0">
              <a:buNone/>
            </a:pPr>
            <a:r>
              <a:rPr lang="en-US" sz="2400" dirty="0" smtClean="0">
                <a:solidFill>
                  <a:srgbClr val="FF0000"/>
                </a:solidFill>
              </a:rPr>
              <a:t>        Implicitly Parallel Languages (X10, Fortress, SISAL)</a:t>
            </a:r>
          </a:p>
          <a:p>
            <a:pPr marL="0" indent="0" algn="ctr">
              <a:buNone/>
            </a:pPr>
            <a:r>
              <a:rPr lang="en-US" sz="2400" dirty="0" smtClean="0">
                <a:solidFill>
                  <a:srgbClr val="FF0000"/>
                </a:solidFill>
              </a:rPr>
              <a:t>PGAS languages (UPC, Co-Array Fortran)</a:t>
            </a:r>
          </a:p>
          <a:p>
            <a:pPr marL="0" indent="0" algn="ctr">
              <a:buNone/>
            </a:pPr>
            <a:r>
              <a:rPr lang="en-US" sz="2400" dirty="0" smtClean="0">
                <a:solidFill>
                  <a:srgbClr val="FF0000"/>
                </a:solidFill>
              </a:rPr>
              <a:t>Offload programming for MIC</a:t>
            </a:r>
          </a:p>
          <a:p>
            <a:pPr marL="0" indent="0" algn="ctr">
              <a:buNone/>
            </a:pPr>
            <a:r>
              <a:rPr lang="en-US" sz="2400" dirty="0" smtClean="0">
                <a:solidFill>
                  <a:srgbClr val="FF0000"/>
                </a:solidFill>
              </a:rPr>
              <a:t>SHMEM</a:t>
            </a:r>
          </a:p>
          <a:p>
            <a:pPr marL="0" indent="0" algn="ctr">
              <a:buNone/>
            </a:pPr>
            <a:r>
              <a:rPr lang="en-US" sz="2400" dirty="0" err="1" smtClean="0">
                <a:solidFill>
                  <a:srgbClr val="FF0000"/>
                </a:solidFill>
              </a:rPr>
              <a:t>Cilk</a:t>
            </a:r>
            <a:r>
              <a:rPr lang="en-US" sz="2400" dirty="0" smtClean="0">
                <a:solidFill>
                  <a:srgbClr val="FF0000"/>
                </a:solidFill>
              </a:rPr>
              <a:t>/Intel </a:t>
            </a:r>
            <a:r>
              <a:rPr lang="en-US" sz="2400" dirty="0" err="1" smtClean="0">
                <a:solidFill>
                  <a:srgbClr val="FF0000"/>
                </a:solidFill>
              </a:rPr>
              <a:t>Cilk</a:t>
            </a:r>
            <a:r>
              <a:rPr lang="en-US" sz="2400" dirty="0" smtClean="0">
                <a:solidFill>
                  <a:srgbClr val="FF0000"/>
                </a:solidFill>
              </a:rPr>
              <a:t> Plus</a:t>
            </a:r>
          </a:p>
          <a:p>
            <a:pPr marL="0" indent="0" algn="ctr">
              <a:buNone/>
            </a:pPr>
            <a:r>
              <a:rPr lang="en-US" sz="2400" dirty="0" smtClean="0">
                <a:solidFill>
                  <a:srgbClr val="FF0000"/>
                </a:solidFill>
              </a:rPr>
              <a:t>Charm++</a:t>
            </a:r>
          </a:p>
          <a:p>
            <a:pPr marL="0" indent="0" algn="ctr">
              <a:buNone/>
            </a:pPr>
            <a:r>
              <a:rPr lang="en-US" sz="2400" dirty="0" smtClean="0">
                <a:solidFill>
                  <a:srgbClr val="FF0000"/>
                </a:solidFill>
              </a:rPr>
              <a:t>HPF</a:t>
            </a:r>
          </a:p>
          <a:p>
            <a:pPr marL="0" indent="0">
              <a:buNone/>
            </a:pPr>
            <a:r>
              <a:rPr lang="en-US" sz="2400" dirty="0" smtClean="0">
                <a:solidFill>
                  <a:srgbClr val="FF0000"/>
                </a:solidFill>
              </a:rPr>
              <a:t>                      Hybrid programming (MPI + OpenMP)</a:t>
            </a:r>
            <a:endParaRPr lang="en-US" sz="2400" dirty="0">
              <a:solidFill>
                <a:srgbClr val="FF0000"/>
              </a:solidFill>
            </a:endParaRPr>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0" y="742950"/>
            <a:ext cx="2209800" cy="5353050"/>
          </a:xfrm>
          <a:prstGeom prst="rect">
            <a:avLst/>
          </a:prstGeom>
        </p:spPr>
      </p:pic>
    </p:spTree>
    <p:extLst>
      <p:ext uri="{BB962C8B-B14F-4D97-AF65-F5344CB8AC3E}">
        <p14:creationId xmlns:p14="http://schemas.microsoft.com/office/powerpoint/2010/main" val="32105874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3"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1" fill="hold"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 presetClass="entr" presetSubtype="3" fill="hold" nodeType="after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additive="base">
                                        <p:cTn id="5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6" fill="hold" nodeType="after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 calcmode="lin" valueType="num">
                                      <p:cBhvr additive="base">
                                        <p:cTn id="62"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45" presetClass="entr" presetSubtype="0"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fade">
                                      <p:cBhvr>
                                        <p:cTn id="67" dur="2000"/>
                                        <p:tgtEl>
                                          <p:spTgt spid="5"/>
                                        </p:tgtEl>
                                      </p:cBhvr>
                                    </p:animEffect>
                                    <p:anim calcmode="lin" valueType="num">
                                      <p:cBhvr>
                                        <p:cTn id="68" dur="2000" fill="hold"/>
                                        <p:tgtEl>
                                          <p:spTgt spid="5"/>
                                        </p:tgtEl>
                                        <p:attrNameLst>
                                          <p:attrName>ppt_w</p:attrName>
                                        </p:attrNameLst>
                                      </p:cBhvr>
                                      <p:tavLst>
                                        <p:tav tm="0" fmla="#ppt_w*sin(2.5*pi*$)">
                                          <p:val>
                                            <p:fltVal val="0"/>
                                          </p:val>
                                        </p:tav>
                                        <p:tav tm="100000">
                                          <p:val>
                                            <p:fltVal val="1"/>
                                          </p:val>
                                        </p:tav>
                                      </p:tavLst>
                                    </p:anim>
                                    <p:anim calcmode="lin" valueType="num">
                                      <p:cBhvr>
                                        <p:cTn id="6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dirty="0" smtClean="0">
                <a:latin typeface="Calibri" pitchFamily="34" charset="0"/>
                <a:ea typeface="ＭＳ Ｐゴシック" pitchFamily="34" charset="-128"/>
                <a:cs typeface="Calibri" pitchFamily="34" charset="0"/>
              </a:rPr>
              <a:t>Motivation and goals</a:t>
            </a:r>
          </a:p>
          <a:p>
            <a:pPr>
              <a:defRPr/>
            </a:pPr>
            <a:r>
              <a:rPr lang="en-US" dirty="0" smtClean="0">
                <a:latin typeface="Calibri" pitchFamily="34" charset="0"/>
                <a:ea typeface="ＭＳ Ｐゴシック" pitchFamily="34" charset="-128"/>
                <a:cs typeface="Calibri" pitchFamily="34" charset="0"/>
              </a:rPr>
              <a:t>Overview of the Framework with demos</a:t>
            </a:r>
          </a:p>
          <a:p>
            <a:pPr>
              <a:defRPr/>
            </a:pPr>
            <a:r>
              <a:rPr lang="en-US" dirty="0" smtClean="0">
                <a:latin typeface="Calibri" pitchFamily="34" charset="0"/>
                <a:ea typeface="ＭＳ Ｐゴシック" pitchFamily="34" charset="-128"/>
                <a:cs typeface="Calibri" pitchFamily="34" charset="0"/>
              </a:rPr>
              <a:t>Results</a:t>
            </a:r>
          </a:p>
          <a:p>
            <a:pPr>
              <a:defRPr/>
            </a:pPr>
            <a:r>
              <a:rPr lang="en-US" dirty="0" smtClean="0">
                <a:latin typeface="Calibri" pitchFamily="34" charset="0"/>
                <a:ea typeface="ＭＳ Ｐゴシック" pitchFamily="34" charset="-128"/>
                <a:cs typeface="Calibri" pitchFamily="34" charset="0"/>
              </a:rPr>
              <a:t>Features and Benefits</a:t>
            </a:r>
          </a:p>
          <a:p>
            <a:pPr>
              <a:defRPr/>
            </a:pPr>
            <a:r>
              <a:rPr lang="en-US" dirty="0">
                <a:latin typeface="Calibri" pitchFamily="34" charset="0"/>
                <a:ea typeface="ＭＳ Ｐゴシック" pitchFamily="34" charset="-128"/>
                <a:cs typeface="Calibri" pitchFamily="34" charset="0"/>
              </a:rPr>
              <a:t>Project Status</a:t>
            </a:r>
          </a:p>
          <a:p>
            <a:pPr>
              <a:defRPr/>
            </a:pPr>
            <a:r>
              <a:rPr lang="en-US" b="1" dirty="0" smtClean="0">
                <a:latin typeface="Calibri" pitchFamily="34" charset="0"/>
                <a:ea typeface="ＭＳ Ｐゴシック" pitchFamily="34" charset="-128"/>
                <a:cs typeface="Calibri" pitchFamily="34" charset="0"/>
              </a:rPr>
              <a:t>Future Work</a:t>
            </a:r>
          </a:p>
          <a:p>
            <a:pPr>
              <a:defRPr/>
            </a:pPr>
            <a:r>
              <a:rPr lang="en-US"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30</a:t>
            </a:fld>
            <a:endParaRPr lang="en-US" dirty="0"/>
          </a:p>
        </p:txBody>
      </p:sp>
    </p:spTree>
    <p:extLst>
      <p:ext uri="{BB962C8B-B14F-4D97-AF65-F5344CB8AC3E}">
        <p14:creationId xmlns:p14="http://schemas.microsoft.com/office/powerpoint/2010/main" val="111164661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3600" dirty="0" smtClean="0"/>
              <a:t>Future Work</a:t>
            </a:r>
            <a:endParaRPr lang="en-US" sz="3600" dirty="0"/>
          </a:p>
        </p:txBody>
      </p:sp>
      <p:sp>
        <p:nvSpPr>
          <p:cNvPr id="3" name="Content Placeholder 2"/>
          <p:cNvSpPr>
            <a:spLocks noGrp="1"/>
          </p:cNvSpPr>
          <p:nvPr>
            <p:ph idx="1"/>
          </p:nvPr>
        </p:nvSpPr>
        <p:spPr>
          <a:xfrm>
            <a:off x="304800" y="762000"/>
            <a:ext cx="8610600" cy="5562600"/>
          </a:xfrm>
        </p:spPr>
        <p:txBody>
          <a:bodyPr/>
          <a:lstStyle/>
          <a:p>
            <a:r>
              <a:rPr lang="en-US" sz="2800" dirty="0" smtClean="0"/>
              <a:t>Migrate from DMS to Rose source-to-source compiler and integrate all the interfaces</a:t>
            </a:r>
          </a:p>
          <a:p>
            <a:r>
              <a:rPr lang="en-US" sz="2800" dirty="0" smtClean="0"/>
              <a:t>Usability studies:</a:t>
            </a:r>
          </a:p>
          <a:p>
            <a:pPr lvl="1"/>
            <a:r>
              <a:rPr lang="en-US" sz="2400" dirty="0" smtClean="0"/>
              <a:t>Should be able to rank the user preferences for the interface</a:t>
            </a:r>
          </a:p>
          <a:p>
            <a:pPr lvl="1"/>
            <a:r>
              <a:rPr lang="en-US" sz="2400" dirty="0" smtClean="0"/>
              <a:t>Prioritize the development effort</a:t>
            </a:r>
            <a:endParaRPr lang="en-US" sz="2800" dirty="0" smtClean="0"/>
          </a:p>
          <a:p>
            <a:r>
              <a:rPr lang="en-US" sz="2800" dirty="0" smtClean="0"/>
              <a:t>Integration with </a:t>
            </a:r>
            <a:r>
              <a:rPr lang="en-US" sz="2800" dirty="0" err="1" smtClean="0"/>
              <a:t>PerfExpert</a:t>
            </a:r>
            <a:r>
              <a:rPr lang="en-US" sz="2800" dirty="0" smtClean="0"/>
              <a:t> and Eclipse</a:t>
            </a:r>
          </a:p>
          <a:p>
            <a:r>
              <a:rPr lang="en-US" sz="2800" dirty="0" smtClean="0"/>
              <a:t>Ability to handle irregular meshes and specify pipeline </a:t>
            </a:r>
            <a:r>
              <a:rPr lang="en-US" sz="2800" dirty="0"/>
              <a:t>mode of </a:t>
            </a:r>
            <a:r>
              <a:rPr lang="en-US" sz="2800" dirty="0" smtClean="0"/>
              <a:t>communication through GUI</a:t>
            </a:r>
          </a:p>
          <a:p>
            <a:r>
              <a:rPr lang="en-US" sz="2800" dirty="0"/>
              <a:t>Address the demands for </a:t>
            </a:r>
          </a:p>
          <a:p>
            <a:pPr lvl="1"/>
            <a:r>
              <a:rPr lang="en-US" sz="2400" dirty="0"/>
              <a:t>a directives-based interface</a:t>
            </a:r>
          </a:p>
          <a:p>
            <a:pPr lvl="1"/>
            <a:r>
              <a:rPr lang="en-US" sz="2400" dirty="0"/>
              <a:t>the option of editing the log-file to repeat the code-generation process without going through the GUI</a:t>
            </a:r>
          </a:p>
          <a:p>
            <a:endParaRPr lang="en-US" sz="28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31</a:t>
            </a:fld>
            <a:endParaRPr lang="en-US"/>
          </a:p>
        </p:txBody>
      </p:sp>
    </p:spTree>
    <p:extLst>
      <p:ext uri="{BB962C8B-B14F-4D97-AF65-F5344CB8AC3E}">
        <p14:creationId xmlns:p14="http://schemas.microsoft.com/office/powerpoint/2010/main" val="360079305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dirty="0" smtClean="0">
                <a:latin typeface="Calibri" pitchFamily="34" charset="0"/>
                <a:ea typeface="ＭＳ Ｐゴシック" pitchFamily="34" charset="-128"/>
                <a:cs typeface="Calibri" pitchFamily="34" charset="0"/>
              </a:rPr>
              <a:t>Motivation and goals</a:t>
            </a:r>
          </a:p>
          <a:p>
            <a:pPr>
              <a:defRPr/>
            </a:pPr>
            <a:r>
              <a:rPr lang="en-US" dirty="0" smtClean="0">
                <a:latin typeface="Calibri" pitchFamily="34" charset="0"/>
                <a:ea typeface="ＭＳ Ｐゴシック" pitchFamily="34" charset="-128"/>
                <a:cs typeface="Calibri" pitchFamily="34" charset="0"/>
              </a:rPr>
              <a:t>Overview of the Framework with demos</a:t>
            </a:r>
          </a:p>
          <a:p>
            <a:pPr>
              <a:defRPr/>
            </a:pPr>
            <a:r>
              <a:rPr lang="en-US" dirty="0" smtClean="0">
                <a:latin typeface="Calibri" pitchFamily="34" charset="0"/>
                <a:ea typeface="ＭＳ Ｐゴシック" pitchFamily="34" charset="-128"/>
                <a:cs typeface="Calibri" pitchFamily="34" charset="0"/>
              </a:rPr>
              <a:t>Results</a:t>
            </a:r>
          </a:p>
          <a:p>
            <a:pPr>
              <a:defRPr/>
            </a:pPr>
            <a:r>
              <a:rPr lang="en-US" dirty="0" smtClean="0">
                <a:latin typeface="Calibri" pitchFamily="34" charset="0"/>
                <a:ea typeface="ＭＳ Ｐゴシック" pitchFamily="34" charset="-128"/>
                <a:cs typeface="Calibri" pitchFamily="34" charset="0"/>
              </a:rPr>
              <a:t>Features and Benefits</a:t>
            </a:r>
          </a:p>
          <a:p>
            <a:pPr>
              <a:defRPr/>
            </a:pPr>
            <a:r>
              <a:rPr lang="en-US" dirty="0">
                <a:latin typeface="Calibri" pitchFamily="34" charset="0"/>
                <a:ea typeface="ＭＳ Ｐゴシック" pitchFamily="34" charset="-128"/>
                <a:cs typeface="Calibri" pitchFamily="34" charset="0"/>
              </a:rPr>
              <a:t>Project Status</a:t>
            </a:r>
          </a:p>
          <a:p>
            <a:pPr>
              <a:defRPr/>
            </a:pPr>
            <a:r>
              <a:rPr lang="en-US" dirty="0" smtClean="0">
                <a:latin typeface="Calibri" pitchFamily="34" charset="0"/>
                <a:ea typeface="ＭＳ Ｐゴシック" pitchFamily="34" charset="-128"/>
                <a:cs typeface="Calibri" pitchFamily="34" charset="0"/>
              </a:rPr>
              <a:t>Future Work</a:t>
            </a:r>
          </a:p>
          <a:p>
            <a:pPr>
              <a:defRPr/>
            </a:pPr>
            <a:r>
              <a:rPr lang="en-US" b="1"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32</a:t>
            </a:fld>
            <a:endParaRPr lang="en-US" dirty="0"/>
          </a:p>
        </p:txBody>
      </p:sp>
    </p:spTree>
    <p:extLst>
      <p:ext uri="{BB962C8B-B14F-4D97-AF65-F5344CB8AC3E}">
        <p14:creationId xmlns:p14="http://schemas.microsoft.com/office/powerpoint/2010/main" val="21738169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Conclusion</a:t>
            </a:r>
            <a:endParaRPr lang="en-US" sz="3600" dirty="0"/>
          </a:p>
        </p:txBody>
      </p:sp>
      <p:sp>
        <p:nvSpPr>
          <p:cNvPr id="3" name="Content Placeholder 2"/>
          <p:cNvSpPr>
            <a:spLocks noGrp="1"/>
          </p:cNvSpPr>
          <p:nvPr>
            <p:ph idx="1"/>
          </p:nvPr>
        </p:nvSpPr>
        <p:spPr>
          <a:xfrm>
            <a:off x="457200" y="1112837"/>
            <a:ext cx="8382000" cy="5059363"/>
          </a:xfrm>
        </p:spPr>
        <p:txBody>
          <a:bodyPr/>
          <a:lstStyle/>
          <a:p>
            <a:r>
              <a:rPr lang="en-US" sz="2800" dirty="0" smtClean="0"/>
              <a:t>Through this research and development effort, we have demonstrated</a:t>
            </a:r>
          </a:p>
          <a:p>
            <a:pPr lvl="1"/>
            <a:r>
              <a:rPr lang="en-US" sz="2400" dirty="0"/>
              <a:t>a</a:t>
            </a:r>
            <a:r>
              <a:rPr lang="en-US" sz="2400" dirty="0" smtClean="0"/>
              <a:t>n approach for lowering the adoption barriers to HPC by raising the level of abstraction of parallel programming </a:t>
            </a:r>
          </a:p>
          <a:p>
            <a:pPr lvl="1"/>
            <a:r>
              <a:rPr lang="en-US" sz="2400" dirty="0"/>
              <a:t>a</a:t>
            </a:r>
            <a:r>
              <a:rPr lang="en-US" sz="2400" dirty="0" smtClean="0"/>
              <a:t>n interactive tool for teaching parallel programming: think “Alice” and “</a:t>
            </a:r>
            <a:r>
              <a:rPr lang="en-US" sz="2400" dirty="0" err="1" smtClean="0"/>
              <a:t>DrJava</a:t>
            </a:r>
            <a:r>
              <a:rPr lang="en-US" sz="2400" dirty="0" smtClean="0"/>
              <a:t>”</a:t>
            </a:r>
          </a:p>
          <a:p>
            <a:pPr lvl="1"/>
            <a:r>
              <a:rPr lang="en-US" sz="2400" dirty="0" smtClean="0"/>
              <a:t>the usage of multiple interfaces to accommodate the preferences of the user-community: one size does not fit all </a:t>
            </a:r>
          </a:p>
          <a:p>
            <a:pPr lvl="1"/>
            <a:r>
              <a:rPr lang="en-US" sz="2400" dirty="0"/>
              <a:t>that it is possible to achieve abstraction and </a:t>
            </a:r>
            <a:r>
              <a:rPr lang="en-US" sz="2400" dirty="0" smtClean="0"/>
              <a:t>performance </a:t>
            </a:r>
            <a:r>
              <a:rPr lang="en-US" sz="2400" dirty="0"/>
              <a:t>at the same </a:t>
            </a:r>
            <a:r>
              <a:rPr lang="en-US" sz="2400" dirty="0" smtClean="0"/>
              <a:t>time</a:t>
            </a:r>
          </a:p>
          <a:p>
            <a:endParaRPr lang="en-US" dirty="0"/>
          </a:p>
          <a:p>
            <a:pPr marL="457200" lvl="1" indent="0">
              <a:buNone/>
            </a:pPr>
            <a:endParaRPr lang="en-US" sz="2400" dirty="0" smtClean="0"/>
          </a:p>
          <a:p>
            <a:pPr lvl="1"/>
            <a:endParaRPr lang="en-US" sz="2400" dirty="0" smtClean="0"/>
          </a:p>
          <a:p>
            <a:pPr lvl="1"/>
            <a:endParaRPr lang="en-US" sz="2400" dirty="0" smtClean="0"/>
          </a:p>
          <a:p>
            <a:pPr marL="0" indent="0">
              <a:buNone/>
            </a:pPr>
            <a:endParaRPr lang="en-US" sz="2800" dirty="0" smtClean="0"/>
          </a:p>
          <a:p>
            <a:endParaRPr lang="en-US" sz="28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33</a:t>
            </a:fld>
            <a:endParaRPr lang="en-US"/>
          </a:p>
        </p:txBody>
      </p:sp>
    </p:spTree>
    <p:extLst>
      <p:ext uri="{BB962C8B-B14F-4D97-AF65-F5344CB8AC3E}">
        <p14:creationId xmlns:p14="http://schemas.microsoft.com/office/powerpoint/2010/main" val="283436793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Acknowledgement</a:t>
            </a:r>
            <a:endParaRPr lang="en-US" sz="3600" dirty="0"/>
          </a:p>
        </p:txBody>
      </p:sp>
      <p:sp>
        <p:nvSpPr>
          <p:cNvPr id="3" name="Content Placeholder 2"/>
          <p:cNvSpPr>
            <a:spLocks noGrp="1"/>
          </p:cNvSpPr>
          <p:nvPr>
            <p:ph idx="1"/>
          </p:nvPr>
        </p:nvSpPr>
        <p:spPr/>
        <p:txBody>
          <a:bodyPr/>
          <a:lstStyle/>
          <a:p>
            <a:pPr marL="0" indent="0" algn="ctr">
              <a:buNone/>
            </a:pPr>
            <a:r>
              <a:rPr lang="en-US" dirty="0" smtClean="0"/>
              <a:t>On behalf of my co-authors, student and XSEDE intern (Julio Olaya), I would like to thank NSF, XSEDE and TACC!</a:t>
            </a:r>
            <a:endParaRPr lang="en-US"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34</a:t>
            </a:fld>
            <a:endParaRPr lang="en-US"/>
          </a:p>
        </p:txBody>
      </p:sp>
    </p:spTree>
    <p:extLst>
      <p:ext uri="{BB962C8B-B14F-4D97-AF65-F5344CB8AC3E}">
        <p14:creationId xmlns:p14="http://schemas.microsoft.com/office/powerpoint/2010/main" val="20089199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marL="0" indent="0" algn="ctr">
              <a:buNone/>
            </a:pPr>
            <a:r>
              <a:rPr lang="en-US" dirty="0" smtClean="0"/>
              <a:t>	Thanks for listening!</a:t>
            </a:r>
          </a:p>
          <a:p>
            <a:pPr marL="0" indent="0" algn="ctr">
              <a:buNone/>
            </a:pPr>
            <a:endParaRPr lang="en-US" dirty="0"/>
          </a:p>
          <a:p>
            <a:pPr marL="0" indent="0" algn="ctr">
              <a:buNone/>
            </a:pPr>
            <a:r>
              <a:rPr lang="en-US" dirty="0" smtClean="0"/>
              <a:t>Any questions, comments or concerns?</a:t>
            </a:r>
          </a:p>
          <a:p>
            <a:pPr marL="0" indent="0" algn="ctr">
              <a:buNone/>
            </a:pPr>
            <a:endParaRPr lang="en-US" dirty="0" smtClean="0"/>
          </a:p>
          <a:p>
            <a:pPr marL="0" indent="0" algn="ctr">
              <a:buNone/>
            </a:pPr>
            <a:r>
              <a:rPr lang="en-US" dirty="0" smtClean="0"/>
              <a:t>Contact: </a:t>
            </a:r>
            <a:r>
              <a:rPr lang="en-US" dirty="0" smtClean="0">
                <a:hlinkClick r:id="rId3"/>
              </a:rPr>
              <a:t>rauta@tacc.utexas.edu</a:t>
            </a:r>
            <a:endParaRPr lang="en-US" dirty="0" smtClean="0"/>
          </a:p>
          <a:p>
            <a:pPr marL="0" indent="0" algn="ctr">
              <a:buNone/>
            </a:pPr>
            <a:endParaRPr lang="en-US" dirty="0" smtClean="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35</a:t>
            </a:fld>
            <a:endParaRPr lang="en-US"/>
          </a:p>
        </p:txBody>
      </p:sp>
    </p:spTree>
    <p:extLst>
      <p:ext uri="{BB962C8B-B14F-4D97-AF65-F5344CB8AC3E}">
        <p14:creationId xmlns:p14="http://schemas.microsoft.com/office/powerpoint/2010/main" val="31412388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8492" y="1231392"/>
            <a:ext cx="8229600" cy="4525963"/>
          </a:xfrm>
        </p:spPr>
        <p:txBody>
          <a:bodyPr/>
          <a:lstStyle/>
          <a:p>
            <a:pPr marL="0" indent="0" algn="ctr">
              <a:buNone/>
            </a:pPr>
            <a:endParaRPr lang="en-US" dirty="0"/>
          </a:p>
        </p:txBody>
      </p:sp>
      <p:sp>
        <p:nvSpPr>
          <p:cNvPr id="4" name="Slide Number Placeholder 3"/>
          <p:cNvSpPr>
            <a:spLocks noGrp="1"/>
          </p:cNvSpPr>
          <p:nvPr>
            <p:ph type="sldNum" sz="quarter" idx="12"/>
          </p:nvPr>
        </p:nvSpPr>
        <p:spPr>
          <a:xfrm>
            <a:off x="3505200" y="6362192"/>
            <a:ext cx="2133600" cy="365125"/>
          </a:xfrm>
        </p:spPr>
        <p:txBody>
          <a:bodyPr/>
          <a:lstStyle/>
          <a:p>
            <a:pPr>
              <a:defRPr/>
            </a:pPr>
            <a:fld id="{24035D55-A307-4528-938A-A7EDA6B42220}" type="slidenum">
              <a:rPr lang="en-US" smtClean="0"/>
              <a:pPr>
                <a:defRPr/>
              </a:pPr>
              <a:t>4</a:t>
            </a:fld>
            <a:endParaRPr lang="en-US"/>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1073" r="6250"/>
          <a:stretch/>
        </p:blipFill>
        <p:spPr>
          <a:xfrm>
            <a:off x="0" y="843189"/>
            <a:ext cx="9144000" cy="6103203"/>
          </a:xfrm>
          <a:prstGeom prst="rect">
            <a:avLst/>
          </a:prstGeom>
        </p:spPr>
      </p:pic>
      <p:sp>
        <p:nvSpPr>
          <p:cNvPr id="7" name="Rectangle 6"/>
          <p:cNvSpPr/>
          <p:nvPr/>
        </p:nvSpPr>
        <p:spPr>
          <a:xfrm>
            <a:off x="0" y="12192"/>
            <a:ext cx="9144000" cy="830997"/>
          </a:xfrm>
          <a:prstGeom prst="rect">
            <a:avLst/>
          </a:prstGeom>
        </p:spPr>
        <p:txBody>
          <a:bodyPr wrap="square">
            <a:spAutoFit/>
          </a:bodyPr>
          <a:lstStyle/>
          <a:p>
            <a:pPr algn="ctr"/>
            <a:r>
              <a:rPr lang="en-US" sz="2400" dirty="0" smtClean="0">
                <a:solidFill>
                  <a:srgbClr val="FF0000"/>
                </a:solidFill>
              </a:rPr>
              <a:t>There is a need to develop a tool (high-level framework) that offers a low-risk way for domain-experts to try HPC but first…</a:t>
            </a:r>
            <a:endParaRPr lang="en-US" sz="2400" dirty="0">
              <a:solidFill>
                <a:srgbClr val="FF0000"/>
              </a:solidFill>
            </a:endParaRPr>
          </a:p>
        </p:txBody>
      </p:sp>
      <p:sp>
        <p:nvSpPr>
          <p:cNvPr id="9" name="TextBox 8"/>
          <p:cNvSpPr txBox="1"/>
          <p:nvPr/>
        </p:nvSpPr>
        <p:spPr bwMode="auto">
          <a:xfrm>
            <a:off x="3581400" y="1575661"/>
            <a:ext cx="685800" cy="646331"/>
          </a:xfrm>
          <a:prstGeom prst="rect">
            <a:avLst/>
          </a:prstGeom>
          <a:noFill/>
          <a:ln w="9525">
            <a:noFill/>
            <a:miter lim="800000"/>
            <a:headEnd/>
            <a:tailEnd/>
          </a:ln>
          <a:scene3d>
            <a:camera prst="orthographicFront">
              <a:rot lat="0" lon="0" rev="1200000"/>
            </a:camera>
            <a:lightRig rig="threePt" dir="t"/>
          </a:scene3d>
        </p:spPr>
        <p:txBody>
          <a:bodyPr wrap="square" rtlCol="0">
            <a:prstTxWarp prst="textNoShape">
              <a:avLst/>
            </a:prstTxWarp>
            <a:spAutoFit/>
          </a:bodyPr>
          <a:lstStyle/>
          <a:p>
            <a:r>
              <a:rPr lang="en-US" dirty="0" smtClean="0">
                <a:solidFill>
                  <a:srgbClr val="FF0000"/>
                </a:solidFill>
              </a:rPr>
              <a:t>MPI Help </a:t>
            </a:r>
            <a:endParaRPr lang="en-US" sz="1800" dirty="0">
              <a:solidFill>
                <a:srgbClr val="FF0000"/>
              </a:solidFill>
            </a:endParaRPr>
          </a:p>
        </p:txBody>
      </p:sp>
      <p:sp>
        <p:nvSpPr>
          <p:cNvPr id="11" name="TextBox 10"/>
          <p:cNvSpPr txBox="1"/>
          <p:nvPr/>
        </p:nvSpPr>
        <p:spPr bwMode="auto">
          <a:xfrm>
            <a:off x="7543800" y="926592"/>
            <a:ext cx="838200" cy="646331"/>
          </a:xfrm>
          <a:prstGeom prst="rect">
            <a:avLst/>
          </a:prstGeom>
          <a:noFill/>
          <a:ln w="9525">
            <a:noFill/>
            <a:miter lim="800000"/>
            <a:headEnd/>
            <a:tailEnd/>
          </a:ln>
          <a:scene3d>
            <a:camera prst="orthographicFront">
              <a:rot lat="0" lon="0" rev="1200000"/>
            </a:camera>
            <a:lightRig rig="threePt" dir="t"/>
          </a:scene3d>
        </p:spPr>
        <p:txBody>
          <a:bodyPr wrap="square" rtlCol="0">
            <a:prstTxWarp prst="textNoShape">
              <a:avLst/>
            </a:prstTxWarp>
            <a:spAutoFit/>
          </a:bodyPr>
          <a:lstStyle/>
          <a:p>
            <a:r>
              <a:rPr lang="en-US" sz="1800" dirty="0" smtClean="0">
                <a:solidFill>
                  <a:srgbClr val="FF0000"/>
                </a:solidFill>
              </a:rPr>
              <a:t>CUDA</a:t>
            </a:r>
          </a:p>
          <a:p>
            <a:r>
              <a:rPr lang="en-US" sz="1800" dirty="0" smtClean="0">
                <a:solidFill>
                  <a:srgbClr val="FF0000"/>
                </a:solidFill>
              </a:rPr>
              <a:t>help</a:t>
            </a:r>
            <a:endParaRPr lang="en-US" sz="1800" dirty="0">
              <a:solidFill>
                <a:srgbClr val="FF0000"/>
              </a:solidFill>
            </a:endParaRPr>
          </a:p>
        </p:txBody>
      </p:sp>
      <p:sp>
        <p:nvSpPr>
          <p:cNvPr id="12" name="TextBox 11"/>
          <p:cNvSpPr txBox="1"/>
          <p:nvPr/>
        </p:nvSpPr>
        <p:spPr bwMode="auto">
          <a:xfrm>
            <a:off x="6629400" y="1249757"/>
            <a:ext cx="838200" cy="523220"/>
          </a:xfrm>
          <a:prstGeom prst="rect">
            <a:avLst/>
          </a:prstGeom>
          <a:noFill/>
          <a:ln w="9525">
            <a:noFill/>
            <a:miter lim="800000"/>
            <a:headEnd/>
            <a:tailEnd/>
          </a:ln>
          <a:scene3d>
            <a:camera prst="orthographicFront">
              <a:rot lat="0" lon="0" rev="2400000"/>
            </a:camera>
            <a:lightRig rig="threePt" dir="t"/>
          </a:scene3d>
        </p:spPr>
        <p:txBody>
          <a:bodyPr wrap="square" rtlCol="0">
            <a:prstTxWarp prst="textNoShape">
              <a:avLst/>
            </a:prstTxWarp>
            <a:spAutoFit/>
          </a:bodyPr>
          <a:lstStyle/>
          <a:p>
            <a:r>
              <a:rPr lang="en-US" sz="1400" dirty="0" smtClean="0">
                <a:solidFill>
                  <a:srgbClr val="FF0000"/>
                </a:solidFill>
              </a:rPr>
              <a:t>OpenMP Help </a:t>
            </a:r>
            <a:endParaRPr lang="en-US" sz="1400" dirty="0">
              <a:solidFill>
                <a:srgbClr val="FF0000"/>
              </a:solidFill>
            </a:endParaRPr>
          </a:p>
        </p:txBody>
      </p:sp>
    </p:spTree>
    <p:extLst>
      <p:ext uri="{BB962C8B-B14F-4D97-AF65-F5344CB8AC3E}">
        <p14:creationId xmlns:p14="http://schemas.microsoft.com/office/powerpoint/2010/main" val="349441347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 Understanding the Mindset of the User Community is Important</a:t>
            </a:r>
            <a:endParaRPr lang="en-US" sz="3600" dirty="0"/>
          </a:p>
        </p:txBody>
      </p:sp>
      <p:sp>
        <p:nvSpPr>
          <p:cNvPr id="3" name="Content Placeholder 2"/>
          <p:cNvSpPr>
            <a:spLocks noGrp="1"/>
          </p:cNvSpPr>
          <p:nvPr>
            <p:ph idx="1"/>
          </p:nvPr>
        </p:nvSpPr>
        <p:spPr>
          <a:xfrm>
            <a:off x="76200" y="1265237"/>
            <a:ext cx="9067800" cy="4525963"/>
          </a:xfrm>
        </p:spPr>
        <p:txBody>
          <a:bodyPr/>
          <a:lstStyle/>
          <a:p>
            <a:pPr marL="0" indent="0">
              <a:spcBef>
                <a:spcPts val="2400"/>
              </a:spcBef>
              <a:buNone/>
            </a:pPr>
            <a:r>
              <a:rPr lang="en-US" sz="2400" dirty="0" smtClean="0"/>
              <a:t>“…</a:t>
            </a:r>
            <a:r>
              <a:rPr lang="en-US" sz="2400" i="1" dirty="0" smtClean="0"/>
              <a:t>the </a:t>
            </a:r>
            <a:r>
              <a:rPr lang="en-US" sz="2400" i="1" dirty="0"/>
              <a:t>history of HPC is littered </a:t>
            </a:r>
            <a:r>
              <a:rPr lang="en-US" sz="2400" i="1" dirty="0" smtClean="0"/>
              <a:t>with new </a:t>
            </a:r>
            <a:r>
              <a:rPr lang="en-US" sz="2400" i="1" dirty="0"/>
              <a:t>technologies </a:t>
            </a:r>
            <a:r>
              <a:rPr lang="en-US" sz="2400" i="1" dirty="0" smtClean="0"/>
              <a:t>that promised </a:t>
            </a:r>
            <a:r>
              <a:rPr lang="en-US" sz="2400" i="1" dirty="0"/>
              <a:t>increased </a:t>
            </a:r>
            <a:r>
              <a:rPr lang="en-US" sz="2400" i="1" dirty="0" smtClean="0"/>
              <a:t>scientific productivity </a:t>
            </a:r>
            <a:r>
              <a:rPr lang="en-US" sz="2400" i="1" dirty="0"/>
              <a:t>but are no longer available</a:t>
            </a:r>
            <a:r>
              <a:rPr lang="en-US" sz="2400" i="1" dirty="0" smtClean="0"/>
              <a:t>.”</a:t>
            </a:r>
            <a:endParaRPr lang="en-US" sz="2400" dirty="0"/>
          </a:p>
          <a:p>
            <a:pPr marL="0" indent="0">
              <a:spcBef>
                <a:spcPts val="2400"/>
              </a:spcBef>
              <a:buNone/>
            </a:pPr>
            <a:r>
              <a:rPr lang="en-US" sz="2400" dirty="0"/>
              <a:t>“</a:t>
            </a:r>
            <a:r>
              <a:rPr lang="en-US" sz="2400" i="1" dirty="0"/>
              <a:t>A new technology that can </a:t>
            </a:r>
            <a:r>
              <a:rPr lang="en-US" sz="2400" i="1" dirty="0" smtClean="0"/>
              <a:t>coexist with </a:t>
            </a:r>
            <a:r>
              <a:rPr lang="en-US" sz="2400" i="1" dirty="0"/>
              <a:t>older ones has a greater chance of success </a:t>
            </a:r>
            <a:r>
              <a:rPr lang="en-US" sz="2400" i="1" dirty="0" smtClean="0"/>
              <a:t>than one </a:t>
            </a:r>
            <a:r>
              <a:rPr lang="en-US" sz="2400" i="1" dirty="0"/>
              <a:t>requiring complete buy-in at the beginning</a:t>
            </a:r>
            <a:r>
              <a:rPr lang="en-US" sz="2400" i="1" dirty="0" smtClean="0"/>
              <a:t>.”</a:t>
            </a:r>
          </a:p>
          <a:p>
            <a:pPr marL="0" indent="0">
              <a:spcBef>
                <a:spcPts val="2400"/>
              </a:spcBef>
              <a:buNone/>
            </a:pPr>
            <a:r>
              <a:rPr lang="en-US" sz="2400" dirty="0" smtClean="0"/>
              <a:t>“</a:t>
            </a:r>
            <a:r>
              <a:rPr lang="en-US" sz="2400" i="1" dirty="0"/>
              <a:t>For many frameworks, a significant barrier </a:t>
            </a:r>
            <a:r>
              <a:rPr lang="en-US" sz="2400" i="1" dirty="0" smtClean="0"/>
              <a:t>to their </a:t>
            </a:r>
            <a:r>
              <a:rPr lang="en-US" sz="2400" i="1" dirty="0"/>
              <a:t>use is that you can’t integrate them incrementally</a:t>
            </a:r>
            <a:r>
              <a:rPr lang="en-US" sz="2400" i="1" dirty="0" smtClean="0"/>
              <a:t>.”</a:t>
            </a:r>
          </a:p>
          <a:p>
            <a:pPr marL="0" indent="0">
              <a:spcBef>
                <a:spcPts val="2400"/>
              </a:spcBef>
              <a:buNone/>
            </a:pPr>
            <a:r>
              <a:rPr lang="en-US" sz="2400" i="1" dirty="0" smtClean="0"/>
              <a:t>“</a:t>
            </a:r>
            <a:r>
              <a:rPr lang="en-US" sz="2400" i="1" dirty="0"/>
              <a:t>Frameworks provide programmers a higher level of abstraction, but at the cost of adopting the framework’s perspective on how to structure the code</a:t>
            </a:r>
            <a:r>
              <a:rPr lang="en-US" sz="2400" i="1" dirty="0" smtClean="0"/>
              <a:t>.”</a:t>
            </a:r>
            <a:endParaRPr lang="en-US" sz="2400" i="1" dirty="0"/>
          </a:p>
          <a:p>
            <a:pPr marL="0" indent="0">
              <a:buNone/>
            </a:pPr>
            <a:endParaRPr lang="en-US" sz="2400" i="1" dirty="0" smtClean="0"/>
          </a:p>
          <a:p>
            <a:pPr marL="0" indent="0">
              <a:buNone/>
            </a:pPr>
            <a:endParaRPr lang="en-US" sz="2400" i="1"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5</a:t>
            </a:fld>
            <a:endParaRPr lang="en-US" dirty="0"/>
          </a:p>
        </p:txBody>
      </p:sp>
      <p:sp>
        <p:nvSpPr>
          <p:cNvPr id="6" name="TextBox 5"/>
          <p:cNvSpPr txBox="1"/>
          <p:nvPr/>
        </p:nvSpPr>
        <p:spPr bwMode="auto">
          <a:xfrm>
            <a:off x="0" y="5638800"/>
            <a:ext cx="9067800" cy="584775"/>
          </a:xfrm>
          <a:prstGeom prst="rect">
            <a:avLst/>
          </a:prstGeom>
          <a:noFill/>
          <a:ln w="9525">
            <a:noFill/>
            <a:miter lim="800000"/>
            <a:headEnd/>
            <a:tailEnd/>
          </a:ln>
        </p:spPr>
        <p:txBody>
          <a:bodyPr wrap="square" rtlCol="0">
            <a:prstTxWarp prst="textNoShape">
              <a:avLst/>
            </a:prstTxWarp>
            <a:spAutoFit/>
          </a:bodyPr>
          <a:lstStyle/>
          <a:p>
            <a:r>
              <a:rPr lang="en-US" sz="1600" dirty="0"/>
              <a:t>Source: </a:t>
            </a:r>
            <a:r>
              <a:rPr lang="en-US" sz="1600" dirty="0" smtClean="0"/>
              <a:t>Understanding the High Performance Computing Community: A </a:t>
            </a:r>
            <a:r>
              <a:rPr lang="en-US" sz="1600" dirty="0"/>
              <a:t>Software Engineer’s </a:t>
            </a:r>
            <a:r>
              <a:rPr lang="en-US" sz="1600" dirty="0" smtClean="0"/>
              <a:t>Perspective, </a:t>
            </a:r>
            <a:r>
              <a:rPr lang="en-US" sz="1600" dirty="0" err="1" smtClean="0"/>
              <a:t>Basili</a:t>
            </a:r>
            <a:r>
              <a:rPr lang="en-US" sz="1600" dirty="0" smtClean="0"/>
              <a:t> </a:t>
            </a:r>
            <a:r>
              <a:rPr lang="en-US" sz="1600" i="1" dirty="0" smtClean="0"/>
              <a:t>et al.</a:t>
            </a:r>
            <a:endParaRPr lang="en-US" sz="1600" i="1" dirty="0"/>
          </a:p>
        </p:txBody>
      </p:sp>
    </p:spTree>
    <p:extLst>
      <p:ext uri="{BB962C8B-B14F-4D97-AF65-F5344CB8AC3E}">
        <p14:creationId xmlns:p14="http://schemas.microsoft.com/office/powerpoint/2010/main" val="475817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763000" cy="1143000"/>
          </a:xfrm>
        </p:spPr>
        <p:txBody>
          <a:bodyPr/>
          <a:lstStyle/>
          <a:p>
            <a:r>
              <a:rPr lang="en-US" sz="3600" dirty="0" smtClean="0"/>
              <a:t>Standard and Non-Standard </a:t>
            </a:r>
            <a:r>
              <a:rPr lang="en-US" sz="3600" dirty="0"/>
              <a:t>S</a:t>
            </a:r>
            <a:r>
              <a:rPr lang="en-US" sz="3600" dirty="0" smtClean="0"/>
              <a:t>teps for Parallelization that are Repeatable</a:t>
            </a:r>
            <a:endParaRPr lang="en-US" sz="3600" dirty="0"/>
          </a:p>
        </p:txBody>
      </p:sp>
      <p:sp>
        <p:nvSpPr>
          <p:cNvPr id="3" name="Content Placeholder 2"/>
          <p:cNvSpPr>
            <a:spLocks noGrp="1"/>
          </p:cNvSpPr>
          <p:nvPr>
            <p:ph idx="1"/>
          </p:nvPr>
        </p:nvSpPr>
        <p:spPr>
          <a:xfrm>
            <a:off x="457200" y="1219200"/>
            <a:ext cx="8229600" cy="5105400"/>
          </a:xfrm>
        </p:spPr>
        <p:txBody>
          <a:bodyPr/>
          <a:lstStyle/>
          <a:p>
            <a:r>
              <a:rPr lang="en-US" sz="2800" dirty="0" smtClean="0"/>
              <a:t>Examples of standard steps in developing an MPI application </a:t>
            </a:r>
            <a:r>
              <a:rPr lang="en-US" sz="2800" dirty="0"/>
              <a:t>(common in all MPI programs)</a:t>
            </a:r>
            <a:endParaRPr lang="en-US" sz="2800" dirty="0" smtClean="0"/>
          </a:p>
          <a:p>
            <a:pPr lvl="1"/>
            <a:r>
              <a:rPr lang="en-US" sz="2400" dirty="0">
                <a:cs typeface="ＭＳ Ｐゴシック" charset="-128"/>
              </a:rPr>
              <a:t>Every MPI program has </a:t>
            </a:r>
            <a:r>
              <a:rPr lang="en-US" sz="2400" dirty="0" smtClean="0">
                <a:latin typeface="Courier New" pitchFamily="49" charset="0"/>
                <a:cs typeface="Courier New" pitchFamily="49" charset="0"/>
              </a:rPr>
              <a:t>#</a:t>
            </a:r>
            <a:r>
              <a:rPr lang="en-US" sz="2400" dirty="0">
                <a:latin typeface="Courier New" pitchFamily="49" charset="0"/>
                <a:cs typeface="Courier New" pitchFamily="49" charset="0"/>
              </a:rPr>
              <a:t>include "</a:t>
            </a:r>
            <a:r>
              <a:rPr lang="en-US" sz="2400" dirty="0" err="1" smtClean="0">
                <a:latin typeface="Courier New" pitchFamily="49" charset="0"/>
                <a:cs typeface="Courier New" pitchFamily="49" charset="0"/>
              </a:rPr>
              <a:t>mpi.h</a:t>
            </a:r>
            <a:r>
              <a:rPr lang="en-US" sz="2400" dirty="0" smtClean="0">
                <a:latin typeface="Courier New" pitchFamily="49" charset="0"/>
                <a:cs typeface="Courier New" pitchFamily="49" charset="0"/>
              </a:rPr>
              <a:t>"</a:t>
            </a:r>
          </a:p>
          <a:p>
            <a:pPr lvl="1"/>
            <a:r>
              <a:rPr lang="en-US" sz="2400" dirty="0">
                <a:cs typeface="ＭＳ Ｐゴシック" charset="-128"/>
              </a:rPr>
              <a:t>Every MPI program has </a:t>
            </a:r>
            <a:r>
              <a:rPr lang="en-US" sz="2400" dirty="0" err="1" smtClean="0">
                <a:latin typeface="Courier New" pitchFamily="49" charset="0"/>
                <a:cs typeface="Courier New" pitchFamily="49" charset="0"/>
              </a:rPr>
              <a:t>MPI_Init</a:t>
            </a:r>
            <a:r>
              <a:rPr lang="en-US" sz="2400" dirty="0" smtClean="0">
                <a:latin typeface="Courier New" pitchFamily="49" charset="0"/>
                <a:cs typeface="Courier New" pitchFamily="49" charset="0"/>
              </a:rPr>
              <a:t> </a:t>
            </a:r>
            <a:r>
              <a:rPr lang="en-US" sz="2400" dirty="0">
                <a:cs typeface="ＭＳ Ｐゴシック" charset="-128"/>
              </a:rPr>
              <a:t>and</a:t>
            </a:r>
            <a:r>
              <a:rPr lang="en-US" sz="2400" dirty="0" smtClean="0">
                <a:latin typeface="Courier New" pitchFamily="49" charset="0"/>
                <a:cs typeface="Courier New" pitchFamily="49" charset="0"/>
              </a:rPr>
              <a:t> </a:t>
            </a:r>
            <a:r>
              <a:rPr lang="en-US" sz="2400" dirty="0" err="1" smtClean="0">
                <a:latin typeface="Courier New" pitchFamily="49" charset="0"/>
                <a:cs typeface="Courier New" pitchFamily="49" charset="0"/>
              </a:rPr>
              <a:t>MPI_Finalize</a:t>
            </a:r>
            <a:r>
              <a:rPr lang="en-US" sz="2400" dirty="0" smtClean="0">
                <a:latin typeface="Courier New" pitchFamily="49" charset="0"/>
                <a:cs typeface="Courier New" pitchFamily="49" charset="0"/>
              </a:rPr>
              <a:t> </a:t>
            </a:r>
            <a:r>
              <a:rPr lang="en-US" sz="2400" dirty="0">
                <a:cs typeface="ＭＳ Ｐゴシック" charset="-128"/>
              </a:rPr>
              <a:t>function </a:t>
            </a:r>
            <a:r>
              <a:rPr lang="en-US" sz="2400" dirty="0" smtClean="0">
                <a:cs typeface="ＭＳ Ｐゴシック" charset="-128"/>
              </a:rPr>
              <a:t>calls</a:t>
            </a:r>
          </a:p>
          <a:p>
            <a:pPr marL="457200" lvl="1" indent="0">
              <a:buNone/>
            </a:pPr>
            <a:endParaRPr lang="en-US" dirty="0" smtClean="0">
              <a:cs typeface="ＭＳ Ｐゴシック" charset="-128"/>
            </a:endParaRPr>
          </a:p>
          <a:p>
            <a:r>
              <a:rPr lang="en-US" sz="2800" dirty="0" smtClean="0"/>
              <a:t>Non-standard steps in developing an MPI application</a:t>
            </a:r>
          </a:p>
          <a:p>
            <a:pPr lvl="1"/>
            <a:r>
              <a:rPr lang="en-US" sz="2400" dirty="0" smtClean="0">
                <a:cs typeface="ＭＳ Ｐゴシック" charset="-128"/>
              </a:rPr>
              <a:t>for-loop </a:t>
            </a:r>
            <a:r>
              <a:rPr lang="en-US" sz="2400" dirty="0">
                <a:cs typeface="ＭＳ Ｐゴシック" charset="-128"/>
              </a:rPr>
              <a:t>parallelization, </a:t>
            </a:r>
            <a:r>
              <a:rPr lang="en-US" sz="2400" dirty="0" smtClean="0">
                <a:cs typeface="ＭＳ Ｐゴシック" charset="-128"/>
              </a:rPr>
              <a:t>data distribution</a:t>
            </a:r>
            <a:r>
              <a:rPr lang="en-US" sz="2400" dirty="0">
                <a:cs typeface="ＭＳ Ｐゴシック" charset="-128"/>
              </a:rPr>
              <a:t>, mapping of tasks to processes, and orchestration </a:t>
            </a:r>
            <a:r>
              <a:rPr lang="en-US" sz="2400" dirty="0" smtClean="0">
                <a:cs typeface="ＭＳ Ｐゴシック" charset="-128"/>
              </a:rPr>
              <a:t>of exchange </a:t>
            </a:r>
            <a:r>
              <a:rPr lang="en-US" sz="2400" dirty="0">
                <a:cs typeface="ＭＳ Ｐゴシック" charset="-128"/>
              </a:rPr>
              <a:t>of messages</a:t>
            </a:r>
          </a:p>
          <a:p>
            <a:pPr lvl="2"/>
            <a:r>
              <a:rPr lang="en-US" sz="2000" dirty="0" smtClean="0">
                <a:cs typeface="ＭＳ Ｐゴシック" charset="-128"/>
              </a:rPr>
              <a:t>Steps </a:t>
            </a:r>
            <a:r>
              <a:rPr lang="en-US" sz="2000" dirty="0">
                <a:cs typeface="ＭＳ Ｐゴシック" charset="-128"/>
              </a:rPr>
              <a:t>for splitting the work in a for-loop amongst all the processes in </a:t>
            </a:r>
            <a:r>
              <a:rPr lang="en-US" sz="2000" dirty="0">
                <a:latin typeface="Courier New" pitchFamily="49" charset="0"/>
                <a:cs typeface="Courier New" pitchFamily="49" charset="0"/>
              </a:rPr>
              <a:t>MPI_COMM_WORLD </a:t>
            </a:r>
            <a:r>
              <a:rPr lang="en-US" sz="2000" dirty="0">
                <a:cs typeface="ＭＳ Ｐゴシック" charset="-128"/>
              </a:rPr>
              <a:t>are standard for a given load-balancing scheme</a:t>
            </a:r>
          </a:p>
          <a:p>
            <a:pPr lvl="1"/>
            <a:endParaRPr lang="en-US" sz="2400" dirty="0" smtClean="0"/>
          </a:p>
          <a:p>
            <a:pPr lvl="1"/>
            <a:endParaRPr lang="en-US" sz="24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6</a:t>
            </a:fld>
            <a:endParaRPr lang="en-US"/>
          </a:p>
        </p:txBody>
      </p:sp>
    </p:spTree>
    <p:extLst>
      <p:ext uri="{BB962C8B-B14F-4D97-AF65-F5344CB8AC3E}">
        <p14:creationId xmlns:p14="http://schemas.microsoft.com/office/powerpoint/2010/main" val="6919074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Goals</a:t>
            </a:r>
            <a:endParaRPr lang="en-US" sz="3600" dirty="0"/>
          </a:p>
        </p:txBody>
      </p:sp>
      <p:sp>
        <p:nvSpPr>
          <p:cNvPr id="3" name="Content Placeholder 2"/>
          <p:cNvSpPr>
            <a:spLocks noGrp="1"/>
          </p:cNvSpPr>
          <p:nvPr>
            <p:ph idx="1"/>
          </p:nvPr>
        </p:nvSpPr>
        <p:spPr>
          <a:xfrm>
            <a:off x="457200" y="1066800"/>
            <a:ext cx="8382000" cy="4800600"/>
          </a:xfrm>
        </p:spPr>
        <p:txBody>
          <a:bodyPr/>
          <a:lstStyle/>
          <a:p>
            <a:pPr>
              <a:spcBef>
                <a:spcPts val="1800"/>
              </a:spcBef>
            </a:pPr>
            <a:r>
              <a:rPr lang="en-US" sz="2800" dirty="0" smtClean="0"/>
              <a:t>Develop a high-level framework for semi-automatic parallelization that can leverage the investment made in legacy applications</a:t>
            </a:r>
          </a:p>
          <a:p>
            <a:pPr>
              <a:spcBef>
                <a:spcPts val="1800"/>
              </a:spcBef>
            </a:pPr>
            <a:r>
              <a:rPr lang="en-US" sz="2800" dirty="0" smtClean="0"/>
              <a:t>The framework should be built on top of successful programming paradigms like MPI, OpenMP, and CUDA </a:t>
            </a:r>
            <a:endParaRPr lang="en-US" sz="2800" dirty="0"/>
          </a:p>
          <a:p>
            <a:pPr>
              <a:spcBef>
                <a:spcPts val="1800"/>
              </a:spcBef>
            </a:pPr>
            <a:r>
              <a:rPr lang="en-US" sz="2800" dirty="0" smtClean="0"/>
              <a:t>Provide support for incremental parallelism through the framework</a:t>
            </a:r>
            <a:endParaRPr lang="en-US" sz="2800" dirty="0"/>
          </a:p>
          <a:p>
            <a:pPr>
              <a:spcBef>
                <a:spcPts val="1800"/>
              </a:spcBef>
            </a:pPr>
            <a:r>
              <a:rPr lang="en-US" sz="2800" dirty="0" smtClean="0"/>
              <a:t>Abstract the standard and non-standard steps in parallelization</a:t>
            </a:r>
          </a:p>
          <a:p>
            <a:endParaRPr lang="en-US" sz="2800" dirty="0"/>
          </a:p>
          <a:p>
            <a:endParaRPr lang="en-US" sz="2800" dirty="0" smtClean="0"/>
          </a:p>
          <a:p>
            <a:endParaRPr lang="en-US" sz="2800" dirty="0"/>
          </a:p>
          <a:p>
            <a:endParaRPr lang="en-US" sz="2800" dirty="0" smtClean="0"/>
          </a:p>
          <a:p>
            <a:endParaRPr lang="en-US" sz="2800" dirty="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7</a:t>
            </a:fld>
            <a:endParaRPr lang="en-US"/>
          </a:p>
        </p:txBody>
      </p:sp>
    </p:spTree>
    <p:extLst>
      <p:ext uri="{BB962C8B-B14F-4D97-AF65-F5344CB8AC3E}">
        <p14:creationId xmlns:p14="http://schemas.microsoft.com/office/powerpoint/2010/main" val="6851002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304800"/>
            <a:ext cx="8229600" cy="639762"/>
          </a:xfrm>
        </p:spPr>
        <p:txBody>
          <a:bodyPr>
            <a:noAutofit/>
          </a:bodyPr>
          <a:lstStyle/>
          <a:p>
            <a:r>
              <a:rPr lang="en-US" sz="3600" dirty="0" smtClean="0">
                <a:ea typeface="ＭＳ Ｐゴシック" pitchFamily="34" charset="-128"/>
              </a:rPr>
              <a:t>Outline</a:t>
            </a:r>
          </a:p>
        </p:txBody>
      </p:sp>
      <p:sp>
        <p:nvSpPr>
          <p:cNvPr id="17410" name="Content Placeholder 2"/>
          <p:cNvSpPr>
            <a:spLocks noGrp="1"/>
          </p:cNvSpPr>
          <p:nvPr>
            <p:ph idx="1"/>
          </p:nvPr>
        </p:nvSpPr>
        <p:spPr>
          <a:xfrm>
            <a:off x="381000" y="1219200"/>
            <a:ext cx="8229600" cy="4876800"/>
          </a:xfrm>
        </p:spPr>
        <p:txBody>
          <a:bodyPr/>
          <a:lstStyle/>
          <a:p>
            <a:pPr>
              <a:defRPr/>
            </a:pPr>
            <a:r>
              <a:rPr lang="en-US" dirty="0" smtClean="0">
                <a:latin typeface="Calibri" pitchFamily="34" charset="0"/>
                <a:ea typeface="ＭＳ Ｐゴシック" pitchFamily="34" charset="-128"/>
                <a:cs typeface="Calibri" pitchFamily="34" charset="0"/>
              </a:rPr>
              <a:t>Motivation and Goals</a:t>
            </a:r>
          </a:p>
          <a:p>
            <a:pPr>
              <a:defRPr/>
            </a:pPr>
            <a:r>
              <a:rPr lang="en-US" b="1" dirty="0" smtClean="0">
                <a:latin typeface="Calibri" pitchFamily="34" charset="0"/>
                <a:ea typeface="ＭＳ Ｐゴシック" pitchFamily="34" charset="-128"/>
                <a:cs typeface="Calibri" pitchFamily="34" charset="0"/>
              </a:rPr>
              <a:t>Overview of the Framework with demos</a:t>
            </a:r>
          </a:p>
          <a:p>
            <a:pPr>
              <a:defRPr/>
            </a:pPr>
            <a:r>
              <a:rPr lang="en-US" dirty="0" smtClean="0">
                <a:latin typeface="Calibri" pitchFamily="34" charset="0"/>
                <a:ea typeface="ＭＳ Ｐゴシック" pitchFamily="34" charset="-128"/>
                <a:cs typeface="Calibri" pitchFamily="34" charset="0"/>
              </a:rPr>
              <a:t>Results</a:t>
            </a:r>
          </a:p>
          <a:p>
            <a:pPr>
              <a:defRPr/>
            </a:pPr>
            <a:r>
              <a:rPr lang="en-US" dirty="0" smtClean="0">
                <a:latin typeface="Calibri" pitchFamily="34" charset="0"/>
                <a:ea typeface="ＭＳ Ｐゴシック" pitchFamily="34" charset="-128"/>
                <a:cs typeface="Calibri" pitchFamily="34" charset="0"/>
              </a:rPr>
              <a:t>Features and Benefits</a:t>
            </a:r>
          </a:p>
          <a:p>
            <a:pPr>
              <a:defRPr/>
            </a:pPr>
            <a:r>
              <a:rPr lang="en-US" dirty="0">
                <a:latin typeface="Calibri" pitchFamily="34" charset="0"/>
                <a:ea typeface="ＭＳ Ｐゴシック" pitchFamily="34" charset="-128"/>
                <a:cs typeface="Calibri" pitchFamily="34" charset="0"/>
              </a:rPr>
              <a:t>Project </a:t>
            </a:r>
            <a:r>
              <a:rPr lang="en-US" dirty="0" smtClean="0">
                <a:latin typeface="Calibri" pitchFamily="34" charset="0"/>
                <a:ea typeface="ＭＳ Ｐゴシック" pitchFamily="34" charset="-128"/>
                <a:cs typeface="Calibri" pitchFamily="34" charset="0"/>
              </a:rPr>
              <a:t>Status</a:t>
            </a:r>
          </a:p>
          <a:p>
            <a:pPr>
              <a:defRPr/>
            </a:pPr>
            <a:r>
              <a:rPr lang="en-US" dirty="0" smtClean="0">
                <a:latin typeface="Calibri" pitchFamily="34" charset="0"/>
                <a:ea typeface="ＭＳ Ｐゴシック" pitchFamily="34" charset="-128"/>
                <a:cs typeface="Calibri" pitchFamily="34" charset="0"/>
              </a:rPr>
              <a:t>Future Work</a:t>
            </a:r>
          </a:p>
          <a:p>
            <a:pPr>
              <a:defRPr/>
            </a:pPr>
            <a:r>
              <a:rPr lang="en-US" dirty="0" smtClean="0">
                <a:latin typeface="Calibri" pitchFamily="34" charset="0"/>
                <a:ea typeface="ＭＳ Ｐゴシック" pitchFamily="34" charset="-128"/>
                <a:cs typeface="Calibri" pitchFamily="34" charset="0"/>
              </a:rPr>
              <a:t>Conclusion</a:t>
            </a:r>
          </a:p>
          <a:p>
            <a:pPr>
              <a:defRPr/>
            </a:pPr>
            <a:r>
              <a:rPr lang="en-US" dirty="0" smtClean="0">
                <a:latin typeface="Calibri" pitchFamily="34" charset="0"/>
                <a:ea typeface="ＭＳ Ｐゴシック" pitchFamily="34" charset="-128"/>
                <a:cs typeface="Calibri" pitchFamily="34" charset="0"/>
              </a:rPr>
              <a:t>Q &amp; A</a:t>
            </a:r>
          </a:p>
          <a:p>
            <a:pPr>
              <a:defRPr/>
            </a:pPr>
            <a:endParaRPr lang="en-US" dirty="0" smtClean="0">
              <a:latin typeface="Calibri" pitchFamily="34" charset="0"/>
              <a:ea typeface="ＭＳ Ｐゴシック" pitchFamily="34" charset="-128"/>
              <a:cs typeface="Calibri" pitchFamily="34" charset="0"/>
            </a:endParaRPr>
          </a:p>
          <a:p>
            <a:pPr>
              <a:defRPr/>
            </a:pPr>
            <a:endParaRPr lang="en-US" dirty="0" smtClean="0">
              <a:latin typeface="Calibri" pitchFamily="34" charset="0"/>
              <a:ea typeface="ＭＳ Ｐゴシック" pitchFamily="34" charset="-128"/>
              <a:cs typeface="Calibri" pitchFamily="34" charset="0"/>
            </a:endParaRPr>
          </a:p>
        </p:txBody>
      </p:sp>
      <p:sp>
        <p:nvSpPr>
          <p:cNvPr id="2" name="Slide Number Placeholder 1"/>
          <p:cNvSpPr>
            <a:spLocks noGrp="1"/>
          </p:cNvSpPr>
          <p:nvPr>
            <p:ph type="sldNum" sz="quarter" idx="12"/>
          </p:nvPr>
        </p:nvSpPr>
        <p:spPr/>
        <p:txBody>
          <a:bodyPr/>
          <a:lstStyle/>
          <a:p>
            <a:pPr>
              <a:defRPr/>
            </a:pPr>
            <a:fld id="{24035D55-A307-4528-938A-A7EDA6B42220}" type="slidenum">
              <a:rPr lang="en-US"/>
              <a:pPr>
                <a:defRPr/>
              </a:pPr>
              <a:t>8</a:t>
            </a:fld>
            <a:endParaRPr lang="en-US" dirty="0"/>
          </a:p>
        </p:txBody>
      </p:sp>
    </p:spTree>
    <p:extLst>
      <p:ext uri="{BB962C8B-B14F-4D97-AF65-F5344CB8AC3E}">
        <p14:creationId xmlns:p14="http://schemas.microsoft.com/office/powerpoint/2010/main" val="42391987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1" y="914400"/>
            <a:ext cx="7933047" cy="5303520"/>
          </a:xfrm>
          <a:prstGeom prst="rect">
            <a:avLst/>
          </a:prstGeom>
          <a:solidFill>
            <a:schemeClr val="accent1"/>
          </a:solidFill>
        </p:spPr>
      </p:pic>
      <p:sp>
        <p:nvSpPr>
          <p:cNvPr id="2" name="Title 1"/>
          <p:cNvSpPr>
            <a:spLocks noGrp="1"/>
          </p:cNvSpPr>
          <p:nvPr>
            <p:ph type="title"/>
          </p:nvPr>
        </p:nvSpPr>
        <p:spPr>
          <a:xfrm>
            <a:off x="457200" y="-76200"/>
            <a:ext cx="8229600" cy="1143000"/>
          </a:xfrm>
        </p:spPr>
        <p:txBody>
          <a:bodyPr/>
          <a:lstStyle/>
          <a:p>
            <a:r>
              <a:rPr lang="en-US" sz="3600" dirty="0" smtClean="0"/>
              <a:t>How Does the Framework </a:t>
            </a:r>
            <a:r>
              <a:rPr lang="en-US" sz="3600" dirty="0"/>
              <a:t>W</a:t>
            </a:r>
            <a:r>
              <a:rPr lang="en-US" sz="3600" dirty="0" smtClean="0"/>
              <a:t>ork?</a:t>
            </a:r>
            <a:endParaRPr lang="en-US" sz="3600" dirty="0"/>
          </a:p>
        </p:txBody>
      </p:sp>
      <p:sp>
        <p:nvSpPr>
          <p:cNvPr id="3" name="Content Placeholder 2"/>
          <p:cNvSpPr>
            <a:spLocks noGrp="1"/>
          </p:cNvSpPr>
          <p:nvPr>
            <p:ph idx="1"/>
          </p:nvPr>
        </p:nvSpPr>
        <p:spPr>
          <a:xfrm>
            <a:off x="457200" y="1417637"/>
            <a:ext cx="8229600" cy="4754563"/>
          </a:xfrm>
        </p:spPr>
        <p:txBody>
          <a:bodyPr/>
          <a:lstStyle/>
          <a:p>
            <a:endParaRPr lang="en-US" sz="2400" dirty="0" smtClean="0"/>
          </a:p>
          <a:p>
            <a:endParaRPr lang="en-US" sz="2800" dirty="0" smtClean="0"/>
          </a:p>
        </p:txBody>
      </p:sp>
      <p:sp>
        <p:nvSpPr>
          <p:cNvPr id="4" name="Slide Number Placeholder 3"/>
          <p:cNvSpPr>
            <a:spLocks noGrp="1"/>
          </p:cNvSpPr>
          <p:nvPr>
            <p:ph type="sldNum" sz="quarter" idx="12"/>
          </p:nvPr>
        </p:nvSpPr>
        <p:spPr/>
        <p:txBody>
          <a:bodyPr/>
          <a:lstStyle/>
          <a:p>
            <a:pPr>
              <a:defRPr/>
            </a:pPr>
            <a:fld id="{24035D55-A307-4528-938A-A7EDA6B42220}" type="slidenum">
              <a:rPr lang="en-US" smtClean="0"/>
              <a:pPr>
                <a:defRPr/>
              </a:pPr>
              <a:t>9</a:t>
            </a:fld>
            <a:endParaRPr lang="en-US"/>
          </a:p>
        </p:txBody>
      </p:sp>
    </p:spTree>
    <p:extLst>
      <p:ext uri="{BB962C8B-B14F-4D97-AF65-F5344CB8AC3E}">
        <p14:creationId xmlns:p14="http://schemas.microsoft.com/office/powerpoint/2010/main" val="280941297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a:prstTxWarp prst="textNoShape">
          <a:avLst/>
        </a:prstTxWarp>
        <a:spAutoFit/>
      </a:bodyPr>
      <a:lstStyle>
        <a:defPPr>
          <a:buFont typeface="Arial" charset="0"/>
          <a:buChar char="•"/>
          <a:defRPr sz="180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1245</TotalTime>
  <Words>3984</Words>
  <Application>Microsoft Macintosh PowerPoint</Application>
  <PresentationFormat>On-screen Show (4:3)</PresentationFormat>
  <Paragraphs>397</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2_Office Theme</vt:lpstr>
      <vt:lpstr>A High-Level Framework for Parallelizing Legacy Applications for Multiple Platforms</vt:lpstr>
      <vt:lpstr>Outline</vt:lpstr>
      <vt:lpstr>Plenty of Parallel Programming Languages and Paradigms</vt:lpstr>
      <vt:lpstr>PowerPoint Presentation</vt:lpstr>
      <vt:lpstr>… Understanding the Mindset of the User Community is Important</vt:lpstr>
      <vt:lpstr>Standard and Non-Standard Steps for Parallelization that are Repeatable</vt:lpstr>
      <vt:lpstr>Goals</vt:lpstr>
      <vt:lpstr>Outline</vt:lpstr>
      <vt:lpstr>How Does the Framework Work?</vt:lpstr>
      <vt:lpstr>Providing Specifications Through Hi-PaL (1)</vt:lpstr>
      <vt:lpstr>Providing Specifications Through Hi-PaL (2)</vt:lpstr>
      <vt:lpstr>Parallelizing Poisson solver (1)</vt:lpstr>
      <vt:lpstr>Parallelizing Poisson solver (2)</vt:lpstr>
      <vt:lpstr>Generated MPI Code for Poisson Solver (1)</vt:lpstr>
      <vt:lpstr>Generated MPI Code for Poisson Solver (2)</vt:lpstr>
      <vt:lpstr>Snippet of Exchange Template for MPI</vt:lpstr>
      <vt:lpstr>Providing the Specifications Through Command-Line Interface</vt:lpstr>
      <vt:lpstr>Providing the Specifications Through Graphical User Interface</vt:lpstr>
      <vt:lpstr>Currently Available Support For…</vt:lpstr>
      <vt:lpstr>Time for demos </vt:lpstr>
      <vt:lpstr>Outline</vt:lpstr>
      <vt:lpstr>Results: Poisson Solver (Hi-PaL based MPI)</vt:lpstr>
      <vt:lpstr>Results: Genetic Algorithm for Content Based Image Retrieval (Hi-PaL based MPI &amp; OpenMP)</vt:lpstr>
      <vt:lpstr>Results: Seismic Tomography Code (GUI-based CUDA)</vt:lpstr>
      <vt:lpstr>Results: Circuit Satisfiability Code (GUI-based OpenMP + Offload)</vt:lpstr>
      <vt:lpstr>Outline</vt:lpstr>
      <vt:lpstr>Summary of Features &amp; Benefits of the Framework</vt:lpstr>
      <vt:lpstr>Outline</vt:lpstr>
      <vt:lpstr>Project Status</vt:lpstr>
      <vt:lpstr>Outline</vt:lpstr>
      <vt:lpstr>Future Work</vt:lpstr>
      <vt:lpstr>Outline</vt:lpstr>
      <vt:lpstr>Conclusion</vt:lpstr>
      <vt:lpstr>Acknowledgement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High-Level Framework for Parallelizing Legacy Applications for Multiple Platforms</dc:title>
  <dc:creator>Ritu Arora</dc:creator>
  <cp:lastModifiedBy>Julio  Olaya</cp:lastModifiedBy>
  <cp:revision>293</cp:revision>
  <dcterms:created xsi:type="dcterms:W3CDTF">2013-07-24T00:06:25Z</dcterms:created>
  <dcterms:modified xsi:type="dcterms:W3CDTF">2013-07-24T23:41:39Z</dcterms:modified>
</cp:coreProperties>
</file>