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4" r:id="rId3"/>
    <p:sldId id="295" r:id="rId4"/>
    <p:sldId id="286" r:id="rId5"/>
    <p:sldId id="296" r:id="rId6"/>
    <p:sldId id="287" r:id="rId7"/>
    <p:sldId id="288" r:id="rId8"/>
    <p:sldId id="299" r:id="rId9"/>
    <p:sldId id="289" r:id="rId10"/>
    <p:sldId id="297" r:id="rId11"/>
    <p:sldId id="290" r:id="rId12"/>
    <p:sldId id="291" r:id="rId13"/>
    <p:sldId id="292" r:id="rId14"/>
    <p:sldId id="298" r:id="rId15"/>
    <p:sldId id="293" r:id="rId16"/>
    <p:sldId id="300" r:id="rId17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drive\osc\XD%20implementation\XSEDE13\Copy%20of%20FinalQuizScores21May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Course Quiz Completion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strRef>
              <c:f>Registrants!$C$11:$CF$11</c:f>
              <c:strCache>
                <c:ptCount val="82"/>
                <c:pt idx="0">
                  <c:v>quiz1.1</c:v>
                </c:pt>
                <c:pt idx="1">
                  <c:v>quiz1.2</c:v>
                </c:pt>
                <c:pt idx="2">
                  <c:v>quiz1.3</c:v>
                </c:pt>
                <c:pt idx="3">
                  <c:v>quiz2.1</c:v>
                </c:pt>
                <c:pt idx="4">
                  <c:v>quiz2.2</c:v>
                </c:pt>
                <c:pt idx="5">
                  <c:v>quiz2.3</c:v>
                </c:pt>
                <c:pt idx="6">
                  <c:v>quiz3.1</c:v>
                </c:pt>
                <c:pt idx="7">
                  <c:v>quiz3.2</c:v>
                </c:pt>
                <c:pt idx="8">
                  <c:v>quiz3.3</c:v>
                </c:pt>
                <c:pt idx="9">
                  <c:v>quiz4.1</c:v>
                </c:pt>
                <c:pt idx="10">
                  <c:v>quiz4.2</c:v>
                </c:pt>
                <c:pt idx="11">
                  <c:v>quiz4.3</c:v>
                </c:pt>
                <c:pt idx="12">
                  <c:v>quiz5.1</c:v>
                </c:pt>
                <c:pt idx="13">
                  <c:v>quiz5.2</c:v>
                </c:pt>
                <c:pt idx="14">
                  <c:v>quiz6.1</c:v>
                </c:pt>
                <c:pt idx="15">
                  <c:v>quiz6.2</c:v>
                </c:pt>
                <c:pt idx="16">
                  <c:v>quiz6.3</c:v>
                </c:pt>
                <c:pt idx="17">
                  <c:v>quiz7.1</c:v>
                </c:pt>
                <c:pt idx="18">
                  <c:v>quiz7.2</c:v>
                </c:pt>
                <c:pt idx="19">
                  <c:v>quiz7.3</c:v>
                </c:pt>
                <c:pt idx="20">
                  <c:v>quiz7.4</c:v>
                </c:pt>
                <c:pt idx="21">
                  <c:v>quiz8.1</c:v>
                </c:pt>
                <c:pt idx="22">
                  <c:v>quiz8.2</c:v>
                </c:pt>
                <c:pt idx="23">
                  <c:v>quiz8.3</c:v>
                </c:pt>
                <c:pt idx="24">
                  <c:v>quiz8.4</c:v>
                </c:pt>
                <c:pt idx="25">
                  <c:v>quiz9.1</c:v>
                </c:pt>
                <c:pt idx="26">
                  <c:v>quiz9.2</c:v>
                </c:pt>
                <c:pt idx="27">
                  <c:v>quiz9.3</c:v>
                </c:pt>
                <c:pt idx="28">
                  <c:v>quiz9.4</c:v>
                </c:pt>
                <c:pt idx="29">
                  <c:v>quiz10.1</c:v>
                </c:pt>
                <c:pt idx="30">
                  <c:v>quiz10.2</c:v>
                </c:pt>
                <c:pt idx="31">
                  <c:v>quiz10.3</c:v>
                </c:pt>
                <c:pt idx="32">
                  <c:v>quiz11.1</c:v>
                </c:pt>
                <c:pt idx="33">
                  <c:v>quiz11.2</c:v>
                </c:pt>
                <c:pt idx="34">
                  <c:v>quiz11.3</c:v>
                </c:pt>
                <c:pt idx="35">
                  <c:v>quiz12.1</c:v>
                </c:pt>
                <c:pt idx="36">
                  <c:v>quiz12.2</c:v>
                </c:pt>
                <c:pt idx="37">
                  <c:v>quiz12.3</c:v>
                </c:pt>
                <c:pt idx="38">
                  <c:v>quiz12.4</c:v>
                </c:pt>
                <c:pt idx="39">
                  <c:v>quiz13.1</c:v>
                </c:pt>
                <c:pt idx="40">
                  <c:v>quiz13.2</c:v>
                </c:pt>
                <c:pt idx="41">
                  <c:v>quiz13.3</c:v>
                </c:pt>
                <c:pt idx="42">
                  <c:v>quiz14.1</c:v>
                </c:pt>
                <c:pt idx="43">
                  <c:v>quiz14.2</c:v>
                </c:pt>
                <c:pt idx="44">
                  <c:v>quiz14.3</c:v>
                </c:pt>
                <c:pt idx="45">
                  <c:v>quiz15.1</c:v>
                </c:pt>
                <c:pt idx="46">
                  <c:v>quiz15.2</c:v>
                </c:pt>
                <c:pt idx="47">
                  <c:v>quiz15.3</c:v>
                </c:pt>
                <c:pt idx="48">
                  <c:v>quiz15.4</c:v>
                </c:pt>
                <c:pt idx="49">
                  <c:v>quiz15.5</c:v>
                </c:pt>
                <c:pt idx="50">
                  <c:v>quiz16.1</c:v>
                </c:pt>
                <c:pt idx="51">
                  <c:v>quiz16.2</c:v>
                </c:pt>
                <c:pt idx="52">
                  <c:v>quiz16.3</c:v>
                </c:pt>
                <c:pt idx="53">
                  <c:v>quiz16.4</c:v>
                </c:pt>
                <c:pt idx="54">
                  <c:v>quiz17.1</c:v>
                </c:pt>
                <c:pt idx="55">
                  <c:v>quiz17.2</c:v>
                </c:pt>
                <c:pt idx="56">
                  <c:v>quiz17.3</c:v>
                </c:pt>
                <c:pt idx="57">
                  <c:v>quiz17.4</c:v>
                </c:pt>
                <c:pt idx="58">
                  <c:v>quiz18.1</c:v>
                </c:pt>
                <c:pt idx="59">
                  <c:v>quiz18.2</c:v>
                </c:pt>
                <c:pt idx="60">
                  <c:v>quiz18.3</c:v>
                </c:pt>
                <c:pt idx="61">
                  <c:v>quiz19.1</c:v>
                </c:pt>
                <c:pt idx="62">
                  <c:v>quiz19.2</c:v>
                </c:pt>
                <c:pt idx="63">
                  <c:v>quiz19.3</c:v>
                </c:pt>
                <c:pt idx="64">
                  <c:v>quiz20.1</c:v>
                </c:pt>
                <c:pt idx="65">
                  <c:v>quiz20.2</c:v>
                </c:pt>
                <c:pt idx="66">
                  <c:v>quiz20.3</c:v>
                </c:pt>
                <c:pt idx="67">
                  <c:v>quiz20.4</c:v>
                </c:pt>
                <c:pt idx="68">
                  <c:v>quiz21.1</c:v>
                </c:pt>
                <c:pt idx="69">
                  <c:v>quiz21.2</c:v>
                </c:pt>
                <c:pt idx="70">
                  <c:v>quiz21.3</c:v>
                </c:pt>
                <c:pt idx="71">
                  <c:v>quiz22.1</c:v>
                </c:pt>
                <c:pt idx="72">
                  <c:v>quiz22.2</c:v>
                </c:pt>
                <c:pt idx="73">
                  <c:v>quiz22.3</c:v>
                </c:pt>
                <c:pt idx="74">
                  <c:v>quiz22.4</c:v>
                </c:pt>
                <c:pt idx="75">
                  <c:v>quiz23.1</c:v>
                </c:pt>
                <c:pt idx="76">
                  <c:v>quiz23.2</c:v>
                </c:pt>
                <c:pt idx="77">
                  <c:v>quiz23.3</c:v>
                </c:pt>
                <c:pt idx="78">
                  <c:v>quiz23.4</c:v>
                </c:pt>
                <c:pt idx="79">
                  <c:v>quiz24.1</c:v>
                </c:pt>
                <c:pt idx="80">
                  <c:v>quiz24.2</c:v>
                </c:pt>
                <c:pt idx="81">
                  <c:v>quiz24.3</c:v>
                </c:pt>
              </c:strCache>
            </c:strRef>
          </c:cat>
          <c:val>
            <c:numRef>
              <c:f>Registrants!$C$12:$CF$12</c:f>
              <c:numCache>
                <c:formatCode>General</c:formatCode>
                <c:ptCount val="82"/>
                <c:pt idx="0">
                  <c:v>147</c:v>
                </c:pt>
                <c:pt idx="1">
                  <c:v>145</c:v>
                </c:pt>
                <c:pt idx="2">
                  <c:v>141</c:v>
                </c:pt>
                <c:pt idx="3">
                  <c:v>133</c:v>
                </c:pt>
                <c:pt idx="4">
                  <c:v>123</c:v>
                </c:pt>
                <c:pt idx="5">
                  <c:v>122</c:v>
                </c:pt>
                <c:pt idx="6">
                  <c:v>114</c:v>
                </c:pt>
                <c:pt idx="7">
                  <c:v>108</c:v>
                </c:pt>
                <c:pt idx="8">
                  <c:v>105</c:v>
                </c:pt>
                <c:pt idx="9">
                  <c:v>100</c:v>
                </c:pt>
                <c:pt idx="10">
                  <c:v>100</c:v>
                </c:pt>
                <c:pt idx="11">
                  <c:v>99</c:v>
                </c:pt>
                <c:pt idx="12">
                  <c:v>86</c:v>
                </c:pt>
                <c:pt idx="13">
                  <c:v>83</c:v>
                </c:pt>
                <c:pt idx="14">
                  <c:v>79</c:v>
                </c:pt>
                <c:pt idx="15">
                  <c:v>77</c:v>
                </c:pt>
                <c:pt idx="16">
                  <c:v>77</c:v>
                </c:pt>
                <c:pt idx="17">
                  <c:v>61</c:v>
                </c:pt>
                <c:pt idx="18">
                  <c:v>62</c:v>
                </c:pt>
                <c:pt idx="19">
                  <c:v>58</c:v>
                </c:pt>
                <c:pt idx="20">
                  <c:v>55</c:v>
                </c:pt>
                <c:pt idx="21">
                  <c:v>55</c:v>
                </c:pt>
                <c:pt idx="22">
                  <c:v>55</c:v>
                </c:pt>
                <c:pt idx="23">
                  <c:v>52</c:v>
                </c:pt>
                <c:pt idx="24">
                  <c:v>50</c:v>
                </c:pt>
                <c:pt idx="25">
                  <c:v>36</c:v>
                </c:pt>
                <c:pt idx="26">
                  <c:v>36</c:v>
                </c:pt>
                <c:pt idx="27">
                  <c:v>33</c:v>
                </c:pt>
                <c:pt idx="28">
                  <c:v>33</c:v>
                </c:pt>
                <c:pt idx="29">
                  <c:v>36</c:v>
                </c:pt>
                <c:pt idx="30">
                  <c:v>36</c:v>
                </c:pt>
                <c:pt idx="31">
                  <c:v>33</c:v>
                </c:pt>
                <c:pt idx="32">
                  <c:v>29</c:v>
                </c:pt>
                <c:pt idx="33">
                  <c:v>27</c:v>
                </c:pt>
                <c:pt idx="34">
                  <c:v>27</c:v>
                </c:pt>
                <c:pt idx="35">
                  <c:v>28</c:v>
                </c:pt>
                <c:pt idx="36">
                  <c:v>27</c:v>
                </c:pt>
                <c:pt idx="37">
                  <c:v>28</c:v>
                </c:pt>
                <c:pt idx="38">
                  <c:v>28</c:v>
                </c:pt>
                <c:pt idx="39">
                  <c:v>23</c:v>
                </c:pt>
                <c:pt idx="40">
                  <c:v>23</c:v>
                </c:pt>
                <c:pt idx="41">
                  <c:v>23</c:v>
                </c:pt>
                <c:pt idx="42">
                  <c:v>22</c:v>
                </c:pt>
                <c:pt idx="43">
                  <c:v>22</c:v>
                </c:pt>
                <c:pt idx="44">
                  <c:v>22</c:v>
                </c:pt>
                <c:pt idx="45">
                  <c:v>20</c:v>
                </c:pt>
                <c:pt idx="46">
                  <c:v>19</c:v>
                </c:pt>
                <c:pt idx="47">
                  <c:v>19</c:v>
                </c:pt>
                <c:pt idx="48">
                  <c:v>19</c:v>
                </c:pt>
                <c:pt idx="49">
                  <c:v>19</c:v>
                </c:pt>
                <c:pt idx="50">
                  <c:v>21</c:v>
                </c:pt>
                <c:pt idx="51">
                  <c:v>20</c:v>
                </c:pt>
                <c:pt idx="52">
                  <c:v>20</c:v>
                </c:pt>
                <c:pt idx="53">
                  <c:v>20</c:v>
                </c:pt>
                <c:pt idx="54">
                  <c:v>20</c:v>
                </c:pt>
                <c:pt idx="55">
                  <c:v>20</c:v>
                </c:pt>
                <c:pt idx="56">
                  <c:v>19</c:v>
                </c:pt>
                <c:pt idx="57">
                  <c:v>19</c:v>
                </c:pt>
                <c:pt idx="58">
                  <c:v>18</c:v>
                </c:pt>
                <c:pt idx="59">
                  <c:v>18</c:v>
                </c:pt>
                <c:pt idx="60">
                  <c:v>18</c:v>
                </c:pt>
                <c:pt idx="61">
                  <c:v>16</c:v>
                </c:pt>
                <c:pt idx="62">
                  <c:v>15</c:v>
                </c:pt>
                <c:pt idx="63">
                  <c:v>15</c:v>
                </c:pt>
                <c:pt idx="64">
                  <c:v>14</c:v>
                </c:pt>
                <c:pt idx="65">
                  <c:v>14</c:v>
                </c:pt>
                <c:pt idx="66">
                  <c:v>14</c:v>
                </c:pt>
                <c:pt idx="67">
                  <c:v>14</c:v>
                </c:pt>
                <c:pt idx="68">
                  <c:v>13</c:v>
                </c:pt>
                <c:pt idx="69">
                  <c:v>13</c:v>
                </c:pt>
                <c:pt idx="70">
                  <c:v>13</c:v>
                </c:pt>
                <c:pt idx="71">
                  <c:v>14</c:v>
                </c:pt>
                <c:pt idx="72">
                  <c:v>14</c:v>
                </c:pt>
                <c:pt idx="73">
                  <c:v>14</c:v>
                </c:pt>
                <c:pt idx="74">
                  <c:v>14</c:v>
                </c:pt>
                <c:pt idx="75">
                  <c:v>14</c:v>
                </c:pt>
                <c:pt idx="76">
                  <c:v>13</c:v>
                </c:pt>
                <c:pt idx="77">
                  <c:v>13</c:v>
                </c:pt>
                <c:pt idx="78">
                  <c:v>13</c:v>
                </c:pt>
                <c:pt idx="79">
                  <c:v>15</c:v>
                </c:pt>
                <c:pt idx="80">
                  <c:v>13</c:v>
                </c:pt>
                <c:pt idx="81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7819040"/>
        <c:axId val="147829664"/>
      </c:lineChart>
      <c:catAx>
        <c:axId val="147819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7829664"/>
        <c:crosses val="autoZero"/>
        <c:auto val="1"/>
        <c:lblAlgn val="ctr"/>
        <c:lblOffset val="100"/>
        <c:noMultiLvlLbl val="0"/>
      </c:catAx>
      <c:valAx>
        <c:axId val="1478296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Completing Quiz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7819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6601CF0-D3DD-4C8C-9DDA-B17AB9A747C9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64E1678-1C23-4A4B-9BF9-EA1B65B108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29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A6DBB-9787-494C-B98F-EC2F1E793C91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1F050-09A0-43CF-8E46-1E0C557157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64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xsede-ppt-tit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3"/>
          <p:cNvSpPr txBox="1">
            <a:spLocks/>
          </p:cNvSpPr>
          <p:nvPr/>
        </p:nvSpPr>
        <p:spPr>
          <a:xfrm>
            <a:off x="6705600" y="350838"/>
            <a:ext cx="2133600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fld id="{CA4AC943-83D3-4BF0-B183-1E33EEDD957F}" type="datetime4">
              <a:rPr lang="en-US" sz="1500" smtClean="0">
                <a:solidFill>
                  <a:schemeClr val="bg1"/>
                </a:solidFill>
                <a:latin typeface="Verdana" pitchFamily="34" charset="0"/>
              </a:rPr>
              <a:pPr algn="r" eaLnBrk="1" hangingPunct="1">
                <a:defRPr/>
              </a:pPr>
              <a:t>July 18, 2013</a:t>
            </a:fld>
            <a:endParaRPr lang="en-US" sz="150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6" name="Picture 8" descr="nsf-white-576x57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0292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663380"/>
            <a:ext cx="8153400" cy="918020"/>
          </a:xfrm>
        </p:spPr>
        <p:txBody>
          <a:bodyPr>
            <a:noAutofit/>
          </a:bodyPr>
          <a:lstStyle>
            <a:lvl1pPr algn="l"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8153400" cy="505586"/>
          </a:xfrm>
        </p:spPr>
        <p:txBody>
          <a:bodyPr>
            <a:noAutofit/>
          </a:bodyPr>
          <a:lstStyle>
            <a:lvl1pPr marL="0" indent="0" algn="l">
              <a:buNone/>
              <a:defRPr sz="2700" b="1" i="0">
                <a:solidFill>
                  <a:schemeClr val="accent1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90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sf-white-576x57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nsf-white-576x57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91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sf-white-576x57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4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sf-white-576x57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03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nsf-white-576x57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8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nsf-white-576x57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24840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219200" y="6351588"/>
            <a:ext cx="1219200" cy="365125"/>
          </a:xfrm>
        </p:spPr>
        <p:txBody>
          <a:bodyPr/>
          <a:lstStyle>
            <a:lvl1pPr>
              <a:defRPr smtClean="0"/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xsede-ppt-page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56986A-C8C6-49B9-B268-FAA39F922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376092"/>
          </a:solidFill>
          <a:latin typeface="Arial"/>
          <a:ea typeface="ＭＳ Ｐゴシック" pitchFamily="-107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  <a:cs typeface="Arial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07" charset="0"/>
          <a:ea typeface="ＭＳ Ｐゴシック" pitchFamily="-107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5406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7543800" cy="2971800"/>
          </a:xfrm>
        </p:spPr>
        <p:txBody>
          <a:bodyPr>
            <a:normAutofit fontScale="90000"/>
          </a:bodyPr>
          <a:lstStyle/>
          <a:p>
            <a:r>
              <a:rPr lang="en-US" dirty="0"/>
              <a:t>Providing a Supported Online Course on Parallel Computing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Steven I. Gordon, James Demmel, Susan </a:t>
            </a:r>
            <a:r>
              <a:rPr lang="en-US" sz="2700" dirty="0" err="1" smtClean="0"/>
              <a:t>Mehringer</a:t>
            </a:r>
            <a:r>
              <a:rPr lang="en-US" sz="2700" dirty="0" smtClean="0"/>
              <a:t>, Jay Alameda, </a:t>
            </a:r>
            <a:r>
              <a:rPr lang="en-US" sz="2700" dirty="0" err="1" smtClean="0"/>
              <a:t>Razvan</a:t>
            </a:r>
            <a:r>
              <a:rPr lang="en-US" sz="2700" dirty="0" smtClean="0"/>
              <a:t> </a:t>
            </a:r>
            <a:r>
              <a:rPr lang="en-US" sz="2700" dirty="0" err="1" smtClean="0"/>
              <a:t>Carbunescu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695603"/>
              </p:ext>
            </p:extLst>
          </p:nvPr>
        </p:nvGraphicFramePr>
        <p:xfrm>
          <a:off x="228600" y="32857"/>
          <a:ext cx="7807352" cy="5667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8399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and Support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Autograder</a:t>
            </a:r>
            <a:r>
              <a:rPr lang="en-US" sz="2400" dirty="0" smtClean="0"/>
              <a:t> generally split into correctness and performance</a:t>
            </a:r>
          </a:p>
          <a:p>
            <a:r>
              <a:rPr lang="en-US" sz="2400" dirty="0" smtClean="0"/>
              <a:t>Both code parts provided to students through initial files &amp; scripts but unmodified files used for grading</a:t>
            </a:r>
          </a:p>
          <a:p>
            <a:r>
              <a:rPr lang="en-US" sz="2400" dirty="0" smtClean="0"/>
              <a:t>Most submissions received within 48 hours of deadline creating high loads for short times</a:t>
            </a:r>
          </a:p>
          <a:p>
            <a:r>
              <a:rPr lang="en-US" sz="2400" dirty="0" smtClean="0"/>
              <a:t>Very high latency (30+ minutes) for </a:t>
            </a:r>
            <a:r>
              <a:rPr lang="en-US" sz="2400" dirty="0" err="1" smtClean="0"/>
              <a:t>autograder</a:t>
            </a:r>
            <a:r>
              <a:rPr lang="en-US" sz="2400" dirty="0" smtClean="0"/>
              <a:t> to give result for runs of HW2&amp;3 due to scaling tests</a:t>
            </a:r>
          </a:p>
          <a:p>
            <a:r>
              <a:rPr lang="en-US" sz="2400" dirty="0" smtClean="0"/>
              <a:t>A better integration/</a:t>
            </a:r>
            <a:r>
              <a:rPr lang="en-US" sz="2400" dirty="0" err="1" smtClean="0"/>
              <a:t>automization</a:t>
            </a:r>
            <a:r>
              <a:rPr lang="en-US" sz="2400" dirty="0" smtClean="0"/>
              <a:t> for submitted files is needed to remove compilation, naming issues etc. </a:t>
            </a:r>
          </a:p>
          <a:p>
            <a:r>
              <a:rPr lang="en-US" sz="2400" dirty="0" smtClean="0"/>
              <a:t>Small changes done to </a:t>
            </a:r>
            <a:r>
              <a:rPr lang="en-US" sz="2400" dirty="0" err="1" smtClean="0"/>
              <a:t>autograders</a:t>
            </a:r>
            <a:r>
              <a:rPr lang="en-US" sz="2400" dirty="0" smtClean="0"/>
              <a:t> at students requests (Ex: using different </a:t>
            </a:r>
            <a:r>
              <a:rPr lang="en-US" sz="2400" dirty="0" err="1" smtClean="0"/>
              <a:t>OpenMP</a:t>
            </a:r>
            <a:r>
              <a:rPr lang="en-US" sz="2400" dirty="0" smtClean="0"/>
              <a:t> thread allocation policies - compact)</a:t>
            </a:r>
          </a:p>
        </p:txBody>
      </p:sp>
    </p:spTree>
    <p:extLst>
      <p:ext uri="{BB962C8B-B14F-4D97-AF65-F5344CB8AC3E}">
        <p14:creationId xmlns:p14="http://schemas.microsoft.com/office/powerpoint/2010/main" val="248486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 of Completion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18 completed all of the materials with a sufficiently high performance to earn the final certificate</a:t>
            </a:r>
          </a:p>
          <a:p>
            <a:r>
              <a:rPr lang="en-US" dirty="0" smtClean="0"/>
              <a:t>All others dropped out at one point or another</a:t>
            </a:r>
          </a:p>
          <a:p>
            <a:r>
              <a:rPr lang="en-US" dirty="0" smtClean="0"/>
              <a:t>To receive certificate a combined grade above the total given by a passing grade on each quiz and assignment was required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274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– Students with Certificate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Population (16 of 18 replies)</a:t>
            </a:r>
          </a:p>
          <a:p>
            <a:pPr lvl="1"/>
            <a:r>
              <a:rPr lang="en-US" sz="2000" dirty="0" smtClean="0"/>
              <a:t>75% graduate students; 13% faculty; 6% post-docs; 6% other</a:t>
            </a:r>
          </a:p>
          <a:p>
            <a:pPr lvl="1"/>
            <a:r>
              <a:rPr lang="en-US" sz="2000" dirty="0" smtClean="0"/>
              <a:t>% Responses to post course survey (Strongly agree, agree, neutral, disagree, strongly disagree)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2283"/>
              </p:ext>
            </p:extLst>
          </p:nvPr>
        </p:nvGraphicFramePr>
        <p:xfrm>
          <a:off x="1066800" y="2743200"/>
          <a:ext cx="6248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457200"/>
                <a:gridCol w="457200"/>
                <a:gridCol w="533400"/>
                <a:gridCol w="4572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Goals for taking this course achieved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Course well organized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Course content thoroughly</a:t>
                      </a:r>
                      <a:r>
                        <a:rPr lang="en-US" baseline="0" dirty="0" smtClean="0"/>
                        <a:t> covered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Quizzes of appropriate difficulty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Homework</a:t>
                      </a:r>
                      <a:r>
                        <a:rPr lang="en-US" baseline="0" dirty="0" smtClean="0"/>
                        <a:t> of appropriate difficulty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Background sufficient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Happy</a:t>
                      </a:r>
                      <a:r>
                        <a:rPr lang="en-US" baseline="0" dirty="0" smtClean="0"/>
                        <a:t> for time invested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Satisfied with online delivery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7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-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Population </a:t>
            </a:r>
            <a:r>
              <a:rPr lang="en-US" sz="2000" dirty="0" smtClean="0"/>
              <a:t>(56 </a:t>
            </a:r>
            <a:r>
              <a:rPr lang="en-US" sz="2000" dirty="0"/>
              <a:t>of </a:t>
            </a:r>
            <a:r>
              <a:rPr lang="en-US" sz="2000" dirty="0" smtClean="0"/>
              <a:t>325 </a:t>
            </a:r>
            <a:r>
              <a:rPr lang="en-US" sz="2000" dirty="0"/>
              <a:t>replies</a:t>
            </a:r>
            <a:r>
              <a:rPr lang="en-US" sz="2000" dirty="0" smtClean="0"/>
              <a:t>)</a:t>
            </a:r>
          </a:p>
          <a:p>
            <a:pPr lvl="1"/>
            <a:r>
              <a:rPr lang="en-US" sz="1800" dirty="0" smtClean="0"/>
              <a:t>68% Grad students; 9% undergrad; 7% faculty; 8% staff and other</a:t>
            </a:r>
          </a:p>
          <a:p>
            <a:r>
              <a:rPr lang="en-US" sz="2000" b="1" dirty="0" smtClean="0"/>
              <a:t>Most enrolled for</a:t>
            </a:r>
            <a:r>
              <a:rPr lang="en-US" sz="2000" dirty="0" smtClean="0"/>
              <a:t>: extend knowledge of the topic (75%), generally interested in the topic (43), professional development (23), interested in how online courses taught (18), to supplement another class (13)</a:t>
            </a:r>
          </a:p>
          <a:p>
            <a:r>
              <a:rPr lang="en-US" sz="2000" b="1" dirty="0" smtClean="0"/>
              <a:t>Not completed because</a:t>
            </a:r>
            <a:r>
              <a:rPr lang="en-US" sz="2000" dirty="0" smtClean="0"/>
              <a:t>: Amount of time required (88%), insufficient background knowledge (30), technological difficulties (16), never intended to complete (9)</a:t>
            </a:r>
          </a:p>
          <a:p>
            <a:r>
              <a:rPr lang="en-US" sz="2000" b="1" dirty="0" smtClean="0"/>
              <a:t>Take another course in this format: </a:t>
            </a:r>
            <a:r>
              <a:rPr lang="en-US" sz="2000" dirty="0" smtClean="0"/>
              <a:t>Yes (91%) No (4%)</a:t>
            </a:r>
          </a:p>
          <a:p>
            <a:r>
              <a:rPr lang="en-US" sz="2000" b="1" dirty="0" smtClean="0"/>
              <a:t>Interested in other XSEDE opportunities: </a:t>
            </a:r>
            <a:r>
              <a:rPr lang="en-US" sz="2000" dirty="0" smtClean="0"/>
              <a:t>Yes (82%) No (5%)</a:t>
            </a:r>
          </a:p>
          <a:p>
            <a:r>
              <a:rPr lang="en-US" sz="2000" b="1" dirty="0" smtClean="0"/>
              <a:t>Plan on applying for XSEDE allocation: </a:t>
            </a:r>
            <a:r>
              <a:rPr lang="en-US" sz="2000" dirty="0" smtClean="0"/>
              <a:t>Yes (30%) No (18%) Have one (18%)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430631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for Future Offerings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Possible ways to sustain participation</a:t>
            </a:r>
          </a:p>
          <a:p>
            <a:pPr lvl="1"/>
            <a:r>
              <a:rPr lang="en-US" sz="1800" dirty="0" smtClean="0"/>
              <a:t>Change the timing of the class to minimize conflicts with regular course activities</a:t>
            </a:r>
          </a:p>
          <a:p>
            <a:pPr lvl="1"/>
            <a:r>
              <a:rPr lang="en-US" sz="1800" dirty="0" smtClean="0"/>
              <a:t>Formalize participation by providing credit at student’s home institutions</a:t>
            </a:r>
          </a:p>
          <a:p>
            <a:pPr lvl="1"/>
            <a:r>
              <a:rPr lang="en-US" sz="1800" dirty="0" smtClean="0"/>
              <a:t>Staggered start dates to minimize number of students on XSEDE resources at one time</a:t>
            </a:r>
          </a:p>
          <a:p>
            <a:pPr lvl="1"/>
            <a:r>
              <a:rPr lang="en-US" sz="1800" dirty="0" smtClean="0"/>
              <a:t>Divide course into two levels of completion</a:t>
            </a:r>
          </a:p>
          <a:p>
            <a:r>
              <a:rPr lang="en-US" sz="2000" dirty="0" smtClean="0"/>
              <a:t>Improved</a:t>
            </a:r>
            <a:r>
              <a:rPr lang="en-US" sz="2400" dirty="0" smtClean="0"/>
              <a:t> focus on serious students</a:t>
            </a:r>
          </a:p>
          <a:p>
            <a:pPr lvl="1"/>
            <a:r>
              <a:rPr lang="en-US" sz="1800" dirty="0" smtClean="0"/>
              <a:t>Make first assignment offline through use of virtual machine</a:t>
            </a:r>
          </a:p>
          <a:p>
            <a:pPr lvl="1"/>
            <a:r>
              <a:rPr lang="en-US" sz="1800" dirty="0" smtClean="0"/>
              <a:t>Create XSEDE accounts for only those successfully completing first assignment</a:t>
            </a:r>
          </a:p>
          <a:p>
            <a:pPr lvl="1"/>
            <a:r>
              <a:rPr lang="en-US" sz="1800" dirty="0" smtClean="0"/>
              <a:t>Spread programming assignments across multiple XSEDE machines</a:t>
            </a:r>
          </a:p>
          <a:p>
            <a:pPr lvl="1"/>
            <a:r>
              <a:rPr lang="en-US" sz="1800" dirty="0" smtClean="0"/>
              <a:t>Credit course with local supervising instructor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3464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Science </a:t>
            </a:r>
            <a:r>
              <a:rPr lang="en-US" dirty="0"/>
              <a:t>Foundation NSF </a:t>
            </a:r>
            <a:r>
              <a:rPr lang="en-US" dirty="0" smtClean="0"/>
              <a:t>OCI-0753287</a:t>
            </a:r>
          </a:p>
          <a:p>
            <a:r>
              <a:rPr lang="en-US" dirty="0" smtClean="0"/>
              <a:t>XSEDE TEOS Evaluators – Lizanne Destefano and Lorna Rivera</a:t>
            </a:r>
          </a:p>
          <a:p>
            <a:r>
              <a:rPr lang="en-US" dirty="0" smtClean="0"/>
              <a:t>XSEDE Resource Providers – Pittsburgh Supercomputing Center, Texas Advanced </a:t>
            </a:r>
            <a:r>
              <a:rPr lang="en-US" smtClean="0"/>
              <a:t>Computing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843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Interest in providing a full semester course to a large audience</a:t>
            </a:r>
          </a:p>
          <a:p>
            <a:r>
              <a:rPr lang="en-US" sz="2400" dirty="0" smtClean="0"/>
              <a:t>Opportunity for collaborative effort to provide the course online</a:t>
            </a:r>
          </a:p>
          <a:p>
            <a:pPr lvl="1"/>
            <a:r>
              <a:rPr lang="en-US" sz="2000" dirty="0" smtClean="0"/>
              <a:t>Faculty and students at University of California Berkeley</a:t>
            </a:r>
          </a:p>
          <a:p>
            <a:pPr lvl="1"/>
            <a:r>
              <a:rPr lang="en-US" sz="2000" dirty="0" smtClean="0"/>
              <a:t>XSEDE education program</a:t>
            </a:r>
          </a:p>
          <a:p>
            <a:pPr lvl="1"/>
            <a:r>
              <a:rPr lang="en-US" sz="2000" dirty="0" smtClean="0"/>
              <a:t>Training staff from Cornell</a:t>
            </a:r>
          </a:p>
          <a:p>
            <a:pPr lvl="1"/>
            <a:r>
              <a:rPr lang="en-US" sz="2000" dirty="0" smtClean="0"/>
              <a:t>ESTEO support staff </a:t>
            </a:r>
          </a:p>
          <a:p>
            <a:r>
              <a:rPr lang="en-US" sz="2400" dirty="0" smtClean="0"/>
              <a:t>Created full online course open to the world and advertised through the XSEDE training portal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274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Lectures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362" y="1314450"/>
            <a:ext cx="5629275" cy="4457700"/>
          </a:xfrm>
        </p:spPr>
      </p:pic>
    </p:spTree>
    <p:extLst>
      <p:ext uri="{BB962C8B-B14F-4D97-AF65-F5344CB8AC3E}">
        <p14:creationId xmlns:p14="http://schemas.microsoft.com/office/powerpoint/2010/main" val="116146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for Online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Editing videos into smaller segments</a:t>
            </a:r>
          </a:p>
          <a:p>
            <a:r>
              <a:rPr lang="en-US" dirty="0" smtClean="0"/>
              <a:t>Added reference links and glossary</a:t>
            </a:r>
          </a:p>
          <a:p>
            <a:r>
              <a:rPr lang="en-US" dirty="0" smtClean="0"/>
              <a:t>Adding quizzes to test comprehension</a:t>
            </a:r>
          </a:p>
          <a:p>
            <a:pPr lvl="1"/>
            <a:r>
              <a:rPr lang="en-US" dirty="0" smtClean="0"/>
              <a:t>Devising a grading scheme</a:t>
            </a:r>
          </a:p>
          <a:p>
            <a:pPr lvl="1"/>
            <a:r>
              <a:rPr lang="en-US" dirty="0" smtClean="0"/>
              <a:t>Policy on multiple attempts</a:t>
            </a:r>
          </a:p>
          <a:p>
            <a:r>
              <a:rPr lang="en-US" dirty="0" smtClean="0"/>
              <a:t>Providing mechanism for support</a:t>
            </a:r>
          </a:p>
          <a:p>
            <a:pPr lvl="1"/>
            <a:r>
              <a:rPr lang="en-US" dirty="0" smtClean="0"/>
              <a:t>Moodle server with forum monitored by course TA and XSEDE ESTEO 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2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 and Moodle Sites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94738"/>
            <a:ext cx="4038600" cy="3174887"/>
          </a:xfr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6084"/>
            <a:ext cx="4038600" cy="4232194"/>
          </a:xfrm>
        </p:spPr>
      </p:pic>
    </p:spTree>
    <p:extLst>
      <p:ext uri="{BB962C8B-B14F-4D97-AF65-F5344CB8AC3E}">
        <p14:creationId xmlns:p14="http://schemas.microsoft.com/office/powerpoint/2010/main" val="325707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Logistical Issues –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appropriate XSEDE platforms for programming exercises</a:t>
            </a:r>
          </a:p>
          <a:p>
            <a:pPr lvl="1"/>
            <a:r>
              <a:rPr lang="en-US" dirty="0" smtClean="0"/>
              <a:t>Possibility of using different platforms for assignments to take advantage of diversity of computer architectures</a:t>
            </a:r>
          </a:p>
          <a:p>
            <a:r>
              <a:rPr lang="en-US" dirty="0" smtClean="0"/>
              <a:t>Testing of codes</a:t>
            </a:r>
          </a:p>
          <a:p>
            <a:r>
              <a:rPr lang="en-US" dirty="0" smtClean="0"/>
              <a:t>Creation of </a:t>
            </a:r>
            <a:r>
              <a:rPr lang="en-US" dirty="0" err="1" smtClean="0"/>
              <a:t>autograders</a:t>
            </a:r>
            <a:r>
              <a:rPr lang="en-US" dirty="0" smtClean="0"/>
              <a:t> to handle potentially large number of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86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Logistical Issues –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Large number of people initially interested</a:t>
            </a:r>
          </a:p>
          <a:p>
            <a:pPr lvl="1"/>
            <a:r>
              <a:rPr lang="en-US" sz="2000" dirty="0" smtClean="0"/>
              <a:t>Original limitation set at 300</a:t>
            </a:r>
          </a:p>
          <a:p>
            <a:pPr lvl="1"/>
            <a:r>
              <a:rPr lang="en-US" sz="2000" dirty="0" smtClean="0"/>
              <a:t>Opened a waiting list</a:t>
            </a:r>
          </a:p>
          <a:p>
            <a:pPr lvl="1"/>
            <a:r>
              <a:rPr lang="en-US" sz="2000" dirty="0" smtClean="0"/>
              <a:t>Accepted 345 students</a:t>
            </a:r>
          </a:p>
          <a:p>
            <a:r>
              <a:rPr lang="en-US" sz="2400" dirty="0" smtClean="0"/>
              <a:t>Setting up accounts</a:t>
            </a:r>
          </a:p>
          <a:p>
            <a:pPr lvl="1"/>
            <a:r>
              <a:rPr lang="en-US" sz="2000" dirty="0" smtClean="0"/>
              <a:t>Connection to Moodle server using XSEDE portal credentials</a:t>
            </a:r>
          </a:p>
          <a:p>
            <a:pPr lvl="1"/>
            <a:r>
              <a:rPr lang="en-US" sz="2000" dirty="0" smtClean="0"/>
              <a:t>Moodle server used to turn in homework and ask for help</a:t>
            </a:r>
          </a:p>
          <a:p>
            <a:pPr lvl="1"/>
            <a:r>
              <a:rPr lang="en-US" sz="2000" dirty="0" smtClean="0"/>
              <a:t>Fewer than 100 actually took this step</a:t>
            </a:r>
          </a:p>
          <a:p>
            <a:pPr lvl="1"/>
            <a:r>
              <a:rPr lang="en-US" sz="2000" dirty="0" smtClean="0"/>
              <a:t>Accounts on XSEDE machines require one by one entry</a:t>
            </a:r>
          </a:p>
          <a:p>
            <a:pPr lvl="1"/>
            <a:r>
              <a:rPr lang="en-US" sz="2000" dirty="0" smtClean="0"/>
              <a:t>Who would actually continue to participate and when to set up accounts became an issue</a:t>
            </a:r>
          </a:p>
          <a:p>
            <a:pPr lvl="1"/>
            <a:r>
              <a:rPr lang="en-US" sz="2000" dirty="0" smtClean="0"/>
              <a:t>Panic by XSEDE service providers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489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All Participants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1" y="1219200"/>
            <a:ext cx="7655858" cy="4648200"/>
          </a:xfrm>
        </p:spPr>
      </p:pic>
    </p:spTree>
    <p:extLst>
      <p:ext uri="{BB962C8B-B14F-4D97-AF65-F5344CB8AC3E}">
        <p14:creationId xmlns:p14="http://schemas.microsoft.com/office/powerpoint/2010/main" val="1036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Resulting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Videos and quizzes in the Cornell Virtual Workshop and available to anyone with an XUP </a:t>
            </a:r>
            <a:r>
              <a:rPr lang="en-US" sz="2400" dirty="0" smtClean="0"/>
              <a:t>account</a:t>
            </a:r>
          </a:p>
          <a:p>
            <a:pPr lvl="1"/>
            <a:r>
              <a:rPr lang="en-US" sz="1800" dirty="0" smtClean="0"/>
              <a:t>376 people used the first lecture</a:t>
            </a:r>
          </a:p>
          <a:p>
            <a:pPr lvl="1"/>
            <a:r>
              <a:rPr lang="en-US" sz="2000" dirty="0" smtClean="0"/>
              <a:t>145 of the 345 students active on that site</a:t>
            </a:r>
          </a:p>
          <a:p>
            <a:pPr lvl="1"/>
            <a:r>
              <a:rPr lang="en-US" sz="2000" dirty="0" smtClean="0"/>
              <a:t>Major drop-off in participation over time</a:t>
            </a:r>
          </a:p>
          <a:p>
            <a:r>
              <a:rPr lang="en-US" sz="2400" dirty="0" smtClean="0"/>
              <a:t>Programming homework</a:t>
            </a:r>
          </a:p>
          <a:p>
            <a:pPr lvl="1"/>
            <a:r>
              <a:rPr lang="en-US" sz="2000" dirty="0" smtClean="0"/>
              <a:t>Major drop in participation for homework assignments</a:t>
            </a:r>
          </a:p>
          <a:p>
            <a:pPr lvl="2"/>
            <a:r>
              <a:rPr lang="en-US" sz="1800" dirty="0" smtClean="0"/>
              <a:t>36 – assignment 1 – Optimizing Matrix Multiply – used 200 CPU hours</a:t>
            </a:r>
          </a:p>
          <a:p>
            <a:pPr lvl="2"/>
            <a:r>
              <a:rPr lang="en-US" sz="1800" dirty="0" smtClean="0"/>
              <a:t>23 – assignment 2 – Toy Particle Simulation – used 18000 CPU hours</a:t>
            </a:r>
          </a:p>
          <a:p>
            <a:pPr lvl="2"/>
            <a:r>
              <a:rPr lang="en-US" sz="1800" dirty="0" smtClean="0"/>
              <a:t>18 – assignment 3 – Knapsack (on PGAS language) – used  7700 CPU hours</a:t>
            </a:r>
          </a:p>
          <a:p>
            <a:r>
              <a:rPr lang="en-US" sz="2400" dirty="0" smtClean="0"/>
              <a:t>CPU hours presented are those charged (actual time was likely underestimated on HW1 and overestimated for HW2)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107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SE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XSEDE</Template>
  <TotalTime>2131</TotalTime>
  <Words>888</Words>
  <Application>Microsoft Office PowerPoint</Application>
  <PresentationFormat>On-screen Show (4:3)</PresentationFormat>
  <Paragraphs>142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Calibri</vt:lpstr>
      <vt:lpstr>Verdana</vt:lpstr>
      <vt:lpstr>XSEDE</vt:lpstr>
      <vt:lpstr>Providing a Supported Online Course on Parallel Computing    Steven I. Gordon, James Demmel, Susan Mehringer, Jay Alameda, Razvan Carbunescu </vt:lpstr>
      <vt:lpstr>Class Overview</vt:lpstr>
      <vt:lpstr>Course Lectures</vt:lpstr>
      <vt:lpstr>Conversion for Online Use</vt:lpstr>
      <vt:lpstr>Lecture and Moodle Sites</vt:lpstr>
      <vt:lpstr>Logistical Issues – Part 1</vt:lpstr>
      <vt:lpstr>Logistical Issues – Part 2</vt:lpstr>
      <vt:lpstr>Map of All Participants</vt:lpstr>
      <vt:lpstr>Resulting Course</vt:lpstr>
      <vt:lpstr>PowerPoint Presentation</vt:lpstr>
      <vt:lpstr>Grading and Support Issues</vt:lpstr>
      <vt:lpstr>Certificate of Completion</vt:lpstr>
      <vt:lpstr>Evaluation – Students with Certificate</vt:lpstr>
      <vt:lpstr>Evaluation - Others</vt:lpstr>
      <vt:lpstr>Issues for Future Offerings</vt:lpstr>
      <vt:lpstr>Acknowledgements</vt:lpstr>
    </vt:vector>
  </TitlesOfParts>
  <Company>CCCS-IT Client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XSEDE  Computational Science and Engineering Education Programs</dc:title>
  <dc:creator>mfalk</dc:creator>
  <cp:lastModifiedBy>Steven Gordon</cp:lastModifiedBy>
  <cp:revision>60</cp:revision>
  <dcterms:created xsi:type="dcterms:W3CDTF">2013-01-29T19:19:17Z</dcterms:created>
  <dcterms:modified xsi:type="dcterms:W3CDTF">2013-07-19T12:08:42Z</dcterms:modified>
</cp:coreProperties>
</file>