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82" r:id="rId3"/>
    <p:sldId id="307" r:id="rId4"/>
    <p:sldId id="308" r:id="rId5"/>
    <p:sldId id="309" r:id="rId6"/>
    <p:sldId id="310" r:id="rId7"/>
    <p:sldId id="311" r:id="rId8"/>
    <p:sldId id="312" r:id="rId9"/>
    <p:sldId id="313" r:id="rId10"/>
    <p:sldId id="306" r:id="rId11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16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46" d="100"/>
          <a:sy n="46" d="100"/>
        </p:scale>
        <p:origin x="-1288" y="-104"/>
      </p:cViewPr>
      <p:guideLst>
        <p:guide orient="horz" pos="321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charset="0"/>
              </a:defRPr>
            </a:lvl1pPr>
          </a:lstStyle>
          <a:p>
            <a:pPr>
              <a:defRPr/>
            </a:pPr>
            <a:fld id="{929D46E4-9225-4613-A1F7-C01B3416BA9B}" type="datetime1">
              <a:rPr lang="en-US"/>
              <a:pPr>
                <a:defRPr/>
              </a:pPr>
              <a:t>7/23/13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charset="0"/>
              </a:defRPr>
            </a:lvl1pPr>
          </a:lstStyle>
          <a:p>
            <a:pPr>
              <a:defRPr/>
            </a:pPr>
            <a:fld id="{0F12F33F-361F-449D-87C3-9ADEABF8E9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3259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charset="0"/>
              </a:defRPr>
            </a:lvl1pPr>
          </a:lstStyle>
          <a:p>
            <a:pPr>
              <a:defRPr/>
            </a:pPr>
            <a:fld id="{A00F3D7E-ACB2-4E7E-A54E-EE7CB6719616}" type="datetime1">
              <a:rPr lang="en-US"/>
              <a:pPr>
                <a:defRPr/>
              </a:pPr>
              <a:t>7/23/13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charset="0"/>
              </a:defRPr>
            </a:lvl1pPr>
          </a:lstStyle>
          <a:p>
            <a:pPr>
              <a:defRPr/>
            </a:pPr>
            <a:fld id="{6D7B805E-B29B-4BD8-AFF1-15A4AAFF5B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6423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ＭＳ Ｐゴシック" pitchFamily="-107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37" eaLnBrk="0" hangingPunct="0">
              <a:defRPr sz="2400">
                <a:solidFill>
                  <a:schemeClr val="tx1"/>
                </a:solidFill>
                <a:latin typeface="Arial Narrow" pitchFamily="34" charset="0"/>
              </a:defRPr>
            </a:lvl1pPr>
            <a:lvl2pPr marL="729057" indent="-280406" defTabSz="914437" eaLnBrk="0" hangingPunct="0">
              <a:defRPr sz="2400">
                <a:solidFill>
                  <a:schemeClr val="tx1"/>
                </a:solidFill>
                <a:latin typeface="Arial Narrow" pitchFamily="34" charset="0"/>
              </a:defRPr>
            </a:lvl2pPr>
            <a:lvl3pPr marL="1121626" indent="-224325" defTabSz="914437" eaLnBrk="0" hangingPunct="0">
              <a:defRPr sz="2400">
                <a:solidFill>
                  <a:schemeClr val="tx1"/>
                </a:solidFill>
                <a:latin typeface="Arial Narrow" pitchFamily="34" charset="0"/>
              </a:defRPr>
            </a:lvl3pPr>
            <a:lvl4pPr marL="1570276" indent="-224325" defTabSz="914437" eaLnBrk="0" hangingPunct="0">
              <a:defRPr sz="2400">
                <a:solidFill>
                  <a:schemeClr val="tx1"/>
                </a:solidFill>
                <a:latin typeface="Arial Narrow" pitchFamily="34" charset="0"/>
              </a:defRPr>
            </a:lvl4pPr>
            <a:lvl5pPr marL="2018927" indent="-224325" defTabSz="914437" eaLnBrk="0" hangingPunct="0">
              <a:defRPr sz="2400">
                <a:solidFill>
                  <a:schemeClr val="tx1"/>
                </a:solidFill>
                <a:latin typeface="Arial Narrow" pitchFamily="34" charset="0"/>
              </a:defRPr>
            </a:lvl5pPr>
            <a:lvl6pPr marL="246757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</a:defRPr>
            </a:lvl6pPr>
            <a:lvl7pPr marL="291622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</a:defRPr>
            </a:lvl7pPr>
            <a:lvl8pPr marL="336487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</a:defRPr>
            </a:lvl8pPr>
            <a:lvl9pPr marL="381352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fld id="{6C48749C-86CD-42A7-8C68-ACF718FEE468}" type="slidenum">
              <a:rPr lang="en-US" sz="1200">
                <a:latin typeface="Arial" pitchFamily="34" charset="0"/>
              </a:rPr>
              <a:pPr eaLnBrk="1" hangingPunct="1"/>
              <a:t>10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7504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xsede-ppt-title.jpg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40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3"/>
          <p:cNvSpPr txBox="1">
            <a:spLocks/>
          </p:cNvSpPr>
          <p:nvPr userDrawn="1"/>
        </p:nvSpPr>
        <p:spPr bwMode="auto">
          <a:xfrm>
            <a:off x="6705600" y="3508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>
              <a:defRPr/>
            </a:pPr>
            <a:fld id="{4216CE97-CFFD-48D0-B753-AB58311ED8D5}" type="datetime4">
              <a:rPr lang="en-US" sz="1500" smtClean="0">
                <a:solidFill>
                  <a:schemeClr val="bg1"/>
                </a:solidFill>
                <a:latin typeface="Verdana" charset="0"/>
              </a:rPr>
              <a:pPr algn="r" eaLnBrk="1" hangingPunct="1">
                <a:defRPr/>
              </a:pPr>
              <a:t>July 23, 2013</a:t>
            </a:fld>
            <a:endParaRPr lang="en-US" sz="1500" smtClean="0">
              <a:solidFill>
                <a:schemeClr val="bg1"/>
              </a:solidFill>
              <a:latin typeface="Verdana" charset="0"/>
            </a:endParaRPr>
          </a:p>
        </p:txBody>
      </p:sp>
      <p:pic>
        <p:nvPicPr>
          <p:cNvPr id="6" name="Picture 8" descr="nsf-white-576x576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5029200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663380"/>
            <a:ext cx="8153400" cy="918020"/>
          </a:xfrm>
        </p:spPr>
        <p:txBody>
          <a:bodyPr>
            <a:noAutofit/>
          </a:bodyPr>
          <a:lstStyle>
            <a:lvl1pPr algn="l">
              <a:defRPr sz="3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657600"/>
            <a:ext cx="8153400" cy="505586"/>
          </a:xfrm>
        </p:spPr>
        <p:txBody>
          <a:bodyPr>
            <a:noAutofit/>
          </a:bodyPr>
          <a:lstStyle>
            <a:lvl1pPr marL="0" indent="0" algn="l">
              <a:buNone/>
              <a:defRPr sz="2700" b="1" i="0">
                <a:solidFill>
                  <a:schemeClr val="accent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2479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nsf-white-576x576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6248400"/>
            <a:ext cx="5715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1219200" y="6351588"/>
            <a:ext cx="12192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7F5C598-3B5B-4EA8-A7C9-FA90D8B5E7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831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nsf-white-576x576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6248400"/>
            <a:ext cx="5715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1219200" y="6351588"/>
            <a:ext cx="12192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E2E89A6-D910-47FC-8E51-8413337C2B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749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nsf-white-576x576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6248400"/>
            <a:ext cx="5715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1219200" y="6351588"/>
            <a:ext cx="12192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12F5387-2C10-487B-9D47-8DCF863E51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05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nsf-white-576x576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6248400"/>
            <a:ext cx="5715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1219200" y="6351588"/>
            <a:ext cx="12192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4BE1C7A-5779-445B-9AB5-CA86191BAC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412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nsf-white-576x576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6248400"/>
            <a:ext cx="5715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1219200" y="6351588"/>
            <a:ext cx="12192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CDE11C4-FE92-4B93-9E1F-7A0C2D6D4F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726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nsf-white-576x576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6248400"/>
            <a:ext cx="5715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1219200" y="6351588"/>
            <a:ext cx="12192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B3C8ADF-F699-4D98-B429-2A602A5714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131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xsede-ppt-page.jpg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bg1"/>
                </a:solidFill>
                <a:cs typeface="Arial" charset="0"/>
              </a:defRPr>
            </a:lvl1pPr>
          </a:lstStyle>
          <a:p>
            <a:pPr>
              <a:defRPr/>
            </a:pPr>
            <a:fld id="{480656FC-E7C2-4E09-B5C4-1CFF6DB05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</p:sldLayoutIdLst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rgbClr val="376092"/>
          </a:solidFill>
          <a:latin typeface="Arial"/>
          <a:ea typeface="ＭＳ Ｐゴシック" pitchFamily="-107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76092"/>
          </a:solidFill>
          <a:latin typeface="Arial" pitchFamily="-107" charset="0"/>
          <a:ea typeface="ＭＳ Ｐゴシック" pitchFamily="-107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76092"/>
          </a:solidFill>
          <a:latin typeface="Arial" pitchFamily="-107" charset="0"/>
          <a:ea typeface="ＭＳ Ｐゴシック" pitchFamily="-107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76092"/>
          </a:solidFill>
          <a:latin typeface="Arial" pitchFamily="-107" charset="0"/>
          <a:ea typeface="ＭＳ Ｐゴシック" pitchFamily="-107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76092"/>
          </a:solidFill>
          <a:latin typeface="Arial" pitchFamily="-107" charset="0"/>
          <a:ea typeface="ＭＳ Ｐゴシック" pitchFamily="-107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3200" b="1">
          <a:solidFill>
            <a:srgbClr val="376092"/>
          </a:solidFill>
          <a:latin typeface="Arial" pitchFamily="-107" charset="0"/>
          <a:ea typeface="ＭＳ Ｐゴシック" pitchFamily="-107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3200" b="1">
          <a:solidFill>
            <a:srgbClr val="376092"/>
          </a:solidFill>
          <a:latin typeface="Arial" pitchFamily="-107" charset="0"/>
          <a:ea typeface="ＭＳ Ｐゴシック" pitchFamily="-107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3200" b="1">
          <a:solidFill>
            <a:srgbClr val="376092"/>
          </a:solidFill>
          <a:latin typeface="Arial" pitchFamily="-107" charset="0"/>
          <a:ea typeface="ＭＳ Ｐゴシック" pitchFamily="-107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3200" b="1">
          <a:solidFill>
            <a:srgbClr val="376092"/>
          </a:solidFill>
          <a:latin typeface="Arial" pitchFamily="-107" charset="0"/>
          <a:ea typeface="ＭＳ Ｐゴシック" pitchFamily="-107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254061"/>
          </a:solidFill>
          <a:latin typeface="+mn-lt"/>
          <a:ea typeface="ＭＳ Ｐゴシック" pitchFamily="-107" charset="-128"/>
          <a:cs typeface="ＭＳ Ｐゴシック" pitchFamily="-107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254061"/>
          </a:solidFill>
          <a:latin typeface="+mn-lt"/>
          <a:ea typeface="ＭＳ Ｐゴシック" pitchFamily="-107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254061"/>
          </a:solidFill>
          <a:latin typeface="+mn-lt"/>
          <a:ea typeface="ＭＳ Ｐゴシック" pitchFamily="-107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254061"/>
          </a:solidFill>
          <a:latin typeface="+mn-lt"/>
          <a:ea typeface="ＭＳ Ｐゴシック" pitchFamily="-107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254061"/>
          </a:solidFill>
          <a:latin typeface="+mn-lt"/>
          <a:ea typeface="ＭＳ Ｐゴシック" pitchFamily="-107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sgordon@osc.edu" TargetMode="External"/><Relationship Id="rId4" Type="http://schemas.openxmlformats.org/officeDocument/2006/relationships/hyperlink" Target="mailto:mfaerman@osc.edu" TargetMode="External"/><Relationship Id="rId5" Type="http://schemas.openxmlformats.org/officeDocument/2006/relationships/hyperlink" Target="mailto:amazon@ucsd.edu" TargetMode="External"/><Relationship Id="rId1" Type="http://schemas.openxmlformats.org/officeDocument/2006/relationships/slideLayout" Target="../slideLayouts/slideLayout1.xml"/><Relationship Id="rId2" Type="http://schemas.openxmlformats.org/officeDocument/2006/relationships/hyperlink" Target="mailto:lathrop@Illinois.edu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hpcuniversity.org/educators/competencies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hpcuniversity.org/students/awards/" TargetMode="External"/><Relationship Id="rId3" Type="http://schemas.openxmlformats.org/officeDocument/2006/relationships/hyperlink" Target="http://hpcuniversity.org/careers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hpcuniversity.org/resources/search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hpcuniversity.org/events/current/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4"/>
          <p:cNvSpPr>
            <a:spLocks noGrp="1"/>
          </p:cNvSpPr>
          <p:nvPr>
            <p:ph type="ctrTitle"/>
          </p:nvPr>
        </p:nvSpPr>
        <p:spPr>
          <a:xfrm>
            <a:off x="424218" y="1370012"/>
            <a:ext cx="7848600" cy="917575"/>
          </a:xfrm>
        </p:spPr>
        <p:txBody>
          <a:bodyPr/>
          <a:lstStyle/>
          <a:p>
            <a:pPr eaLnBrk="1" hangingPunct="1"/>
            <a:r>
              <a:rPr lang="en-US" sz="2800" dirty="0">
                <a:solidFill>
                  <a:srgbClr val="FF0000"/>
                </a:solidFill>
                <a:latin typeface="Arial" charset="0"/>
                <a:ea typeface="ＭＳ Ｐゴシック" charset="-128"/>
                <a:cs typeface="Arial" charset="0"/>
              </a:rPr>
              <a:t>HPC University: Getting Information about </a:t>
            </a:r>
            <a:r>
              <a:rPr lang="en-US" sz="2800" dirty="0" smtClean="0">
                <a:solidFill>
                  <a:srgbClr val="FF0000"/>
                </a:solidFill>
                <a:latin typeface="Arial" charset="0"/>
                <a:ea typeface="ＭＳ Ｐゴシック" charset="-128"/>
                <a:cs typeface="Arial" charset="0"/>
              </a:rPr>
              <a:t>Computational Science </a:t>
            </a:r>
            <a:r>
              <a:rPr lang="en-US" sz="2800" dirty="0">
                <a:solidFill>
                  <a:srgbClr val="FF0000"/>
                </a:solidFill>
                <a:latin typeface="Arial" charset="0"/>
                <a:ea typeface="ＭＳ Ｐゴシック" charset="-128"/>
                <a:cs typeface="Arial" charset="0"/>
              </a:rPr>
              <a:t>Professional and Educational Resources </a:t>
            </a:r>
            <a:r>
              <a:rPr lang="en-US" sz="2800" dirty="0" smtClean="0">
                <a:solidFill>
                  <a:srgbClr val="FF0000"/>
                </a:solidFill>
                <a:latin typeface="Arial" charset="0"/>
                <a:ea typeface="ＭＳ Ｐゴシック" charset="-128"/>
                <a:cs typeface="Arial" charset="0"/>
              </a:rPr>
              <a:t>and Opportunities </a:t>
            </a:r>
            <a:r>
              <a:rPr lang="en-US" sz="2800" dirty="0">
                <a:solidFill>
                  <a:srgbClr val="FF0000"/>
                </a:solidFill>
                <a:latin typeface="Arial" charset="0"/>
                <a:ea typeface="ＭＳ Ｐゴシック" charset="-128"/>
                <a:cs typeface="Arial" charset="0"/>
              </a:rPr>
              <a:t>for Engagement</a:t>
            </a:r>
            <a:endParaRPr lang="en-US" sz="2800" dirty="0" smtClean="0">
              <a:solidFill>
                <a:srgbClr val="FF0000"/>
              </a:solidFill>
              <a:latin typeface="Arial" charset="0"/>
              <a:ea typeface="ＭＳ Ｐゴシック" charset="-128"/>
              <a:cs typeface="Arial" charset="0"/>
            </a:endParaRPr>
          </a:p>
        </p:txBody>
      </p:sp>
      <p:sp>
        <p:nvSpPr>
          <p:cNvPr id="9219" name="Subtitle 5"/>
          <p:cNvSpPr>
            <a:spLocks noGrp="1"/>
          </p:cNvSpPr>
          <p:nvPr>
            <p:ph type="subTitle" idx="1"/>
          </p:nvPr>
        </p:nvSpPr>
        <p:spPr>
          <a:xfrm>
            <a:off x="675564" y="3119437"/>
            <a:ext cx="7848600" cy="504825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B9CDE5"/>
                </a:solidFill>
                <a:latin typeface="Arial" charset="0"/>
                <a:ea typeface="ＭＳ Ｐゴシック" charset="-128"/>
                <a:cs typeface="Arial" charset="0"/>
              </a:rPr>
              <a:t>Scott Lathrop (</a:t>
            </a:r>
            <a:r>
              <a:rPr lang="en-US" dirty="0" smtClean="0">
                <a:solidFill>
                  <a:srgbClr val="B9CDE5"/>
                </a:solidFill>
                <a:latin typeface="Arial" charset="0"/>
                <a:ea typeface="ＭＳ Ｐゴシック" charset="-128"/>
                <a:cs typeface="Arial" charset="0"/>
                <a:hlinkClick r:id="rId2"/>
              </a:rPr>
              <a:t>lathrop@Illinois.edu</a:t>
            </a:r>
            <a:r>
              <a:rPr lang="en-US" dirty="0" smtClean="0">
                <a:solidFill>
                  <a:srgbClr val="B9CDE5"/>
                </a:solidFill>
                <a:latin typeface="Arial" charset="0"/>
                <a:ea typeface="ＭＳ Ｐゴシック" charset="-128"/>
                <a:cs typeface="Arial" charset="0"/>
              </a:rPr>
              <a:t>; Steve Gordon (</a:t>
            </a:r>
            <a:r>
              <a:rPr lang="en-US" dirty="0" smtClean="0">
                <a:solidFill>
                  <a:srgbClr val="B9CDE5"/>
                </a:solidFill>
                <a:latin typeface="Arial" charset="0"/>
                <a:ea typeface="ＭＳ Ｐゴシック" charset="-128"/>
                <a:cs typeface="Arial" charset="0"/>
                <a:hlinkClick r:id="rId3"/>
              </a:rPr>
              <a:t>sgordon@osc.edu</a:t>
            </a:r>
            <a:r>
              <a:rPr lang="en-US" dirty="0" smtClean="0">
                <a:solidFill>
                  <a:srgbClr val="B9CDE5"/>
                </a:solidFill>
                <a:latin typeface="Arial" charset="0"/>
                <a:ea typeface="ＭＳ Ｐゴシック" charset="-128"/>
                <a:cs typeface="Arial" charset="0"/>
              </a:rPr>
              <a:t>); </a:t>
            </a:r>
            <a:r>
              <a:rPr lang="en-US" dirty="0" err="1" smtClean="0">
                <a:solidFill>
                  <a:srgbClr val="B9CDE5"/>
                </a:solidFill>
                <a:latin typeface="Arial" charset="0"/>
                <a:ea typeface="ＭＳ Ｐゴシック" charset="-128"/>
                <a:cs typeface="Arial" charset="0"/>
              </a:rPr>
              <a:t>Marcio</a:t>
            </a:r>
            <a:r>
              <a:rPr lang="en-US" dirty="0" smtClean="0">
                <a:solidFill>
                  <a:srgbClr val="B9CDE5"/>
                </a:solidFill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en-US" dirty="0" err="1" smtClean="0">
                <a:solidFill>
                  <a:srgbClr val="B9CDE5"/>
                </a:solidFill>
                <a:latin typeface="Arial" charset="0"/>
                <a:ea typeface="ＭＳ Ｐゴシック" charset="-128"/>
                <a:cs typeface="Arial" charset="0"/>
              </a:rPr>
              <a:t>Faerman</a:t>
            </a:r>
            <a:r>
              <a:rPr lang="en-US" dirty="0" smtClean="0">
                <a:solidFill>
                  <a:srgbClr val="B9CDE5"/>
                </a:solidFill>
                <a:latin typeface="Arial" charset="0"/>
                <a:ea typeface="ＭＳ Ｐゴシック" charset="-128"/>
                <a:cs typeface="Arial" charset="0"/>
              </a:rPr>
              <a:t> (</a:t>
            </a:r>
            <a:r>
              <a:rPr lang="en-US" dirty="0" smtClean="0">
                <a:solidFill>
                  <a:srgbClr val="B9CDE5"/>
                </a:solidFill>
                <a:latin typeface="Arial" charset="0"/>
                <a:ea typeface="ＭＳ Ｐゴシック" charset="-128"/>
                <a:cs typeface="Arial" charset="0"/>
                <a:hlinkClick r:id="rId4"/>
              </a:rPr>
              <a:t>mfaerman@osc.edu</a:t>
            </a:r>
            <a:r>
              <a:rPr lang="en-US" dirty="0" smtClean="0">
                <a:solidFill>
                  <a:srgbClr val="B9CDE5"/>
                </a:solidFill>
                <a:latin typeface="Arial" charset="0"/>
                <a:ea typeface="ＭＳ Ｐゴシック" charset="-128"/>
                <a:cs typeface="Arial" charset="0"/>
              </a:rPr>
              <a:t>); </a:t>
            </a:r>
            <a:r>
              <a:rPr lang="en-US" dirty="0" err="1" smtClean="0">
                <a:solidFill>
                  <a:srgbClr val="B9CDE5"/>
                </a:solidFill>
                <a:latin typeface="Arial" charset="0"/>
                <a:ea typeface="ＭＳ Ｐゴシック" charset="-128"/>
                <a:cs typeface="Arial" charset="0"/>
              </a:rPr>
              <a:t>Ange</a:t>
            </a:r>
            <a:r>
              <a:rPr lang="en-US" dirty="0" smtClean="0">
                <a:solidFill>
                  <a:srgbClr val="B9CDE5"/>
                </a:solidFill>
                <a:latin typeface="Arial" charset="0"/>
                <a:ea typeface="ＭＳ Ｐゴシック" charset="-128"/>
                <a:cs typeface="Arial" charset="0"/>
              </a:rPr>
              <a:t> Mason (</a:t>
            </a:r>
            <a:r>
              <a:rPr lang="en-US" dirty="0" smtClean="0">
                <a:solidFill>
                  <a:srgbClr val="B9CDE5"/>
                </a:solidFill>
                <a:latin typeface="Arial" charset="0"/>
                <a:ea typeface="ＭＳ Ｐゴシック" charset="-128"/>
                <a:cs typeface="Arial" charset="0"/>
                <a:hlinkClick r:id="rId5"/>
              </a:rPr>
              <a:t>amazon@ucsd.edu</a:t>
            </a:r>
            <a:r>
              <a:rPr lang="en-US" dirty="0" smtClean="0">
                <a:solidFill>
                  <a:srgbClr val="B9CDE5"/>
                </a:solidFill>
                <a:latin typeface="Arial" charset="0"/>
                <a:ea typeface="ＭＳ Ｐゴシック" charset="-128"/>
                <a:cs typeface="Arial" charset="0"/>
              </a:rPr>
              <a:t>).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quarter" idx="4294967295"/>
          </p:nvPr>
        </p:nvSpPr>
        <p:spPr>
          <a:xfrm>
            <a:off x="0" y="6376988"/>
            <a:ext cx="2379663" cy="4810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>
                <a:solidFill>
                  <a:schemeClr val="accent1"/>
                </a:solidFill>
              </a:rPr>
              <a:t>EMPOWER. PARTNER. LEAD.</a:t>
            </a:r>
          </a:p>
          <a:p>
            <a:pPr>
              <a:defRPr/>
            </a:pPr>
            <a:endParaRPr lang="en-US"/>
          </a:p>
        </p:txBody>
      </p:sp>
      <p:sp>
        <p:nvSpPr>
          <p:cNvPr id="92163" name="Rectangle 2"/>
          <p:cNvSpPr>
            <a:spLocks noChangeArrowheads="1"/>
          </p:cNvSpPr>
          <p:nvPr/>
        </p:nvSpPr>
        <p:spPr bwMode="auto">
          <a:xfrm>
            <a:off x="395288" y="2540000"/>
            <a:ext cx="8458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>
              <a:lnSpc>
                <a:spcPct val="85000"/>
              </a:lnSpc>
            </a:pPr>
            <a:r>
              <a:rPr lang="en-US" sz="5400" b="1">
                <a:solidFill>
                  <a:schemeClr val="tx2"/>
                </a:solidFill>
                <a:latin typeface="Garamond" pitchFamily="18" charset="0"/>
              </a:rPr>
              <a:t>Questions and Discussion</a:t>
            </a:r>
          </a:p>
        </p:txBody>
      </p:sp>
    </p:spTree>
    <p:extLst>
      <p:ext uri="{BB962C8B-B14F-4D97-AF65-F5344CB8AC3E}">
        <p14:creationId xmlns:p14="http://schemas.microsoft.com/office/powerpoint/2010/main" val="1199465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Centralized Site for HPC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HPC University site a source of information concerning many aspects of high performance computing and computational science</a:t>
            </a:r>
          </a:p>
          <a:p>
            <a:pPr lvl="1"/>
            <a:r>
              <a:rPr lang="en-US" dirty="0" smtClean="0"/>
              <a:t>Model education programs and a training and education roadmap</a:t>
            </a:r>
          </a:p>
          <a:p>
            <a:pPr lvl="1"/>
            <a:r>
              <a:rPr lang="en-US" dirty="0" smtClean="0"/>
              <a:t>Career and educational opportunities</a:t>
            </a:r>
          </a:p>
          <a:p>
            <a:pPr lvl="1"/>
            <a:r>
              <a:rPr lang="en-US" dirty="0" smtClean="0"/>
              <a:t>Access to shared education and training materials</a:t>
            </a:r>
          </a:p>
          <a:p>
            <a:pPr lvl="1"/>
            <a:r>
              <a:rPr lang="en-US" dirty="0" smtClean="0"/>
              <a:t>News and events important to the community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F5C598-3B5B-4EA8-A7C9-FA90D8B5E71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503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 Competencies and Roadmap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Competencies for both undergraduate and graduate students developed through several community projects</a:t>
            </a:r>
          </a:p>
          <a:p>
            <a:pPr lvl="1"/>
            <a:r>
              <a:rPr lang="en-US" dirty="0" smtClean="0"/>
              <a:t>Can be used as a guide to developing new programs, courses, and course materials</a:t>
            </a:r>
          </a:p>
          <a:p>
            <a:pPr lvl="1"/>
            <a:r>
              <a:rPr lang="en-US" dirty="0" smtClean="0"/>
              <a:t>Roadmap to guide students through the technical skills needed to apply simulation and modeling to science and engineering challenges</a:t>
            </a:r>
          </a:p>
          <a:p>
            <a:pPr lvl="1"/>
            <a:r>
              <a:rPr lang="en-US" dirty="0">
                <a:hlinkClick r:id="rId2"/>
              </a:rPr>
              <a:t>http://hpcuniversity.org/educators/competencies/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F5C598-3B5B-4EA8-A7C9-FA90D8B5E71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626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Guiding Program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Competencies developed with a cross-section of academic and industry experts</a:t>
            </a:r>
          </a:p>
          <a:p>
            <a:r>
              <a:rPr lang="en-US" dirty="0" smtClean="0"/>
              <a:t>Have been used as a model for creating new undergraduate minors and concentrations</a:t>
            </a:r>
          </a:p>
          <a:p>
            <a:r>
              <a:rPr lang="en-US" dirty="0" smtClean="0"/>
              <a:t>Graduate competencies will help guide program development</a:t>
            </a:r>
          </a:p>
          <a:p>
            <a:pPr lvl="1"/>
            <a:r>
              <a:rPr lang="en-US" dirty="0" smtClean="0"/>
              <a:t>Additional competencies in difference science and engineering domains will be added in the coming year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F5C598-3B5B-4EA8-A7C9-FA90D8B5E71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352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Career and Educational Opportunities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Internship and fellowship opportunities for undergraduate and graduate students</a:t>
            </a:r>
          </a:p>
          <a:p>
            <a:r>
              <a:rPr lang="en-US" dirty="0" smtClean="0"/>
              <a:t>Professional job opportunities</a:t>
            </a:r>
          </a:p>
          <a:p>
            <a:r>
              <a:rPr lang="en-US" dirty="0" smtClean="0"/>
              <a:t>Easy submission of opportunities open to the community</a:t>
            </a:r>
          </a:p>
          <a:p>
            <a:r>
              <a:rPr lang="en-US" dirty="0">
                <a:hlinkClick r:id="rId2"/>
              </a:rPr>
              <a:t>http://hpcuniversity.org/students/awards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dirty="0">
                <a:hlinkClick r:id="rId3"/>
              </a:rPr>
              <a:t>http://hpcuniversity.org/careers/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F5C598-3B5B-4EA8-A7C9-FA90D8B5E71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422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Access to Shared Education and Training Materials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Index to a wide range of education and training materials</a:t>
            </a:r>
          </a:p>
          <a:p>
            <a:pPr lvl="1"/>
            <a:r>
              <a:rPr lang="en-US" smtClean="0"/>
              <a:t>Cross-disciplinary metadata </a:t>
            </a:r>
            <a:r>
              <a:rPr lang="en-US" dirty="0" smtClean="0"/>
              <a:t>allows searches by technical topic, field of science, keywords</a:t>
            </a:r>
          </a:p>
          <a:p>
            <a:pPr lvl="1"/>
            <a:r>
              <a:rPr lang="en-US" dirty="0" smtClean="0"/>
              <a:t>Metadata linked with competencies</a:t>
            </a:r>
          </a:p>
          <a:p>
            <a:r>
              <a:rPr lang="en-US" dirty="0" smtClean="0"/>
              <a:t>Will be adding additional shared educational materials and XSEDE training materials in the coming months</a:t>
            </a:r>
          </a:p>
          <a:p>
            <a:r>
              <a:rPr lang="en-US" dirty="0">
                <a:hlinkClick r:id="rId2"/>
              </a:rPr>
              <a:t>http://hpcuniversity.org/resources/search/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F5C598-3B5B-4EA8-A7C9-FA90D8B5E71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573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News and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Upcoming workshops, conferences, professional development opportunities</a:t>
            </a:r>
          </a:p>
          <a:p>
            <a:r>
              <a:rPr lang="en-US" dirty="0" smtClean="0"/>
              <a:t>Updated regularly</a:t>
            </a:r>
          </a:p>
          <a:p>
            <a:r>
              <a:rPr lang="en-US" dirty="0" smtClean="0"/>
              <a:t>RSS feed to help the community stay abreast of upcoming events</a:t>
            </a:r>
          </a:p>
          <a:p>
            <a:r>
              <a:rPr lang="en-US" dirty="0" smtClean="0"/>
              <a:t>Easy submission of new events</a:t>
            </a:r>
          </a:p>
          <a:p>
            <a:r>
              <a:rPr lang="en-US" dirty="0">
                <a:hlinkClick r:id="rId2"/>
              </a:rPr>
              <a:t>http://hpcuniversity.org/events/current/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F5C598-3B5B-4EA8-A7C9-FA90D8B5E71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161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Site Usage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Site is already heavily used</a:t>
            </a:r>
          </a:p>
          <a:p>
            <a:r>
              <a:rPr lang="en-US" dirty="0" smtClean="0"/>
              <a:t>Expect usage to grow as the information base grows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F5C598-3B5B-4EA8-A7C9-FA90D8B5E71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00" y="2531261"/>
            <a:ext cx="763270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3255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Community Participation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There are opportunities for others in the community to contribute to the site</a:t>
            </a:r>
          </a:p>
          <a:p>
            <a:pPr lvl="1"/>
            <a:r>
              <a:rPr lang="en-US" sz="2400" dirty="0" smtClean="0"/>
              <a:t>Submit educational materials for review and indexing</a:t>
            </a:r>
          </a:p>
          <a:p>
            <a:pPr lvl="1"/>
            <a:r>
              <a:rPr lang="en-US" sz="2400" dirty="0" smtClean="0"/>
              <a:t>Volunteer as a reviewer</a:t>
            </a:r>
          </a:p>
          <a:p>
            <a:pPr lvl="1"/>
            <a:r>
              <a:rPr lang="en-US" sz="2400" dirty="0" smtClean="0"/>
              <a:t>Submit opportunities for students and professional careers</a:t>
            </a:r>
          </a:p>
          <a:p>
            <a:pPr lvl="1"/>
            <a:r>
              <a:rPr lang="en-US" sz="2400" dirty="0" smtClean="0"/>
              <a:t>Submit news items</a:t>
            </a:r>
          </a:p>
          <a:p>
            <a:r>
              <a:rPr lang="en-US" sz="2800" dirty="0" smtClean="0"/>
              <a:t>Provide suggestions on site improvements and additions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F5C598-3B5B-4EA8-A7C9-FA90D8B5E71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191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xsede-slidese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2491</TotalTime>
  <Words>427</Words>
  <Application>Microsoft Macintosh PowerPoint</Application>
  <PresentationFormat>On-screen Show (4:3)</PresentationFormat>
  <Paragraphs>57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xsede-slideset</vt:lpstr>
      <vt:lpstr>HPC University: Getting Information about Computational Science Professional and Educational Resources and Opportunities for Engagement</vt:lpstr>
      <vt:lpstr>A Centralized Site for HPC Information</vt:lpstr>
      <vt:lpstr>Education Competencies and Roadmap</vt:lpstr>
      <vt:lpstr>Guiding Program Development</vt:lpstr>
      <vt:lpstr>Career and Educational Opportunities</vt:lpstr>
      <vt:lpstr>Access to Shared Education and Training Materials</vt:lpstr>
      <vt:lpstr>News and Events</vt:lpstr>
      <vt:lpstr>Site Usage</vt:lpstr>
      <vt:lpstr>Community Participation</vt:lpstr>
      <vt:lpstr>PowerPoint Presentation</vt:lpstr>
    </vt:vector>
  </TitlesOfParts>
  <Company>NCSA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Paula Popowski</dc:creator>
  <cp:lastModifiedBy>Scott Lathrop</cp:lastModifiedBy>
  <cp:revision>53</cp:revision>
  <dcterms:created xsi:type="dcterms:W3CDTF">2011-07-07T18:53:50Z</dcterms:created>
  <dcterms:modified xsi:type="dcterms:W3CDTF">2013-07-24T17:56:34Z</dcterms:modified>
</cp:coreProperties>
</file>