
<file path=[Content_Types].xml><?xml version="1.0" encoding="utf-8"?>
<Types xmlns="http://schemas.openxmlformats.org/package/2006/content-types">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handoutMasterIdLst>
    <p:handoutMasterId r:id="rId27"/>
  </p:handoutMasterIdLst>
  <p:sldIdLst>
    <p:sldId id="256" r:id="rId2"/>
    <p:sldId id="280" r:id="rId3"/>
    <p:sldId id="257" r:id="rId4"/>
    <p:sldId id="258" r:id="rId5"/>
    <p:sldId id="259" r:id="rId6"/>
    <p:sldId id="260" r:id="rId7"/>
    <p:sldId id="263" r:id="rId8"/>
    <p:sldId id="264" r:id="rId9"/>
    <p:sldId id="265" r:id="rId10"/>
    <p:sldId id="262" r:id="rId11"/>
    <p:sldId id="266" r:id="rId12"/>
    <p:sldId id="268" r:id="rId13"/>
    <p:sldId id="269" r:id="rId14"/>
    <p:sldId id="270" r:id="rId15"/>
    <p:sldId id="271" r:id="rId16"/>
    <p:sldId id="272" r:id="rId17"/>
    <p:sldId id="279" r:id="rId18"/>
    <p:sldId id="273" r:id="rId19"/>
    <p:sldId id="275" r:id="rId20"/>
    <p:sldId id="274" r:id="rId21"/>
    <p:sldId id="276" r:id="rId22"/>
    <p:sldId id="277" r:id="rId23"/>
    <p:sldId id="278" r:id="rId24"/>
    <p:sldId id="267" r:id="rId25"/>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420" autoAdjust="0"/>
  </p:normalViewPr>
  <p:slideViewPr>
    <p:cSldViewPr>
      <p:cViewPr varScale="1">
        <p:scale>
          <a:sx n="91" d="100"/>
          <a:sy n="91" d="100"/>
        </p:scale>
        <p:origin x="-1578" y="-10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4820"/>
          </a:xfrm>
          <a:prstGeom prst="rect">
            <a:avLst/>
          </a:prstGeom>
        </p:spPr>
        <p:txBody>
          <a:bodyPr vert="horz" lIns="91440" tIns="45720" rIns="91440" bIns="45720" rtlCol="0"/>
          <a:lstStyle>
            <a:lvl1pPr algn="r">
              <a:defRPr sz="1200"/>
            </a:lvl1pPr>
          </a:lstStyle>
          <a:p>
            <a:fld id="{473B2558-4CCB-40E9-8183-00E50523522E}" type="datetimeFigureOut">
              <a:rPr lang="en-US" smtClean="0"/>
              <a:t>7/23/2013</a:t>
            </a:fld>
            <a:endParaRPr lang="en-US"/>
          </a:p>
        </p:txBody>
      </p:sp>
      <p:sp>
        <p:nvSpPr>
          <p:cNvPr id="4" name="Footer Placeholder 3"/>
          <p:cNvSpPr>
            <a:spLocks noGrp="1"/>
          </p:cNvSpPr>
          <p:nvPr>
            <p:ph type="ftr" sz="quarter" idx="2"/>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967"/>
            <a:ext cx="2971800" cy="464820"/>
          </a:xfrm>
          <a:prstGeom prst="rect">
            <a:avLst/>
          </a:prstGeom>
        </p:spPr>
        <p:txBody>
          <a:bodyPr vert="horz" lIns="91440" tIns="45720" rIns="91440" bIns="45720" rtlCol="0" anchor="b"/>
          <a:lstStyle>
            <a:lvl1pPr algn="r">
              <a:defRPr sz="1200"/>
            </a:lvl1pPr>
          </a:lstStyle>
          <a:p>
            <a:fld id="{36B0B857-F366-40CA-9432-A247773E2054}" type="slidenum">
              <a:rPr lang="en-US" smtClean="0"/>
              <a:t>‹#›</a:t>
            </a:fld>
            <a:endParaRPr lang="en-US"/>
          </a:p>
        </p:txBody>
      </p:sp>
    </p:spTree>
    <p:extLst>
      <p:ext uri="{BB962C8B-B14F-4D97-AF65-F5344CB8AC3E}">
        <p14:creationId xmlns:p14="http://schemas.microsoft.com/office/powerpoint/2010/main" val="37337574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vl1pPr>
          </a:lstStyle>
          <a:p>
            <a:fld id="{543FF526-A2A2-4B9F-9587-CB85A25AA4C2}" type="datetimeFigureOut">
              <a:rPr lang="en-US" smtClean="0"/>
              <a:t>7/23/2013</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vl1pPr>
          </a:lstStyle>
          <a:p>
            <a:fld id="{CAABD57A-6FFF-41CE-9DFE-275A12AFFF16}" type="slidenum">
              <a:rPr lang="en-US" smtClean="0"/>
              <a:t>‹#›</a:t>
            </a:fld>
            <a:endParaRPr lang="en-US"/>
          </a:p>
        </p:txBody>
      </p:sp>
    </p:spTree>
    <p:extLst>
      <p:ext uri="{BB962C8B-B14F-4D97-AF65-F5344CB8AC3E}">
        <p14:creationId xmlns:p14="http://schemas.microsoft.com/office/powerpoint/2010/main" val="36106779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Although compute nodes and storage nodes are interconnected through high speed links, the number of interconnects is static and the capacity of high speed links is still much less than the aggregate bandwidth of all compute nodes. Concurrent data movement from all processes can result in severe bandwidth contention and congestion, which significantly limits level of parallelization and degrades performance.</a:t>
            </a:r>
            <a:endParaRPr lang="en-US" dirty="0"/>
          </a:p>
        </p:txBody>
      </p:sp>
      <p:sp>
        <p:nvSpPr>
          <p:cNvPr id="4" name="Slide Number Placeholder 3"/>
          <p:cNvSpPr>
            <a:spLocks noGrp="1"/>
          </p:cNvSpPr>
          <p:nvPr>
            <p:ph type="sldNum" sz="quarter" idx="10"/>
          </p:nvPr>
        </p:nvSpPr>
        <p:spPr/>
        <p:txBody>
          <a:bodyPr/>
          <a:lstStyle/>
          <a:p>
            <a:fld id="{CAABD57A-6FFF-41CE-9DFE-275A12AFFF16}" type="slidenum">
              <a:rPr lang="en-US" smtClean="0"/>
              <a:t>3</a:t>
            </a:fld>
            <a:endParaRPr lang="en-US"/>
          </a:p>
        </p:txBody>
      </p:sp>
    </p:spTree>
    <p:extLst>
      <p:ext uri="{BB962C8B-B14F-4D97-AF65-F5344CB8AC3E}">
        <p14:creationId xmlns:p14="http://schemas.microsoft.com/office/powerpoint/2010/main" val="15463941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ABD57A-6FFF-41CE-9DFE-275A12AFFF16}" type="slidenum">
              <a:rPr lang="en-US" smtClean="0"/>
              <a:t>15</a:t>
            </a:fld>
            <a:endParaRPr lang="en-US"/>
          </a:p>
        </p:txBody>
      </p:sp>
    </p:spTree>
    <p:extLst>
      <p:ext uri="{BB962C8B-B14F-4D97-AF65-F5344CB8AC3E}">
        <p14:creationId xmlns:p14="http://schemas.microsoft.com/office/powerpoint/2010/main" val="8547969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ABD57A-6FFF-41CE-9DFE-275A12AFFF16}" type="slidenum">
              <a:rPr lang="en-US" smtClean="0"/>
              <a:t>18</a:t>
            </a:fld>
            <a:endParaRPr lang="en-US"/>
          </a:p>
        </p:txBody>
      </p:sp>
    </p:spTree>
    <p:extLst>
      <p:ext uri="{BB962C8B-B14F-4D97-AF65-F5344CB8AC3E}">
        <p14:creationId xmlns:p14="http://schemas.microsoft.com/office/powerpoint/2010/main" val="39968933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ABD57A-6FFF-41CE-9DFE-275A12AFFF16}" type="slidenum">
              <a:rPr lang="en-US" smtClean="0"/>
              <a:t>20</a:t>
            </a:fld>
            <a:endParaRPr lang="en-US"/>
          </a:p>
        </p:txBody>
      </p:sp>
    </p:spTree>
    <p:extLst>
      <p:ext uri="{BB962C8B-B14F-4D97-AF65-F5344CB8AC3E}">
        <p14:creationId xmlns:p14="http://schemas.microsoft.com/office/powerpoint/2010/main" val="8547969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Through co-locating computation with data node and locality-aware scheduling, mutual interference of concurrent IO activities is constrained and much higher aggregated IO throughput can be achieved.</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Experimental results show that compression is effective for both high performance </a:t>
            </a:r>
            <a:r>
              <a:rPr lang="en-US" sz="1200" b="0" i="0" u="none" strike="noStrike" kern="1200" baseline="0" dirty="0" err="1" smtClean="0">
                <a:solidFill>
                  <a:schemeClr val="tx1"/>
                </a:solidFill>
                <a:latin typeface="+mn-lt"/>
                <a:ea typeface="+mn-ea"/>
                <a:cs typeface="+mn-cs"/>
              </a:rPr>
              <a:t>filesystem</a:t>
            </a:r>
            <a:r>
              <a:rPr lang="en-US" sz="1200" b="0" i="0" u="none" strike="noStrike" kern="1200" baseline="0" dirty="0" smtClean="0">
                <a:solidFill>
                  <a:schemeClr val="tx1"/>
                </a:solidFill>
                <a:latin typeface="+mn-lt"/>
                <a:ea typeface="+mn-ea"/>
                <a:cs typeface="+mn-cs"/>
              </a:rPr>
              <a:t> (SSD) / network interconnect (</a:t>
            </a:r>
            <a:r>
              <a:rPr lang="en-US" sz="1200" b="0" i="0" u="none" strike="noStrike" kern="1200" baseline="0" dirty="0" err="1" smtClean="0">
                <a:solidFill>
                  <a:schemeClr val="tx1"/>
                </a:solidFill>
                <a:latin typeface="+mn-lt"/>
                <a:ea typeface="+mn-ea"/>
                <a:cs typeface="+mn-cs"/>
              </a:rPr>
              <a:t>IPoIB</a:t>
            </a:r>
            <a:r>
              <a:rPr lang="en-US" sz="1200" b="0" i="0" u="none" strike="noStrike" kern="1200" baseline="0" dirty="0" smtClean="0">
                <a:solidFill>
                  <a:schemeClr val="tx1"/>
                </a:solidFill>
                <a:latin typeface="+mn-lt"/>
                <a:ea typeface="+mn-ea"/>
                <a:cs typeface="+mn-cs"/>
              </a:rPr>
              <a:t>) and regular hardware settings (spinning disk and Gigabit Ethernet).</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Compared to single job’s exclusive use of cluster, under multiple job settings, ratio of data-local map tasks may drop as multiple jobs compete for map slots and more map tasks have to be scheduled remotely. In such case, compression can be more effective since data needs to be transferred over network through expensive network IOs.</a:t>
            </a:r>
            <a:endParaRPr lang="en-US" dirty="0"/>
          </a:p>
        </p:txBody>
      </p:sp>
      <p:sp>
        <p:nvSpPr>
          <p:cNvPr id="4" name="Slide Number Placeholder 3"/>
          <p:cNvSpPr>
            <a:spLocks noGrp="1"/>
          </p:cNvSpPr>
          <p:nvPr>
            <p:ph type="sldNum" sz="quarter" idx="10"/>
          </p:nvPr>
        </p:nvSpPr>
        <p:spPr/>
        <p:txBody>
          <a:bodyPr/>
          <a:lstStyle/>
          <a:p>
            <a:fld id="{CAABD57A-6FFF-41CE-9DFE-275A12AFFF16}" type="slidenum">
              <a:rPr lang="en-US" smtClean="0"/>
              <a:t>22</a:t>
            </a:fld>
            <a:endParaRPr lang="en-US"/>
          </a:p>
        </p:txBody>
      </p:sp>
    </p:spTree>
    <p:extLst>
      <p:ext uri="{BB962C8B-B14F-4D97-AF65-F5344CB8AC3E}">
        <p14:creationId xmlns:p14="http://schemas.microsoft.com/office/powerpoint/2010/main" val="38791196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Compare</a:t>
            </a:r>
            <a:r>
              <a:rPr lang="en-US" baseline="0" dirty="0" smtClean="0"/>
              <a:t> the case when running on local </a:t>
            </a:r>
            <a:r>
              <a:rPr lang="en-US" baseline="0" dirty="0" err="1" smtClean="0"/>
              <a:t>MapReduce</a:t>
            </a:r>
            <a:r>
              <a:rPr lang="en-US" baseline="0" dirty="0" smtClean="0"/>
              <a:t> cluster and the case on HPC</a:t>
            </a:r>
          </a:p>
          <a:p>
            <a:endParaRPr lang="en-US" baseline="0" dirty="0" smtClean="0"/>
          </a:p>
          <a:p>
            <a:r>
              <a:rPr lang="en-US" baseline="0" dirty="0" smtClean="0"/>
              <a:t>On local cluster:</a:t>
            </a:r>
          </a:p>
          <a:p>
            <a:r>
              <a:rPr lang="en-US" baseline="0" dirty="0" smtClean="0"/>
              <a:t>Data -&gt; (once) HDFS, read by </a:t>
            </a:r>
            <a:r>
              <a:rPr lang="en-US" baseline="0" dirty="0" err="1" smtClean="0"/>
              <a:t>TaskTrackers</a:t>
            </a:r>
            <a:r>
              <a:rPr lang="en-US" baseline="0" dirty="0" smtClean="0"/>
              <a:t> each time the application is run</a:t>
            </a:r>
          </a:p>
          <a:p>
            <a:r>
              <a:rPr lang="en-US" baseline="0" dirty="0" smtClean="0"/>
              <a:t>On HPC:</a:t>
            </a:r>
          </a:p>
          <a:p>
            <a:r>
              <a:rPr lang="en-US" baseline="0" dirty="0" smtClean="0"/>
              <a:t>Local data -&gt; I/O nodes (Luster/GPFS) -&gt; (each time of running) Compute nodes (HDFS)</a:t>
            </a:r>
          </a:p>
          <a:p>
            <a:endParaRPr lang="en-US" baseline="0" dirty="0" smtClean="0"/>
          </a:p>
          <a:p>
            <a:r>
              <a:rPr lang="en-US" baseline="0" dirty="0" smtClean="0"/>
              <a:t>Three-layer architecture in HPC, compute nodes, data nodes, archive </a:t>
            </a:r>
            <a:r>
              <a:rPr lang="en-US" baseline="0" dirty="0" err="1" smtClean="0"/>
              <a:t>filesystem</a:t>
            </a:r>
            <a:r>
              <a:rPr lang="en-US" baseline="0" dirty="0" smtClean="0"/>
              <a:t>, e.g. data </a:t>
            </a:r>
            <a:r>
              <a:rPr lang="en-US" baseline="0" dirty="0" err="1" smtClean="0"/>
              <a:t>supercell</a:t>
            </a:r>
            <a:r>
              <a:rPr lang="en-US" baseline="0" dirty="0" smtClean="0"/>
              <a:t> at PSC </a:t>
            </a:r>
            <a:r>
              <a:rPr lang="en-US" baseline="0" dirty="0" err="1" smtClean="0"/>
              <a:t>Blacklight</a:t>
            </a:r>
            <a:endParaRPr lang="en-US" dirty="0"/>
          </a:p>
        </p:txBody>
      </p:sp>
      <p:sp>
        <p:nvSpPr>
          <p:cNvPr id="4" name="Slide Number Placeholder 3"/>
          <p:cNvSpPr>
            <a:spLocks noGrp="1"/>
          </p:cNvSpPr>
          <p:nvPr>
            <p:ph type="sldNum" sz="quarter" idx="10"/>
          </p:nvPr>
        </p:nvSpPr>
        <p:spPr/>
        <p:txBody>
          <a:bodyPr/>
          <a:lstStyle/>
          <a:p>
            <a:fld id="{CAABD57A-6FFF-41CE-9DFE-275A12AFFF16}" type="slidenum">
              <a:rPr lang="en-US" smtClean="0"/>
              <a:t>4</a:t>
            </a:fld>
            <a:endParaRPr lang="en-US"/>
          </a:p>
        </p:txBody>
      </p:sp>
    </p:spTree>
    <p:extLst>
      <p:ext uri="{BB962C8B-B14F-4D97-AF65-F5344CB8AC3E}">
        <p14:creationId xmlns:p14="http://schemas.microsoft.com/office/powerpoint/2010/main" val="1546394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ABD57A-6FFF-41CE-9DFE-275A12AFFF16}" type="slidenum">
              <a:rPr lang="en-US" smtClean="0"/>
              <a:t>5</a:t>
            </a:fld>
            <a:endParaRPr lang="en-US"/>
          </a:p>
        </p:txBody>
      </p:sp>
    </p:spTree>
    <p:extLst>
      <p:ext uri="{BB962C8B-B14F-4D97-AF65-F5344CB8AC3E}">
        <p14:creationId xmlns:p14="http://schemas.microsoft.com/office/powerpoint/2010/main" val="15463941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ABD57A-6FFF-41CE-9DFE-275A12AFFF16}" type="slidenum">
              <a:rPr lang="en-US" smtClean="0"/>
              <a:t>6</a:t>
            </a:fld>
            <a:endParaRPr lang="en-US"/>
          </a:p>
        </p:txBody>
      </p:sp>
    </p:spTree>
    <p:extLst>
      <p:ext uri="{BB962C8B-B14F-4D97-AF65-F5344CB8AC3E}">
        <p14:creationId xmlns:p14="http://schemas.microsoft.com/office/powerpoint/2010/main" val="15463941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ABD57A-6FFF-41CE-9DFE-275A12AFFF16}" type="slidenum">
              <a:rPr lang="en-US" smtClean="0"/>
              <a:t>7</a:t>
            </a:fld>
            <a:endParaRPr lang="en-US"/>
          </a:p>
        </p:txBody>
      </p:sp>
    </p:spTree>
    <p:extLst>
      <p:ext uri="{BB962C8B-B14F-4D97-AF65-F5344CB8AC3E}">
        <p14:creationId xmlns:p14="http://schemas.microsoft.com/office/powerpoint/2010/main" val="39968933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In this framework, we resolve aforementioned four limitations in following means:</a:t>
            </a:r>
          </a:p>
          <a:p>
            <a:r>
              <a:rPr lang="en-US" sz="1200" b="0" i="0" u="none" strike="noStrike" kern="1200" baseline="0" dirty="0" smtClean="0">
                <a:solidFill>
                  <a:schemeClr val="tx1"/>
                </a:solidFill>
                <a:latin typeface="+mn-lt"/>
                <a:ea typeface="+mn-ea"/>
                <a:cs typeface="+mn-cs"/>
              </a:rPr>
              <a:t>(1) data are distributed and co-located with compute nodes, there is no single hotspot any more, </a:t>
            </a:r>
          </a:p>
          <a:p>
            <a:r>
              <a:rPr lang="en-US" sz="1200" b="0" i="0" u="none" strike="noStrike" kern="1200" baseline="0" dirty="0" smtClean="0">
                <a:solidFill>
                  <a:schemeClr val="tx1"/>
                </a:solidFill>
                <a:latin typeface="+mn-lt"/>
                <a:ea typeface="+mn-ea"/>
                <a:cs typeface="+mn-cs"/>
              </a:rPr>
              <a:t>(2) smaller files are packed into large sequence files and file access is much more efficient, </a:t>
            </a:r>
          </a:p>
          <a:p>
            <a:r>
              <a:rPr lang="en-US" sz="1200" b="0" i="0" u="none" strike="noStrike" kern="1200" baseline="0" dirty="0" smtClean="0">
                <a:solidFill>
                  <a:schemeClr val="tx1"/>
                </a:solidFill>
                <a:latin typeface="+mn-lt"/>
                <a:ea typeface="+mn-ea"/>
                <a:cs typeface="+mn-cs"/>
              </a:rPr>
              <a:t>(3) data partitioning is automated based on the size of the problem and amount of available resources by </a:t>
            </a:r>
            <a:r>
              <a:rPr lang="en-US" sz="1200" b="0" i="0" u="none" strike="noStrike" kern="1200" baseline="0" dirty="0" err="1" smtClean="0">
                <a:solidFill>
                  <a:schemeClr val="tx1"/>
                </a:solidFill>
                <a:latin typeface="+mn-lt"/>
                <a:ea typeface="+mn-ea"/>
                <a:cs typeface="+mn-cs"/>
              </a:rPr>
              <a:t>MapReduce</a:t>
            </a:r>
            <a:r>
              <a:rPr lang="en-US" sz="1200" b="0" i="0" u="none" strike="noStrike" kern="1200" baseline="0" dirty="0" smtClean="0">
                <a:solidFill>
                  <a:schemeClr val="tx1"/>
                </a:solidFill>
                <a:latin typeface="+mn-lt"/>
                <a:ea typeface="+mn-ea"/>
                <a:cs typeface="+mn-cs"/>
              </a:rPr>
              <a:t> framework, and </a:t>
            </a:r>
          </a:p>
          <a:p>
            <a:r>
              <a:rPr lang="en-US" sz="1200" b="0" i="0" u="none" strike="noStrike" kern="1200" baseline="0" dirty="0" smtClean="0">
                <a:solidFill>
                  <a:schemeClr val="tx1"/>
                </a:solidFill>
                <a:latin typeface="+mn-lt"/>
                <a:ea typeface="+mn-ea"/>
                <a:cs typeface="+mn-cs"/>
              </a:rPr>
              <a:t>(4) construction of 3D geometric models is parallelized through reduce tasks.</a:t>
            </a:r>
            <a:endParaRPr lang="en-US" dirty="0"/>
          </a:p>
        </p:txBody>
      </p:sp>
      <p:sp>
        <p:nvSpPr>
          <p:cNvPr id="4" name="Slide Number Placeholder 3"/>
          <p:cNvSpPr>
            <a:spLocks noGrp="1"/>
          </p:cNvSpPr>
          <p:nvPr>
            <p:ph type="sldNum" sz="quarter" idx="10"/>
          </p:nvPr>
        </p:nvSpPr>
        <p:spPr/>
        <p:txBody>
          <a:bodyPr/>
          <a:lstStyle/>
          <a:p>
            <a:fld id="{CAABD57A-6FFF-41CE-9DFE-275A12AFFF16}" type="slidenum">
              <a:rPr lang="en-US" smtClean="0"/>
              <a:t>10</a:t>
            </a:fld>
            <a:endParaRPr lang="en-US"/>
          </a:p>
        </p:txBody>
      </p:sp>
    </p:spTree>
    <p:extLst>
      <p:ext uri="{BB962C8B-B14F-4D97-AF65-F5344CB8AC3E}">
        <p14:creationId xmlns:p14="http://schemas.microsoft.com/office/powerpoint/2010/main" val="9648406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Where to install MCR: </a:t>
            </a:r>
          </a:p>
          <a:p>
            <a:r>
              <a:rPr lang="en-US" sz="1200" b="0" i="0" u="none" strike="noStrike" kern="1200" baseline="0" dirty="0" smtClean="0">
                <a:solidFill>
                  <a:schemeClr val="tx1"/>
                </a:solidFill>
                <a:latin typeface="+mn-lt"/>
                <a:ea typeface="+mn-ea"/>
                <a:cs typeface="+mn-cs"/>
              </a:rPr>
              <a:t>In cloud/grid environment, user can deploy MCR in a shared </a:t>
            </a:r>
            <a:r>
              <a:rPr lang="en-US" sz="1200" b="0" i="0" u="none" strike="noStrike" kern="1200" baseline="0" dirty="0" err="1" smtClean="0">
                <a:solidFill>
                  <a:schemeClr val="tx1"/>
                </a:solidFill>
                <a:latin typeface="+mn-lt"/>
                <a:ea typeface="+mn-ea"/>
                <a:cs typeface="+mn-cs"/>
              </a:rPr>
              <a:t>filesystem</a:t>
            </a:r>
            <a:r>
              <a:rPr lang="en-US" sz="1200" b="0" i="0" u="none" strike="noStrike" kern="1200" baseline="0" dirty="0" smtClean="0">
                <a:solidFill>
                  <a:schemeClr val="tx1"/>
                </a:solidFill>
                <a:latin typeface="+mn-lt"/>
                <a:ea typeface="+mn-ea"/>
                <a:cs typeface="+mn-cs"/>
              </a:rPr>
              <a:t> which can be accessed by all nodes (user’s home directory can be an option).</a:t>
            </a:r>
            <a:endParaRPr lang="en-US" dirty="0"/>
          </a:p>
        </p:txBody>
      </p:sp>
      <p:sp>
        <p:nvSpPr>
          <p:cNvPr id="4" name="Slide Number Placeholder 3"/>
          <p:cNvSpPr>
            <a:spLocks noGrp="1"/>
          </p:cNvSpPr>
          <p:nvPr>
            <p:ph type="sldNum" sz="quarter" idx="10"/>
          </p:nvPr>
        </p:nvSpPr>
        <p:spPr/>
        <p:txBody>
          <a:bodyPr/>
          <a:lstStyle/>
          <a:p>
            <a:fld id="{CAABD57A-6FFF-41CE-9DFE-275A12AFFF16}" type="slidenum">
              <a:rPr lang="en-US" smtClean="0"/>
              <a:t>11</a:t>
            </a:fld>
            <a:endParaRPr lang="en-US"/>
          </a:p>
        </p:txBody>
      </p:sp>
    </p:spTree>
    <p:extLst>
      <p:ext uri="{BB962C8B-B14F-4D97-AF65-F5344CB8AC3E}">
        <p14:creationId xmlns:p14="http://schemas.microsoft.com/office/powerpoint/2010/main" val="8547969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reason to use these two HPC environments is that compression may demonstrate different performance behaviors over these two hardware spectrums as potential performance gains are a tradeoff between reduced disk space, disk/network IOs and increased computation.</a:t>
            </a:r>
            <a:endParaRPr lang="en-US" dirty="0"/>
          </a:p>
        </p:txBody>
      </p:sp>
      <p:sp>
        <p:nvSpPr>
          <p:cNvPr id="4" name="Slide Number Placeholder 3"/>
          <p:cNvSpPr>
            <a:spLocks noGrp="1"/>
          </p:cNvSpPr>
          <p:nvPr>
            <p:ph type="sldNum" sz="quarter" idx="10"/>
          </p:nvPr>
        </p:nvSpPr>
        <p:spPr/>
        <p:txBody>
          <a:bodyPr/>
          <a:lstStyle/>
          <a:p>
            <a:fld id="{CAABD57A-6FFF-41CE-9DFE-275A12AFFF16}" type="slidenum">
              <a:rPr lang="en-US" smtClean="0"/>
              <a:t>13</a:t>
            </a:fld>
            <a:endParaRPr lang="en-US"/>
          </a:p>
        </p:txBody>
      </p:sp>
    </p:spTree>
    <p:extLst>
      <p:ext uri="{BB962C8B-B14F-4D97-AF65-F5344CB8AC3E}">
        <p14:creationId xmlns:p14="http://schemas.microsoft.com/office/powerpoint/2010/main" val="8547969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Where to install MCR: </a:t>
            </a:r>
          </a:p>
          <a:p>
            <a:r>
              <a:rPr lang="en-US" sz="1200" b="0" i="0" u="none" strike="noStrike" kern="1200" baseline="0" dirty="0" smtClean="0">
                <a:solidFill>
                  <a:schemeClr val="tx1"/>
                </a:solidFill>
                <a:latin typeface="+mn-lt"/>
                <a:ea typeface="+mn-ea"/>
                <a:cs typeface="+mn-cs"/>
              </a:rPr>
              <a:t>In cloud/grid environment, user can deploy MCR in a shared </a:t>
            </a:r>
            <a:r>
              <a:rPr lang="en-US" sz="1200" b="0" i="0" u="none" strike="noStrike" kern="1200" baseline="0" dirty="0" err="1" smtClean="0">
                <a:solidFill>
                  <a:schemeClr val="tx1"/>
                </a:solidFill>
                <a:latin typeface="+mn-lt"/>
                <a:ea typeface="+mn-ea"/>
                <a:cs typeface="+mn-cs"/>
              </a:rPr>
              <a:t>filesystem</a:t>
            </a:r>
            <a:r>
              <a:rPr lang="en-US" sz="1200" b="0" i="0" u="none" strike="noStrike" kern="1200" baseline="0" dirty="0" smtClean="0">
                <a:solidFill>
                  <a:schemeClr val="tx1"/>
                </a:solidFill>
                <a:latin typeface="+mn-lt"/>
                <a:ea typeface="+mn-ea"/>
                <a:cs typeface="+mn-cs"/>
              </a:rPr>
              <a:t> which can be accessed by all nodes (user’s home directory can be an option).</a:t>
            </a:r>
            <a:endParaRPr lang="en-US" dirty="0"/>
          </a:p>
        </p:txBody>
      </p:sp>
      <p:sp>
        <p:nvSpPr>
          <p:cNvPr id="4" name="Slide Number Placeholder 3"/>
          <p:cNvSpPr>
            <a:spLocks noGrp="1"/>
          </p:cNvSpPr>
          <p:nvPr>
            <p:ph type="sldNum" sz="quarter" idx="10"/>
          </p:nvPr>
        </p:nvSpPr>
        <p:spPr/>
        <p:txBody>
          <a:bodyPr/>
          <a:lstStyle/>
          <a:p>
            <a:fld id="{CAABD57A-6FFF-41CE-9DFE-275A12AFFF16}" type="slidenum">
              <a:rPr lang="en-US" smtClean="0"/>
              <a:t>14</a:t>
            </a:fld>
            <a:endParaRPr lang="en-US"/>
          </a:p>
        </p:txBody>
      </p:sp>
    </p:spTree>
    <p:extLst>
      <p:ext uri="{BB962C8B-B14F-4D97-AF65-F5344CB8AC3E}">
        <p14:creationId xmlns:p14="http://schemas.microsoft.com/office/powerpoint/2010/main" val="8547969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7/23/2013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7/23/2013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7/23/2013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7/23/2013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7/23/2013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7/23/2013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7/23/2013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7/23/2013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7/23/2013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7/23/2013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slideLayout" Target="../slideLayouts/slideLayout2.xml"/><Relationship Id="rId4" Type="http://schemas.openxmlformats.org/officeDocument/2006/relationships/image" Target="../media/image10.w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4.wmf"/><Relationship Id="rId5" Type="http://schemas.openxmlformats.org/officeDocument/2006/relationships/image" Target="../media/image13.wmf"/><Relationship Id="rId4" Type="http://schemas.openxmlformats.org/officeDocument/2006/relationships/image" Target="../media/image12.w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slideLayout" Target="../slideLayouts/slideLayout2.xml"/><Relationship Id="rId4" Type="http://schemas.openxmlformats.org/officeDocument/2006/relationships/image" Target="../media/image18.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2.wmf"/><Relationship Id="rId5" Type="http://schemas.openxmlformats.org/officeDocument/2006/relationships/image" Target="../media/image21.wmf"/><Relationship Id="rId4" Type="http://schemas.openxmlformats.org/officeDocument/2006/relationships/image" Target="../media/image20.w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wmf"/><Relationship Id="rId7" Type="http://schemas.openxmlformats.org/officeDocument/2006/relationships/image" Target="../media/image7.wmf"/><Relationship Id="rId2" Type="http://schemas.openxmlformats.org/officeDocument/2006/relationships/image" Target="../media/image2.wmf"/><Relationship Id="rId1" Type="http://schemas.openxmlformats.org/officeDocument/2006/relationships/slideLayout" Target="../slideLayouts/slideLayout2.xml"/><Relationship Id="rId6" Type="http://schemas.openxmlformats.org/officeDocument/2006/relationships/image" Target="../media/image6.wmf"/><Relationship Id="rId5" Type="http://schemas.openxmlformats.org/officeDocument/2006/relationships/image" Target="../media/image5.wmf"/><Relationship Id="rId4" Type="http://schemas.openxmlformats.org/officeDocument/2006/relationships/image" Target="../media/image4.w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0"/>
            <a:ext cx="7772400" cy="1828800"/>
          </a:xfrm>
        </p:spPr>
        <p:txBody>
          <a:bodyPr>
            <a:normAutofit fontScale="90000"/>
          </a:bodyPr>
          <a:lstStyle/>
          <a:p>
            <a:r>
              <a:rPr lang="en-US" dirty="0" smtClean="0"/>
              <a:t>Exploiting </a:t>
            </a:r>
            <a:r>
              <a:rPr lang="en-US" dirty="0" err="1" smtClean="0"/>
              <a:t>MapReduce</a:t>
            </a:r>
            <a:r>
              <a:rPr lang="en-US" dirty="0" smtClean="0"/>
              <a:t> and Data Compression for Data-intensive Applications</a:t>
            </a:r>
            <a:endParaRPr lang="en-US" dirty="0"/>
          </a:p>
        </p:txBody>
      </p:sp>
      <p:sp>
        <p:nvSpPr>
          <p:cNvPr id="3" name="Subtitle 2"/>
          <p:cNvSpPr>
            <a:spLocks noGrp="1"/>
          </p:cNvSpPr>
          <p:nvPr>
            <p:ph type="subTitle" idx="1"/>
          </p:nvPr>
        </p:nvSpPr>
        <p:spPr>
          <a:xfrm>
            <a:off x="1066800" y="3429000"/>
            <a:ext cx="7391400" cy="1752600"/>
          </a:xfrm>
        </p:spPr>
        <p:txBody>
          <a:bodyPr>
            <a:normAutofit fontScale="85000" lnSpcReduction="20000"/>
          </a:bodyPr>
          <a:lstStyle/>
          <a:p>
            <a:r>
              <a:rPr lang="en-US" dirty="0" err="1"/>
              <a:t>Guangchen</a:t>
            </a:r>
            <a:r>
              <a:rPr lang="en-US" dirty="0"/>
              <a:t> </a:t>
            </a:r>
            <a:r>
              <a:rPr lang="en-US" dirty="0" err="1"/>
              <a:t>Ruan</a:t>
            </a:r>
            <a:r>
              <a:rPr lang="en-US" dirty="0"/>
              <a:t>, </a:t>
            </a:r>
            <a:r>
              <a:rPr lang="en-US" dirty="0" err="1"/>
              <a:t>Hui</a:t>
            </a:r>
            <a:r>
              <a:rPr lang="en-US" dirty="0"/>
              <a:t> Zhang and Beth </a:t>
            </a:r>
            <a:r>
              <a:rPr lang="en-US" dirty="0" err="1"/>
              <a:t>Plale</a:t>
            </a:r>
            <a:endParaRPr lang="en-US" dirty="0"/>
          </a:p>
          <a:p>
            <a:r>
              <a:rPr lang="en-US" dirty="0"/>
              <a:t>Data to Insight Center</a:t>
            </a:r>
          </a:p>
          <a:p>
            <a:r>
              <a:rPr lang="en-US" dirty="0"/>
              <a:t>School of Informatics and Computing</a:t>
            </a:r>
          </a:p>
          <a:p>
            <a:r>
              <a:rPr lang="en-US" dirty="0"/>
              <a:t>Indiana University, USA</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6080891"/>
            <a:ext cx="4114800" cy="742950"/>
          </a:xfrm>
          <a:prstGeom prst="rect">
            <a:avLst/>
          </a:prstGeom>
        </p:spPr>
      </p:pic>
    </p:spTree>
    <p:extLst>
      <p:ext uri="{BB962C8B-B14F-4D97-AF65-F5344CB8AC3E}">
        <p14:creationId xmlns:p14="http://schemas.microsoft.com/office/powerpoint/2010/main" val="13036105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1" name="Group 230"/>
          <p:cNvGrpSpPr/>
          <p:nvPr/>
        </p:nvGrpSpPr>
        <p:grpSpPr>
          <a:xfrm>
            <a:off x="687155" y="163830"/>
            <a:ext cx="7305065" cy="1978391"/>
            <a:chOff x="0" y="0"/>
            <a:chExt cx="7305065" cy="1978391"/>
          </a:xfrm>
        </p:grpSpPr>
        <p:grpSp>
          <p:nvGrpSpPr>
            <p:cNvPr id="14" name="Group 13"/>
            <p:cNvGrpSpPr/>
            <p:nvPr/>
          </p:nvGrpSpPr>
          <p:grpSpPr>
            <a:xfrm>
              <a:off x="1888050" y="154325"/>
              <a:ext cx="405857" cy="222471"/>
              <a:chOff x="1888050" y="154325"/>
              <a:chExt cx="405857" cy="222471"/>
            </a:xfrm>
          </p:grpSpPr>
          <p:sp>
            <p:nvSpPr>
              <p:cNvPr id="4" name="Rectangle 3"/>
              <p:cNvSpPr/>
              <p:nvPr/>
            </p:nvSpPr>
            <p:spPr>
              <a:xfrm>
                <a:off x="1888050" y="154325"/>
                <a:ext cx="284100" cy="152509"/>
              </a:xfrm>
              <a:prstGeom prst="rect">
                <a:avLst/>
              </a:prstGeom>
              <a:solidFill>
                <a:schemeClr val="bg1">
                  <a:lumMod val="8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936516" y="180977"/>
                <a:ext cx="284100" cy="152509"/>
              </a:xfrm>
              <a:prstGeom prst="rect">
                <a:avLst/>
              </a:prstGeom>
              <a:solidFill>
                <a:schemeClr val="bg1">
                  <a:lumMod val="8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009807" y="224287"/>
                <a:ext cx="284100" cy="152509"/>
              </a:xfrm>
              <a:prstGeom prst="rect">
                <a:avLst/>
              </a:prstGeom>
              <a:solidFill>
                <a:schemeClr val="bg1">
                  <a:lumMod val="85000"/>
                </a:schemeClr>
              </a:solidFill>
              <a:ln w="2857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Rectangle 32"/>
            <p:cNvSpPr/>
            <p:nvPr/>
          </p:nvSpPr>
          <p:spPr>
            <a:xfrm>
              <a:off x="1791976" y="703545"/>
              <a:ext cx="585417" cy="177569"/>
            </a:xfrm>
            <a:prstGeom prst="rect">
              <a:avLst/>
            </a:prstGeom>
            <a:solidFill>
              <a:schemeClr val="bg1">
                <a:lumMod val="8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Times New Roman" pitchFamily="18" charset="0"/>
                  <a:cs typeface="Times New Roman" pitchFamily="18" charset="0"/>
                </a:rPr>
                <a:t>Map</a:t>
              </a:r>
              <a:endParaRPr lang="en-US" sz="1200" b="1" dirty="0">
                <a:solidFill>
                  <a:schemeClr val="tx1"/>
                </a:solidFill>
                <a:latin typeface="Times New Roman" pitchFamily="18" charset="0"/>
                <a:cs typeface="Times New Roman" pitchFamily="18" charset="0"/>
              </a:endParaRPr>
            </a:p>
          </p:txBody>
        </p:sp>
        <p:sp>
          <p:nvSpPr>
            <p:cNvPr id="56" name="TextBox 55"/>
            <p:cNvSpPr txBox="1"/>
            <p:nvPr/>
          </p:nvSpPr>
          <p:spPr>
            <a:xfrm>
              <a:off x="3425722" y="482245"/>
              <a:ext cx="702333" cy="461665"/>
            </a:xfrm>
            <a:prstGeom prst="rect">
              <a:avLst/>
            </a:prstGeom>
            <a:noFill/>
            <a:ln>
              <a:noFill/>
            </a:ln>
          </p:spPr>
          <p:txBody>
            <a:bodyPr wrap="square" rtlCol="0">
              <a:spAutoFit/>
            </a:bodyPr>
            <a:lstStyle/>
            <a:p>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cxnSp>
          <p:nvCxnSpPr>
            <p:cNvPr id="58" name="Straight Arrow Connector 57"/>
            <p:cNvCxnSpPr/>
            <p:nvPr/>
          </p:nvCxnSpPr>
          <p:spPr>
            <a:xfrm flipH="1">
              <a:off x="1936516" y="381174"/>
              <a:ext cx="215342" cy="322168"/>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stCxn id="168" idx="2"/>
            </p:cNvCxnSpPr>
            <p:nvPr/>
          </p:nvCxnSpPr>
          <p:spPr>
            <a:xfrm flipH="1">
              <a:off x="2068121" y="375379"/>
              <a:ext cx="1026280" cy="303912"/>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3460159" y="0"/>
              <a:ext cx="657073" cy="461665"/>
            </a:xfrm>
            <a:prstGeom prst="rect">
              <a:avLst/>
            </a:prstGeom>
            <a:noFill/>
            <a:ln>
              <a:noFill/>
            </a:ln>
          </p:spPr>
          <p:txBody>
            <a:bodyPr wrap="square" rtlCol="0">
              <a:spAutoFit/>
            </a:bodyPr>
            <a:lstStyle/>
            <a:p>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cxnSp>
          <p:nvCxnSpPr>
            <p:cNvPr id="63" name="Straight Arrow Connector 62"/>
            <p:cNvCxnSpPr>
              <a:stCxn id="173" idx="2"/>
              <a:endCxn id="214" idx="0"/>
            </p:cNvCxnSpPr>
            <p:nvPr/>
          </p:nvCxnSpPr>
          <p:spPr>
            <a:xfrm flipH="1">
              <a:off x="4325254" y="386301"/>
              <a:ext cx="28466" cy="335728"/>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a:stCxn id="177" idx="2"/>
            </p:cNvCxnSpPr>
            <p:nvPr/>
          </p:nvCxnSpPr>
          <p:spPr>
            <a:xfrm>
              <a:off x="5235471" y="403448"/>
              <a:ext cx="176855" cy="340654"/>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a:stCxn id="168" idx="2"/>
            </p:cNvCxnSpPr>
            <p:nvPr/>
          </p:nvCxnSpPr>
          <p:spPr>
            <a:xfrm>
              <a:off x="3094401" y="375379"/>
              <a:ext cx="77227" cy="328166"/>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a:off x="2163084" y="390531"/>
              <a:ext cx="789267" cy="297703"/>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84" name="TextBox 83"/>
            <p:cNvSpPr txBox="1"/>
            <p:nvPr/>
          </p:nvSpPr>
          <p:spPr>
            <a:xfrm>
              <a:off x="186430" y="70398"/>
              <a:ext cx="1143001" cy="307777"/>
            </a:xfrm>
            <a:prstGeom prst="rect">
              <a:avLst/>
            </a:prstGeom>
            <a:noFill/>
            <a:ln>
              <a:noFill/>
            </a:ln>
          </p:spPr>
          <p:txBody>
            <a:bodyPr wrap="square" rtlCol="0">
              <a:spAutoFit/>
            </a:bodyPr>
            <a:lstStyle/>
            <a:p>
              <a:r>
                <a:rPr lang="en-US" sz="1400" dirty="0">
                  <a:latin typeface="Times New Roman" pitchFamily="18" charset="0"/>
                  <a:cs typeface="Times New Roman" pitchFamily="18" charset="0"/>
                </a:rPr>
                <a:t>u</a:t>
              </a:r>
              <a:r>
                <a:rPr lang="en-US" sz="1400" dirty="0" smtClean="0">
                  <a:latin typeface="Times New Roman" pitchFamily="18" charset="0"/>
                  <a:cs typeface="Times New Roman" pitchFamily="18" charset="0"/>
                </a:rPr>
                <a:t>-CT images</a:t>
              </a:r>
              <a:endParaRPr lang="en-US" sz="1400" dirty="0">
                <a:latin typeface="Times New Roman" pitchFamily="18" charset="0"/>
                <a:cs typeface="Times New Roman" pitchFamily="18" charset="0"/>
              </a:endParaRPr>
            </a:p>
          </p:txBody>
        </p:sp>
        <p:sp>
          <p:nvSpPr>
            <p:cNvPr id="85" name="Rectangle 84"/>
            <p:cNvSpPr/>
            <p:nvPr/>
          </p:nvSpPr>
          <p:spPr>
            <a:xfrm>
              <a:off x="1755534" y="1198068"/>
              <a:ext cx="619456" cy="230833"/>
            </a:xfrm>
            <a:prstGeom prst="rect">
              <a:avLst/>
            </a:prstGeom>
            <a:solidFill>
              <a:srgbClr val="00B0F0"/>
            </a:solidFill>
            <a:ln>
              <a:solidFill>
                <a:schemeClr val="accent3">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050" b="1" dirty="0" smtClean="0">
                  <a:solidFill>
                    <a:schemeClr val="tx1"/>
                  </a:solidFill>
                  <a:latin typeface="Times New Roman" pitchFamily="18" charset="0"/>
                  <a:cs typeface="Times New Roman" pitchFamily="18" charset="0"/>
                </a:rPr>
                <a:t>Reduce</a:t>
              </a:r>
              <a:endParaRPr lang="en-US" sz="1050" b="1" dirty="0">
                <a:solidFill>
                  <a:schemeClr val="tx1"/>
                </a:solidFill>
                <a:latin typeface="Times New Roman" pitchFamily="18" charset="0"/>
                <a:cs typeface="Times New Roman" pitchFamily="18" charset="0"/>
              </a:endParaRPr>
            </a:p>
          </p:txBody>
        </p:sp>
        <p:sp>
          <p:nvSpPr>
            <p:cNvPr id="92" name="TextBox 91"/>
            <p:cNvSpPr txBox="1"/>
            <p:nvPr/>
          </p:nvSpPr>
          <p:spPr>
            <a:xfrm>
              <a:off x="3465866" y="1031727"/>
              <a:ext cx="672514" cy="461665"/>
            </a:xfrm>
            <a:prstGeom prst="rect">
              <a:avLst/>
            </a:prstGeom>
            <a:noFill/>
            <a:ln>
              <a:noFill/>
            </a:ln>
          </p:spPr>
          <p:txBody>
            <a:bodyPr wrap="square" rtlCol="0">
              <a:spAutoFit/>
            </a:bodyPr>
            <a:lstStyle/>
            <a:p>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cxnSp>
          <p:nvCxnSpPr>
            <p:cNvPr id="93" name="Straight Arrow Connector 92"/>
            <p:cNvCxnSpPr/>
            <p:nvPr/>
          </p:nvCxnSpPr>
          <p:spPr>
            <a:xfrm flipH="1">
              <a:off x="1888050" y="894849"/>
              <a:ext cx="187750" cy="302802"/>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0" name="Straight Arrow Connector 99"/>
            <p:cNvCxnSpPr/>
            <p:nvPr/>
          </p:nvCxnSpPr>
          <p:spPr>
            <a:xfrm>
              <a:off x="5235471" y="885580"/>
              <a:ext cx="280015" cy="312071"/>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2" name="Straight Arrow Connector 101"/>
            <p:cNvCxnSpPr/>
            <p:nvPr/>
          </p:nvCxnSpPr>
          <p:spPr>
            <a:xfrm flipH="1">
              <a:off x="4495770" y="885580"/>
              <a:ext cx="739702" cy="312071"/>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a:stCxn id="214" idx="2"/>
              <a:endCxn id="205" idx="0"/>
            </p:cNvCxnSpPr>
            <p:nvPr/>
          </p:nvCxnSpPr>
          <p:spPr>
            <a:xfrm>
              <a:off x="4325254" y="899598"/>
              <a:ext cx="33449" cy="317926"/>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a:endCxn id="204" idx="0"/>
            </p:cNvCxnSpPr>
            <p:nvPr/>
          </p:nvCxnSpPr>
          <p:spPr>
            <a:xfrm>
              <a:off x="3116828" y="907233"/>
              <a:ext cx="96766" cy="290418"/>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6" name="Straight Arrow Connector 125"/>
            <p:cNvCxnSpPr>
              <a:stCxn id="85" idx="2"/>
            </p:cNvCxnSpPr>
            <p:nvPr/>
          </p:nvCxnSpPr>
          <p:spPr>
            <a:xfrm>
              <a:off x="2065262" y="1428901"/>
              <a:ext cx="0" cy="268424"/>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129" name="Rectangle 128"/>
            <p:cNvSpPr/>
            <p:nvPr/>
          </p:nvSpPr>
          <p:spPr>
            <a:xfrm>
              <a:off x="1778211" y="1697325"/>
              <a:ext cx="566142" cy="119601"/>
            </a:xfrm>
            <a:prstGeom prst="rect">
              <a:avLst/>
            </a:prstGeom>
            <a:solidFill>
              <a:schemeClr val="bg1">
                <a:lumMod val="7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TextBox 133"/>
            <p:cNvSpPr txBox="1"/>
            <p:nvPr/>
          </p:nvSpPr>
          <p:spPr>
            <a:xfrm>
              <a:off x="72868" y="1455171"/>
              <a:ext cx="1268769" cy="523220"/>
            </a:xfrm>
            <a:prstGeom prst="rect">
              <a:avLst/>
            </a:prstGeom>
            <a:noFill/>
            <a:ln>
              <a:noFill/>
            </a:ln>
          </p:spPr>
          <p:txBody>
            <a:bodyPr wrap="square" rtlCol="0">
              <a:spAutoFit/>
            </a:bodyPr>
            <a:lstStyle/>
            <a:p>
              <a:r>
                <a:rPr lang="en-US" sz="1400" dirty="0" smtClean="0">
                  <a:latin typeface="Times New Roman" pitchFamily="18" charset="0"/>
                  <a:cs typeface="Times New Roman" pitchFamily="18" charset="0"/>
                </a:rPr>
                <a:t>Compressed sequence files</a:t>
              </a:r>
              <a:endParaRPr lang="en-US" sz="1400" dirty="0">
                <a:latin typeface="Times New Roman" pitchFamily="18" charset="0"/>
                <a:cs typeface="Times New Roman" pitchFamily="18" charset="0"/>
              </a:endParaRPr>
            </a:p>
          </p:txBody>
        </p:sp>
        <p:sp>
          <p:nvSpPr>
            <p:cNvPr id="194" name="TextBox 193"/>
            <p:cNvSpPr txBox="1"/>
            <p:nvPr/>
          </p:nvSpPr>
          <p:spPr>
            <a:xfrm>
              <a:off x="152400" y="591821"/>
              <a:ext cx="1143002" cy="307777"/>
            </a:xfrm>
            <a:prstGeom prst="rect">
              <a:avLst/>
            </a:prstGeom>
            <a:noFill/>
            <a:ln>
              <a:noFill/>
            </a:ln>
          </p:spPr>
          <p:txBody>
            <a:bodyPr wrap="square" rtlCol="0">
              <a:spAutoFit/>
            </a:bodyPr>
            <a:lstStyle/>
            <a:p>
              <a:r>
                <a:rPr lang="en-US" sz="1400" dirty="0">
                  <a:latin typeface="Times New Roman" pitchFamily="18" charset="0"/>
                  <a:cs typeface="Times New Roman" pitchFamily="18" charset="0"/>
                </a:rPr>
                <a:t>I</a:t>
              </a:r>
              <a:r>
                <a:rPr lang="en-US" sz="1400" dirty="0" smtClean="0">
                  <a:latin typeface="Times New Roman" pitchFamily="18" charset="0"/>
                  <a:cs typeface="Times New Roman" pitchFamily="18" charset="0"/>
                </a:rPr>
                <a:t>dentity map</a:t>
              </a:r>
              <a:endParaRPr lang="en-US" sz="1400" dirty="0">
                <a:latin typeface="Times New Roman" pitchFamily="18" charset="0"/>
                <a:cs typeface="Times New Roman" pitchFamily="18" charset="0"/>
              </a:endParaRPr>
            </a:p>
          </p:txBody>
        </p:sp>
        <p:sp>
          <p:nvSpPr>
            <p:cNvPr id="259" name="Right Brace 258"/>
            <p:cNvSpPr/>
            <p:nvPr/>
          </p:nvSpPr>
          <p:spPr>
            <a:xfrm>
              <a:off x="5726889" y="253113"/>
              <a:ext cx="307848" cy="1516100"/>
            </a:xfrm>
            <a:prstGeom prst="rightBrace">
              <a:avLst/>
            </a:prstGeom>
            <a:ln w="190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2" name="TextBox 261"/>
            <p:cNvSpPr txBox="1"/>
            <p:nvPr/>
          </p:nvSpPr>
          <p:spPr>
            <a:xfrm>
              <a:off x="6038433" y="726601"/>
              <a:ext cx="1213911" cy="307777"/>
            </a:xfrm>
            <a:prstGeom prst="rect">
              <a:avLst/>
            </a:prstGeom>
            <a:noFill/>
            <a:ln>
              <a:noFill/>
            </a:ln>
          </p:spPr>
          <p:txBody>
            <a:bodyPr wrap="square" rtlCol="0">
              <a:spAutoFit/>
            </a:bodyPr>
            <a:lstStyle/>
            <a:p>
              <a:r>
                <a:rPr lang="en-US" sz="1400" dirty="0" smtClean="0">
                  <a:latin typeface="Times New Roman" pitchFamily="18" charset="0"/>
                  <a:cs typeface="Times New Roman" pitchFamily="18" charset="0"/>
                </a:rPr>
                <a:t>Data packing</a:t>
              </a:r>
              <a:endParaRPr lang="en-US" sz="1400" dirty="0">
                <a:latin typeface="Times New Roman" pitchFamily="18" charset="0"/>
                <a:cs typeface="Times New Roman" pitchFamily="18" charset="0"/>
              </a:endParaRPr>
            </a:p>
          </p:txBody>
        </p:sp>
        <p:sp>
          <p:nvSpPr>
            <p:cNvPr id="164" name="TextBox 163"/>
            <p:cNvSpPr txBox="1"/>
            <p:nvPr/>
          </p:nvSpPr>
          <p:spPr>
            <a:xfrm>
              <a:off x="0" y="955914"/>
              <a:ext cx="1839449" cy="523220"/>
            </a:xfrm>
            <a:prstGeom prst="rect">
              <a:avLst/>
            </a:prstGeom>
            <a:noFill/>
            <a:ln>
              <a:noFill/>
            </a:ln>
          </p:spPr>
          <p:txBody>
            <a:bodyPr wrap="square" rtlCol="0">
              <a:spAutoFit/>
            </a:bodyPr>
            <a:lstStyle/>
            <a:p>
              <a:r>
                <a:rPr lang="en-US" sz="1400" dirty="0" smtClean="0">
                  <a:latin typeface="Times New Roman" pitchFamily="18" charset="0"/>
                  <a:cs typeface="Times New Roman" pitchFamily="18" charset="0"/>
                </a:rPr>
                <a:t>Images packing</a:t>
              </a:r>
            </a:p>
            <a:p>
              <a:r>
                <a:rPr lang="en-US" sz="1400" dirty="0" smtClean="0">
                  <a:latin typeface="Times New Roman" pitchFamily="18" charset="0"/>
                  <a:cs typeface="Times New Roman" pitchFamily="18" charset="0"/>
                </a:rPr>
                <a:t>(</a:t>
              </a:r>
              <a:r>
                <a:rPr lang="en-US" sz="1200" i="1" dirty="0" smtClean="0">
                  <a:latin typeface="Times New Roman" pitchFamily="18" charset="0"/>
                  <a:cs typeface="Times New Roman" pitchFamily="18" charset="0"/>
                </a:rPr>
                <a:t>block-level compression</a:t>
              </a:r>
              <a:r>
                <a:rPr lang="en-US" sz="1200" dirty="0" smtClean="0">
                  <a:latin typeface="Times New Roman" pitchFamily="18" charset="0"/>
                  <a:cs typeface="Times New Roman" pitchFamily="18" charset="0"/>
                </a:rPr>
                <a:t>)</a:t>
              </a:r>
              <a:endParaRPr lang="en-US" sz="1200" dirty="0">
                <a:latin typeface="Times New Roman" pitchFamily="18" charset="0"/>
                <a:cs typeface="Times New Roman" pitchFamily="18" charset="0"/>
              </a:endParaRPr>
            </a:p>
          </p:txBody>
        </p:sp>
        <p:grpSp>
          <p:nvGrpSpPr>
            <p:cNvPr id="165" name="Group 164"/>
            <p:cNvGrpSpPr/>
            <p:nvPr/>
          </p:nvGrpSpPr>
          <p:grpSpPr>
            <a:xfrm>
              <a:off x="2830594" y="152908"/>
              <a:ext cx="405857" cy="222471"/>
              <a:chOff x="1888050" y="154325"/>
              <a:chExt cx="405857" cy="222471"/>
            </a:xfrm>
          </p:grpSpPr>
          <p:sp>
            <p:nvSpPr>
              <p:cNvPr id="166" name="Rectangle 165"/>
              <p:cNvSpPr/>
              <p:nvPr/>
            </p:nvSpPr>
            <p:spPr>
              <a:xfrm>
                <a:off x="1888050" y="154325"/>
                <a:ext cx="284100" cy="152509"/>
              </a:xfrm>
              <a:prstGeom prst="rect">
                <a:avLst/>
              </a:prstGeom>
              <a:solidFill>
                <a:schemeClr val="bg1">
                  <a:lumMod val="8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 name="Rectangle 166"/>
              <p:cNvSpPr/>
              <p:nvPr/>
            </p:nvSpPr>
            <p:spPr>
              <a:xfrm>
                <a:off x="1936516" y="180977"/>
                <a:ext cx="284100" cy="152509"/>
              </a:xfrm>
              <a:prstGeom prst="rect">
                <a:avLst/>
              </a:prstGeom>
              <a:solidFill>
                <a:schemeClr val="bg1">
                  <a:lumMod val="8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 name="Rectangle 167"/>
              <p:cNvSpPr/>
              <p:nvPr/>
            </p:nvSpPr>
            <p:spPr>
              <a:xfrm>
                <a:off x="2009807" y="224287"/>
                <a:ext cx="284100" cy="152509"/>
              </a:xfrm>
              <a:prstGeom prst="rect">
                <a:avLst/>
              </a:prstGeom>
              <a:solidFill>
                <a:schemeClr val="bg1">
                  <a:lumMod val="85000"/>
                </a:schemeClr>
              </a:solidFill>
              <a:ln w="2857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9" name="Group 168"/>
            <p:cNvGrpSpPr/>
            <p:nvPr/>
          </p:nvGrpSpPr>
          <p:grpSpPr>
            <a:xfrm>
              <a:off x="4089913" y="163830"/>
              <a:ext cx="405857" cy="222471"/>
              <a:chOff x="1888050" y="154325"/>
              <a:chExt cx="405857" cy="222471"/>
            </a:xfrm>
          </p:grpSpPr>
          <p:sp>
            <p:nvSpPr>
              <p:cNvPr id="170" name="Rectangle 169"/>
              <p:cNvSpPr/>
              <p:nvPr/>
            </p:nvSpPr>
            <p:spPr>
              <a:xfrm>
                <a:off x="1888050" y="154325"/>
                <a:ext cx="284100" cy="152509"/>
              </a:xfrm>
              <a:prstGeom prst="rect">
                <a:avLst/>
              </a:prstGeom>
              <a:solidFill>
                <a:schemeClr val="bg1">
                  <a:lumMod val="8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 name="Rectangle 170"/>
              <p:cNvSpPr/>
              <p:nvPr/>
            </p:nvSpPr>
            <p:spPr>
              <a:xfrm>
                <a:off x="1936516" y="180977"/>
                <a:ext cx="284100" cy="152509"/>
              </a:xfrm>
              <a:prstGeom prst="rect">
                <a:avLst/>
              </a:prstGeom>
              <a:solidFill>
                <a:schemeClr val="bg1">
                  <a:lumMod val="8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 name="Rectangle 172"/>
              <p:cNvSpPr/>
              <p:nvPr/>
            </p:nvSpPr>
            <p:spPr>
              <a:xfrm>
                <a:off x="2009807" y="224287"/>
                <a:ext cx="284100" cy="152509"/>
              </a:xfrm>
              <a:prstGeom prst="rect">
                <a:avLst/>
              </a:prstGeom>
              <a:solidFill>
                <a:schemeClr val="bg1">
                  <a:lumMod val="85000"/>
                </a:schemeClr>
              </a:solidFill>
              <a:ln w="2857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4" name="Group 173"/>
            <p:cNvGrpSpPr/>
            <p:nvPr/>
          </p:nvGrpSpPr>
          <p:grpSpPr>
            <a:xfrm>
              <a:off x="4971664" y="180977"/>
              <a:ext cx="405857" cy="222471"/>
              <a:chOff x="1888050" y="154325"/>
              <a:chExt cx="405857" cy="222471"/>
            </a:xfrm>
          </p:grpSpPr>
          <p:sp>
            <p:nvSpPr>
              <p:cNvPr id="175" name="Rectangle 174"/>
              <p:cNvSpPr/>
              <p:nvPr/>
            </p:nvSpPr>
            <p:spPr>
              <a:xfrm>
                <a:off x="1888050" y="154325"/>
                <a:ext cx="284100" cy="152509"/>
              </a:xfrm>
              <a:prstGeom prst="rect">
                <a:avLst/>
              </a:prstGeom>
              <a:solidFill>
                <a:schemeClr val="bg1">
                  <a:lumMod val="8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6" name="Rectangle 175"/>
              <p:cNvSpPr/>
              <p:nvPr/>
            </p:nvSpPr>
            <p:spPr>
              <a:xfrm>
                <a:off x="1936516" y="180977"/>
                <a:ext cx="284100" cy="152509"/>
              </a:xfrm>
              <a:prstGeom prst="rect">
                <a:avLst/>
              </a:prstGeom>
              <a:solidFill>
                <a:schemeClr val="bg1">
                  <a:lumMod val="8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7" name="Rectangle 176"/>
              <p:cNvSpPr/>
              <p:nvPr/>
            </p:nvSpPr>
            <p:spPr>
              <a:xfrm>
                <a:off x="2009807" y="224287"/>
                <a:ext cx="284100" cy="152509"/>
              </a:xfrm>
              <a:prstGeom prst="rect">
                <a:avLst/>
              </a:prstGeom>
              <a:solidFill>
                <a:schemeClr val="bg1">
                  <a:lumMod val="85000"/>
                </a:schemeClr>
              </a:solidFill>
              <a:ln w="2857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4" name="Rectangle 203"/>
            <p:cNvSpPr/>
            <p:nvPr/>
          </p:nvSpPr>
          <p:spPr>
            <a:xfrm>
              <a:off x="2903866" y="1197651"/>
              <a:ext cx="619456" cy="230833"/>
            </a:xfrm>
            <a:prstGeom prst="rect">
              <a:avLst/>
            </a:prstGeom>
            <a:solidFill>
              <a:srgbClr val="00B0F0"/>
            </a:solidFill>
            <a:ln>
              <a:solidFill>
                <a:schemeClr val="accent3">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050" b="1" dirty="0" smtClean="0">
                  <a:solidFill>
                    <a:schemeClr val="tx1"/>
                  </a:solidFill>
                  <a:latin typeface="Times New Roman" pitchFamily="18" charset="0"/>
                  <a:cs typeface="Times New Roman" pitchFamily="18" charset="0"/>
                </a:rPr>
                <a:t>Reduce</a:t>
              </a:r>
              <a:endParaRPr lang="en-US" sz="1050" b="1" dirty="0">
                <a:solidFill>
                  <a:schemeClr val="tx1"/>
                </a:solidFill>
                <a:latin typeface="Times New Roman" pitchFamily="18" charset="0"/>
                <a:cs typeface="Times New Roman" pitchFamily="18" charset="0"/>
              </a:endParaRPr>
            </a:p>
          </p:txBody>
        </p:sp>
        <p:sp>
          <p:nvSpPr>
            <p:cNvPr id="205" name="Rectangle 204"/>
            <p:cNvSpPr/>
            <p:nvPr/>
          </p:nvSpPr>
          <p:spPr>
            <a:xfrm>
              <a:off x="4048975" y="1217524"/>
              <a:ext cx="619456" cy="230833"/>
            </a:xfrm>
            <a:prstGeom prst="rect">
              <a:avLst/>
            </a:prstGeom>
            <a:solidFill>
              <a:srgbClr val="00B0F0"/>
            </a:solidFill>
            <a:ln>
              <a:solidFill>
                <a:schemeClr val="accent3">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050" b="1" dirty="0" smtClean="0">
                  <a:solidFill>
                    <a:schemeClr val="tx1"/>
                  </a:solidFill>
                  <a:latin typeface="Times New Roman" pitchFamily="18" charset="0"/>
                  <a:cs typeface="Times New Roman" pitchFamily="18" charset="0"/>
                </a:rPr>
                <a:t>Reduce</a:t>
              </a:r>
              <a:endParaRPr lang="en-US" sz="1050" b="1" dirty="0">
                <a:solidFill>
                  <a:schemeClr val="tx1"/>
                </a:solidFill>
                <a:latin typeface="Times New Roman" pitchFamily="18" charset="0"/>
                <a:cs typeface="Times New Roman" pitchFamily="18" charset="0"/>
              </a:endParaRPr>
            </a:p>
          </p:txBody>
        </p:sp>
        <p:sp>
          <p:nvSpPr>
            <p:cNvPr id="207" name="Rectangle 206"/>
            <p:cNvSpPr/>
            <p:nvPr/>
          </p:nvSpPr>
          <p:spPr>
            <a:xfrm>
              <a:off x="4971664" y="1199878"/>
              <a:ext cx="619456" cy="230833"/>
            </a:xfrm>
            <a:prstGeom prst="rect">
              <a:avLst/>
            </a:prstGeom>
            <a:solidFill>
              <a:srgbClr val="00B0F0"/>
            </a:solidFill>
            <a:ln>
              <a:solidFill>
                <a:schemeClr val="accent3">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050" b="1" dirty="0" smtClean="0">
                  <a:solidFill>
                    <a:schemeClr val="tx1"/>
                  </a:solidFill>
                  <a:latin typeface="Times New Roman" pitchFamily="18" charset="0"/>
                  <a:cs typeface="Times New Roman" pitchFamily="18" charset="0"/>
                </a:rPr>
                <a:t>Reduce</a:t>
              </a:r>
              <a:endParaRPr lang="en-US" sz="1050" b="1" dirty="0">
                <a:solidFill>
                  <a:schemeClr val="tx1"/>
                </a:solidFill>
                <a:latin typeface="Times New Roman" pitchFamily="18" charset="0"/>
                <a:cs typeface="Times New Roman" pitchFamily="18" charset="0"/>
              </a:endParaRPr>
            </a:p>
          </p:txBody>
        </p:sp>
        <p:sp>
          <p:nvSpPr>
            <p:cNvPr id="212" name="Rectangle 211"/>
            <p:cNvSpPr/>
            <p:nvPr/>
          </p:nvSpPr>
          <p:spPr>
            <a:xfrm>
              <a:off x="2840305" y="713077"/>
              <a:ext cx="585417" cy="177569"/>
            </a:xfrm>
            <a:prstGeom prst="rect">
              <a:avLst/>
            </a:prstGeom>
            <a:solidFill>
              <a:schemeClr val="bg1">
                <a:lumMod val="8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Times New Roman" pitchFamily="18" charset="0"/>
                  <a:cs typeface="Times New Roman" pitchFamily="18" charset="0"/>
                </a:rPr>
                <a:t>Map</a:t>
              </a:r>
              <a:endParaRPr lang="en-US" sz="1200" b="1" dirty="0">
                <a:solidFill>
                  <a:schemeClr val="tx1"/>
                </a:solidFill>
                <a:latin typeface="Times New Roman" pitchFamily="18" charset="0"/>
                <a:cs typeface="Times New Roman" pitchFamily="18" charset="0"/>
              </a:endParaRPr>
            </a:p>
          </p:txBody>
        </p:sp>
        <p:sp>
          <p:nvSpPr>
            <p:cNvPr id="214" name="Rectangle 213"/>
            <p:cNvSpPr/>
            <p:nvPr/>
          </p:nvSpPr>
          <p:spPr>
            <a:xfrm>
              <a:off x="4032545" y="722029"/>
              <a:ext cx="585417" cy="177569"/>
            </a:xfrm>
            <a:prstGeom prst="rect">
              <a:avLst/>
            </a:prstGeom>
            <a:solidFill>
              <a:schemeClr val="bg1">
                <a:lumMod val="8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Times New Roman" pitchFamily="18" charset="0"/>
                  <a:cs typeface="Times New Roman" pitchFamily="18" charset="0"/>
                </a:rPr>
                <a:t>Map</a:t>
              </a:r>
              <a:endParaRPr lang="en-US" sz="1200" b="1" dirty="0">
                <a:solidFill>
                  <a:schemeClr val="tx1"/>
                </a:solidFill>
                <a:latin typeface="Times New Roman" pitchFamily="18" charset="0"/>
                <a:cs typeface="Times New Roman" pitchFamily="18" charset="0"/>
              </a:endParaRPr>
            </a:p>
          </p:txBody>
        </p:sp>
        <p:sp>
          <p:nvSpPr>
            <p:cNvPr id="215" name="Rectangle 214"/>
            <p:cNvSpPr/>
            <p:nvPr/>
          </p:nvSpPr>
          <p:spPr>
            <a:xfrm>
              <a:off x="4930069" y="722029"/>
              <a:ext cx="585417" cy="177569"/>
            </a:xfrm>
            <a:prstGeom prst="rect">
              <a:avLst/>
            </a:prstGeom>
            <a:solidFill>
              <a:schemeClr val="bg1">
                <a:lumMod val="8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Times New Roman" pitchFamily="18" charset="0"/>
                  <a:cs typeface="Times New Roman" pitchFamily="18" charset="0"/>
                </a:rPr>
                <a:t>Map</a:t>
              </a:r>
              <a:endParaRPr lang="en-US" sz="1200" b="1" dirty="0">
                <a:solidFill>
                  <a:schemeClr val="tx1"/>
                </a:solidFill>
                <a:latin typeface="Times New Roman" pitchFamily="18" charset="0"/>
                <a:cs typeface="Times New Roman" pitchFamily="18" charset="0"/>
              </a:endParaRPr>
            </a:p>
          </p:txBody>
        </p:sp>
        <p:cxnSp>
          <p:nvCxnSpPr>
            <p:cNvPr id="108" name="Straight Arrow Connector 107"/>
            <p:cNvCxnSpPr>
              <a:stCxn id="214" idx="2"/>
              <a:endCxn id="207" idx="0"/>
            </p:cNvCxnSpPr>
            <p:nvPr/>
          </p:nvCxnSpPr>
          <p:spPr>
            <a:xfrm>
              <a:off x="4325254" y="899598"/>
              <a:ext cx="956138" cy="300280"/>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8" name="Straight Arrow Connector 97"/>
            <p:cNvCxnSpPr>
              <a:stCxn id="33" idx="2"/>
            </p:cNvCxnSpPr>
            <p:nvPr/>
          </p:nvCxnSpPr>
          <p:spPr>
            <a:xfrm>
              <a:off x="2084685" y="881114"/>
              <a:ext cx="2105508" cy="316537"/>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a:stCxn id="214" idx="2"/>
            </p:cNvCxnSpPr>
            <p:nvPr/>
          </p:nvCxnSpPr>
          <p:spPr>
            <a:xfrm flipH="1">
              <a:off x="3346738" y="899598"/>
              <a:ext cx="978516" cy="298053"/>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5" name="Straight Arrow Connector 94"/>
            <p:cNvCxnSpPr>
              <a:stCxn id="33" idx="2"/>
            </p:cNvCxnSpPr>
            <p:nvPr/>
          </p:nvCxnSpPr>
          <p:spPr>
            <a:xfrm>
              <a:off x="2084685" y="881114"/>
              <a:ext cx="936425" cy="316537"/>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6" name="Straight Arrow Connector 115"/>
            <p:cNvCxnSpPr>
              <a:stCxn id="212" idx="2"/>
              <a:endCxn id="85" idx="0"/>
            </p:cNvCxnSpPr>
            <p:nvPr/>
          </p:nvCxnSpPr>
          <p:spPr>
            <a:xfrm flipH="1">
              <a:off x="2065262" y="890646"/>
              <a:ext cx="1067752" cy="307422"/>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a:stCxn id="177" idx="2"/>
            </p:cNvCxnSpPr>
            <p:nvPr/>
          </p:nvCxnSpPr>
          <p:spPr>
            <a:xfrm flipH="1">
              <a:off x="3337995" y="403448"/>
              <a:ext cx="1897476" cy="284786"/>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22" name="Straight Arrow Connector 221"/>
            <p:cNvCxnSpPr>
              <a:stCxn id="168" idx="2"/>
              <a:endCxn id="56" idx="3"/>
            </p:cNvCxnSpPr>
            <p:nvPr/>
          </p:nvCxnSpPr>
          <p:spPr>
            <a:xfrm>
              <a:off x="3094401" y="375379"/>
              <a:ext cx="1033654" cy="337699"/>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a:stCxn id="177" idx="2"/>
            </p:cNvCxnSpPr>
            <p:nvPr/>
          </p:nvCxnSpPr>
          <p:spPr>
            <a:xfrm flipH="1">
              <a:off x="4495770" y="403448"/>
              <a:ext cx="739701" cy="304563"/>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4366107" y="403969"/>
              <a:ext cx="869364" cy="304042"/>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238" name="Rectangle 237"/>
            <p:cNvSpPr/>
            <p:nvPr/>
          </p:nvSpPr>
          <p:spPr>
            <a:xfrm>
              <a:off x="2930523" y="1696672"/>
              <a:ext cx="566142" cy="119601"/>
            </a:xfrm>
            <a:prstGeom prst="rect">
              <a:avLst/>
            </a:prstGeom>
            <a:solidFill>
              <a:schemeClr val="bg1">
                <a:lumMod val="7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0" name="Rectangle 239"/>
            <p:cNvSpPr/>
            <p:nvPr/>
          </p:nvSpPr>
          <p:spPr>
            <a:xfrm>
              <a:off x="4070649" y="1699135"/>
              <a:ext cx="566142" cy="119601"/>
            </a:xfrm>
            <a:prstGeom prst="rect">
              <a:avLst/>
            </a:prstGeom>
            <a:solidFill>
              <a:schemeClr val="bg1">
                <a:lumMod val="7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2" name="Rectangle 241"/>
            <p:cNvSpPr/>
            <p:nvPr/>
          </p:nvSpPr>
          <p:spPr>
            <a:xfrm>
              <a:off x="5000524" y="1690067"/>
              <a:ext cx="566142" cy="119601"/>
            </a:xfrm>
            <a:prstGeom prst="rect">
              <a:avLst/>
            </a:prstGeom>
            <a:solidFill>
              <a:schemeClr val="bg1">
                <a:lumMod val="7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3" name="Straight Arrow Connector 242"/>
            <p:cNvCxnSpPr>
              <a:stCxn id="204" idx="2"/>
              <a:endCxn id="238" idx="0"/>
            </p:cNvCxnSpPr>
            <p:nvPr/>
          </p:nvCxnSpPr>
          <p:spPr>
            <a:xfrm>
              <a:off x="3213594" y="1428484"/>
              <a:ext cx="0" cy="268188"/>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5" name="Straight Arrow Connector 244"/>
            <p:cNvCxnSpPr>
              <a:stCxn id="205" idx="2"/>
              <a:endCxn id="240" idx="0"/>
            </p:cNvCxnSpPr>
            <p:nvPr/>
          </p:nvCxnSpPr>
          <p:spPr>
            <a:xfrm flipH="1">
              <a:off x="4353720" y="1448357"/>
              <a:ext cx="4983" cy="250778"/>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6" name="Straight Arrow Connector 245"/>
            <p:cNvCxnSpPr>
              <a:stCxn id="207" idx="2"/>
              <a:endCxn id="242" idx="0"/>
            </p:cNvCxnSpPr>
            <p:nvPr/>
          </p:nvCxnSpPr>
          <p:spPr>
            <a:xfrm>
              <a:off x="5281392" y="1430711"/>
              <a:ext cx="2203" cy="259356"/>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209" name="Rectangle 208"/>
            <p:cNvSpPr/>
            <p:nvPr/>
          </p:nvSpPr>
          <p:spPr>
            <a:xfrm>
              <a:off x="53266" y="70398"/>
              <a:ext cx="7185734" cy="1907993"/>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 name="TextBox 219"/>
            <p:cNvSpPr txBox="1"/>
            <p:nvPr/>
          </p:nvSpPr>
          <p:spPr>
            <a:xfrm>
              <a:off x="5809968" y="172131"/>
              <a:ext cx="1495097" cy="369332"/>
            </a:xfrm>
            <a:prstGeom prst="rect">
              <a:avLst/>
            </a:prstGeom>
            <a:noFill/>
            <a:ln>
              <a:noFill/>
            </a:ln>
          </p:spPr>
          <p:txBody>
            <a:bodyPr wrap="square" rtlCol="0">
              <a:spAutoFit/>
            </a:bodyPr>
            <a:lstStyle/>
            <a:p>
              <a:r>
                <a:rPr lang="en-US" b="1" dirty="0" smtClean="0">
                  <a:latin typeface="Times New Roman" pitchFamily="18" charset="0"/>
                  <a:cs typeface="Times New Roman" pitchFamily="18" charset="0"/>
                </a:rPr>
                <a:t>Local cluster</a:t>
              </a:r>
              <a:endParaRPr lang="en-US" b="1" dirty="0">
                <a:latin typeface="Times New Roman" pitchFamily="18" charset="0"/>
                <a:cs typeface="Times New Roman" pitchFamily="18" charset="0"/>
              </a:endParaRPr>
            </a:p>
          </p:txBody>
        </p:sp>
      </p:grpSp>
      <p:cxnSp>
        <p:nvCxnSpPr>
          <p:cNvPr id="277" name="Straight Arrow Connector 276"/>
          <p:cNvCxnSpPr>
            <a:stCxn id="238" idx="2"/>
            <a:endCxn id="272" idx="0"/>
          </p:cNvCxnSpPr>
          <p:nvPr/>
        </p:nvCxnSpPr>
        <p:spPr>
          <a:xfrm>
            <a:off x="3900749" y="1980103"/>
            <a:ext cx="616358" cy="681003"/>
          </a:xfrm>
          <a:prstGeom prst="straightConnector1">
            <a:avLst/>
          </a:prstGeom>
          <a:ln w="19050">
            <a:solidFill>
              <a:schemeClr val="accent6">
                <a:lumMod val="75000"/>
              </a:schemeClr>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280" name="Straight Arrow Connector 279"/>
          <p:cNvCxnSpPr>
            <a:stCxn id="240" idx="2"/>
          </p:cNvCxnSpPr>
          <p:nvPr/>
        </p:nvCxnSpPr>
        <p:spPr>
          <a:xfrm flipH="1">
            <a:off x="4719701" y="1982566"/>
            <a:ext cx="321174" cy="672930"/>
          </a:xfrm>
          <a:prstGeom prst="straightConnector1">
            <a:avLst/>
          </a:prstGeom>
          <a:ln w="19050">
            <a:solidFill>
              <a:schemeClr val="accent6">
                <a:lumMod val="75000"/>
              </a:schemeClr>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283" name="Straight Arrow Connector 282"/>
          <p:cNvCxnSpPr>
            <a:stCxn id="242" idx="2"/>
          </p:cNvCxnSpPr>
          <p:nvPr/>
        </p:nvCxnSpPr>
        <p:spPr>
          <a:xfrm flipH="1">
            <a:off x="5053262" y="1973498"/>
            <a:ext cx="917488" cy="687608"/>
          </a:xfrm>
          <a:prstGeom prst="straightConnector1">
            <a:avLst/>
          </a:prstGeom>
          <a:ln w="19050">
            <a:solidFill>
              <a:schemeClr val="accent6">
                <a:lumMod val="75000"/>
              </a:schemeClr>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287" name="TextBox 286"/>
          <p:cNvSpPr txBox="1"/>
          <p:nvPr/>
        </p:nvSpPr>
        <p:spPr>
          <a:xfrm>
            <a:off x="550509" y="2151077"/>
            <a:ext cx="3483384" cy="307777"/>
          </a:xfrm>
          <a:prstGeom prst="rect">
            <a:avLst/>
          </a:prstGeom>
          <a:noFill/>
        </p:spPr>
        <p:txBody>
          <a:bodyPr wrap="square" rtlCol="0">
            <a:spAutoFit/>
          </a:bodyPr>
          <a:lstStyle/>
          <a:p>
            <a:r>
              <a:rPr lang="en-US" sz="1400" dirty="0" smtClean="0">
                <a:latin typeface="Times New Roman" pitchFamily="18" charset="0"/>
                <a:cs typeface="Times New Roman" pitchFamily="18" charset="0"/>
              </a:rPr>
              <a:t>Data stage-in from local cluster to HPC</a:t>
            </a:r>
            <a:endParaRPr lang="en-US" sz="1400" dirty="0">
              <a:latin typeface="Times New Roman" pitchFamily="18" charset="0"/>
              <a:cs typeface="Times New Roman" pitchFamily="18" charset="0"/>
            </a:endParaRPr>
          </a:p>
        </p:txBody>
      </p:sp>
      <p:cxnSp>
        <p:nvCxnSpPr>
          <p:cNvPr id="273" name="Straight Arrow Connector 272"/>
          <p:cNvCxnSpPr/>
          <p:nvPr/>
        </p:nvCxnSpPr>
        <p:spPr>
          <a:xfrm>
            <a:off x="2938509" y="1982566"/>
            <a:ext cx="1345773" cy="672930"/>
          </a:xfrm>
          <a:prstGeom prst="straightConnector1">
            <a:avLst/>
          </a:prstGeom>
          <a:ln w="19050">
            <a:solidFill>
              <a:schemeClr val="accent6">
                <a:lumMod val="75000"/>
              </a:schemeClr>
            </a:solidFill>
            <a:prstDash val="sysDash"/>
            <a:tailEnd type="arrow"/>
          </a:ln>
        </p:spPr>
        <p:style>
          <a:lnRef idx="1">
            <a:schemeClr val="accent1"/>
          </a:lnRef>
          <a:fillRef idx="0">
            <a:schemeClr val="accent1"/>
          </a:fillRef>
          <a:effectRef idx="0">
            <a:schemeClr val="accent1"/>
          </a:effectRef>
          <a:fontRef idx="minor">
            <a:schemeClr val="tx1"/>
          </a:fontRef>
        </p:style>
      </p:cxnSp>
      <p:grpSp>
        <p:nvGrpSpPr>
          <p:cNvPr id="424" name="Group 423"/>
          <p:cNvGrpSpPr/>
          <p:nvPr/>
        </p:nvGrpSpPr>
        <p:grpSpPr>
          <a:xfrm>
            <a:off x="740421" y="2470830"/>
            <a:ext cx="7322643" cy="3472770"/>
            <a:chOff x="740421" y="2470830"/>
            <a:chExt cx="7322643" cy="3472770"/>
          </a:xfrm>
        </p:grpSpPr>
        <p:sp>
          <p:nvSpPr>
            <p:cNvPr id="261" name="Rectangle 260"/>
            <p:cNvSpPr/>
            <p:nvPr/>
          </p:nvSpPr>
          <p:spPr>
            <a:xfrm>
              <a:off x="740421" y="2470830"/>
              <a:ext cx="7185734" cy="3472770"/>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2" name="Rectangle 301"/>
            <p:cNvSpPr/>
            <p:nvPr/>
          </p:nvSpPr>
          <p:spPr>
            <a:xfrm>
              <a:off x="1102640" y="3312309"/>
              <a:ext cx="5955663" cy="2402691"/>
            </a:xfrm>
            <a:prstGeom prst="rect">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0" name="Group 129"/>
            <p:cNvGrpSpPr/>
            <p:nvPr/>
          </p:nvGrpSpPr>
          <p:grpSpPr>
            <a:xfrm>
              <a:off x="3781464" y="4004272"/>
              <a:ext cx="416349" cy="209550"/>
              <a:chOff x="1976327" y="3250058"/>
              <a:chExt cx="548865" cy="323850"/>
            </a:xfrm>
          </p:grpSpPr>
          <p:sp>
            <p:nvSpPr>
              <p:cNvPr id="144" name="Rectangle 143"/>
              <p:cNvSpPr/>
              <p:nvPr/>
            </p:nvSpPr>
            <p:spPr>
              <a:xfrm flipV="1">
                <a:off x="1976328" y="3250058"/>
                <a:ext cx="133142" cy="114300"/>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Rectangle 144"/>
              <p:cNvSpPr/>
              <p:nvPr/>
            </p:nvSpPr>
            <p:spPr>
              <a:xfrm flipV="1">
                <a:off x="2173510" y="3250058"/>
                <a:ext cx="133143" cy="114300"/>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Rectangle 145"/>
              <p:cNvSpPr/>
              <p:nvPr/>
            </p:nvSpPr>
            <p:spPr>
              <a:xfrm flipV="1">
                <a:off x="2392049" y="3250058"/>
                <a:ext cx="133143" cy="114300"/>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 name="Rectangle 146"/>
              <p:cNvSpPr/>
              <p:nvPr/>
            </p:nvSpPr>
            <p:spPr>
              <a:xfrm flipV="1">
                <a:off x="1976327" y="3459608"/>
                <a:ext cx="133143" cy="114300"/>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 name="Rectangle 147"/>
              <p:cNvSpPr/>
              <p:nvPr/>
            </p:nvSpPr>
            <p:spPr>
              <a:xfrm flipV="1">
                <a:off x="2187921" y="3454059"/>
                <a:ext cx="133143" cy="114300"/>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 name="Rectangle 148"/>
              <p:cNvSpPr/>
              <p:nvPr/>
            </p:nvSpPr>
            <p:spPr>
              <a:xfrm flipV="1">
                <a:off x="2392049" y="3454059"/>
                <a:ext cx="133143" cy="114300"/>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3" name="TextBox 192"/>
            <p:cNvSpPr txBox="1"/>
            <p:nvPr/>
          </p:nvSpPr>
          <p:spPr>
            <a:xfrm>
              <a:off x="1246948" y="3950785"/>
              <a:ext cx="1116368" cy="307777"/>
            </a:xfrm>
            <a:prstGeom prst="rect">
              <a:avLst/>
            </a:prstGeom>
            <a:noFill/>
          </p:spPr>
          <p:txBody>
            <a:bodyPr wrap="square" rtlCol="0">
              <a:spAutoFit/>
            </a:bodyPr>
            <a:lstStyle/>
            <a:p>
              <a:r>
                <a:rPr lang="en-US" sz="1400" dirty="0" smtClean="0">
                  <a:latin typeface="Times New Roman" pitchFamily="18" charset="0"/>
                  <a:cs typeface="Times New Roman" pitchFamily="18" charset="0"/>
                </a:rPr>
                <a:t>Input splits</a:t>
              </a:r>
              <a:endParaRPr lang="en-US" sz="1400" dirty="0">
                <a:latin typeface="Times New Roman" pitchFamily="18" charset="0"/>
                <a:cs typeface="Times New Roman" pitchFamily="18" charset="0"/>
              </a:endParaRPr>
            </a:p>
          </p:txBody>
        </p:sp>
        <p:sp>
          <p:nvSpPr>
            <p:cNvPr id="195" name="Rectangle 194"/>
            <p:cNvSpPr/>
            <p:nvPr/>
          </p:nvSpPr>
          <p:spPr>
            <a:xfrm>
              <a:off x="2784056" y="4481792"/>
              <a:ext cx="659113" cy="163913"/>
            </a:xfrm>
            <a:prstGeom prst="rect">
              <a:avLst/>
            </a:prstGeom>
            <a:solidFill>
              <a:srgbClr val="92D050"/>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Times New Roman" pitchFamily="18" charset="0"/>
                  <a:cs typeface="Times New Roman" pitchFamily="18" charset="0"/>
                </a:rPr>
                <a:t>Map</a:t>
              </a:r>
              <a:endParaRPr lang="en-US" sz="1200" b="1" dirty="0">
                <a:solidFill>
                  <a:schemeClr val="tx1"/>
                </a:solidFill>
                <a:latin typeface="Times New Roman" pitchFamily="18" charset="0"/>
                <a:cs typeface="Times New Roman" pitchFamily="18" charset="0"/>
              </a:endParaRPr>
            </a:p>
          </p:txBody>
        </p:sp>
        <p:cxnSp>
          <p:nvCxnSpPr>
            <p:cNvPr id="200" name="Straight Arrow Connector 199"/>
            <p:cNvCxnSpPr/>
            <p:nvPr/>
          </p:nvCxnSpPr>
          <p:spPr>
            <a:xfrm>
              <a:off x="3167451" y="4243186"/>
              <a:ext cx="0" cy="230337"/>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213" name="Straight Arrow Connector 212"/>
            <p:cNvCxnSpPr/>
            <p:nvPr/>
          </p:nvCxnSpPr>
          <p:spPr>
            <a:xfrm>
              <a:off x="3178710" y="4233449"/>
              <a:ext cx="934167" cy="216743"/>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218" name="TextBox 217"/>
            <p:cNvSpPr txBox="1"/>
            <p:nvPr/>
          </p:nvSpPr>
          <p:spPr>
            <a:xfrm>
              <a:off x="1149504" y="4269032"/>
              <a:ext cx="1499875" cy="523220"/>
            </a:xfrm>
            <a:prstGeom prst="rect">
              <a:avLst/>
            </a:prstGeom>
            <a:noFill/>
          </p:spPr>
          <p:txBody>
            <a:bodyPr wrap="square" rtlCol="0">
              <a:spAutoFit/>
            </a:bodyPr>
            <a:lstStyle/>
            <a:p>
              <a:r>
                <a:rPr lang="en-US" sz="1400" dirty="0" smtClean="0">
                  <a:latin typeface="Times New Roman" pitchFamily="18" charset="0"/>
                  <a:cs typeface="Times New Roman" pitchFamily="18" charset="0"/>
                </a:rPr>
                <a:t>ROI segmentation</a:t>
              </a:r>
            </a:p>
            <a:p>
              <a:r>
                <a:rPr lang="en-US" sz="1400" dirty="0" smtClean="0">
                  <a:latin typeface="Times New Roman" pitchFamily="18" charset="0"/>
                  <a:cs typeface="Times New Roman" pitchFamily="18" charset="0"/>
                </a:rPr>
                <a:t>(</a:t>
              </a:r>
              <a:r>
                <a:rPr lang="en-US" sz="1200" i="1" dirty="0" smtClean="0">
                  <a:latin typeface="Times New Roman" pitchFamily="18" charset="0"/>
                  <a:cs typeface="Times New Roman" pitchFamily="18" charset="0"/>
                </a:rPr>
                <a:t>decompression</a:t>
              </a:r>
              <a:r>
                <a:rPr lang="en-US" sz="1400" dirty="0" smtClean="0">
                  <a:latin typeface="Times New Roman" pitchFamily="18" charset="0"/>
                  <a:cs typeface="Times New Roman" pitchFamily="18" charset="0"/>
                </a:rPr>
                <a:t>)</a:t>
              </a:r>
              <a:endParaRPr lang="en-US" sz="1400" dirty="0">
                <a:latin typeface="Times New Roman" pitchFamily="18" charset="0"/>
                <a:cs typeface="Times New Roman" pitchFamily="18" charset="0"/>
              </a:endParaRPr>
            </a:p>
          </p:txBody>
        </p:sp>
        <p:sp>
          <p:nvSpPr>
            <p:cNvPr id="226" name="Rectangle 225"/>
            <p:cNvSpPr/>
            <p:nvPr/>
          </p:nvSpPr>
          <p:spPr>
            <a:xfrm>
              <a:off x="2754138" y="4888979"/>
              <a:ext cx="700596" cy="228528"/>
            </a:xfrm>
            <a:prstGeom prst="rect">
              <a:avLst/>
            </a:prstGeom>
            <a:solidFill>
              <a:schemeClr val="bg1">
                <a:lumMod val="85000"/>
              </a:schemeClr>
            </a:solidFill>
            <a:ln>
              <a:solidFill>
                <a:schemeClr val="bg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200" b="1" dirty="0" smtClean="0">
                  <a:solidFill>
                    <a:schemeClr val="tx1"/>
                  </a:solidFill>
                  <a:latin typeface="Times New Roman" pitchFamily="18" charset="0"/>
                  <a:cs typeface="Times New Roman" pitchFamily="18" charset="0"/>
                </a:rPr>
                <a:t>Reduce</a:t>
              </a:r>
              <a:endParaRPr lang="en-US" sz="1200" b="1" dirty="0">
                <a:solidFill>
                  <a:schemeClr val="tx1"/>
                </a:solidFill>
                <a:latin typeface="Times New Roman" pitchFamily="18" charset="0"/>
                <a:cs typeface="Times New Roman" pitchFamily="18" charset="0"/>
              </a:endParaRPr>
            </a:p>
          </p:txBody>
        </p:sp>
        <p:cxnSp>
          <p:nvCxnSpPr>
            <p:cNvPr id="234" name="Straight Arrow Connector 233"/>
            <p:cNvCxnSpPr>
              <a:endCxn id="343" idx="0"/>
            </p:cNvCxnSpPr>
            <p:nvPr/>
          </p:nvCxnSpPr>
          <p:spPr>
            <a:xfrm>
              <a:off x="5338312" y="4219219"/>
              <a:ext cx="1" cy="25106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236" name="Straight Arrow Connector 235"/>
            <p:cNvCxnSpPr>
              <a:endCxn id="370" idx="0"/>
            </p:cNvCxnSpPr>
            <p:nvPr/>
          </p:nvCxnSpPr>
          <p:spPr>
            <a:xfrm>
              <a:off x="5333277" y="4645705"/>
              <a:ext cx="35495" cy="248326"/>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247" name="TextBox 246"/>
            <p:cNvSpPr txBox="1"/>
            <p:nvPr/>
          </p:nvSpPr>
          <p:spPr>
            <a:xfrm>
              <a:off x="1107080" y="4858308"/>
              <a:ext cx="1637053" cy="276999"/>
            </a:xfrm>
            <a:prstGeom prst="rect">
              <a:avLst/>
            </a:prstGeom>
            <a:noFill/>
          </p:spPr>
          <p:txBody>
            <a:bodyPr wrap="square" rtlCol="0">
              <a:spAutoFit/>
            </a:bodyPr>
            <a:lstStyle/>
            <a:p>
              <a:r>
                <a:rPr lang="en-US" sz="1200" dirty="0" smtClean="0">
                  <a:latin typeface="Times New Roman" pitchFamily="18" charset="0"/>
                  <a:cs typeface="Times New Roman" pitchFamily="18" charset="0"/>
                </a:rPr>
                <a:t>3D model construction</a:t>
              </a:r>
              <a:endParaRPr lang="en-US" sz="1200" dirty="0">
                <a:latin typeface="Times New Roman" pitchFamily="18" charset="0"/>
                <a:cs typeface="Times New Roman" pitchFamily="18" charset="0"/>
              </a:endParaRPr>
            </a:p>
          </p:txBody>
        </p:sp>
        <p:cxnSp>
          <p:nvCxnSpPr>
            <p:cNvPr id="248" name="Straight Arrow Connector 247"/>
            <p:cNvCxnSpPr>
              <a:stCxn id="226" idx="2"/>
            </p:cNvCxnSpPr>
            <p:nvPr/>
          </p:nvCxnSpPr>
          <p:spPr>
            <a:xfrm>
              <a:off x="3104436" y="5117507"/>
              <a:ext cx="9177" cy="24008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249" name="Straight Arrow Connector 248"/>
            <p:cNvCxnSpPr>
              <a:stCxn id="195" idx="2"/>
              <a:endCxn id="226" idx="0"/>
            </p:cNvCxnSpPr>
            <p:nvPr/>
          </p:nvCxnSpPr>
          <p:spPr>
            <a:xfrm flipH="1">
              <a:off x="3104436" y="4645705"/>
              <a:ext cx="9177" cy="243274"/>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251" name="Straight Arrow Connector 250"/>
            <p:cNvCxnSpPr>
              <a:endCxn id="344" idx="0"/>
            </p:cNvCxnSpPr>
            <p:nvPr/>
          </p:nvCxnSpPr>
          <p:spPr>
            <a:xfrm>
              <a:off x="6099906" y="4213822"/>
              <a:ext cx="82647" cy="261276"/>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253" name="Rectangle 252"/>
            <p:cNvSpPr/>
            <p:nvPr/>
          </p:nvSpPr>
          <p:spPr>
            <a:xfrm>
              <a:off x="3015960" y="5358630"/>
              <a:ext cx="173442" cy="114300"/>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8" name="TextBox 257"/>
            <p:cNvSpPr txBox="1"/>
            <p:nvPr/>
          </p:nvSpPr>
          <p:spPr>
            <a:xfrm>
              <a:off x="1223344" y="5155997"/>
              <a:ext cx="1473617" cy="307777"/>
            </a:xfrm>
            <a:prstGeom prst="rect">
              <a:avLst/>
            </a:prstGeom>
            <a:noFill/>
          </p:spPr>
          <p:txBody>
            <a:bodyPr wrap="square" rtlCol="0">
              <a:spAutoFit/>
            </a:bodyPr>
            <a:lstStyle/>
            <a:p>
              <a:r>
                <a:rPr lang="en-US" sz="1400" dirty="0" smtClean="0">
                  <a:latin typeface="Times New Roman" pitchFamily="18" charset="0"/>
                  <a:cs typeface="Times New Roman" pitchFamily="18" charset="0"/>
                </a:rPr>
                <a:t>3D models</a:t>
              </a:r>
              <a:endParaRPr lang="en-US" sz="1400" dirty="0">
                <a:latin typeface="Times New Roman" pitchFamily="18" charset="0"/>
                <a:cs typeface="Times New Roman" pitchFamily="18" charset="0"/>
              </a:endParaRPr>
            </a:p>
          </p:txBody>
        </p:sp>
        <p:sp>
          <p:nvSpPr>
            <p:cNvPr id="260" name="Right Brace 259"/>
            <p:cNvSpPr/>
            <p:nvPr/>
          </p:nvSpPr>
          <p:spPr>
            <a:xfrm>
              <a:off x="6567968" y="4007208"/>
              <a:ext cx="315901" cy="1501387"/>
            </a:xfrm>
            <a:prstGeom prst="righ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3" name="TextBox 262"/>
            <p:cNvSpPr txBox="1"/>
            <p:nvPr/>
          </p:nvSpPr>
          <p:spPr>
            <a:xfrm>
              <a:off x="6784029" y="4070522"/>
              <a:ext cx="1279035" cy="1169551"/>
            </a:xfrm>
            <a:prstGeom prst="rect">
              <a:avLst/>
            </a:prstGeom>
            <a:noFill/>
          </p:spPr>
          <p:txBody>
            <a:bodyPr wrap="square" rtlCol="0">
              <a:spAutoFit/>
            </a:bodyPr>
            <a:lstStyle/>
            <a:p>
              <a:r>
                <a:rPr lang="en-US" sz="1400" dirty="0" smtClean="0">
                  <a:latin typeface="Times New Roman" pitchFamily="18" charset="0"/>
                  <a:cs typeface="Times New Roman" pitchFamily="18" charset="0"/>
                </a:rPr>
                <a:t>ROI segmentation</a:t>
              </a:r>
            </a:p>
            <a:p>
              <a:r>
                <a:rPr lang="en-US" sz="1400" dirty="0" smtClean="0">
                  <a:latin typeface="Times New Roman" pitchFamily="18" charset="0"/>
                  <a:cs typeface="Times New Roman" pitchFamily="18" charset="0"/>
                </a:rPr>
                <a:t>and</a:t>
              </a:r>
            </a:p>
            <a:p>
              <a:r>
                <a:rPr lang="en-US" sz="1400" dirty="0" smtClean="0">
                  <a:latin typeface="Times New Roman" pitchFamily="18" charset="0"/>
                  <a:cs typeface="Times New Roman" pitchFamily="18" charset="0"/>
                </a:rPr>
                <a:t>3D model</a:t>
              </a:r>
            </a:p>
            <a:p>
              <a:r>
                <a:rPr lang="en-US" sz="1400" dirty="0" smtClean="0">
                  <a:latin typeface="Times New Roman" pitchFamily="18" charset="0"/>
                  <a:cs typeface="Times New Roman" pitchFamily="18" charset="0"/>
                </a:rPr>
                <a:t>construction</a:t>
              </a:r>
              <a:endParaRPr lang="en-US" sz="1400" dirty="0">
                <a:latin typeface="Times New Roman" pitchFamily="18" charset="0"/>
                <a:cs typeface="Times New Roman" pitchFamily="18" charset="0"/>
              </a:endParaRPr>
            </a:p>
          </p:txBody>
        </p:sp>
        <p:sp>
          <p:nvSpPr>
            <p:cNvPr id="264" name="TextBox 263"/>
            <p:cNvSpPr txBox="1"/>
            <p:nvPr/>
          </p:nvSpPr>
          <p:spPr>
            <a:xfrm>
              <a:off x="7162800" y="2543402"/>
              <a:ext cx="714102" cy="369332"/>
            </a:xfrm>
            <a:prstGeom prst="rect">
              <a:avLst/>
            </a:prstGeom>
            <a:noFill/>
          </p:spPr>
          <p:txBody>
            <a:bodyPr wrap="square" rtlCol="0">
              <a:spAutoFit/>
            </a:bodyPr>
            <a:lstStyle/>
            <a:p>
              <a:r>
                <a:rPr lang="en-US" b="1" dirty="0" smtClean="0">
                  <a:latin typeface="Times New Roman" pitchFamily="18" charset="0"/>
                  <a:cs typeface="Times New Roman" pitchFamily="18" charset="0"/>
                </a:rPr>
                <a:t>HPC</a:t>
              </a:r>
              <a:endParaRPr lang="en-US" b="1" dirty="0">
                <a:latin typeface="Times New Roman" pitchFamily="18" charset="0"/>
                <a:cs typeface="Times New Roman" pitchFamily="18" charset="0"/>
              </a:endParaRPr>
            </a:p>
          </p:txBody>
        </p:sp>
        <p:sp>
          <p:nvSpPr>
            <p:cNvPr id="272" name="Rectangle 271"/>
            <p:cNvSpPr/>
            <p:nvPr/>
          </p:nvSpPr>
          <p:spPr>
            <a:xfrm>
              <a:off x="3630336" y="2661106"/>
              <a:ext cx="1773541" cy="260739"/>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Times New Roman" pitchFamily="18" charset="0"/>
                  <a:cs typeface="Times New Roman" pitchFamily="18" charset="0"/>
                </a:rPr>
                <a:t>Luster/GPFS</a:t>
              </a:r>
              <a:endParaRPr lang="en-US" sz="1400" b="1" dirty="0">
                <a:solidFill>
                  <a:schemeClr val="tx1"/>
                </a:solidFill>
                <a:latin typeface="Times New Roman" pitchFamily="18" charset="0"/>
                <a:cs typeface="Times New Roman" pitchFamily="18" charset="0"/>
              </a:endParaRPr>
            </a:p>
          </p:txBody>
        </p:sp>
        <p:sp>
          <p:nvSpPr>
            <p:cNvPr id="294" name="TextBox 293"/>
            <p:cNvSpPr txBox="1"/>
            <p:nvPr/>
          </p:nvSpPr>
          <p:spPr>
            <a:xfrm>
              <a:off x="1116338" y="2628752"/>
              <a:ext cx="1347997" cy="307777"/>
            </a:xfrm>
            <a:prstGeom prst="rect">
              <a:avLst/>
            </a:prstGeom>
            <a:noFill/>
          </p:spPr>
          <p:txBody>
            <a:bodyPr wrap="square" rtlCol="0">
              <a:spAutoFit/>
            </a:bodyPr>
            <a:lstStyle/>
            <a:p>
              <a:r>
                <a:rPr lang="en-US" sz="1400" b="1" dirty="0" smtClean="0">
                  <a:latin typeface="Times New Roman" pitchFamily="18" charset="0"/>
                  <a:cs typeface="Times New Roman" pitchFamily="18" charset="0"/>
                </a:rPr>
                <a:t>Storage nodes</a:t>
              </a:r>
              <a:endParaRPr lang="en-US" sz="1400" b="1" dirty="0">
                <a:latin typeface="Times New Roman" pitchFamily="18" charset="0"/>
                <a:cs typeface="Times New Roman" pitchFamily="18" charset="0"/>
              </a:endParaRPr>
            </a:p>
          </p:txBody>
        </p:sp>
        <p:sp>
          <p:nvSpPr>
            <p:cNvPr id="295" name="Rectangle 294"/>
            <p:cNvSpPr/>
            <p:nvPr/>
          </p:nvSpPr>
          <p:spPr>
            <a:xfrm>
              <a:off x="1116338" y="2573919"/>
              <a:ext cx="5955663" cy="416370"/>
            </a:xfrm>
            <a:prstGeom prst="rect">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3" name="TextBox 302"/>
            <p:cNvSpPr txBox="1"/>
            <p:nvPr/>
          </p:nvSpPr>
          <p:spPr>
            <a:xfrm>
              <a:off x="1131134" y="3319590"/>
              <a:ext cx="1347997" cy="523220"/>
            </a:xfrm>
            <a:prstGeom prst="rect">
              <a:avLst/>
            </a:prstGeom>
            <a:noFill/>
          </p:spPr>
          <p:txBody>
            <a:bodyPr wrap="square" rtlCol="0">
              <a:spAutoFit/>
            </a:bodyPr>
            <a:lstStyle/>
            <a:p>
              <a:r>
                <a:rPr lang="en-US" sz="1400" b="1" dirty="0" smtClean="0">
                  <a:latin typeface="Times New Roman" pitchFamily="18" charset="0"/>
                  <a:cs typeface="Times New Roman" pitchFamily="18" charset="0"/>
                </a:rPr>
                <a:t>Compute nodes</a:t>
              </a:r>
              <a:endParaRPr lang="en-US" sz="1400" b="1" dirty="0">
                <a:latin typeface="Times New Roman" pitchFamily="18" charset="0"/>
                <a:cs typeface="Times New Roman" pitchFamily="18" charset="0"/>
              </a:endParaRPr>
            </a:p>
          </p:txBody>
        </p:sp>
        <p:sp>
          <p:nvSpPr>
            <p:cNvPr id="304" name="Rectangle 303"/>
            <p:cNvSpPr/>
            <p:nvPr/>
          </p:nvSpPr>
          <p:spPr>
            <a:xfrm>
              <a:off x="3640199" y="3468037"/>
              <a:ext cx="1773541" cy="260739"/>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Times New Roman" pitchFamily="18" charset="0"/>
                  <a:cs typeface="Times New Roman" pitchFamily="18" charset="0"/>
                </a:rPr>
                <a:t>HDFS</a:t>
              </a:r>
              <a:endParaRPr lang="en-US" sz="1400" b="1" dirty="0">
                <a:solidFill>
                  <a:schemeClr val="tx1"/>
                </a:solidFill>
                <a:latin typeface="Times New Roman" pitchFamily="18" charset="0"/>
                <a:cs typeface="Times New Roman" pitchFamily="18" charset="0"/>
              </a:endParaRPr>
            </a:p>
          </p:txBody>
        </p:sp>
        <p:cxnSp>
          <p:nvCxnSpPr>
            <p:cNvPr id="305" name="Straight Arrow Connector 304"/>
            <p:cNvCxnSpPr/>
            <p:nvPr/>
          </p:nvCxnSpPr>
          <p:spPr>
            <a:xfrm>
              <a:off x="4827109" y="2920753"/>
              <a:ext cx="293771" cy="547284"/>
            </a:xfrm>
            <a:prstGeom prst="straightConnector1">
              <a:avLst/>
            </a:prstGeom>
            <a:ln w="19050">
              <a:solidFill>
                <a:schemeClr val="accent6">
                  <a:lumMod val="75000"/>
                </a:schemeClr>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308" name="Straight Arrow Connector 307"/>
            <p:cNvCxnSpPr>
              <a:stCxn id="272" idx="2"/>
              <a:endCxn id="304" idx="0"/>
            </p:cNvCxnSpPr>
            <p:nvPr/>
          </p:nvCxnSpPr>
          <p:spPr>
            <a:xfrm>
              <a:off x="4517107" y="2921845"/>
              <a:ext cx="9863" cy="546192"/>
            </a:xfrm>
            <a:prstGeom prst="straightConnector1">
              <a:avLst/>
            </a:prstGeom>
            <a:ln w="19050">
              <a:solidFill>
                <a:schemeClr val="accent6">
                  <a:lumMod val="75000"/>
                </a:schemeClr>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310" name="Straight Arrow Connector 309"/>
            <p:cNvCxnSpPr/>
            <p:nvPr/>
          </p:nvCxnSpPr>
          <p:spPr>
            <a:xfrm flipH="1">
              <a:off x="4025150" y="2936529"/>
              <a:ext cx="127870" cy="536950"/>
            </a:xfrm>
            <a:prstGeom prst="straightConnector1">
              <a:avLst/>
            </a:prstGeom>
            <a:ln w="19050">
              <a:solidFill>
                <a:schemeClr val="accent6">
                  <a:lumMod val="75000"/>
                </a:schemeClr>
              </a:solidFill>
              <a:prstDash val="sysDash"/>
              <a:tailEnd type="arrow"/>
            </a:ln>
          </p:spPr>
          <p:style>
            <a:lnRef idx="1">
              <a:schemeClr val="accent1"/>
            </a:lnRef>
            <a:fillRef idx="0">
              <a:schemeClr val="accent1"/>
            </a:fillRef>
            <a:effectRef idx="0">
              <a:schemeClr val="accent1"/>
            </a:effectRef>
            <a:fontRef idx="minor">
              <a:schemeClr val="tx1"/>
            </a:fontRef>
          </p:style>
        </p:cxnSp>
        <p:grpSp>
          <p:nvGrpSpPr>
            <p:cNvPr id="321" name="Group 320"/>
            <p:cNvGrpSpPr/>
            <p:nvPr/>
          </p:nvGrpSpPr>
          <p:grpSpPr>
            <a:xfrm>
              <a:off x="2953105" y="4014104"/>
              <a:ext cx="416349" cy="209550"/>
              <a:chOff x="1976327" y="3250058"/>
              <a:chExt cx="548865" cy="323850"/>
            </a:xfrm>
          </p:grpSpPr>
          <p:sp>
            <p:nvSpPr>
              <p:cNvPr id="322" name="Rectangle 321"/>
              <p:cNvSpPr/>
              <p:nvPr/>
            </p:nvSpPr>
            <p:spPr>
              <a:xfrm flipV="1">
                <a:off x="1976328" y="3250058"/>
                <a:ext cx="133142" cy="114300"/>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3" name="Rectangle 322"/>
              <p:cNvSpPr/>
              <p:nvPr/>
            </p:nvSpPr>
            <p:spPr>
              <a:xfrm flipV="1">
                <a:off x="2173510" y="3250058"/>
                <a:ext cx="133143" cy="114300"/>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4" name="Rectangle 323"/>
              <p:cNvSpPr/>
              <p:nvPr/>
            </p:nvSpPr>
            <p:spPr>
              <a:xfrm flipV="1">
                <a:off x="2392049" y="3250058"/>
                <a:ext cx="133143" cy="114300"/>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5" name="Rectangle 324"/>
              <p:cNvSpPr/>
              <p:nvPr/>
            </p:nvSpPr>
            <p:spPr>
              <a:xfrm flipV="1">
                <a:off x="1976327" y="3459608"/>
                <a:ext cx="133143" cy="114300"/>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6" name="Rectangle 325"/>
              <p:cNvSpPr/>
              <p:nvPr/>
            </p:nvSpPr>
            <p:spPr>
              <a:xfrm flipV="1">
                <a:off x="2187921" y="3454059"/>
                <a:ext cx="133143" cy="114300"/>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7" name="Rectangle 326"/>
              <p:cNvSpPr/>
              <p:nvPr/>
            </p:nvSpPr>
            <p:spPr>
              <a:xfrm flipV="1">
                <a:off x="2392049" y="3454059"/>
                <a:ext cx="133143" cy="114300"/>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28" name="Group 327"/>
            <p:cNvGrpSpPr/>
            <p:nvPr/>
          </p:nvGrpSpPr>
          <p:grpSpPr>
            <a:xfrm>
              <a:off x="5885083" y="3991061"/>
              <a:ext cx="416349" cy="209550"/>
              <a:chOff x="1976327" y="3250058"/>
              <a:chExt cx="548865" cy="323850"/>
            </a:xfrm>
          </p:grpSpPr>
          <p:sp>
            <p:nvSpPr>
              <p:cNvPr id="329" name="Rectangle 328"/>
              <p:cNvSpPr/>
              <p:nvPr/>
            </p:nvSpPr>
            <p:spPr>
              <a:xfrm flipV="1">
                <a:off x="1976328" y="3250058"/>
                <a:ext cx="133142" cy="114300"/>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0" name="Rectangle 329"/>
              <p:cNvSpPr/>
              <p:nvPr/>
            </p:nvSpPr>
            <p:spPr>
              <a:xfrm flipV="1">
                <a:off x="2173510" y="3250058"/>
                <a:ext cx="133143" cy="114300"/>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1" name="Rectangle 330"/>
              <p:cNvSpPr/>
              <p:nvPr/>
            </p:nvSpPr>
            <p:spPr>
              <a:xfrm flipV="1">
                <a:off x="2392049" y="3250058"/>
                <a:ext cx="133143" cy="114300"/>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2" name="Rectangle 331"/>
              <p:cNvSpPr/>
              <p:nvPr/>
            </p:nvSpPr>
            <p:spPr>
              <a:xfrm flipV="1">
                <a:off x="1976327" y="3459608"/>
                <a:ext cx="133143" cy="114300"/>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3" name="Rectangle 332"/>
              <p:cNvSpPr/>
              <p:nvPr/>
            </p:nvSpPr>
            <p:spPr>
              <a:xfrm flipV="1">
                <a:off x="2187921" y="3454059"/>
                <a:ext cx="133143" cy="114300"/>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4" name="Rectangle 333"/>
              <p:cNvSpPr/>
              <p:nvPr/>
            </p:nvSpPr>
            <p:spPr>
              <a:xfrm flipV="1">
                <a:off x="2392050" y="3454060"/>
                <a:ext cx="133142" cy="114300"/>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35" name="Group 334"/>
            <p:cNvGrpSpPr/>
            <p:nvPr/>
          </p:nvGrpSpPr>
          <p:grpSpPr>
            <a:xfrm>
              <a:off x="5107267" y="3990618"/>
              <a:ext cx="416349" cy="209550"/>
              <a:chOff x="1976327" y="3250058"/>
              <a:chExt cx="548865" cy="323850"/>
            </a:xfrm>
          </p:grpSpPr>
          <p:sp>
            <p:nvSpPr>
              <p:cNvPr id="336" name="Rectangle 335"/>
              <p:cNvSpPr/>
              <p:nvPr/>
            </p:nvSpPr>
            <p:spPr>
              <a:xfrm flipV="1">
                <a:off x="1976328" y="3250058"/>
                <a:ext cx="133142" cy="114300"/>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7" name="Rectangle 336"/>
              <p:cNvSpPr/>
              <p:nvPr/>
            </p:nvSpPr>
            <p:spPr>
              <a:xfrm flipV="1">
                <a:off x="2173510" y="3250058"/>
                <a:ext cx="133143" cy="114300"/>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8" name="Rectangle 337"/>
              <p:cNvSpPr/>
              <p:nvPr/>
            </p:nvSpPr>
            <p:spPr>
              <a:xfrm flipV="1">
                <a:off x="2392049" y="3250058"/>
                <a:ext cx="133143" cy="114300"/>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9" name="Rectangle 338"/>
              <p:cNvSpPr/>
              <p:nvPr/>
            </p:nvSpPr>
            <p:spPr>
              <a:xfrm flipV="1">
                <a:off x="1976327" y="3459608"/>
                <a:ext cx="133143" cy="114300"/>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0" name="Rectangle 339"/>
              <p:cNvSpPr/>
              <p:nvPr/>
            </p:nvSpPr>
            <p:spPr>
              <a:xfrm flipV="1">
                <a:off x="2187921" y="3454059"/>
                <a:ext cx="133143" cy="114300"/>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1" name="Rectangle 340"/>
              <p:cNvSpPr/>
              <p:nvPr/>
            </p:nvSpPr>
            <p:spPr>
              <a:xfrm flipV="1">
                <a:off x="2392049" y="3454059"/>
                <a:ext cx="133143" cy="114300"/>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42" name="Rectangle 341"/>
            <p:cNvSpPr/>
            <p:nvPr/>
          </p:nvSpPr>
          <p:spPr>
            <a:xfrm>
              <a:off x="3659799" y="4475099"/>
              <a:ext cx="659113" cy="163913"/>
            </a:xfrm>
            <a:prstGeom prst="rect">
              <a:avLst/>
            </a:prstGeom>
            <a:solidFill>
              <a:srgbClr val="92D050"/>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Times New Roman" pitchFamily="18" charset="0"/>
                  <a:cs typeface="Times New Roman" pitchFamily="18" charset="0"/>
                </a:rPr>
                <a:t>Map</a:t>
              </a:r>
              <a:endParaRPr lang="en-US" sz="1200" b="1" dirty="0">
                <a:solidFill>
                  <a:schemeClr val="tx1"/>
                </a:solidFill>
                <a:latin typeface="Times New Roman" pitchFamily="18" charset="0"/>
                <a:cs typeface="Times New Roman" pitchFamily="18" charset="0"/>
              </a:endParaRPr>
            </a:p>
          </p:txBody>
        </p:sp>
        <p:sp>
          <p:nvSpPr>
            <p:cNvPr id="343" name="Rectangle 342"/>
            <p:cNvSpPr/>
            <p:nvPr/>
          </p:nvSpPr>
          <p:spPr>
            <a:xfrm>
              <a:off x="5008756" y="4470279"/>
              <a:ext cx="659113" cy="163913"/>
            </a:xfrm>
            <a:prstGeom prst="rect">
              <a:avLst/>
            </a:prstGeom>
            <a:solidFill>
              <a:srgbClr val="92D050"/>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Times New Roman" pitchFamily="18" charset="0"/>
                  <a:cs typeface="Times New Roman" pitchFamily="18" charset="0"/>
                </a:rPr>
                <a:t>Map</a:t>
              </a:r>
              <a:endParaRPr lang="en-US" sz="1200" b="1" dirty="0">
                <a:solidFill>
                  <a:schemeClr val="tx1"/>
                </a:solidFill>
                <a:latin typeface="Times New Roman" pitchFamily="18" charset="0"/>
                <a:cs typeface="Times New Roman" pitchFamily="18" charset="0"/>
              </a:endParaRPr>
            </a:p>
          </p:txBody>
        </p:sp>
        <p:sp>
          <p:nvSpPr>
            <p:cNvPr id="344" name="Rectangle 343"/>
            <p:cNvSpPr/>
            <p:nvPr/>
          </p:nvSpPr>
          <p:spPr>
            <a:xfrm>
              <a:off x="5852996" y="4475098"/>
              <a:ext cx="659113" cy="163913"/>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Times New Roman" pitchFamily="18" charset="0"/>
                  <a:cs typeface="Times New Roman" pitchFamily="18" charset="0"/>
                </a:rPr>
                <a:t>Map</a:t>
              </a:r>
              <a:endParaRPr lang="en-US" sz="1200" b="1" dirty="0">
                <a:solidFill>
                  <a:schemeClr val="tx1"/>
                </a:solidFill>
                <a:latin typeface="Times New Roman" pitchFamily="18" charset="0"/>
                <a:cs typeface="Times New Roman" pitchFamily="18" charset="0"/>
              </a:endParaRPr>
            </a:p>
          </p:txBody>
        </p:sp>
        <p:cxnSp>
          <p:nvCxnSpPr>
            <p:cNvPr id="348" name="Straight Arrow Connector 347"/>
            <p:cNvCxnSpPr/>
            <p:nvPr/>
          </p:nvCxnSpPr>
          <p:spPr>
            <a:xfrm>
              <a:off x="3941972" y="4239942"/>
              <a:ext cx="0" cy="230337"/>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350" name="Straight Arrow Connector 349"/>
            <p:cNvCxnSpPr>
              <a:stCxn id="340" idx="0"/>
            </p:cNvCxnSpPr>
            <p:nvPr/>
          </p:nvCxnSpPr>
          <p:spPr>
            <a:xfrm flipH="1">
              <a:off x="4123417" y="4196578"/>
              <a:ext cx="1194857" cy="256572"/>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352" name="Straight Arrow Connector 351"/>
            <p:cNvCxnSpPr/>
            <p:nvPr/>
          </p:nvCxnSpPr>
          <p:spPr>
            <a:xfrm>
              <a:off x="5338313" y="4212409"/>
              <a:ext cx="672740" cy="25787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354" name="Straight Arrow Connector 353"/>
            <p:cNvCxnSpPr>
              <a:stCxn id="333" idx="0"/>
            </p:cNvCxnSpPr>
            <p:nvPr/>
          </p:nvCxnSpPr>
          <p:spPr>
            <a:xfrm flipH="1">
              <a:off x="5409017" y="4197021"/>
              <a:ext cx="687073" cy="249737"/>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357" name="Straight Arrow Connector 356"/>
            <p:cNvCxnSpPr>
              <a:stCxn id="148" idx="0"/>
            </p:cNvCxnSpPr>
            <p:nvPr/>
          </p:nvCxnSpPr>
          <p:spPr>
            <a:xfrm flipH="1">
              <a:off x="3258362" y="4210232"/>
              <a:ext cx="734109" cy="270562"/>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362" name="Straight Arrow Connector 361"/>
            <p:cNvCxnSpPr>
              <a:endCxn id="343" idx="0"/>
            </p:cNvCxnSpPr>
            <p:nvPr/>
          </p:nvCxnSpPr>
          <p:spPr>
            <a:xfrm>
              <a:off x="3959457" y="4239942"/>
              <a:ext cx="1378856" cy="230337"/>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364" name="TextBox 363"/>
            <p:cNvSpPr txBox="1"/>
            <p:nvPr/>
          </p:nvSpPr>
          <p:spPr>
            <a:xfrm>
              <a:off x="881979" y="3012205"/>
              <a:ext cx="3483384" cy="307777"/>
            </a:xfrm>
            <a:prstGeom prst="rect">
              <a:avLst/>
            </a:prstGeom>
            <a:noFill/>
          </p:spPr>
          <p:txBody>
            <a:bodyPr wrap="square" rtlCol="0">
              <a:spAutoFit/>
            </a:bodyPr>
            <a:lstStyle/>
            <a:p>
              <a:r>
                <a:rPr lang="en-US" sz="1400" dirty="0" smtClean="0">
                  <a:latin typeface="Times New Roman" pitchFamily="18" charset="0"/>
                  <a:cs typeface="Times New Roman" pitchFamily="18" charset="0"/>
                </a:rPr>
                <a:t>Data stage-in from Luster/GPFS to HDFS</a:t>
              </a:r>
              <a:endParaRPr lang="en-US" sz="1400" dirty="0">
                <a:latin typeface="Times New Roman" pitchFamily="18" charset="0"/>
                <a:cs typeface="Times New Roman" pitchFamily="18" charset="0"/>
              </a:endParaRPr>
            </a:p>
          </p:txBody>
        </p:sp>
        <p:sp>
          <p:nvSpPr>
            <p:cNvPr id="369" name="Rectangle 368"/>
            <p:cNvSpPr/>
            <p:nvPr/>
          </p:nvSpPr>
          <p:spPr>
            <a:xfrm>
              <a:off x="3661799" y="4888979"/>
              <a:ext cx="700596" cy="228528"/>
            </a:xfrm>
            <a:prstGeom prst="rect">
              <a:avLst/>
            </a:prstGeom>
            <a:solidFill>
              <a:schemeClr val="bg1">
                <a:lumMod val="85000"/>
              </a:schemeClr>
            </a:solidFill>
            <a:ln>
              <a:solidFill>
                <a:schemeClr val="bg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200" b="1" dirty="0" smtClean="0">
                  <a:solidFill>
                    <a:schemeClr val="tx1"/>
                  </a:solidFill>
                  <a:latin typeface="Times New Roman" pitchFamily="18" charset="0"/>
                  <a:cs typeface="Times New Roman" pitchFamily="18" charset="0"/>
                </a:rPr>
                <a:t>Reduce</a:t>
              </a:r>
              <a:endParaRPr lang="en-US" sz="1200" b="1" dirty="0">
                <a:solidFill>
                  <a:schemeClr val="tx1"/>
                </a:solidFill>
                <a:latin typeface="Times New Roman" pitchFamily="18" charset="0"/>
                <a:cs typeface="Times New Roman" pitchFamily="18" charset="0"/>
              </a:endParaRPr>
            </a:p>
          </p:txBody>
        </p:sp>
        <p:sp>
          <p:nvSpPr>
            <p:cNvPr id="370" name="Rectangle 369"/>
            <p:cNvSpPr/>
            <p:nvPr/>
          </p:nvSpPr>
          <p:spPr>
            <a:xfrm>
              <a:off x="5018474" y="4894031"/>
              <a:ext cx="700596" cy="228528"/>
            </a:xfrm>
            <a:prstGeom prst="rect">
              <a:avLst/>
            </a:prstGeom>
            <a:solidFill>
              <a:schemeClr val="bg1">
                <a:lumMod val="85000"/>
              </a:schemeClr>
            </a:solidFill>
            <a:ln>
              <a:solidFill>
                <a:schemeClr val="bg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200" b="1" dirty="0" smtClean="0">
                  <a:solidFill>
                    <a:schemeClr val="tx1"/>
                  </a:solidFill>
                  <a:latin typeface="Times New Roman" pitchFamily="18" charset="0"/>
                  <a:cs typeface="Times New Roman" pitchFamily="18" charset="0"/>
                </a:rPr>
                <a:t>Reduce</a:t>
              </a:r>
              <a:endParaRPr lang="en-US" sz="1200" b="1" dirty="0">
                <a:solidFill>
                  <a:schemeClr val="tx1"/>
                </a:solidFill>
                <a:latin typeface="Times New Roman" pitchFamily="18" charset="0"/>
                <a:cs typeface="Times New Roman" pitchFamily="18" charset="0"/>
              </a:endParaRPr>
            </a:p>
          </p:txBody>
        </p:sp>
        <p:sp>
          <p:nvSpPr>
            <p:cNvPr id="371" name="Rectangle 370"/>
            <p:cNvSpPr/>
            <p:nvPr/>
          </p:nvSpPr>
          <p:spPr>
            <a:xfrm>
              <a:off x="5885083" y="4894031"/>
              <a:ext cx="700596" cy="228528"/>
            </a:xfrm>
            <a:prstGeom prst="rect">
              <a:avLst/>
            </a:prstGeom>
            <a:solidFill>
              <a:schemeClr val="bg1">
                <a:lumMod val="85000"/>
              </a:schemeClr>
            </a:solidFill>
            <a:ln>
              <a:solidFill>
                <a:schemeClr val="bg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200" b="1" dirty="0" smtClean="0">
                  <a:solidFill>
                    <a:schemeClr val="tx1"/>
                  </a:solidFill>
                  <a:latin typeface="Times New Roman" pitchFamily="18" charset="0"/>
                  <a:cs typeface="Times New Roman" pitchFamily="18" charset="0"/>
                </a:rPr>
                <a:t>Reduce</a:t>
              </a:r>
              <a:endParaRPr lang="en-US" sz="1200" b="1" dirty="0">
                <a:solidFill>
                  <a:schemeClr val="tx1"/>
                </a:solidFill>
                <a:latin typeface="Times New Roman" pitchFamily="18" charset="0"/>
                <a:cs typeface="Times New Roman" pitchFamily="18" charset="0"/>
              </a:endParaRPr>
            </a:p>
          </p:txBody>
        </p:sp>
        <p:sp>
          <p:nvSpPr>
            <p:cNvPr id="378" name="TextBox 377"/>
            <p:cNvSpPr txBox="1"/>
            <p:nvPr/>
          </p:nvSpPr>
          <p:spPr>
            <a:xfrm>
              <a:off x="4298383" y="3811867"/>
              <a:ext cx="702395" cy="461665"/>
            </a:xfrm>
            <a:prstGeom prst="rect">
              <a:avLst/>
            </a:prstGeom>
            <a:noFill/>
            <a:ln>
              <a:noFill/>
            </a:ln>
          </p:spPr>
          <p:txBody>
            <a:bodyPr wrap="square" rtlCol="0">
              <a:spAutoFit/>
            </a:bodyPr>
            <a:lstStyle/>
            <a:p>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
          <p:nvSpPr>
            <p:cNvPr id="379" name="TextBox 378"/>
            <p:cNvSpPr txBox="1"/>
            <p:nvPr/>
          </p:nvSpPr>
          <p:spPr>
            <a:xfrm>
              <a:off x="4318913" y="4267199"/>
              <a:ext cx="689844" cy="461665"/>
            </a:xfrm>
            <a:prstGeom prst="rect">
              <a:avLst/>
            </a:prstGeom>
            <a:noFill/>
            <a:ln>
              <a:noFill/>
            </a:ln>
          </p:spPr>
          <p:txBody>
            <a:bodyPr wrap="square" rtlCol="0">
              <a:spAutoFit/>
            </a:bodyPr>
            <a:lstStyle/>
            <a:p>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
          <p:nvSpPr>
            <p:cNvPr id="380" name="TextBox 379"/>
            <p:cNvSpPr txBox="1"/>
            <p:nvPr/>
          </p:nvSpPr>
          <p:spPr>
            <a:xfrm>
              <a:off x="4333288" y="4663198"/>
              <a:ext cx="695845" cy="461665"/>
            </a:xfrm>
            <a:prstGeom prst="rect">
              <a:avLst/>
            </a:prstGeom>
            <a:noFill/>
            <a:ln>
              <a:noFill/>
            </a:ln>
          </p:spPr>
          <p:txBody>
            <a:bodyPr wrap="square" rtlCol="0">
              <a:spAutoFit/>
            </a:bodyPr>
            <a:lstStyle/>
            <a:p>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cxnSp>
          <p:nvCxnSpPr>
            <p:cNvPr id="383" name="Straight Arrow Connector 382"/>
            <p:cNvCxnSpPr/>
            <p:nvPr/>
          </p:nvCxnSpPr>
          <p:spPr>
            <a:xfrm>
              <a:off x="6202641" y="4663198"/>
              <a:ext cx="35495" cy="248326"/>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384" name="Straight Arrow Connector 383"/>
            <p:cNvCxnSpPr/>
            <p:nvPr/>
          </p:nvCxnSpPr>
          <p:spPr>
            <a:xfrm flipH="1">
              <a:off x="3992471" y="4652103"/>
              <a:ext cx="9177" cy="243274"/>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203" name="Straight Arrow Connector 202"/>
            <p:cNvCxnSpPr/>
            <p:nvPr/>
          </p:nvCxnSpPr>
          <p:spPr>
            <a:xfrm>
              <a:off x="5323607" y="4645704"/>
              <a:ext cx="780970" cy="248326"/>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244" name="Straight Arrow Connector 243"/>
            <p:cNvCxnSpPr/>
            <p:nvPr/>
          </p:nvCxnSpPr>
          <p:spPr>
            <a:xfrm flipH="1">
              <a:off x="4153020" y="4620729"/>
              <a:ext cx="1174397" cy="273301"/>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388" name="Straight Arrow Connector 387"/>
            <p:cNvCxnSpPr>
              <a:stCxn id="342" idx="2"/>
            </p:cNvCxnSpPr>
            <p:nvPr/>
          </p:nvCxnSpPr>
          <p:spPr>
            <a:xfrm flipH="1">
              <a:off x="3268416" y="4639012"/>
              <a:ext cx="720940" cy="237781"/>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391" name="Straight Arrow Connector 390"/>
            <p:cNvCxnSpPr/>
            <p:nvPr/>
          </p:nvCxnSpPr>
          <p:spPr>
            <a:xfrm>
              <a:off x="4034240" y="4663203"/>
              <a:ext cx="1148685" cy="21359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396" name="Rectangle 395"/>
            <p:cNvSpPr/>
            <p:nvPr/>
          </p:nvSpPr>
          <p:spPr>
            <a:xfrm>
              <a:off x="3905749" y="5349474"/>
              <a:ext cx="173442" cy="114300"/>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7" name="Rectangle 396"/>
            <p:cNvSpPr/>
            <p:nvPr/>
          </p:nvSpPr>
          <p:spPr>
            <a:xfrm>
              <a:off x="5271119" y="5357587"/>
              <a:ext cx="173442" cy="114300"/>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8" name="Rectangle 397"/>
            <p:cNvSpPr/>
            <p:nvPr/>
          </p:nvSpPr>
          <p:spPr>
            <a:xfrm>
              <a:off x="6127990" y="5358630"/>
              <a:ext cx="173442" cy="114300"/>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99" name="Straight Arrow Connector 398"/>
            <p:cNvCxnSpPr>
              <a:stCxn id="369" idx="2"/>
            </p:cNvCxnSpPr>
            <p:nvPr/>
          </p:nvCxnSpPr>
          <p:spPr>
            <a:xfrm>
              <a:off x="4012097" y="5117507"/>
              <a:ext cx="0" cy="241123"/>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402" name="Straight Arrow Connector 401"/>
            <p:cNvCxnSpPr>
              <a:stCxn id="370" idx="2"/>
              <a:endCxn id="397" idx="0"/>
            </p:cNvCxnSpPr>
            <p:nvPr/>
          </p:nvCxnSpPr>
          <p:spPr>
            <a:xfrm flipH="1">
              <a:off x="5357840" y="5122559"/>
              <a:ext cx="10932" cy="235028"/>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405" name="Straight Arrow Connector 404"/>
            <p:cNvCxnSpPr>
              <a:stCxn id="371" idx="2"/>
            </p:cNvCxnSpPr>
            <p:nvPr/>
          </p:nvCxnSpPr>
          <p:spPr>
            <a:xfrm>
              <a:off x="6235381" y="5122559"/>
              <a:ext cx="2755" cy="261427"/>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407" name="Straight Arrow Connector 406"/>
            <p:cNvCxnSpPr/>
            <p:nvPr/>
          </p:nvCxnSpPr>
          <p:spPr>
            <a:xfrm flipH="1">
              <a:off x="3153179" y="3728776"/>
              <a:ext cx="828360" cy="222009"/>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410" name="Straight Arrow Connector 409"/>
            <p:cNvCxnSpPr/>
            <p:nvPr/>
          </p:nvCxnSpPr>
          <p:spPr>
            <a:xfrm flipH="1">
              <a:off x="3954369" y="3728776"/>
              <a:ext cx="198651" cy="251213"/>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414" name="Straight Arrow Connector 413"/>
            <p:cNvCxnSpPr/>
            <p:nvPr/>
          </p:nvCxnSpPr>
          <p:spPr>
            <a:xfrm>
              <a:off x="4648886" y="3728776"/>
              <a:ext cx="678531" cy="222009"/>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419" name="Straight Arrow Connector 418"/>
            <p:cNvCxnSpPr/>
            <p:nvPr/>
          </p:nvCxnSpPr>
          <p:spPr>
            <a:xfrm>
              <a:off x="5227497" y="3743377"/>
              <a:ext cx="871984" cy="207408"/>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grpSp>
      <p:grpSp>
        <p:nvGrpSpPr>
          <p:cNvPr id="434" name="Group 433"/>
          <p:cNvGrpSpPr/>
          <p:nvPr/>
        </p:nvGrpSpPr>
        <p:grpSpPr>
          <a:xfrm>
            <a:off x="7162800" y="3020912"/>
            <a:ext cx="1905767" cy="905131"/>
            <a:chOff x="7149456" y="3304570"/>
            <a:chExt cx="1905767" cy="905131"/>
          </a:xfrm>
        </p:grpSpPr>
        <p:sp>
          <p:nvSpPr>
            <p:cNvPr id="421" name="Rectangle 420"/>
            <p:cNvSpPr/>
            <p:nvPr/>
          </p:nvSpPr>
          <p:spPr>
            <a:xfrm>
              <a:off x="7149456" y="3304570"/>
              <a:ext cx="1828800" cy="905131"/>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23" name="Straight Connector 422"/>
            <p:cNvCxnSpPr/>
            <p:nvPr/>
          </p:nvCxnSpPr>
          <p:spPr>
            <a:xfrm>
              <a:off x="7275716" y="3438426"/>
              <a:ext cx="420484" cy="0"/>
            </a:xfrm>
            <a:prstGeom prst="line">
              <a:avLst/>
            </a:prstGeom>
            <a:ln w="28575">
              <a:solidFill>
                <a:schemeClr val="accent6">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25" name="TextBox 424"/>
            <p:cNvSpPr txBox="1"/>
            <p:nvPr/>
          </p:nvSpPr>
          <p:spPr>
            <a:xfrm>
              <a:off x="7926155" y="3322374"/>
              <a:ext cx="1004735" cy="261610"/>
            </a:xfrm>
            <a:prstGeom prst="rect">
              <a:avLst/>
            </a:prstGeom>
            <a:noFill/>
          </p:spPr>
          <p:txBody>
            <a:bodyPr wrap="square" rtlCol="0">
              <a:spAutoFit/>
            </a:bodyPr>
            <a:lstStyle/>
            <a:p>
              <a:r>
                <a:rPr lang="en-US" sz="1100" dirty="0">
                  <a:latin typeface="Times New Roman" pitchFamily="18" charset="0"/>
                  <a:cs typeface="Times New Roman" pitchFamily="18" charset="0"/>
                </a:rPr>
                <a:t>d</a:t>
              </a:r>
              <a:r>
                <a:rPr lang="en-US" sz="1100" dirty="0" smtClean="0">
                  <a:latin typeface="Times New Roman" pitchFamily="18" charset="0"/>
                  <a:cs typeface="Times New Roman" pitchFamily="18" charset="0"/>
                </a:rPr>
                <a:t>ata stage-in</a:t>
              </a:r>
              <a:endParaRPr lang="en-US" sz="1100" dirty="0">
                <a:latin typeface="Times New Roman" pitchFamily="18" charset="0"/>
                <a:cs typeface="Times New Roman" pitchFamily="18" charset="0"/>
              </a:endParaRPr>
            </a:p>
          </p:txBody>
        </p:sp>
        <p:sp>
          <p:nvSpPr>
            <p:cNvPr id="429" name="Rectangle 428"/>
            <p:cNvSpPr/>
            <p:nvPr/>
          </p:nvSpPr>
          <p:spPr>
            <a:xfrm>
              <a:off x="7244102" y="3583984"/>
              <a:ext cx="619456" cy="230833"/>
            </a:xfrm>
            <a:prstGeom prst="rect">
              <a:avLst/>
            </a:prstGeom>
            <a:solidFill>
              <a:srgbClr val="00B0F0"/>
            </a:solidFill>
            <a:ln>
              <a:solidFill>
                <a:schemeClr val="accent3">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050" b="1" dirty="0" smtClean="0">
                  <a:solidFill>
                    <a:schemeClr val="tx1"/>
                  </a:solidFill>
                  <a:latin typeface="Times New Roman" pitchFamily="18" charset="0"/>
                  <a:cs typeface="Times New Roman" pitchFamily="18" charset="0"/>
                </a:rPr>
                <a:t>Reduce</a:t>
              </a:r>
              <a:endParaRPr lang="en-US" sz="1050" b="1" dirty="0">
                <a:solidFill>
                  <a:schemeClr val="tx1"/>
                </a:solidFill>
                <a:latin typeface="Times New Roman" pitchFamily="18" charset="0"/>
                <a:cs typeface="Times New Roman" pitchFamily="18" charset="0"/>
              </a:endParaRPr>
            </a:p>
          </p:txBody>
        </p:sp>
        <p:sp>
          <p:nvSpPr>
            <p:cNvPr id="430" name="TextBox 429"/>
            <p:cNvSpPr txBox="1"/>
            <p:nvPr/>
          </p:nvSpPr>
          <p:spPr>
            <a:xfrm>
              <a:off x="7964635" y="3550257"/>
              <a:ext cx="1004735" cy="261610"/>
            </a:xfrm>
            <a:prstGeom prst="rect">
              <a:avLst/>
            </a:prstGeom>
            <a:noFill/>
          </p:spPr>
          <p:txBody>
            <a:bodyPr wrap="square" rtlCol="0">
              <a:spAutoFit/>
            </a:bodyPr>
            <a:lstStyle/>
            <a:p>
              <a:r>
                <a:rPr lang="en-US" sz="1100" dirty="0" smtClean="0">
                  <a:latin typeface="Times New Roman" pitchFamily="18" charset="0"/>
                  <a:cs typeface="Times New Roman" pitchFamily="18" charset="0"/>
                </a:rPr>
                <a:t>compression</a:t>
              </a:r>
              <a:endParaRPr lang="en-US" sz="1100" dirty="0">
                <a:latin typeface="Times New Roman" pitchFamily="18" charset="0"/>
                <a:cs typeface="Times New Roman" pitchFamily="18" charset="0"/>
              </a:endParaRPr>
            </a:p>
          </p:txBody>
        </p:sp>
        <p:sp>
          <p:nvSpPr>
            <p:cNvPr id="431" name="Rectangle 430"/>
            <p:cNvSpPr/>
            <p:nvPr/>
          </p:nvSpPr>
          <p:spPr>
            <a:xfrm>
              <a:off x="7224273" y="3969126"/>
              <a:ext cx="659113" cy="163913"/>
            </a:xfrm>
            <a:prstGeom prst="rect">
              <a:avLst/>
            </a:prstGeom>
            <a:solidFill>
              <a:srgbClr val="92D050"/>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smtClean="0">
                  <a:solidFill>
                    <a:schemeClr val="tx1"/>
                  </a:solidFill>
                  <a:latin typeface="Times New Roman" pitchFamily="18" charset="0"/>
                  <a:cs typeface="Times New Roman" pitchFamily="18" charset="0"/>
                </a:rPr>
                <a:t>Map</a:t>
              </a:r>
              <a:endParaRPr lang="en-US" sz="1050" b="1" dirty="0">
                <a:solidFill>
                  <a:schemeClr val="tx1"/>
                </a:solidFill>
                <a:latin typeface="Times New Roman" pitchFamily="18" charset="0"/>
                <a:cs typeface="Times New Roman" pitchFamily="18" charset="0"/>
              </a:endParaRPr>
            </a:p>
          </p:txBody>
        </p:sp>
        <p:sp>
          <p:nvSpPr>
            <p:cNvPr id="432" name="TextBox 431"/>
            <p:cNvSpPr txBox="1"/>
            <p:nvPr/>
          </p:nvSpPr>
          <p:spPr>
            <a:xfrm>
              <a:off x="7964634" y="3897988"/>
              <a:ext cx="1090589" cy="261610"/>
            </a:xfrm>
            <a:prstGeom prst="rect">
              <a:avLst/>
            </a:prstGeom>
            <a:noFill/>
          </p:spPr>
          <p:txBody>
            <a:bodyPr wrap="square" rtlCol="0">
              <a:spAutoFit/>
            </a:bodyPr>
            <a:lstStyle/>
            <a:p>
              <a:r>
                <a:rPr lang="en-US" sz="1100" dirty="0" smtClean="0">
                  <a:latin typeface="Times New Roman" pitchFamily="18" charset="0"/>
                  <a:cs typeface="Times New Roman" pitchFamily="18" charset="0"/>
                </a:rPr>
                <a:t>decompression</a:t>
              </a:r>
              <a:endParaRPr lang="en-US" sz="1100" dirty="0">
                <a:latin typeface="Times New Roman" pitchFamily="18" charset="0"/>
                <a:cs typeface="Times New Roman" pitchFamily="18" charset="0"/>
              </a:endParaRPr>
            </a:p>
          </p:txBody>
        </p:sp>
      </p:grpSp>
      <p:sp>
        <p:nvSpPr>
          <p:cNvPr id="437" name="TextBox 436"/>
          <p:cNvSpPr txBox="1"/>
          <p:nvPr/>
        </p:nvSpPr>
        <p:spPr>
          <a:xfrm>
            <a:off x="3992470" y="1555188"/>
            <a:ext cx="1252806" cy="307777"/>
          </a:xfrm>
          <a:prstGeom prst="rect">
            <a:avLst/>
          </a:prstGeom>
          <a:noFill/>
        </p:spPr>
        <p:txBody>
          <a:bodyPr wrap="square" rtlCol="0">
            <a:spAutoFit/>
          </a:bodyPr>
          <a:lstStyle/>
          <a:p>
            <a:r>
              <a:rPr lang="en-US" sz="1400" i="1" dirty="0" smtClean="0">
                <a:latin typeface="Times New Roman" pitchFamily="18" charset="0"/>
                <a:cs typeface="Times New Roman" pitchFamily="18" charset="0"/>
              </a:rPr>
              <a:t>write once</a:t>
            </a:r>
            <a:endParaRPr lang="en-US" sz="1400" i="1" dirty="0">
              <a:latin typeface="Times New Roman" pitchFamily="18" charset="0"/>
              <a:cs typeface="Times New Roman" pitchFamily="18" charset="0"/>
            </a:endParaRPr>
          </a:p>
        </p:txBody>
      </p:sp>
      <p:sp>
        <p:nvSpPr>
          <p:cNvPr id="438" name="TextBox 437"/>
          <p:cNvSpPr txBox="1"/>
          <p:nvPr/>
        </p:nvSpPr>
        <p:spPr>
          <a:xfrm>
            <a:off x="5120880" y="2970775"/>
            <a:ext cx="1252806" cy="307777"/>
          </a:xfrm>
          <a:prstGeom prst="rect">
            <a:avLst/>
          </a:prstGeom>
          <a:noFill/>
        </p:spPr>
        <p:txBody>
          <a:bodyPr wrap="square" rtlCol="0">
            <a:spAutoFit/>
          </a:bodyPr>
          <a:lstStyle/>
          <a:p>
            <a:r>
              <a:rPr lang="en-US" sz="1400" i="1" dirty="0" smtClean="0">
                <a:latin typeface="Times New Roman" pitchFamily="18" charset="0"/>
                <a:cs typeface="Times New Roman" pitchFamily="18" charset="0"/>
              </a:rPr>
              <a:t>read many</a:t>
            </a:r>
            <a:endParaRPr lang="en-US" sz="1400" i="1" dirty="0">
              <a:latin typeface="Times New Roman" pitchFamily="18" charset="0"/>
              <a:cs typeface="Times New Roman" pitchFamily="18" charset="0"/>
            </a:endParaRPr>
          </a:p>
        </p:txBody>
      </p:sp>
      <p:sp>
        <p:nvSpPr>
          <p:cNvPr id="439" name="Oval 438"/>
          <p:cNvSpPr>
            <a:spLocks/>
          </p:cNvSpPr>
          <p:nvPr/>
        </p:nvSpPr>
        <p:spPr>
          <a:xfrm>
            <a:off x="6851904" y="1182487"/>
            <a:ext cx="310896" cy="310896"/>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smtClean="0">
              <a:solidFill>
                <a:schemeClr val="tx1"/>
              </a:solidFill>
            </a:endParaRPr>
          </a:p>
          <a:p>
            <a:pPr algn="ctr"/>
            <a:r>
              <a:rPr lang="en-US" sz="1400" dirty="0" smtClean="0">
                <a:solidFill>
                  <a:schemeClr val="tx1"/>
                </a:solidFill>
                <a:latin typeface="Times New Roman" pitchFamily="18" charset="0"/>
                <a:cs typeface="Times New Roman" pitchFamily="18" charset="0"/>
              </a:rPr>
              <a:t>1</a:t>
            </a:r>
            <a:r>
              <a:rPr lang="en-US" sz="1400" dirty="0" smtClean="0"/>
              <a:t>1</a:t>
            </a:r>
            <a:endParaRPr lang="en-US" sz="1400" dirty="0"/>
          </a:p>
        </p:txBody>
      </p:sp>
      <p:sp>
        <p:nvSpPr>
          <p:cNvPr id="440" name="Oval 439"/>
          <p:cNvSpPr>
            <a:spLocks/>
          </p:cNvSpPr>
          <p:nvPr/>
        </p:nvSpPr>
        <p:spPr>
          <a:xfrm>
            <a:off x="5814200" y="2142221"/>
            <a:ext cx="310896" cy="310896"/>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smtClean="0">
              <a:solidFill>
                <a:schemeClr val="tx1"/>
              </a:solidFill>
            </a:endParaRPr>
          </a:p>
          <a:p>
            <a:pPr algn="ctr"/>
            <a:r>
              <a:rPr lang="en-US" sz="1400" dirty="0">
                <a:solidFill>
                  <a:schemeClr val="tx1"/>
                </a:solidFill>
                <a:latin typeface="Times New Roman" pitchFamily="18" charset="0"/>
                <a:cs typeface="Times New Roman" pitchFamily="18" charset="0"/>
              </a:rPr>
              <a:t>2</a:t>
            </a:r>
            <a:r>
              <a:rPr lang="en-US" sz="1400" dirty="0" smtClean="0"/>
              <a:t>1</a:t>
            </a:r>
            <a:endParaRPr lang="en-US" sz="1400" dirty="0"/>
          </a:p>
        </p:txBody>
      </p:sp>
      <p:sp>
        <p:nvSpPr>
          <p:cNvPr id="441" name="Oval 440"/>
          <p:cNvSpPr>
            <a:spLocks/>
          </p:cNvSpPr>
          <p:nvPr/>
        </p:nvSpPr>
        <p:spPr>
          <a:xfrm>
            <a:off x="6045591" y="3010645"/>
            <a:ext cx="310896" cy="310896"/>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smtClean="0">
              <a:solidFill>
                <a:schemeClr val="tx1"/>
              </a:solidFill>
            </a:endParaRPr>
          </a:p>
          <a:p>
            <a:pPr algn="ctr"/>
            <a:r>
              <a:rPr lang="en-US" sz="1400" dirty="0" smtClean="0">
                <a:solidFill>
                  <a:schemeClr val="tx1"/>
                </a:solidFill>
                <a:latin typeface="Times New Roman" pitchFamily="18" charset="0"/>
                <a:cs typeface="Times New Roman" pitchFamily="18" charset="0"/>
              </a:rPr>
              <a:t>3</a:t>
            </a:r>
            <a:r>
              <a:rPr lang="en-US" sz="1400" dirty="0" smtClean="0"/>
              <a:t>1</a:t>
            </a:r>
            <a:endParaRPr lang="en-US" sz="1400" dirty="0"/>
          </a:p>
        </p:txBody>
      </p:sp>
      <p:sp>
        <p:nvSpPr>
          <p:cNvPr id="442" name="Oval 441"/>
          <p:cNvSpPr>
            <a:spLocks/>
          </p:cNvSpPr>
          <p:nvPr/>
        </p:nvSpPr>
        <p:spPr>
          <a:xfrm>
            <a:off x="4485296" y="5264061"/>
            <a:ext cx="310896" cy="310896"/>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smtClean="0">
              <a:solidFill>
                <a:schemeClr val="tx1"/>
              </a:solidFill>
            </a:endParaRPr>
          </a:p>
          <a:p>
            <a:pPr algn="ctr"/>
            <a:r>
              <a:rPr lang="en-US" sz="1400" dirty="0">
                <a:solidFill>
                  <a:schemeClr val="tx1"/>
                </a:solidFill>
                <a:latin typeface="Times New Roman" pitchFamily="18" charset="0"/>
                <a:cs typeface="Times New Roman" pitchFamily="18" charset="0"/>
              </a:rPr>
              <a:t>4</a:t>
            </a:r>
            <a:r>
              <a:rPr lang="en-US" sz="1400" dirty="0" smtClean="0"/>
              <a:t>1</a:t>
            </a:r>
            <a:endParaRPr lang="en-US" sz="1400" dirty="0"/>
          </a:p>
        </p:txBody>
      </p:sp>
    </p:spTree>
    <p:extLst>
      <p:ext uri="{BB962C8B-B14F-4D97-AF65-F5344CB8AC3E}">
        <p14:creationId xmlns:p14="http://schemas.microsoft.com/office/powerpoint/2010/main" val="24962058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smtClean="0"/>
              <a:t>Integrating </a:t>
            </a:r>
            <a:r>
              <a:rPr lang="en-US" dirty="0" err="1" smtClean="0"/>
              <a:t>Matlab</a:t>
            </a:r>
            <a:r>
              <a:rPr lang="en-US" dirty="0" smtClean="0"/>
              <a:t> in </a:t>
            </a:r>
            <a:r>
              <a:rPr lang="en-US" dirty="0" err="1" smtClean="0"/>
              <a:t>MapReduce</a:t>
            </a:r>
            <a:endParaRPr lang="en-US" dirty="0"/>
          </a:p>
        </p:txBody>
      </p:sp>
      <p:sp>
        <p:nvSpPr>
          <p:cNvPr id="3" name="Content Placeholder 2"/>
          <p:cNvSpPr>
            <a:spLocks noGrp="1"/>
          </p:cNvSpPr>
          <p:nvPr>
            <p:ph idx="1"/>
          </p:nvPr>
        </p:nvSpPr>
        <p:spPr>
          <a:xfrm>
            <a:off x="381000" y="1295400"/>
            <a:ext cx="8305800" cy="5334000"/>
          </a:xfrm>
        </p:spPr>
        <p:txBody>
          <a:bodyPr>
            <a:normAutofit fontScale="92500" lnSpcReduction="10000"/>
          </a:bodyPr>
          <a:lstStyle/>
          <a:p>
            <a:r>
              <a:rPr lang="en-US" dirty="0" err="1" smtClean="0"/>
              <a:t>Matlab</a:t>
            </a:r>
            <a:r>
              <a:rPr lang="en-US" dirty="0" smtClean="0"/>
              <a:t> Compiler Runtime (MCR) provides runtime support for standalone apps, shared libraries (DLL, .so), and software components (Java classes, .NET assemblies, or Excel add-ins)</a:t>
            </a:r>
          </a:p>
          <a:p>
            <a:endParaRPr lang="en-US" dirty="0" smtClean="0"/>
          </a:p>
          <a:p>
            <a:r>
              <a:rPr lang="en-US" dirty="0" smtClean="0"/>
              <a:t>It can deployed royalty-free</a:t>
            </a:r>
          </a:p>
          <a:p>
            <a:endParaRPr lang="en-US" dirty="0" smtClean="0"/>
          </a:p>
          <a:p>
            <a:r>
              <a:rPr lang="en-US" dirty="0" smtClean="0"/>
              <a:t>Two options to invoke </a:t>
            </a:r>
            <a:r>
              <a:rPr lang="en-US" dirty="0" err="1" smtClean="0"/>
              <a:t>Matlab</a:t>
            </a:r>
            <a:r>
              <a:rPr lang="en-US" dirty="0" smtClean="0"/>
              <a:t> code</a:t>
            </a:r>
          </a:p>
          <a:p>
            <a:pPr lvl="1"/>
            <a:r>
              <a:rPr lang="en-US" dirty="0" smtClean="0"/>
              <a:t>As an external executable when </a:t>
            </a:r>
            <a:r>
              <a:rPr lang="en-US" dirty="0" err="1" smtClean="0"/>
              <a:t>Matlab</a:t>
            </a:r>
            <a:r>
              <a:rPr lang="en-US" dirty="0" smtClean="0"/>
              <a:t> code compiles as a standalone application</a:t>
            </a:r>
          </a:p>
          <a:p>
            <a:pPr lvl="1"/>
            <a:r>
              <a:rPr lang="en-US" dirty="0" smtClean="0"/>
              <a:t>As an integrated internal components when compiled as Java classes, .NET assemblies</a:t>
            </a:r>
          </a:p>
          <a:p>
            <a:pPr lvl="1"/>
            <a:endParaRPr lang="en-US" dirty="0" smtClean="0"/>
          </a:p>
        </p:txBody>
      </p:sp>
    </p:spTree>
    <p:extLst>
      <p:ext uri="{BB962C8B-B14F-4D97-AF65-F5344CB8AC3E}">
        <p14:creationId xmlns:p14="http://schemas.microsoft.com/office/powerpoint/2010/main" val="41068143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17870" y="3565635"/>
            <a:ext cx="4236962" cy="3183406"/>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0" y="687113"/>
            <a:ext cx="4056744" cy="304800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07360" y="781706"/>
            <a:ext cx="3962318" cy="2977055"/>
          </a:xfrm>
          <a:prstGeom prst="rect">
            <a:avLst/>
          </a:prstGeom>
        </p:spPr>
      </p:pic>
      <p:sp>
        <p:nvSpPr>
          <p:cNvPr id="2" name="Title 1"/>
          <p:cNvSpPr>
            <a:spLocks noGrp="1"/>
          </p:cNvSpPr>
          <p:nvPr>
            <p:ph type="title"/>
          </p:nvPr>
        </p:nvSpPr>
        <p:spPr>
          <a:xfrm>
            <a:off x="457200" y="76200"/>
            <a:ext cx="8229600" cy="914400"/>
          </a:xfrm>
        </p:spPr>
        <p:txBody>
          <a:bodyPr>
            <a:normAutofit/>
          </a:bodyPr>
          <a:lstStyle/>
          <a:p>
            <a:r>
              <a:rPr lang="en-US" sz="3600" dirty="0" smtClean="0"/>
              <a:t>Experimenting Compression Algorithms</a:t>
            </a:r>
            <a:endParaRPr lang="en-US" sz="3600" dirty="0"/>
          </a:p>
        </p:txBody>
      </p:sp>
      <p:sp>
        <p:nvSpPr>
          <p:cNvPr id="3" name="Content Placeholder 2"/>
          <p:cNvSpPr>
            <a:spLocks noGrp="1"/>
          </p:cNvSpPr>
          <p:nvPr>
            <p:ph idx="1"/>
          </p:nvPr>
        </p:nvSpPr>
        <p:spPr>
          <a:xfrm>
            <a:off x="331076" y="4724400"/>
            <a:ext cx="2769364" cy="1371600"/>
          </a:xfrm>
        </p:spPr>
        <p:txBody>
          <a:bodyPr>
            <a:normAutofit fontScale="77500" lnSpcReduction="20000"/>
          </a:bodyPr>
          <a:lstStyle/>
          <a:p>
            <a:r>
              <a:rPr lang="en-US" sz="2800" dirty="0" smtClean="0"/>
              <a:t>Experimental setup</a:t>
            </a:r>
          </a:p>
          <a:p>
            <a:pPr lvl="1"/>
            <a:r>
              <a:rPr lang="en-US" sz="2400" dirty="0" smtClean="0"/>
              <a:t>4 core machine, 2.4 GHz Intel W3503 Xeon CPU and 8 GB memory</a:t>
            </a:r>
            <a:endParaRPr lang="en-US" sz="2400" dirty="0"/>
          </a:p>
        </p:txBody>
      </p:sp>
      <p:sp>
        <p:nvSpPr>
          <p:cNvPr id="7" name="TextBox 6"/>
          <p:cNvSpPr txBox="1"/>
          <p:nvPr/>
        </p:nvSpPr>
        <p:spPr>
          <a:xfrm>
            <a:off x="2152072" y="3764016"/>
            <a:ext cx="436338" cy="369332"/>
          </a:xfrm>
          <a:prstGeom prst="rect">
            <a:avLst/>
          </a:prstGeom>
          <a:noFill/>
        </p:spPr>
        <p:txBody>
          <a:bodyPr wrap="none" rtlCol="0">
            <a:spAutoFit/>
          </a:bodyPr>
          <a:lstStyle/>
          <a:p>
            <a:r>
              <a:rPr lang="en-US" dirty="0" smtClean="0"/>
              <a:t>(a)</a:t>
            </a:r>
            <a:endParaRPr lang="en-US" dirty="0"/>
          </a:p>
        </p:txBody>
      </p:sp>
      <p:sp>
        <p:nvSpPr>
          <p:cNvPr id="8" name="TextBox 7"/>
          <p:cNvSpPr txBox="1"/>
          <p:nvPr/>
        </p:nvSpPr>
        <p:spPr>
          <a:xfrm>
            <a:off x="8522540" y="2026447"/>
            <a:ext cx="447558" cy="369332"/>
          </a:xfrm>
          <a:prstGeom prst="rect">
            <a:avLst/>
          </a:prstGeom>
          <a:noFill/>
        </p:spPr>
        <p:txBody>
          <a:bodyPr wrap="none" rtlCol="0">
            <a:spAutoFit/>
          </a:bodyPr>
          <a:lstStyle/>
          <a:p>
            <a:r>
              <a:rPr lang="en-US" dirty="0" smtClean="0"/>
              <a:t>(b)</a:t>
            </a:r>
            <a:endParaRPr lang="en-US" dirty="0"/>
          </a:p>
        </p:txBody>
      </p:sp>
      <p:sp>
        <p:nvSpPr>
          <p:cNvPr id="9" name="TextBox 8"/>
          <p:cNvSpPr txBox="1"/>
          <p:nvPr/>
        </p:nvSpPr>
        <p:spPr>
          <a:xfrm>
            <a:off x="8522540" y="4780701"/>
            <a:ext cx="423514" cy="369332"/>
          </a:xfrm>
          <a:prstGeom prst="rect">
            <a:avLst/>
          </a:prstGeom>
          <a:noFill/>
        </p:spPr>
        <p:txBody>
          <a:bodyPr wrap="none" rtlCol="0">
            <a:spAutoFit/>
          </a:bodyPr>
          <a:lstStyle/>
          <a:p>
            <a:r>
              <a:rPr lang="en-US" dirty="0" smtClean="0"/>
              <a:t>(c)</a:t>
            </a:r>
            <a:endParaRPr lang="en-US" dirty="0"/>
          </a:p>
        </p:txBody>
      </p:sp>
    </p:spTree>
    <p:extLst>
      <p:ext uri="{BB962C8B-B14F-4D97-AF65-F5344CB8AC3E}">
        <p14:creationId xmlns:p14="http://schemas.microsoft.com/office/powerpoint/2010/main" val="26879504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dirty="0" smtClean="0"/>
              <a:t>Experimental Results on Parallelization</a:t>
            </a:r>
            <a:endParaRPr lang="en-US" dirty="0"/>
          </a:p>
        </p:txBody>
      </p:sp>
      <p:sp>
        <p:nvSpPr>
          <p:cNvPr id="3" name="Content Placeholder 2"/>
          <p:cNvSpPr>
            <a:spLocks noGrp="1"/>
          </p:cNvSpPr>
          <p:nvPr>
            <p:ph idx="1"/>
          </p:nvPr>
        </p:nvSpPr>
        <p:spPr>
          <a:xfrm>
            <a:off x="304800" y="1295400"/>
            <a:ext cx="8382000" cy="5334000"/>
          </a:xfrm>
        </p:spPr>
        <p:txBody>
          <a:bodyPr>
            <a:normAutofit lnSpcReduction="10000"/>
          </a:bodyPr>
          <a:lstStyle/>
          <a:p>
            <a:r>
              <a:rPr lang="en-US" dirty="0" smtClean="0"/>
              <a:t>Experimental setup</a:t>
            </a:r>
          </a:p>
          <a:p>
            <a:pPr lvl="1"/>
            <a:r>
              <a:rPr lang="en-US" dirty="0" smtClean="0"/>
              <a:t>Gordon @ San Diego Supercomputer Center (SDSC)</a:t>
            </a:r>
          </a:p>
          <a:p>
            <a:pPr lvl="2"/>
            <a:r>
              <a:rPr lang="en-US" dirty="0" smtClean="0"/>
              <a:t>Solid-State Drive (SSD) file system</a:t>
            </a:r>
          </a:p>
          <a:p>
            <a:pPr lvl="2"/>
            <a:r>
              <a:rPr lang="en-US" dirty="0" smtClean="0"/>
              <a:t>High-speed IP over </a:t>
            </a:r>
            <a:r>
              <a:rPr lang="en-US" dirty="0" err="1" smtClean="0"/>
              <a:t>InfiniBand</a:t>
            </a:r>
            <a:r>
              <a:rPr lang="en-US" dirty="0" smtClean="0"/>
              <a:t> (</a:t>
            </a:r>
            <a:r>
              <a:rPr lang="en-US" dirty="0" err="1" smtClean="0"/>
              <a:t>IPoIB</a:t>
            </a:r>
            <a:r>
              <a:rPr lang="en-US" dirty="0" smtClean="0"/>
              <a:t>) interconnect</a:t>
            </a:r>
          </a:p>
          <a:p>
            <a:pPr lvl="2"/>
            <a:r>
              <a:rPr lang="en-US" dirty="0" smtClean="0"/>
              <a:t>Two 8-core 2.6 GHz Intel EM64T Xeon E5 processors, 64 GB of DDR3-1333 memory, a single 300 GB SSD</a:t>
            </a:r>
          </a:p>
          <a:p>
            <a:pPr lvl="2"/>
            <a:endParaRPr lang="en-US" dirty="0" smtClean="0"/>
          </a:p>
          <a:p>
            <a:pPr lvl="1"/>
            <a:r>
              <a:rPr lang="en-US" dirty="0" smtClean="0"/>
              <a:t>Quarry @ Indiana University</a:t>
            </a:r>
          </a:p>
          <a:p>
            <a:pPr lvl="2"/>
            <a:r>
              <a:rPr lang="en-US" dirty="0" smtClean="0"/>
              <a:t>Spinning disk file system</a:t>
            </a:r>
          </a:p>
          <a:p>
            <a:pPr lvl="2"/>
            <a:r>
              <a:rPr lang="en-US" dirty="0" smtClean="0"/>
              <a:t>10 Gigabit Ethernet connection</a:t>
            </a:r>
          </a:p>
          <a:p>
            <a:pPr lvl="2"/>
            <a:r>
              <a:rPr lang="en-US" dirty="0" smtClean="0"/>
              <a:t>Two 4-core Intel Xeon 5335 processors, 8 GB of memory, 36 GB SAS disk</a:t>
            </a:r>
          </a:p>
          <a:p>
            <a:pPr lvl="1"/>
            <a:endParaRPr lang="en-US" dirty="0" smtClean="0"/>
          </a:p>
          <a:p>
            <a:pPr lvl="1"/>
            <a:endParaRPr lang="en-US" dirty="0" smtClean="0"/>
          </a:p>
        </p:txBody>
      </p:sp>
    </p:spTree>
    <p:extLst>
      <p:ext uri="{BB962C8B-B14F-4D97-AF65-F5344CB8AC3E}">
        <p14:creationId xmlns:p14="http://schemas.microsoft.com/office/powerpoint/2010/main" val="9852400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t>Experimental </a:t>
            </a:r>
            <a:r>
              <a:rPr lang="en-US" dirty="0" smtClean="0"/>
              <a:t>setup (Cont.)</a:t>
            </a:r>
            <a:endParaRPr lang="en-US" dirty="0"/>
          </a:p>
        </p:txBody>
      </p:sp>
      <p:sp>
        <p:nvSpPr>
          <p:cNvPr id="3" name="Content Placeholder 2"/>
          <p:cNvSpPr>
            <a:spLocks noGrp="1"/>
          </p:cNvSpPr>
          <p:nvPr>
            <p:ph idx="1"/>
          </p:nvPr>
        </p:nvSpPr>
        <p:spPr>
          <a:xfrm>
            <a:off x="381000" y="1295400"/>
            <a:ext cx="8305800" cy="5334000"/>
          </a:xfrm>
        </p:spPr>
        <p:txBody>
          <a:bodyPr>
            <a:normAutofit/>
          </a:bodyPr>
          <a:lstStyle/>
          <a:p>
            <a:r>
              <a:rPr lang="en-US" dirty="0" smtClean="0"/>
              <a:t>Dataset</a:t>
            </a:r>
          </a:p>
          <a:p>
            <a:pPr lvl="1"/>
            <a:r>
              <a:rPr lang="en-US" dirty="0" smtClean="0"/>
              <a:t>40,000 images (80-stack × 500-image)</a:t>
            </a:r>
          </a:p>
          <a:p>
            <a:pPr lvl="1"/>
            <a:r>
              <a:rPr lang="en-US" dirty="0" smtClean="0"/>
              <a:t>66 GB without compression and 51 GB with compression (23% space saving), in 20 equally size sequence files</a:t>
            </a:r>
          </a:p>
          <a:p>
            <a:endParaRPr lang="en-US" dirty="0" smtClean="0"/>
          </a:p>
          <a:p>
            <a:r>
              <a:rPr lang="en-US" dirty="0" err="1" smtClean="0"/>
              <a:t>Hadoop</a:t>
            </a:r>
            <a:r>
              <a:rPr lang="en-US" dirty="0" smtClean="0"/>
              <a:t> cluster setup</a:t>
            </a:r>
          </a:p>
          <a:p>
            <a:pPr lvl="1"/>
            <a:r>
              <a:rPr lang="en-US" dirty="0" smtClean="0"/>
              <a:t>Gordon: 8 map slots, 4 reduce slots</a:t>
            </a:r>
          </a:p>
          <a:p>
            <a:pPr lvl="1"/>
            <a:r>
              <a:rPr lang="en-US" dirty="0" smtClean="0"/>
              <a:t>Quarry: 2 map slots, 2 reduce slots</a:t>
            </a:r>
          </a:p>
        </p:txBody>
      </p:sp>
    </p:spTree>
    <p:extLst>
      <p:ext uri="{BB962C8B-B14F-4D97-AF65-F5344CB8AC3E}">
        <p14:creationId xmlns:p14="http://schemas.microsoft.com/office/powerpoint/2010/main" val="9852400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3000" y="457199"/>
            <a:ext cx="3987620" cy="2996065"/>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2514" y="457200"/>
            <a:ext cx="3886200" cy="2919864"/>
          </a:xfrm>
          <a:prstGeom prst="rect">
            <a:avLst/>
          </a:prstGeom>
        </p:spPr>
      </p:pic>
      <p:sp>
        <p:nvSpPr>
          <p:cNvPr id="2" name="Title 1"/>
          <p:cNvSpPr>
            <a:spLocks noGrp="1"/>
          </p:cNvSpPr>
          <p:nvPr>
            <p:ph type="title"/>
          </p:nvPr>
        </p:nvSpPr>
        <p:spPr>
          <a:xfrm>
            <a:off x="457200" y="81455"/>
            <a:ext cx="8229600" cy="528145"/>
          </a:xfrm>
        </p:spPr>
        <p:txBody>
          <a:bodyPr>
            <a:normAutofit fontScale="90000"/>
          </a:bodyPr>
          <a:lstStyle/>
          <a:p>
            <a:r>
              <a:rPr lang="en-US" sz="3200" dirty="0"/>
              <a:t>Experimental </a:t>
            </a:r>
            <a:r>
              <a:rPr lang="en-US" sz="3200" dirty="0" smtClean="0"/>
              <a:t>Results</a:t>
            </a:r>
            <a:endParaRPr lang="en-US" sz="3200" dirty="0"/>
          </a:p>
        </p:txBody>
      </p:sp>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2514" y="3510908"/>
            <a:ext cx="3857420" cy="2898241"/>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53000" y="3510908"/>
            <a:ext cx="4033837" cy="3030790"/>
          </a:xfrm>
          <a:prstGeom prst="rect">
            <a:avLst/>
          </a:prstGeom>
        </p:spPr>
      </p:pic>
      <p:sp>
        <p:nvSpPr>
          <p:cNvPr id="9" name="TextBox 8"/>
          <p:cNvSpPr txBox="1"/>
          <p:nvPr/>
        </p:nvSpPr>
        <p:spPr>
          <a:xfrm>
            <a:off x="1601210" y="3377064"/>
            <a:ext cx="2466069" cy="338554"/>
          </a:xfrm>
          <a:prstGeom prst="rect">
            <a:avLst/>
          </a:prstGeom>
          <a:noFill/>
        </p:spPr>
        <p:txBody>
          <a:bodyPr wrap="square" rtlCol="0">
            <a:spAutoFit/>
          </a:bodyPr>
          <a:lstStyle/>
          <a:p>
            <a:r>
              <a:rPr lang="en-US" sz="1600" dirty="0"/>
              <a:t>(</a:t>
            </a:r>
            <a:r>
              <a:rPr lang="en-US" sz="1600" dirty="0" smtClean="0"/>
              <a:t>a) Data stage in on Gordon</a:t>
            </a:r>
            <a:endParaRPr lang="en-US" sz="1600" dirty="0"/>
          </a:p>
        </p:txBody>
      </p:sp>
      <p:sp>
        <p:nvSpPr>
          <p:cNvPr id="10" name="TextBox 9"/>
          <p:cNvSpPr txBox="1"/>
          <p:nvPr/>
        </p:nvSpPr>
        <p:spPr>
          <a:xfrm>
            <a:off x="5715000" y="3377064"/>
            <a:ext cx="2923364" cy="338554"/>
          </a:xfrm>
          <a:prstGeom prst="rect">
            <a:avLst/>
          </a:prstGeom>
          <a:noFill/>
        </p:spPr>
        <p:txBody>
          <a:bodyPr wrap="none" rtlCol="0">
            <a:spAutoFit/>
          </a:bodyPr>
          <a:lstStyle/>
          <a:p>
            <a:r>
              <a:rPr lang="en-US" sz="1600" dirty="0" smtClean="0"/>
              <a:t>(</a:t>
            </a:r>
            <a:r>
              <a:rPr lang="en-US" sz="1600" dirty="0"/>
              <a:t>b</a:t>
            </a:r>
            <a:r>
              <a:rPr lang="en-US" sz="1600" dirty="0" smtClean="0"/>
              <a:t>) Computation time on Gordon</a:t>
            </a:r>
            <a:endParaRPr lang="en-US" sz="1600" dirty="0"/>
          </a:p>
        </p:txBody>
      </p:sp>
      <p:sp>
        <p:nvSpPr>
          <p:cNvPr id="13" name="TextBox 12"/>
          <p:cNvSpPr txBox="1"/>
          <p:nvPr/>
        </p:nvSpPr>
        <p:spPr>
          <a:xfrm>
            <a:off x="1601209" y="6372421"/>
            <a:ext cx="2466069" cy="338554"/>
          </a:xfrm>
          <a:prstGeom prst="rect">
            <a:avLst/>
          </a:prstGeom>
          <a:noFill/>
        </p:spPr>
        <p:txBody>
          <a:bodyPr wrap="square" rtlCol="0">
            <a:spAutoFit/>
          </a:bodyPr>
          <a:lstStyle/>
          <a:p>
            <a:r>
              <a:rPr lang="en-US" sz="1600" dirty="0" smtClean="0"/>
              <a:t>(</a:t>
            </a:r>
            <a:r>
              <a:rPr lang="en-US" sz="1600" dirty="0"/>
              <a:t>c</a:t>
            </a:r>
            <a:r>
              <a:rPr lang="en-US" sz="1600" dirty="0" smtClean="0"/>
              <a:t>) Data stage in on Quarry</a:t>
            </a:r>
            <a:endParaRPr lang="en-US" sz="1600" dirty="0"/>
          </a:p>
        </p:txBody>
      </p:sp>
      <p:sp>
        <p:nvSpPr>
          <p:cNvPr id="14" name="TextBox 13"/>
          <p:cNvSpPr txBox="1"/>
          <p:nvPr/>
        </p:nvSpPr>
        <p:spPr>
          <a:xfrm>
            <a:off x="5715000" y="6409149"/>
            <a:ext cx="2872709" cy="338554"/>
          </a:xfrm>
          <a:prstGeom prst="rect">
            <a:avLst/>
          </a:prstGeom>
          <a:noFill/>
        </p:spPr>
        <p:txBody>
          <a:bodyPr wrap="none" rtlCol="0">
            <a:spAutoFit/>
          </a:bodyPr>
          <a:lstStyle/>
          <a:p>
            <a:r>
              <a:rPr lang="en-US" sz="1600" dirty="0" smtClean="0"/>
              <a:t>(d) Computation time on Quarry</a:t>
            </a:r>
            <a:endParaRPr lang="en-US" sz="1600" dirty="0"/>
          </a:p>
        </p:txBody>
      </p:sp>
    </p:spTree>
    <p:extLst>
      <p:ext uri="{BB962C8B-B14F-4D97-AF65-F5344CB8AC3E}">
        <p14:creationId xmlns:p14="http://schemas.microsoft.com/office/powerpoint/2010/main" val="112542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334962"/>
          </a:xfrm>
        </p:spPr>
        <p:txBody>
          <a:bodyPr>
            <a:noAutofit/>
          </a:bodyPr>
          <a:lstStyle/>
          <a:p>
            <a:r>
              <a:rPr lang="en-US" sz="3200" dirty="0" smtClean="0"/>
              <a:t>Data locality</a:t>
            </a:r>
            <a:endParaRPr lang="en-US" sz="3200" dirty="0"/>
          </a:p>
        </p:txBody>
      </p:sp>
      <p:graphicFrame>
        <p:nvGraphicFramePr>
          <p:cNvPr id="6" name="Table 5"/>
          <p:cNvGraphicFramePr>
            <a:graphicFrameLocks noGrp="1"/>
          </p:cNvGraphicFramePr>
          <p:nvPr>
            <p:extLst>
              <p:ext uri="{D42A27DB-BD31-4B8C-83A1-F6EECF244321}">
                <p14:modId xmlns:p14="http://schemas.microsoft.com/office/powerpoint/2010/main" val="3369378308"/>
              </p:ext>
            </p:extLst>
          </p:nvPr>
        </p:nvGraphicFramePr>
        <p:xfrm>
          <a:off x="173421" y="685800"/>
          <a:ext cx="8610600" cy="3164840"/>
        </p:xfrm>
        <a:graphic>
          <a:graphicData uri="http://schemas.openxmlformats.org/drawingml/2006/table">
            <a:tbl>
              <a:tblPr firstRow="1" bandRow="1">
                <a:tableStyleId>{5C22544A-7EE6-4342-B048-85BDC9FD1C3A}</a:tableStyleId>
              </a:tblPr>
              <a:tblGrid>
                <a:gridCol w="2057400"/>
                <a:gridCol w="1386840"/>
                <a:gridCol w="1722120"/>
                <a:gridCol w="1722120"/>
                <a:gridCol w="1722120"/>
              </a:tblGrid>
              <a:tr h="604520">
                <a:tc>
                  <a:txBody>
                    <a:bodyPr/>
                    <a:lstStyle/>
                    <a:p>
                      <a:r>
                        <a:rPr lang="en-US" dirty="0" smtClean="0"/>
                        <a:t>Setting</a:t>
                      </a:r>
                      <a:endParaRPr lang="en-US" dirty="0"/>
                    </a:p>
                  </a:txBody>
                  <a:tcPr/>
                </a:tc>
                <a:tc>
                  <a:txBody>
                    <a:bodyPr/>
                    <a:lstStyle/>
                    <a:p>
                      <a:r>
                        <a:rPr lang="en-US" dirty="0" smtClean="0"/>
                        <a:t>8-node</a:t>
                      </a:r>
                      <a:endParaRPr lang="en-US" dirty="0"/>
                    </a:p>
                  </a:txBody>
                  <a:tcPr/>
                </a:tc>
                <a:tc>
                  <a:txBody>
                    <a:bodyPr/>
                    <a:lstStyle/>
                    <a:p>
                      <a:r>
                        <a:rPr lang="en-US" dirty="0" smtClean="0"/>
                        <a:t>16-node</a:t>
                      </a:r>
                      <a:endParaRPr lang="en-US" dirty="0"/>
                    </a:p>
                  </a:txBody>
                  <a:tcPr/>
                </a:tc>
                <a:tc>
                  <a:txBody>
                    <a:bodyPr/>
                    <a:lstStyle/>
                    <a:p>
                      <a:r>
                        <a:rPr lang="en-US" dirty="0" smtClean="0"/>
                        <a:t>32-node</a:t>
                      </a:r>
                      <a:endParaRPr lang="en-US" dirty="0"/>
                    </a:p>
                  </a:txBody>
                  <a:tcPr/>
                </a:tc>
                <a:tc>
                  <a:txBody>
                    <a:bodyPr/>
                    <a:lstStyle/>
                    <a:p>
                      <a:r>
                        <a:rPr lang="en-US" dirty="0" smtClean="0"/>
                        <a:t>64-node</a:t>
                      </a:r>
                      <a:endParaRPr lang="en-US" dirty="0"/>
                    </a:p>
                  </a:txBody>
                  <a:tcPr/>
                </a:tc>
              </a:tr>
              <a:tr h="604520">
                <a:tc>
                  <a:txBody>
                    <a:bodyPr/>
                    <a:lstStyle/>
                    <a:p>
                      <a:r>
                        <a:rPr lang="en-US" sz="1800" b="0" i="0" u="none" strike="noStrike" kern="1200" baseline="0" dirty="0" smtClean="0">
                          <a:solidFill>
                            <a:schemeClr val="dk1"/>
                          </a:solidFill>
                          <a:latin typeface="+mn-lt"/>
                          <a:ea typeface="+mn-ea"/>
                          <a:cs typeface="+mn-cs"/>
                        </a:rPr>
                        <a:t>Gordon</a:t>
                      </a:r>
                    </a:p>
                    <a:p>
                      <a:r>
                        <a:rPr lang="en-US" sz="1800" b="0" i="0" u="none" strike="noStrike" kern="1200" baseline="0" dirty="0" smtClean="0">
                          <a:solidFill>
                            <a:schemeClr val="dk1"/>
                          </a:solidFill>
                          <a:latin typeface="+mn-lt"/>
                          <a:ea typeface="+mn-ea"/>
                          <a:cs typeface="+mn-cs"/>
                        </a:rPr>
                        <a:t>(w/ compression)</a:t>
                      </a:r>
                      <a:endParaRPr lang="en-US" dirty="0"/>
                    </a:p>
                  </a:txBody>
                  <a:tcPr/>
                </a:tc>
                <a:tc>
                  <a:txBody>
                    <a:bodyPr/>
                    <a:lstStyle/>
                    <a:p>
                      <a:r>
                        <a:rPr lang="en-US" sz="1800" b="0" i="0" u="none" strike="noStrike" kern="1200" baseline="0" dirty="0" smtClean="0">
                          <a:solidFill>
                            <a:schemeClr val="dk1"/>
                          </a:solidFill>
                          <a:latin typeface="+mn-lt"/>
                          <a:ea typeface="+mn-ea"/>
                          <a:cs typeface="+mn-cs"/>
                        </a:rPr>
                        <a:t>99%</a:t>
                      </a:r>
                    </a:p>
                    <a:p>
                      <a:r>
                        <a:rPr lang="en-US" sz="1800" b="0" i="0" u="none" strike="noStrike" kern="1200" baseline="0" dirty="0" smtClean="0">
                          <a:solidFill>
                            <a:schemeClr val="dk1"/>
                          </a:solidFill>
                          <a:latin typeface="+mn-lt"/>
                          <a:ea typeface="+mn-ea"/>
                          <a:cs typeface="+mn-cs"/>
                        </a:rPr>
                        <a:t>(808/817)</a:t>
                      </a:r>
                      <a:endParaRPr lang="en-US" dirty="0"/>
                    </a:p>
                  </a:txBody>
                  <a:tcPr/>
                </a:tc>
                <a:tc>
                  <a:txBody>
                    <a:bodyPr/>
                    <a:lstStyle/>
                    <a:p>
                      <a:r>
                        <a:rPr lang="en-US" sz="1800" b="0" i="0" u="none" strike="noStrike" kern="1200" baseline="0" dirty="0" smtClean="0">
                          <a:solidFill>
                            <a:schemeClr val="dk1"/>
                          </a:solidFill>
                          <a:latin typeface="+mn-lt"/>
                          <a:ea typeface="+mn-ea"/>
                          <a:cs typeface="+mn-cs"/>
                        </a:rPr>
                        <a:t>97%</a:t>
                      </a:r>
                    </a:p>
                    <a:p>
                      <a:r>
                        <a:rPr lang="en-US" sz="1800" b="0" i="0" u="none" strike="noStrike" kern="1200" baseline="0" dirty="0" smtClean="0">
                          <a:solidFill>
                            <a:schemeClr val="dk1"/>
                          </a:solidFill>
                          <a:latin typeface="+mn-lt"/>
                          <a:ea typeface="+mn-ea"/>
                          <a:cs typeface="+mn-cs"/>
                        </a:rPr>
                        <a:t>(807/829)</a:t>
                      </a:r>
                      <a:endParaRPr lang="en-US" dirty="0"/>
                    </a:p>
                  </a:txBody>
                  <a:tcPr/>
                </a:tc>
                <a:tc>
                  <a:txBody>
                    <a:bodyPr/>
                    <a:lstStyle/>
                    <a:p>
                      <a:r>
                        <a:rPr lang="en-US" sz="1800" b="0" i="0" u="none" strike="noStrike" kern="1200" baseline="0" dirty="0" smtClean="0">
                          <a:solidFill>
                            <a:schemeClr val="dk1"/>
                          </a:solidFill>
                          <a:latin typeface="+mn-lt"/>
                          <a:ea typeface="+mn-ea"/>
                          <a:cs typeface="+mn-cs"/>
                        </a:rPr>
                        <a:t>96%</a:t>
                      </a:r>
                    </a:p>
                    <a:p>
                      <a:r>
                        <a:rPr lang="en-US" sz="1800" b="0" i="0" u="none" strike="noStrike" kern="1200" baseline="0" dirty="0" smtClean="0">
                          <a:solidFill>
                            <a:schemeClr val="dk1"/>
                          </a:solidFill>
                          <a:latin typeface="+mn-lt"/>
                          <a:ea typeface="+mn-ea"/>
                          <a:cs typeface="+mn-cs"/>
                        </a:rPr>
                        <a:t>(825/859)</a:t>
                      </a:r>
                      <a:endParaRPr lang="en-US" dirty="0"/>
                    </a:p>
                  </a:txBody>
                  <a:tcPr/>
                </a:tc>
                <a:tc>
                  <a:txBody>
                    <a:bodyPr/>
                    <a:lstStyle/>
                    <a:p>
                      <a:r>
                        <a:rPr lang="en-US" sz="1800" b="0" i="0" u="none" strike="noStrike" kern="1200" baseline="0" dirty="0" smtClean="0">
                          <a:solidFill>
                            <a:schemeClr val="dk1"/>
                          </a:solidFill>
                          <a:latin typeface="+mn-lt"/>
                          <a:ea typeface="+mn-ea"/>
                          <a:cs typeface="+mn-cs"/>
                        </a:rPr>
                        <a:t>92%</a:t>
                      </a:r>
                    </a:p>
                    <a:p>
                      <a:r>
                        <a:rPr lang="en-US" sz="1800" b="0" i="0" u="none" strike="noStrike" kern="1200" baseline="0" dirty="0" smtClean="0">
                          <a:solidFill>
                            <a:schemeClr val="dk1"/>
                          </a:solidFill>
                          <a:latin typeface="+mn-lt"/>
                          <a:ea typeface="+mn-ea"/>
                          <a:cs typeface="+mn-cs"/>
                        </a:rPr>
                        <a:t>(830/904)</a:t>
                      </a:r>
                      <a:endParaRPr lang="en-US" dirty="0"/>
                    </a:p>
                  </a:txBody>
                  <a:tcPr/>
                </a:tc>
              </a:tr>
              <a:tr h="604520">
                <a:tc>
                  <a:txBody>
                    <a:bodyPr/>
                    <a:lstStyle/>
                    <a:p>
                      <a:r>
                        <a:rPr lang="en-US" sz="1800" b="0" i="0" u="none" strike="noStrike" kern="1200" baseline="0" dirty="0" smtClean="0">
                          <a:solidFill>
                            <a:schemeClr val="dk1"/>
                          </a:solidFill>
                          <a:latin typeface="+mn-lt"/>
                          <a:ea typeface="+mn-ea"/>
                          <a:cs typeface="+mn-cs"/>
                        </a:rPr>
                        <a:t>Gordon</a:t>
                      </a:r>
                    </a:p>
                    <a:p>
                      <a:r>
                        <a:rPr lang="en-US" sz="1800" b="0" i="0" u="none" strike="noStrike" kern="1200" baseline="0" dirty="0" smtClean="0">
                          <a:solidFill>
                            <a:schemeClr val="dk1"/>
                          </a:solidFill>
                          <a:latin typeface="+mn-lt"/>
                          <a:ea typeface="+mn-ea"/>
                          <a:cs typeface="+mn-cs"/>
                        </a:rPr>
                        <a:t>(w/o compression)</a:t>
                      </a:r>
                      <a:endParaRPr lang="en-US" dirty="0" smtClean="0"/>
                    </a:p>
                  </a:txBody>
                  <a:tcPr/>
                </a:tc>
                <a:tc>
                  <a:txBody>
                    <a:bodyPr/>
                    <a:lstStyle/>
                    <a:p>
                      <a:r>
                        <a:rPr lang="en-US" sz="1800" b="0" i="0" u="none" strike="noStrike" kern="1200" baseline="0" dirty="0" smtClean="0">
                          <a:solidFill>
                            <a:schemeClr val="dk1"/>
                          </a:solidFill>
                          <a:latin typeface="+mn-lt"/>
                          <a:ea typeface="+mn-ea"/>
                          <a:cs typeface="+mn-cs"/>
                        </a:rPr>
                        <a:t>99%</a:t>
                      </a:r>
                    </a:p>
                    <a:p>
                      <a:r>
                        <a:rPr lang="en-US" sz="1800" b="0" i="0" u="none" strike="noStrike" kern="1200" baseline="0" dirty="0" smtClean="0">
                          <a:solidFill>
                            <a:schemeClr val="dk1"/>
                          </a:solidFill>
                          <a:latin typeface="+mn-lt"/>
                          <a:ea typeface="+mn-ea"/>
                          <a:cs typeface="+mn-cs"/>
                        </a:rPr>
                        <a:t>(1055/1062)</a:t>
                      </a:r>
                      <a:endParaRPr lang="en-US" dirty="0"/>
                    </a:p>
                  </a:txBody>
                  <a:tcPr/>
                </a:tc>
                <a:tc>
                  <a:txBody>
                    <a:bodyPr/>
                    <a:lstStyle/>
                    <a:p>
                      <a:r>
                        <a:rPr lang="en-US" sz="1800" b="0" i="0" u="none" strike="noStrike" kern="1200" baseline="0" dirty="0" smtClean="0">
                          <a:solidFill>
                            <a:schemeClr val="dk1"/>
                          </a:solidFill>
                          <a:latin typeface="+mn-lt"/>
                          <a:ea typeface="+mn-ea"/>
                          <a:cs typeface="+mn-cs"/>
                        </a:rPr>
                        <a:t>98%</a:t>
                      </a:r>
                    </a:p>
                    <a:p>
                      <a:r>
                        <a:rPr lang="en-US" sz="1800" b="0" i="0" u="none" strike="noStrike" kern="1200" baseline="0" dirty="0" smtClean="0">
                          <a:solidFill>
                            <a:schemeClr val="dk1"/>
                          </a:solidFill>
                          <a:latin typeface="+mn-lt"/>
                          <a:ea typeface="+mn-ea"/>
                          <a:cs typeface="+mn-cs"/>
                        </a:rPr>
                        <a:t>(1045/1064)</a:t>
                      </a:r>
                      <a:endParaRPr lang="en-US" dirty="0"/>
                    </a:p>
                  </a:txBody>
                  <a:tcPr/>
                </a:tc>
                <a:tc>
                  <a:txBody>
                    <a:bodyPr/>
                    <a:lstStyle/>
                    <a:p>
                      <a:r>
                        <a:rPr lang="en-US" sz="1800" b="0" i="0" u="none" strike="noStrike" kern="1200" baseline="0" dirty="0" smtClean="0">
                          <a:solidFill>
                            <a:schemeClr val="dk1"/>
                          </a:solidFill>
                          <a:latin typeface="+mn-lt"/>
                          <a:ea typeface="+mn-ea"/>
                          <a:cs typeface="+mn-cs"/>
                        </a:rPr>
                        <a:t>97 %</a:t>
                      </a:r>
                    </a:p>
                    <a:p>
                      <a:r>
                        <a:rPr lang="en-US" sz="1800" b="0" i="0" u="none" strike="noStrike" kern="1200" baseline="0" dirty="0" smtClean="0">
                          <a:solidFill>
                            <a:schemeClr val="dk1"/>
                          </a:solidFill>
                          <a:latin typeface="+mn-lt"/>
                          <a:ea typeface="+mn-ea"/>
                          <a:cs typeface="+mn-cs"/>
                        </a:rPr>
                        <a:t>(1052/1088)</a:t>
                      </a:r>
                      <a:endParaRPr lang="en-US" dirty="0"/>
                    </a:p>
                  </a:txBody>
                  <a:tcPr/>
                </a:tc>
                <a:tc>
                  <a:txBody>
                    <a:bodyPr/>
                    <a:lstStyle/>
                    <a:p>
                      <a:r>
                        <a:rPr lang="en-US" sz="1800" b="0" i="0" u="none" strike="noStrike" kern="1200" baseline="0" dirty="0" smtClean="0">
                          <a:solidFill>
                            <a:schemeClr val="dk1"/>
                          </a:solidFill>
                          <a:latin typeface="+mn-lt"/>
                          <a:ea typeface="+mn-ea"/>
                          <a:cs typeface="+mn-cs"/>
                        </a:rPr>
                        <a:t>92%</a:t>
                      </a:r>
                    </a:p>
                    <a:p>
                      <a:r>
                        <a:rPr lang="en-US" sz="1800" b="0" i="0" u="none" strike="noStrike" kern="1200" baseline="0" dirty="0" smtClean="0">
                          <a:solidFill>
                            <a:schemeClr val="dk1"/>
                          </a:solidFill>
                          <a:latin typeface="+mn-lt"/>
                          <a:ea typeface="+mn-ea"/>
                          <a:cs typeface="+mn-cs"/>
                        </a:rPr>
                        <a:t>(1004/1088)</a:t>
                      </a:r>
                      <a:endParaRPr lang="en-US" dirty="0"/>
                    </a:p>
                  </a:txBody>
                  <a:tcPr/>
                </a:tc>
              </a:tr>
              <a:tr h="604520">
                <a:tc>
                  <a:txBody>
                    <a:bodyPr/>
                    <a:lstStyle/>
                    <a:p>
                      <a:r>
                        <a:rPr lang="en-US" sz="1800" b="0" i="0" u="none" strike="noStrike" kern="1200" baseline="0" dirty="0" smtClean="0">
                          <a:solidFill>
                            <a:schemeClr val="dk1"/>
                          </a:solidFill>
                          <a:latin typeface="+mn-lt"/>
                          <a:ea typeface="+mn-ea"/>
                          <a:cs typeface="+mn-cs"/>
                        </a:rPr>
                        <a:t>Quarry</a:t>
                      </a:r>
                    </a:p>
                    <a:p>
                      <a:r>
                        <a:rPr lang="en-US" sz="1800" b="0" i="0" u="none" strike="noStrike" kern="1200" baseline="0" dirty="0" smtClean="0">
                          <a:solidFill>
                            <a:schemeClr val="dk1"/>
                          </a:solidFill>
                          <a:latin typeface="+mn-lt"/>
                          <a:ea typeface="+mn-ea"/>
                          <a:cs typeface="+mn-cs"/>
                        </a:rPr>
                        <a:t>(w/ compression)</a:t>
                      </a:r>
                      <a:endParaRPr lang="en-US" dirty="0" smtClean="0"/>
                    </a:p>
                  </a:txBody>
                  <a:tcPr/>
                </a:tc>
                <a:tc>
                  <a:txBody>
                    <a:bodyPr/>
                    <a:lstStyle/>
                    <a:p>
                      <a:r>
                        <a:rPr lang="en-US" sz="1800" b="0" i="0" u="none" strike="noStrike" kern="1200" baseline="0" dirty="0" smtClean="0">
                          <a:solidFill>
                            <a:schemeClr val="dk1"/>
                          </a:solidFill>
                          <a:latin typeface="+mn-lt"/>
                          <a:ea typeface="+mn-ea"/>
                          <a:cs typeface="+mn-cs"/>
                        </a:rPr>
                        <a:t>99%</a:t>
                      </a:r>
                    </a:p>
                    <a:p>
                      <a:r>
                        <a:rPr lang="en-US" sz="1800" b="0" i="0" u="none" strike="noStrike" kern="1200" baseline="0" dirty="0" smtClean="0">
                          <a:solidFill>
                            <a:schemeClr val="dk1"/>
                          </a:solidFill>
                          <a:latin typeface="+mn-lt"/>
                          <a:ea typeface="+mn-ea"/>
                          <a:cs typeface="+mn-cs"/>
                        </a:rPr>
                        <a:t>(401/406)</a:t>
                      </a:r>
                      <a:endParaRPr lang="en-US" dirty="0"/>
                    </a:p>
                  </a:txBody>
                  <a:tcPr/>
                </a:tc>
                <a:tc>
                  <a:txBody>
                    <a:bodyPr/>
                    <a:lstStyle/>
                    <a:p>
                      <a:r>
                        <a:rPr lang="en-US" sz="1800" b="0" i="0" u="none" strike="noStrike" kern="1200" baseline="0" dirty="0" smtClean="0">
                          <a:solidFill>
                            <a:schemeClr val="dk1"/>
                          </a:solidFill>
                          <a:latin typeface="+mn-lt"/>
                          <a:ea typeface="+mn-ea"/>
                          <a:cs typeface="+mn-cs"/>
                        </a:rPr>
                        <a:t>97%</a:t>
                      </a:r>
                    </a:p>
                    <a:p>
                      <a:r>
                        <a:rPr lang="en-US" sz="1800" b="0" i="0" u="none" strike="noStrike" kern="1200" baseline="0" dirty="0" smtClean="0">
                          <a:solidFill>
                            <a:schemeClr val="dk1"/>
                          </a:solidFill>
                          <a:latin typeface="+mn-lt"/>
                          <a:ea typeface="+mn-ea"/>
                          <a:cs typeface="+mn-cs"/>
                        </a:rPr>
                        <a:t>(405/416)</a:t>
                      </a:r>
                      <a:endParaRPr lang="en-US" dirty="0"/>
                    </a:p>
                  </a:txBody>
                  <a:tcPr/>
                </a:tc>
                <a:tc>
                  <a:txBody>
                    <a:bodyPr/>
                    <a:lstStyle/>
                    <a:p>
                      <a:r>
                        <a:rPr lang="en-US" sz="1800" b="0" i="0" u="none" strike="noStrike" kern="1200" baseline="0" dirty="0" smtClean="0">
                          <a:solidFill>
                            <a:schemeClr val="dk1"/>
                          </a:solidFill>
                          <a:latin typeface="+mn-lt"/>
                          <a:ea typeface="+mn-ea"/>
                          <a:cs typeface="+mn-cs"/>
                        </a:rPr>
                        <a:t>96%</a:t>
                      </a:r>
                    </a:p>
                    <a:p>
                      <a:r>
                        <a:rPr lang="en-US" sz="1800" b="0" i="0" u="none" strike="noStrike" kern="1200" baseline="0" dirty="0" smtClean="0">
                          <a:solidFill>
                            <a:schemeClr val="dk1"/>
                          </a:solidFill>
                          <a:latin typeface="+mn-lt"/>
                          <a:ea typeface="+mn-ea"/>
                          <a:cs typeface="+mn-cs"/>
                        </a:rPr>
                        <a:t>(401/418)</a:t>
                      </a:r>
                      <a:endParaRPr lang="en-US" dirty="0"/>
                    </a:p>
                  </a:txBody>
                  <a:tcPr/>
                </a:tc>
                <a:tc>
                  <a:txBody>
                    <a:bodyPr/>
                    <a:lstStyle/>
                    <a:p>
                      <a:r>
                        <a:rPr lang="en-US" sz="1800" b="0" i="0" u="none" strike="noStrike" kern="1200" baseline="0" dirty="0" smtClean="0">
                          <a:solidFill>
                            <a:schemeClr val="dk1"/>
                          </a:solidFill>
                          <a:latin typeface="+mn-lt"/>
                          <a:ea typeface="+mn-ea"/>
                          <a:cs typeface="+mn-cs"/>
                        </a:rPr>
                        <a:t>88%</a:t>
                      </a:r>
                    </a:p>
                    <a:p>
                      <a:r>
                        <a:rPr lang="en-US" sz="1800" b="0" i="0" u="none" strike="noStrike" kern="1200" baseline="0" dirty="0" smtClean="0">
                          <a:solidFill>
                            <a:schemeClr val="dk1"/>
                          </a:solidFill>
                          <a:latin typeface="+mn-lt"/>
                          <a:ea typeface="+mn-ea"/>
                          <a:cs typeface="+mn-cs"/>
                        </a:rPr>
                        <a:t>(382/432)</a:t>
                      </a:r>
                      <a:endParaRPr lang="en-US" dirty="0"/>
                    </a:p>
                  </a:txBody>
                  <a:tcPr/>
                </a:tc>
              </a:tr>
              <a:tr h="604520">
                <a:tc>
                  <a:txBody>
                    <a:bodyPr/>
                    <a:lstStyle/>
                    <a:p>
                      <a:r>
                        <a:rPr lang="en-US" sz="1800" b="0" i="0" u="none" strike="noStrike" kern="1200" baseline="0" dirty="0" smtClean="0">
                          <a:solidFill>
                            <a:schemeClr val="dk1"/>
                          </a:solidFill>
                          <a:latin typeface="+mn-lt"/>
                          <a:ea typeface="+mn-ea"/>
                          <a:cs typeface="+mn-cs"/>
                        </a:rPr>
                        <a:t>Quarry</a:t>
                      </a:r>
                    </a:p>
                    <a:p>
                      <a:r>
                        <a:rPr lang="en-US" sz="1800" b="0" i="0" u="none" strike="noStrike" kern="1200" baseline="0" dirty="0" smtClean="0">
                          <a:solidFill>
                            <a:schemeClr val="dk1"/>
                          </a:solidFill>
                          <a:latin typeface="+mn-lt"/>
                          <a:ea typeface="+mn-ea"/>
                          <a:cs typeface="+mn-cs"/>
                        </a:rPr>
                        <a:t>(w/o compression)</a:t>
                      </a:r>
                      <a:endParaRPr lang="en-US" dirty="0" smtClean="0"/>
                    </a:p>
                  </a:txBody>
                  <a:tcPr/>
                </a:tc>
                <a:tc>
                  <a:txBody>
                    <a:bodyPr/>
                    <a:lstStyle/>
                    <a:p>
                      <a:r>
                        <a:rPr lang="en-US" sz="1800" b="0" i="0" u="none" strike="noStrike" kern="1200" baseline="0" dirty="0" smtClean="0">
                          <a:solidFill>
                            <a:schemeClr val="dk1"/>
                          </a:solidFill>
                          <a:latin typeface="+mn-lt"/>
                          <a:ea typeface="+mn-ea"/>
                          <a:cs typeface="+mn-cs"/>
                        </a:rPr>
                        <a:t>99%</a:t>
                      </a:r>
                    </a:p>
                    <a:p>
                      <a:r>
                        <a:rPr lang="en-US" sz="1800" b="0" i="0" u="none" strike="noStrike" kern="1200" baseline="0" dirty="0" smtClean="0">
                          <a:solidFill>
                            <a:schemeClr val="dk1"/>
                          </a:solidFill>
                          <a:latin typeface="+mn-lt"/>
                          <a:ea typeface="+mn-ea"/>
                          <a:cs typeface="+mn-cs"/>
                        </a:rPr>
                        <a:t>(525/527)</a:t>
                      </a:r>
                      <a:endParaRPr lang="en-US" dirty="0"/>
                    </a:p>
                  </a:txBody>
                  <a:tcPr/>
                </a:tc>
                <a:tc>
                  <a:txBody>
                    <a:bodyPr/>
                    <a:lstStyle/>
                    <a:p>
                      <a:r>
                        <a:rPr lang="en-US" sz="1800" b="0" i="0" u="none" strike="noStrike" kern="1200" baseline="0" dirty="0" smtClean="0">
                          <a:solidFill>
                            <a:schemeClr val="dk1"/>
                          </a:solidFill>
                          <a:latin typeface="+mn-lt"/>
                          <a:ea typeface="+mn-ea"/>
                          <a:cs typeface="+mn-cs"/>
                        </a:rPr>
                        <a:t>97%</a:t>
                      </a:r>
                    </a:p>
                    <a:p>
                      <a:r>
                        <a:rPr lang="en-US" sz="1800" b="0" i="0" u="none" strike="noStrike" kern="1200" baseline="0" dirty="0" smtClean="0">
                          <a:solidFill>
                            <a:schemeClr val="dk1"/>
                          </a:solidFill>
                          <a:latin typeface="+mn-lt"/>
                          <a:ea typeface="+mn-ea"/>
                          <a:cs typeface="+mn-cs"/>
                        </a:rPr>
                        <a:t>(523/537)</a:t>
                      </a:r>
                      <a:endParaRPr lang="en-US" dirty="0"/>
                    </a:p>
                  </a:txBody>
                  <a:tcPr/>
                </a:tc>
                <a:tc>
                  <a:txBody>
                    <a:bodyPr/>
                    <a:lstStyle/>
                    <a:p>
                      <a:r>
                        <a:rPr lang="en-US" sz="1800" b="0" i="0" u="none" strike="noStrike" kern="1200" baseline="0" dirty="0" smtClean="0">
                          <a:solidFill>
                            <a:schemeClr val="dk1"/>
                          </a:solidFill>
                          <a:latin typeface="+mn-lt"/>
                          <a:ea typeface="+mn-ea"/>
                          <a:cs typeface="+mn-cs"/>
                        </a:rPr>
                        <a:t>95%</a:t>
                      </a:r>
                    </a:p>
                    <a:p>
                      <a:r>
                        <a:rPr lang="en-US" sz="1800" b="0" i="0" u="none" strike="noStrike" kern="1200" baseline="0" dirty="0" smtClean="0">
                          <a:solidFill>
                            <a:schemeClr val="dk1"/>
                          </a:solidFill>
                          <a:latin typeface="+mn-lt"/>
                          <a:ea typeface="+mn-ea"/>
                          <a:cs typeface="+mn-cs"/>
                        </a:rPr>
                        <a:t>(509/538)</a:t>
                      </a:r>
                      <a:endParaRPr lang="en-US" dirty="0"/>
                    </a:p>
                  </a:txBody>
                  <a:tcPr/>
                </a:tc>
                <a:tc>
                  <a:txBody>
                    <a:bodyPr/>
                    <a:lstStyle/>
                    <a:p>
                      <a:r>
                        <a:rPr lang="en-US" sz="1800" b="0" i="0" u="none" strike="noStrike" kern="1200" baseline="0" dirty="0" smtClean="0">
                          <a:solidFill>
                            <a:schemeClr val="dk1"/>
                          </a:solidFill>
                          <a:latin typeface="+mn-lt"/>
                          <a:ea typeface="+mn-ea"/>
                          <a:cs typeface="+mn-cs"/>
                        </a:rPr>
                        <a:t>87%</a:t>
                      </a:r>
                    </a:p>
                    <a:p>
                      <a:r>
                        <a:rPr lang="en-US" sz="1800" b="0" i="0" u="none" strike="noStrike" kern="1200" baseline="0" dirty="0" smtClean="0">
                          <a:solidFill>
                            <a:schemeClr val="dk1"/>
                          </a:solidFill>
                          <a:latin typeface="+mn-lt"/>
                          <a:ea typeface="+mn-ea"/>
                          <a:cs typeface="+mn-cs"/>
                        </a:rPr>
                        <a:t>(486/560)</a:t>
                      </a:r>
                      <a:endParaRPr lang="en-US" dirty="0"/>
                    </a:p>
                  </a:txBody>
                  <a:tcPr/>
                </a:tc>
              </a:tr>
            </a:tbl>
          </a:graphicData>
        </a:graphic>
      </p:graphicFrame>
      <p:sp>
        <p:nvSpPr>
          <p:cNvPr id="7" name="TextBox 6"/>
          <p:cNvSpPr txBox="1"/>
          <p:nvPr/>
        </p:nvSpPr>
        <p:spPr>
          <a:xfrm>
            <a:off x="349469" y="3886200"/>
            <a:ext cx="8305800" cy="3170099"/>
          </a:xfrm>
          <a:prstGeom prst="rect">
            <a:avLst/>
          </a:prstGeom>
          <a:noFill/>
        </p:spPr>
        <p:txBody>
          <a:bodyPr wrap="square" rtlCol="0">
            <a:spAutoFit/>
          </a:bodyPr>
          <a:lstStyle/>
          <a:p>
            <a:r>
              <a:rPr lang="en-US" sz="2000" dirty="0" smtClean="0"/>
              <a:t>Observations:</a:t>
            </a:r>
          </a:p>
          <a:p>
            <a:pPr marL="285750" indent="-285750">
              <a:buFont typeface="Arial" pitchFamily="34" charset="0"/>
              <a:buChar char="•"/>
            </a:pPr>
            <a:r>
              <a:rPr lang="en-US" dirty="0" smtClean="0"/>
              <a:t>Under </a:t>
            </a:r>
            <a:r>
              <a:rPr lang="en-US" dirty="0"/>
              <a:t>compression setting there are fewer map tasks due </a:t>
            </a:r>
            <a:r>
              <a:rPr lang="en-US" dirty="0" smtClean="0"/>
              <a:t>to reduced </a:t>
            </a:r>
            <a:r>
              <a:rPr lang="en-US" dirty="0"/>
              <a:t>data </a:t>
            </a:r>
            <a:r>
              <a:rPr lang="en-US" dirty="0" smtClean="0"/>
              <a:t>size</a:t>
            </a:r>
          </a:p>
          <a:p>
            <a:pPr marL="285750" indent="-285750">
              <a:buFont typeface="Arial" pitchFamily="34" charset="0"/>
              <a:buChar char="•"/>
            </a:pPr>
            <a:endParaRPr lang="en-US" dirty="0" smtClean="0"/>
          </a:p>
          <a:p>
            <a:pPr marL="285750" indent="-285750">
              <a:buFont typeface="Arial" pitchFamily="34" charset="0"/>
              <a:buChar char="•"/>
            </a:pPr>
            <a:r>
              <a:rPr lang="en-US" dirty="0"/>
              <a:t>Since in our experiments only a single job </a:t>
            </a:r>
            <a:r>
              <a:rPr lang="en-US" dirty="0" smtClean="0"/>
              <a:t>runs in </a:t>
            </a:r>
            <a:r>
              <a:rPr lang="en-US" dirty="0" err="1"/>
              <a:t>Hadoop</a:t>
            </a:r>
            <a:r>
              <a:rPr lang="en-US" dirty="0"/>
              <a:t> cluster, most map tasks can be scheduled </a:t>
            </a:r>
            <a:r>
              <a:rPr lang="en-US" dirty="0" smtClean="0"/>
              <a:t>locally</a:t>
            </a:r>
          </a:p>
          <a:p>
            <a:pPr marL="285750" indent="-285750">
              <a:buFont typeface="Arial" pitchFamily="34" charset="0"/>
              <a:buChar char="•"/>
            </a:pPr>
            <a:endParaRPr lang="en-US" dirty="0"/>
          </a:p>
          <a:p>
            <a:pPr marL="285750" indent="-285750">
              <a:buFont typeface="Arial" pitchFamily="34" charset="0"/>
              <a:buChar char="•"/>
            </a:pPr>
            <a:r>
              <a:rPr lang="en-US" dirty="0"/>
              <a:t>ratio of data-local map tasks decreases as size </a:t>
            </a:r>
            <a:r>
              <a:rPr lang="en-US" dirty="0" smtClean="0"/>
              <a:t>of cluster </a:t>
            </a:r>
            <a:r>
              <a:rPr lang="en-US" dirty="0"/>
              <a:t>increases</a:t>
            </a:r>
            <a:r>
              <a:rPr lang="en-US" dirty="0" smtClean="0"/>
              <a:t>. </a:t>
            </a:r>
            <a:r>
              <a:rPr lang="en-US" dirty="0"/>
              <a:t>The reason is that when more idle map slots </a:t>
            </a:r>
            <a:r>
              <a:rPr lang="en-US" dirty="0" smtClean="0"/>
              <a:t>are available</a:t>
            </a:r>
            <a:r>
              <a:rPr lang="en-US" dirty="0"/>
              <a:t>, </a:t>
            </a:r>
            <a:r>
              <a:rPr lang="en-US" dirty="0" err="1" smtClean="0"/>
              <a:t>Hadoop</a:t>
            </a:r>
            <a:r>
              <a:rPr lang="en-US" dirty="0" smtClean="0"/>
              <a:t>  </a:t>
            </a:r>
            <a:r>
              <a:rPr lang="en-US" dirty="0"/>
              <a:t>tries to schedule more </a:t>
            </a:r>
            <a:r>
              <a:rPr lang="en-US" dirty="0" smtClean="0"/>
              <a:t>“speculative” </a:t>
            </a:r>
            <a:r>
              <a:rPr lang="en-US" dirty="0"/>
              <a:t>(</a:t>
            </a:r>
            <a:r>
              <a:rPr lang="en-US" dirty="0" smtClean="0"/>
              <a:t>redundant) map </a:t>
            </a:r>
            <a:r>
              <a:rPr lang="en-US" dirty="0"/>
              <a:t>tasks, which are often remote map tasks, to alleviate </a:t>
            </a:r>
            <a:r>
              <a:rPr lang="en-US" dirty="0" smtClean="0"/>
              <a:t>slowdown of </a:t>
            </a:r>
            <a:r>
              <a:rPr lang="en-US" dirty="0"/>
              <a:t>“stragglers”</a:t>
            </a:r>
            <a:endParaRPr lang="en-US" dirty="0" smtClean="0"/>
          </a:p>
          <a:p>
            <a:endParaRPr lang="en-US" dirty="0"/>
          </a:p>
        </p:txBody>
      </p:sp>
    </p:spTree>
    <p:extLst>
      <p:ext uri="{BB962C8B-B14F-4D97-AF65-F5344CB8AC3E}">
        <p14:creationId xmlns:p14="http://schemas.microsoft.com/office/powerpoint/2010/main" val="281038724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Lesion Activity Assessment</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000" y="1353207"/>
            <a:ext cx="8173504" cy="5029200"/>
          </a:xfrm>
          <a:prstGeom prst="rect">
            <a:avLst/>
          </a:prstGeom>
        </p:spPr>
      </p:pic>
    </p:spTree>
    <p:extLst>
      <p:ext uri="{BB962C8B-B14F-4D97-AF65-F5344CB8AC3E}">
        <p14:creationId xmlns:p14="http://schemas.microsoft.com/office/powerpoint/2010/main" val="376700082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Use Scenario II: Word Count on </a:t>
            </a:r>
            <a:r>
              <a:rPr lang="en-US" dirty="0" err="1" smtClean="0"/>
              <a:t>HathiTrust</a:t>
            </a:r>
            <a:r>
              <a:rPr lang="en-US" dirty="0" smtClean="0"/>
              <a:t> Corpus</a:t>
            </a:r>
            <a:endParaRPr lang="en-US" dirty="0"/>
          </a:p>
        </p:txBody>
      </p:sp>
      <p:sp>
        <p:nvSpPr>
          <p:cNvPr id="3" name="Content Placeholder 2"/>
          <p:cNvSpPr>
            <a:spLocks noGrp="1"/>
          </p:cNvSpPr>
          <p:nvPr>
            <p:ph idx="1"/>
          </p:nvPr>
        </p:nvSpPr>
        <p:spPr>
          <a:xfrm>
            <a:off x="457200" y="1600200"/>
            <a:ext cx="8229600" cy="4832131"/>
          </a:xfrm>
        </p:spPr>
        <p:txBody>
          <a:bodyPr>
            <a:normAutofit fontScale="85000" lnSpcReduction="10000"/>
          </a:bodyPr>
          <a:lstStyle/>
          <a:p>
            <a:r>
              <a:rPr lang="en-US" dirty="0" smtClean="0"/>
              <a:t>Corpus data</a:t>
            </a:r>
          </a:p>
          <a:p>
            <a:pPr lvl="1"/>
            <a:r>
              <a:rPr lang="en-US" dirty="0"/>
              <a:t>randomly select 70,000 </a:t>
            </a:r>
            <a:r>
              <a:rPr lang="en-US" dirty="0" smtClean="0"/>
              <a:t>volumes from </a:t>
            </a:r>
            <a:r>
              <a:rPr lang="en-US" dirty="0"/>
              <a:t>nearly 2.6 million </a:t>
            </a:r>
            <a:r>
              <a:rPr lang="en-US" dirty="0" smtClean="0"/>
              <a:t>volumes, </a:t>
            </a:r>
            <a:r>
              <a:rPr lang="en-US" dirty="0"/>
              <a:t>total size is 57 GB without compression and </a:t>
            </a:r>
            <a:r>
              <a:rPr lang="en-US" dirty="0" smtClean="0"/>
              <a:t>22 GB </a:t>
            </a:r>
            <a:r>
              <a:rPr lang="en-US" dirty="0"/>
              <a:t>with compression (64% space saving</a:t>
            </a:r>
            <a:r>
              <a:rPr lang="en-US" dirty="0" smtClean="0"/>
              <a:t>)</a:t>
            </a:r>
          </a:p>
          <a:p>
            <a:pPr lvl="1"/>
            <a:endParaRPr lang="en-US" dirty="0" smtClean="0"/>
          </a:p>
          <a:p>
            <a:r>
              <a:rPr lang="en-US" dirty="0" smtClean="0"/>
              <a:t>Word count</a:t>
            </a:r>
          </a:p>
          <a:p>
            <a:pPr lvl="1"/>
            <a:r>
              <a:rPr lang="en-US" dirty="0"/>
              <a:t>the basis of most text </a:t>
            </a:r>
            <a:r>
              <a:rPr lang="en-US" dirty="0" smtClean="0"/>
              <a:t>analysis</a:t>
            </a:r>
          </a:p>
          <a:p>
            <a:pPr lvl="1"/>
            <a:r>
              <a:rPr lang="en-US" dirty="0" smtClean="0"/>
              <a:t>Map task </a:t>
            </a:r>
            <a:r>
              <a:rPr lang="en-US" dirty="0"/>
              <a:t>emits a (</a:t>
            </a:r>
            <a:r>
              <a:rPr lang="en-US" i="1" dirty="0"/>
              <a:t>word</a:t>
            </a:r>
            <a:r>
              <a:rPr lang="en-US" dirty="0"/>
              <a:t>, 1) </a:t>
            </a:r>
            <a:r>
              <a:rPr lang="en-US" dirty="0" smtClean="0"/>
              <a:t>key-value pair </a:t>
            </a:r>
            <a:r>
              <a:rPr lang="en-US" dirty="0"/>
              <a:t>for each </a:t>
            </a:r>
            <a:r>
              <a:rPr lang="en-US" dirty="0" smtClean="0"/>
              <a:t>word</a:t>
            </a:r>
          </a:p>
          <a:p>
            <a:pPr lvl="1"/>
            <a:r>
              <a:rPr lang="en-US" dirty="0"/>
              <a:t>E</a:t>
            </a:r>
            <a:r>
              <a:rPr lang="en-US" dirty="0" smtClean="0"/>
              <a:t>ach </a:t>
            </a:r>
            <a:r>
              <a:rPr lang="en-US" dirty="0"/>
              <a:t>reduce task </a:t>
            </a:r>
            <a:r>
              <a:rPr lang="en-US" dirty="0" smtClean="0"/>
              <a:t>simply performs </a:t>
            </a:r>
            <a:r>
              <a:rPr lang="en-US" dirty="0"/>
              <a:t>a local aggregation for each key/word and emits (</a:t>
            </a:r>
            <a:r>
              <a:rPr lang="en-US" i="1" dirty="0" smtClean="0"/>
              <a:t>word</a:t>
            </a:r>
            <a:r>
              <a:rPr lang="en-US" dirty="0" smtClean="0"/>
              <a:t>, </a:t>
            </a:r>
            <a:r>
              <a:rPr lang="en-US" i="1" dirty="0" err="1" smtClean="0"/>
              <a:t>finalCount</a:t>
            </a:r>
            <a:r>
              <a:rPr lang="en-US" dirty="0"/>
              <a:t>) as final </a:t>
            </a:r>
            <a:r>
              <a:rPr lang="en-US" dirty="0" smtClean="0"/>
              <a:t>output</a:t>
            </a:r>
          </a:p>
          <a:p>
            <a:pPr lvl="1"/>
            <a:r>
              <a:rPr lang="en-US" dirty="0"/>
              <a:t>Local aggregation is performed along </a:t>
            </a:r>
            <a:r>
              <a:rPr lang="en-US" dirty="0" smtClean="0"/>
              <a:t>the way </a:t>
            </a:r>
            <a:r>
              <a:rPr lang="en-US" dirty="0"/>
              <a:t>through a combiner</a:t>
            </a:r>
            <a:endParaRPr lang="en-US" dirty="0" smtClean="0"/>
          </a:p>
        </p:txBody>
      </p:sp>
    </p:spTree>
    <p:extLst>
      <p:ext uri="{BB962C8B-B14F-4D97-AF65-F5344CB8AC3E}">
        <p14:creationId xmlns:p14="http://schemas.microsoft.com/office/powerpoint/2010/main" val="40790352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39121" y="3726508"/>
            <a:ext cx="3992459" cy="2999701"/>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1647" y="781706"/>
            <a:ext cx="3969313" cy="2982310"/>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88702" y="801310"/>
            <a:ext cx="3893298" cy="2925198"/>
          </a:xfrm>
          <a:prstGeom prst="rect">
            <a:avLst/>
          </a:prstGeom>
        </p:spPr>
      </p:pic>
      <p:sp>
        <p:nvSpPr>
          <p:cNvPr id="2" name="Title 1"/>
          <p:cNvSpPr>
            <a:spLocks noGrp="1"/>
          </p:cNvSpPr>
          <p:nvPr>
            <p:ph type="title"/>
          </p:nvPr>
        </p:nvSpPr>
        <p:spPr>
          <a:xfrm>
            <a:off x="457200" y="76200"/>
            <a:ext cx="8229600" cy="914400"/>
          </a:xfrm>
        </p:spPr>
        <p:txBody>
          <a:bodyPr>
            <a:normAutofit/>
          </a:bodyPr>
          <a:lstStyle/>
          <a:p>
            <a:r>
              <a:rPr lang="en-US" sz="3600" dirty="0" smtClean="0"/>
              <a:t>Experimenting Compression Algorithms</a:t>
            </a:r>
            <a:endParaRPr lang="en-US" sz="3600" dirty="0"/>
          </a:p>
        </p:txBody>
      </p:sp>
      <p:sp>
        <p:nvSpPr>
          <p:cNvPr id="3" name="Content Placeholder 2"/>
          <p:cNvSpPr>
            <a:spLocks noGrp="1"/>
          </p:cNvSpPr>
          <p:nvPr>
            <p:ph idx="1"/>
          </p:nvPr>
        </p:nvSpPr>
        <p:spPr>
          <a:xfrm>
            <a:off x="331076" y="4724400"/>
            <a:ext cx="2769364" cy="1371600"/>
          </a:xfrm>
        </p:spPr>
        <p:txBody>
          <a:bodyPr>
            <a:normAutofit fontScale="77500" lnSpcReduction="20000"/>
          </a:bodyPr>
          <a:lstStyle/>
          <a:p>
            <a:r>
              <a:rPr lang="en-US" sz="2800" dirty="0" smtClean="0"/>
              <a:t>Experimental setup</a:t>
            </a:r>
          </a:p>
          <a:p>
            <a:pPr lvl="1"/>
            <a:r>
              <a:rPr lang="en-US" sz="2400" dirty="0" smtClean="0"/>
              <a:t>4 core machine, 2.4 GHz Intel W3503 Xeon CPU and 8 GB memory</a:t>
            </a:r>
            <a:endParaRPr lang="en-US" sz="2400" dirty="0"/>
          </a:p>
        </p:txBody>
      </p:sp>
      <p:sp>
        <p:nvSpPr>
          <p:cNvPr id="7" name="TextBox 6"/>
          <p:cNvSpPr txBox="1"/>
          <p:nvPr/>
        </p:nvSpPr>
        <p:spPr>
          <a:xfrm>
            <a:off x="2152072" y="3764016"/>
            <a:ext cx="436338" cy="369332"/>
          </a:xfrm>
          <a:prstGeom prst="rect">
            <a:avLst/>
          </a:prstGeom>
          <a:noFill/>
        </p:spPr>
        <p:txBody>
          <a:bodyPr wrap="none" rtlCol="0">
            <a:spAutoFit/>
          </a:bodyPr>
          <a:lstStyle/>
          <a:p>
            <a:r>
              <a:rPr lang="en-US" dirty="0" smtClean="0"/>
              <a:t>(a)</a:t>
            </a:r>
            <a:endParaRPr lang="en-US" dirty="0"/>
          </a:p>
        </p:txBody>
      </p:sp>
      <p:sp>
        <p:nvSpPr>
          <p:cNvPr id="8" name="TextBox 7"/>
          <p:cNvSpPr txBox="1"/>
          <p:nvPr/>
        </p:nvSpPr>
        <p:spPr>
          <a:xfrm>
            <a:off x="8522540" y="2026447"/>
            <a:ext cx="447558" cy="369332"/>
          </a:xfrm>
          <a:prstGeom prst="rect">
            <a:avLst/>
          </a:prstGeom>
          <a:noFill/>
        </p:spPr>
        <p:txBody>
          <a:bodyPr wrap="none" rtlCol="0">
            <a:spAutoFit/>
          </a:bodyPr>
          <a:lstStyle/>
          <a:p>
            <a:r>
              <a:rPr lang="en-US" dirty="0" smtClean="0"/>
              <a:t>(b)</a:t>
            </a:r>
            <a:endParaRPr lang="en-US" dirty="0"/>
          </a:p>
        </p:txBody>
      </p:sp>
      <p:sp>
        <p:nvSpPr>
          <p:cNvPr id="9" name="TextBox 8"/>
          <p:cNvSpPr txBox="1"/>
          <p:nvPr/>
        </p:nvSpPr>
        <p:spPr>
          <a:xfrm>
            <a:off x="8522540" y="4780701"/>
            <a:ext cx="423514" cy="369332"/>
          </a:xfrm>
          <a:prstGeom prst="rect">
            <a:avLst/>
          </a:prstGeom>
          <a:noFill/>
        </p:spPr>
        <p:txBody>
          <a:bodyPr wrap="none" rtlCol="0">
            <a:spAutoFit/>
          </a:bodyPr>
          <a:lstStyle/>
          <a:p>
            <a:r>
              <a:rPr lang="en-US" dirty="0" smtClean="0"/>
              <a:t>(c)</a:t>
            </a:r>
            <a:endParaRPr lang="en-US" dirty="0"/>
          </a:p>
        </p:txBody>
      </p:sp>
    </p:spTree>
    <p:extLst>
      <p:ext uri="{BB962C8B-B14F-4D97-AF65-F5344CB8AC3E}">
        <p14:creationId xmlns:p14="http://schemas.microsoft.com/office/powerpoint/2010/main" val="7236168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p:txBody>
          <a:bodyPr/>
          <a:lstStyle/>
          <a:p>
            <a:r>
              <a:rPr lang="en-US" dirty="0" smtClean="0"/>
              <a:t>Compute-intensive vs. Data-intensive jobs on HPC</a:t>
            </a:r>
          </a:p>
          <a:p>
            <a:r>
              <a:rPr lang="en-US" dirty="0" err="1" smtClean="0"/>
              <a:t>MapReduce</a:t>
            </a:r>
            <a:r>
              <a:rPr lang="en-US" dirty="0" smtClean="0"/>
              <a:t> vs. MPI (+ </a:t>
            </a:r>
            <a:r>
              <a:rPr lang="en-US" dirty="0" err="1" smtClean="0"/>
              <a:t>OpenMP</a:t>
            </a:r>
            <a:r>
              <a:rPr lang="en-US" dirty="0" smtClean="0"/>
              <a:t>)</a:t>
            </a:r>
          </a:p>
          <a:p>
            <a:r>
              <a:rPr lang="en-US" dirty="0" smtClean="0"/>
              <a:t>Use scenario I: Time Series Analysis of Caries Lesion Activity</a:t>
            </a:r>
          </a:p>
          <a:p>
            <a:r>
              <a:rPr lang="en-US" dirty="0" smtClean="0"/>
              <a:t>Use scenario II: Word Count on </a:t>
            </a:r>
            <a:r>
              <a:rPr lang="en-US" dirty="0" err="1" smtClean="0"/>
              <a:t>HathiTrust</a:t>
            </a:r>
            <a:r>
              <a:rPr lang="en-US" dirty="0" smtClean="0"/>
              <a:t> Corpus</a:t>
            </a:r>
          </a:p>
          <a:p>
            <a:r>
              <a:rPr lang="en-US" dirty="0" smtClean="0"/>
              <a:t>Conclusion and Future Work</a:t>
            </a:r>
            <a:endParaRPr lang="en-US" dirty="0"/>
          </a:p>
        </p:txBody>
      </p:sp>
    </p:spTree>
    <p:extLst>
      <p:ext uri="{BB962C8B-B14F-4D97-AF65-F5344CB8AC3E}">
        <p14:creationId xmlns:p14="http://schemas.microsoft.com/office/powerpoint/2010/main" val="39658270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84558" y="3557465"/>
            <a:ext cx="3795456" cy="2851684"/>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4696" y="3543639"/>
            <a:ext cx="3778961" cy="2839292"/>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4697" y="518031"/>
            <a:ext cx="3805237" cy="2859033"/>
          </a:xfrm>
          <a:prstGeom prst="rect">
            <a:avLst/>
          </a:prstGeom>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00600" y="507521"/>
            <a:ext cx="3938022" cy="2958800"/>
          </a:xfrm>
          <a:prstGeom prst="rect">
            <a:avLst/>
          </a:prstGeom>
        </p:spPr>
      </p:pic>
      <p:sp>
        <p:nvSpPr>
          <p:cNvPr id="2" name="Title 1"/>
          <p:cNvSpPr>
            <a:spLocks noGrp="1"/>
          </p:cNvSpPr>
          <p:nvPr>
            <p:ph type="title"/>
          </p:nvPr>
        </p:nvSpPr>
        <p:spPr>
          <a:xfrm>
            <a:off x="457200" y="81455"/>
            <a:ext cx="8229600" cy="528145"/>
          </a:xfrm>
        </p:spPr>
        <p:txBody>
          <a:bodyPr>
            <a:normAutofit fontScale="90000"/>
          </a:bodyPr>
          <a:lstStyle/>
          <a:p>
            <a:r>
              <a:rPr lang="en-US" sz="3200" dirty="0"/>
              <a:t>Experimental </a:t>
            </a:r>
            <a:r>
              <a:rPr lang="en-US" sz="3200" dirty="0" smtClean="0"/>
              <a:t>Results</a:t>
            </a:r>
            <a:endParaRPr lang="en-US" sz="3200" dirty="0"/>
          </a:p>
        </p:txBody>
      </p:sp>
      <p:sp>
        <p:nvSpPr>
          <p:cNvPr id="9" name="TextBox 8"/>
          <p:cNvSpPr txBox="1"/>
          <p:nvPr/>
        </p:nvSpPr>
        <p:spPr>
          <a:xfrm>
            <a:off x="1601210" y="3377064"/>
            <a:ext cx="2466069" cy="338554"/>
          </a:xfrm>
          <a:prstGeom prst="rect">
            <a:avLst/>
          </a:prstGeom>
          <a:noFill/>
        </p:spPr>
        <p:txBody>
          <a:bodyPr wrap="square" rtlCol="0">
            <a:spAutoFit/>
          </a:bodyPr>
          <a:lstStyle/>
          <a:p>
            <a:r>
              <a:rPr lang="en-US" sz="1600" dirty="0"/>
              <a:t>(</a:t>
            </a:r>
            <a:r>
              <a:rPr lang="en-US" sz="1600" dirty="0" smtClean="0"/>
              <a:t>a) Data stage in on Gordon</a:t>
            </a:r>
            <a:endParaRPr lang="en-US" sz="1600" dirty="0"/>
          </a:p>
        </p:txBody>
      </p:sp>
      <p:sp>
        <p:nvSpPr>
          <p:cNvPr id="10" name="TextBox 9"/>
          <p:cNvSpPr txBox="1"/>
          <p:nvPr/>
        </p:nvSpPr>
        <p:spPr>
          <a:xfrm>
            <a:off x="5715000" y="3377064"/>
            <a:ext cx="2923364" cy="338554"/>
          </a:xfrm>
          <a:prstGeom prst="rect">
            <a:avLst/>
          </a:prstGeom>
          <a:noFill/>
        </p:spPr>
        <p:txBody>
          <a:bodyPr wrap="none" rtlCol="0">
            <a:spAutoFit/>
          </a:bodyPr>
          <a:lstStyle/>
          <a:p>
            <a:r>
              <a:rPr lang="en-US" sz="1600" dirty="0" smtClean="0"/>
              <a:t>(</a:t>
            </a:r>
            <a:r>
              <a:rPr lang="en-US" sz="1600" dirty="0"/>
              <a:t>b</a:t>
            </a:r>
            <a:r>
              <a:rPr lang="en-US" sz="1600" dirty="0" smtClean="0"/>
              <a:t>) Computation time on Gordon</a:t>
            </a:r>
            <a:endParaRPr lang="en-US" sz="1600" dirty="0"/>
          </a:p>
        </p:txBody>
      </p:sp>
      <p:sp>
        <p:nvSpPr>
          <p:cNvPr id="13" name="TextBox 12"/>
          <p:cNvSpPr txBox="1"/>
          <p:nvPr/>
        </p:nvSpPr>
        <p:spPr>
          <a:xfrm>
            <a:off x="1601209" y="6372421"/>
            <a:ext cx="2466069" cy="338554"/>
          </a:xfrm>
          <a:prstGeom prst="rect">
            <a:avLst/>
          </a:prstGeom>
          <a:noFill/>
        </p:spPr>
        <p:txBody>
          <a:bodyPr wrap="square" rtlCol="0">
            <a:spAutoFit/>
          </a:bodyPr>
          <a:lstStyle/>
          <a:p>
            <a:r>
              <a:rPr lang="en-US" sz="1600" dirty="0" smtClean="0"/>
              <a:t>(</a:t>
            </a:r>
            <a:r>
              <a:rPr lang="en-US" sz="1600" dirty="0"/>
              <a:t>c</a:t>
            </a:r>
            <a:r>
              <a:rPr lang="en-US" sz="1600" dirty="0" smtClean="0"/>
              <a:t>) Data stage in on Quarry</a:t>
            </a:r>
            <a:endParaRPr lang="en-US" sz="1600" dirty="0"/>
          </a:p>
        </p:txBody>
      </p:sp>
      <p:sp>
        <p:nvSpPr>
          <p:cNvPr id="14" name="TextBox 13"/>
          <p:cNvSpPr txBox="1"/>
          <p:nvPr/>
        </p:nvSpPr>
        <p:spPr>
          <a:xfrm>
            <a:off x="5715000" y="6409149"/>
            <a:ext cx="2872709" cy="338554"/>
          </a:xfrm>
          <a:prstGeom prst="rect">
            <a:avLst/>
          </a:prstGeom>
          <a:noFill/>
        </p:spPr>
        <p:txBody>
          <a:bodyPr wrap="none" rtlCol="0">
            <a:spAutoFit/>
          </a:bodyPr>
          <a:lstStyle/>
          <a:p>
            <a:r>
              <a:rPr lang="en-US" sz="1600" dirty="0" smtClean="0"/>
              <a:t>(d) Computation time on Quarry</a:t>
            </a:r>
            <a:endParaRPr lang="en-US" sz="1600" dirty="0"/>
          </a:p>
        </p:txBody>
      </p:sp>
    </p:spTree>
    <p:extLst>
      <p:ext uri="{BB962C8B-B14F-4D97-AF65-F5344CB8AC3E}">
        <p14:creationId xmlns:p14="http://schemas.microsoft.com/office/powerpoint/2010/main" val="34579334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609600"/>
          </a:xfrm>
        </p:spPr>
        <p:txBody>
          <a:bodyPr>
            <a:noAutofit/>
          </a:bodyPr>
          <a:lstStyle/>
          <a:p>
            <a:r>
              <a:rPr lang="en-US" sz="3200" dirty="0" smtClean="0"/>
              <a:t>Data locality</a:t>
            </a:r>
            <a:endParaRPr lang="en-US" sz="3200" dirty="0"/>
          </a:p>
        </p:txBody>
      </p:sp>
      <p:graphicFrame>
        <p:nvGraphicFramePr>
          <p:cNvPr id="6" name="Table 5"/>
          <p:cNvGraphicFramePr>
            <a:graphicFrameLocks noGrp="1"/>
          </p:cNvGraphicFramePr>
          <p:nvPr>
            <p:extLst>
              <p:ext uri="{D42A27DB-BD31-4B8C-83A1-F6EECF244321}">
                <p14:modId xmlns:p14="http://schemas.microsoft.com/office/powerpoint/2010/main" val="389315176"/>
              </p:ext>
            </p:extLst>
          </p:nvPr>
        </p:nvGraphicFramePr>
        <p:xfrm>
          <a:off x="228600" y="1752600"/>
          <a:ext cx="8610600" cy="3164840"/>
        </p:xfrm>
        <a:graphic>
          <a:graphicData uri="http://schemas.openxmlformats.org/drawingml/2006/table">
            <a:tbl>
              <a:tblPr firstRow="1" bandRow="1">
                <a:tableStyleId>{5C22544A-7EE6-4342-B048-85BDC9FD1C3A}</a:tableStyleId>
              </a:tblPr>
              <a:tblGrid>
                <a:gridCol w="2057400"/>
                <a:gridCol w="1386840"/>
                <a:gridCol w="1722120"/>
                <a:gridCol w="1722120"/>
                <a:gridCol w="1722120"/>
              </a:tblGrid>
              <a:tr h="604520">
                <a:tc>
                  <a:txBody>
                    <a:bodyPr/>
                    <a:lstStyle/>
                    <a:p>
                      <a:r>
                        <a:rPr lang="en-US" dirty="0" smtClean="0"/>
                        <a:t>Setting</a:t>
                      </a:r>
                      <a:endParaRPr lang="en-US" dirty="0"/>
                    </a:p>
                  </a:txBody>
                  <a:tcPr/>
                </a:tc>
                <a:tc>
                  <a:txBody>
                    <a:bodyPr/>
                    <a:lstStyle/>
                    <a:p>
                      <a:r>
                        <a:rPr lang="en-US" dirty="0" smtClean="0"/>
                        <a:t>8-node</a:t>
                      </a:r>
                      <a:endParaRPr lang="en-US" dirty="0"/>
                    </a:p>
                  </a:txBody>
                  <a:tcPr/>
                </a:tc>
                <a:tc>
                  <a:txBody>
                    <a:bodyPr/>
                    <a:lstStyle/>
                    <a:p>
                      <a:r>
                        <a:rPr lang="en-US" dirty="0" smtClean="0"/>
                        <a:t>16-node</a:t>
                      </a:r>
                      <a:endParaRPr lang="en-US" dirty="0"/>
                    </a:p>
                  </a:txBody>
                  <a:tcPr/>
                </a:tc>
                <a:tc>
                  <a:txBody>
                    <a:bodyPr/>
                    <a:lstStyle/>
                    <a:p>
                      <a:r>
                        <a:rPr lang="en-US" dirty="0" smtClean="0"/>
                        <a:t>32-node</a:t>
                      </a:r>
                      <a:endParaRPr lang="en-US" dirty="0"/>
                    </a:p>
                  </a:txBody>
                  <a:tcPr/>
                </a:tc>
                <a:tc>
                  <a:txBody>
                    <a:bodyPr/>
                    <a:lstStyle/>
                    <a:p>
                      <a:r>
                        <a:rPr lang="en-US" dirty="0" smtClean="0"/>
                        <a:t>64-node</a:t>
                      </a:r>
                      <a:endParaRPr lang="en-US" dirty="0"/>
                    </a:p>
                  </a:txBody>
                  <a:tcPr/>
                </a:tc>
              </a:tr>
              <a:tr h="604520">
                <a:tc>
                  <a:txBody>
                    <a:bodyPr/>
                    <a:lstStyle/>
                    <a:p>
                      <a:r>
                        <a:rPr lang="en-US" sz="1800" b="0" i="0" u="none" strike="noStrike" kern="1200" baseline="0" dirty="0" smtClean="0">
                          <a:solidFill>
                            <a:schemeClr val="dk1"/>
                          </a:solidFill>
                          <a:latin typeface="+mn-lt"/>
                          <a:ea typeface="+mn-ea"/>
                          <a:cs typeface="+mn-cs"/>
                        </a:rPr>
                        <a:t>Gordon</a:t>
                      </a:r>
                    </a:p>
                    <a:p>
                      <a:r>
                        <a:rPr lang="en-US" sz="1800" b="0" i="0" u="none" strike="noStrike" kern="1200" baseline="0" dirty="0" smtClean="0">
                          <a:solidFill>
                            <a:schemeClr val="dk1"/>
                          </a:solidFill>
                          <a:latin typeface="+mn-lt"/>
                          <a:ea typeface="+mn-ea"/>
                          <a:cs typeface="+mn-cs"/>
                        </a:rPr>
                        <a:t>(w/ compression)</a:t>
                      </a:r>
                      <a:endParaRPr lang="en-US" dirty="0"/>
                    </a:p>
                  </a:txBody>
                  <a:tcPr/>
                </a:tc>
                <a:tc>
                  <a:txBody>
                    <a:bodyPr/>
                    <a:lstStyle/>
                    <a:p>
                      <a:r>
                        <a:rPr lang="en-US" sz="1800" b="0" i="0" u="none" strike="noStrike" kern="1200" baseline="0" dirty="0" smtClean="0">
                          <a:solidFill>
                            <a:schemeClr val="dk1"/>
                          </a:solidFill>
                          <a:latin typeface="+mn-lt"/>
                          <a:ea typeface="+mn-ea"/>
                          <a:cs typeface="+mn-cs"/>
                        </a:rPr>
                        <a:t>99%</a:t>
                      </a:r>
                    </a:p>
                    <a:p>
                      <a:r>
                        <a:rPr lang="en-US" sz="1800" b="0" i="0" u="none" strike="noStrike" kern="1200" baseline="0" dirty="0" smtClean="0">
                          <a:solidFill>
                            <a:schemeClr val="dk1"/>
                          </a:solidFill>
                          <a:latin typeface="+mn-lt"/>
                          <a:ea typeface="+mn-ea"/>
                          <a:cs typeface="+mn-cs"/>
                        </a:rPr>
                        <a:t>(363/367)</a:t>
                      </a:r>
                      <a:endParaRPr lang="en-US" dirty="0"/>
                    </a:p>
                  </a:txBody>
                  <a:tcPr/>
                </a:tc>
                <a:tc>
                  <a:txBody>
                    <a:bodyPr/>
                    <a:lstStyle/>
                    <a:p>
                      <a:r>
                        <a:rPr lang="en-US" sz="1800" b="0" i="0" u="none" strike="noStrike" kern="1200" baseline="0" dirty="0" smtClean="0">
                          <a:solidFill>
                            <a:schemeClr val="dk1"/>
                          </a:solidFill>
                          <a:latin typeface="+mn-lt"/>
                          <a:ea typeface="+mn-ea"/>
                          <a:cs typeface="+mn-cs"/>
                        </a:rPr>
                        <a:t>96%</a:t>
                      </a:r>
                    </a:p>
                    <a:p>
                      <a:r>
                        <a:rPr lang="en-US" sz="1800" b="0" i="0" u="none" strike="noStrike" kern="1200" baseline="0" dirty="0" smtClean="0">
                          <a:solidFill>
                            <a:schemeClr val="dk1"/>
                          </a:solidFill>
                          <a:latin typeface="+mn-lt"/>
                          <a:ea typeface="+mn-ea"/>
                          <a:cs typeface="+mn-cs"/>
                        </a:rPr>
                        <a:t>(362/376)</a:t>
                      </a:r>
                      <a:endParaRPr lang="en-US" dirty="0"/>
                    </a:p>
                  </a:txBody>
                  <a:tcPr/>
                </a:tc>
                <a:tc>
                  <a:txBody>
                    <a:bodyPr/>
                    <a:lstStyle/>
                    <a:p>
                      <a:r>
                        <a:rPr lang="en-US" sz="1800" b="0" i="0" u="none" strike="noStrike" kern="1200" baseline="0" dirty="0" smtClean="0">
                          <a:solidFill>
                            <a:schemeClr val="dk1"/>
                          </a:solidFill>
                          <a:latin typeface="+mn-lt"/>
                          <a:ea typeface="+mn-ea"/>
                          <a:cs typeface="+mn-cs"/>
                        </a:rPr>
                        <a:t>84%</a:t>
                      </a:r>
                    </a:p>
                    <a:p>
                      <a:r>
                        <a:rPr lang="en-US" sz="1800" b="0" i="0" u="none" strike="noStrike" kern="1200" baseline="0" dirty="0" smtClean="0">
                          <a:solidFill>
                            <a:schemeClr val="dk1"/>
                          </a:solidFill>
                          <a:latin typeface="+mn-lt"/>
                          <a:ea typeface="+mn-ea"/>
                          <a:cs typeface="+mn-cs"/>
                        </a:rPr>
                        <a:t>(319/376)</a:t>
                      </a:r>
                      <a:endParaRPr lang="en-US" dirty="0"/>
                    </a:p>
                  </a:txBody>
                  <a:tcPr/>
                </a:tc>
                <a:tc>
                  <a:txBody>
                    <a:bodyPr/>
                    <a:lstStyle/>
                    <a:p>
                      <a:r>
                        <a:rPr lang="en-US" sz="1800" b="0" i="0" u="none" strike="noStrike" kern="1200" baseline="0" dirty="0" smtClean="0">
                          <a:solidFill>
                            <a:schemeClr val="dk1"/>
                          </a:solidFill>
                          <a:latin typeface="+mn-lt"/>
                          <a:ea typeface="+mn-ea"/>
                          <a:cs typeface="+mn-cs"/>
                        </a:rPr>
                        <a:t>79%</a:t>
                      </a:r>
                    </a:p>
                    <a:p>
                      <a:r>
                        <a:rPr lang="en-US" sz="1800" b="0" i="0" u="none" strike="noStrike" kern="1200" baseline="0" dirty="0" smtClean="0">
                          <a:solidFill>
                            <a:schemeClr val="dk1"/>
                          </a:solidFill>
                          <a:latin typeface="+mn-lt"/>
                          <a:ea typeface="+mn-ea"/>
                          <a:cs typeface="+mn-cs"/>
                        </a:rPr>
                        <a:t>(279/352)</a:t>
                      </a:r>
                      <a:endParaRPr lang="en-US" dirty="0"/>
                    </a:p>
                  </a:txBody>
                  <a:tcPr/>
                </a:tc>
              </a:tr>
              <a:tr h="604520">
                <a:tc>
                  <a:txBody>
                    <a:bodyPr/>
                    <a:lstStyle/>
                    <a:p>
                      <a:r>
                        <a:rPr lang="en-US" sz="1800" b="0" i="0" u="none" strike="noStrike" kern="1200" baseline="0" dirty="0" smtClean="0">
                          <a:solidFill>
                            <a:schemeClr val="dk1"/>
                          </a:solidFill>
                          <a:latin typeface="+mn-lt"/>
                          <a:ea typeface="+mn-ea"/>
                          <a:cs typeface="+mn-cs"/>
                        </a:rPr>
                        <a:t>Gordon</a:t>
                      </a:r>
                    </a:p>
                    <a:p>
                      <a:r>
                        <a:rPr lang="en-US" sz="1800" b="0" i="0" u="none" strike="noStrike" kern="1200" baseline="0" dirty="0" smtClean="0">
                          <a:solidFill>
                            <a:schemeClr val="dk1"/>
                          </a:solidFill>
                          <a:latin typeface="+mn-lt"/>
                          <a:ea typeface="+mn-ea"/>
                          <a:cs typeface="+mn-cs"/>
                        </a:rPr>
                        <a:t>(w/o compression)</a:t>
                      </a:r>
                      <a:endParaRPr lang="en-US" dirty="0" smtClean="0"/>
                    </a:p>
                  </a:txBody>
                  <a:tcPr/>
                </a:tc>
                <a:tc>
                  <a:txBody>
                    <a:bodyPr/>
                    <a:lstStyle/>
                    <a:p>
                      <a:r>
                        <a:rPr lang="en-US" sz="1800" b="0" i="0" u="none" strike="noStrike" kern="1200" baseline="0" dirty="0" smtClean="0">
                          <a:solidFill>
                            <a:schemeClr val="dk1"/>
                          </a:solidFill>
                          <a:latin typeface="+mn-lt"/>
                          <a:ea typeface="+mn-ea"/>
                          <a:cs typeface="+mn-cs"/>
                        </a:rPr>
                        <a:t>99%</a:t>
                      </a:r>
                    </a:p>
                    <a:p>
                      <a:r>
                        <a:rPr lang="en-US" sz="1800" b="0" i="0" u="none" strike="noStrike" kern="1200" baseline="0" dirty="0" smtClean="0">
                          <a:solidFill>
                            <a:schemeClr val="dk1"/>
                          </a:solidFill>
                          <a:latin typeface="+mn-lt"/>
                          <a:ea typeface="+mn-ea"/>
                          <a:cs typeface="+mn-cs"/>
                        </a:rPr>
                        <a:t>(922/927)</a:t>
                      </a:r>
                      <a:endParaRPr lang="en-US" dirty="0"/>
                    </a:p>
                  </a:txBody>
                  <a:tcPr/>
                </a:tc>
                <a:tc>
                  <a:txBody>
                    <a:bodyPr/>
                    <a:lstStyle/>
                    <a:p>
                      <a:r>
                        <a:rPr lang="en-US" sz="1800" b="0" i="0" u="none" strike="noStrike" kern="1200" baseline="0" dirty="0" smtClean="0">
                          <a:solidFill>
                            <a:schemeClr val="dk1"/>
                          </a:solidFill>
                          <a:latin typeface="+mn-lt"/>
                          <a:ea typeface="+mn-ea"/>
                          <a:cs typeface="+mn-cs"/>
                        </a:rPr>
                        <a:t>98%</a:t>
                      </a:r>
                    </a:p>
                    <a:p>
                      <a:r>
                        <a:rPr lang="en-US" sz="1800" b="0" i="0" u="none" strike="noStrike" kern="1200" baseline="0" dirty="0" smtClean="0">
                          <a:solidFill>
                            <a:schemeClr val="dk1"/>
                          </a:solidFill>
                          <a:latin typeface="+mn-lt"/>
                          <a:ea typeface="+mn-ea"/>
                          <a:cs typeface="+mn-cs"/>
                        </a:rPr>
                        <a:t>(919/937)</a:t>
                      </a:r>
                      <a:endParaRPr lang="en-US" dirty="0"/>
                    </a:p>
                  </a:txBody>
                  <a:tcPr/>
                </a:tc>
                <a:tc>
                  <a:txBody>
                    <a:bodyPr/>
                    <a:lstStyle/>
                    <a:p>
                      <a:r>
                        <a:rPr lang="en-US" sz="1800" b="0" i="0" u="none" strike="noStrike" kern="1200" baseline="0" dirty="0" smtClean="0">
                          <a:solidFill>
                            <a:schemeClr val="dk1"/>
                          </a:solidFill>
                          <a:latin typeface="+mn-lt"/>
                          <a:ea typeface="+mn-ea"/>
                          <a:cs typeface="+mn-cs"/>
                        </a:rPr>
                        <a:t>96 %</a:t>
                      </a:r>
                    </a:p>
                    <a:p>
                      <a:r>
                        <a:rPr lang="en-US" sz="1800" b="0" i="0" u="none" strike="noStrike" kern="1200" baseline="0" dirty="0" smtClean="0">
                          <a:solidFill>
                            <a:schemeClr val="dk1"/>
                          </a:solidFill>
                          <a:latin typeface="+mn-lt"/>
                          <a:ea typeface="+mn-ea"/>
                          <a:cs typeface="+mn-cs"/>
                        </a:rPr>
                        <a:t>(922/961)</a:t>
                      </a:r>
                      <a:endParaRPr lang="en-US" dirty="0"/>
                    </a:p>
                  </a:txBody>
                  <a:tcPr/>
                </a:tc>
                <a:tc>
                  <a:txBody>
                    <a:bodyPr/>
                    <a:lstStyle/>
                    <a:p>
                      <a:r>
                        <a:rPr lang="en-US" sz="1800" b="0" i="0" u="none" strike="noStrike" kern="1200" baseline="0" dirty="0" smtClean="0">
                          <a:solidFill>
                            <a:schemeClr val="dk1"/>
                          </a:solidFill>
                          <a:latin typeface="+mn-lt"/>
                          <a:ea typeface="+mn-ea"/>
                          <a:cs typeface="+mn-cs"/>
                        </a:rPr>
                        <a:t>92%</a:t>
                      </a:r>
                    </a:p>
                    <a:p>
                      <a:r>
                        <a:rPr lang="en-US" sz="1800" b="0" i="0" u="none" strike="noStrike" kern="1200" baseline="0" dirty="0" smtClean="0">
                          <a:solidFill>
                            <a:schemeClr val="dk1"/>
                          </a:solidFill>
                          <a:latin typeface="+mn-lt"/>
                          <a:ea typeface="+mn-ea"/>
                          <a:cs typeface="+mn-cs"/>
                        </a:rPr>
                        <a:t>(835/912)</a:t>
                      </a:r>
                      <a:endParaRPr lang="en-US" dirty="0"/>
                    </a:p>
                  </a:txBody>
                  <a:tcPr/>
                </a:tc>
              </a:tr>
              <a:tr h="604520">
                <a:tc>
                  <a:txBody>
                    <a:bodyPr/>
                    <a:lstStyle/>
                    <a:p>
                      <a:r>
                        <a:rPr lang="en-US" sz="1800" b="0" i="0" u="none" strike="noStrike" kern="1200" baseline="0" dirty="0" smtClean="0">
                          <a:solidFill>
                            <a:schemeClr val="dk1"/>
                          </a:solidFill>
                          <a:latin typeface="+mn-lt"/>
                          <a:ea typeface="+mn-ea"/>
                          <a:cs typeface="+mn-cs"/>
                        </a:rPr>
                        <a:t>Quarry</a:t>
                      </a:r>
                    </a:p>
                    <a:p>
                      <a:r>
                        <a:rPr lang="en-US" sz="1800" b="0" i="0" u="none" strike="noStrike" kern="1200" baseline="0" dirty="0" smtClean="0">
                          <a:solidFill>
                            <a:schemeClr val="dk1"/>
                          </a:solidFill>
                          <a:latin typeface="+mn-lt"/>
                          <a:ea typeface="+mn-ea"/>
                          <a:cs typeface="+mn-cs"/>
                        </a:rPr>
                        <a:t>(w/ compression)</a:t>
                      </a:r>
                      <a:endParaRPr lang="en-US" dirty="0" smtClean="0"/>
                    </a:p>
                  </a:txBody>
                  <a:tcPr/>
                </a:tc>
                <a:tc>
                  <a:txBody>
                    <a:bodyPr/>
                    <a:lstStyle/>
                    <a:p>
                      <a:r>
                        <a:rPr lang="en-US" sz="1800" b="0" i="0" u="none" strike="noStrike" kern="1200" baseline="0" dirty="0" smtClean="0">
                          <a:solidFill>
                            <a:schemeClr val="dk1"/>
                          </a:solidFill>
                          <a:latin typeface="+mn-lt"/>
                          <a:ea typeface="+mn-ea"/>
                          <a:cs typeface="+mn-cs"/>
                        </a:rPr>
                        <a:t>98%</a:t>
                      </a:r>
                    </a:p>
                    <a:p>
                      <a:r>
                        <a:rPr lang="en-US" sz="1800" b="0" i="0" u="none" strike="noStrike" kern="1200" baseline="0" dirty="0" smtClean="0">
                          <a:solidFill>
                            <a:schemeClr val="dk1"/>
                          </a:solidFill>
                          <a:latin typeface="+mn-lt"/>
                          <a:ea typeface="+mn-ea"/>
                          <a:cs typeface="+mn-cs"/>
                        </a:rPr>
                        <a:t>(183/187)</a:t>
                      </a:r>
                      <a:endParaRPr lang="en-US" dirty="0"/>
                    </a:p>
                  </a:txBody>
                  <a:tcPr/>
                </a:tc>
                <a:tc>
                  <a:txBody>
                    <a:bodyPr/>
                    <a:lstStyle/>
                    <a:p>
                      <a:r>
                        <a:rPr lang="en-US" sz="1800" b="0" i="0" u="none" strike="noStrike" kern="1200" baseline="0" dirty="0" smtClean="0">
                          <a:solidFill>
                            <a:schemeClr val="dk1"/>
                          </a:solidFill>
                          <a:latin typeface="+mn-lt"/>
                          <a:ea typeface="+mn-ea"/>
                          <a:cs typeface="+mn-cs"/>
                        </a:rPr>
                        <a:t>94%</a:t>
                      </a:r>
                    </a:p>
                    <a:p>
                      <a:r>
                        <a:rPr lang="en-US" sz="1800" b="0" i="0" u="none" strike="noStrike" kern="1200" baseline="0" dirty="0" smtClean="0">
                          <a:solidFill>
                            <a:schemeClr val="dk1"/>
                          </a:solidFill>
                          <a:latin typeface="+mn-lt"/>
                          <a:ea typeface="+mn-ea"/>
                          <a:cs typeface="+mn-cs"/>
                        </a:rPr>
                        <a:t>(180/192)</a:t>
                      </a:r>
                      <a:endParaRPr lang="en-US" dirty="0"/>
                    </a:p>
                  </a:txBody>
                  <a:tcPr/>
                </a:tc>
                <a:tc>
                  <a:txBody>
                    <a:bodyPr/>
                    <a:lstStyle/>
                    <a:p>
                      <a:r>
                        <a:rPr lang="en-US" sz="1800" b="0" i="0" u="none" strike="noStrike" kern="1200" baseline="0" dirty="0" smtClean="0">
                          <a:solidFill>
                            <a:schemeClr val="dk1"/>
                          </a:solidFill>
                          <a:latin typeface="+mn-lt"/>
                          <a:ea typeface="+mn-ea"/>
                          <a:cs typeface="+mn-cs"/>
                        </a:rPr>
                        <a:t>87%</a:t>
                      </a:r>
                    </a:p>
                    <a:p>
                      <a:r>
                        <a:rPr lang="en-US" sz="1800" b="0" i="0" u="none" strike="noStrike" kern="1200" baseline="0" dirty="0" smtClean="0">
                          <a:solidFill>
                            <a:schemeClr val="dk1"/>
                          </a:solidFill>
                          <a:latin typeface="+mn-lt"/>
                          <a:ea typeface="+mn-ea"/>
                          <a:cs typeface="+mn-cs"/>
                        </a:rPr>
                        <a:t>(169/194)</a:t>
                      </a:r>
                      <a:endParaRPr lang="en-US" dirty="0"/>
                    </a:p>
                  </a:txBody>
                  <a:tcPr/>
                </a:tc>
                <a:tc>
                  <a:txBody>
                    <a:bodyPr/>
                    <a:lstStyle/>
                    <a:p>
                      <a:r>
                        <a:rPr lang="en-US" sz="1800" b="0" i="0" u="none" strike="noStrike" kern="1200" baseline="0" dirty="0" smtClean="0">
                          <a:solidFill>
                            <a:schemeClr val="dk1"/>
                          </a:solidFill>
                          <a:latin typeface="+mn-lt"/>
                          <a:ea typeface="+mn-ea"/>
                          <a:cs typeface="+mn-cs"/>
                        </a:rPr>
                        <a:t>78%</a:t>
                      </a:r>
                    </a:p>
                    <a:p>
                      <a:r>
                        <a:rPr lang="en-US" sz="1800" b="0" i="0" u="none" strike="noStrike" kern="1200" baseline="0" dirty="0" smtClean="0">
                          <a:solidFill>
                            <a:schemeClr val="dk1"/>
                          </a:solidFill>
                          <a:latin typeface="+mn-lt"/>
                          <a:ea typeface="+mn-ea"/>
                          <a:cs typeface="+mn-cs"/>
                        </a:rPr>
                        <a:t>(187/241)</a:t>
                      </a:r>
                      <a:endParaRPr lang="en-US" dirty="0"/>
                    </a:p>
                  </a:txBody>
                  <a:tcPr/>
                </a:tc>
              </a:tr>
              <a:tr h="604520">
                <a:tc>
                  <a:txBody>
                    <a:bodyPr/>
                    <a:lstStyle/>
                    <a:p>
                      <a:r>
                        <a:rPr lang="en-US" sz="1800" b="0" i="0" u="none" strike="noStrike" kern="1200" baseline="0" dirty="0" smtClean="0">
                          <a:solidFill>
                            <a:schemeClr val="dk1"/>
                          </a:solidFill>
                          <a:latin typeface="+mn-lt"/>
                          <a:ea typeface="+mn-ea"/>
                          <a:cs typeface="+mn-cs"/>
                        </a:rPr>
                        <a:t>Quarry</a:t>
                      </a:r>
                    </a:p>
                    <a:p>
                      <a:r>
                        <a:rPr lang="en-US" sz="1800" b="0" i="0" u="none" strike="noStrike" kern="1200" baseline="0" dirty="0" smtClean="0">
                          <a:solidFill>
                            <a:schemeClr val="dk1"/>
                          </a:solidFill>
                          <a:latin typeface="+mn-lt"/>
                          <a:ea typeface="+mn-ea"/>
                          <a:cs typeface="+mn-cs"/>
                        </a:rPr>
                        <a:t>(w/o compression)</a:t>
                      </a:r>
                      <a:endParaRPr lang="en-US" dirty="0" smtClean="0"/>
                    </a:p>
                  </a:txBody>
                  <a:tcPr/>
                </a:tc>
                <a:tc>
                  <a:txBody>
                    <a:bodyPr/>
                    <a:lstStyle/>
                    <a:p>
                      <a:r>
                        <a:rPr lang="en-US" sz="1800" b="0" i="0" u="none" strike="noStrike" kern="1200" baseline="0" dirty="0" smtClean="0">
                          <a:solidFill>
                            <a:schemeClr val="dk1"/>
                          </a:solidFill>
                          <a:latin typeface="+mn-lt"/>
                          <a:ea typeface="+mn-ea"/>
                          <a:cs typeface="+mn-cs"/>
                        </a:rPr>
                        <a:t>99%</a:t>
                      </a:r>
                    </a:p>
                    <a:p>
                      <a:r>
                        <a:rPr lang="en-US" sz="1800" b="0" i="0" u="none" strike="noStrike" kern="1200" baseline="0" dirty="0" smtClean="0">
                          <a:solidFill>
                            <a:schemeClr val="dk1"/>
                          </a:solidFill>
                          <a:latin typeface="+mn-lt"/>
                          <a:ea typeface="+mn-ea"/>
                          <a:cs typeface="+mn-cs"/>
                        </a:rPr>
                        <a:t>(461/465)</a:t>
                      </a:r>
                      <a:endParaRPr lang="en-US" dirty="0"/>
                    </a:p>
                  </a:txBody>
                  <a:tcPr/>
                </a:tc>
                <a:tc>
                  <a:txBody>
                    <a:bodyPr/>
                    <a:lstStyle/>
                    <a:p>
                      <a:r>
                        <a:rPr lang="en-US" sz="1800" b="0" i="0" u="none" strike="noStrike" kern="1200" baseline="0" dirty="0" smtClean="0">
                          <a:solidFill>
                            <a:schemeClr val="dk1"/>
                          </a:solidFill>
                          <a:latin typeface="+mn-lt"/>
                          <a:ea typeface="+mn-ea"/>
                          <a:cs typeface="+mn-cs"/>
                        </a:rPr>
                        <a:t>97%</a:t>
                      </a:r>
                    </a:p>
                    <a:p>
                      <a:r>
                        <a:rPr lang="en-US" sz="1800" b="0" i="0" u="none" strike="noStrike" kern="1200" baseline="0" dirty="0" smtClean="0">
                          <a:solidFill>
                            <a:schemeClr val="dk1"/>
                          </a:solidFill>
                          <a:latin typeface="+mn-lt"/>
                          <a:ea typeface="+mn-ea"/>
                          <a:cs typeface="+mn-cs"/>
                        </a:rPr>
                        <a:t>(458/472)</a:t>
                      </a:r>
                      <a:endParaRPr lang="en-US" dirty="0"/>
                    </a:p>
                  </a:txBody>
                  <a:tcPr/>
                </a:tc>
                <a:tc>
                  <a:txBody>
                    <a:bodyPr/>
                    <a:lstStyle/>
                    <a:p>
                      <a:r>
                        <a:rPr lang="en-US" sz="1800" b="0" i="0" u="none" strike="noStrike" kern="1200" baseline="0" dirty="0" smtClean="0">
                          <a:solidFill>
                            <a:schemeClr val="dk1"/>
                          </a:solidFill>
                          <a:latin typeface="+mn-lt"/>
                          <a:ea typeface="+mn-ea"/>
                          <a:cs typeface="+mn-cs"/>
                        </a:rPr>
                        <a:t>95%</a:t>
                      </a:r>
                    </a:p>
                    <a:p>
                      <a:r>
                        <a:rPr lang="en-US" sz="1800" b="0" i="0" u="none" strike="noStrike" kern="1200" baseline="0" dirty="0" smtClean="0">
                          <a:solidFill>
                            <a:schemeClr val="dk1"/>
                          </a:solidFill>
                          <a:latin typeface="+mn-lt"/>
                          <a:ea typeface="+mn-ea"/>
                          <a:cs typeface="+mn-cs"/>
                        </a:rPr>
                        <a:t>(465/490)</a:t>
                      </a:r>
                      <a:endParaRPr lang="en-US" dirty="0"/>
                    </a:p>
                  </a:txBody>
                  <a:tcPr/>
                </a:tc>
                <a:tc>
                  <a:txBody>
                    <a:bodyPr/>
                    <a:lstStyle/>
                    <a:p>
                      <a:r>
                        <a:rPr lang="en-US" sz="1800" b="0" i="0" u="none" strike="noStrike" kern="1200" baseline="0" dirty="0" smtClean="0">
                          <a:solidFill>
                            <a:schemeClr val="dk1"/>
                          </a:solidFill>
                          <a:latin typeface="+mn-lt"/>
                          <a:ea typeface="+mn-ea"/>
                          <a:cs typeface="+mn-cs"/>
                        </a:rPr>
                        <a:t>89%</a:t>
                      </a:r>
                    </a:p>
                    <a:p>
                      <a:r>
                        <a:rPr lang="en-US" sz="1800" b="0" i="0" u="none" strike="noStrike" kern="1200" baseline="0" dirty="0" smtClean="0">
                          <a:solidFill>
                            <a:schemeClr val="dk1"/>
                          </a:solidFill>
                          <a:latin typeface="+mn-lt"/>
                          <a:ea typeface="+mn-ea"/>
                          <a:cs typeface="+mn-cs"/>
                        </a:rPr>
                        <a:t>(455/513)</a:t>
                      </a:r>
                      <a:endParaRPr lang="en-US" dirty="0"/>
                    </a:p>
                  </a:txBody>
                  <a:tcPr/>
                </a:tc>
              </a:tr>
            </a:tbl>
          </a:graphicData>
        </a:graphic>
      </p:graphicFrame>
    </p:spTree>
    <p:extLst>
      <p:ext uri="{BB962C8B-B14F-4D97-AF65-F5344CB8AC3E}">
        <p14:creationId xmlns:p14="http://schemas.microsoft.com/office/powerpoint/2010/main" val="337526793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p:txBody>
          <a:bodyPr>
            <a:normAutofit fontScale="70000" lnSpcReduction="20000"/>
          </a:bodyPr>
          <a:lstStyle/>
          <a:p>
            <a:r>
              <a:rPr lang="en-US" dirty="0"/>
              <a:t>M</a:t>
            </a:r>
            <a:r>
              <a:rPr lang="en-US" dirty="0" smtClean="0"/>
              <a:t>ove </a:t>
            </a:r>
            <a:r>
              <a:rPr lang="en-US" dirty="0"/>
              <a:t>computation to the data rather than vice </a:t>
            </a:r>
            <a:r>
              <a:rPr lang="en-US" dirty="0" smtClean="0"/>
              <a:t>versa eliminates </a:t>
            </a:r>
            <a:r>
              <a:rPr lang="en-US" dirty="0"/>
              <a:t>network bottleneck brought by large amount of </a:t>
            </a:r>
            <a:r>
              <a:rPr lang="en-US" dirty="0" smtClean="0"/>
              <a:t>concurrent data movement</a:t>
            </a:r>
          </a:p>
          <a:p>
            <a:endParaRPr lang="en-US" dirty="0" smtClean="0"/>
          </a:p>
          <a:p>
            <a:r>
              <a:rPr lang="en-US" dirty="0"/>
              <a:t>D</a:t>
            </a:r>
            <a:r>
              <a:rPr lang="en-US" dirty="0" smtClean="0"/>
              <a:t>ata compression plays </a:t>
            </a:r>
            <a:r>
              <a:rPr lang="en-US" dirty="0"/>
              <a:t>an important role as savings on storage space, data </a:t>
            </a:r>
            <a:r>
              <a:rPr lang="en-US" dirty="0" smtClean="0"/>
              <a:t>stage-in time </a:t>
            </a:r>
            <a:r>
              <a:rPr lang="en-US" dirty="0"/>
              <a:t>and job execution time can be significant and yield </a:t>
            </a:r>
            <a:r>
              <a:rPr lang="en-US" dirty="0" smtClean="0"/>
              <a:t>improved throughput </a:t>
            </a:r>
            <a:r>
              <a:rPr lang="en-US" dirty="0"/>
              <a:t>and overall performance of </a:t>
            </a:r>
            <a:r>
              <a:rPr lang="en-US" dirty="0" smtClean="0"/>
              <a:t>cloud/grid</a:t>
            </a:r>
          </a:p>
          <a:p>
            <a:endParaRPr lang="en-US" dirty="0"/>
          </a:p>
          <a:p>
            <a:r>
              <a:rPr lang="en-US" dirty="0" smtClean="0"/>
              <a:t>When running </a:t>
            </a:r>
            <a:r>
              <a:rPr lang="en-US" dirty="0"/>
              <a:t>large </a:t>
            </a:r>
            <a:r>
              <a:rPr lang="en-US" dirty="0" err="1"/>
              <a:t>MapReduce</a:t>
            </a:r>
            <a:r>
              <a:rPr lang="en-US" dirty="0"/>
              <a:t> cluster, it is more efficient to run </a:t>
            </a:r>
            <a:r>
              <a:rPr lang="en-US" dirty="0" smtClean="0"/>
              <a:t>multiple jobs </a:t>
            </a:r>
            <a:r>
              <a:rPr lang="en-US" dirty="0"/>
              <a:t>simultaneously rather than single job one by one to get </a:t>
            </a:r>
            <a:r>
              <a:rPr lang="en-US" dirty="0" smtClean="0"/>
              <a:t>a good </a:t>
            </a:r>
            <a:r>
              <a:rPr lang="en-US" dirty="0"/>
              <a:t>mixture of map and reduce tasks throughout the </a:t>
            </a:r>
            <a:r>
              <a:rPr lang="en-US" dirty="0" smtClean="0"/>
              <a:t>computation as </a:t>
            </a:r>
            <a:r>
              <a:rPr lang="en-US" dirty="0"/>
              <a:t>high cluster utilization is the key to achieve promising </a:t>
            </a:r>
            <a:r>
              <a:rPr lang="en-US" dirty="0" smtClean="0"/>
              <a:t>speedup as </a:t>
            </a:r>
            <a:r>
              <a:rPr lang="en-US" dirty="0"/>
              <a:t>the cluster </a:t>
            </a:r>
            <a:r>
              <a:rPr lang="en-US" dirty="0" smtClean="0"/>
              <a:t>scales</a:t>
            </a:r>
          </a:p>
          <a:p>
            <a:endParaRPr lang="en-US" dirty="0"/>
          </a:p>
        </p:txBody>
      </p:sp>
    </p:spTree>
    <p:extLst>
      <p:ext uri="{BB962C8B-B14F-4D97-AF65-F5344CB8AC3E}">
        <p14:creationId xmlns:p14="http://schemas.microsoft.com/office/powerpoint/2010/main" val="397559074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Future Work</a:t>
            </a:r>
            <a:endParaRPr lang="en-US" dirty="0"/>
          </a:p>
        </p:txBody>
      </p:sp>
      <p:sp>
        <p:nvSpPr>
          <p:cNvPr id="3" name="Content Placeholder 2"/>
          <p:cNvSpPr>
            <a:spLocks noGrp="1"/>
          </p:cNvSpPr>
          <p:nvPr>
            <p:ph idx="1"/>
          </p:nvPr>
        </p:nvSpPr>
        <p:spPr/>
        <p:txBody>
          <a:bodyPr>
            <a:normAutofit/>
          </a:bodyPr>
          <a:lstStyle/>
          <a:p>
            <a:r>
              <a:rPr lang="en-US" dirty="0" smtClean="0"/>
              <a:t>Data compression of intermediate outputs of map tasks for reduce input heavy jobs</a:t>
            </a:r>
          </a:p>
          <a:p>
            <a:pPr lvl="1"/>
            <a:r>
              <a:rPr lang="en-US" dirty="0" smtClean="0"/>
              <a:t>Pros</a:t>
            </a:r>
          </a:p>
          <a:p>
            <a:pPr lvl="2"/>
            <a:r>
              <a:rPr lang="en-US" dirty="0"/>
              <a:t>reduced disk IOs on map side, </a:t>
            </a:r>
            <a:r>
              <a:rPr lang="en-US" dirty="0" smtClean="0"/>
              <a:t>network </a:t>
            </a:r>
            <a:r>
              <a:rPr lang="en-US" dirty="0"/>
              <a:t>IOs during shuffle phase, and disk IOs on reduce side</a:t>
            </a:r>
            <a:endParaRPr lang="en-US" dirty="0" smtClean="0"/>
          </a:p>
          <a:p>
            <a:pPr lvl="1"/>
            <a:r>
              <a:rPr lang="en-US" dirty="0" smtClean="0"/>
              <a:t>Cons</a:t>
            </a:r>
          </a:p>
          <a:p>
            <a:pPr lvl="2"/>
            <a:r>
              <a:rPr lang="en-US" dirty="0"/>
              <a:t>overheads brought by compression of intermediate map outputs on map side and decompression of data on reduce </a:t>
            </a:r>
            <a:r>
              <a:rPr lang="en-US" dirty="0" smtClean="0"/>
              <a:t>side</a:t>
            </a:r>
          </a:p>
        </p:txBody>
      </p:sp>
    </p:spTree>
    <p:extLst>
      <p:ext uri="{BB962C8B-B14F-4D97-AF65-F5344CB8AC3E}">
        <p14:creationId xmlns:p14="http://schemas.microsoft.com/office/powerpoint/2010/main" val="329832048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marL="0" indent="0" algn="ctr">
              <a:buNone/>
            </a:pPr>
            <a:r>
              <a:rPr lang="en-US" sz="7200" dirty="0" smtClean="0"/>
              <a:t>Thank You!</a:t>
            </a:r>
          </a:p>
          <a:p>
            <a:pPr marL="0" indent="0">
              <a:buNone/>
            </a:pPr>
            <a:r>
              <a:rPr lang="en-US" sz="7200" dirty="0"/>
              <a:t>	</a:t>
            </a:r>
            <a:r>
              <a:rPr lang="en-US" sz="7200" dirty="0" smtClean="0"/>
              <a:t>	Questions ?</a:t>
            </a:r>
            <a:endParaRPr lang="en-US" sz="72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6080891"/>
            <a:ext cx="4114800" cy="742950"/>
          </a:xfrm>
          <a:prstGeom prst="rect">
            <a:avLst/>
          </a:prstGeom>
        </p:spPr>
      </p:pic>
    </p:spTree>
    <p:extLst>
      <p:ext uri="{BB962C8B-B14F-4D97-AF65-F5344CB8AC3E}">
        <p14:creationId xmlns:p14="http://schemas.microsoft.com/office/powerpoint/2010/main" val="5352890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Jobs on HPC</a:t>
            </a:r>
            <a:endParaRPr lang="en-US" dirty="0"/>
          </a:p>
        </p:txBody>
      </p:sp>
      <p:sp>
        <p:nvSpPr>
          <p:cNvPr id="3" name="Content Placeholder 2"/>
          <p:cNvSpPr>
            <a:spLocks noGrp="1"/>
          </p:cNvSpPr>
          <p:nvPr>
            <p:ph idx="1"/>
          </p:nvPr>
        </p:nvSpPr>
        <p:spPr>
          <a:xfrm>
            <a:off x="457200" y="1600200"/>
            <a:ext cx="8229600" cy="4724400"/>
          </a:xfrm>
        </p:spPr>
        <p:txBody>
          <a:bodyPr>
            <a:normAutofit fontScale="92500" lnSpcReduction="20000"/>
          </a:bodyPr>
          <a:lstStyle/>
          <a:p>
            <a:r>
              <a:rPr lang="en-US" sz="2800" dirty="0" smtClean="0"/>
              <a:t>Compute-intensive jobs</a:t>
            </a:r>
          </a:p>
          <a:p>
            <a:pPr lvl="1"/>
            <a:r>
              <a:rPr lang="en-US" sz="2400" dirty="0" smtClean="0"/>
              <a:t>HPC platform shows good success for predominantly compute-intensive jobs</a:t>
            </a:r>
          </a:p>
          <a:p>
            <a:pPr lvl="1"/>
            <a:r>
              <a:rPr lang="en-US" sz="2400" dirty="0" smtClean="0"/>
              <a:t>“Moving data to computation paradigm”</a:t>
            </a:r>
          </a:p>
          <a:p>
            <a:pPr lvl="1"/>
            <a:r>
              <a:rPr lang="en-US" sz="2400" dirty="0" smtClean="0"/>
              <a:t>No clear boundary between computation and data stage-in</a:t>
            </a:r>
          </a:p>
          <a:p>
            <a:pPr lvl="1"/>
            <a:endParaRPr lang="en-US" sz="2400" dirty="0" smtClean="0"/>
          </a:p>
          <a:p>
            <a:r>
              <a:rPr lang="en-US" sz="2800" dirty="0" smtClean="0"/>
              <a:t>Data-intensive jobs</a:t>
            </a:r>
          </a:p>
          <a:p>
            <a:pPr lvl="1"/>
            <a:r>
              <a:rPr lang="en-US" sz="2400" dirty="0" smtClean="0"/>
              <a:t>Still struggle on HPC </a:t>
            </a:r>
          </a:p>
          <a:p>
            <a:pPr lvl="1"/>
            <a:r>
              <a:rPr lang="en-US" sz="2400" dirty="0" smtClean="0"/>
              <a:t>The number of interconnects is static between I/O nodes and compute nodes</a:t>
            </a:r>
          </a:p>
          <a:p>
            <a:pPr lvl="1"/>
            <a:r>
              <a:rPr lang="en-US" sz="2400" dirty="0" smtClean="0"/>
              <a:t>Capacity of high speed links is still much less than the aggregated bandwidth of all compute nodes. </a:t>
            </a:r>
          </a:p>
          <a:p>
            <a:pPr lvl="1"/>
            <a:r>
              <a:rPr lang="en-US" sz="2400" dirty="0" smtClean="0"/>
              <a:t>Network saturation due to large amount of concurrent data movement from I/O nodes to compute nodes</a:t>
            </a:r>
            <a:endParaRPr lang="en-US" sz="2400" dirty="0"/>
          </a:p>
        </p:txBody>
      </p:sp>
    </p:spTree>
    <p:extLst>
      <p:ext uri="{BB962C8B-B14F-4D97-AF65-F5344CB8AC3E}">
        <p14:creationId xmlns:p14="http://schemas.microsoft.com/office/powerpoint/2010/main" val="23820811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Moving Computation to Data Paradigm</a:t>
            </a:r>
            <a:endParaRPr lang="en-US" dirty="0"/>
          </a:p>
        </p:txBody>
      </p:sp>
      <p:sp>
        <p:nvSpPr>
          <p:cNvPr id="3" name="Content Placeholder 2"/>
          <p:cNvSpPr>
            <a:spLocks noGrp="1"/>
          </p:cNvSpPr>
          <p:nvPr>
            <p:ph idx="1"/>
          </p:nvPr>
        </p:nvSpPr>
        <p:spPr>
          <a:xfrm>
            <a:off x="457200" y="1600200"/>
            <a:ext cx="8229600" cy="4724400"/>
          </a:xfrm>
        </p:spPr>
        <p:txBody>
          <a:bodyPr>
            <a:normAutofit/>
          </a:bodyPr>
          <a:lstStyle/>
          <a:p>
            <a:r>
              <a:rPr lang="en-US" sz="2800" dirty="0" smtClean="0"/>
              <a:t>Moving Computation to data paradigm</a:t>
            </a:r>
          </a:p>
          <a:p>
            <a:pPr lvl="1"/>
            <a:r>
              <a:rPr lang="en-US" sz="2400" dirty="0" smtClean="0"/>
              <a:t>Assume that data are resident on local disks and computation is scheduled where the data are located</a:t>
            </a:r>
          </a:p>
          <a:p>
            <a:pPr lvl="1"/>
            <a:endParaRPr lang="en-US" sz="2400" dirty="0" smtClean="0"/>
          </a:p>
          <a:p>
            <a:pPr lvl="1"/>
            <a:r>
              <a:rPr lang="en-US" sz="2400" dirty="0" smtClean="0"/>
              <a:t>However, on an HPC data must be staged from a broader file system such as Luster/GPFS to local file systems of compute nodes where data can be accessed</a:t>
            </a:r>
          </a:p>
          <a:p>
            <a:pPr lvl="1"/>
            <a:endParaRPr lang="en-US" sz="2400" dirty="0" smtClean="0"/>
          </a:p>
          <a:p>
            <a:pPr lvl="1"/>
            <a:r>
              <a:rPr lang="en-US" sz="2400" dirty="0" smtClean="0"/>
              <a:t>The staging can represent a substantial delay in processing</a:t>
            </a:r>
          </a:p>
        </p:txBody>
      </p:sp>
    </p:spTree>
    <p:extLst>
      <p:ext uri="{BB962C8B-B14F-4D97-AF65-F5344CB8AC3E}">
        <p14:creationId xmlns:p14="http://schemas.microsoft.com/office/powerpoint/2010/main" val="27682529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38200"/>
          </a:xfrm>
        </p:spPr>
        <p:txBody>
          <a:bodyPr/>
          <a:lstStyle/>
          <a:p>
            <a:r>
              <a:rPr lang="en-US" dirty="0" err="1" smtClean="0"/>
              <a:t>MapReduce</a:t>
            </a:r>
            <a:r>
              <a:rPr lang="en-US" dirty="0" smtClean="0"/>
              <a:t> vs. MPI (+ </a:t>
            </a:r>
            <a:r>
              <a:rPr lang="en-US" dirty="0" err="1" smtClean="0"/>
              <a:t>OpenMP</a:t>
            </a:r>
            <a:r>
              <a:rPr lang="en-US" dirty="0" smtClean="0"/>
              <a:t>)</a:t>
            </a:r>
            <a:endParaRPr lang="en-US" dirty="0"/>
          </a:p>
        </p:txBody>
      </p:sp>
      <p:sp>
        <p:nvSpPr>
          <p:cNvPr id="3" name="Content Placeholder 2"/>
          <p:cNvSpPr>
            <a:spLocks noGrp="1"/>
          </p:cNvSpPr>
          <p:nvPr>
            <p:ph idx="1"/>
          </p:nvPr>
        </p:nvSpPr>
        <p:spPr>
          <a:xfrm>
            <a:off x="152400" y="1295400"/>
            <a:ext cx="8839200" cy="5334000"/>
          </a:xfrm>
        </p:spPr>
        <p:txBody>
          <a:bodyPr>
            <a:normAutofit lnSpcReduction="10000"/>
          </a:bodyPr>
          <a:lstStyle/>
          <a:p>
            <a:r>
              <a:rPr lang="en-US" dirty="0" smtClean="0"/>
              <a:t>MPI (+ </a:t>
            </a:r>
            <a:r>
              <a:rPr lang="en-US" dirty="0" err="1" smtClean="0"/>
              <a:t>OpenMP</a:t>
            </a:r>
            <a:r>
              <a:rPr lang="en-US" dirty="0" smtClean="0"/>
              <a:t>)</a:t>
            </a:r>
          </a:p>
          <a:p>
            <a:pPr lvl="1"/>
            <a:r>
              <a:rPr lang="en-US" dirty="0" smtClean="0"/>
              <a:t>Pros</a:t>
            </a:r>
          </a:p>
          <a:p>
            <a:pPr lvl="2"/>
            <a:r>
              <a:rPr lang="en-US" dirty="0" smtClean="0"/>
              <a:t>Provide a rich set of communication and synchronization constructs from which user can create diverse communication topologies, i.e. great control to the programmer</a:t>
            </a:r>
          </a:p>
          <a:p>
            <a:pPr lvl="2"/>
            <a:r>
              <a:rPr lang="en-US" dirty="0" smtClean="0"/>
              <a:t>High-performance implementations, such as MPICH2, </a:t>
            </a:r>
            <a:r>
              <a:rPr lang="en-US" dirty="0" err="1" smtClean="0"/>
              <a:t>OpenMPI</a:t>
            </a:r>
            <a:r>
              <a:rPr lang="en-US" dirty="0" smtClean="0"/>
              <a:t>, </a:t>
            </a:r>
            <a:r>
              <a:rPr lang="en-US" dirty="0" err="1" smtClean="0"/>
              <a:t>etc</a:t>
            </a:r>
            <a:endParaRPr lang="en-US" dirty="0" smtClean="0"/>
          </a:p>
          <a:p>
            <a:pPr lvl="2"/>
            <a:endParaRPr lang="en-US" sz="2000" dirty="0" smtClean="0"/>
          </a:p>
          <a:p>
            <a:pPr lvl="1"/>
            <a:r>
              <a:rPr lang="en-US" dirty="0" smtClean="0"/>
              <a:t>Cons</a:t>
            </a:r>
          </a:p>
          <a:p>
            <a:pPr lvl="2"/>
            <a:r>
              <a:rPr lang="en-US" dirty="0" smtClean="0"/>
              <a:t>Programmer needs to explicitly handle the mechanics of the data partitioning/communication/data flow, exposed via low-level C routines, as well as the higher-level algorithm for the analysis</a:t>
            </a:r>
          </a:p>
          <a:p>
            <a:pPr marL="457200" lvl="1" indent="0">
              <a:buNone/>
            </a:pPr>
            <a:endParaRPr lang="en-US" sz="2400" dirty="0" smtClean="0"/>
          </a:p>
        </p:txBody>
      </p:sp>
    </p:spTree>
    <p:extLst>
      <p:ext uri="{BB962C8B-B14F-4D97-AF65-F5344CB8AC3E}">
        <p14:creationId xmlns:p14="http://schemas.microsoft.com/office/powerpoint/2010/main" val="42375089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014248"/>
          </a:xfrm>
        </p:spPr>
        <p:txBody>
          <a:bodyPr>
            <a:normAutofit fontScale="90000"/>
          </a:bodyPr>
          <a:lstStyle/>
          <a:p>
            <a:r>
              <a:rPr lang="en-US" dirty="0" err="1" smtClean="0"/>
              <a:t>MapReduce</a:t>
            </a:r>
            <a:r>
              <a:rPr lang="en-US" dirty="0" smtClean="0"/>
              <a:t> vs. MPI (+ </a:t>
            </a:r>
            <a:r>
              <a:rPr lang="en-US" dirty="0" err="1" smtClean="0"/>
              <a:t>OpenMP</a:t>
            </a:r>
            <a:r>
              <a:rPr lang="en-US" dirty="0" smtClean="0"/>
              <a:t>) (Cont.)</a:t>
            </a:r>
            <a:endParaRPr lang="en-US" dirty="0"/>
          </a:p>
        </p:txBody>
      </p:sp>
      <p:sp>
        <p:nvSpPr>
          <p:cNvPr id="3" name="Content Placeholder 2"/>
          <p:cNvSpPr>
            <a:spLocks noGrp="1"/>
          </p:cNvSpPr>
          <p:nvPr>
            <p:ph idx="1"/>
          </p:nvPr>
        </p:nvSpPr>
        <p:spPr>
          <a:xfrm>
            <a:off x="152400" y="1524000"/>
            <a:ext cx="8839200" cy="5105400"/>
          </a:xfrm>
        </p:spPr>
        <p:txBody>
          <a:bodyPr>
            <a:normAutofit/>
          </a:bodyPr>
          <a:lstStyle/>
          <a:p>
            <a:r>
              <a:rPr lang="en-US" dirty="0" err="1" smtClean="0"/>
              <a:t>MapReduce</a:t>
            </a:r>
            <a:endParaRPr lang="en-US" dirty="0" smtClean="0"/>
          </a:p>
          <a:p>
            <a:pPr lvl="1"/>
            <a:r>
              <a:rPr lang="en-US" dirty="0" smtClean="0"/>
              <a:t>Pros</a:t>
            </a:r>
          </a:p>
          <a:p>
            <a:pPr lvl="2"/>
            <a:r>
              <a:rPr lang="en-US" dirty="0" smtClean="0"/>
              <a:t>Operate only at the higher level: the programmer thinks in terms of functions (map and reduce) and the data flow is implicit</a:t>
            </a:r>
          </a:p>
          <a:p>
            <a:pPr lvl="2"/>
            <a:r>
              <a:rPr lang="en-US" dirty="0" smtClean="0"/>
              <a:t>Some high-performance runtimes for iterative algorithms, such Twister, </a:t>
            </a:r>
            <a:r>
              <a:rPr lang="en-US" dirty="0" err="1" smtClean="0"/>
              <a:t>Haloop</a:t>
            </a:r>
            <a:r>
              <a:rPr lang="en-US" dirty="0" smtClean="0"/>
              <a:t>, M3R, </a:t>
            </a:r>
            <a:r>
              <a:rPr lang="en-US" dirty="0" err="1" smtClean="0"/>
              <a:t>etc</a:t>
            </a:r>
            <a:endParaRPr lang="en-US" dirty="0" smtClean="0"/>
          </a:p>
          <a:p>
            <a:pPr lvl="2"/>
            <a:endParaRPr lang="en-US" sz="2000" dirty="0" smtClean="0"/>
          </a:p>
          <a:p>
            <a:pPr lvl="1"/>
            <a:r>
              <a:rPr lang="en-US" dirty="0" smtClean="0"/>
              <a:t>Cons</a:t>
            </a:r>
          </a:p>
          <a:p>
            <a:pPr lvl="2"/>
            <a:r>
              <a:rPr lang="en-US" dirty="0" smtClean="0"/>
              <a:t>May not able to express complicated communication topologies</a:t>
            </a:r>
          </a:p>
        </p:txBody>
      </p:sp>
    </p:spTree>
    <p:extLst>
      <p:ext uri="{BB962C8B-B14F-4D97-AF65-F5344CB8AC3E}">
        <p14:creationId xmlns:p14="http://schemas.microsoft.com/office/powerpoint/2010/main" val="29321004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Use Scenario I: Time Series Analysis of Caries Lesion Activity</a:t>
            </a:r>
            <a:endParaRPr lang="en-US" dirty="0"/>
          </a:p>
        </p:txBody>
      </p:sp>
      <p:sp>
        <p:nvSpPr>
          <p:cNvPr id="3" name="Content Placeholder 2"/>
          <p:cNvSpPr>
            <a:spLocks noGrp="1"/>
          </p:cNvSpPr>
          <p:nvPr>
            <p:ph idx="1"/>
          </p:nvPr>
        </p:nvSpPr>
        <p:spPr>
          <a:xfrm>
            <a:off x="457200" y="1600200"/>
            <a:ext cx="8229600" cy="4832131"/>
          </a:xfrm>
        </p:spPr>
        <p:txBody>
          <a:bodyPr>
            <a:normAutofit fontScale="92500" lnSpcReduction="20000"/>
          </a:bodyPr>
          <a:lstStyle/>
          <a:p>
            <a:r>
              <a:rPr lang="en-US" dirty="0" smtClean="0"/>
              <a:t>Assessment </a:t>
            </a:r>
            <a:r>
              <a:rPr lang="en-US" dirty="0"/>
              <a:t>of caries lesion activity</a:t>
            </a:r>
            <a:endParaRPr lang="en-US" dirty="0" smtClean="0"/>
          </a:p>
          <a:p>
            <a:pPr lvl="1"/>
            <a:r>
              <a:rPr lang="en-US" dirty="0" smtClean="0"/>
              <a:t>Traditional assessment employs subjective measurements incorporating visual and tactile inspections</a:t>
            </a:r>
          </a:p>
          <a:p>
            <a:pPr lvl="1"/>
            <a:r>
              <a:rPr lang="en-US" dirty="0" smtClean="0"/>
              <a:t>Our goal is to develop a high-throughput lesion activity assessment workflow focusing on µ-CT image data</a:t>
            </a:r>
          </a:p>
          <a:p>
            <a:pPr lvl="1"/>
            <a:endParaRPr lang="en-US" dirty="0" smtClean="0"/>
          </a:p>
          <a:p>
            <a:r>
              <a:rPr lang="en-US" dirty="0" smtClean="0"/>
              <a:t>Image data</a:t>
            </a:r>
          </a:p>
          <a:p>
            <a:pPr lvl="1"/>
            <a:r>
              <a:rPr lang="en-US" dirty="0" smtClean="0"/>
              <a:t>A typical µ-CT scan image is a 16-bit gray-scale of resolution 1548 × 1120, roughly 1.65 MB</a:t>
            </a:r>
          </a:p>
          <a:p>
            <a:pPr lvl="1"/>
            <a:r>
              <a:rPr lang="en-US" dirty="0" smtClean="0"/>
              <a:t>Around 500 µ-CT images are acquired from every specimen at each point in time</a:t>
            </a:r>
          </a:p>
        </p:txBody>
      </p:sp>
    </p:spTree>
    <p:extLst>
      <p:ext uri="{BB962C8B-B14F-4D97-AF65-F5344CB8AC3E}">
        <p14:creationId xmlns:p14="http://schemas.microsoft.com/office/powerpoint/2010/main" val="21259960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An Example of </a:t>
            </a:r>
            <a:r>
              <a:rPr lang="en-US" sz="3600" dirty="0"/>
              <a:t>µ-CT </a:t>
            </a:r>
            <a:r>
              <a:rPr lang="en-US" sz="3600" dirty="0" smtClean="0"/>
              <a:t>image based Approach</a:t>
            </a:r>
            <a:endParaRPr lang="en-US" sz="3600"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43275" y="1282262"/>
            <a:ext cx="2600325" cy="2133600"/>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16566" y="1295400"/>
            <a:ext cx="2590800" cy="2143125"/>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221" y="3962400"/>
            <a:ext cx="2590800" cy="2143125"/>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52800" y="3988675"/>
            <a:ext cx="2590800" cy="2095500"/>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16566" y="3988675"/>
            <a:ext cx="2590800" cy="2143125"/>
          </a:xfrm>
          <a:prstGeom prst="rect">
            <a:avLst/>
          </a:prstGeom>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200" y="1272737"/>
            <a:ext cx="2590800" cy="2143125"/>
          </a:xfrm>
          <a:prstGeom prst="rect">
            <a:avLst/>
          </a:prstGeom>
        </p:spPr>
      </p:pic>
      <p:sp>
        <p:nvSpPr>
          <p:cNvPr id="11" name="Right Arrow 10"/>
          <p:cNvSpPr/>
          <p:nvPr/>
        </p:nvSpPr>
        <p:spPr>
          <a:xfrm>
            <a:off x="2891659" y="2390124"/>
            <a:ext cx="381000" cy="2423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p:cNvSpPr/>
          <p:nvPr/>
        </p:nvSpPr>
        <p:spPr>
          <a:xfrm>
            <a:off x="6014545" y="2421366"/>
            <a:ext cx="381000" cy="2423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Arrow 12"/>
          <p:cNvSpPr/>
          <p:nvPr/>
        </p:nvSpPr>
        <p:spPr>
          <a:xfrm>
            <a:off x="2853559" y="4915267"/>
            <a:ext cx="381000" cy="2423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Arrow 13"/>
          <p:cNvSpPr/>
          <p:nvPr/>
        </p:nvSpPr>
        <p:spPr>
          <a:xfrm>
            <a:off x="6014545" y="4939079"/>
            <a:ext cx="381000" cy="2423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132489" y="3426373"/>
            <a:ext cx="436338" cy="369332"/>
          </a:xfrm>
          <a:prstGeom prst="rect">
            <a:avLst/>
          </a:prstGeom>
          <a:noFill/>
        </p:spPr>
        <p:txBody>
          <a:bodyPr wrap="none" rtlCol="0">
            <a:spAutoFit/>
          </a:bodyPr>
          <a:lstStyle/>
          <a:p>
            <a:r>
              <a:rPr lang="en-US" dirty="0"/>
              <a:t>(</a:t>
            </a:r>
            <a:r>
              <a:rPr lang="en-US" dirty="0" smtClean="0"/>
              <a:t>a)</a:t>
            </a:r>
            <a:endParaRPr lang="en-US" dirty="0"/>
          </a:p>
        </p:txBody>
      </p:sp>
      <p:sp>
        <p:nvSpPr>
          <p:cNvPr id="16" name="TextBox 15"/>
          <p:cNvSpPr txBox="1"/>
          <p:nvPr/>
        </p:nvSpPr>
        <p:spPr>
          <a:xfrm>
            <a:off x="4430031" y="3438525"/>
            <a:ext cx="447558" cy="369332"/>
          </a:xfrm>
          <a:prstGeom prst="rect">
            <a:avLst/>
          </a:prstGeom>
          <a:noFill/>
        </p:spPr>
        <p:txBody>
          <a:bodyPr wrap="none" rtlCol="0">
            <a:spAutoFit/>
          </a:bodyPr>
          <a:lstStyle/>
          <a:p>
            <a:r>
              <a:rPr lang="en-US" dirty="0" smtClean="0"/>
              <a:t>(</a:t>
            </a:r>
            <a:r>
              <a:rPr lang="en-US" dirty="0"/>
              <a:t>b</a:t>
            </a:r>
            <a:r>
              <a:rPr lang="en-US" dirty="0" smtClean="0"/>
              <a:t>)</a:t>
            </a:r>
            <a:endParaRPr lang="en-US" dirty="0"/>
          </a:p>
        </p:txBody>
      </p:sp>
      <p:sp>
        <p:nvSpPr>
          <p:cNvPr id="17" name="TextBox 16"/>
          <p:cNvSpPr txBox="1"/>
          <p:nvPr/>
        </p:nvSpPr>
        <p:spPr>
          <a:xfrm>
            <a:off x="7543800" y="3438525"/>
            <a:ext cx="423514" cy="369332"/>
          </a:xfrm>
          <a:prstGeom prst="rect">
            <a:avLst/>
          </a:prstGeom>
          <a:noFill/>
        </p:spPr>
        <p:txBody>
          <a:bodyPr wrap="none" rtlCol="0">
            <a:spAutoFit/>
          </a:bodyPr>
          <a:lstStyle/>
          <a:p>
            <a:r>
              <a:rPr lang="en-US" dirty="0" smtClean="0"/>
              <a:t>(c)</a:t>
            </a:r>
            <a:endParaRPr lang="en-US" dirty="0"/>
          </a:p>
        </p:txBody>
      </p:sp>
      <p:sp>
        <p:nvSpPr>
          <p:cNvPr id="18" name="TextBox 17"/>
          <p:cNvSpPr txBox="1"/>
          <p:nvPr/>
        </p:nvSpPr>
        <p:spPr>
          <a:xfrm>
            <a:off x="1159843" y="6131800"/>
            <a:ext cx="447558" cy="369332"/>
          </a:xfrm>
          <a:prstGeom prst="rect">
            <a:avLst/>
          </a:prstGeom>
          <a:noFill/>
        </p:spPr>
        <p:txBody>
          <a:bodyPr wrap="none" rtlCol="0">
            <a:spAutoFit/>
          </a:bodyPr>
          <a:lstStyle/>
          <a:p>
            <a:r>
              <a:rPr lang="en-US" dirty="0" smtClean="0"/>
              <a:t>(d)</a:t>
            </a:r>
            <a:endParaRPr lang="en-US" dirty="0"/>
          </a:p>
        </p:txBody>
      </p:sp>
      <p:sp>
        <p:nvSpPr>
          <p:cNvPr id="19" name="TextBox 18"/>
          <p:cNvSpPr txBox="1"/>
          <p:nvPr/>
        </p:nvSpPr>
        <p:spPr>
          <a:xfrm>
            <a:off x="4451052" y="6131800"/>
            <a:ext cx="441146" cy="369332"/>
          </a:xfrm>
          <a:prstGeom prst="rect">
            <a:avLst/>
          </a:prstGeom>
          <a:noFill/>
        </p:spPr>
        <p:txBody>
          <a:bodyPr wrap="none" rtlCol="0">
            <a:spAutoFit/>
          </a:bodyPr>
          <a:lstStyle/>
          <a:p>
            <a:r>
              <a:rPr lang="en-US" dirty="0" smtClean="0"/>
              <a:t>(e)</a:t>
            </a:r>
            <a:endParaRPr lang="en-US" dirty="0"/>
          </a:p>
        </p:txBody>
      </p:sp>
      <p:sp>
        <p:nvSpPr>
          <p:cNvPr id="20" name="TextBox 19"/>
          <p:cNvSpPr txBox="1"/>
          <p:nvPr/>
        </p:nvSpPr>
        <p:spPr>
          <a:xfrm>
            <a:off x="7535838" y="6105525"/>
            <a:ext cx="399661" cy="369332"/>
          </a:xfrm>
          <a:prstGeom prst="rect">
            <a:avLst/>
          </a:prstGeom>
          <a:noFill/>
        </p:spPr>
        <p:txBody>
          <a:bodyPr wrap="none" rtlCol="0">
            <a:spAutoFit/>
          </a:bodyPr>
          <a:lstStyle/>
          <a:p>
            <a:r>
              <a:rPr lang="en-US" dirty="0" smtClean="0"/>
              <a:t>(f)</a:t>
            </a:r>
            <a:endParaRPr lang="en-US" dirty="0"/>
          </a:p>
        </p:txBody>
      </p:sp>
    </p:spTree>
    <p:extLst>
      <p:ext uri="{BB962C8B-B14F-4D97-AF65-F5344CB8AC3E}">
        <p14:creationId xmlns:p14="http://schemas.microsoft.com/office/powerpoint/2010/main" val="27586337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Limitations of Our Previous Approach</a:t>
            </a:r>
            <a:endParaRPr lang="en-US" dirty="0"/>
          </a:p>
        </p:txBody>
      </p:sp>
      <p:sp>
        <p:nvSpPr>
          <p:cNvPr id="3" name="Content Placeholder 2"/>
          <p:cNvSpPr>
            <a:spLocks noGrp="1"/>
          </p:cNvSpPr>
          <p:nvPr>
            <p:ph idx="1"/>
          </p:nvPr>
        </p:nvSpPr>
        <p:spPr>
          <a:xfrm>
            <a:off x="457200" y="1295400"/>
            <a:ext cx="8229600" cy="5334000"/>
          </a:xfrm>
        </p:spPr>
        <p:txBody>
          <a:bodyPr>
            <a:normAutofit fontScale="92500" lnSpcReduction="20000"/>
          </a:bodyPr>
          <a:lstStyle/>
          <a:p>
            <a:r>
              <a:rPr lang="en-US" dirty="0" smtClean="0"/>
              <a:t>Limitations of MPI-based approach (Zhang </a:t>
            </a:r>
            <a:r>
              <a:rPr lang="en-US" i="1" dirty="0" smtClean="0"/>
              <a:t>et al</a:t>
            </a:r>
            <a:r>
              <a:rPr lang="en-US" dirty="0" smtClean="0"/>
              <a:t>., </a:t>
            </a:r>
            <a:r>
              <a:rPr lang="en-US" i="1" dirty="0" smtClean="0"/>
              <a:t>XSEDE’12</a:t>
            </a:r>
            <a:r>
              <a:rPr lang="en-US" dirty="0" smtClean="0"/>
              <a:t>)</a:t>
            </a:r>
          </a:p>
          <a:p>
            <a:pPr lvl="1"/>
            <a:r>
              <a:rPr lang="en-US" dirty="0" smtClean="0"/>
              <a:t>The directory hosting image stacks becomes hotspot where all disk IOs go</a:t>
            </a:r>
          </a:p>
          <a:p>
            <a:pPr lvl="1"/>
            <a:endParaRPr lang="en-US" dirty="0" smtClean="0"/>
          </a:p>
          <a:p>
            <a:pPr lvl="1"/>
            <a:r>
              <a:rPr lang="en-US" dirty="0" smtClean="0"/>
              <a:t>Manipulation (frequent open and close) of small files is very inefficient</a:t>
            </a:r>
          </a:p>
          <a:p>
            <a:pPr lvl="1"/>
            <a:endParaRPr lang="en-US" dirty="0" smtClean="0"/>
          </a:p>
          <a:p>
            <a:pPr lvl="1"/>
            <a:r>
              <a:rPr lang="en-US" dirty="0" smtClean="0"/>
              <a:t>Data partitioning/workload distribution has to be coded explicitly</a:t>
            </a:r>
          </a:p>
          <a:p>
            <a:pPr lvl="1"/>
            <a:endParaRPr lang="en-US" dirty="0" smtClean="0"/>
          </a:p>
          <a:p>
            <a:pPr lvl="1"/>
            <a:r>
              <a:rPr lang="en-US" dirty="0" smtClean="0"/>
              <a:t>The model only addresses parallelization of segmentation process, construction of 3D geometric models is still conducted in a serial means</a:t>
            </a:r>
            <a:endParaRPr lang="en-US" dirty="0"/>
          </a:p>
        </p:txBody>
      </p:sp>
    </p:spTree>
    <p:extLst>
      <p:ext uri="{BB962C8B-B14F-4D97-AF65-F5344CB8AC3E}">
        <p14:creationId xmlns:p14="http://schemas.microsoft.com/office/powerpoint/2010/main" val="313699608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4428</TotalTime>
  <Words>1972</Words>
  <Application>Microsoft Office PowerPoint</Application>
  <PresentationFormat>On-screen Show (4:3)</PresentationFormat>
  <Paragraphs>337</Paragraphs>
  <Slides>24</Slides>
  <Notes>13</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Exploiting MapReduce and Data Compression for Data-intensive Applications</vt:lpstr>
      <vt:lpstr>Outline</vt:lpstr>
      <vt:lpstr>Jobs on HPC</vt:lpstr>
      <vt:lpstr>Moving Computation to Data Paradigm</vt:lpstr>
      <vt:lpstr>MapReduce vs. MPI (+ OpenMP)</vt:lpstr>
      <vt:lpstr>MapReduce vs. MPI (+ OpenMP) (Cont.)</vt:lpstr>
      <vt:lpstr>Use Scenario I: Time Series Analysis of Caries Lesion Activity</vt:lpstr>
      <vt:lpstr>An Example of µ-CT image based Approach</vt:lpstr>
      <vt:lpstr>Limitations of Our Previous Approach</vt:lpstr>
      <vt:lpstr>PowerPoint Presentation</vt:lpstr>
      <vt:lpstr>Integrating Matlab in MapReduce</vt:lpstr>
      <vt:lpstr>Experimenting Compression Algorithms</vt:lpstr>
      <vt:lpstr>Experimental Results on Parallelization</vt:lpstr>
      <vt:lpstr>Experimental setup (Cont.)</vt:lpstr>
      <vt:lpstr>Experimental Results</vt:lpstr>
      <vt:lpstr>Data locality</vt:lpstr>
      <vt:lpstr>Lesion Activity Assessment</vt:lpstr>
      <vt:lpstr>Use Scenario II: Word Count on HathiTrust Corpus</vt:lpstr>
      <vt:lpstr>Experimenting Compression Algorithms</vt:lpstr>
      <vt:lpstr>Experimental Results</vt:lpstr>
      <vt:lpstr>Data locality</vt:lpstr>
      <vt:lpstr>Conclusion</vt:lpstr>
      <vt:lpstr>Future Work</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Exploiting MapReduce and Data Compression for Data-intensive Applications</dc:title>
  <dc:creator>Guangchen</dc:creator>
  <cp:lastModifiedBy>Guangchen</cp:lastModifiedBy>
  <cp:revision>142</cp:revision>
  <cp:lastPrinted>2013-07-21T15:33:59Z</cp:lastPrinted>
  <dcterms:created xsi:type="dcterms:W3CDTF">2006-08-16T00:00:00Z</dcterms:created>
  <dcterms:modified xsi:type="dcterms:W3CDTF">2013-07-23T17:57:25Z</dcterms:modified>
</cp:coreProperties>
</file>