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emf" ContentType="image/x-emf"/>
  <Default Extension="vml" ContentType="application/vnd.openxmlformats-officedocument.vmlDrawing"/>
  <Default Extension="docx" ContentType="application/vnd.openxmlformats-officedocument.wordprocessingml.document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embeddings/oleObject1.bin" ContentType="application/vnd.openxmlformats-officedocument.oleObject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1" r:id="rId1"/>
  </p:sldMasterIdLst>
  <p:notesMasterIdLst>
    <p:notesMasterId r:id="rId26"/>
  </p:notesMasterIdLst>
  <p:handoutMasterIdLst>
    <p:handoutMasterId r:id="rId27"/>
  </p:handoutMasterIdLst>
  <p:sldIdLst>
    <p:sldId id="256" r:id="rId2"/>
    <p:sldId id="280" r:id="rId3"/>
    <p:sldId id="257" r:id="rId4"/>
    <p:sldId id="266" r:id="rId5"/>
    <p:sldId id="261" r:id="rId6"/>
    <p:sldId id="259" r:id="rId7"/>
    <p:sldId id="264" r:id="rId8"/>
    <p:sldId id="260" r:id="rId9"/>
    <p:sldId id="265" r:id="rId10"/>
    <p:sldId id="268" r:id="rId11"/>
    <p:sldId id="274" r:id="rId12"/>
    <p:sldId id="275" r:id="rId13"/>
    <p:sldId id="278" r:id="rId14"/>
    <p:sldId id="269" r:id="rId15"/>
    <p:sldId id="263" r:id="rId16"/>
    <p:sldId id="272" r:id="rId17"/>
    <p:sldId id="276" r:id="rId18"/>
    <p:sldId id="279" r:id="rId19"/>
    <p:sldId id="277" r:id="rId20"/>
    <p:sldId id="281" r:id="rId21"/>
    <p:sldId id="270" r:id="rId22"/>
    <p:sldId id="267" r:id="rId23"/>
    <p:sldId id="282" r:id="rId24"/>
    <p:sldId id="283" r:id="rId2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4762" autoAdjust="0"/>
  </p:normalViewPr>
  <p:slideViewPr>
    <p:cSldViewPr snapToGrid="0" snapToObjects="1">
      <p:cViewPr varScale="1">
        <p:scale>
          <a:sx n="127" d="100"/>
          <a:sy n="127" d="100"/>
        </p:scale>
        <p:origin x="-1720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114" d="100"/>
          <a:sy n="114" d="100"/>
        </p:scale>
        <p:origin x="-2336" y="-11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notesMaster" Target="notesMasters/notesMaster1.xml"/><Relationship Id="rId27" Type="http://schemas.openxmlformats.org/officeDocument/2006/relationships/handoutMaster" Target="handoutMasters/handoutMaster1.xml"/><Relationship Id="rId28" Type="http://schemas.openxmlformats.org/officeDocument/2006/relationships/printerSettings" Target="printerSettings/printerSettings1.bin"/><Relationship Id="rId29" Type="http://schemas.openxmlformats.org/officeDocument/2006/relationships/presProps" Target="presProps.xml"/><Relationship Id="rId30" Type="http://schemas.openxmlformats.org/officeDocument/2006/relationships/viewProps" Target="viewProps.xml"/><Relationship Id="rId31" Type="http://schemas.openxmlformats.org/officeDocument/2006/relationships/theme" Target="theme/theme1.xml"/><Relationship Id="rId32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8010772-B9E7-424B-A3BB-2ECBE88F728C}" type="doc">
      <dgm:prSet loTypeId="urn:microsoft.com/office/officeart/2005/8/layout/cycle8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02B2156E-5CBB-8F4E-8191-DC1102C1B179}">
      <dgm:prSet phldrT="[Text]"/>
      <dgm:spPr/>
      <dgm:t>
        <a:bodyPr/>
        <a:lstStyle/>
        <a:p>
          <a:r>
            <a:rPr lang="en-US" dirty="0" smtClean="0"/>
            <a:t>Compute/Ingest</a:t>
          </a:r>
          <a:endParaRPr lang="en-US" dirty="0"/>
        </a:p>
      </dgm:t>
    </dgm:pt>
    <dgm:pt modelId="{C8B5585E-86A7-764E-86E9-57C4D6A2F5C4}" type="parTrans" cxnId="{3643121B-7EDB-1E47-A988-E8B0FCD9CCF3}">
      <dgm:prSet/>
      <dgm:spPr/>
      <dgm:t>
        <a:bodyPr/>
        <a:lstStyle/>
        <a:p>
          <a:endParaRPr lang="en-US"/>
        </a:p>
      </dgm:t>
    </dgm:pt>
    <dgm:pt modelId="{A6346662-0625-2F48-86DF-5279D890249E}" type="sibTrans" cxnId="{3643121B-7EDB-1E47-A988-E8B0FCD9CCF3}">
      <dgm:prSet/>
      <dgm:spPr/>
      <dgm:t>
        <a:bodyPr/>
        <a:lstStyle/>
        <a:p>
          <a:endParaRPr lang="en-US"/>
        </a:p>
      </dgm:t>
    </dgm:pt>
    <dgm:pt modelId="{D953B7C1-4568-BD4B-8E30-709530557C80}">
      <dgm:prSet phldrT="[Text]"/>
      <dgm:spPr/>
      <dgm:t>
        <a:bodyPr/>
        <a:lstStyle/>
        <a:p>
          <a:r>
            <a:rPr lang="en-US" dirty="0" smtClean="0"/>
            <a:t>Analyze &amp; Save</a:t>
          </a:r>
          <a:endParaRPr lang="en-US" dirty="0"/>
        </a:p>
      </dgm:t>
    </dgm:pt>
    <dgm:pt modelId="{F746546C-2448-554D-8606-47FD5027514E}" type="parTrans" cxnId="{496093FA-6CAC-734B-8450-E83BCE297446}">
      <dgm:prSet/>
      <dgm:spPr/>
      <dgm:t>
        <a:bodyPr/>
        <a:lstStyle/>
        <a:p>
          <a:endParaRPr lang="en-US"/>
        </a:p>
      </dgm:t>
    </dgm:pt>
    <dgm:pt modelId="{EFAE13D2-6FDB-CB41-9A4D-1C5AC992436B}" type="sibTrans" cxnId="{496093FA-6CAC-734B-8450-E83BCE297446}">
      <dgm:prSet/>
      <dgm:spPr/>
      <dgm:t>
        <a:bodyPr/>
        <a:lstStyle/>
        <a:p>
          <a:endParaRPr lang="en-US"/>
        </a:p>
      </dgm:t>
    </dgm:pt>
    <dgm:pt modelId="{ED927859-1B00-EC4F-B3B4-AD33249B4766}">
      <dgm:prSet phldrT="[Text]"/>
      <dgm:spPr/>
      <dgm:t>
        <a:bodyPr/>
        <a:lstStyle/>
        <a:p>
          <a:r>
            <a:rPr lang="en-US" dirty="0" smtClean="0"/>
            <a:t>Post Process</a:t>
          </a:r>
          <a:endParaRPr lang="en-US" dirty="0"/>
        </a:p>
      </dgm:t>
    </dgm:pt>
    <dgm:pt modelId="{D99D0EAB-202E-794F-9477-35660861FCC2}" type="parTrans" cxnId="{E161FB1D-38DD-374B-8C8C-463946400934}">
      <dgm:prSet/>
      <dgm:spPr/>
      <dgm:t>
        <a:bodyPr/>
        <a:lstStyle/>
        <a:p>
          <a:endParaRPr lang="en-US"/>
        </a:p>
      </dgm:t>
    </dgm:pt>
    <dgm:pt modelId="{E4BD24ED-CC98-0244-89A9-5942581D7AEB}" type="sibTrans" cxnId="{E161FB1D-38DD-374B-8C8C-463946400934}">
      <dgm:prSet/>
      <dgm:spPr/>
      <dgm:t>
        <a:bodyPr/>
        <a:lstStyle/>
        <a:p>
          <a:endParaRPr lang="en-US"/>
        </a:p>
      </dgm:t>
    </dgm:pt>
    <dgm:pt modelId="{51EE7C9B-FA51-5140-BF72-BC0677D068DA}" type="pres">
      <dgm:prSet presAssocID="{D8010772-B9E7-424B-A3BB-2ECBE88F728C}" presName="compositeShape" presStyleCnt="0">
        <dgm:presLayoutVars>
          <dgm:chMax val="7"/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CFD0CB00-8288-0E41-B297-1B55BC7FFB98}" type="pres">
      <dgm:prSet presAssocID="{D8010772-B9E7-424B-A3BB-2ECBE88F728C}" presName="wedge1" presStyleLbl="node1" presStyleIdx="0" presStyleCnt="3"/>
      <dgm:spPr/>
      <dgm:t>
        <a:bodyPr/>
        <a:lstStyle/>
        <a:p>
          <a:endParaRPr lang="en-US"/>
        </a:p>
      </dgm:t>
    </dgm:pt>
    <dgm:pt modelId="{AEEF179A-4E86-934C-BE00-9379BFA0A10C}" type="pres">
      <dgm:prSet presAssocID="{D8010772-B9E7-424B-A3BB-2ECBE88F728C}" presName="dummy1a" presStyleCnt="0"/>
      <dgm:spPr/>
      <dgm:t>
        <a:bodyPr/>
        <a:lstStyle/>
        <a:p>
          <a:endParaRPr lang="en-US"/>
        </a:p>
      </dgm:t>
    </dgm:pt>
    <dgm:pt modelId="{18CB090A-965C-9E43-B4E1-9E090816553E}" type="pres">
      <dgm:prSet presAssocID="{D8010772-B9E7-424B-A3BB-2ECBE88F728C}" presName="dummy1b" presStyleCnt="0"/>
      <dgm:spPr/>
      <dgm:t>
        <a:bodyPr/>
        <a:lstStyle/>
        <a:p>
          <a:endParaRPr lang="en-US"/>
        </a:p>
      </dgm:t>
    </dgm:pt>
    <dgm:pt modelId="{029F859F-F07F-D643-859B-EE7E11C0D9D1}" type="pres">
      <dgm:prSet presAssocID="{D8010772-B9E7-424B-A3BB-2ECBE88F728C}" presName="wedge1Tx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8BCC776-BBF8-F04B-AA7A-AF5D2D75A892}" type="pres">
      <dgm:prSet presAssocID="{D8010772-B9E7-424B-A3BB-2ECBE88F728C}" presName="wedge2" presStyleLbl="node1" presStyleIdx="1" presStyleCnt="3"/>
      <dgm:spPr/>
      <dgm:t>
        <a:bodyPr/>
        <a:lstStyle/>
        <a:p>
          <a:endParaRPr lang="en-US"/>
        </a:p>
      </dgm:t>
    </dgm:pt>
    <dgm:pt modelId="{DC98B331-4C3C-DC4B-956C-2A8B7722AC39}" type="pres">
      <dgm:prSet presAssocID="{D8010772-B9E7-424B-A3BB-2ECBE88F728C}" presName="dummy2a" presStyleCnt="0"/>
      <dgm:spPr/>
      <dgm:t>
        <a:bodyPr/>
        <a:lstStyle/>
        <a:p>
          <a:endParaRPr lang="en-US"/>
        </a:p>
      </dgm:t>
    </dgm:pt>
    <dgm:pt modelId="{91074377-0391-4C48-9B23-49F764E1A9A0}" type="pres">
      <dgm:prSet presAssocID="{D8010772-B9E7-424B-A3BB-2ECBE88F728C}" presName="dummy2b" presStyleCnt="0"/>
      <dgm:spPr/>
      <dgm:t>
        <a:bodyPr/>
        <a:lstStyle/>
        <a:p>
          <a:endParaRPr lang="en-US"/>
        </a:p>
      </dgm:t>
    </dgm:pt>
    <dgm:pt modelId="{040F1517-0A5D-CF44-B11B-02412478CAF4}" type="pres">
      <dgm:prSet presAssocID="{D8010772-B9E7-424B-A3BB-2ECBE88F728C}" presName="wedge2Tx" presStyleLbl="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7F201FE-7B00-1643-9FC9-53DC5E5500CE}" type="pres">
      <dgm:prSet presAssocID="{D8010772-B9E7-424B-A3BB-2ECBE88F728C}" presName="wedge3" presStyleLbl="node1" presStyleIdx="2" presStyleCnt="3"/>
      <dgm:spPr/>
      <dgm:t>
        <a:bodyPr/>
        <a:lstStyle/>
        <a:p>
          <a:endParaRPr lang="en-US"/>
        </a:p>
      </dgm:t>
    </dgm:pt>
    <dgm:pt modelId="{3D8FE6C3-AB60-1B4C-BA17-0E885362AD08}" type="pres">
      <dgm:prSet presAssocID="{D8010772-B9E7-424B-A3BB-2ECBE88F728C}" presName="dummy3a" presStyleCnt="0"/>
      <dgm:spPr/>
      <dgm:t>
        <a:bodyPr/>
        <a:lstStyle/>
        <a:p>
          <a:endParaRPr lang="en-US"/>
        </a:p>
      </dgm:t>
    </dgm:pt>
    <dgm:pt modelId="{3E90747B-A3AC-8645-A903-48CBEAF4D7EA}" type="pres">
      <dgm:prSet presAssocID="{D8010772-B9E7-424B-A3BB-2ECBE88F728C}" presName="dummy3b" presStyleCnt="0"/>
      <dgm:spPr/>
      <dgm:t>
        <a:bodyPr/>
        <a:lstStyle/>
        <a:p>
          <a:endParaRPr lang="en-US"/>
        </a:p>
      </dgm:t>
    </dgm:pt>
    <dgm:pt modelId="{31DC3077-4CAD-544A-9C8E-17201C9265AE}" type="pres">
      <dgm:prSet presAssocID="{D8010772-B9E7-424B-A3BB-2ECBE88F728C}" presName="wedge3Tx" presStyleLbl="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707773C-2354-E344-BC45-CB47A84C045D}" type="pres">
      <dgm:prSet presAssocID="{A6346662-0625-2F48-86DF-5279D890249E}" presName="arrowWedge1" presStyleLbl="fgSibTrans2D1" presStyleIdx="0" presStyleCnt="3"/>
      <dgm:spPr/>
      <dgm:t>
        <a:bodyPr/>
        <a:lstStyle/>
        <a:p>
          <a:endParaRPr lang="en-US"/>
        </a:p>
      </dgm:t>
    </dgm:pt>
    <dgm:pt modelId="{A1C273B7-2762-324C-A456-15836CA0C281}" type="pres">
      <dgm:prSet presAssocID="{E4BD24ED-CC98-0244-89A9-5942581D7AEB}" presName="arrowWedge2" presStyleLbl="fgSibTrans2D1" presStyleIdx="1" presStyleCnt="3"/>
      <dgm:spPr/>
      <dgm:t>
        <a:bodyPr/>
        <a:lstStyle/>
        <a:p>
          <a:endParaRPr lang="en-US"/>
        </a:p>
      </dgm:t>
    </dgm:pt>
    <dgm:pt modelId="{99F77DE4-F43E-CC4F-9CE7-27DA95578EDA}" type="pres">
      <dgm:prSet presAssocID="{EFAE13D2-6FDB-CB41-9A4D-1C5AC992436B}" presName="arrowWedge3" presStyleLbl="fgSibTrans2D1" presStyleIdx="2" presStyleCnt="3"/>
      <dgm:spPr/>
      <dgm:t>
        <a:bodyPr/>
        <a:lstStyle/>
        <a:p>
          <a:endParaRPr lang="en-US"/>
        </a:p>
      </dgm:t>
    </dgm:pt>
  </dgm:ptLst>
  <dgm:cxnLst>
    <dgm:cxn modelId="{95EB6057-1474-8C4A-A4BC-8B78EEDB6680}" type="presOf" srcId="{02B2156E-5CBB-8F4E-8191-DC1102C1B179}" destId="{CFD0CB00-8288-0E41-B297-1B55BC7FFB98}" srcOrd="0" destOrd="0" presId="urn:microsoft.com/office/officeart/2005/8/layout/cycle8"/>
    <dgm:cxn modelId="{3643121B-7EDB-1E47-A988-E8B0FCD9CCF3}" srcId="{D8010772-B9E7-424B-A3BB-2ECBE88F728C}" destId="{02B2156E-5CBB-8F4E-8191-DC1102C1B179}" srcOrd="0" destOrd="0" parTransId="{C8B5585E-86A7-764E-86E9-57C4D6A2F5C4}" sibTransId="{A6346662-0625-2F48-86DF-5279D890249E}"/>
    <dgm:cxn modelId="{27DD536F-94E0-004A-9E37-21AA0D4FD991}" type="presOf" srcId="{02B2156E-5CBB-8F4E-8191-DC1102C1B179}" destId="{029F859F-F07F-D643-859B-EE7E11C0D9D1}" srcOrd="1" destOrd="0" presId="urn:microsoft.com/office/officeart/2005/8/layout/cycle8"/>
    <dgm:cxn modelId="{E161FB1D-38DD-374B-8C8C-463946400934}" srcId="{D8010772-B9E7-424B-A3BB-2ECBE88F728C}" destId="{ED927859-1B00-EC4F-B3B4-AD33249B4766}" srcOrd="1" destOrd="0" parTransId="{D99D0EAB-202E-794F-9477-35660861FCC2}" sibTransId="{E4BD24ED-CC98-0244-89A9-5942581D7AEB}"/>
    <dgm:cxn modelId="{751241A9-2E67-CC4B-A0EF-98E1A389B3D1}" type="presOf" srcId="{ED927859-1B00-EC4F-B3B4-AD33249B4766}" destId="{18BCC776-BBF8-F04B-AA7A-AF5D2D75A892}" srcOrd="0" destOrd="0" presId="urn:microsoft.com/office/officeart/2005/8/layout/cycle8"/>
    <dgm:cxn modelId="{496093FA-6CAC-734B-8450-E83BCE297446}" srcId="{D8010772-B9E7-424B-A3BB-2ECBE88F728C}" destId="{D953B7C1-4568-BD4B-8E30-709530557C80}" srcOrd="2" destOrd="0" parTransId="{F746546C-2448-554D-8606-47FD5027514E}" sibTransId="{EFAE13D2-6FDB-CB41-9A4D-1C5AC992436B}"/>
    <dgm:cxn modelId="{E8F9158B-48AD-C34E-A12B-E5718A831D3A}" type="presOf" srcId="{D953B7C1-4568-BD4B-8E30-709530557C80}" destId="{31DC3077-4CAD-544A-9C8E-17201C9265AE}" srcOrd="1" destOrd="0" presId="urn:microsoft.com/office/officeart/2005/8/layout/cycle8"/>
    <dgm:cxn modelId="{66B3A495-83AC-0A41-9B9A-3CE82BFFD2C0}" type="presOf" srcId="{D953B7C1-4568-BD4B-8E30-709530557C80}" destId="{27F201FE-7B00-1643-9FC9-53DC5E5500CE}" srcOrd="0" destOrd="0" presId="urn:microsoft.com/office/officeart/2005/8/layout/cycle8"/>
    <dgm:cxn modelId="{5581A106-645D-654C-B9AD-04F1317FBB27}" type="presOf" srcId="{D8010772-B9E7-424B-A3BB-2ECBE88F728C}" destId="{51EE7C9B-FA51-5140-BF72-BC0677D068DA}" srcOrd="0" destOrd="0" presId="urn:microsoft.com/office/officeart/2005/8/layout/cycle8"/>
    <dgm:cxn modelId="{AB04DE88-3FC5-5847-99CD-89D5910C7C20}" type="presOf" srcId="{ED927859-1B00-EC4F-B3B4-AD33249B4766}" destId="{040F1517-0A5D-CF44-B11B-02412478CAF4}" srcOrd="1" destOrd="0" presId="urn:microsoft.com/office/officeart/2005/8/layout/cycle8"/>
    <dgm:cxn modelId="{AF179D28-3BE1-0B41-82D0-B146D36861DD}" type="presParOf" srcId="{51EE7C9B-FA51-5140-BF72-BC0677D068DA}" destId="{CFD0CB00-8288-0E41-B297-1B55BC7FFB98}" srcOrd="0" destOrd="0" presId="urn:microsoft.com/office/officeart/2005/8/layout/cycle8"/>
    <dgm:cxn modelId="{125E9CB4-9C67-C546-B746-1B36225564CA}" type="presParOf" srcId="{51EE7C9B-FA51-5140-BF72-BC0677D068DA}" destId="{AEEF179A-4E86-934C-BE00-9379BFA0A10C}" srcOrd="1" destOrd="0" presId="urn:microsoft.com/office/officeart/2005/8/layout/cycle8"/>
    <dgm:cxn modelId="{B9372BB2-288A-ED45-8D54-49B382064AD9}" type="presParOf" srcId="{51EE7C9B-FA51-5140-BF72-BC0677D068DA}" destId="{18CB090A-965C-9E43-B4E1-9E090816553E}" srcOrd="2" destOrd="0" presId="urn:microsoft.com/office/officeart/2005/8/layout/cycle8"/>
    <dgm:cxn modelId="{82F84238-23D9-6045-988B-FDB5C44BC00B}" type="presParOf" srcId="{51EE7C9B-FA51-5140-BF72-BC0677D068DA}" destId="{029F859F-F07F-D643-859B-EE7E11C0D9D1}" srcOrd="3" destOrd="0" presId="urn:microsoft.com/office/officeart/2005/8/layout/cycle8"/>
    <dgm:cxn modelId="{D1EC3ED9-4CB0-8C4A-B746-E12121F4D0DF}" type="presParOf" srcId="{51EE7C9B-FA51-5140-BF72-BC0677D068DA}" destId="{18BCC776-BBF8-F04B-AA7A-AF5D2D75A892}" srcOrd="4" destOrd="0" presId="urn:microsoft.com/office/officeart/2005/8/layout/cycle8"/>
    <dgm:cxn modelId="{29C07F80-E67C-5743-99E3-5881B821739D}" type="presParOf" srcId="{51EE7C9B-FA51-5140-BF72-BC0677D068DA}" destId="{DC98B331-4C3C-DC4B-956C-2A8B7722AC39}" srcOrd="5" destOrd="0" presId="urn:microsoft.com/office/officeart/2005/8/layout/cycle8"/>
    <dgm:cxn modelId="{CF6D0383-9406-E74B-9D1C-A26D54292926}" type="presParOf" srcId="{51EE7C9B-FA51-5140-BF72-BC0677D068DA}" destId="{91074377-0391-4C48-9B23-49F764E1A9A0}" srcOrd="6" destOrd="0" presId="urn:microsoft.com/office/officeart/2005/8/layout/cycle8"/>
    <dgm:cxn modelId="{56B8D0FE-4A95-B849-A9AC-6199C38F3409}" type="presParOf" srcId="{51EE7C9B-FA51-5140-BF72-BC0677D068DA}" destId="{040F1517-0A5D-CF44-B11B-02412478CAF4}" srcOrd="7" destOrd="0" presId="urn:microsoft.com/office/officeart/2005/8/layout/cycle8"/>
    <dgm:cxn modelId="{30B8EF0A-FD17-5F41-A2F3-985EBD0CC7CE}" type="presParOf" srcId="{51EE7C9B-FA51-5140-BF72-BC0677D068DA}" destId="{27F201FE-7B00-1643-9FC9-53DC5E5500CE}" srcOrd="8" destOrd="0" presId="urn:microsoft.com/office/officeart/2005/8/layout/cycle8"/>
    <dgm:cxn modelId="{63BF2C71-5813-0D40-8729-D0F1FDDCCA0E}" type="presParOf" srcId="{51EE7C9B-FA51-5140-BF72-BC0677D068DA}" destId="{3D8FE6C3-AB60-1B4C-BA17-0E885362AD08}" srcOrd="9" destOrd="0" presId="urn:microsoft.com/office/officeart/2005/8/layout/cycle8"/>
    <dgm:cxn modelId="{979D9761-432A-6546-BBC7-38A29BC3E741}" type="presParOf" srcId="{51EE7C9B-FA51-5140-BF72-BC0677D068DA}" destId="{3E90747B-A3AC-8645-A903-48CBEAF4D7EA}" srcOrd="10" destOrd="0" presId="urn:microsoft.com/office/officeart/2005/8/layout/cycle8"/>
    <dgm:cxn modelId="{5140B50A-B311-0D49-8DD2-4F53DF54F6CC}" type="presParOf" srcId="{51EE7C9B-FA51-5140-BF72-BC0677D068DA}" destId="{31DC3077-4CAD-544A-9C8E-17201C9265AE}" srcOrd="11" destOrd="0" presId="urn:microsoft.com/office/officeart/2005/8/layout/cycle8"/>
    <dgm:cxn modelId="{4D411194-3487-014D-A548-9412614080BC}" type="presParOf" srcId="{51EE7C9B-FA51-5140-BF72-BC0677D068DA}" destId="{8707773C-2354-E344-BC45-CB47A84C045D}" srcOrd="12" destOrd="0" presId="urn:microsoft.com/office/officeart/2005/8/layout/cycle8"/>
    <dgm:cxn modelId="{0320B247-660C-E743-B126-ABFBE2198A8D}" type="presParOf" srcId="{51EE7C9B-FA51-5140-BF72-BC0677D068DA}" destId="{A1C273B7-2762-324C-A456-15836CA0C281}" srcOrd="13" destOrd="0" presId="urn:microsoft.com/office/officeart/2005/8/layout/cycle8"/>
    <dgm:cxn modelId="{C36AE246-E72E-9F44-84D5-E1978ED83AB2}" type="presParOf" srcId="{51EE7C9B-FA51-5140-BF72-BC0677D068DA}" destId="{99F77DE4-F43E-CC4F-9CE7-27DA95578EDA}" srcOrd="14" destOrd="0" presId="urn:microsoft.com/office/officeart/2005/8/layout/cycle8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420CA14-8B08-6B4B-BF60-E9BED49921BD}" type="doc">
      <dgm:prSet loTypeId="urn:microsoft.com/office/officeart/2005/8/layout/radial5" loCatId="" qsTypeId="urn:microsoft.com/office/officeart/2005/8/quickstyle/simple4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A8DDF18E-96E9-9B40-8B47-3104EB451C28}">
      <dgm:prSet phldrT="[Text]"/>
      <dgm:spPr/>
      <dgm:t>
        <a:bodyPr/>
        <a:lstStyle/>
        <a:p>
          <a:r>
            <a:rPr lang="en-US" dirty="0" smtClean="0">
              <a:solidFill>
                <a:schemeClr val="tx1"/>
              </a:solidFill>
            </a:rPr>
            <a:t>Results</a:t>
          </a:r>
          <a:endParaRPr lang="en-US" dirty="0">
            <a:solidFill>
              <a:schemeClr val="tx1"/>
            </a:solidFill>
          </a:endParaRPr>
        </a:p>
      </dgm:t>
    </dgm:pt>
    <dgm:pt modelId="{A11865FB-F579-934F-A63E-CE36DE5CF2A7}" type="parTrans" cxnId="{6FD60D6B-82EE-644A-8645-141406F65070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0101C5DF-99BF-9E42-9CEB-8B4A02130166}" type="sibTrans" cxnId="{6FD60D6B-82EE-644A-8645-141406F65070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38ACAD16-A107-CE40-A4AB-DBCE7B876034}">
      <dgm:prSet phldrT="[Text]"/>
      <dgm:spPr>
        <a:ln w="28575" cmpd="sng">
          <a:solidFill>
            <a:srgbClr val="000000"/>
          </a:solidFill>
        </a:ln>
        <a:effectLst/>
      </dgm:spPr>
      <dgm:t>
        <a:bodyPr/>
        <a:lstStyle/>
        <a:p>
          <a:r>
            <a:rPr lang="en-US" dirty="0" smtClean="0">
              <a:solidFill>
                <a:schemeClr val="tx1"/>
              </a:solidFill>
            </a:rPr>
            <a:t>Move to own resource</a:t>
          </a:r>
          <a:endParaRPr lang="en-US" dirty="0">
            <a:solidFill>
              <a:schemeClr val="tx1"/>
            </a:solidFill>
          </a:endParaRPr>
        </a:p>
      </dgm:t>
    </dgm:pt>
    <dgm:pt modelId="{D732CA8A-311F-854E-8D8F-B7F980E8D035}" type="parTrans" cxnId="{255112D3-B93C-FE41-A877-165587D883E1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045A1CAF-9FEE-2C43-B2FD-7B9E55C23382}" type="sibTrans" cxnId="{255112D3-B93C-FE41-A877-165587D883E1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2281472F-587B-DA4B-8DAE-FF10978F86E3}">
      <dgm:prSet phldrT="[Text]"/>
      <dgm:spPr>
        <a:ln w="28575" cmpd="sng">
          <a:solidFill>
            <a:srgbClr val="000000"/>
          </a:solidFill>
        </a:ln>
        <a:effectLst/>
      </dgm:spPr>
      <dgm:t>
        <a:bodyPr/>
        <a:lstStyle/>
        <a:p>
          <a:r>
            <a:rPr lang="en-US" smtClean="0">
              <a:solidFill>
                <a:schemeClr val="tx1"/>
              </a:solidFill>
            </a:rPr>
            <a:t>Move to XSEDE resource</a:t>
          </a:r>
          <a:endParaRPr lang="en-US" dirty="0">
            <a:solidFill>
              <a:schemeClr val="tx1"/>
            </a:solidFill>
          </a:endParaRPr>
        </a:p>
      </dgm:t>
    </dgm:pt>
    <dgm:pt modelId="{D0B9FD74-9B17-C749-8A71-1455633261D5}" type="parTrans" cxnId="{7B05B43D-20DC-C54D-BCD4-F3C71A078BA0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11FD8764-67AE-3448-9FF9-F02D1D9EF487}" type="sibTrans" cxnId="{7B05B43D-20DC-C54D-BCD4-F3C71A078BA0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9EE641D4-A0AC-F64B-A4B7-831C49D222C1}">
      <dgm:prSet phldrT="[Text]"/>
      <dgm:spPr/>
      <dgm:t>
        <a:bodyPr/>
        <a:lstStyle/>
        <a:p>
          <a:r>
            <a:rPr lang="en-US" smtClean="0">
              <a:solidFill>
                <a:schemeClr val="tx1"/>
              </a:solidFill>
            </a:rPr>
            <a:t>Move to YouTube/Flickr, Vimeo</a:t>
          </a:r>
          <a:endParaRPr lang="en-US" dirty="0">
            <a:solidFill>
              <a:schemeClr val="tx1"/>
            </a:solidFill>
          </a:endParaRPr>
        </a:p>
      </dgm:t>
    </dgm:pt>
    <dgm:pt modelId="{9D4F3D44-67EE-AF40-91D7-F47EF47D84D5}" type="parTrans" cxnId="{A3BAD5D9-BE01-944C-8FAF-2EF19A2C5F17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43CD67B7-EBEF-A742-B569-A5EDAA7C30CF}" type="sibTrans" cxnId="{A3BAD5D9-BE01-944C-8FAF-2EF19A2C5F17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D07D43E8-9904-9C47-8590-8847F2F1BA3C}">
      <dgm:prSet phldrT="[Text]"/>
      <dgm:spPr/>
      <dgm:t>
        <a:bodyPr/>
        <a:lstStyle/>
        <a:p>
          <a:r>
            <a:rPr lang="en-US" smtClean="0">
              <a:solidFill>
                <a:schemeClr val="tx1"/>
              </a:solidFill>
            </a:rPr>
            <a:t>Move to Dropbox/Cloud</a:t>
          </a:r>
          <a:endParaRPr lang="en-US" dirty="0">
            <a:solidFill>
              <a:schemeClr val="tx1"/>
            </a:solidFill>
          </a:endParaRPr>
        </a:p>
      </dgm:t>
    </dgm:pt>
    <dgm:pt modelId="{F98BA390-904E-5542-B635-CA8D35880740}" type="parTrans" cxnId="{6725671D-ACFF-B24E-AA80-B9D2D041264F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1230FA50-ECAB-3C4D-9A29-C72D906F2781}" type="sibTrans" cxnId="{6725671D-ACFF-B24E-AA80-B9D2D041264F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992375A5-ED10-F646-A55C-DF3446FF52ED}">
      <dgm:prSet phldrT="[Text]"/>
      <dgm:spPr>
        <a:ln w="28575" cmpd="sng">
          <a:solidFill>
            <a:srgbClr val="000000"/>
          </a:solidFill>
        </a:ln>
        <a:effectLst/>
      </dgm:spPr>
      <dgm:t>
        <a:bodyPr/>
        <a:lstStyle/>
        <a:p>
          <a:r>
            <a:rPr lang="en-US" smtClean="0">
              <a:solidFill>
                <a:schemeClr val="tx1"/>
              </a:solidFill>
            </a:rPr>
            <a:t>PURGE</a:t>
          </a:r>
          <a:endParaRPr lang="en-US" dirty="0">
            <a:solidFill>
              <a:schemeClr val="tx1"/>
            </a:solidFill>
          </a:endParaRPr>
        </a:p>
      </dgm:t>
    </dgm:pt>
    <dgm:pt modelId="{BA0FF94D-8B71-1D44-975C-BA6F4C7F58EE}" type="parTrans" cxnId="{72CB817B-DE13-5845-8956-D257FB4062A6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61DB9901-96B1-BD47-BD75-3DD9907B871F}" type="sibTrans" cxnId="{72CB817B-DE13-5845-8956-D257FB4062A6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D3501CF3-FA34-004A-A0F5-B73A38CCA3BF}">
      <dgm:prSet phldrT="[Text]"/>
      <dgm:spPr/>
      <dgm:t>
        <a:bodyPr/>
        <a:lstStyle/>
        <a:p>
          <a:endParaRPr lang="en-US" dirty="0">
            <a:solidFill>
              <a:schemeClr val="tx1"/>
            </a:solidFill>
          </a:endParaRPr>
        </a:p>
      </dgm:t>
    </dgm:pt>
    <dgm:pt modelId="{766B119D-77DB-3A45-9DD9-0505A9F08DF0}" type="parTrans" cxnId="{FBACA648-DA5C-5D4F-B72D-571B1669E9A9}">
      <dgm:prSet/>
      <dgm:spPr/>
      <dgm:t>
        <a:bodyPr/>
        <a:lstStyle/>
        <a:p>
          <a:endParaRPr lang="en-US"/>
        </a:p>
      </dgm:t>
    </dgm:pt>
    <dgm:pt modelId="{5DB4D104-587F-D243-B001-4E3B5B7FD58B}" type="sibTrans" cxnId="{FBACA648-DA5C-5D4F-B72D-571B1669E9A9}">
      <dgm:prSet/>
      <dgm:spPr/>
      <dgm:t>
        <a:bodyPr/>
        <a:lstStyle/>
        <a:p>
          <a:endParaRPr lang="en-US"/>
        </a:p>
      </dgm:t>
    </dgm:pt>
    <dgm:pt modelId="{DC2B2806-57F1-EB4B-A2C9-0988791774C0}">
      <dgm:prSet phldrT="[Text]"/>
      <dgm:spPr/>
      <dgm:t>
        <a:bodyPr/>
        <a:lstStyle/>
        <a:p>
          <a:r>
            <a:rPr lang="en-US" smtClean="0">
              <a:solidFill>
                <a:schemeClr val="tx1"/>
              </a:solidFill>
            </a:rPr>
            <a:t>Freemium</a:t>
          </a:r>
          <a:endParaRPr lang="en-US" dirty="0">
            <a:solidFill>
              <a:schemeClr val="tx1"/>
            </a:solidFill>
          </a:endParaRPr>
        </a:p>
      </dgm:t>
    </dgm:pt>
    <dgm:pt modelId="{1D1D7A13-324F-7745-9C1A-D3E452CAA1DD}" type="parTrans" cxnId="{F80C2A1F-B034-544A-AC51-87E79F247CAB}">
      <dgm:prSet/>
      <dgm:spPr/>
      <dgm:t>
        <a:bodyPr/>
        <a:lstStyle/>
        <a:p>
          <a:endParaRPr lang="en-US"/>
        </a:p>
      </dgm:t>
    </dgm:pt>
    <dgm:pt modelId="{BF3F8447-1D54-A643-B39A-027D4E0E584D}" type="sibTrans" cxnId="{F80C2A1F-B034-544A-AC51-87E79F247CAB}">
      <dgm:prSet/>
      <dgm:spPr/>
      <dgm:t>
        <a:bodyPr/>
        <a:lstStyle/>
        <a:p>
          <a:endParaRPr lang="en-US"/>
        </a:p>
      </dgm:t>
    </dgm:pt>
    <dgm:pt modelId="{86E01CEC-DBC0-154E-B04E-49DCA45F8D94}" type="pres">
      <dgm:prSet presAssocID="{4420CA14-8B08-6B4B-BF60-E9BED49921BD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ABBCF3CF-DA18-A344-AA53-9456EB2E588E}" type="pres">
      <dgm:prSet presAssocID="{A8DDF18E-96E9-9B40-8B47-3104EB451C28}" presName="centerShape" presStyleLbl="node0" presStyleIdx="0" presStyleCnt="1"/>
      <dgm:spPr/>
      <dgm:t>
        <a:bodyPr/>
        <a:lstStyle/>
        <a:p>
          <a:endParaRPr lang="en-US"/>
        </a:p>
      </dgm:t>
    </dgm:pt>
    <dgm:pt modelId="{AB11D0F9-9BF5-5D4D-9649-FBCCAA6745A9}" type="pres">
      <dgm:prSet presAssocID="{D732CA8A-311F-854E-8D8F-B7F980E8D035}" presName="parTrans" presStyleLbl="sibTrans2D1" presStyleIdx="0" presStyleCnt="6"/>
      <dgm:spPr/>
      <dgm:t>
        <a:bodyPr/>
        <a:lstStyle/>
        <a:p>
          <a:endParaRPr lang="en-US"/>
        </a:p>
      </dgm:t>
    </dgm:pt>
    <dgm:pt modelId="{B75780A0-E68D-914C-BF3D-A9E0593C4EAA}" type="pres">
      <dgm:prSet presAssocID="{D732CA8A-311F-854E-8D8F-B7F980E8D035}" presName="connectorText" presStyleLbl="sibTrans2D1" presStyleIdx="0" presStyleCnt="6"/>
      <dgm:spPr/>
      <dgm:t>
        <a:bodyPr/>
        <a:lstStyle/>
        <a:p>
          <a:endParaRPr lang="en-US"/>
        </a:p>
      </dgm:t>
    </dgm:pt>
    <dgm:pt modelId="{6FA757C5-7B43-8F42-8054-946702758EBF}" type="pres">
      <dgm:prSet presAssocID="{38ACAD16-A107-CE40-A4AB-DBCE7B876034}" presName="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F40D052-137D-EE41-9E61-3201F5F3C4E2}" type="pres">
      <dgm:prSet presAssocID="{D0B9FD74-9B17-C749-8A71-1455633261D5}" presName="parTrans" presStyleLbl="sibTrans2D1" presStyleIdx="1" presStyleCnt="6"/>
      <dgm:spPr/>
      <dgm:t>
        <a:bodyPr/>
        <a:lstStyle/>
        <a:p>
          <a:endParaRPr lang="en-US"/>
        </a:p>
      </dgm:t>
    </dgm:pt>
    <dgm:pt modelId="{E2A6B03B-2099-0A46-8786-2535D72AAD24}" type="pres">
      <dgm:prSet presAssocID="{D0B9FD74-9B17-C749-8A71-1455633261D5}" presName="connectorText" presStyleLbl="sibTrans2D1" presStyleIdx="1" presStyleCnt="6"/>
      <dgm:spPr/>
      <dgm:t>
        <a:bodyPr/>
        <a:lstStyle/>
        <a:p>
          <a:endParaRPr lang="en-US"/>
        </a:p>
      </dgm:t>
    </dgm:pt>
    <dgm:pt modelId="{328E03F0-B034-9F44-BEDF-08EC2DD98154}" type="pres">
      <dgm:prSet presAssocID="{2281472F-587B-DA4B-8DAE-FF10978F86E3}" presName="node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B8A86A1-1F2F-1D49-9B41-40617A9CCF50}" type="pres">
      <dgm:prSet presAssocID="{9D4F3D44-67EE-AF40-91D7-F47EF47D84D5}" presName="parTrans" presStyleLbl="sibTrans2D1" presStyleIdx="2" presStyleCnt="6"/>
      <dgm:spPr/>
      <dgm:t>
        <a:bodyPr/>
        <a:lstStyle/>
        <a:p>
          <a:endParaRPr lang="en-US"/>
        </a:p>
      </dgm:t>
    </dgm:pt>
    <dgm:pt modelId="{25AD8B3C-1182-9B4C-BAD5-3F8F0711C798}" type="pres">
      <dgm:prSet presAssocID="{9D4F3D44-67EE-AF40-91D7-F47EF47D84D5}" presName="connectorText" presStyleLbl="sibTrans2D1" presStyleIdx="2" presStyleCnt="6"/>
      <dgm:spPr/>
      <dgm:t>
        <a:bodyPr/>
        <a:lstStyle/>
        <a:p>
          <a:endParaRPr lang="en-US"/>
        </a:p>
      </dgm:t>
    </dgm:pt>
    <dgm:pt modelId="{E512B152-518E-C843-8591-48F098279064}" type="pres">
      <dgm:prSet presAssocID="{9EE641D4-A0AC-F64B-A4B7-831C49D222C1}" presName="node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AC340F7-0B01-8747-817D-E1A190559DA9}" type="pres">
      <dgm:prSet presAssocID="{F98BA390-904E-5542-B635-CA8D35880740}" presName="parTrans" presStyleLbl="sibTrans2D1" presStyleIdx="3" presStyleCnt="6"/>
      <dgm:spPr/>
      <dgm:t>
        <a:bodyPr/>
        <a:lstStyle/>
        <a:p>
          <a:endParaRPr lang="en-US"/>
        </a:p>
      </dgm:t>
    </dgm:pt>
    <dgm:pt modelId="{F1F396B7-25BB-D745-B15F-E0CA228ED8C8}" type="pres">
      <dgm:prSet presAssocID="{F98BA390-904E-5542-B635-CA8D35880740}" presName="connectorText" presStyleLbl="sibTrans2D1" presStyleIdx="3" presStyleCnt="6"/>
      <dgm:spPr/>
      <dgm:t>
        <a:bodyPr/>
        <a:lstStyle/>
        <a:p>
          <a:endParaRPr lang="en-US"/>
        </a:p>
      </dgm:t>
    </dgm:pt>
    <dgm:pt modelId="{6982B35A-521F-0646-9404-6A6F72ED870B}" type="pres">
      <dgm:prSet presAssocID="{D07D43E8-9904-9C47-8590-8847F2F1BA3C}" presName="node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9C5EACB-E5B6-6848-8DB4-7B21C81DBD34}" type="pres">
      <dgm:prSet presAssocID="{1D1D7A13-324F-7745-9C1A-D3E452CAA1DD}" presName="parTrans" presStyleLbl="sibTrans2D1" presStyleIdx="4" presStyleCnt="6"/>
      <dgm:spPr/>
      <dgm:t>
        <a:bodyPr/>
        <a:lstStyle/>
        <a:p>
          <a:endParaRPr lang="en-US"/>
        </a:p>
      </dgm:t>
    </dgm:pt>
    <dgm:pt modelId="{4583EF82-9BE6-9648-8466-CCD7F8251DD8}" type="pres">
      <dgm:prSet presAssocID="{1D1D7A13-324F-7745-9C1A-D3E452CAA1DD}" presName="connectorText" presStyleLbl="sibTrans2D1" presStyleIdx="4" presStyleCnt="6"/>
      <dgm:spPr/>
      <dgm:t>
        <a:bodyPr/>
        <a:lstStyle/>
        <a:p>
          <a:endParaRPr lang="en-US"/>
        </a:p>
      </dgm:t>
    </dgm:pt>
    <dgm:pt modelId="{D572A345-C632-6B43-852F-6130D8155A2D}" type="pres">
      <dgm:prSet presAssocID="{DC2B2806-57F1-EB4B-A2C9-0988791774C0}" presName="node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FC39E5B-DFEB-9B41-B266-2BDFA848E052}" type="pres">
      <dgm:prSet presAssocID="{BA0FF94D-8B71-1D44-975C-BA6F4C7F58EE}" presName="parTrans" presStyleLbl="sibTrans2D1" presStyleIdx="5" presStyleCnt="6"/>
      <dgm:spPr/>
      <dgm:t>
        <a:bodyPr/>
        <a:lstStyle/>
        <a:p>
          <a:endParaRPr lang="en-US"/>
        </a:p>
      </dgm:t>
    </dgm:pt>
    <dgm:pt modelId="{EB78C040-6146-E946-8BAD-51DD262675EE}" type="pres">
      <dgm:prSet presAssocID="{BA0FF94D-8B71-1D44-975C-BA6F4C7F58EE}" presName="connectorText" presStyleLbl="sibTrans2D1" presStyleIdx="5" presStyleCnt="6"/>
      <dgm:spPr/>
      <dgm:t>
        <a:bodyPr/>
        <a:lstStyle/>
        <a:p>
          <a:endParaRPr lang="en-US"/>
        </a:p>
      </dgm:t>
    </dgm:pt>
    <dgm:pt modelId="{15EB4860-35CD-E24B-BE7D-7617C6CD5474}" type="pres">
      <dgm:prSet presAssocID="{992375A5-ED10-F646-A55C-DF3446FF52ED}" presName="node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F08B3E6F-8B0A-3D43-8091-1581F0408BED}" type="presOf" srcId="{9EE641D4-A0AC-F64B-A4B7-831C49D222C1}" destId="{E512B152-518E-C843-8591-48F098279064}" srcOrd="0" destOrd="0" presId="urn:microsoft.com/office/officeart/2005/8/layout/radial5"/>
    <dgm:cxn modelId="{A3BAD5D9-BE01-944C-8FAF-2EF19A2C5F17}" srcId="{A8DDF18E-96E9-9B40-8B47-3104EB451C28}" destId="{9EE641D4-A0AC-F64B-A4B7-831C49D222C1}" srcOrd="2" destOrd="0" parTransId="{9D4F3D44-67EE-AF40-91D7-F47EF47D84D5}" sibTransId="{43CD67B7-EBEF-A742-B569-A5EDAA7C30CF}"/>
    <dgm:cxn modelId="{6FD60D6B-82EE-644A-8645-141406F65070}" srcId="{4420CA14-8B08-6B4B-BF60-E9BED49921BD}" destId="{A8DDF18E-96E9-9B40-8B47-3104EB451C28}" srcOrd="0" destOrd="0" parTransId="{A11865FB-F579-934F-A63E-CE36DE5CF2A7}" sibTransId="{0101C5DF-99BF-9E42-9CEB-8B4A02130166}"/>
    <dgm:cxn modelId="{9CCA7B78-C836-AE4E-BCB9-65E4183815BA}" type="presOf" srcId="{9D4F3D44-67EE-AF40-91D7-F47EF47D84D5}" destId="{25AD8B3C-1182-9B4C-BAD5-3F8F0711C798}" srcOrd="1" destOrd="0" presId="urn:microsoft.com/office/officeart/2005/8/layout/radial5"/>
    <dgm:cxn modelId="{32047DB2-5B1B-9640-9C85-5E9B23F5F1FC}" type="presOf" srcId="{1D1D7A13-324F-7745-9C1A-D3E452CAA1DD}" destId="{F9C5EACB-E5B6-6848-8DB4-7B21C81DBD34}" srcOrd="0" destOrd="0" presId="urn:microsoft.com/office/officeart/2005/8/layout/radial5"/>
    <dgm:cxn modelId="{E418F40D-331B-B046-A8B8-78FCEF437E87}" type="presOf" srcId="{D732CA8A-311F-854E-8D8F-B7F980E8D035}" destId="{AB11D0F9-9BF5-5D4D-9649-FBCCAA6745A9}" srcOrd="0" destOrd="0" presId="urn:microsoft.com/office/officeart/2005/8/layout/radial5"/>
    <dgm:cxn modelId="{2105B82E-1AFE-2B4E-B249-2FDEDF74BB4F}" type="presOf" srcId="{BA0FF94D-8B71-1D44-975C-BA6F4C7F58EE}" destId="{1FC39E5B-DFEB-9B41-B266-2BDFA848E052}" srcOrd="0" destOrd="0" presId="urn:microsoft.com/office/officeart/2005/8/layout/radial5"/>
    <dgm:cxn modelId="{A2659682-E55C-3247-94DC-68249478F7C1}" type="presOf" srcId="{1D1D7A13-324F-7745-9C1A-D3E452CAA1DD}" destId="{4583EF82-9BE6-9648-8466-CCD7F8251DD8}" srcOrd="1" destOrd="0" presId="urn:microsoft.com/office/officeart/2005/8/layout/radial5"/>
    <dgm:cxn modelId="{0C7D26E5-B8B0-6A47-86EF-DF4A6AC81A77}" type="presOf" srcId="{992375A5-ED10-F646-A55C-DF3446FF52ED}" destId="{15EB4860-35CD-E24B-BE7D-7617C6CD5474}" srcOrd="0" destOrd="0" presId="urn:microsoft.com/office/officeart/2005/8/layout/radial5"/>
    <dgm:cxn modelId="{F0F9CE4D-1D71-B545-8215-CE53954F22E7}" type="presOf" srcId="{D732CA8A-311F-854E-8D8F-B7F980E8D035}" destId="{B75780A0-E68D-914C-BF3D-A9E0593C4EAA}" srcOrd="1" destOrd="0" presId="urn:microsoft.com/office/officeart/2005/8/layout/radial5"/>
    <dgm:cxn modelId="{1ABA1F2B-AC4D-8A40-8925-F0D37E2B13F3}" type="presOf" srcId="{9D4F3D44-67EE-AF40-91D7-F47EF47D84D5}" destId="{DB8A86A1-1F2F-1D49-9B41-40617A9CCF50}" srcOrd="0" destOrd="0" presId="urn:microsoft.com/office/officeart/2005/8/layout/radial5"/>
    <dgm:cxn modelId="{6725671D-ACFF-B24E-AA80-B9D2D041264F}" srcId="{A8DDF18E-96E9-9B40-8B47-3104EB451C28}" destId="{D07D43E8-9904-9C47-8590-8847F2F1BA3C}" srcOrd="3" destOrd="0" parTransId="{F98BA390-904E-5542-B635-CA8D35880740}" sibTransId="{1230FA50-ECAB-3C4D-9A29-C72D906F2781}"/>
    <dgm:cxn modelId="{2F7BD896-369C-4840-A438-102F58474FD4}" type="presOf" srcId="{BA0FF94D-8B71-1D44-975C-BA6F4C7F58EE}" destId="{EB78C040-6146-E946-8BAD-51DD262675EE}" srcOrd="1" destOrd="0" presId="urn:microsoft.com/office/officeart/2005/8/layout/radial5"/>
    <dgm:cxn modelId="{255112D3-B93C-FE41-A877-165587D883E1}" srcId="{A8DDF18E-96E9-9B40-8B47-3104EB451C28}" destId="{38ACAD16-A107-CE40-A4AB-DBCE7B876034}" srcOrd="0" destOrd="0" parTransId="{D732CA8A-311F-854E-8D8F-B7F980E8D035}" sibTransId="{045A1CAF-9FEE-2C43-B2FD-7B9E55C23382}"/>
    <dgm:cxn modelId="{C5CB3544-1605-FE40-8A0D-D2E0B20EF48A}" type="presOf" srcId="{38ACAD16-A107-CE40-A4AB-DBCE7B876034}" destId="{6FA757C5-7B43-8F42-8054-946702758EBF}" srcOrd="0" destOrd="0" presId="urn:microsoft.com/office/officeart/2005/8/layout/radial5"/>
    <dgm:cxn modelId="{7B05B43D-20DC-C54D-BCD4-F3C71A078BA0}" srcId="{A8DDF18E-96E9-9B40-8B47-3104EB451C28}" destId="{2281472F-587B-DA4B-8DAE-FF10978F86E3}" srcOrd="1" destOrd="0" parTransId="{D0B9FD74-9B17-C749-8A71-1455633261D5}" sibTransId="{11FD8764-67AE-3448-9FF9-F02D1D9EF487}"/>
    <dgm:cxn modelId="{72CB817B-DE13-5845-8956-D257FB4062A6}" srcId="{A8DDF18E-96E9-9B40-8B47-3104EB451C28}" destId="{992375A5-ED10-F646-A55C-DF3446FF52ED}" srcOrd="5" destOrd="0" parTransId="{BA0FF94D-8B71-1D44-975C-BA6F4C7F58EE}" sibTransId="{61DB9901-96B1-BD47-BD75-3DD9907B871F}"/>
    <dgm:cxn modelId="{22BDE1B5-9663-0244-A199-6C25745BE1A4}" type="presOf" srcId="{A8DDF18E-96E9-9B40-8B47-3104EB451C28}" destId="{ABBCF3CF-DA18-A344-AA53-9456EB2E588E}" srcOrd="0" destOrd="0" presId="urn:microsoft.com/office/officeart/2005/8/layout/radial5"/>
    <dgm:cxn modelId="{68A779EA-868D-E649-A21B-A819A8F7A424}" type="presOf" srcId="{D0B9FD74-9B17-C749-8A71-1455633261D5}" destId="{1F40D052-137D-EE41-9E61-3201F5F3C4E2}" srcOrd="0" destOrd="0" presId="urn:microsoft.com/office/officeart/2005/8/layout/radial5"/>
    <dgm:cxn modelId="{24A57F18-0941-2345-B721-7AAFF676B330}" type="presOf" srcId="{F98BA390-904E-5542-B635-CA8D35880740}" destId="{5AC340F7-0B01-8747-817D-E1A190559DA9}" srcOrd="0" destOrd="0" presId="urn:microsoft.com/office/officeart/2005/8/layout/radial5"/>
    <dgm:cxn modelId="{A1C8173B-047F-774F-9350-D6BA0DC5AA31}" type="presOf" srcId="{2281472F-587B-DA4B-8DAE-FF10978F86E3}" destId="{328E03F0-B034-9F44-BEDF-08EC2DD98154}" srcOrd="0" destOrd="0" presId="urn:microsoft.com/office/officeart/2005/8/layout/radial5"/>
    <dgm:cxn modelId="{9D78DED4-FEAE-8541-968B-6941D2402016}" type="presOf" srcId="{4420CA14-8B08-6B4B-BF60-E9BED49921BD}" destId="{86E01CEC-DBC0-154E-B04E-49DCA45F8D94}" srcOrd="0" destOrd="0" presId="urn:microsoft.com/office/officeart/2005/8/layout/radial5"/>
    <dgm:cxn modelId="{66A34F7B-82F8-AC47-A292-8F26B5912EA5}" type="presOf" srcId="{D07D43E8-9904-9C47-8590-8847F2F1BA3C}" destId="{6982B35A-521F-0646-9404-6A6F72ED870B}" srcOrd="0" destOrd="0" presId="urn:microsoft.com/office/officeart/2005/8/layout/radial5"/>
    <dgm:cxn modelId="{173FE0C2-7A26-B449-9AE8-DA65DB915722}" type="presOf" srcId="{DC2B2806-57F1-EB4B-A2C9-0988791774C0}" destId="{D572A345-C632-6B43-852F-6130D8155A2D}" srcOrd="0" destOrd="0" presId="urn:microsoft.com/office/officeart/2005/8/layout/radial5"/>
    <dgm:cxn modelId="{FBACA648-DA5C-5D4F-B72D-571B1669E9A9}" srcId="{4420CA14-8B08-6B4B-BF60-E9BED49921BD}" destId="{D3501CF3-FA34-004A-A0F5-B73A38CCA3BF}" srcOrd="1" destOrd="0" parTransId="{766B119D-77DB-3A45-9DD9-0505A9F08DF0}" sibTransId="{5DB4D104-587F-D243-B001-4E3B5B7FD58B}"/>
    <dgm:cxn modelId="{B2440100-64F6-1340-9DEC-94DD93F1D4FD}" type="presOf" srcId="{F98BA390-904E-5542-B635-CA8D35880740}" destId="{F1F396B7-25BB-D745-B15F-E0CA228ED8C8}" srcOrd="1" destOrd="0" presId="urn:microsoft.com/office/officeart/2005/8/layout/radial5"/>
    <dgm:cxn modelId="{FC1F89C5-7080-FF4C-A5F5-2C1D47E2B229}" type="presOf" srcId="{D0B9FD74-9B17-C749-8A71-1455633261D5}" destId="{E2A6B03B-2099-0A46-8786-2535D72AAD24}" srcOrd="1" destOrd="0" presId="urn:microsoft.com/office/officeart/2005/8/layout/radial5"/>
    <dgm:cxn modelId="{F80C2A1F-B034-544A-AC51-87E79F247CAB}" srcId="{A8DDF18E-96E9-9B40-8B47-3104EB451C28}" destId="{DC2B2806-57F1-EB4B-A2C9-0988791774C0}" srcOrd="4" destOrd="0" parTransId="{1D1D7A13-324F-7745-9C1A-D3E452CAA1DD}" sibTransId="{BF3F8447-1D54-A643-B39A-027D4E0E584D}"/>
    <dgm:cxn modelId="{14212A1E-AD65-B145-8A62-88AD6A8F9D22}" type="presParOf" srcId="{86E01CEC-DBC0-154E-B04E-49DCA45F8D94}" destId="{ABBCF3CF-DA18-A344-AA53-9456EB2E588E}" srcOrd="0" destOrd="0" presId="urn:microsoft.com/office/officeart/2005/8/layout/radial5"/>
    <dgm:cxn modelId="{B7CD7714-27A3-2E45-BDC3-EDDAFAD1CFB8}" type="presParOf" srcId="{86E01CEC-DBC0-154E-B04E-49DCA45F8D94}" destId="{AB11D0F9-9BF5-5D4D-9649-FBCCAA6745A9}" srcOrd="1" destOrd="0" presId="urn:microsoft.com/office/officeart/2005/8/layout/radial5"/>
    <dgm:cxn modelId="{D645A3FF-CF58-1149-BA1E-06C88AA92F0F}" type="presParOf" srcId="{AB11D0F9-9BF5-5D4D-9649-FBCCAA6745A9}" destId="{B75780A0-E68D-914C-BF3D-A9E0593C4EAA}" srcOrd="0" destOrd="0" presId="urn:microsoft.com/office/officeart/2005/8/layout/radial5"/>
    <dgm:cxn modelId="{246206B2-336E-4D42-A89D-5913202617C5}" type="presParOf" srcId="{86E01CEC-DBC0-154E-B04E-49DCA45F8D94}" destId="{6FA757C5-7B43-8F42-8054-946702758EBF}" srcOrd="2" destOrd="0" presId="urn:microsoft.com/office/officeart/2005/8/layout/radial5"/>
    <dgm:cxn modelId="{1F6F29F8-2476-DE4B-9924-1E921BBB7B5D}" type="presParOf" srcId="{86E01CEC-DBC0-154E-B04E-49DCA45F8D94}" destId="{1F40D052-137D-EE41-9E61-3201F5F3C4E2}" srcOrd="3" destOrd="0" presId="urn:microsoft.com/office/officeart/2005/8/layout/radial5"/>
    <dgm:cxn modelId="{975F9DCD-9D69-B943-AEE9-E2A2A4C86B42}" type="presParOf" srcId="{1F40D052-137D-EE41-9E61-3201F5F3C4E2}" destId="{E2A6B03B-2099-0A46-8786-2535D72AAD24}" srcOrd="0" destOrd="0" presId="urn:microsoft.com/office/officeart/2005/8/layout/radial5"/>
    <dgm:cxn modelId="{D02B925D-C50A-D244-A658-CAD0A1B55B1A}" type="presParOf" srcId="{86E01CEC-DBC0-154E-B04E-49DCA45F8D94}" destId="{328E03F0-B034-9F44-BEDF-08EC2DD98154}" srcOrd="4" destOrd="0" presId="urn:microsoft.com/office/officeart/2005/8/layout/radial5"/>
    <dgm:cxn modelId="{3A6906B0-E119-B240-87E3-1932BB273216}" type="presParOf" srcId="{86E01CEC-DBC0-154E-B04E-49DCA45F8D94}" destId="{DB8A86A1-1F2F-1D49-9B41-40617A9CCF50}" srcOrd="5" destOrd="0" presId="urn:microsoft.com/office/officeart/2005/8/layout/radial5"/>
    <dgm:cxn modelId="{9DCF4103-9755-0D47-BCB5-4293BE43956F}" type="presParOf" srcId="{DB8A86A1-1F2F-1D49-9B41-40617A9CCF50}" destId="{25AD8B3C-1182-9B4C-BAD5-3F8F0711C798}" srcOrd="0" destOrd="0" presId="urn:microsoft.com/office/officeart/2005/8/layout/radial5"/>
    <dgm:cxn modelId="{9B482754-6BA7-BC43-9BBD-90D979F608DC}" type="presParOf" srcId="{86E01CEC-DBC0-154E-B04E-49DCA45F8D94}" destId="{E512B152-518E-C843-8591-48F098279064}" srcOrd="6" destOrd="0" presId="urn:microsoft.com/office/officeart/2005/8/layout/radial5"/>
    <dgm:cxn modelId="{E78A488A-B66E-8C43-A8A7-525CDC4C8684}" type="presParOf" srcId="{86E01CEC-DBC0-154E-B04E-49DCA45F8D94}" destId="{5AC340F7-0B01-8747-817D-E1A190559DA9}" srcOrd="7" destOrd="0" presId="urn:microsoft.com/office/officeart/2005/8/layout/radial5"/>
    <dgm:cxn modelId="{375E66EF-3B5B-1141-B4F9-23E1768B8885}" type="presParOf" srcId="{5AC340F7-0B01-8747-817D-E1A190559DA9}" destId="{F1F396B7-25BB-D745-B15F-E0CA228ED8C8}" srcOrd="0" destOrd="0" presId="urn:microsoft.com/office/officeart/2005/8/layout/radial5"/>
    <dgm:cxn modelId="{181D51B4-4324-674A-9D6C-3ABC29309035}" type="presParOf" srcId="{86E01CEC-DBC0-154E-B04E-49DCA45F8D94}" destId="{6982B35A-521F-0646-9404-6A6F72ED870B}" srcOrd="8" destOrd="0" presId="urn:microsoft.com/office/officeart/2005/8/layout/radial5"/>
    <dgm:cxn modelId="{71BC90F6-CD3C-004E-8CAE-545DFB18674B}" type="presParOf" srcId="{86E01CEC-DBC0-154E-B04E-49DCA45F8D94}" destId="{F9C5EACB-E5B6-6848-8DB4-7B21C81DBD34}" srcOrd="9" destOrd="0" presId="urn:microsoft.com/office/officeart/2005/8/layout/radial5"/>
    <dgm:cxn modelId="{373B4DEB-1037-0F49-9FEF-2380EB4947FB}" type="presParOf" srcId="{F9C5EACB-E5B6-6848-8DB4-7B21C81DBD34}" destId="{4583EF82-9BE6-9648-8466-CCD7F8251DD8}" srcOrd="0" destOrd="0" presId="urn:microsoft.com/office/officeart/2005/8/layout/radial5"/>
    <dgm:cxn modelId="{83952E01-1716-9443-8D8C-EC1ACFC5B983}" type="presParOf" srcId="{86E01CEC-DBC0-154E-B04E-49DCA45F8D94}" destId="{D572A345-C632-6B43-852F-6130D8155A2D}" srcOrd="10" destOrd="0" presId="urn:microsoft.com/office/officeart/2005/8/layout/radial5"/>
    <dgm:cxn modelId="{FF9DD69D-DEC3-3D4C-994F-4A3D5044F587}" type="presParOf" srcId="{86E01CEC-DBC0-154E-B04E-49DCA45F8D94}" destId="{1FC39E5B-DFEB-9B41-B266-2BDFA848E052}" srcOrd="11" destOrd="0" presId="urn:microsoft.com/office/officeart/2005/8/layout/radial5"/>
    <dgm:cxn modelId="{B38D0ABB-9E42-6143-A060-B3EF60807E92}" type="presParOf" srcId="{1FC39E5B-DFEB-9B41-B266-2BDFA848E052}" destId="{EB78C040-6146-E946-8BAD-51DD262675EE}" srcOrd="0" destOrd="0" presId="urn:microsoft.com/office/officeart/2005/8/layout/radial5"/>
    <dgm:cxn modelId="{70F1D23B-8E49-6A46-A77A-FEEC011AD4B4}" type="presParOf" srcId="{86E01CEC-DBC0-154E-B04E-49DCA45F8D94}" destId="{15EB4860-35CD-E24B-BE7D-7617C6CD5474}" srcOrd="12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FD0CB00-8288-0E41-B297-1B55BC7FFB98}">
      <dsp:nvSpPr>
        <dsp:cNvPr id="0" name=""/>
        <dsp:cNvSpPr/>
      </dsp:nvSpPr>
      <dsp:spPr>
        <a:xfrm>
          <a:off x="2068859" y="265524"/>
          <a:ext cx="3431387" cy="3431387"/>
        </a:xfrm>
        <a:prstGeom prst="pie">
          <a:avLst>
            <a:gd name="adj1" fmla="val 16200000"/>
            <a:gd name="adj2" fmla="val 180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Compute/Ingest</a:t>
          </a:r>
          <a:endParaRPr lang="en-US" sz="2200" kern="1200" dirty="0"/>
        </a:p>
      </dsp:txBody>
      <dsp:txXfrm>
        <a:off x="3877281" y="992651"/>
        <a:ext cx="1225495" cy="1021246"/>
      </dsp:txXfrm>
    </dsp:sp>
    <dsp:sp modelId="{18BCC776-BBF8-F04B-AA7A-AF5D2D75A892}">
      <dsp:nvSpPr>
        <dsp:cNvPr id="0" name=""/>
        <dsp:cNvSpPr/>
      </dsp:nvSpPr>
      <dsp:spPr>
        <a:xfrm>
          <a:off x="1998188" y="388073"/>
          <a:ext cx="3431387" cy="3431387"/>
        </a:xfrm>
        <a:prstGeom prst="pie">
          <a:avLst>
            <a:gd name="adj1" fmla="val 1800000"/>
            <a:gd name="adj2" fmla="val 900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Post Process</a:t>
          </a:r>
          <a:endParaRPr lang="en-US" sz="2200" kern="1200" dirty="0"/>
        </a:p>
      </dsp:txBody>
      <dsp:txXfrm>
        <a:off x="2815185" y="2614390"/>
        <a:ext cx="1838243" cy="898696"/>
      </dsp:txXfrm>
    </dsp:sp>
    <dsp:sp modelId="{27F201FE-7B00-1643-9FC9-53DC5E5500CE}">
      <dsp:nvSpPr>
        <dsp:cNvPr id="0" name=""/>
        <dsp:cNvSpPr/>
      </dsp:nvSpPr>
      <dsp:spPr>
        <a:xfrm>
          <a:off x="1927518" y="265524"/>
          <a:ext cx="3431387" cy="3431387"/>
        </a:xfrm>
        <a:prstGeom prst="pie">
          <a:avLst>
            <a:gd name="adj1" fmla="val 9000000"/>
            <a:gd name="adj2" fmla="val 1620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Analyze &amp; Save</a:t>
          </a:r>
          <a:endParaRPr lang="en-US" sz="2200" kern="1200" dirty="0"/>
        </a:p>
      </dsp:txBody>
      <dsp:txXfrm>
        <a:off x="2324987" y="992651"/>
        <a:ext cx="1225495" cy="1021246"/>
      </dsp:txXfrm>
    </dsp:sp>
    <dsp:sp modelId="{8707773C-2354-E344-BC45-CB47A84C045D}">
      <dsp:nvSpPr>
        <dsp:cNvPr id="0" name=""/>
        <dsp:cNvSpPr/>
      </dsp:nvSpPr>
      <dsp:spPr>
        <a:xfrm>
          <a:off x="1856723" y="53104"/>
          <a:ext cx="3856225" cy="3856225"/>
        </a:xfrm>
        <a:prstGeom prst="circularArrow">
          <a:avLst>
            <a:gd name="adj1" fmla="val 5085"/>
            <a:gd name="adj2" fmla="val 327528"/>
            <a:gd name="adj3" fmla="val 1472472"/>
            <a:gd name="adj4" fmla="val 16199432"/>
            <a:gd name="adj5" fmla="val 5932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A1C273B7-2762-324C-A456-15836CA0C281}">
      <dsp:nvSpPr>
        <dsp:cNvPr id="0" name=""/>
        <dsp:cNvSpPr/>
      </dsp:nvSpPr>
      <dsp:spPr>
        <a:xfrm>
          <a:off x="1785769" y="175437"/>
          <a:ext cx="3856225" cy="3856225"/>
        </a:xfrm>
        <a:prstGeom prst="circularArrow">
          <a:avLst>
            <a:gd name="adj1" fmla="val 5085"/>
            <a:gd name="adj2" fmla="val 327528"/>
            <a:gd name="adj3" fmla="val 8671970"/>
            <a:gd name="adj4" fmla="val 1800502"/>
            <a:gd name="adj5" fmla="val 5932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99F77DE4-F43E-CC4F-9CE7-27DA95578EDA}">
      <dsp:nvSpPr>
        <dsp:cNvPr id="0" name=""/>
        <dsp:cNvSpPr/>
      </dsp:nvSpPr>
      <dsp:spPr>
        <a:xfrm>
          <a:off x="1714816" y="53104"/>
          <a:ext cx="3856225" cy="3856225"/>
        </a:xfrm>
        <a:prstGeom prst="circularArrow">
          <a:avLst>
            <a:gd name="adj1" fmla="val 5085"/>
            <a:gd name="adj2" fmla="val 327528"/>
            <a:gd name="adj3" fmla="val 15873039"/>
            <a:gd name="adj4" fmla="val 9000000"/>
            <a:gd name="adj5" fmla="val 5932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BBCF3CF-DA18-A344-AA53-9456EB2E588E}">
      <dsp:nvSpPr>
        <dsp:cNvPr id="0" name=""/>
        <dsp:cNvSpPr/>
      </dsp:nvSpPr>
      <dsp:spPr>
        <a:xfrm>
          <a:off x="3520082" y="1668264"/>
          <a:ext cx="1189434" cy="1189434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>
              <a:solidFill>
                <a:schemeClr val="tx1"/>
              </a:solidFill>
            </a:rPr>
            <a:t>Results</a:t>
          </a:r>
          <a:endParaRPr lang="en-US" sz="2100" kern="1200" dirty="0">
            <a:solidFill>
              <a:schemeClr val="tx1"/>
            </a:solidFill>
          </a:endParaRPr>
        </a:p>
      </dsp:txBody>
      <dsp:txXfrm>
        <a:off x="3694271" y="1842453"/>
        <a:ext cx="841056" cy="841056"/>
      </dsp:txXfrm>
    </dsp:sp>
    <dsp:sp modelId="{AB11D0F9-9BF5-5D4D-9649-FBCCAA6745A9}">
      <dsp:nvSpPr>
        <dsp:cNvPr id="0" name=""/>
        <dsp:cNvSpPr/>
      </dsp:nvSpPr>
      <dsp:spPr>
        <a:xfrm rot="16200000">
          <a:off x="3988740" y="1235348"/>
          <a:ext cx="252118" cy="404407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400" kern="1200">
            <a:solidFill>
              <a:schemeClr val="tx1"/>
            </a:solidFill>
          </a:endParaRPr>
        </a:p>
      </dsp:txBody>
      <dsp:txXfrm>
        <a:off x="4026558" y="1354047"/>
        <a:ext cx="176483" cy="242645"/>
      </dsp:txXfrm>
    </dsp:sp>
    <dsp:sp modelId="{6FA757C5-7B43-8F42-8054-946702758EBF}">
      <dsp:nvSpPr>
        <dsp:cNvPr id="0" name=""/>
        <dsp:cNvSpPr/>
      </dsp:nvSpPr>
      <dsp:spPr>
        <a:xfrm>
          <a:off x="3520082" y="3134"/>
          <a:ext cx="1189434" cy="1189434"/>
        </a:xfrm>
        <a:prstGeom prst="ellips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 w="28575" cmpd="sng">
          <a:solidFill>
            <a:srgbClr val="000000"/>
          </a:solidFill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>
              <a:solidFill>
                <a:schemeClr val="tx1"/>
              </a:solidFill>
            </a:rPr>
            <a:t>Move to own resource</a:t>
          </a:r>
          <a:endParaRPr lang="en-US" sz="1400" kern="1200" dirty="0">
            <a:solidFill>
              <a:schemeClr val="tx1"/>
            </a:solidFill>
          </a:endParaRPr>
        </a:p>
      </dsp:txBody>
      <dsp:txXfrm>
        <a:off x="3694271" y="177323"/>
        <a:ext cx="841056" cy="841056"/>
      </dsp:txXfrm>
    </dsp:sp>
    <dsp:sp modelId="{1F40D052-137D-EE41-9E61-3201F5F3C4E2}">
      <dsp:nvSpPr>
        <dsp:cNvPr id="0" name=""/>
        <dsp:cNvSpPr/>
      </dsp:nvSpPr>
      <dsp:spPr>
        <a:xfrm rot="19800000">
          <a:off x="4703583" y="1648062"/>
          <a:ext cx="252118" cy="404407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400" kern="1200">
            <a:solidFill>
              <a:schemeClr val="tx1"/>
            </a:solidFill>
          </a:endParaRPr>
        </a:p>
      </dsp:txBody>
      <dsp:txXfrm>
        <a:off x="4708650" y="1747852"/>
        <a:ext cx="176483" cy="242645"/>
      </dsp:txXfrm>
    </dsp:sp>
    <dsp:sp modelId="{328E03F0-B034-9F44-BEDF-08EC2DD98154}">
      <dsp:nvSpPr>
        <dsp:cNvPr id="0" name=""/>
        <dsp:cNvSpPr/>
      </dsp:nvSpPr>
      <dsp:spPr>
        <a:xfrm>
          <a:off x="4962127" y="835699"/>
          <a:ext cx="1189434" cy="1189434"/>
        </a:xfrm>
        <a:prstGeom prst="ellipse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 w="28575" cmpd="sng">
          <a:solidFill>
            <a:srgbClr val="000000"/>
          </a:solidFill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smtClean="0">
              <a:solidFill>
                <a:schemeClr val="tx1"/>
              </a:solidFill>
            </a:rPr>
            <a:t>Move to XSEDE resource</a:t>
          </a:r>
          <a:endParaRPr lang="en-US" sz="1400" kern="1200" dirty="0">
            <a:solidFill>
              <a:schemeClr val="tx1"/>
            </a:solidFill>
          </a:endParaRPr>
        </a:p>
      </dsp:txBody>
      <dsp:txXfrm>
        <a:off x="5136316" y="1009888"/>
        <a:ext cx="841056" cy="841056"/>
      </dsp:txXfrm>
    </dsp:sp>
    <dsp:sp modelId="{DB8A86A1-1F2F-1D49-9B41-40617A9CCF50}">
      <dsp:nvSpPr>
        <dsp:cNvPr id="0" name=""/>
        <dsp:cNvSpPr/>
      </dsp:nvSpPr>
      <dsp:spPr>
        <a:xfrm rot="1800000">
          <a:off x="4703583" y="2473492"/>
          <a:ext cx="252118" cy="404407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400" kern="1200">
            <a:solidFill>
              <a:schemeClr val="tx1"/>
            </a:solidFill>
          </a:endParaRPr>
        </a:p>
      </dsp:txBody>
      <dsp:txXfrm>
        <a:off x="4708650" y="2535464"/>
        <a:ext cx="176483" cy="242645"/>
      </dsp:txXfrm>
    </dsp:sp>
    <dsp:sp modelId="{E512B152-518E-C843-8591-48F098279064}">
      <dsp:nvSpPr>
        <dsp:cNvPr id="0" name=""/>
        <dsp:cNvSpPr/>
      </dsp:nvSpPr>
      <dsp:spPr>
        <a:xfrm>
          <a:off x="4962127" y="2500829"/>
          <a:ext cx="1189434" cy="1189434"/>
        </a:xfrm>
        <a:prstGeom prst="ellipse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smtClean="0">
              <a:solidFill>
                <a:schemeClr val="tx1"/>
              </a:solidFill>
            </a:rPr>
            <a:t>Move to YouTube/Flickr, Vimeo</a:t>
          </a:r>
          <a:endParaRPr lang="en-US" sz="1400" kern="1200" dirty="0">
            <a:solidFill>
              <a:schemeClr val="tx1"/>
            </a:solidFill>
          </a:endParaRPr>
        </a:p>
      </dsp:txBody>
      <dsp:txXfrm>
        <a:off x="5136316" y="2675018"/>
        <a:ext cx="841056" cy="841056"/>
      </dsp:txXfrm>
    </dsp:sp>
    <dsp:sp modelId="{5AC340F7-0B01-8747-817D-E1A190559DA9}">
      <dsp:nvSpPr>
        <dsp:cNvPr id="0" name=""/>
        <dsp:cNvSpPr/>
      </dsp:nvSpPr>
      <dsp:spPr>
        <a:xfrm rot="5400000">
          <a:off x="3988740" y="2886207"/>
          <a:ext cx="252118" cy="404407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400" kern="1200">
            <a:solidFill>
              <a:schemeClr val="tx1"/>
            </a:solidFill>
          </a:endParaRPr>
        </a:p>
      </dsp:txBody>
      <dsp:txXfrm>
        <a:off x="4026558" y="2929271"/>
        <a:ext cx="176483" cy="242645"/>
      </dsp:txXfrm>
    </dsp:sp>
    <dsp:sp modelId="{6982B35A-521F-0646-9404-6A6F72ED870B}">
      <dsp:nvSpPr>
        <dsp:cNvPr id="0" name=""/>
        <dsp:cNvSpPr/>
      </dsp:nvSpPr>
      <dsp:spPr>
        <a:xfrm>
          <a:off x="3520082" y="3333394"/>
          <a:ext cx="1189434" cy="1189434"/>
        </a:xfrm>
        <a:prstGeom prst="ellipse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smtClean="0">
              <a:solidFill>
                <a:schemeClr val="tx1"/>
              </a:solidFill>
            </a:rPr>
            <a:t>Move to Dropbox/Cloud</a:t>
          </a:r>
          <a:endParaRPr lang="en-US" sz="1400" kern="1200" dirty="0">
            <a:solidFill>
              <a:schemeClr val="tx1"/>
            </a:solidFill>
          </a:endParaRPr>
        </a:p>
      </dsp:txBody>
      <dsp:txXfrm>
        <a:off x="3694271" y="3507583"/>
        <a:ext cx="841056" cy="841056"/>
      </dsp:txXfrm>
    </dsp:sp>
    <dsp:sp modelId="{F9C5EACB-E5B6-6848-8DB4-7B21C81DBD34}">
      <dsp:nvSpPr>
        <dsp:cNvPr id="0" name=""/>
        <dsp:cNvSpPr/>
      </dsp:nvSpPr>
      <dsp:spPr>
        <a:xfrm rot="9000000">
          <a:off x="3273897" y="2473492"/>
          <a:ext cx="252118" cy="404407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400" kern="1200"/>
        </a:p>
      </dsp:txBody>
      <dsp:txXfrm rot="10800000">
        <a:off x="3344465" y="2535464"/>
        <a:ext cx="176483" cy="242645"/>
      </dsp:txXfrm>
    </dsp:sp>
    <dsp:sp modelId="{D572A345-C632-6B43-852F-6130D8155A2D}">
      <dsp:nvSpPr>
        <dsp:cNvPr id="0" name=""/>
        <dsp:cNvSpPr/>
      </dsp:nvSpPr>
      <dsp:spPr>
        <a:xfrm>
          <a:off x="2078037" y="2500829"/>
          <a:ext cx="1189434" cy="1189434"/>
        </a:xfrm>
        <a:prstGeom prst="ellipse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smtClean="0">
              <a:solidFill>
                <a:schemeClr val="tx1"/>
              </a:solidFill>
            </a:rPr>
            <a:t>Freemium</a:t>
          </a:r>
          <a:endParaRPr lang="en-US" sz="1400" kern="1200" dirty="0">
            <a:solidFill>
              <a:schemeClr val="tx1"/>
            </a:solidFill>
          </a:endParaRPr>
        </a:p>
      </dsp:txBody>
      <dsp:txXfrm>
        <a:off x="2252226" y="2675018"/>
        <a:ext cx="841056" cy="841056"/>
      </dsp:txXfrm>
    </dsp:sp>
    <dsp:sp modelId="{1FC39E5B-DFEB-9B41-B266-2BDFA848E052}">
      <dsp:nvSpPr>
        <dsp:cNvPr id="0" name=""/>
        <dsp:cNvSpPr/>
      </dsp:nvSpPr>
      <dsp:spPr>
        <a:xfrm rot="12600000">
          <a:off x="3273897" y="1648062"/>
          <a:ext cx="252118" cy="404407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400" kern="1200">
            <a:solidFill>
              <a:schemeClr val="tx1"/>
            </a:solidFill>
          </a:endParaRPr>
        </a:p>
      </dsp:txBody>
      <dsp:txXfrm rot="10800000">
        <a:off x="3344465" y="1747852"/>
        <a:ext cx="176483" cy="242645"/>
      </dsp:txXfrm>
    </dsp:sp>
    <dsp:sp modelId="{15EB4860-35CD-E24B-BE7D-7617C6CD5474}">
      <dsp:nvSpPr>
        <dsp:cNvPr id="0" name=""/>
        <dsp:cNvSpPr/>
      </dsp:nvSpPr>
      <dsp:spPr>
        <a:xfrm>
          <a:off x="2078037" y="835699"/>
          <a:ext cx="1189434" cy="1189434"/>
        </a:xfrm>
        <a:prstGeom prst="ellips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 w="28575" cmpd="sng">
          <a:solidFill>
            <a:srgbClr val="000000"/>
          </a:solidFill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smtClean="0">
              <a:solidFill>
                <a:schemeClr val="tx1"/>
              </a:solidFill>
            </a:rPr>
            <a:t>PURGE</a:t>
          </a:r>
          <a:endParaRPr lang="en-US" sz="1400" kern="1200" dirty="0">
            <a:solidFill>
              <a:schemeClr val="tx1"/>
            </a:solidFill>
          </a:endParaRPr>
        </a:p>
      </dsp:txBody>
      <dsp:txXfrm>
        <a:off x="2252226" y="1009888"/>
        <a:ext cx="841056" cy="84105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8">
  <dgm:title val=""/>
  <dgm:desc val=""/>
  <dgm:catLst>
    <dgm:cat type="cycle" pri="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clrData>
  <dgm:layoutNode name="compositeShape">
    <dgm:varLst>
      <dgm:chMax val="7"/>
      <dgm:dir/>
      <dgm:resizeHandles val="exact"/>
    </dgm:varLst>
    <dgm:alg type="composite">
      <dgm:param type="horzAlign" val="ctr"/>
      <dgm:param type="vertAlign" val="mid"/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equ" val="1">
        <dgm:constrLst>
          <dgm:constr type="l" for="ch" forName="wedge1" refType="w" fact="0.08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"/>
          <dgm:constr type="t" for="ch" forName="dummy1a" refType="h" fact="0.08"/>
          <dgm:constr type="l" for="ch" forName="dummy1b" refType="w" fact="0.5"/>
          <dgm:constr type="t" for="ch" forName="dummy1b" refType="h" fact="0.08"/>
          <dgm:constr type="l" for="ch" forName="wedge1Tx" refType="w" fact="0.22"/>
          <dgm:constr type="t" for="ch" forName="wedge1Tx" refType="h" fact="0.22"/>
          <dgm:constr type="w" for="ch" forName="wedge1Tx" refType="w" fact="0.56"/>
          <dgm:constr type="h" for="ch" forName="wedge1Tx" refType="h" fact="0.56"/>
          <dgm:constr type="h" for="ch" forName="arrowWedge1single" refType="w" fact="0.08"/>
          <dgm:constr type="diam" for="ch" forName="arrowWedge1single" refType="w" fact="0.84"/>
          <dgm:constr type="l" for="ch" forName="arrowWedge1single" refType="w" fact="0.5"/>
          <dgm:constr type="t" for="ch" forName="arrowWedge1single" refType="w" fact="0.5"/>
          <dgm:constr type="primFontSz" for="ch" ptType="node" op="equ"/>
        </dgm:constrLst>
      </dgm:if>
      <dgm:if name="Name2" axis="ch" ptType="node" func="cnt" op="equ" val="2">
        <dgm:constrLst>
          <dgm:constr type="l" for="ch" forName="wedge1" refType="w" fact="0.1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2"/>
          <dgm:constr type="t" for="ch" forName="dummy1a" refType="h" fact="0.08"/>
          <dgm:constr type="l" for="ch" forName="dummy1b" refType="w" fact="0.52"/>
          <dgm:constr type="t" for="ch" forName="dummy1b" refType="h" fact="0.92"/>
          <dgm:constr type="l" for="ch" forName="wedge1Tx" refType="w" fact="0.559"/>
          <dgm:constr type="t" for="ch" forName="wedge1Tx" refType="h" fact="0.3"/>
          <dgm:constr type="w" for="ch" forName="wedge1Tx" refType="w" fact="0.3"/>
          <dgm:constr type="h" for="ch" forName="wedge1Tx" refType="h" fact="0.4"/>
          <dgm:constr type="l" for="ch" forName="wedge2" refType="w" fact="0.06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48"/>
          <dgm:constr type="t" for="ch" forName="dummy2a" refType="h" fact="0.92"/>
          <dgm:constr type="l" for="ch" forName="dummy2b" refType="w" fact="0.48"/>
          <dgm:constr type="t" for="ch" forName="dummy2b" refType="h" fact="0.08"/>
          <dgm:constr type="r" for="ch" forName="wedge2Tx" refType="w" fact="0.441"/>
          <dgm:constr type="t" for="ch" forName="wedge2Tx" refType="h" fact="0.3"/>
          <dgm:constr type="w" for="ch" forName="wedge2Tx" refType="w" fact="0.3"/>
          <dgm:constr type="h" for="ch" forName="wedge2Tx" refType="h" fact="0.4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primFontSz" for="ch" ptType="node" op="equ"/>
        </dgm:constrLst>
      </dgm:if>
      <dgm:if name="Name3" axis="ch" ptType="node" func="cnt" op="equ" val="3">
        <dgm:constrLst>
          <dgm:constr type="l" for="ch" forName="wedge1" refType="w" fact="0.0973"/>
          <dgm:constr type="t" for="ch" forName="wedge1" refType="w" fact="0.07"/>
          <dgm:constr type="w" for="ch" forName="wedge1" refType="w" fact="0.84"/>
          <dgm:constr type="h" for="ch" forName="wedge1" refType="h" fact="0.84"/>
          <dgm:constr type="l" for="ch" forName="dummy1a" refType="w" fact="0.5173"/>
          <dgm:constr type="t" for="ch" forName="dummy1a" refType="h" fact="0.07"/>
          <dgm:constr type="l" for="ch" forName="dummy1b" refType="w" fact="0.8811"/>
          <dgm:constr type="t" for="ch" forName="dummy1b" refType="h" fact="0.7"/>
          <dgm:constr type="l" for="ch" forName="wedge1Tx" refType="w" fact="0.54"/>
          <dgm:constr type="t" for="ch" forName="wedge1Tx" refType="h" fact="0.248"/>
          <dgm:constr type="w" for="ch" forName="wedge1Tx" refType="w" fact="0.3"/>
          <dgm:constr type="h" for="ch" forName="wedge1Tx" refType="h" fact="0.25"/>
          <dgm:constr type="l" for="ch" forName="wedge2" refType="w" fact="0.08"/>
          <dgm:constr type="t" for="ch" forName="wedge2" refType="w" fact="0.1"/>
          <dgm:constr type="w" for="ch" forName="wedge2" refType="w" fact="0.84"/>
          <dgm:constr type="h" for="ch" forName="wedge2" refType="h" fact="0.84"/>
          <dgm:constr type="l" for="ch" forName="dummy2a" refType="w" fact="0.8637"/>
          <dgm:constr type="t" for="ch" forName="dummy2a" refType="h" fact="0.73"/>
          <dgm:constr type="l" for="ch" forName="dummy2b" refType="w" fact="0.1363"/>
          <dgm:constr type="t" for="ch" forName="dummy2b" refType="h" fact="0.73"/>
          <dgm:constr type="l" for="ch" forName="wedge2Tx" refType="w" fact="0.28"/>
          <dgm:constr type="t" for="ch" forName="wedge2Tx" refType="h" fact="0.645"/>
          <dgm:constr type="w" for="ch" forName="wedge2Tx" refType="w" fact="0.45"/>
          <dgm:constr type="h" for="ch" forName="wedge2Tx" refType="h" fact="0.22"/>
          <dgm:constr type="l" for="ch" forName="wedge3" refType="w" fact="0.0627"/>
          <dgm:constr type="t" for="ch" forName="wedge3" refType="w" fact="0.07"/>
          <dgm:constr type="w" for="ch" forName="wedge3" refType="w" fact="0.84"/>
          <dgm:constr type="h" for="ch" forName="wedge3" refType="h" fact="0.84"/>
          <dgm:constr type="l" for="ch" forName="dummy3a" refType="w" fact="0.1189"/>
          <dgm:constr type="t" for="ch" forName="dummy3a" refType="h" fact="0.7"/>
          <dgm:constr type="l" for="ch" forName="dummy3b" refType="w" fact="0.4827"/>
          <dgm:constr type="t" for="ch" forName="dummy3b" refType="h" fact="0.07"/>
          <dgm:constr type="r" for="ch" forName="wedge3Tx" refType="w" fact="0.46"/>
          <dgm:constr type="t" for="ch" forName="wedge3Tx" refType="h" fact="0.248"/>
          <dgm:constr type="w" for="ch" forName="wedge3Tx" refType="w" fact="0.3"/>
          <dgm:constr type="h" for="ch" forName="wedge3Tx" refType="h" fact="0.25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primFontSz" for="ch" ptType="node" op="equ"/>
        </dgm:constrLst>
      </dgm:if>
      <dgm:if name="Name4" axis="ch" ptType="node" func="cnt" op="equ" val="4">
        <dgm:constrLst>
          <dgm:constr type="l" for="ch" forName="wedge1" refType="w" fact="0.0941"/>
          <dgm:constr type="t" for="ch" forName="wedge1" refType="w" fact="0.0659"/>
          <dgm:constr type="w" for="ch" forName="wedge1" refType="w" fact="0.84"/>
          <dgm:constr type="h" for="ch" forName="wedge1" refType="h" fact="0.84"/>
          <dgm:constr type="l" for="ch" forName="dummy1a" refType="w" fact="0.5141"/>
          <dgm:constr type="t" for="ch" forName="dummy1a" refType="h" fact="0.0659"/>
          <dgm:constr type="l" for="ch" forName="dummy1b" refType="w" fact="0.9341"/>
          <dgm:constr type="t" for="ch" forName="dummy1b" refType="h" fact="0.4859"/>
          <dgm:constr type="l" for="ch" forName="wedge1Tx" refType="w" fact="0.54"/>
          <dgm:constr type="t" for="ch" forName="wedge1Tx" refType="h" fact="0.24"/>
          <dgm:constr type="w" for="ch" forName="wedge1Tx" refType="w" fact="0.31"/>
          <dgm:constr type="h" for="ch" forName="wedge1Tx" refType="h" fact="0.23"/>
          <dgm:constr type="l" for="ch" forName="wedge2" refType="w" fact="0.0941"/>
          <dgm:constr type="t" for="ch" forName="wedge2" refType="w" fact="0.0941"/>
          <dgm:constr type="w" for="ch" forName="wedge2" refType="w" fact="0.84"/>
          <dgm:constr type="h" for="ch" forName="wedge2" refType="h" fact="0.84"/>
          <dgm:constr type="l" for="ch" forName="dummy2a" refType="w" fact="0.9341"/>
          <dgm:constr type="t" for="ch" forName="dummy2a" refType="h" fact="0.5141"/>
          <dgm:constr type="l" for="ch" forName="dummy2b" refType="w" fact="0.5141"/>
          <dgm:constr type="t" for="ch" forName="dummy2b" refType="h" fact="0.9341"/>
          <dgm:constr type="l" for="ch" forName="wedge2Tx" refType="w" fact="0.54"/>
          <dgm:constr type="t" for="ch" forName="wedge2Tx" refType="h" fact="0.53"/>
          <dgm:constr type="w" for="ch" forName="wedge2Tx" refType="w" fact="0.31"/>
          <dgm:constr type="h" for="ch" forName="wedge2Tx" refType="h" fact="0.23"/>
          <dgm:constr type="l" for="ch" forName="wedge3" refType="w" fact="0.0659"/>
          <dgm:constr type="t" for="ch" forName="wedge3" refType="w" fact="0.0941"/>
          <dgm:constr type="w" for="ch" forName="wedge3" refType="w" fact="0.84"/>
          <dgm:constr type="h" for="ch" forName="wedge3" refType="h" fact="0.84"/>
          <dgm:constr type="l" for="ch" forName="dummy3a" refType="w" fact="0.4859"/>
          <dgm:constr type="t" for="ch" forName="dummy3a" refType="h" fact="0.9341"/>
          <dgm:constr type="l" for="ch" forName="dummy3b" refType="w" fact="0.0659"/>
          <dgm:constr type="t" for="ch" forName="dummy3b" refType="h" fact="0.5141"/>
          <dgm:constr type="r" for="ch" forName="wedge3Tx" refType="w" fact="0.46"/>
          <dgm:constr type="t" for="ch" forName="wedge3Tx" refType="h" fact="0.53"/>
          <dgm:constr type="w" for="ch" forName="wedge3Tx" refType="w" fact="0.31"/>
          <dgm:constr type="h" for="ch" forName="wedge3Tx" refType="h" fact="0.23"/>
          <dgm:constr type="l" for="ch" forName="wedge4" refType="w" fact="0.0659"/>
          <dgm:constr type="t" for="ch" forName="wedge4" refType="h" fact="0.0659"/>
          <dgm:constr type="w" for="ch" forName="wedge4" refType="w" fact="0.84"/>
          <dgm:constr type="h" for="ch" forName="wedge4" refType="h" fact="0.84"/>
          <dgm:constr type="l" for="ch" forName="dummy4a" refType="w" fact="0.0659"/>
          <dgm:constr type="t" for="ch" forName="dummy4a" refType="h" fact="0.4859"/>
          <dgm:constr type="l" for="ch" forName="dummy4b" refType="w" fact="0.4859"/>
          <dgm:constr type="t" for="ch" forName="dummy4b" refType="h" fact="0.0659"/>
          <dgm:constr type="r" for="ch" forName="wedge4Tx" refType="w" fact="0.46"/>
          <dgm:constr type="t" for="ch" forName="wedge4Tx" refType="h" fact="0.24"/>
          <dgm:constr type="w" for="ch" forName="wedge4Tx" refType="w" fact="0.31"/>
          <dgm:constr type="h" for="ch" forName="wedge4Tx" refType="h" fact="0.23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primFontSz" for="ch" ptType="node" op="equ"/>
        </dgm:constrLst>
      </dgm:if>
      <dgm:if name="Name5" axis="ch" ptType="node" func="cnt" op="equ" val="5">
        <dgm:constrLst>
          <dgm:constr type="l" for="ch" forName="wedge1" refType="w" fact="0.0918"/>
          <dgm:constr type="t" for="ch" forName="wedge1" refType="w" fact="0.0638"/>
          <dgm:constr type="w" for="ch" forName="wedge1" refType="w" fact="0.84"/>
          <dgm:constr type="h" for="ch" forName="wedge1" refType="h" fact="0.84"/>
          <dgm:constr type="l" for="ch" forName="dummy1a" refType="w" fact="0.5118"/>
          <dgm:constr type="t" for="ch" forName="dummy1a" refType="h" fact="0.0638"/>
          <dgm:constr type="l" for="ch" forName="dummy1b" refType="w" fact="0.9112"/>
          <dgm:constr type="t" for="ch" forName="dummy1b" refType="h" fact="0.354"/>
          <dgm:constr type="l" for="ch" forName="wedge1Tx" refType="w" fact="0.53"/>
          <dgm:constr type="t" for="ch" forName="wedge1Tx" refType="h" fact="0.205"/>
          <dgm:constr type="w" for="ch" forName="wedge1Tx" refType="w" fact="0.27"/>
          <dgm:constr type="h" for="ch" forName="wedge1Tx" refType="h" fact="0.18"/>
          <dgm:constr type="l" for="ch" forName="wedge2" refType="w" fact="0.099"/>
          <dgm:constr type="t" for="ch" forName="wedge2" refType="w" fact="0.0862"/>
          <dgm:constr type="w" for="ch" forName="wedge2" refType="w" fact="0.84"/>
          <dgm:constr type="h" for="ch" forName="wedge2" refType="h" fact="0.84"/>
          <dgm:constr type="l" for="ch" forName="dummy2a" refType="w" fact="0.9185"/>
          <dgm:constr type="t" for="ch" forName="dummy2a" refType="h" fact="0.3764"/>
          <dgm:constr type="l" for="ch" forName="dummy2b" refType="w" fact="0.7659"/>
          <dgm:constr type="t" for="ch" forName="dummy2b" refType="h" fact="0.846"/>
          <dgm:constr type="l" for="ch" forName="wedge2Tx" refType="w" fact="0.64"/>
          <dgm:constr type="t" for="ch" forName="wedge2Tx" refType="h" fact="0.47"/>
          <dgm:constr type="w" for="ch" forName="wedge2Tx" refType="w" fact="0.25"/>
          <dgm:constr type="h" for="ch" forName="wedge2Tx" refType="h" fact="0.2"/>
          <dgm:constr type="l" for="ch" forName="wedge3" refType="w" fact="0.08"/>
          <dgm:constr type="t" for="ch" forName="wedge3" refType="w" fact="0.1"/>
          <dgm:constr type="w" for="ch" forName="wedge3" refType="w" fact="0.84"/>
          <dgm:constr type="h" for="ch" forName="wedge3" refType="h" fact="0.84"/>
          <dgm:constr type="l" for="ch" forName="dummy3a" refType="w" fact="0.7469"/>
          <dgm:constr type="t" for="ch" forName="dummy3a" refType="h" fact="0.8598"/>
          <dgm:constr type="l" for="ch" forName="dummy3b" refType="w" fact="0.2531"/>
          <dgm:constr type="t" for="ch" forName="dummy3b" refType="h" fact="0.8598"/>
          <dgm:constr type="l" for="ch" forName="wedge3Tx" refType="w" fact="0.38"/>
          <dgm:constr type="t" for="ch" forName="wedge3Tx" refType="h" fact="0.69"/>
          <dgm:constr type="w" for="ch" forName="wedge3Tx" refType="w" fact="0.24"/>
          <dgm:constr type="h" for="ch" forName="wedge3Tx" refType="h" fact="0.22"/>
          <dgm:constr type="l" for="ch" forName="wedge4" refType="w" fact="0.061"/>
          <dgm:constr type="t" for="ch" forName="wedge4" refType="h" fact="0.0862"/>
          <dgm:constr type="w" for="ch" forName="wedge4" refType="w" fact="0.84"/>
          <dgm:constr type="h" for="ch" forName="wedge4" refType="h" fact="0.84"/>
          <dgm:constr type="l" for="ch" forName="dummy4a" refType="w" fact="0.2341"/>
          <dgm:constr type="t" for="ch" forName="dummy4a" refType="h" fact="0.846"/>
          <dgm:constr type="l" for="ch" forName="dummy4b" refType="w" fact="0.0815"/>
          <dgm:constr type="t" for="ch" forName="dummy4b" refType="h" fact="0.3764"/>
          <dgm:constr type="r" for="ch" forName="wedge4Tx" refType="w" fact="0.36"/>
          <dgm:constr type="t" for="ch" forName="wedge4Tx" refType="h" fact="0.47"/>
          <dgm:constr type="w" for="ch" forName="wedge4Tx" refType="w" fact="0.25"/>
          <dgm:constr type="h" for="ch" forName="wedge4Tx" refType="h" fact="0.2"/>
          <dgm:constr type="l" for="ch" forName="wedge5" refType="w" fact="0.0682"/>
          <dgm:constr type="t" for="ch" forName="wedge5" refType="h" fact="0.0638"/>
          <dgm:constr type="w" for="ch" forName="wedge5" refType="w" fact="0.84"/>
          <dgm:constr type="h" for="ch" forName="wedge5" refType="h" fact="0.84"/>
          <dgm:constr type="l" for="ch" forName="dummy5a" refType="w" fact="0.0888"/>
          <dgm:constr type="t" for="ch" forName="dummy5a" refType="h" fact="0.354"/>
          <dgm:constr type="l" for="ch" forName="dummy5b" refType="w" fact="0.4882"/>
          <dgm:constr type="t" for="ch" forName="dummy5b" refType="h" fact="0.0638"/>
          <dgm:constr type="r" for="ch" forName="wedge5Tx" refType="w" fact="0.47"/>
          <dgm:constr type="t" for="ch" forName="wedge5Tx" refType="h" fact="0.205"/>
          <dgm:constr type="w" for="ch" forName="wedge5Tx" refType="w" fact="0.27"/>
          <dgm:constr type="h" for="ch" forName="wedge5Tx" refType="h" fact="0.18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primFontSz" for="ch" ptType="node" op="equ"/>
        </dgm:constrLst>
      </dgm:if>
      <dgm:if name="Name6" axis="ch" ptType="node" func="cnt" op="equ" val="6">
        <dgm:constrLst>
          <dgm:constr type="l" for="ch" forName="wedge1" refType="w" fact="0.09"/>
          <dgm:constr type="t" for="ch" forName="wedge1" refType="w" fact="0.0627"/>
          <dgm:constr type="w" for="ch" forName="wedge1" refType="w" fact="0.84"/>
          <dgm:constr type="h" for="ch" forName="wedge1" refType="h" fact="0.84"/>
          <dgm:constr type="l" for="ch" forName="dummy1a" refType="w" fact="0.51"/>
          <dgm:constr type="t" for="ch" forName="dummy1a" refType="h" fact="0.0627"/>
          <dgm:constr type="l" for="ch" forName="dummy1b" refType="w" fact="0.8737"/>
          <dgm:constr type="t" for="ch" forName="dummy1b" refType="h" fact="0.2727"/>
          <dgm:constr type="l" for="ch" forName="wedge1Tx" refType="w" fact="0.53"/>
          <dgm:constr type="t" for="ch" forName="wedge1Tx" refType="h" fact="0.17"/>
          <dgm:constr type="w" for="ch" forName="wedge1Tx" refType="w" fact="0.22"/>
          <dgm:constr type="h" for="ch" forName="wedge1Tx" refType="h" fact="0.17"/>
          <dgm:constr type="l" for="ch" forName="wedge2" refType="w" fact="0.1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8837"/>
          <dgm:constr type="t" for="ch" forName="dummy2a" refType="h" fact="0.29"/>
          <dgm:constr type="l" for="ch" forName="dummy2b" refType="w" fact="0.8837"/>
          <dgm:constr type="t" for="ch" forName="dummy2b" refType="h" fact="0.71"/>
          <dgm:constr type="l" for="ch" forName="wedge2Tx" refType="w" fact="0.67"/>
          <dgm:constr type="t" for="ch" forName="wedge2Tx" refType="h" fact="0.42"/>
          <dgm:constr type="w" for="ch" forName="wedge2Tx" refType="w" fact="0.23"/>
          <dgm:constr type="h" for="ch" forName="wedge2Tx" refType="h" fact="0.165"/>
          <dgm:constr type="l" for="ch" forName="wedge3" refType="w" fact="0.09"/>
          <dgm:constr type="t" for="ch" forName="wedge3" refType="w" fact="0.0973"/>
          <dgm:constr type="w" for="ch" forName="wedge3" refType="w" fact="0.84"/>
          <dgm:constr type="h" for="ch" forName="wedge3" refType="h" fact="0.84"/>
          <dgm:constr type="l" for="ch" forName="dummy3a" refType="w" fact="0.8737"/>
          <dgm:constr type="t" for="ch" forName="dummy3a" refType="h" fact="0.7273"/>
          <dgm:constr type="l" for="ch" forName="dummy3b" refType="w" fact="0.51"/>
          <dgm:constr type="t" for="ch" forName="dummy3b" refType="h" fact="0.9373"/>
          <dgm:constr type="l" for="ch" forName="wedge3Tx" refType="w" fact="0.53"/>
          <dgm:constr type="t" for="ch" forName="wedge3Tx" refType="h" fact="0.665"/>
          <dgm:constr type="w" for="ch" forName="wedge3Tx" refType="w" fact="0.22"/>
          <dgm:constr type="h" for="ch" forName="wedge3Tx" refType="h" fact="0.17"/>
          <dgm:constr type="l" for="ch" forName="wedge4" refType="w" fact="0.07"/>
          <dgm:constr type="t" for="ch" forName="wedge4" refType="h" fact="0.0973"/>
          <dgm:constr type="w" for="ch" forName="wedge4" refType="w" fact="0.84"/>
          <dgm:constr type="h" for="ch" forName="wedge4" refType="h" fact="0.84"/>
          <dgm:constr type="l" for="ch" forName="dummy4a" refType="w" fact="0.49"/>
          <dgm:constr type="t" for="ch" forName="dummy4a" refType="h" fact="0.9373"/>
          <dgm:constr type="l" for="ch" forName="dummy4b" refType="w" fact="0.1263"/>
          <dgm:constr type="t" for="ch" forName="dummy4b" refType="h" fact="0.7273"/>
          <dgm:constr type="r" for="ch" forName="wedge4Tx" refType="w" fact="0.47"/>
          <dgm:constr type="t" for="ch" forName="wedge4Tx" refType="h" fact="0.665"/>
          <dgm:constr type="w" for="ch" forName="wedge4Tx" refType="w" fact="0.22"/>
          <dgm:constr type="h" for="ch" forName="wedge4Tx" refType="h" fact="0.17"/>
          <dgm:constr type="l" for="ch" forName="wedge5" refType="w" fact="0.06"/>
          <dgm:constr type="t" for="ch" forName="wedge5" refType="h" fact="0.08"/>
          <dgm:constr type="w" for="ch" forName="wedge5" refType="w" fact="0.84"/>
          <dgm:constr type="h" for="ch" forName="wedge5" refType="h" fact="0.84"/>
          <dgm:constr type="l" for="ch" forName="dummy5a" refType="w" fact="0.1163"/>
          <dgm:constr type="t" for="ch" forName="dummy5a" refType="h" fact="0.71"/>
          <dgm:constr type="l" for="ch" forName="dummy5b" refType="w" fact="0.1163"/>
          <dgm:constr type="t" for="ch" forName="dummy5b" refType="h" fact="0.29"/>
          <dgm:constr type="r" for="ch" forName="wedge5Tx" refType="w" fact="0.33"/>
          <dgm:constr type="t" for="ch" forName="wedge5Tx" refType="h" fact="0.42"/>
          <dgm:constr type="w" for="ch" forName="wedge5Tx" refType="w" fact="0.23"/>
          <dgm:constr type="h" for="ch" forName="wedge5Tx" refType="h" fact="0.165"/>
          <dgm:constr type="l" for="ch" forName="wedge6" refType="w" fact="0.07"/>
          <dgm:constr type="t" for="ch" forName="wedge6" refType="h" fact="0.0627"/>
          <dgm:constr type="w" for="ch" forName="wedge6" refType="w" fact="0.84"/>
          <dgm:constr type="h" for="ch" forName="wedge6" refType="h" fact="0.84"/>
          <dgm:constr type="l" for="ch" forName="dummy6a" refType="w" fact="0.1263"/>
          <dgm:constr type="t" for="ch" forName="dummy6a" refType="h" fact="0.2727"/>
          <dgm:constr type="l" for="ch" forName="dummy6b" refType="w" fact="0.49"/>
          <dgm:constr type="t" for="ch" forName="dummy6b" refType="h" fact="0.0627"/>
          <dgm:constr type="r" for="ch" forName="wedge6Tx" refType="w" fact="0.47"/>
          <dgm:constr type="t" for="ch" forName="wedge6Tx" refType="h" fact="0.17"/>
          <dgm:constr type="w" for="ch" forName="wedge6Tx" refType="w" fact="0.22"/>
          <dgm:constr type="h" for="ch" forName="wedge6Tx" refType="h" fact="0.17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primFontSz" for="ch" ptType="node" op="equ"/>
        </dgm:constrLst>
      </dgm:if>
      <dgm:else name="Name7">
        <dgm:constrLst>
          <dgm:constr type="l" for="ch" forName="wedge1" refType="w" fact="0.0887"/>
          <dgm:constr type="t" for="ch" forName="wedge1" refType="w" fact="0.062"/>
          <dgm:constr type="w" for="ch" forName="wedge1" refType="w" fact="0.84"/>
          <dgm:constr type="h" for="ch" forName="wedge1" refType="h" fact="0.84"/>
          <dgm:constr type="l" for="ch" forName="dummy1a" refType="w" fact="0.5087"/>
          <dgm:constr type="t" for="ch" forName="dummy1a" refType="h" fact="0.062"/>
          <dgm:constr type="l" for="ch" forName="dummy1b" refType="w" fact="0.837"/>
          <dgm:constr type="t" for="ch" forName="dummy1b" refType="h" fact="0.2201"/>
          <dgm:constr type="l" for="ch" forName="wedge1Tx" refType="w" fact="0.53"/>
          <dgm:constr type="t" for="ch" forName="wedge1Tx" refType="h" fact="0.14"/>
          <dgm:constr type="w" for="ch" forName="wedge1Tx" refType="w" fact="0.2"/>
          <dgm:constr type="h" for="ch" forName="wedge1Tx" refType="h" fact="0.16"/>
          <dgm:constr type="l" for="ch" forName="wedge2" refType="w" fact="0.0995"/>
          <dgm:constr type="t" for="ch" forName="wedge2" refType="w" fact="0.0755"/>
          <dgm:constr type="w" for="ch" forName="wedge2" refType="w" fact="0.84"/>
          <dgm:constr type="h" for="ch" forName="wedge2" refType="h" fact="0.84"/>
          <dgm:constr type="l" for="ch" forName="dummy2a" refType="w" fact="0.8479"/>
          <dgm:constr type="t" for="ch" forName="dummy2a" refType="h" fact="0.2337"/>
          <dgm:constr type="l" for="ch" forName="dummy2b" refType="w" fact="0.929"/>
          <dgm:constr type="t" for="ch" forName="dummy2b" refType="h" fact="0.589"/>
          <dgm:constr type="l" for="ch" forName="wedge2Tx" refType="w" fact="0.67"/>
          <dgm:constr type="t" for="ch" forName="wedge2Tx" refType="h" fact="0.38"/>
          <dgm:constr type="w" for="ch" forName="wedge2Tx" refType="w" fact="0.23"/>
          <dgm:constr type="h" for="ch" forName="wedge2Tx" refType="h" fact="0.14"/>
          <dgm:constr type="l" for="ch" forName="wedge3" refType="w" fact="0.0956"/>
          <dgm:constr type="t" for="ch" forName="wedge3" refType="w" fact="0.0925"/>
          <dgm:constr type="w" for="ch" forName="wedge3" refType="w" fact="0.84"/>
          <dgm:constr type="h" for="ch" forName="wedge3" refType="h" fact="0.84"/>
          <dgm:constr type="l" for="ch" forName="dummy3a" refType="w" fact="0.9251"/>
          <dgm:constr type="t" for="ch" forName="dummy3a" refType="h" fact="0.6059"/>
          <dgm:constr type="l" for="ch" forName="dummy3b" refType="w" fact="0.6979"/>
          <dgm:constr type="t" for="ch" forName="dummy3b" refType="h" fact="0.8909"/>
          <dgm:constr type="l" for="ch" forName="wedge3Tx" refType="w" fact="0.635"/>
          <dgm:constr type="t" for="ch" forName="wedge3Tx" refType="h" fact="0.59"/>
          <dgm:constr type="w" for="ch" forName="wedge3Tx" refType="w" fact="0.2"/>
          <dgm:constr type="h" for="ch" forName="wedge3Tx" refType="h" fact="0.155"/>
          <dgm:constr type="l" for="ch" forName="wedge4" refType="w" fact="0.08"/>
          <dgm:constr type="t" for="ch" forName="wedge4" refType="h" fact="0.1"/>
          <dgm:constr type="w" for="ch" forName="wedge4" refType="w" fact="0.84"/>
          <dgm:constr type="h" for="ch" forName="wedge4" refType="h" fact="0.84"/>
          <dgm:constr type="l" for="ch" forName="dummy4a" refType="w" fact="0.6822"/>
          <dgm:constr type="t" for="ch" forName="dummy4a" refType="h" fact="0.8984"/>
          <dgm:constr type="l" for="ch" forName="dummy4b" refType="w" fact="0.3178"/>
          <dgm:constr type="t" for="ch" forName="dummy4b" refType="h" fact="0.8984"/>
          <dgm:constr type="l" for="ch" forName="wedge4Tx" refType="w" fact="0.4025"/>
          <dgm:constr type="t" for="ch" forName="wedge4Tx" refType="h" fact="0.76"/>
          <dgm:constr type="w" for="ch" forName="wedge4Tx" refType="w" fact="0.195"/>
          <dgm:constr type="h" for="ch" forName="wedge4Tx" refType="h" fact="0.14"/>
          <dgm:constr type="l" for="ch" forName="wedge5" refType="w" fact="0.0644"/>
          <dgm:constr type="t" for="ch" forName="wedge5" refType="h" fact="0.0925"/>
          <dgm:constr type="w" for="ch" forName="wedge5" refType="w" fact="0.84"/>
          <dgm:constr type="h" for="ch" forName="wedge5" refType="h" fact="0.84"/>
          <dgm:constr type="l" for="ch" forName="dummy5a" refType="w" fact="0.3021"/>
          <dgm:constr type="t" for="ch" forName="dummy5a" refType="h" fact="0.8909"/>
          <dgm:constr type="l" for="ch" forName="dummy5b" refType="w" fact="0.0749"/>
          <dgm:constr type="t" for="ch" forName="dummy5b" refType="h" fact="0.6059"/>
          <dgm:constr type="r" for="ch" forName="wedge5Tx" refType="w" fact="0.365"/>
          <dgm:constr type="t" for="ch" forName="wedge5Tx" refType="h" fact="0.59"/>
          <dgm:constr type="w" for="ch" forName="wedge5Tx" refType="w" fact="0.2"/>
          <dgm:constr type="h" for="ch" forName="wedge5Tx" refType="h" fact="0.155"/>
          <dgm:constr type="l" for="ch" forName="wedge6" refType="w" fact="0.0605"/>
          <dgm:constr type="t" for="ch" forName="wedge6" refType="h" fact="0.0755"/>
          <dgm:constr type="w" for="ch" forName="wedge6" refType="w" fact="0.84"/>
          <dgm:constr type="h" for="ch" forName="wedge6" refType="h" fact="0.84"/>
          <dgm:constr type="l" for="ch" forName="dummy6a" refType="w" fact="0.071"/>
          <dgm:constr type="t" for="ch" forName="dummy6a" refType="h" fact="0.589"/>
          <dgm:constr type="l" for="ch" forName="dummy6b" refType="w" fact="0.1521"/>
          <dgm:constr type="t" for="ch" forName="dummy6b" refType="h" fact="0.2337"/>
          <dgm:constr type="r" for="ch" forName="wedge6Tx" refType="w" fact="0.33"/>
          <dgm:constr type="t" for="ch" forName="wedge6Tx" refType="h" fact="0.38"/>
          <dgm:constr type="w" for="ch" forName="wedge6Tx" refType="w" fact="0.23"/>
          <dgm:constr type="h" for="ch" forName="wedge6Tx" refType="h" fact="0.14"/>
          <dgm:constr type="l" for="ch" forName="wedge7" refType="w" fact="0.0713"/>
          <dgm:constr type="t" for="ch" forName="wedge7" refType="h" fact="0.062"/>
          <dgm:constr type="w" for="ch" forName="wedge7" refType="w" fact="0.84"/>
          <dgm:constr type="h" for="ch" forName="wedge7" refType="h" fact="0.84"/>
          <dgm:constr type="l" for="ch" forName="dummy7a" refType="w" fact="0.163"/>
          <dgm:constr type="t" for="ch" forName="dummy7a" refType="h" fact="0.2201"/>
          <dgm:constr type="l" for="ch" forName="dummy7b" refType="w" fact="0.4913"/>
          <dgm:constr type="t" for="ch" forName="dummy7b" refType="h" fact="0.062"/>
          <dgm:constr type="r" for="ch" forName="wedge7Tx" refType="w" fact="0.47"/>
          <dgm:constr type="t" for="ch" forName="wedge7Tx" refType="h" fact="0.14"/>
          <dgm:constr type="w" for="ch" forName="wedge7Tx" refType="w" fact="0.2"/>
          <dgm:constr type="h" for="ch" forName="wedge7Tx" refType="h" fact="0.16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h" for="ch" forName="arrowWedge7" refType="w" fact="0.08"/>
          <dgm:constr type="diam" for="ch" forName="arrowWedge7" refType="w" fact="0.84"/>
          <dgm:constr type="l" for="ch" forName="arrowWedge7" refType="w" fact="0.5"/>
          <dgm:constr type="t" for="ch" forName="arrowWedge7" refType="w" fact="0.5"/>
          <dgm:constr type="primFontSz" for="ch" ptType="node" op="equ"/>
        </dgm:constrLst>
      </dgm:else>
    </dgm:choose>
    <dgm:ruleLst/>
    <dgm:choose name="Name8">
      <dgm:if name="Name9" axis="ch" ptType="node" func="cnt" op="gte" val="1">
        <dgm:layoutNode name="wedge1">
          <dgm:alg type="sp"/>
          <dgm:choose name="Name10">
            <dgm:if name="Name11" axis="ch" ptType="node" func="cnt" op="equ" val="1">
              <dgm:shape xmlns:r="http://schemas.openxmlformats.org/officeDocument/2006/relationships" type="ellipse" r:blip="">
                <dgm:adjLst/>
              </dgm:shape>
            </dgm:if>
            <dgm:if name="Name12" axis="ch" ptType="node" func="cnt" op="equ" val="2">
              <dgm:shape xmlns:r="http://schemas.openxmlformats.org/officeDocument/2006/relationships" type="pie" r:blip="">
                <dgm:adjLst>
                  <dgm:adj idx="1" val="270"/>
                  <dgm:adj idx="2" val="90"/>
                </dgm:adjLst>
              </dgm:shape>
            </dgm:if>
            <dgm:if name="Name13" axis="ch" ptType="node" func="cnt" op="equ" val="3">
              <dgm:shape xmlns:r="http://schemas.openxmlformats.org/officeDocument/2006/relationships" type="pie" r:blip="">
                <dgm:adjLst>
                  <dgm:adj idx="1" val="270"/>
                  <dgm:adj idx="2" val="30"/>
                </dgm:adjLst>
              </dgm:shape>
            </dgm:if>
            <dgm:if name="Name14" axis="ch" ptType="node" func="cnt" op="equ" val="4">
              <dgm:shape xmlns:r="http://schemas.openxmlformats.org/officeDocument/2006/relationships" type="pie" r:blip="">
                <dgm:adjLst>
                  <dgm:adj idx="1" val="270"/>
                  <dgm:adj idx="2" val="0"/>
                </dgm:adjLst>
              </dgm:shape>
            </dgm:if>
            <dgm:if name="Name15" axis="ch" ptType="node" func="cnt" op="equ" val="5">
              <dgm:shape xmlns:r="http://schemas.openxmlformats.org/officeDocument/2006/relationships" type="pie" r:blip="">
                <dgm:adjLst>
                  <dgm:adj idx="1" val="270"/>
                  <dgm:adj idx="2" val="342"/>
                </dgm:adjLst>
              </dgm:shape>
            </dgm:if>
            <dgm:if name="Name16" axis="ch" ptType="node" func="cnt" op="equ" val="6">
              <dgm:shape xmlns:r="http://schemas.openxmlformats.org/officeDocument/2006/relationships" type="pie" r:blip="">
                <dgm:adjLst>
                  <dgm:adj idx="1" val="270"/>
                  <dgm:adj idx="2" val="330"/>
                </dgm:adjLst>
              </dgm:shape>
            </dgm:if>
            <dgm:else name="Name17">
              <dgm:shape xmlns:r="http://schemas.openxmlformats.org/officeDocument/2006/relationships" type="pie" r:blip="">
                <dgm:adjLst>
                  <dgm:adj idx="1" val="270"/>
                  <dgm:adj idx="2" val="321.4286"/>
                </dgm:adjLst>
              </dgm:shape>
            </dgm:else>
          </dgm:choose>
          <dgm:choose name="Name18">
            <dgm:if name="Name19" func="var" arg="dir" op="equ" val="norm">
              <dgm:presOf axis="ch desOrSelf" ptType="node node" st="1 1" cnt="1 0"/>
            </dgm:if>
            <dgm:else name="Name20">
              <dgm:choose name="Name21">
                <dgm:if name="Name22" axis="ch" ptType="node" func="cnt" op="equ" val="1">
                  <dgm:presOf axis="ch desOrSelf" ptType="node node" st="1 1" cnt="1 0"/>
                </dgm:if>
                <dgm:if name="Name23" axis="ch" ptType="node" func="cnt" op="equ" val="2">
                  <dgm:presOf axis="ch desOrSelf" ptType="node node" st="2 1" cnt="1 0"/>
                </dgm:if>
                <dgm:if name="Name24" axis="ch" ptType="node" func="cnt" op="equ" val="3">
                  <dgm:presOf axis="ch desOrSelf" ptType="node node" st="3 1" cnt="1 0"/>
                </dgm:if>
                <dgm:if name="Name25" axis="ch" ptType="node" func="cnt" op="equ" val="4">
                  <dgm:presOf axis="ch desOrSelf" ptType="node node" st="4 1" cnt="1 0"/>
                </dgm:if>
                <dgm:if name="Name26" axis="ch" ptType="node" func="cnt" op="equ" val="5">
                  <dgm:presOf axis="ch desOrSelf" ptType="node node" st="5 1" cnt="1 0"/>
                </dgm:if>
                <dgm:if name="Name27" axis="ch" ptType="node" func="cnt" op="equ" val="6">
                  <dgm:presOf axis="ch desOrSelf" ptType="node node" st="6 1" cnt="1 0"/>
                </dgm:if>
                <dgm:else name="Name28">
                  <dgm:presOf axis="ch desOrSelf" ptType="node node" st="7 1" cnt="1 0"/>
                </dgm:else>
              </dgm:choose>
            </dgm:else>
          </dgm:choose>
          <dgm:constrLst/>
          <dgm:ruleLst/>
        </dgm:layoutNode>
        <dgm:layoutNode name="dummy1a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1b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1Tx" moveWith="wedg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29">
            <dgm:if name="Name30" func="var" arg="dir" op="equ" val="norm">
              <dgm:presOf axis="ch desOrSelf" ptType="node node" st="1 1" cnt="1 0"/>
            </dgm:if>
            <dgm:else name="Name31">
              <dgm:choose name="Name32">
                <dgm:if name="Name33" axis="ch" ptType="node" func="cnt" op="equ" val="1">
                  <dgm:presOf axis="ch desOrSelf" ptType="node node" st="1 1" cnt="1 0"/>
                </dgm:if>
                <dgm:if name="Name34" axis="ch" ptType="node" func="cnt" op="equ" val="2">
                  <dgm:presOf axis="ch desOrSelf" ptType="node node" st="2 1" cnt="1 0"/>
                </dgm:if>
                <dgm:if name="Name35" axis="ch" ptType="node" func="cnt" op="equ" val="3">
                  <dgm:presOf axis="ch desOrSelf" ptType="node node" st="3 1" cnt="1 0"/>
                </dgm:if>
                <dgm:if name="Name36" axis="ch" ptType="node" func="cnt" op="equ" val="4">
                  <dgm:presOf axis="ch desOrSelf" ptType="node node" st="4 1" cnt="1 0"/>
                </dgm:if>
                <dgm:if name="Name37" axis="ch" ptType="node" func="cnt" op="equ" val="5">
                  <dgm:presOf axis="ch desOrSelf" ptType="node node" st="5 1" cnt="1 0"/>
                </dgm:if>
                <dgm:if name="Name38" axis="ch" ptType="node" func="cnt" op="equ" val="6">
                  <dgm:presOf axis="ch desOrSelf" ptType="node node" st="6 1" cnt="1 0"/>
                </dgm:if>
                <dgm:else name="Name39">
                  <dgm:presOf axis="ch desOrSelf" ptType="node node" st="7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40"/>
    </dgm:choose>
    <dgm:choose name="Name41">
      <dgm:if name="Name42" axis="ch" ptType="node" func="cnt" op="gte" val="2">
        <dgm:layoutNode name="wedge2">
          <dgm:alg type="sp"/>
          <dgm:choose name="Name43">
            <dgm:if name="Name44" axis="ch" ptType="node" func="cnt" op="equ" val="2">
              <dgm:shape xmlns:r="http://schemas.openxmlformats.org/officeDocument/2006/relationships" type="pie" r:blip="">
                <dgm:adjLst>
                  <dgm:adj idx="1" val="90"/>
                  <dgm:adj idx="2" val="270"/>
                </dgm:adjLst>
              </dgm:shape>
            </dgm:if>
            <dgm:if name="Name45" axis="ch" ptType="node" func="cnt" op="equ" val="3">
              <dgm:shape xmlns:r="http://schemas.openxmlformats.org/officeDocument/2006/relationships" type="pie" r:blip="">
                <dgm:adjLst>
                  <dgm:adj idx="1" val="30"/>
                  <dgm:adj idx="2" val="150"/>
                </dgm:adjLst>
              </dgm:shape>
            </dgm:if>
            <dgm:if name="Name46" axis="ch" ptType="node" func="cnt" op="equ" val="4">
              <dgm:shape xmlns:r="http://schemas.openxmlformats.org/officeDocument/2006/relationships" type="pie" r:blip="">
                <dgm:adjLst>
                  <dgm:adj idx="1" val="0"/>
                  <dgm:adj idx="2" val="90"/>
                </dgm:adjLst>
              </dgm:shape>
            </dgm:if>
            <dgm:if name="Name47" axis="ch" ptType="node" func="cnt" op="equ" val="5">
              <dgm:shape xmlns:r="http://schemas.openxmlformats.org/officeDocument/2006/relationships" type="pie" r:blip="">
                <dgm:adjLst>
                  <dgm:adj idx="1" val="342"/>
                  <dgm:adj idx="2" val="54"/>
                </dgm:adjLst>
              </dgm:shape>
            </dgm:if>
            <dgm:if name="Name48" axis="ch" ptType="node" func="cnt" op="equ" val="6">
              <dgm:shape xmlns:r="http://schemas.openxmlformats.org/officeDocument/2006/relationships" type="pie" r:blip="">
                <dgm:adjLst>
                  <dgm:adj idx="1" val="330"/>
                  <dgm:adj idx="2" val="30"/>
                </dgm:adjLst>
              </dgm:shape>
            </dgm:if>
            <dgm:else name="Name49">
              <dgm:shape xmlns:r="http://schemas.openxmlformats.org/officeDocument/2006/relationships" type="pie" r:blip="">
                <dgm:adjLst>
                  <dgm:adj idx="1" val="321.4286"/>
                  <dgm:adj idx="2" val="12.85714"/>
                </dgm:adjLst>
              </dgm:shape>
            </dgm:else>
          </dgm:choose>
          <dgm:choose name="Name50">
            <dgm:if name="Name51" func="var" arg="dir" op="equ" val="norm">
              <dgm:presOf axis="ch desOrSelf" ptType="node node" st="2 1" cnt="1 0"/>
            </dgm:if>
            <dgm:else name="Name52">
              <dgm:choose name="Name53">
                <dgm:if name="Name54" axis="ch" ptType="node" func="cnt" op="equ" val="2">
                  <dgm:presOf axis="ch desOrSelf" ptType="node node" st="1 1" cnt="1 0"/>
                </dgm:if>
                <dgm:if name="Name55" axis="ch" ptType="node" func="cnt" op="equ" val="3">
                  <dgm:presOf axis="ch desOrSelf" ptType="node node" st="2 1" cnt="1 0"/>
                </dgm:if>
                <dgm:if name="Name56" axis="ch" ptType="node" func="cnt" op="equ" val="4">
                  <dgm:presOf axis="ch desOrSelf" ptType="node node" st="3 1" cnt="1 0"/>
                </dgm:if>
                <dgm:if name="Name57" axis="ch" ptType="node" func="cnt" op="equ" val="5">
                  <dgm:presOf axis="ch desOrSelf" ptType="node node" st="4 1" cnt="1 0"/>
                </dgm:if>
                <dgm:if name="Name58" axis="ch" ptType="node" func="cnt" op="equ" val="6">
                  <dgm:presOf axis="ch desOrSelf" ptType="node node" st="5 1" cnt="1 0"/>
                </dgm:if>
                <dgm:else name="Name59">
                  <dgm:presOf axis="ch desOrSelf" ptType="node node" st="6 1" cnt="1 0"/>
                </dgm:else>
              </dgm:choose>
            </dgm:else>
          </dgm:choose>
          <dgm:constrLst/>
          <dgm:ruleLst/>
        </dgm:layoutNode>
        <dgm:layoutNode name="dummy2a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2b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2Tx" moveWith="wedge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60">
            <dgm:if name="Name61" func="var" arg="dir" op="equ" val="norm">
              <dgm:presOf axis="ch desOrSelf" ptType="node node" st="2 1" cnt="1 0"/>
            </dgm:if>
            <dgm:else name="Name62">
              <dgm:choose name="Name63">
                <dgm:if name="Name64" axis="ch" ptType="node" func="cnt" op="equ" val="2">
                  <dgm:presOf axis="ch desOrSelf" ptType="node node" st="1 1" cnt="1 0"/>
                </dgm:if>
                <dgm:if name="Name65" axis="ch" ptType="node" func="cnt" op="equ" val="3">
                  <dgm:presOf axis="ch desOrSelf" ptType="node node" st="2 1" cnt="1 0"/>
                </dgm:if>
                <dgm:if name="Name66" axis="ch" ptType="node" func="cnt" op="equ" val="4">
                  <dgm:presOf axis="ch desOrSelf" ptType="node node" st="3 1" cnt="1 0"/>
                </dgm:if>
                <dgm:if name="Name67" axis="ch" ptType="node" func="cnt" op="equ" val="5">
                  <dgm:presOf axis="ch desOrSelf" ptType="node node" st="4 1" cnt="1 0"/>
                </dgm:if>
                <dgm:if name="Name68" axis="ch" ptType="node" func="cnt" op="equ" val="6">
                  <dgm:presOf axis="ch desOrSelf" ptType="node node" st="5 1" cnt="1 0"/>
                </dgm:if>
                <dgm:else name="Name69">
                  <dgm:presOf axis="ch desOrSelf" ptType="node node" st="6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70"/>
    </dgm:choose>
    <dgm:choose name="Name71">
      <dgm:if name="Name72" axis="ch" ptType="node" func="cnt" op="gte" val="3">
        <dgm:layoutNode name="wedge3">
          <dgm:alg type="sp"/>
          <dgm:choose name="Name73">
            <dgm:if name="Name74" axis="ch" ptType="node" func="cnt" op="equ" val="3">
              <dgm:shape xmlns:r="http://schemas.openxmlformats.org/officeDocument/2006/relationships" type="pie" r:blip="">
                <dgm:adjLst>
                  <dgm:adj idx="1" val="150"/>
                  <dgm:adj idx="2" val="270"/>
                </dgm:adjLst>
              </dgm:shape>
            </dgm:if>
            <dgm:if name="Name75" axis="ch" ptType="node" func="cnt" op="equ" val="4">
              <dgm:shape xmlns:r="http://schemas.openxmlformats.org/officeDocument/2006/relationships" type="pie" r:blip="">
                <dgm:adjLst>
                  <dgm:adj idx="1" val="90"/>
                  <dgm:adj idx="2" val="180"/>
                </dgm:adjLst>
              </dgm:shape>
            </dgm:if>
            <dgm:if name="Name76" axis="ch" ptType="node" func="cnt" op="equ" val="5">
              <dgm:shape xmlns:r="http://schemas.openxmlformats.org/officeDocument/2006/relationships" type="pie" r:blip="">
                <dgm:adjLst>
                  <dgm:adj idx="1" val="54"/>
                  <dgm:adj idx="2" val="126"/>
                </dgm:adjLst>
              </dgm:shape>
            </dgm:if>
            <dgm:if name="Name77" axis="ch" ptType="node" func="cnt" op="equ" val="6">
              <dgm:shape xmlns:r="http://schemas.openxmlformats.org/officeDocument/2006/relationships" type="pie" r:blip="">
                <dgm:adjLst>
                  <dgm:adj idx="1" val="30"/>
                  <dgm:adj idx="2" val="90"/>
                </dgm:adjLst>
              </dgm:shape>
            </dgm:if>
            <dgm:else name="Name78">
              <dgm:shape xmlns:r="http://schemas.openxmlformats.org/officeDocument/2006/relationships" type="pie" r:blip="">
                <dgm:adjLst>
                  <dgm:adj idx="1" val="12.85714"/>
                  <dgm:adj idx="2" val="64.28571"/>
                </dgm:adjLst>
              </dgm:shape>
            </dgm:else>
          </dgm:choose>
          <dgm:choose name="Name79">
            <dgm:if name="Name80" func="var" arg="dir" op="equ" val="norm">
              <dgm:presOf axis="ch desOrSelf" ptType="node node" st="3 1" cnt="1 0"/>
            </dgm:if>
            <dgm:else name="Name81">
              <dgm:choose name="Name82">
                <dgm:if name="Name83" axis="ch" ptType="node" func="cnt" op="equ" val="3">
                  <dgm:presOf axis="ch desOrSelf" ptType="node node" st="1 1" cnt="1 0"/>
                </dgm:if>
                <dgm:if name="Name84" axis="ch" ptType="node" func="cnt" op="equ" val="4">
                  <dgm:presOf axis="ch desOrSelf" ptType="node node" st="2 1" cnt="1 0"/>
                </dgm:if>
                <dgm:if name="Name85" axis="ch" ptType="node" func="cnt" op="equ" val="5">
                  <dgm:presOf axis="ch desOrSelf" ptType="node node" st="3 1" cnt="1 0"/>
                </dgm:if>
                <dgm:if name="Name86" axis="ch" ptType="node" func="cnt" op="equ" val="6">
                  <dgm:presOf axis="ch desOrSelf" ptType="node node" st="4 1" cnt="1 0"/>
                </dgm:if>
                <dgm:else name="Name87">
                  <dgm:presOf axis="ch desOrSelf" ptType="node node" st="5 1" cnt="1 0"/>
                </dgm:else>
              </dgm:choose>
            </dgm:else>
          </dgm:choose>
          <dgm:constrLst/>
          <dgm:ruleLst/>
        </dgm:layoutNode>
        <dgm:layoutNode name="dummy3a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3b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3Tx" moveWith="wedge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88">
            <dgm:if name="Name89" func="var" arg="dir" op="equ" val="norm">
              <dgm:presOf axis="ch desOrSelf" ptType="node node" st="3 1" cnt="1 0"/>
            </dgm:if>
            <dgm:else name="Name90">
              <dgm:choose name="Name91">
                <dgm:if name="Name92" axis="ch" ptType="node" func="cnt" op="equ" val="3">
                  <dgm:presOf axis="ch desOrSelf" ptType="node node" st="1 1" cnt="1 0"/>
                </dgm:if>
                <dgm:if name="Name93" axis="ch" ptType="node" func="cnt" op="equ" val="4">
                  <dgm:presOf axis="ch desOrSelf" ptType="node node" st="2 1" cnt="1 0"/>
                </dgm:if>
                <dgm:if name="Name94" axis="ch" ptType="node" func="cnt" op="equ" val="5">
                  <dgm:presOf axis="ch desOrSelf" ptType="node node" st="3 1" cnt="1 0"/>
                </dgm:if>
                <dgm:if name="Name95" axis="ch" ptType="node" func="cnt" op="equ" val="6">
                  <dgm:presOf axis="ch desOrSelf" ptType="node node" st="4 1" cnt="1 0"/>
                </dgm:if>
                <dgm:else name="Name96">
                  <dgm:presOf axis="ch desOrSelf" ptType="node node" st="5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97"/>
    </dgm:choose>
    <dgm:choose name="Name98">
      <dgm:if name="Name99" axis="ch" ptType="node" func="cnt" op="gte" val="4">
        <dgm:layoutNode name="wedge4">
          <dgm:alg type="sp"/>
          <dgm:choose name="Name100">
            <dgm:if name="Name101" axis="ch" ptType="node" func="cnt" op="equ" val="4">
              <dgm:shape xmlns:r="http://schemas.openxmlformats.org/officeDocument/2006/relationships" type="pie" r:blip="">
                <dgm:adjLst>
                  <dgm:adj idx="1" val="180"/>
                  <dgm:adj idx="2" val="270"/>
                </dgm:adjLst>
              </dgm:shape>
            </dgm:if>
            <dgm:if name="Name102" axis="ch" ptType="node" func="cnt" op="equ" val="5">
              <dgm:shape xmlns:r="http://schemas.openxmlformats.org/officeDocument/2006/relationships" type="pie" r:blip="">
                <dgm:adjLst>
                  <dgm:adj idx="1" val="126"/>
                  <dgm:adj idx="2" val="198"/>
                </dgm:adjLst>
              </dgm:shape>
            </dgm:if>
            <dgm:if name="Name103" axis="ch" ptType="node" func="cnt" op="equ" val="6">
              <dgm:shape xmlns:r="http://schemas.openxmlformats.org/officeDocument/2006/relationships" type="pie" r:blip="">
                <dgm:adjLst>
                  <dgm:adj idx="1" val="90"/>
                  <dgm:adj idx="2" val="150"/>
                </dgm:adjLst>
              </dgm:shape>
            </dgm:if>
            <dgm:else name="Name104">
              <dgm:shape xmlns:r="http://schemas.openxmlformats.org/officeDocument/2006/relationships" type="pie" r:blip="">
                <dgm:adjLst>
                  <dgm:adj idx="1" val="64.2871"/>
                  <dgm:adj idx="2" val="115.7143"/>
                </dgm:adjLst>
              </dgm:shape>
            </dgm:else>
          </dgm:choose>
          <dgm:choose name="Name105">
            <dgm:if name="Name106" func="var" arg="dir" op="equ" val="norm">
              <dgm:presOf axis="ch desOrSelf" ptType="node node" st="4 1" cnt="1 0"/>
            </dgm:if>
            <dgm:else name="Name107">
              <dgm:choose name="Name108">
                <dgm:if name="Name109" axis="ch" ptType="node" func="cnt" op="equ" val="4">
                  <dgm:presOf axis="ch desOrSelf" ptType="node node" st="1 1" cnt="1 0"/>
                </dgm:if>
                <dgm:if name="Name110" axis="ch" ptType="node" func="cnt" op="equ" val="5">
                  <dgm:presOf axis="ch desOrSelf" ptType="node node" st="2 1" cnt="1 0"/>
                </dgm:if>
                <dgm:if name="Name111" axis="ch" ptType="node" func="cnt" op="equ" val="6">
                  <dgm:presOf axis="ch desOrSelf" ptType="node node" st="3 1" cnt="1 0"/>
                </dgm:if>
                <dgm:else name="Name112">
                  <dgm:presOf axis="ch desOrSelf" ptType="node node" st="4 1" cnt="1 0"/>
                </dgm:else>
              </dgm:choose>
            </dgm:else>
          </dgm:choose>
          <dgm:constrLst/>
          <dgm:ruleLst/>
        </dgm:layoutNode>
        <dgm:layoutNode name="dummy4a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4b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4Tx" moveWith="wedge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13">
            <dgm:if name="Name114" func="var" arg="dir" op="equ" val="norm">
              <dgm:presOf axis="ch desOrSelf" ptType="node node" st="4 1" cnt="1 0"/>
            </dgm:if>
            <dgm:else name="Name115">
              <dgm:choose name="Name116">
                <dgm:if name="Name117" axis="ch" ptType="node" func="cnt" op="equ" val="4">
                  <dgm:presOf axis="ch desOrSelf" ptType="node node" st="1 1" cnt="1 0"/>
                </dgm:if>
                <dgm:if name="Name118" axis="ch" ptType="node" func="cnt" op="equ" val="5">
                  <dgm:presOf axis="ch desOrSelf" ptType="node node" st="2 1" cnt="1 0"/>
                </dgm:if>
                <dgm:if name="Name119" axis="ch" ptType="node" func="cnt" op="equ" val="6">
                  <dgm:presOf axis="ch desOrSelf" ptType="node node" st="3 1" cnt="1 0"/>
                </dgm:if>
                <dgm:else name="Name120">
                  <dgm:presOf axis="ch desOrSelf" ptType="node node" st="4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21"/>
    </dgm:choose>
    <dgm:choose name="Name122">
      <dgm:if name="Name123" axis="ch" ptType="node" func="cnt" op="gte" val="5">
        <dgm:layoutNode name="wedge5">
          <dgm:alg type="sp"/>
          <dgm:choose name="Name124">
            <dgm:if name="Name125" axis="ch" ptType="node" func="cnt" op="equ" val="5">
              <dgm:shape xmlns:r="http://schemas.openxmlformats.org/officeDocument/2006/relationships" type="pie" r:blip="">
                <dgm:adjLst>
                  <dgm:adj idx="1" val="198"/>
                  <dgm:adj idx="2" val="270"/>
                </dgm:adjLst>
              </dgm:shape>
            </dgm:if>
            <dgm:if name="Name126" axis="ch" ptType="node" func="cnt" op="equ" val="6">
              <dgm:shape xmlns:r="http://schemas.openxmlformats.org/officeDocument/2006/relationships" type="pie" r:blip="">
                <dgm:adjLst>
                  <dgm:adj idx="1" val="150"/>
                  <dgm:adj idx="2" val="210"/>
                </dgm:adjLst>
              </dgm:shape>
            </dgm:if>
            <dgm:else name="Name127">
              <dgm:shape xmlns:r="http://schemas.openxmlformats.org/officeDocument/2006/relationships" type="pie" r:blip="">
                <dgm:adjLst>
                  <dgm:adj idx="1" val="115.7143"/>
                  <dgm:adj idx="2" val="167.1429"/>
                </dgm:adjLst>
              </dgm:shape>
            </dgm:else>
          </dgm:choose>
          <dgm:choose name="Name128">
            <dgm:if name="Name129" func="var" arg="dir" op="equ" val="norm">
              <dgm:presOf axis="ch desOrSelf" ptType="node node" st="5 1" cnt="1 0"/>
            </dgm:if>
            <dgm:else name="Name130">
              <dgm:choose name="Name131">
                <dgm:if name="Name132" axis="ch" ptType="node" func="cnt" op="equ" val="5">
                  <dgm:presOf axis="ch desOrSelf" ptType="node node" st="1 1" cnt="1 0"/>
                </dgm:if>
                <dgm:if name="Name133" axis="ch" ptType="node" func="cnt" op="equ" val="6">
                  <dgm:presOf axis="ch desOrSelf" ptType="node node" st="2 1" cnt="1 0"/>
                </dgm:if>
                <dgm:else name="Name134">
                  <dgm:presOf axis="ch desOrSelf" ptType="node node" st="3 1" cnt="1 0"/>
                </dgm:else>
              </dgm:choose>
            </dgm:else>
          </dgm:choose>
          <dgm:constrLst/>
          <dgm:ruleLst/>
        </dgm:layoutNode>
        <dgm:layoutNode name="dummy5a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5b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5Tx" moveWith="wedge5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35">
            <dgm:if name="Name136" func="var" arg="dir" op="equ" val="norm">
              <dgm:presOf axis="ch desOrSelf" ptType="node node" st="5 1" cnt="1 0"/>
            </dgm:if>
            <dgm:else name="Name137">
              <dgm:choose name="Name138">
                <dgm:if name="Name139" axis="ch" ptType="node" func="cnt" op="equ" val="5">
                  <dgm:presOf axis="ch desOrSelf" ptType="node node" st="1 1" cnt="1 0"/>
                </dgm:if>
                <dgm:if name="Name140" axis="ch" ptType="node" func="cnt" op="equ" val="6">
                  <dgm:presOf axis="ch desOrSelf" ptType="node node" st="2 1" cnt="1 0"/>
                </dgm:if>
                <dgm:else name="Name141">
                  <dgm:presOf axis="ch desOrSelf" ptType="node node" st="3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42"/>
    </dgm:choose>
    <dgm:choose name="Name143">
      <dgm:if name="Name144" axis="ch" ptType="node" func="cnt" op="gte" val="6">
        <dgm:layoutNode name="wedge6">
          <dgm:alg type="sp"/>
          <dgm:choose name="Name145">
            <dgm:if name="Name146" axis="ch" ptType="node" func="cnt" op="equ" val="6">
              <dgm:shape xmlns:r="http://schemas.openxmlformats.org/officeDocument/2006/relationships" type="pie" r:blip="">
                <dgm:adjLst>
                  <dgm:adj idx="1" val="210"/>
                  <dgm:adj idx="2" val="270"/>
                </dgm:adjLst>
              </dgm:shape>
            </dgm:if>
            <dgm:else name="Name147">
              <dgm:shape xmlns:r="http://schemas.openxmlformats.org/officeDocument/2006/relationships" type="pie" r:blip="">
                <dgm:adjLst>
                  <dgm:adj idx="1" val="167.1429"/>
                  <dgm:adj idx="2" val="218.5714"/>
                </dgm:adjLst>
              </dgm:shape>
            </dgm:else>
          </dgm:choose>
          <dgm:choose name="Name148">
            <dgm:if name="Name149" func="var" arg="dir" op="equ" val="norm">
              <dgm:presOf axis="ch desOrSelf" ptType="node node" st="6 1" cnt="1 0"/>
            </dgm:if>
            <dgm:else name="Name150">
              <dgm:choose name="Name151">
                <dgm:if name="Name152" axis="ch" ptType="node" func="cnt" op="equ" val="6">
                  <dgm:presOf axis="ch desOrSelf" ptType="node node" st="1 1" cnt="1 0"/>
                </dgm:if>
                <dgm:else name="Name153">
                  <dgm:presOf axis="ch desOrSelf" ptType="node node" st="2 1" cnt="1 0"/>
                </dgm:else>
              </dgm:choose>
            </dgm:else>
          </dgm:choose>
          <dgm:constrLst/>
          <dgm:ruleLst/>
        </dgm:layoutNode>
        <dgm:layoutNode name="dummy6a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6b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6Tx" moveWith="wedge6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54">
            <dgm:if name="Name155" func="var" arg="dir" op="equ" val="norm">
              <dgm:presOf axis="ch desOrSelf" ptType="node node" st="6 1" cnt="1 0"/>
            </dgm:if>
            <dgm:else name="Name156">
              <dgm:choose name="Name157">
                <dgm:if name="Name158" axis="ch" ptType="node" func="cnt" op="equ" val="6">
                  <dgm:presOf axis="ch desOrSelf" ptType="node node" st="1 1" cnt="1 0"/>
                </dgm:if>
                <dgm:else name="Name159">
                  <dgm:presOf axis="ch desOrSelf" ptType="node node" st="2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0"/>
    </dgm:choose>
    <dgm:choose name="Name161">
      <dgm:if name="Name162" axis="ch" ptType="node" func="cnt" op="gte" val="7">
        <dgm:layoutNode name="wedge7">
          <dgm:alg type="sp"/>
          <dgm:shape xmlns:r="http://schemas.openxmlformats.org/officeDocument/2006/relationships" type="pie" r:blip="">
            <dgm:adjLst>
              <dgm:adj idx="1" val="218.5714"/>
              <dgm:adj idx="2" val="270"/>
            </dgm:adjLst>
          </dgm:shape>
          <dgm:choose name="Name163">
            <dgm:if name="Name164" func="var" arg="dir" op="equ" val="norm">
              <dgm:presOf axis="ch desOrSelf" ptType="node node" st="7 1" cnt="1 0"/>
            </dgm:if>
            <dgm:else name="Name165">
              <dgm:presOf axis="ch desOrSelf" ptType="node node" st="1 1" cnt="1 0"/>
            </dgm:else>
          </dgm:choose>
          <dgm:constrLst/>
          <dgm:ruleLst/>
        </dgm:layoutNode>
        <dgm:layoutNode name="dummy7a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7b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7Tx" moveWith="wedge7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66">
            <dgm:if name="Name167" func="var" arg="dir" op="equ" val="norm">
              <dgm:presOf axis="ch desOrSelf" ptType="node node" st="7 1" cnt="1 0"/>
            </dgm:if>
            <dgm:else name="Name168">
              <dgm:presOf axis="ch desOrSelf" ptType="node node" st="1 1" cnt="1 0"/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9"/>
    </dgm:choose>
    <dgm:choose name="Name170">
      <dgm:if name="Name171" axis="ch" ptType="node" func="cnt" op="equ" val="1">
        <dgm:forEach name="Name172" axis="ch" ptType="sibTrans" hideLastTrans="0" cnt="1">
          <dgm:layoutNode name="arrowWedge1single" styleLbl="fgSibTrans2D1">
            <dgm:choose name="Name173">
              <dgm:if name="Name174" func="var" arg="dir" op="equ" val="norm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arr"/>
                  <dgm:param type="endSty" val="noArr"/>
                </dgm:alg>
              </dgm:if>
              <dgm:else name="Name175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noArr"/>
                  <dgm:param type="endSty" val="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if name="Name176" axis="ch" ptType="node" func="cnt" op="gte" val="2">
        <dgm:forEach name="Name177" axis="ch" ptType="sibTrans" hideLastTrans="0" cnt="1">
          <dgm:layoutNode name="arrowWedge1" styleLbl="fgSibTrans2D1">
            <dgm:choose name="Name178">
              <dgm:if name="Name179" func="var" arg="dir" op="equ" val="norm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noArr"/>
                  <dgm:param type="endSty" val="arr"/>
                </dgm:alg>
              </dgm:if>
              <dgm:else name="Name180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arr"/>
                  <dgm:param type="endSty" val="no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else name="Name181"/>
    </dgm:choose>
    <dgm:forEach name="Name182" axis="ch" ptType="sibTrans" hideLastTrans="0" st="2" cnt="1">
      <dgm:layoutNode name="arrowWedge2" styleLbl="fgSibTrans2D1">
        <dgm:choose name="Name183">
          <dgm:if name="Name184" func="var" arg="dir" op="equ" val="norm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5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86" axis="ch" ptType="sibTrans" hideLastTrans="0" st="3" cnt="1">
      <dgm:layoutNode name="arrowWedge3" styleLbl="fgSibTrans2D1">
        <dgm:choose name="Name187">
          <dgm:if name="Name188" func="var" arg="dir" op="equ" val="norm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9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0" axis="ch" ptType="sibTrans" hideLastTrans="0" st="4" cnt="1">
      <dgm:layoutNode name="arrowWedge4" styleLbl="fgSibTrans2D1">
        <dgm:choose name="Name191">
          <dgm:if name="Name192" func="var" arg="dir" op="equ" val="norm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3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4" axis="ch" ptType="sibTrans" hideLastTrans="0" st="5" cnt="1">
      <dgm:layoutNode name="arrowWedge5" styleLbl="fgSibTrans2D1">
        <dgm:choose name="Name195">
          <dgm:if name="Name196" func="var" arg="dir" op="equ" val="norm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7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8" axis="ch" ptType="sibTrans" hideLastTrans="0" st="6" cnt="1">
      <dgm:layoutNode name="arrowWedge6" styleLbl="fgSibTrans2D1">
        <dgm:choose name="Name199">
          <dgm:if name="Name200" func="var" arg="dir" op="equ" val="norm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1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202" axis="ch" ptType="sibTrans" hideLastTrans="0" st="7" cnt="1">
      <dgm:layoutNode name="arrowWedge7" styleLbl="fgSibTrans2D1">
        <dgm:choose name="Name203">
          <dgm:if name="Name204" func="var" arg="dir" op="equ" val="norm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5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A9A1F5-F9D3-9641-A4CA-2BC5055C8C0B}" type="datetimeFigureOut">
              <a:rPr lang="en-US" smtClean="0"/>
              <a:t>7/23/13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60F4B0A-C4F9-B94C-B543-CAF87AFE7E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399467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E3A78D6-C840-6A4D-84BA-5C22767EDD4E}" type="datetimeFigureOut">
              <a:rPr lang="en-US" smtClean="0"/>
              <a:t>7/23/13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90BE5DE-7000-6243-B669-3A206EF763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093093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0BE5DE-7000-6243-B669-3A206EF763AB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610722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0BE5DE-7000-6243-B669-3A206EF763AB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684361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0BE5DE-7000-6243-B669-3A206EF763AB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139697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Video encoding benchmarks</a:t>
            </a:r>
            <a:r>
              <a:rPr lang="en-US" baseline="0" dirty="0" smtClean="0"/>
              <a:t> with Apple Compressor and Ffmpeg software using H.264 and x264 codecs respectively at </a:t>
            </a:r>
            <a:r>
              <a:rPr lang="en-US" baseline="0" dirty="0" err="1" smtClean="0"/>
              <a:t>upto</a:t>
            </a:r>
            <a:r>
              <a:rPr lang="en-US" baseline="0" dirty="0" smtClean="0"/>
              <a:t> HD resolution at average bitrate of 20,000Kb/s.</a:t>
            </a:r>
            <a:endParaRPr lang="en-US" dirty="0" smtClean="0"/>
          </a:p>
          <a:p>
            <a:r>
              <a:rPr lang="en-US" baseline="0" dirty="0" smtClean="0"/>
              <a:t>At the moment only proprietary software support distributed video encoding, Ffmpeg does not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0BE5DE-7000-6243-B669-3A206EF763AB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797700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aseline="0" dirty="0" smtClean="0"/>
              <a:t>New content in SeedMe is called Collection</a:t>
            </a:r>
            <a:endParaRPr lang="en-US" dirty="0" smtClean="0"/>
          </a:p>
          <a:p>
            <a:r>
              <a:rPr lang="en-US" dirty="0" smtClean="0"/>
              <a:t>Metadata: All text, key/value pairs, tags, credits, expiration</a:t>
            </a:r>
          </a:p>
          <a:p>
            <a:r>
              <a:rPr lang="en-US" dirty="0" smtClean="0"/>
              <a:t>Ticker:</a:t>
            </a:r>
            <a:r>
              <a:rPr lang="en-US" baseline="0" dirty="0" smtClean="0"/>
              <a:t> ephemeral text stream like stocks or tweets. Example: simulation progress, simulation state, convergence</a:t>
            </a:r>
          </a:p>
          <a:p>
            <a:r>
              <a:rPr lang="en-US" baseline="0" dirty="0" smtClean="0"/>
              <a:t>Plots: Images, charts, documents</a:t>
            </a:r>
          </a:p>
          <a:p>
            <a:r>
              <a:rPr lang="en-US" dirty="0" smtClean="0"/>
              <a:t>Image sequences: set of images </a:t>
            </a:r>
          </a:p>
          <a:p>
            <a:r>
              <a:rPr lang="en-US" dirty="0" smtClean="0"/>
              <a:t>Movies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0BE5DE-7000-6243-B669-3A206EF763AB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67771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0BE5DE-7000-6243-B669-3A206EF763AB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602090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Command line and scripts rule HPC world for good reason</a:t>
            </a:r>
          </a:p>
          <a:p>
            <a:r>
              <a:rPr lang="en-US" baseline="0" smtClean="0"/>
              <a:t>Its time to embrace ubiquity in a productive way</a:t>
            </a:r>
            <a:endParaRPr lang="en-US" smtClean="0"/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0BE5DE-7000-6243-B669-3A206EF763AB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254400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Sample JSON specification showing </a:t>
            </a:r>
          </a:p>
          <a:p>
            <a:pPr lvl="0"/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authentication, access control, meta data, text and visual content description </a:t>
            </a:r>
          </a:p>
          <a:p>
            <a:pPr lvl="0"/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for use with </a:t>
            </a:r>
            <a:r>
              <a:rPr lang="en-US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SeedMe’s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RESTful Services.</a:t>
            </a:r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0BE5DE-7000-6243-B669-3A206EF763AB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241925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0BE5DE-7000-6243-B669-3A206EF763AB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033094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0BE5DE-7000-6243-B669-3A206EF763AB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504952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Talk to</a:t>
            </a:r>
            <a:r>
              <a:rPr lang="en-US" baseline="0" dirty="0" smtClean="0"/>
              <a:t> us</a:t>
            </a:r>
          </a:p>
          <a:p>
            <a:r>
              <a:rPr lang="en-US" baseline="0" dirty="0" smtClean="0"/>
              <a:t>Online viewers, send us a note by email</a:t>
            </a:r>
          </a:p>
          <a:p>
            <a:r>
              <a:rPr lang="en-US" baseline="0" dirty="0" smtClean="0"/>
              <a:t>Sign up for </a:t>
            </a:r>
            <a:r>
              <a:rPr lang="en-US" baseline="0" smtClean="0"/>
              <a:t>notification when we go live.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0BE5DE-7000-6243-B669-3A206EF763AB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901942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Each iteration in Computation</a:t>
            </a:r>
            <a:r>
              <a:rPr lang="en-US" baseline="0" dirty="0" smtClean="0"/>
              <a:t> cycle requires creation of succinct and consumable derived products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0BE5DE-7000-6243-B669-3A206EF763AB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901821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Derived</a:t>
            </a:r>
            <a:r>
              <a:rPr lang="en-US" baseline="0" dirty="0" smtClean="0"/>
              <a:t> </a:t>
            </a:r>
            <a:r>
              <a:rPr lang="en-US" dirty="0" smtClean="0"/>
              <a:t>products are created by a single user</a:t>
            </a:r>
            <a:r>
              <a:rPr lang="en-US" baseline="0" dirty="0" smtClean="0"/>
              <a:t>?</a:t>
            </a:r>
          </a:p>
          <a:p>
            <a:r>
              <a:rPr lang="en-US" baseline="0" dirty="0" smtClean="0"/>
              <a:t>But usually we have more than one person interested in assessing the derived products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0BE5DE-7000-6243-B669-3A206EF763AB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665748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Problems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0BE5DE-7000-6243-B669-3A206EF763AB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35648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(blue) What are derived products?</a:t>
            </a:r>
          </a:p>
          <a:p>
            <a:r>
              <a:rPr lang="en-US" dirty="0" smtClean="0"/>
              <a:t>(green) How do people share their results currently?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0BE5DE-7000-6243-B669-3A206EF763AB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942436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dirty="0" smtClean="0"/>
              <a:t>Derived content from one research group in each domain. (these are few year</a:t>
            </a:r>
            <a:r>
              <a:rPr lang="en-US" sz="1200" baseline="0" dirty="0" smtClean="0"/>
              <a:t> old estimates)</a:t>
            </a:r>
            <a:endParaRPr lang="en-US" sz="1200" dirty="0" smtClean="0"/>
          </a:p>
          <a:p>
            <a:r>
              <a:rPr lang="en-US" sz="1200" dirty="0" smtClean="0"/>
              <a:t>They represent only a slice of pie for HPC users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0BE5DE-7000-6243-B669-3A206EF763AB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413060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 algn="l" defTabSz="8445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200" kern="1200" dirty="0" smtClean="0"/>
              <a:t>What are pitfalls in sharing derived</a:t>
            </a:r>
            <a:r>
              <a:rPr lang="en-US" sz="1200" kern="1200" baseline="0" dirty="0" smtClean="0"/>
              <a:t> products currently</a:t>
            </a:r>
            <a:endParaRPr lang="en-US" sz="1200" kern="1200" dirty="0" smtClean="0"/>
          </a:p>
          <a:p>
            <a:pPr lvl="0" algn="l" defTabSz="8445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200" kern="1200" dirty="0" smtClean="0"/>
              <a:t>Download/Upload</a:t>
            </a:r>
            <a:r>
              <a:rPr lang="en-US" sz="1200" kern="1200" baseline="0" dirty="0" smtClean="0"/>
              <a:t>: Manual operation (baby sit), </a:t>
            </a:r>
            <a:r>
              <a:rPr lang="en-US" sz="1200" kern="1200" dirty="0" smtClean="0"/>
              <a:t>Slow </a:t>
            </a:r>
            <a:r>
              <a:rPr lang="en-US" sz="1200" dirty="0" smtClean="0"/>
              <a:t>N</a:t>
            </a:r>
            <a:r>
              <a:rPr lang="en-US" sz="1200" kern="1200" dirty="0" smtClean="0"/>
              <a:t>etwork,</a:t>
            </a:r>
            <a:r>
              <a:rPr lang="en-US" sz="1200" kern="1200" baseline="0" dirty="0" smtClean="0"/>
              <a:t> </a:t>
            </a:r>
            <a:r>
              <a:rPr lang="en-US" sz="1200" dirty="0" smtClean="0"/>
              <a:t>Large Content</a:t>
            </a:r>
          </a:p>
          <a:p>
            <a:pPr lvl="0" algn="l" defTabSz="8445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200" dirty="0" smtClean="0"/>
              <a:t>Movie</a:t>
            </a:r>
            <a:r>
              <a:rPr lang="en-US" sz="1200" baseline="0" dirty="0" smtClean="0"/>
              <a:t> Encoding: Complex &amp; Cumbersome</a:t>
            </a:r>
          </a:p>
          <a:p>
            <a:pPr lvl="0" algn="l" defTabSz="8445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200" baseline="0" dirty="0" smtClean="0"/>
              <a:t>Web Setup: Laborious and requires management</a:t>
            </a:r>
            <a:endParaRPr lang="en-US" sz="1200" dirty="0" smtClean="0"/>
          </a:p>
          <a:p>
            <a:pPr lvl="0" algn="l" defTabSz="8445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200" kern="1200" dirty="0" smtClean="0"/>
              <a:t>Replication: For each instance and each group</a:t>
            </a:r>
          </a:p>
          <a:p>
            <a:pPr lvl="0" algn="l" defTabSz="8445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200" kern="1200" dirty="0" smtClean="0"/>
              <a:t>Scalable: from content perspective and ubiquity</a:t>
            </a:r>
            <a:r>
              <a:rPr lang="en-US" sz="1200" kern="1200" baseline="0" dirty="0" smtClean="0"/>
              <a:t> (desktop to smart phones)</a:t>
            </a:r>
          </a:p>
          <a:p>
            <a:r>
              <a:rPr lang="en-US" dirty="0" smtClean="0"/>
              <a:t>All this requires too much plumbing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0BE5DE-7000-6243-B669-3A206EF763AB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04221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 algn="l" defTabSz="8445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dirty="0" smtClean="0"/>
              <a:t>Direct Transfer:</a:t>
            </a:r>
            <a:r>
              <a:rPr lang="en-US" baseline="0" dirty="0" smtClean="0"/>
              <a:t> No intermediate downloads and fast content transfer</a:t>
            </a:r>
          </a:p>
          <a:p>
            <a:pPr lvl="0" algn="l" defTabSz="8445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baseline="0" dirty="0" smtClean="0"/>
              <a:t>Easy Sharing: Organic grouping and notification</a:t>
            </a:r>
          </a:p>
          <a:p>
            <a:pPr lvl="0" algn="l" defTabSz="8445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baseline="0" dirty="0" smtClean="0"/>
              <a:t>Reusable Solution: rinse and repeat</a:t>
            </a:r>
          </a:p>
          <a:p>
            <a:pPr lvl="0" algn="l" defTabSz="8445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baseline="0" dirty="0" smtClean="0"/>
              <a:t>Ubiquitous: accessible on several devices</a:t>
            </a:r>
          </a:p>
          <a:p>
            <a:pPr lvl="0" algn="l" defTabSz="8445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baseline="0" dirty="0" smtClean="0"/>
              <a:t>Users don</a:t>
            </a:r>
            <a:r>
              <a:rPr lang="fr-FR" baseline="0" dirty="0" smtClean="0"/>
              <a:t>’</a:t>
            </a:r>
            <a:r>
              <a:rPr lang="en-US" baseline="0" dirty="0" smtClean="0"/>
              <a:t>t want to deal with too much plumbing</a:t>
            </a:r>
          </a:p>
          <a:p>
            <a:pPr lvl="0" algn="l" defTabSz="8445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0BE5DE-7000-6243-B669-3A206EF763AB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04221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Existing tools are not really suitable for</a:t>
            </a:r>
            <a:r>
              <a:rPr lang="en-US" baseline="0" dirty="0" smtClean="0"/>
              <a:t> HPC research oriented needs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0BE5DE-7000-6243-B669-3A206EF763AB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77730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4C9D7F-C47E-B749-AE63-FBB643ACE24B}" type="datetime1">
              <a:rPr lang="en-US" smtClean="0"/>
              <a:t>7/23/13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ssss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CC888B-D9F9-4E54-B722-F151A9F45E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26091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0270B8-5A1F-EB4B-AC18-25BDF0B10D35}" type="datetime1">
              <a:rPr lang="en-US" smtClean="0"/>
              <a:t>7/23/13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ssss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CC888B-D9F9-4E54-B722-F151A9F45E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0777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6F9AF9-7D20-B04D-9633-576DAD2516B6}" type="datetime1">
              <a:rPr lang="en-US" smtClean="0"/>
              <a:t>7/23/13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ssss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CC888B-D9F9-4E54-B722-F151A9F45E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80264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6B0994-D7D6-8F45-816E-EDC4A4CED7D6}" type="datetime1">
              <a:rPr lang="en-US" smtClean="0"/>
              <a:t>7/23/13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ssss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CC888B-D9F9-4E54-B722-F151A9F45E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0782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877E9A-DA2E-D148-AF23-966EA9E2B6F7}" type="datetime1">
              <a:rPr lang="en-US" smtClean="0"/>
              <a:t>7/23/13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ssss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CC888B-D9F9-4E54-B722-F151A9F45E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08532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4641DB-2625-5848-9551-CD368FCEE193}" type="datetime1">
              <a:rPr lang="en-US" smtClean="0"/>
              <a:t>7/23/13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ssss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CC888B-D9F9-4E54-B722-F151A9F45E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57139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F98536-BDC4-3345-B54F-F35565C6415F}" type="datetime1">
              <a:rPr lang="en-US" smtClean="0"/>
              <a:t>7/23/13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ssss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CC888B-D9F9-4E54-B722-F151A9F45E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59162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A1386A-D80A-B745-AF41-FCDECCCC6334}" type="datetime1">
              <a:rPr lang="en-US" smtClean="0"/>
              <a:t>7/23/13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ssss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CC888B-D9F9-4E54-B722-F151A9F45E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70714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01071D-235C-ED46-B7AB-4CBE9DA7276D}" type="datetime1">
              <a:rPr lang="en-US" smtClean="0"/>
              <a:t>7/23/13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ssss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CC888B-D9F9-4E54-B722-F151A9F45E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03905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A4D6A4-843E-CE42-BFA1-BB99B9722C9C}" type="datetime1">
              <a:rPr lang="en-US" smtClean="0"/>
              <a:t>7/23/13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ssss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CC888B-D9F9-4E54-B722-F151A9F45E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49736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B36EC8-9D39-5944-8BFF-323EB480094D}" type="datetime1">
              <a:rPr lang="en-US" smtClean="0"/>
              <a:t>7/23/13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ssss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CC888B-D9F9-4E54-B722-F151A9F45E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80528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3A8F9D-8CCE-CA44-B1C3-BCE9D951D4B3}" type="datetime1">
              <a:rPr lang="en-US" smtClean="0"/>
              <a:t>7/23/13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ssss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CC888B-D9F9-4E54-B722-F151A9F45E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28937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2" r:id="rId1"/>
    <p:sldLayoutId id="2147483823" r:id="rId2"/>
    <p:sldLayoutId id="2147483824" r:id="rId3"/>
    <p:sldLayoutId id="2147483825" r:id="rId4"/>
    <p:sldLayoutId id="2147483826" r:id="rId5"/>
    <p:sldLayoutId id="2147483827" r:id="rId6"/>
    <p:sldLayoutId id="2147483828" r:id="rId7"/>
    <p:sldLayoutId id="2147483829" r:id="rId8"/>
    <p:sldLayoutId id="2147483830" r:id="rId9"/>
    <p:sldLayoutId id="2147483831" r:id="rId10"/>
    <p:sldLayoutId id="2147483832" r:id="rId11"/>
  </p:sldLayoutIdLst>
  <p:hf sldNum="0"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emf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2.em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2.em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2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4" Type="http://schemas.openxmlformats.org/officeDocument/2006/relationships/image" Target="../media/image2.emf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2.e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4" Type="http://schemas.openxmlformats.org/officeDocument/2006/relationships/image" Target="../media/image6.em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2.emf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seedme.org/how-it-works" TargetMode="External"/><Relationship Id="rId4" Type="http://schemas.openxmlformats.org/officeDocument/2006/relationships/hyperlink" Target="file://localhost/Volumes/data/Publications/13-XSEDE/example1-volcano.webarchive" TargetMode="External"/><Relationship Id="rId5" Type="http://schemas.openxmlformats.org/officeDocument/2006/relationships/hyperlink" Target="file://localhost/Volumes/data/Publications/13-XSEDE/example1-porting.webarchive" TargetMode="External"/><Relationship Id="rId6" Type="http://schemas.openxmlformats.org/officeDocument/2006/relationships/image" Target="../media/image7.em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emf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2.emf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4" Type="http://schemas.openxmlformats.org/officeDocument/2006/relationships/diagramQuickStyle" Target="../diagrams/quickStyle2.xml"/><Relationship Id="rId5" Type="http://schemas.openxmlformats.org/officeDocument/2006/relationships/diagramColors" Target="../diagrams/colors2.xml"/><Relationship Id="rId6" Type="http://schemas.microsoft.com/office/2007/relationships/diagramDrawing" Target="../diagrams/drawing2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4" Type="http://schemas.openxmlformats.org/officeDocument/2006/relationships/diagramLayout" Target="../diagrams/layout1.xml"/><Relationship Id="rId5" Type="http://schemas.openxmlformats.org/officeDocument/2006/relationships/diagramQuickStyle" Target="../diagrams/quickStyle1.xml"/><Relationship Id="rId6" Type="http://schemas.openxmlformats.org/officeDocument/2006/relationships/diagramColors" Target="../diagrams/colors1.xml"/><Relationship Id="rId7" Type="http://schemas.microsoft.com/office/2007/relationships/diagramDrawing" Target="../diagrams/drawing1.xml"/><Relationship Id="rId8" Type="http://schemas.openxmlformats.org/officeDocument/2006/relationships/image" Target="../media/image2.em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2.em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2.em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4" Type="http://schemas.openxmlformats.org/officeDocument/2006/relationships/oleObject" Target="../embeddings/oleObject1.bin"/><Relationship Id="rId5" Type="http://schemas.openxmlformats.org/officeDocument/2006/relationships/package" Target="../embeddings/Microsoft_Word_Document1.docx"/><Relationship Id="rId6" Type="http://schemas.openxmlformats.org/officeDocument/2006/relationships/image" Target="../media/image4.emf"/><Relationship Id="rId7" Type="http://schemas.openxmlformats.org/officeDocument/2006/relationships/image" Target="../media/image2.e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2.em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2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21869" y="2779323"/>
            <a:ext cx="5900262" cy="1224829"/>
          </a:xfrm>
          <a:effectLst/>
        </p:spPr>
        <p:txBody>
          <a:bodyPr>
            <a:noAutofit/>
          </a:bodyPr>
          <a:lstStyle/>
          <a:p>
            <a:r>
              <a:rPr lang="en-US" sz="3000" b="1" dirty="0">
                <a:latin typeface="+mn-lt"/>
                <a:ea typeface="+mn-ea"/>
                <a:cs typeface="+mn-cs"/>
              </a:rPr>
              <a:t>Your Results From Disk to Device</a:t>
            </a:r>
            <a:br>
              <a:rPr lang="en-US" sz="3000" b="1" dirty="0">
                <a:latin typeface="+mn-lt"/>
                <a:ea typeface="+mn-ea"/>
                <a:cs typeface="+mn-cs"/>
              </a:rPr>
            </a:br>
            <a:r>
              <a:rPr lang="en-US" sz="3000" b="1" dirty="0">
                <a:latin typeface="+mn-lt"/>
                <a:ea typeface="+mn-ea"/>
                <a:cs typeface="+mn-cs"/>
              </a:rPr>
              <a:t>(Preview)</a:t>
            </a:r>
          </a:p>
        </p:txBody>
      </p:sp>
      <p:pic>
        <p:nvPicPr>
          <p:cNvPr id="4" name="Picture 3" descr="seedme_logo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5198" y="899686"/>
            <a:ext cx="5353604" cy="20274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7" name="Straight Connector 6"/>
          <p:cNvCxnSpPr/>
          <p:nvPr/>
        </p:nvCxnSpPr>
        <p:spPr>
          <a:xfrm>
            <a:off x="1895198" y="2972038"/>
            <a:ext cx="5353604" cy="0"/>
          </a:xfrm>
          <a:prstGeom prst="line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" name="Title 1"/>
          <p:cNvSpPr txBox="1">
            <a:spLocks/>
          </p:cNvSpPr>
          <p:nvPr/>
        </p:nvSpPr>
        <p:spPr>
          <a:xfrm>
            <a:off x="217242" y="4679233"/>
            <a:ext cx="8723094" cy="1666812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b="1" dirty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Amit </a:t>
            </a:r>
            <a:r>
              <a:rPr lang="en-US" sz="2800" b="1" dirty="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Chourasia</a:t>
            </a:r>
          </a:p>
          <a:p>
            <a:r>
              <a:rPr lang="en-US" sz="2800" b="1" dirty="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Mona </a:t>
            </a:r>
            <a:r>
              <a:rPr lang="en-US" sz="2800" b="1" dirty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Wong-</a:t>
            </a:r>
            <a:r>
              <a:rPr lang="en-US" sz="2800" b="1" dirty="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Barnum</a:t>
            </a:r>
            <a:endParaRPr lang="en-US" sz="2800" b="1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  <a:p>
            <a:r>
              <a:rPr lang="en-US" sz="2800" b="1" dirty="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Michael </a:t>
            </a:r>
            <a:r>
              <a:rPr lang="en-US" sz="2800" b="1" dirty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L. Norman</a:t>
            </a:r>
          </a:p>
          <a:p>
            <a:r>
              <a:rPr lang="en-US" sz="3200" dirty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San Diego Supercomputer Center, UCSD</a:t>
            </a:r>
          </a:p>
          <a:p>
            <a:endParaRPr lang="en-US" sz="2800" dirty="0">
              <a:solidFill>
                <a:srgbClr val="1F497D"/>
              </a:solidFill>
              <a:latin typeface="+mn-lt"/>
              <a:ea typeface="+mn-ea"/>
              <a:cs typeface="+mn-cs"/>
            </a:endParaRPr>
          </a:p>
          <a:p>
            <a:r>
              <a:rPr lang="en-US" sz="2000" b="1" dirty="0">
                <a:solidFill>
                  <a:srgbClr val="1F497D"/>
                </a:solidFill>
                <a:latin typeface="+mn-lt"/>
                <a:ea typeface="+mn-ea"/>
                <a:cs typeface="+mn-cs"/>
              </a:rPr>
              <a:t>Presented at: </a:t>
            </a:r>
            <a:r>
              <a:rPr lang="en-US" sz="2000" dirty="0">
                <a:solidFill>
                  <a:srgbClr val="1F497D"/>
                </a:solidFill>
                <a:latin typeface="+mn-lt"/>
                <a:ea typeface="+mn-ea"/>
                <a:cs typeface="+mn-cs"/>
              </a:rPr>
              <a:t>XSEDE 13, San Diego, </a:t>
            </a:r>
            <a:r>
              <a:rPr lang="en-US" sz="2000" dirty="0" smtClean="0">
                <a:solidFill>
                  <a:srgbClr val="1F497D"/>
                </a:solidFill>
                <a:latin typeface="+mn-lt"/>
                <a:ea typeface="+mn-ea"/>
                <a:cs typeface="+mn-cs"/>
              </a:rPr>
              <a:t>CA, Jul 23, 2013</a:t>
            </a:r>
            <a:endParaRPr lang="en-US" sz="2000" dirty="0">
              <a:solidFill>
                <a:srgbClr val="1F497D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131810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not use existing tools?</a:t>
            </a:r>
            <a:endParaRPr lang="en-US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8538738"/>
              </p:ext>
            </p:extLst>
          </p:nvPr>
        </p:nvGraphicFramePr>
        <p:xfrm>
          <a:off x="0" y="1587448"/>
          <a:ext cx="9144000" cy="4135120"/>
        </p:xfrm>
        <a:graphic>
          <a:graphicData uri="http://schemas.openxmlformats.org/drawingml/2006/table">
            <a:tbl>
              <a:tblPr firstRow="1" bandRow="1">
                <a:tableStyleId>{69012ECD-51FC-41F1-AA8D-1B2483CD663E}</a:tableStyleId>
              </a:tblPr>
              <a:tblGrid>
                <a:gridCol w="2593042"/>
                <a:gridCol w="2698880"/>
                <a:gridCol w="2337265"/>
                <a:gridCol w="1514813"/>
              </a:tblGrid>
              <a:tr h="345708">
                <a:tc>
                  <a:txBody>
                    <a:bodyPr/>
                    <a:lstStyle/>
                    <a:p>
                      <a:r>
                        <a:rPr lang="en-US" sz="2200" dirty="0" smtClean="0"/>
                        <a:t>Features</a:t>
                      </a:r>
                      <a:endParaRPr lang="en-US" sz="2200" dirty="0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200" dirty="0" err="1" smtClean="0"/>
                        <a:t>SeedMe</a:t>
                      </a:r>
                      <a:endParaRPr lang="en-US" sz="22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200" dirty="0" smtClean="0"/>
                        <a:t>YouTube &amp; Vimeo</a:t>
                      </a:r>
                      <a:endParaRPr lang="en-US" sz="22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200" dirty="0" smtClean="0"/>
                        <a:t>Flickr</a:t>
                      </a:r>
                      <a:endParaRPr lang="en-US" sz="22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0" dirty="0" smtClean="0"/>
                        <a:t>Sharing</a:t>
                      </a:r>
                      <a:endParaRPr lang="en-US" b="0" dirty="0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Public, </a:t>
                      </a:r>
                      <a:r>
                        <a:rPr lang="en-US" b="1" dirty="0" smtClean="0"/>
                        <a:t>Group</a:t>
                      </a:r>
                      <a:r>
                        <a:rPr lang="en-US" dirty="0" smtClean="0"/>
                        <a:t>, Private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Public,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dirty="0" smtClean="0"/>
                        <a:t>Private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Public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504D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0" dirty="0" smtClean="0"/>
                        <a:t>Upload Method</a:t>
                      </a:r>
                      <a:endParaRPr lang="en-US" b="0" dirty="0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Command Line</a:t>
                      </a:r>
                      <a:r>
                        <a:rPr lang="en-US" dirty="0" smtClean="0"/>
                        <a:t>, API, Web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API, Web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64A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API, Web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64A2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0" dirty="0" smtClean="0"/>
                        <a:t>Meta Data</a:t>
                      </a:r>
                      <a:endParaRPr lang="en-US" b="0" dirty="0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Rich</a:t>
                      </a:r>
                      <a:endParaRPr lang="en-US" b="1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Limited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64A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Limited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64A2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0" dirty="0" smtClean="0"/>
                        <a:t>Download Support</a:t>
                      </a:r>
                      <a:endParaRPr lang="en-US" b="0" dirty="0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Yes</a:t>
                      </a:r>
                      <a:endParaRPr lang="en-US" b="1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Vimeo</a:t>
                      </a:r>
                      <a:r>
                        <a:rPr lang="en-US" baseline="0" dirty="0" smtClean="0"/>
                        <a:t> only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64A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No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504D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0" dirty="0" smtClean="0"/>
                        <a:t>Copyright</a:t>
                      </a:r>
                      <a:endParaRPr lang="en-US" b="0" dirty="0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Unencumbered</a:t>
                      </a:r>
                      <a:endParaRPr lang="en-US" b="1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Encumbered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504D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Encumbered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504D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0" dirty="0" smtClean="0"/>
                        <a:t>Still</a:t>
                      </a:r>
                      <a:r>
                        <a:rPr lang="en-US" b="0" baseline="0" dirty="0" smtClean="0"/>
                        <a:t> Images</a:t>
                      </a:r>
                      <a:endParaRPr lang="en-US" b="0" dirty="0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Yes</a:t>
                      </a:r>
                      <a:endParaRPr lang="en-US" b="1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No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Yes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0" dirty="0" smtClean="0"/>
                        <a:t>Periodic Image Update</a:t>
                      </a:r>
                      <a:endParaRPr lang="en-US" b="0" dirty="0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Yes</a:t>
                      </a:r>
                      <a:endParaRPr lang="en-US" b="1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No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No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504D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0" dirty="0" smtClean="0"/>
                        <a:t>Image Sequence to Video</a:t>
                      </a:r>
                      <a:endParaRPr lang="en-US" b="0" dirty="0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Yes</a:t>
                      </a:r>
                      <a:endParaRPr lang="en-US" b="1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No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No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504D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0" dirty="0" smtClean="0"/>
                        <a:t>Frame</a:t>
                      </a:r>
                      <a:r>
                        <a:rPr lang="en-US" b="0" baseline="0" dirty="0" smtClean="0"/>
                        <a:t> Rate</a:t>
                      </a:r>
                      <a:endParaRPr lang="en-US" b="0" dirty="0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Arbitrary</a:t>
                      </a:r>
                      <a:endParaRPr lang="en-US" b="1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29.97</a:t>
                      </a:r>
                      <a:r>
                        <a:rPr lang="en-US" baseline="0" dirty="0" smtClean="0"/>
                        <a:t> fps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504D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Unknown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504D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0" dirty="0" smtClean="0"/>
                        <a:t>Video Resolution</a:t>
                      </a:r>
                      <a:endParaRPr lang="en-US" b="0" dirty="0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Arbitrary</a:t>
                      </a:r>
                      <a:endParaRPr lang="en-US" b="1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Upto</a:t>
                      </a:r>
                      <a:r>
                        <a:rPr lang="en-US" dirty="0" smtClean="0"/>
                        <a:t> 4K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Upto</a:t>
                      </a:r>
                      <a:r>
                        <a:rPr lang="en-US" dirty="0" smtClean="0"/>
                        <a:t> HD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61762627"/>
              </p:ext>
            </p:extLst>
          </p:nvPr>
        </p:nvGraphicFramePr>
        <p:xfrm>
          <a:off x="1391702" y="5947757"/>
          <a:ext cx="6096000" cy="37084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032000"/>
                <a:gridCol w="2032000"/>
                <a:gridCol w="20320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Desirable</a:t>
                      </a:r>
                      <a:endParaRPr lang="en-US" dirty="0"/>
                    </a:p>
                  </a:txBody>
                  <a:tcP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Limiting</a:t>
                      </a:r>
                      <a:endParaRPr lang="en-US" dirty="0"/>
                    </a:p>
                  </a:txBody>
                  <a:tcP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Crippling</a:t>
                      </a:r>
                      <a:endParaRPr lang="en-US" dirty="0"/>
                    </a:p>
                  </a:txBody>
                  <a:tcPr>
                    <a:solidFill>
                      <a:srgbClr val="C0504D"/>
                    </a:solidFill>
                  </a:tcPr>
                </a:tc>
              </a:tr>
            </a:tbl>
          </a:graphicData>
        </a:graphic>
      </p:graphicFrame>
      <p:sp>
        <p:nvSpPr>
          <p:cNvPr id="2" name="Rectangle 1"/>
          <p:cNvSpPr/>
          <p:nvPr/>
        </p:nvSpPr>
        <p:spPr>
          <a:xfrm>
            <a:off x="2601862" y="1587448"/>
            <a:ext cx="2690060" cy="413512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 descr="seedme.org.pdf"/>
          <p:cNvPicPr>
            <a:picLocks noChangeAspect="1"/>
          </p:cNvPicPr>
          <p:nvPr/>
        </p:nvPicPr>
        <p:blipFill>
          <a:blip r:embed="rId3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37" y="6468648"/>
            <a:ext cx="1371600" cy="3771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81915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SeedMe</a:t>
            </a:r>
            <a:r>
              <a:rPr lang="en-US" dirty="0" smtClean="0"/>
              <a:t> Architecture</a:t>
            </a:r>
            <a:endParaRPr lang="en-US" dirty="0"/>
          </a:p>
        </p:txBody>
      </p:sp>
      <p:sp>
        <p:nvSpPr>
          <p:cNvPr id="6" name="Rounded Rectangle 6"/>
          <p:cNvSpPr/>
          <p:nvPr/>
        </p:nvSpPr>
        <p:spPr>
          <a:xfrm>
            <a:off x="548640" y="1596336"/>
            <a:ext cx="1600200" cy="2675512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spcFirstLastPara="0" vert="horz" wrap="square" lIns="72390" tIns="72390" rIns="72390" bIns="72390" numCol="1" spcCol="1270" anchor="ctr" anchorCtr="0">
            <a:noAutofit/>
          </a:bodyPr>
          <a:lstStyle/>
          <a:p>
            <a:pPr algn="ctr" defTabSz="8445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900" dirty="0" smtClean="0"/>
              <a:t>Ingestion        (Atomic or Recurring)</a:t>
            </a:r>
            <a:endParaRPr lang="en-US" sz="1900" dirty="0"/>
          </a:p>
        </p:txBody>
      </p:sp>
      <p:sp>
        <p:nvSpPr>
          <p:cNvPr id="7" name="Rounded Rectangle 8"/>
          <p:cNvSpPr/>
          <p:nvPr/>
        </p:nvSpPr>
        <p:spPr>
          <a:xfrm>
            <a:off x="2697480" y="1596336"/>
            <a:ext cx="1600200" cy="118296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spcFirstLastPara="0" vert="horz" wrap="square" lIns="72390" tIns="72390" rIns="72390" bIns="72390" numCol="1" spcCol="1270" anchor="ctr" anchorCtr="0">
            <a:noAutofit/>
          </a:bodyPr>
          <a:lstStyle/>
          <a:p>
            <a:pPr lvl="0" algn="ctr" defTabSz="8445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900" kern="1200" dirty="0" smtClean="0"/>
              <a:t>Instant       Processing</a:t>
            </a:r>
          </a:p>
          <a:p>
            <a:pPr lvl="0" algn="ctr" defTabSz="8445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900" dirty="0" smtClean="0"/>
              <a:t>(Text, Images)</a:t>
            </a:r>
            <a:endParaRPr lang="en-US" sz="1900" kern="1200" dirty="0" smtClean="0"/>
          </a:p>
        </p:txBody>
      </p:sp>
      <p:sp>
        <p:nvSpPr>
          <p:cNvPr id="8" name="Rounded Rectangle 10"/>
          <p:cNvSpPr/>
          <p:nvPr/>
        </p:nvSpPr>
        <p:spPr>
          <a:xfrm>
            <a:off x="4846320" y="1596336"/>
            <a:ext cx="1600200" cy="2675512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spcFirstLastPara="0" vert="horz" wrap="square" lIns="72390" tIns="72390" rIns="72390" bIns="72390" numCol="1" spcCol="1270" anchor="ctr" anchorCtr="0">
            <a:noAutofit/>
          </a:bodyPr>
          <a:lstStyle/>
          <a:p>
            <a:pPr lvl="0" algn="ctr" defTabSz="8445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900" dirty="0" smtClean="0"/>
              <a:t>Notification</a:t>
            </a:r>
            <a:endParaRPr lang="en-US" sz="1900" dirty="0"/>
          </a:p>
        </p:txBody>
      </p:sp>
      <p:sp>
        <p:nvSpPr>
          <p:cNvPr id="9" name="Rounded Rectangle 12"/>
          <p:cNvSpPr/>
          <p:nvPr/>
        </p:nvSpPr>
        <p:spPr>
          <a:xfrm>
            <a:off x="6995160" y="1596336"/>
            <a:ext cx="1600200" cy="26755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spcFirstLastPara="0" vert="horz" wrap="square" lIns="72390" tIns="72390" rIns="72390" bIns="72390" numCol="1" spcCol="1270" anchor="ctr" anchorCtr="0">
            <a:noAutofit/>
          </a:bodyPr>
          <a:lstStyle/>
          <a:p>
            <a:pPr lvl="0" algn="ctr" defTabSz="8445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900" kern="1200" dirty="0" smtClean="0"/>
              <a:t>Responsive Content Access</a:t>
            </a:r>
            <a:endParaRPr lang="en-US" sz="1900" kern="1200" dirty="0"/>
          </a:p>
        </p:txBody>
      </p:sp>
      <p:sp>
        <p:nvSpPr>
          <p:cNvPr id="11" name="Rounded Rectangle 8"/>
          <p:cNvSpPr/>
          <p:nvPr/>
        </p:nvSpPr>
        <p:spPr>
          <a:xfrm>
            <a:off x="2697480" y="3088880"/>
            <a:ext cx="1600200" cy="118296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spcFirstLastPara="0" vert="horz" wrap="square" lIns="72390" tIns="72390" rIns="72390" bIns="72390" numCol="1" spcCol="1270" anchor="ctr" anchorCtr="0">
            <a:noAutofit/>
          </a:bodyPr>
          <a:lstStyle/>
          <a:p>
            <a:pPr lvl="0" algn="ctr" defTabSz="8445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900" kern="1200" dirty="0" smtClean="0"/>
              <a:t>Batch         Processing</a:t>
            </a:r>
          </a:p>
          <a:p>
            <a:pPr lvl="0" algn="ctr" defTabSz="8445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900" dirty="0" smtClean="0"/>
              <a:t>(Videos)</a:t>
            </a:r>
            <a:endParaRPr lang="en-US" sz="1900" kern="1200" dirty="0" smtClean="0"/>
          </a:p>
        </p:txBody>
      </p:sp>
      <p:sp>
        <p:nvSpPr>
          <p:cNvPr id="2" name="Right Arrow 1"/>
          <p:cNvSpPr/>
          <p:nvPr/>
        </p:nvSpPr>
        <p:spPr>
          <a:xfrm>
            <a:off x="2148840" y="2155249"/>
            <a:ext cx="547190" cy="247747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ight Arrow 11"/>
          <p:cNvSpPr/>
          <p:nvPr/>
        </p:nvSpPr>
        <p:spPr>
          <a:xfrm>
            <a:off x="2148840" y="3642076"/>
            <a:ext cx="547190" cy="247747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ight Arrow 12"/>
          <p:cNvSpPr/>
          <p:nvPr/>
        </p:nvSpPr>
        <p:spPr>
          <a:xfrm>
            <a:off x="4297680" y="2155249"/>
            <a:ext cx="548640" cy="247747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ight Arrow 13"/>
          <p:cNvSpPr/>
          <p:nvPr/>
        </p:nvSpPr>
        <p:spPr>
          <a:xfrm>
            <a:off x="4297680" y="3642076"/>
            <a:ext cx="548640" cy="247747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ight Arrow 14"/>
          <p:cNvSpPr/>
          <p:nvPr/>
        </p:nvSpPr>
        <p:spPr>
          <a:xfrm>
            <a:off x="6446520" y="2841133"/>
            <a:ext cx="518036" cy="247747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6" name="Picture 15" descr="seedme.org.pdf"/>
          <p:cNvPicPr>
            <a:picLocks noChangeAspect="1"/>
          </p:cNvPicPr>
          <p:nvPr/>
        </p:nvPicPr>
        <p:blipFill>
          <a:blip r:embed="rId3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37" y="6468648"/>
            <a:ext cx="1371600" cy="3771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10036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Picture 31" descr="seedme.org.pdf"/>
          <p:cNvPicPr>
            <a:picLocks noChangeAspect="1"/>
          </p:cNvPicPr>
          <p:nvPr/>
        </p:nvPicPr>
        <p:blipFill>
          <a:blip r:embed="rId3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37" y="6468648"/>
            <a:ext cx="1371600" cy="377190"/>
          </a:xfrm>
          <a:prstGeom prst="rect">
            <a:avLst/>
          </a:prstGeom>
        </p:spPr>
      </p:pic>
      <p:sp>
        <p:nvSpPr>
          <p:cNvPr id="25" name="Rectangle 24"/>
          <p:cNvSpPr/>
          <p:nvPr/>
        </p:nvSpPr>
        <p:spPr>
          <a:xfrm>
            <a:off x="548640" y="4699239"/>
            <a:ext cx="1600200" cy="1769409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2696030" y="4685034"/>
            <a:ext cx="3750490" cy="1769409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/>
          <p:cNvSpPr/>
          <p:nvPr/>
        </p:nvSpPr>
        <p:spPr>
          <a:xfrm>
            <a:off x="6995160" y="4699239"/>
            <a:ext cx="1600200" cy="1769409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SeedMe Hardware</a:t>
            </a:r>
            <a:endParaRPr lang="en-US" dirty="0"/>
          </a:p>
        </p:txBody>
      </p:sp>
      <p:sp>
        <p:nvSpPr>
          <p:cNvPr id="3" name="Rounded Rectangle 2"/>
          <p:cNvSpPr/>
          <p:nvPr/>
        </p:nvSpPr>
        <p:spPr>
          <a:xfrm>
            <a:off x="620631" y="5010671"/>
            <a:ext cx="1437639" cy="120904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Ingest </a:t>
            </a:r>
          </a:p>
          <a:p>
            <a:pPr algn="ctr"/>
            <a:r>
              <a:rPr lang="en-US" dirty="0" smtClean="0"/>
              <a:t>Temp</a:t>
            </a:r>
          </a:p>
          <a:p>
            <a:pPr algn="ctr"/>
            <a:r>
              <a:rPr lang="en-US" dirty="0" smtClean="0"/>
              <a:t>Storage (10TB)</a:t>
            </a:r>
            <a:endParaRPr lang="en-US" dirty="0"/>
          </a:p>
        </p:txBody>
      </p:sp>
      <p:sp>
        <p:nvSpPr>
          <p:cNvPr id="16" name="Rounded Rectangle 15"/>
          <p:cNvSpPr/>
          <p:nvPr/>
        </p:nvSpPr>
        <p:spPr>
          <a:xfrm>
            <a:off x="2792110" y="5800566"/>
            <a:ext cx="3545194" cy="54864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Encode Cluster (16 nodes) : </a:t>
            </a:r>
          </a:p>
          <a:p>
            <a:pPr algn="ctr"/>
            <a:r>
              <a:rPr lang="en-US" dirty="0" smtClean="0"/>
              <a:t>Apple Compressor + </a:t>
            </a:r>
            <a:r>
              <a:rPr lang="en-US" dirty="0" err="1" smtClean="0"/>
              <a:t>ffmpeg</a:t>
            </a:r>
            <a:endParaRPr lang="en-US" dirty="0"/>
          </a:p>
        </p:txBody>
      </p:sp>
      <p:sp>
        <p:nvSpPr>
          <p:cNvPr id="17" name="Rounded Rectangle 16"/>
          <p:cNvSpPr/>
          <p:nvPr/>
        </p:nvSpPr>
        <p:spPr>
          <a:xfrm>
            <a:off x="2792110" y="4795180"/>
            <a:ext cx="3545194" cy="405683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Web Cluster (2-8 nodes) : Drupal</a:t>
            </a:r>
            <a:endParaRPr lang="en-US" dirty="0"/>
          </a:p>
        </p:txBody>
      </p:sp>
      <p:sp>
        <p:nvSpPr>
          <p:cNvPr id="18" name="Rounded Rectangle 17"/>
          <p:cNvSpPr/>
          <p:nvPr/>
        </p:nvSpPr>
        <p:spPr>
          <a:xfrm>
            <a:off x="2792110" y="5297044"/>
            <a:ext cx="3545194" cy="405683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Mirrored Storage (50 TB) : ZFS</a:t>
            </a:r>
            <a:endParaRPr lang="en-US" dirty="0"/>
          </a:p>
        </p:txBody>
      </p:sp>
      <p:sp>
        <p:nvSpPr>
          <p:cNvPr id="19" name="Rounded Rectangle 18"/>
          <p:cNvSpPr/>
          <p:nvPr/>
        </p:nvSpPr>
        <p:spPr>
          <a:xfrm>
            <a:off x="7068860" y="5870970"/>
            <a:ext cx="1446460" cy="40568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Desktops</a:t>
            </a:r>
            <a:endParaRPr lang="en-US" dirty="0"/>
          </a:p>
        </p:txBody>
      </p:sp>
      <p:sp>
        <p:nvSpPr>
          <p:cNvPr id="20" name="Rounded Rectangle 19"/>
          <p:cNvSpPr/>
          <p:nvPr/>
        </p:nvSpPr>
        <p:spPr>
          <a:xfrm>
            <a:off x="7068860" y="4865583"/>
            <a:ext cx="1446460" cy="405683"/>
          </a:xfrm>
          <a:prstGeom prst="roundRect">
            <a:avLst/>
          </a:prstGeom>
          <a:solidFill>
            <a:schemeClr val="accent6">
              <a:alpha val="91000"/>
            </a:schemeClr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Phones</a:t>
            </a:r>
            <a:endParaRPr lang="en-US" dirty="0"/>
          </a:p>
        </p:txBody>
      </p:sp>
      <p:sp>
        <p:nvSpPr>
          <p:cNvPr id="21" name="Rounded Rectangle 20"/>
          <p:cNvSpPr/>
          <p:nvPr/>
        </p:nvSpPr>
        <p:spPr>
          <a:xfrm>
            <a:off x="7068860" y="5367447"/>
            <a:ext cx="1446460" cy="405683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Tablets</a:t>
            </a:r>
            <a:endParaRPr lang="en-US" dirty="0"/>
          </a:p>
        </p:txBody>
      </p:sp>
      <p:sp>
        <p:nvSpPr>
          <p:cNvPr id="22" name="Right Arrow 21"/>
          <p:cNvSpPr/>
          <p:nvPr/>
        </p:nvSpPr>
        <p:spPr>
          <a:xfrm>
            <a:off x="2148840" y="5412454"/>
            <a:ext cx="548640" cy="276273"/>
          </a:xfrm>
          <a:prstGeom prst="rightArrow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3" name="Right Arrow 22"/>
          <p:cNvSpPr/>
          <p:nvPr/>
        </p:nvSpPr>
        <p:spPr>
          <a:xfrm>
            <a:off x="6446520" y="5440980"/>
            <a:ext cx="548640" cy="247747"/>
          </a:xfrm>
          <a:prstGeom prst="rightArrow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2148840" y="4828648"/>
            <a:ext cx="5454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20 </a:t>
            </a:r>
          </a:p>
          <a:p>
            <a:pPr algn="ctr"/>
            <a:r>
              <a:rPr lang="en-US" b="1" dirty="0" err="1" smtClean="0"/>
              <a:t>gbe</a:t>
            </a:r>
            <a:endParaRPr lang="en-US" b="1" dirty="0"/>
          </a:p>
        </p:txBody>
      </p:sp>
      <p:sp>
        <p:nvSpPr>
          <p:cNvPr id="26" name="TextBox 25"/>
          <p:cNvSpPr txBox="1"/>
          <p:nvPr/>
        </p:nvSpPr>
        <p:spPr>
          <a:xfrm>
            <a:off x="6446520" y="4863701"/>
            <a:ext cx="5486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20 </a:t>
            </a:r>
          </a:p>
          <a:p>
            <a:pPr algn="ctr"/>
            <a:r>
              <a:rPr lang="en-US" b="1" dirty="0" err="1" smtClean="0"/>
              <a:t>gbe</a:t>
            </a:r>
            <a:endParaRPr lang="en-US" b="1" dirty="0"/>
          </a:p>
        </p:txBody>
      </p:sp>
      <p:sp>
        <p:nvSpPr>
          <p:cNvPr id="27" name="Right Arrow 26"/>
          <p:cNvSpPr/>
          <p:nvPr/>
        </p:nvSpPr>
        <p:spPr>
          <a:xfrm>
            <a:off x="9137" y="5367447"/>
            <a:ext cx="539503" cy="247747"/>
          </a:xfrm>
          <a:prstGeom prst="rightArrow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8" name="TextBox 27"/>
          <p:cNvSpPr txBox="1"/>
          <p:nvPr/>
        </p:nvSpPr>
        <p:spPr>
          <a:xfrm>
            <a:off x="9137" y="4775302"/>
            <a:ext cx="5530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20 </a:t>
            </a:r>
          </a:p>
          <a:p>
            <a:pPr algn="ctr"/>
            <a:r>
              <a:rPr lang="en-US" b="1" dirty="0" err="1" smtClean="0"/>
              <a:t>gbe</a:t>
            </a:r>
            <a:endParaRPr lang="en-US" b="1" dirty="0"/>
          </a:p>
        </p:txBody>
      </p:sp>
      <p:sp>
        <p:nvSpPr>
          <p:cNvPr id="31" name="Rounded Rectangle 6"/>
          <p:cNvSpPr/>
          <p:nvPr/>
        </p:nvSpPr>
        <p:spPr>
          <a:xfrm>
            <a:off x="548640" y="1596336"/>
            <a:ext cx="1600200" cy="2675512"/>
          </a:xfrm>
          <a:prstGeom prst="rect">
            <a:avLst/>
          </a:prstGeom>
          <a:solidFill>
            <a:schemeClr val="accent3">
              <a:alpha val="10000"/>
            </a:schemeClr>
          </a:solidFill>
          <a:ln w="3175" cmpd="sng"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spcFirstLastPara="0" vert="horz" wrap="square" lIns="72390" tIns="72390" rIns="72390" bIns="72390" numCol="1" spcCol="1270" anchor="ctr" anchorCtr="0">
            <a:noAutofit/>
          </a:bodyPr>
          <a:lstStyle/>
          <a:p>
            <a:pPr algn="ctr" defTabSz="8445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900" dirty="0" smtClean="0">
                <a:solidFill>
                  <a:srgbClr val="7F7F7F"/>
                </a:solidFill>
              </a:rPr>
              <a:t>Ingestion        (Atomic or Recurring)</a:t>
            </a:r>
            <a:endParaRPr lang="en-US" sz="1900" dirty="0">
              <a:solidFill>
                <a:srgbClr val="7F7F7F"/>
              </a:solidFill>
            </a:endParaRPr>
          </a:p>
        </p:txBody>
      </p:sp>
      <p:sp>
        <p:nvSpPr>
          <p:cNvPr id="33" name="Rounded Rectangle 8"/>
          <p:cNvSpPr/>
          <p:nvPr/>
        </p:nvSpPr>
        <p:spPr>
          <a:xfrm>
            <a:off x="2697480" y="1596336"/>
            <a:ext cx="1600200" cy="1182968"/>
          </a:xfrm>
          <a:prstGeom prst="rect">
            <a:avLst/>
          </a:prstGeom>
          <a:solidFill>
            <a:schemeClr val="accent1">
              <a:alpha val="10000"/>
            </a:schemeClr>
          </a:solidFill>
          <a:ln w="3175" cmpd="sng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spcFirstLastPara="0" vert="horz" wrap="square" lIns="72390" tIns="72390" rIns="72390" bIns="72390" numCol="1" spcCol="1270" anchor="ctr" anchorCtr="0">
            <a:noAutofit/>
          </a:bodyPr>
          <a:lstStyle/>
          <a:p>
            <a:pPr lvl="0" algn="ctr" defTabSz="8445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900" kern="1200" dirty="0" smtClean="0">
                <a:solidFill>
                  <a:srgbClr val="7F7F7F"/>
                </a:solidFill>
              </a:rPr>
              <a:t>Instant       Processing</a:t>
            </a:r>
          </a:p>
          <a:p>
            <a:pPr lvl="0" algn="ctr" defTabSz="8445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900" dirty="0" smtClean="0">
                <a:solidFill>
                  <a:srgbClr val="7F7F7F"/>
                </a:solidFill>
              </a:rPr>
              <a:t>(Text, Images)</a:t>
            </a:r>
            <a:endParaRPr lang="en-US" sz="1900" kern="1200" dirty="0" smtClean="0">
              <a:solidFill>
                <a:srgbClr val="7F7F7F"/>
              </a:solidFill>
            </a:endParaRPr>
          </a:p>
        </p:txBody>
      </p:sp>
      <p:sp>
        <p:nvSpPr>
          <p:cNvPr id="34" name="Rounded Rectangle 10"/>
          <p:cNvSpPr/>
          <p:nvPr/>
        </p:nvSpPr>
        <p:spPr>
          <a:xfrm>
            <a:off x="4846320" y="1596336"/>
            <a:ext cx="1600200" cy="2675512"/>
          </a:xfrm>
          <a:prstGeom prst="rect">
            <a:avLst/>
          </a:prstGeom>
          <a:solidFill>
            <a:schemeClr val="accent3">
              <a:alpha val="10000"/>
            </a:schemeClr>
          </a:solidFill>
          <a:ln w="3175" cmpd="sng"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spcFirstLastPara="0" vert="horz" wrap="square" lIns="72390" tIns="72390" rIns="72390" bIns="72390" numCol="1" spcCol="1270" anchor="ctr" anchorCtr="0">
            <a:noAutofit/>
          </a:bodyPr>
          <a:lstStyle/>
          <a:p>
            <a:pPr lvl="0" algn="ctr" defTabSz="8445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900" dirty="0" smtClean="0">
                <a:solidFill>
                  <a:srgbClr val="7F7F7F"/>
                </a:solidFill>
              </a:rPr>
              <a:t>Notification</a:t>
            </a:r>
            <a:endParaRPr lang="en-US" sz="1900" dirty="0">
              <a:solidFill>
                <a:srgbClr val="7F7F7F"/>
              </a:solidFill>
            </a:endParaRPr>
          </a:p>
        </p:txBody>
      </p:sp>
      <p:sp>
        <p:nvSpPr>
          <p:cNvPr id="35" name="Rounded Rectangle 12"/>
          <p:cNvSpPr/>
          <p:nvPr/>
        </p:nvSpPr>
        <p:spPr>
          <a:xfrm>
            <a:off x="6995160" y="1596336"/>
            <a:ext cx="1600200" cy="2675512"/>
          </a:xfrm>
          <a:prstGeom prst="rect">
            <a:avLst/>
          </a:prstGeom>
          <a:solidFill>
            <a:schemeClr val="accent1">
              <a:alpha val="9000"/>
            </a:schemeClr>
          </a:solidFill>
          <a:ln w="3175" cmpd="sng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spcFirstLastPara="0" vert="horz" wrap="square" lIns="72390" tIns="72390" rIns="72390" bIns="72390" numCol="1" spcCol="1270" anchor="ctr" anchorCtr="0">
            <a:noAutofit/>
          </a:bodyPr>
          <a:lstStyle/>
          <a:p>
            <a:pPr lvl="0" algn="ctr" defTabSz="8445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900" kern="1200" dirty="0" smtClean="0">
                <a:solidFill>
                  <a:srgbClr val="7F7F7F"/>
                </a:solidFill>
              </a:rPr>
              <a:t>Responsive Content Access</a:t>
            </a:r>
            <a:endParaRPr lang="en-US" sz="1900" kern="1200" dirty="0">
              <a:solidFill>
                <a:srgbClr val="7F7F7F"/>
              </a:solidFill>
            </a:endParaRPr>
          </a:p>
        </p:txBody>
      </p:sp>
      <p:sp>
        <p:nvSpPr>
          <p:cNvPr id="36" name="Rounded Rectangle 8"/>
          <p:cNvSpPr/>
          <p:nvPr/>
        </p:nvSpPr>
        <p:spPr>
          <a:xfrm>
            <a:off x="2697480" y="3088880"/>
            <a:ext cx="1600200" cy="1182968"/>
          </a:xfrm>
          <a:prstGeom prst="rect">
            <a:avLst/>
          </a:prstGeom>
          <a:solidFill>
            <a:schemeClr val="accent1">
              <a:alpha val="9000"/>
            </a:schemeClr>
          </a:solidFill>
          <a:ln w="3175" cmpd="sng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spcFirstLastPara="0" vert="horz" wrap="square" lIns="72390" tIns="72390" rIns="72390" bIns="72390" numCol="1" spcCol="1270" anchor="ctr" anchorCtr="0">
            <a:noAutofit/>
          </a:bodyPr>
          <a:lstStyle/>
          <a:p>
            <a:pPr lvl="0" algn="ctr" defTabSz="8445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900" kern="1200" dirty="0" smtClean="0">
                <a:solidFill>
                  <a:srgbClr val="7F7F7F"/>
                </a:solidFill>
              </a:rPr>
              <a:t>Batch         Processing</a:t>
            </a:r>
          </a:p>
          <a:p>
            <a:pPr lvl="0" algn="ctr" defTabSz="8445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900" dirty="0" smtClean="0">
                <a:solidFill>
                  <a:srgbClr val="7F7F7F"/>
                </a:solidFill>
              </a:rPr>
              <a:t>(Videos)</a:t>
            </a:r>
            <a:endParaRPr lang="en-US" sz="1900" kern="1200" dirty="0" smtClean="0">
              <a:solidFill>
                <a:srgbClr val="7F7F7F"/>
              </a:solidFill>
            </a:endParaRPr>
          </a:p>
        </p:txBody>
      </p:sp>
      <p:sp>
        <p:nvSpPr>
          <p:cNvPr id="37" name="Right Arrow 36"/>
          <p:cNvSpPr/>
          <p:nvPr/>
        </p:nvSpPr>
        <p:spPr>
          <a:xfrm>
            <a:off x="2148840" y="2155249"/>
            <a:ext cx="547190" cy="247747"/>
          </a:xfrm>
          <a:prstGeom prst="rightArrow">
            <a:avLst/>
          </a:prstGeom>
          <a:solidFill>
            <a:schemeClr val="accent2">
              <a:alpha val="12000"/>
            </a:schemeClr>
          </a:solidFill>
          <a:ln w="3175" cmpd="sng"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ight Arrow 37"/>
          <p:cNvSpPr/>
          <p:nvPr/>
        </p:nvSpPr>
        <p:spPr>
          <a:xfrm>
            <a:off x="2148840" y="3642076"/>
            <a:ext cx="547190" cy="247747"/>
          </a:xfrm>
          <a:prstGeom prst="rightArrow">
            <a:avLst/>
          </a:prstGeom>
          <a:solidFill>
            <a:schemeClr val="accent2">
              <a:alpha val="12000"/>
            </a:schemeClr>
          </a:solidFill>
          <a:ln w="3175" cmpd="sng"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Right Arrow 38"/>
          <p:cNvSpPr/>
          <p:nvPr/>
        </p:nvSpPr>
        <p:spPr>
          <a:xfrm>
            <a:off x="4297680" y="2155249"/>
            <a:ext cx="548640" cy="247747"/>
          </a:xfrm>
          <a:prstGeom prst="rightArrow">
            <a:avLst/>
          </a:prstGeom>
          <a:solidFill>
            <a:schemeClr val="accent2">
              <a:alpha val="12000"/>
            </a:schemeClr>
          </a:solidFill>
          <a:ln w="3175" cmpd="sng"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ight Arrow 39"/>
          <p:cNvSpPr/>
          <p:nvPr/>
        </p:nvSpPr>
        <p:spPr>
          <a:xfrm>
            <a:off x="4297680" y="3642076"/>
            <a:ext cx="548640" cy="247747"/>
          </a:xfrm>
          <a:prstGeom prst="rightArrow">
            <a:avLst/>
          </a:prstGeom>
          <a:solidFill>
            <a:schemeClr val="accent2">
              <a:alpha val="12000"/>
            </a:schemeClr>
          </a:solidFill>
          <a:ln w="3175" cmpd="sng"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Right Arrow 40"/>
          <p:cNvSpPr/>
          <p:nvPr/>
        </p:nvSpPr>
        <p:spPr>
          <a:xfrm>
            <a:off x="6446520" y="2841133"/>
            <a:ext cx="548640" cy="247747"/>
          </a:xfrm>
          <a:prstGeom prst="rightArrow">
            <a:avLst/>
          </a:prstGeom>
          <a:solidFill>
            <a:schemeClr val="accent2">
              <a:alpha val="12000"/>
            </a:schemeClr>
          </a:solidFill>
          <a:ln w="3175" cmpd="sng"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23710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encoding_benchmark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93018"/>
            <a:ext cx="9144000" cy="580654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Compressor Encoding Benchmark</a:t>
            </a:r>
            <a:endParaRPr lang="en-US" dirty="0"/>
          </a:p>
        </p:txBody>
      </p:sp>
      <p:pic>
        <p:nvPicPr>
          <p:cNvPr id="6" name="Picture 5" descr="seedme.org.pdf"/>
          <p:cNvPicPr>
            <a:picLocks noChangeAspect="1"/>
          </p:cNvPicPr>
          <p:nvPr/>
        </p:nvPicPr>
        <p:blipFill>
          <a:blip r:embed="rId4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37" y="6468648"/>
            <a:ext cx="1371600" cy="3771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09543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SeedMe Collection</a:t>
            </a:r>
            <a:endParaRPr lang="en-US" dirty="0"/>
          </a:p>
        </p:txBody>
      </p:sp>
      <p:sp>
        <p:nvSpPr>
          <p:cNvPr id="4" name="Rounded Rectangle 6"/>
          <p:cNvSpPr/>
          <p:nvPr/>
        </p:nvSpPr>
        <p:spPr>
          <a:xfrm>
            <a:off x="457201" y="1786985"/>
            <a:ext cx="2057400" cy="2679140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spcFirstLastPara="0" vert="horz" wrap="square" lIns="72390" tIns="72390" rIns="72390" bIns="72390" numCol="1" spcCol="1270" anchor="ctr" anchorCtr="0">
            <a:noAutofit/>
          </a:bodyPr>
          <a:lstStyle/>
          <a:p>
            <a:pPr algn="ctr" defTabSz="8445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900" dirty="0"/>
              <a:t>Ticker</a:t>
            </a:r>
            <a:r>
              <a:rPr lang="en-US" sz="1900" dirty="0" smtClean="0"/>
              <a:t>*</a:t>
            </a:r>
            <a:endParaRPr lang="en-US" sz="1900" dirty="0"/>
          </a:p>
        </p:txBody>
      </p:sp>
      <p:sp>
        <p:nvSpPr>
          <p:cNvPr id="5" name="Rounded Rectangle 8"/>
          <p:cNvSpPr/>
          <p:nvPr/>
        </p:nvSpPr>
        <p:spPr>
          <a:xfrm>
            <a:off x="2514601" y="1786985"/>
            <a:ext cx="2057400" cy="26791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spcFirstLastPara="0" vert="horz" wrap="square" lIns="72390" tIns="72390" rIns="72390" bIns="72390" numCol="1" spcCol="1270" anchor="ctr" anchorCtr="0">
            <a:noAutofit/>
          </a:bodyPr>
          <a:lstStyle/>
          <a:p>
            <a:pPr lvl="0" algn="ctr" defTabSz="8445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900" kern="1200" dirty="0" smtClean="0"/>
              <a:t>Plots</a:t>
            </a:r>
          </a:p>
        </p:txBody>
      </p:sp>
      <p:sp>
        <p:nvSpPr>
          <p:cNvPr id="6" name="Rounded Rectangle 10"/>
          <p:cNvSpPr/>
          <p:nvPr/>
        </p:nvSpPr>
        <p:spPr>
          <a:xfrm>
            <a:off x="4572001" y="1786985"/>
            <a:ext cx="2057400" cy="2679140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spcFirstLastPara="0" vert="horz" wrap="square" lIns="72390" tIns="72390" rIns="72390" bIns="72390" numCol="1" spcCol="1270" anchor="ctr" anchorCtr="0">
            <a:noAutofit/>
          </a:bodyPr>
          <a:lstStyle/>
          <a:p>
            <a:pPr lvl="0" algn="ctr" defTabSz="8445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900" dirty="0"/>
              <a:t>Image </a:t>
            </a:r>
            <a:r>
              <a:rPr lang="en-US" sz="1900" dirty="0" smtClean="0"/>
              <a:t>Sequences*</a:t>
            </a:r>
            <a:endParaRPr lang="en-US" sz="1900" dirty="0"/>
          </a:p>
        </p:txBody>
      </p:sp>
      <p:sp>
        <p:nvSpPr>
          <p:cNvPr id="7" name="Rounded Rectangle 12"/>
          <p:cNvSpPr/>
          <p:nvPr/>
        </p:nvSpPr>
        <p:spPr>
          <a:xfrm>
            <a:off x="6629401" y="1786985"/>
            <a:ext cx="2057400" cy="26791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spcFirstLastPara="0" vert="horz" wrap="square" lIns="72390" tIns="72390" rIns="72390" bIns="72390" numCol="1" spcCol="1270" anchor="ctr" anchorCtr="0">
            <a:noAutofit/>
          </a:bodyPr>
          <a:lstStyle/>
          <a:p>
            <a:pPr lvl="0" algn="ctr" defTabSz="8445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900" kern="1200" dirty="0" smtClean="0"/>
              <a:t>Videos</a:t>
            </a:r>
            <a:endParaRPr lang="en-US" sz="1900" kern="1200" dirty="0"/>
          </a:p>
        </p:txBody>
      </p:sp>
      <p:sp>
        <p:nvSpPr>
          <p:cNvPr id="8" name="TextBox 7"/>
          <p:cNvSpPr txBox="1"/>
          <p:nvPr/>
        </p:nvSpPr>
        <p:spPr>
          <a:xfrm>
            <a:off x="3175153" y="6164593"/>
            <a:ext cx="28506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* Recurring: periodic update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457202" y="5379689"/>
            <a:ext cx="8229600" cy="45237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Meta Data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457201" y="4474945"/>
            <a:ext cx="8229600" cy="45237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Access: Public, Group, Private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457201" y="4927317"/>
            <a:ext cx="8229600" cy="45237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Collaborators</a:t>
            </a:r>
            <a:endParaRPr lang="en-US" dirty="0"/>
          </a:p>
        </p:txBody>
      </p:sp>
      <p:pic>
        <p:nvPicPr>
          <p:cNvPr id="13" name="Picture 12" descr="seedme.org.pdf"/>
          <p:cNvPicPr>
            <a:picLocks noChangeAspect="1"/>
          </p:cNvPicPr>
          <p:nvPr/>
        </p:nvPicPr>
        <p:blipFill>
          <a:blip r:embed="rId3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37" y="6468648"/>
            <a:ext cx="1371600" cy="3771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47382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/>
          <p:cNvSpPr txBox="1">
            <a:spLocks/>
          </p:cNvSpPr>
          <p:nvPr/>
        </p:nvSpPr>
        <p:spPr>
          <a:xfrm>
            <a:off x="0" y="2906084"/>
            <a:ext cx="9144000" cy="1247629"/>
          </a:xfrm>
          <a:prstGeom prst="rect">
            <a:avLst/>
          </a:prstGeom>
          <a:solidFill>
            <a:schemeClr val="accent6">
              <a:alpha val="79000"/>
            </a:schemeClr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 fontScale="8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Create </a:t>
            </a:r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New Collection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457200" lvl="1" indent="0" algn="ctr">
              <a:buNone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Set 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Access Control (Public, Group, Private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)</a:t>
            </a:r>
          </a:p>
          <a:p>
            <a:pPr marL="457200" lvl="1" indent="0" algn="ctr">
              <a:buNone/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Specify collaborators* and meta 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data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0" y="4153713"/>
            <a:ext cx="9144000" cy="1316219"/>
          </a:xfrm>
          <a:prstGeom prst="rect">
            <a:avLst/>
          </a:prstGeom>
          <a:solidFill>
            <a:schemeClr val="accent3">
              <a:alpha val="80000"/>
            </a:schemeClr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 fontScale="8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35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Upload</a:t>
            </a:r>
            <a:r>
              <a:rPr lang="en-US" sz="35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/Update content</a:t>
            </a:r>
          </a:p>
          <a:p>
            <a:pPr marL="457200" lvl="1" indent="0" algn="ctr">
              <a:buNone/>
            </a:pPr>
            <a:r>
              <a:rPr lang="en-US" sz="3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http/</a:t>
            </a:r>
            <a:r>
              <a:rPr lang="en-US" sz="3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https, ftp, </a:t>
            </a:r>
            <a:r>
              <a:rPr lang="en-US" sz="3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Globus Online</a:t>
            </a:r>
          </a:p>
          <a:p>
            <a:pPr marL="457200" lvl="1" indent="0" algn="ctr">
              <a:buNone/>
            </a:pPr>
            <a:r>
              <a:rPr lang="en-US" sz="3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Interactively on Web, Command Line or REST Services</a:t>
            </a: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9137" y="5469932"/>
            <a:ext cx="9144000" cy="1347203"/>
          </a:xfrm>
          <a:prstGeom prst="rect">
            <a:avLst/>
          </a:prstGeom>
          <a:solidFill>
            <a:schemeClr val="accent1">
              <a:alpha val="82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b="1" dirty="0" smtClean="0">
                <a:solidFill>
                  <a:srgbClr val="404040"/>
                </a:solidFill>
              </a:rPr>
              <a:t>View Collection on Web</a:t>
            </a:r>
            <a:endParaRPr lang="en-US" b="1" dirty="0">
              <a:solidFill>
                <a:srgbClr val="40404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SeedMe</a:t>
            </a:r>
            <a:r>
              <a:rPr lang="en-US" dirty="0" smtClean="0"/>
              <a:t>: </a:t>
            </a:r>
            <a:r>
              <a:rPr lang="en-US" dirty="0"/>
              <a:t>Interaction Process</a:t>
            </a:r>
          </a:p>
        </p:txBody>
      </p:sp>
      <p:pic>
        <p:nvPicPr>
          <p:cNvPr id="6" name="Picture 5" descr="seedme.org.pdf"/>
          <p:cNvPicPr>
            <a:picLocks noChangeAspect="1"/>
          </p:cNvPicPr>
          <p:nvPr/>
        </p:nvPicPr>
        <p:blipFill>
          <a:blip r:embed="rId3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37" y="6468648"/>
            <a:ext cx="1371600" cy="37719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63700" y="1417638"/>
            <a:ext cx="5803900" cy="157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82360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8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SeedMe</a:t>
            </a:r>
            <a:r>
              <a:rPr lang="en-US" dirty="0" smtClean="0"/>
              <a:t>: Interaction Modality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Command </a:t>
            </a:r>
            <a:r>
              <a:rPr lang="en-US" dirty="0" smtClean="0"/>
              <a:t>Line Interface (using curl)</a:t>
            </a:r>
          </a:p>
          <a:p>
            <a:r>
              <a:rPr lang="en-US" dirty="0"/>
              <a:t>Web Interface (</a:t>
            </a:r>
            <a:r>
              <a:rPr lang="en-US" dirty="0" smtClean="0"/>
              <a:t>WYSIWYG)</a:t>
            </a:r>
          </a:p>
          <a:p>
            <a:r>
              <a:rPr lang="en-US" dirty="0" err="1" smtClean="0"/>
              <a:t>RESTful</a:t>
            </a:r>
            <a:r>
              <a:rPr lang="en-US" dirty="0" smtClean="0"/>
              <a:t> API (integrate your tool chain)</a:t>
            </a:r>
          </a:p>
          <a:p>
            <a:pPr lvl="1"/>
            <a:r>
              <a:rPr lang="en-US" dirty="0" smtClean="0"/>
              <a:t>JSON</a:t>
            </a:r>
          </a:p>
        </p:txBody>
      </p:sp>
      <p:pic>
        <p:nvPicPr>
          <p:cNvPr id="7" name="Picture 6" descr="seedme.org.pdf"/>
          <p:cNvPicPr>
            <a:picLocks noChangeAspect="1"/>
          </p:cNvPicPr>
          <p:nvPr/>
        </p:nvPicPr>
        <p:blipFill>
          <a:blip r:embed="rId3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37" y="6468648"/>
            <a:ext cx="1371600" cy="3771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57414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>
          <a:xfrm>
            <a:off x="0" y="3090455"/>
            <a:ext cx="9144000" cy="3540115"/>
          </a:xfrm>
          <a:prstGeom prst="rect">
            <a:avLst/>
          </a:prstGeom>
          <a:solidFill>
            <a:schemeClr val="accent6">
              <a:alpha val="30000"/>
            </a:schemeClr>
          </a:solidFill>
          <a:ln w="3175" cmpd="sng"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sz="2200" b="1" dirty="0">
                <a:solidFill>
                  <a:srgbClr val="000000"/>
                </a:solidFill>
              </a:rPr>
              <a:t>Content</a:t>
            </a:r>
          </a:p>
        </p:txBody>
      </p:sp>
      <p:sp>
        <p:nvSpPr>
          <p:cNvPr id="15" name="Rounded Rectangle 14"/>
          <p:cNvSpPr/>
          <p:nvPr/>
        </p:nvSpPr>
        <p:spPr>
          <a:xfrm>
            <a:off x="561767" y="6093619"/>
            <a:ext cx="7486173" cy="332107"/>
          </a:xfrm>
          <a:prstGeom prst="roundRect">
            <a:avLst/>
          </a:prstGeom>
          <a:solidFill>
            <a:schemeClr val="accent3">
              <a:alpha val="50000"/>
            </a:schemeClr>
          </a:solidFill>
          <a:ln w="3175" cmpd="sng"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sz="2000" b="1" dirty="0" smtClean="0"/>
              <a:t>Videos</a:t>
            </a:r>
            <a:endParaRPr lang="en-US" b="1" dirty="0"/>
          </a:p>
        </p:txBody>
      </p:sp>
      <p:sp>
        <p:nvSpPr>
          <p:cNvPr id="17" name="Rectangle 16"/>
          <p:cNvSpPr/>
          <p:nvPr/>
        </p:nvSpPr>
        <p:spPr>
          <a:xfrm>
            <a:off x="0" y="945640"/>
            <a:ext cx="9144000" cy="476229"/>
          </a:xfrm>
          <a:prstGeom prst="rect">
            <a:avLst/>
          </a:prstGeom>
          <a:solidFill>
            <a:schemeClr val="accent6">
              <a:alpha val="30000"/>
            </a:schemeClr>
          </a:solidFill>
          <a:ln w="3175" cmpd="sng"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sz="2200" b="1" dirty="0">
                <a:solidFill>
                  <a:srgbClr val="000000"/>
                </a:solidFill>
              </a:rPr>
              <a:t>Permissions</a:t>
            </a:r>
            <a:endParaRPr lang="en-US" sz="2200" dirty="0">
              <a:solidFill>
                <a:srgbClr val="000000"/>
              </a:solidFill>
            </a:endParaRPr>
          </a:p>
        </p:txBody>
      </p:sp>
      <p:sp>
        <p:nvSpPr>
          <p:cNvPr id="22" name="Rounded Rectangle 21"/>
          <p:cNvSpPr/>
          <p:nvPr/>
        </p:nvSpPr>
        <p:spPr>
          <a:xfrm>
            <a:off x="561768" y="4528145"/>
            <a:ext cx="7486173" cy="332107"/>
          </a:xfrm>
          <a:prstGeom prst="roundRect">
            <a:avLst/>
          </a:prstGeom>
          <a:solidFill>
            <a:schemeClr val="accent3">
              <a:alpha val="50000"/>
            </a:schemeClr>
          </a:solidFill>
          <a:ln w="3175" cmpd="sng"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sz="2000" b="1" dirty="0" smtClean="0"/>
              <a:t>Plot Files</a:t>
            </a:r>
            <a:endParaRPr lang="en-US" b="1" dirty="0"/>
          </a:p>
        </p:txBody>
      </p:sp>
      <p:sp>
        <p:nvSpPr>
          <p:cNvPr id="13" name="Rounded Rectangle 12"/>
          <p:cNvSpPr/>
          <p:nvPr/>
        </p:nvSpPr>
        <p:spPr>
          <a:xfrm>
            <a:off x="561767" y="4062515"/>
            <a:ext cx="7486173" cy="332107"/>
          </a:xfrm>
          <a:prstGeom prst="roundRect">
            <a:avLst/>
          </a:prstGeom>
          <a:solidFill>
            <a:schemeClr val="accent3">
              <a:alpha val="50000"/>
            </a:schemeClr>
          </a:solidFill>
          <a:ln w="3175" cmpd="sng"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sz="2000" b="1" dirty="0" smtClean="0"/>
              <a:t>Doc Files</a:t>
            </a:r>
            <a:endParaRPr lang="en-US" b="1" dirty="0"/>
          </a:p>
        </p:txBody>
      </p:sp>
      <p:sp>
        <p:nvSpPr>
          <p:cNvPr id="16" name="Rectangle 15"/>
          <p:cNvSpPr/>
          <p:nvPr/>
        </p:nvSpPr>
        <p:spPr>
          <a:xfrm>
            <a:off x="0" y="232009"/>
            <a:ext cx="9144000" cy="476229"/>
          </a:xfrm>
          <a:prstGeom prst="rect">
            <a:avLst/>
          </a:prstGeom>
          <a:solidFill>
            <a:schemeClr val="accent6">
              <a:alpha val="30000"/>
            </a:schemeClr>
          </a:solidFill>
          <a:ln w="3175" cmpd="sng"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sz="2200" b="1" dirty="0">
                <a:solidFill>
                  <a:srgbClr val="000000"/>
                </a:solidFill>
              </a:rPr>
              <a:t>Authentication</a:t>
            </a:r>
            <a:endParaRPr lang="en-US" sz="2200" dirty="0">
              <a:solidFill>
                <a:srgbClr val="000000"/>
              </a:solidFill>
            </a:endParaRPr>
          </a:p>
        </p:txBody>
      </p:sp>
      <p:sp>
        <p:nvSpPr>
          <p:cNvPr id="12" name="Rounded Rectangle 11"/>
          <p:cNvSpPr/>
          <p:nvPr/>
        </p:nvSpPr>
        <p:spPr>
          <a:xfrm>
            <a:off x="232035" y="3154006"/>
            <a:ext cx="7815906" cy="332107"/>
          </a:xfrm>
          <a:prstGeom prst="roundRect">
            <a:avLst/>
          </a:prstGeom>
          <a:solidFill>
            <a:schemeClr val="accent3">
              <a:alpha val="50000"/>
            </a:schemeClr>
          </a:solidFill>
          <a:ln w="3175" cmpd="sng"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sz="2000" b="1" dirty="0" smtClean="0"/>
              <a:t>Text Ticker</a:t>
            </a:r>
            <a:endParaRPr lang="en-US" b="1" dirty="0"/>
          </a:p>
        </p:txBody>
      </p:sp>
      <p:sp>
        <p:nvSpPr>
          <p:cNvPr id="14" name="Rounded Rectangle 13"/>
          <p:cNvSpPr/>
          <p:nvPr/>
        </p:nvSpPr>
        <p:spPr>
          <a:xfrm>
            <a:off x="561767" y="4991394"/>
            <a:ext cx="7486173" cy="952261"/>
          </a:xfrm>
          <a:prstGeom prst="roundRect">
            <a:avLst/>
          </a:prstGeom>
          <a:solidFill>
            <a:schemeClr val="accent3">
              <a:alpha val="50000"/>
            </a:schemeClr>
          </a:solidFill>
          <a:ln w="3175" cmpd="sng"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sz="2000" b="1" dirty="0" smtClean="0"/>
              <a:t>Image Sequences</a:t>
            </a:r>
            <a:endParaRPr lang="en-US" b="1" dirty="0"/>
          </a:p>
        </p:txBody>
      </p:sp>
      <p:sp>
        <p:nvSpPr>
          <p:cNvPr id="18" name="Rectangle 17"/>
          <p:cNvSpPr/>
          <p:nvPr/>
        </p:nvSpPr>
        <p:spPr>
          <a:xfrm>
            <a:off x="0" y="1623588"/>
            <a:ext cx="9144000" cy="1376963"/>
          </a:xfrm>
          <a:prstGeom prst="rect">
            <a:avLst/>
          </a:prstGeom>
          <a:solidFill>
            <a:schemeClr val="accent6">
              <a:alpha val="30000"/>
            </a:schemeClr>
          </a:solidFill>
          <a:ln w="3175" cmpd="sng"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sz="2200" b="1" dirty="0">
                <a:solidFill>
                  <a:srgbClr val="000000"/>
                </a:solidFill>
              </a:rPr>
              <a:t>Meta </a:t>
            </a:r>
            <a:r>
              <a:rPr lang="en-US" sz="2200" b="1" dirty="0" smtClean="0">
                <a:solidFill>
                  <a:srgbClr val="000000"/>
                </a:solidFill>
              </a:rPr>
              <a:t>Data</a:t>
            </a:r>
            <a:endParaRPr lang="en-US" sz="2200" b="1" dirty="0">
              <a:solidFill>
                <a:srgbClr val="00000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103" y="-71751"/>
            <a:ext cx="7281638" cy="70173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dirty="0">
                <a:solidFill>
                  <a:srgbClr val="2A8B00"/>
                </a:solidFill>
                <a:latin typeface="CourierNewPSMT"/>
              </a:rPr>
              <a:t>{</a:t>
            </a:r>
            <a:endParaRPr lang="en-US" sz="1500" dirty="0">
              <a:solidFill>
                <a:prstClr val="black"/>
              </a:solidFill>
              <a:latin typeface="CourierNewPSMT"/>
            </a:endParaRPr>
          </a:p>
          <a:p>
            <a:r>
              <a:rPr lang="en-US" sz="1500" dirty="0">
                <a:solidFill>
                  <a:prstClr val="black"/>
                </a:solidFill>
                <a:latin typeface="Courier"/>
              </a:rPr>
              <a:t>  </a:t>
            </a:r>
            <a:r>
              <a:rPr lang="en-US" sz="1500" dirty="0">
                <a:solidFill>
                  <a:srgbClr val="284BC9"/>
                </a:solidFill>
                <a:latin typeface="CourierNewPSMT"/>
              </a:rPr>
              <a:t>"</a:t>
            </a:r>
            <a:r>
              <a:rPr lang="en-US" sz="1500" b="1" dirty="0">
                <a:solidFill>
                  <a:srgbClr val="284BC9"/>
                </a:solidFill>
                <a:latin typeface="CourierNewPSMT"/>
              </a:rPr>
              <a:t>email</a:t>
            </a:r>
            <a:r>
              <a:rPr lang="en-US" sz="1500" dirty="0">
                <a:solidFill>
                  <a:srgbClr val="284BC9"/>
                </a:solidFill>
                <a:latin typeface="CourierNewPSMT"/>
              </a:rPr>
              <a:t>"</a:t>
            </a:r>
            <a:r>
              <a:rPr lang="en-US" sz="1500" dirty="0">
                <a:solidFill>
                  <a:srgbClr val="398B0F"/>
                </a:solidFill>
                <a:latin typeface="CourierNewPSMT"/>
              </a:rPr>
              <a:t>:</a:t>
            </a:r>
            <a:r>
              <a:rPr lang="en-US" sz="1500" dirty="0">
                <a:solidFill>
                  <a:prstClr val="black"/>
                </a:solidFill>
                <a:latin typeface="Courier"/>
              </a:rPr>
              <a:t> </a:t>
            </a:r>
            <a:r>
              <a:rPr lang="en-US" sz="1500" dirty="0" smtClean="0">
                <a:solidFill>
                  <a:srgbClr val="284BC9"/>
                </a:solidFill>
                <a:latin typeface="CourierNewPSMT"/>
              </a:rPr>
              <a:t>”</a:t>
            </a:r>
            <a:r>
              <a:rPr lang="en-US" sz="1500" dirty="0" err="1" smtClean="0">
                <a:solidFill>
                  <a:srgbClr val="284BC9"/>
                </a:solidFill>
                <a:latin typeface="CourierNewPSMT"/>
              </a:rPr>
              <a:t>jdoe@sdsc.edu</a:t>
            </a:r>
            <a:r>
              <a:rPr lang="en-US" sz="1500" dirty="0">
                <a:solidFill>
                  <a:srgbClr val="284BC9"/>
                </a:solidFill>
                <a:latin typeface="CourierNewPSMT"/>
              </a:rPr>
              <a:t>"</a:t>
            </a:r>
            <a:r>
              <a:rPr lang="en-US" sz="1500" dirty="0">
                <a:solidFill>
                  <a:srgbClr val="398B0F"/>
                </a:solidFill>
                <a:latin typeface="CourierNewPSMT"/>
              </a:rPr>
              <a:t>,</a:t>
            </a:r>
            <a:endParaRPr lang="en-US" sz="1500" dirty="0">
              <a:solidFill>
                <a:prstClr val="black"/>
              </a:solidFill>
              <a:latin typeface="CourierNewPSMT"/>
            </a:endParaRPr>
          </a:p>
          <a:p>
            <a:r>
              <a:rPr lang="en-US" sz="1500" dirty="0">
                <a:solidFill>
                  <a:prstClr val="black"/>
                </a:solidFill>
                <a:latin typeface="Courier"/>
              </a:rPr>
              <a:t>  </a:t>
            </a:r>
            <a:r>
              <a:rPr lang="en-US" sz="1500" dirty="0">
                <a:solidFill>
                  <a:srgbClr val="284BC9"/>
                </a:solidFill>
                <a:latin typeface="CourierNewPSMT"/>
              </a:rPr>
              <a:t>"</a:t>
            </a:r>
            <a:r>
              <a:rPr lang="en-US" sz="1500" b="1" dirty="0" err="1">
                <a:solidFill>
                  <a:srgbClr val="284BC9"/>
                </a:solidFill>
                <a:latin typeface="CourierNewPSMT"/>
              </a:rPr>
              <a:t>api_key</a:t>
            </a:r>
            <a:r>
              <a:rPr lang="en-US" sz="1500" dirty="0">
                <a:solidFill>
                  <a:srgbClr val="284BC9"/>
                </a:solidFill>
                <a:latin typeface="CourierNewPSMT"/>
              </a:rPr>
              <a:t>"</a:t>
            </a:r>
            <a:r>
              <a:rPr lang="en-US" sz="1500" dirty="0">
                <a:solidFill>
                  <a:srgbClr val="398B0F"/>
                </a:solidFill>
                <a:latin typeface="CourierNewPSMT"/>
              </a:rPr>
              <a:t>:</a:t>
            </a:r>
            <a:r>
              <a:rPr lang="en-US" sz="1500" dirty="0">
                <a:solidFill>
                  <a:prstClr val="black"/>
                </a:solidFill>
                <a:latin typeface="Courier"/>
              </a:rPr>
              <a:t> </a:t>
            </a:r>
            <a:r>
              <a:rPr lang="en-US" sz="1500" dirty="0">
                <a:solidFill>
                  <a:srgbClr val="284BC9"/>
                </a:solidFill>
                <a:latin typeface="CourierNewPSMT"/>
              </a:rPr>
              <a:t>"XXXXXXXXXXX"</a:t>
            </a:r>
            <a:r>
              <a:rPr lang="en-US" sz="1500" dirty="0">
                <a:solidFill>
                  <a:srgbClr val="398B0F"/>
                </a:solidFill>
                <a:latin typeface="CourierNewPSMT"/>
              </a:rPr>
              <a:t>,</a:t>
            </a:r>
            <a:endParaRPr lang="en-US" sz="1500" dirty="0">
              <a:solidFill>
                <a:prstClr val="black"/>
              </a:solidFill>
              <a:latin typeface="CourierNewPSMT"/>
            </a:endParaRPr>
          </a:p>
          <a:p>
            <a:r>
              <a:rPr lang="en-US" sz="1500" dirty="0">
                <a:solidFill>
                  <a:prstClr val="black"/>
                </a:solidFill>
                <a:latin typeface="Courier"/>
              </a:rPr>
              <a:t> </a:t>
            </a:r>
            <a:endParaRPr lang="en-US" sz="1500" dirty="0">
              <a:solidFill>
                <a:prstClr val="black"/>
              </a:solidFill>
              <a:latin typeface="CourierNewPSMT"/>
            </a:endParaRPr>
          </a:p>
          <a:p>
            <a:r>
              <a:rPr lang="en-US" sz="1500" dirty="0">
                <a:solidFill>
                  <a:prstClr val="black"/>
                </a:solidFill>
                <a:latin typeface="Courier"/>
              </a:rPr>
              <a:t>  </a:t>
            </a:r>
            <a:r>
              <a:rPr lang="en-US" sz="1500" dirty="0" smtClean="0">
                <a:solidFill>
                  <a:srgbClr val="284BC9"/>
                </a:solidFill>
                <a:latin typeface="CourierNewPSMT"/>
              </a:rPr>
              <a:t>”</a:t>
            </a:r>
            <a:r>
              <a:rPr lang="en-US" sz="1500" b="1" dirty="0" err="1" smtClean="0">
                <a:solidFill>
                  <a:srgbClr val="284BC9"/>
                </a:solidFill>
                <a:latin typeface="CourierNewPSMT"/>
              </a:rPr>
              <a:t>view_permission</a:t>
            </a:r>
            <a:r>
              <a:rPr lang="en-US" sz="1500" dirty="0" smtClean="0">
                <a:solidFill>
                  <a:srgbClr val="284BC9"/>
                </a:solidFill>
                <a:latin typeface="CourierNewPSMT"/>
              </a:rPr>
              <a:t>"</a:t>
            </a:r>
            <a:r>
              <a:rPr lang="en-US" sz="1500" dirty="0">
                <a:solidFill>
                  <a:srgbClr val="398B0F"/>
                </a:solidFill>
                <a:latin typeface="CourierNewPSMT"/>
              </a:rPr>
              <a:t>:</a:t>
            </a:r>
            <a:r>
              <a:rPr lang="en-US" sz="1500" dirty="0">
                <a:solidFill>
                  <a:prstClr val="black"/>
                </a:solidFill>
                <a:latin typeface="Courier"/>
              </a:rPr>
              <a:t> </a:t>
            </a:r>
            <a:r>
              <a:rPr lang="en-US" sz="1500" dirty="0">
                <a:solidFill>
                  <a:srgbClr val="284BC9"/>
                </a:solidFill>
                <a:latin typeface="CourierNewPSMT"/>
              </a:rPr>
              <a:t>"public"</a:t>
            </a:r>
            <a:r>
              <a:rPr lang="en-US" sz="1500" dirty="0">
                <a:solidFill>
                  <a:srgbClr val="398B0F"/>
                </a:solidFill>
                <a:latin typeface="CourierNewPSMT"/>
              </a:rPr>
              <a:t>,</a:t>
            </a:r>
            <a:endParaRPr lang="en-US" sz="1500" dirty="0">
              <a:solidFill>
                <a:prstClr val="black"/>
              </a:solidFill>
              <a:latin typeface="CourierNewPSMT"/>
            </a:endParaRPr>
          </a:p>
          <a:p>
            <a:r>
              <a:rPr lang="en-US" sz="1500" dirty="0">
                <a:solidFill>
                  <a:prstClr val="black"/>
                </a:solidFill>
                <a:latin typeface="Courier"/>
              </a:rPr>
              <a:t>  </a:t>
            </a:r>
            <a:r>
              <a:rPr lang="en-US" sz="1500" dirty="0" smtClean="0">
                <a:solidFill>
                  <a:srgbClr val="284BC9"/>
                </a:solidFill>
                <a:latin typeface="CourierNewPSMT"/>
              </a:rPr>
              <a:t>”</a:t>
            </a:r>
            <a:r>
              <a:rPr lang="en-US" sz="1500" b="1" dirty="0" err="1" smtClean="0">
                <a:solidFill>
                  <a:srgbClr val="284BC9"/>
                </a:solidFill>
                <a:latin typeface="CourierNewPSMT"/>
              </a:rPr>
              <a:t>viewer_emails</a:t>
            </a:r>
            <a:r>
              <a:rPr lang="en-US" sz="1500" dirty="0">
                <a:solidFill>
                  <a:srgbClr val="284BC9"/>
                </a:solidFill>
                <a:latin typeface="CourierNewPSMT"/>
              </a:rPr>
              <a:t>"</a:t>
            </a:r>
            <a:r>
              <a:rPr lang="en-US" sz="1500" dirty="0">
                <a:solidFill>
                  <a:srgbClr val="398B0F"/>
                </a:solidFill>
                <a:latin typeface="CourierNewPSMT"/>
              </a:rPr>
              <a:t>:</a:t>
            </a:r>
            <a:r>
              <a:rPr lang="en-US" sz="1500" dirty="0">
                <a:solidFill>
                  <a:prstClr val="black"/>
                </a:solidFill>
                <a:latin typeface="Courier"/>
              </a:rPr>
              <a:t> </a:t>
            </a:r>
            <a:r>
              <a:rPr lang="en-US" sz="1500" dirty="0">
                <a:solidFill>
                  <a:srgbClr val="2A8B00"/>
                </a:solidFill>
                <a:latin typeface="CourierNewPSMT"/>
              </a:rPr>
              <a:t>[</a:t>
            </a:r>
            <a:r>
              <a:rPr lang="en-US" sz="1500" dirty="0">
                <a:solidFill>
                  <a:srgbClr val="284BC9"/>
                </a:solidFill>
                <a:latin typeface="CourierNewPSMT"/>
              </a:rPr>
              <a:t>"a1@a.com"</a:t>
            </a:r>
            <a:r>
              <a:rPr lang="en-US" sz="1500" dirty="0">
                <a:solidFill>
                  <a:srgbClr val="398B0F"/>
                </a:solidFill>
                <a:latin typeface="CourierNewPSMT"/>
              </a:rPr>
              <a:t>,</a:t>
            </a:r>
            <a:r>
              <a:rPr lang="en-US" sz="1500" dirty="0">
                <a:solidFill>
                  <a:prstClr val="black"/>
                </a:solidFill>
                <a:latin typeface="Courier"/>
              </a:rPr>
              <a:t> </a:t>
            </a:r>
            <a:r>
              <a:rPr lang="en-US" sz="1500" dirty="0">
                <a:solidFill>
                  <a:srgbClr val="284BC9"/>
                </a:solidFill>
                <a:latin typeface="CourierNewPSMT"/>
              </a:rPr>
              <a:t>"b1@b.com"</a:t>
            </a:r>
            <a:r>
              <a:rPr lang="en-US" sz="1500" dirty="0">
                <a:solidFill>
                  <a:srgbClr val="2A8B00"/>
                </a:solidFill>
                <a:latin typeface="CourierNewPSMT"/>
              </a:rPr>
              <a:t>]</a:t>
            </a:r>
            <a:r>
              <a:rPr lang="en-US" sz="1500" dirty="0">
                <a:solidFill>
                  <a:srgbClr val="398B0F"/>
                </a:solidFill>
                <a:latin typeface="CourierNewPSMT"/>
              </a:rPr>
              <a:t>,</a:t>
            </a:r>
            <a:endParaRPr lang="en-US" sz="1500" dirty="0">
              <a:solidFill>
                <a:prstClr val="black"/>
              </a:solidFill>
              <a:latin typeface="CourierNewPSMT"/>
            </a:endParaRPr>
          </a:p>
          <a:p>
            <a:r>
              <a:rPr lang="en-US" sz="1500" dirty="0">
                <a:solidFill>
                  <a:prstClr val="black"/>
                </a:solidFill>
                <a:latin typeface="Courier"/>
              </a:rPr>
              <a:t> </a:t>
            </a:r>
            <a:endParaRPr lang="en-US" sz="1500" dirty="0">
              <a:solidFill>
                <a:prstClr val="black"/>
              </a:solidFill>
              <a:latin typeface="CourierNewPSMT"/>
            </a:endParaRPr>
          </a:p>
          <a:p>
            <a:r>
              <a:rPr lang="en-US" sz="1500" dirty="0">
                <a:solidFill>
                  <a:prstClr val="black"/>
                </a:solidFill>
                <a:latin typeface="Courier"/>
              </a:rPr>
              <a:t>  </a:t>
            </a:r>
            <a:r>
              <a:rPr lang="en-US" sz="1500" dirty="0" smtClean="0">
                <a:solidFill>
                  <a:srgbClr val="284BC9"/>
                </a:solidFill>
                <a:latin typeface="CourierNewPSMT"/>
              </a:rPr>
              <a:t>"</a:t>
            </a:r>
            <a:r>
              <a:rPr lang="en-US" sz="1500" b="1" dirty="0">
                <a:solidFill>
                  <a:srgbClr val="284BC9"/>
                </a:solidFill>
                <a:latin typeface="CourierNewPSMT"/>
              </a:rPr>
              <a:t>title</a:t>
            </a:r>
            <a:r>
              <a:rPr lang="en-US" sz="1500" dirty="0">
                <a:solidFill>
                  <a:srgbClr val="284BC9"/>
                </a:solidFill>
                <a:latin typeface="CourierNewPSMT"/>
              </a:rPr>
              <a:t>"</a:t>
            </a:r>
            <a:r>
              <a:rPr lang="en-US" sz="1500" dirty="0">
                <a:solidFill>
                  <a:srgbClr val="398B0F"/>
                </a:solidFill>
                <a:latin typeface="CourierNewPSMT"/>
              </a:rPr>
              <a:t>:</a:t>
            </a:r>
            <a:r>
              <a:rPr lang="en-US" sz="1500" dirty="0">
                <a:solidFill>
                  <a:prstClr val="black"/>
                </a:solidFill>
                <a:latin typeface="Courier"/>
              </a:rPr>
              <a:t> </a:t>
            </a:r>
            <a:r>
              <a:rPr lang="en-US" sz="1500" dirty="0">
                <a:solidFill>
                  <a:srgbClr val="284BC9"/>
                </a:solidFill>
                <a:latin typeface="CourierNewPSMT"/>
              </a:rPr>
              <a:t>"simulation XYZ"</a:t>
            </a:r>
            <a:r>
              <a:rPr lang="en-US" sz="1500" dirty="0">
                <a:solidFill>
                  <a:srgbClr val="398B0F"/>
                </a:solidFill>
                <a:latin typeface="CourierNewPSMT"/>
              </a:rPr>
              <a:t>,</a:t>
            </a:r>
            <a:endParaRPr lang="en-US" sz="1500" dirty="0">
              <a:solidFill>
                <a:prstClr val="black"/>
              </a:solidFill>
              <a:latin typeface="CourierNewPSMT"/>
            </a:endParaRPr>
          </a:p>
          <a:p>
            <a:r>
              <a:rPr lang="en-US" sz="1500" dirty="0">
                <a:solidFill>
                  <a:prstClr val="black"/>
                </a:solidFill>
                <a:latin typeface="Courier"/>
              </a:rPr>
              <a:t>  </a:t>
            </a:r>
            <a:r>
              <a:rPr lang="en-US" sz="1500" dirty="0">
                <a:solidFill>
                  <a:srgbClr val="284BC9"/>
                </a:solidFill>
                <a:latin typeface="CourierNewPSMT"/>
              </a:rPr>
              <a:t>"</a:t>
            </a:r>
            <a:r>
              <a:rPr lang="en-US" sz="1500" b="1" dirty="0">
                <a:solidFill>
                  <a:srgbClr val="284BC9"/>
                </a:solidFill>
                <a:latin typeface="CourierNewPSMT"/>
              </a:rPr>
              <a:t>description</a:t>
            </a:r>
            <a:r>
              <a:rPr lang="en-US" sz="1500" dirty="0">
                <a:solidFill>
                  <a:srgbClr val="284BC9"/>
                </a:solidFill>
                <a:latin typeface="CourierNewPSMT"/>
              </a:rPr>
              <a:t>"</a:t>
            </a:r>
            <a:r>
              <a:rPr lang="en-US" sz="1500" dirty="0">
                <a:solidFill>
                  <a:srgbClr val="398B0F"/>
                </a:solidFill>
                <a:latin typeface="CourierNewPSMT"/>
              </a:rPr>
              <a:t>:</a:t>
            </a:r>
            <a:r>
              <a:rPr lang="en-US" sz="1500" dirty="0">
                <a:solidFill>
                  <a:prstClr val="black"/>
                </a:solidFill>
                <a:latin typeface="Courier"/>
              </a:rPr>
              <a:t> </a:t>
            </a:r>
            <a:r>
              <a:rPr lang="en-US" sz="1500" dirty="0">
                <a:solidFill>
                  <a:srgbClr val="284BC9"/>
                </a:solidFill>
                <a:latin typeface="CourierNewPSMT"/>
              </a:rPr>
              <a:t>"input conditions"</a:t>
            </a:r>
            <a:r>
              <a:rPr lang="en-US" sz="1500" dirty="0">
                <a:solidFill>
                  <a:srgbClr val="398B0F"/>
                </a:solidFill>
                <a:latin typeface="CourierNewPSMT"/>
              </a:rPr>
              <a:t>,</a:t>
            </a:r>
            <a:endParaRPr lang="en-US" sz="1500" dirty="0">
              <a:solidFill>
                <a:prstClr val="black"/>
              </a:solidFill>
              <a:latin typeface="CourierNewPSMT"/>
            </a:endParaRPr>
          </a:p>
          <a:p>
            <a:r>
              <a:rPr lang="en-US" sz="1500" dirty="0">
                <a:solidFill>
                  <a:prstClr val="black"/>
                </a:solidFill>
                <a:latin typeface="Courier"/>
              </a:rPr>
              <a:t>  </a:t>
            </a:r>
            <a:r>
              <a:rPr lang="en-US" sz="1500" dirty="0">
                <a:solidFill>
                  <a:srgbClr val="284BC9"/>
                </a:solidFill>
                <a:latin typeface="CourierNewPSMT"/>
              </a:rPr>
              <a:t>"</a:t>
            </a:r>
            <a:r>
              <a:rPr lang="en-US" sz="1500" b="1" dirty="0">
                <a:solidFill>
                  <a:srgbClr val="284BC9"/>
                </a:solidFill>
                <a:latin typeface="CourierNewPSMT"/>
              </a:rPr>
              <a:t>credits</a:t>
            </a:r>
            <a:r>
              <a:rPr lang="en-US" sz="1500" dirty="0">
                <a:solidFill>
                  <a:srgbClr val="284BC9"/>
                </a:solidFill>
                <a:latin typeface="CourierNewPSMT"/>
              </a:rPr>
              <a:t>"</a:t>
            </a:r>
            <a:r>
              <a:rPr lang="en-US" sz="1500" dirty="0">
                <a:solidFill>
                  <a:srgbClr val="398B0F"/>
                </a:solidFill>
                <a:latin typeface="CourierNewPSMT"/>
              </a:rPr>
              <a:t>:</a:t>
            </a:r>
            <a:r>
              <a:rPr lang="en-US" sz="1500" dirty="0">
                <a:solidFill>
                  <a:prstClr val="black"/>
                </a:solidFill>
                <a:latin typeface="Courier"/>
              </a:rPr>
              <a:t> </a:t>
            </a:r>
            <a:r>
              <a:rPr lang="en-US" sz="1500" dirty="0">
                <a:solidFill>
                  <a:srgbClr val="284BC9"/>
                </a:solidFill>
                <a:latin typeface="CourierNewPSMT"/>
              </a:rPr>
              <a:t>"</a:t>
            </a:r>
            <a:r>
              <a:rPr lang="en-US" sz="1500" dirty="0" err="1">
                <a:solidFill>
                  <a:srgbClr val="284BC9"/>
                </a:solidFill>
                <a:latin typeface="CourierNewPSMT"/>
              </a:rPr>
              <a:t>Visservices</a:t>
            </a:r>
            <a:r>
              <a:rPr lang="en-US" sz="1500" dirty="0">
                <a:solidFill>
                  <a:srgbClr val="284BC9"/>
                </a:solidFill>
                <a:latin typeface="CourierNewPSMT"/>
              </a:rPr>
              <a:t> group, SDSC"</a:t>
            </a:r>
            <a:r>
              <a:rPr lang="en-US" sz="1500" dirty="0">
                <a:solidFill>
                  <a:srgbClr val="398B0F"/>
                </a:solidFill>
                <a:latin typeface="CourierNewPSMT"/>
              </a:rPr>
              <a:t>,</a:t>
            </a:r>
            <a:endParaRPr lang="en-US" sz="1500" dirty="0">
              <a:solidFill>
                <a:prstClr val="black"/>
              </a:solidFill>
              <a:latin typeface="CourierNewPSMT"/>
            </a:endParaRPr>
          </a:p>
          <a:p>
            <a:r>
              <a:rPr lang="en-US" sz="1500" dirty="0">
                <a:solidFill>
                  <a:prstClr val="black"/>
                </a:solidFill>
                <a:latin typeface="Courier"/>
              </a:rPr>
              <a:t>  </a:t>
            </a:r>
            <a:r>
              <a:rPr lang="en-US" sz="1500" dirty="0">
                <a:solidFill>
                  <a:srgbClr val="284BC9"/>
                </a:solidFill>
                <a:latin typeface="CourierNewPSMT"/>
              </a:rPr>
              <a:t>"</a:t>
            </a:r>
            <a:r>
              <a:rPr lang="en-US" sz="1500" b="1" dirty="0" err="1" smtClean="0">
                <a:solidFill>
                  <a:srgbClr val="284BC9"/>
                </a:solidFill>
                <a:latin typeface="CourierNewPSMT"/>
              </a:rPr>
              <a:t>key_values</a:t>
            </a:r>
            <a:r>
              <a:rPr lang="en-US" sz="1500" dirty="0" smtClean="0">
                <a:solidFill>
                  <a:srgbClr val="284BC9"/>
                </a:solidFill>
                <a:latin typeface="CourierNewPSMT"/>
              </a:rPr>
              <a:t>"</a:t>
            </a:r>
            <a:r>
              <a:rPr lang="en-US" sz="1500" dirty="0">
                <a:solidFill>
                  <a:srgbClr val="398B0F"/>
                </a:solidFill>
                <a:latin typeface="CourierNewPSMT"/>
              </a:rPr>
              <a:t>:</a:t>
            </a:r>
            <a:r>
              <a:rPr lang="en-US" sz="1500" dirty="0">
                <a:solidFill>
                  <a:prstClr val="black"/>
                </a:solidFill>
                <a:latin typeface="Courier"/>
              </a:rPr>
              <a:t> </a:t>
            </a:r>
            <a:r>
              <a:rPr lang="en-US" sz="1500" dirty="0">
                <a:solidFill>
                  <a:srgbClr val="398B0F"/>
                </a:solidFill>
                <a:latin typeface="CourierNewPSMT"/>
              </a:rPr>
              <a:t>{</a:t>
            </a:r>
            <a:r>
              <a:rPr lang="en-US" sz="1500" dirty="0" smtClean="0">
                <a:solidFill>
                  <a:prstClr val="black"/>
                </a:solidFill>
                <a:latin typeface="Courier"/>
              </a:rPr>
              <a:t> </a:t>
            </a:r>
            <a:r>
              <a:rPr lang="en-US" sz="1500" b="1" dirty="0" smtClean="0">
                <a:solidFill>
                  <a:srgbClr val="284BC9"/>
                </a:solidFill>
                <a:latin typeface="CourierNewPSMT"/>
              </a:rPr>
              <a:t>“</a:t>
            </a:r>
            <a:r>
              <a:rPr lang="en-US" sz="1500" b="1" dirty="0">
                <a:solidFill>
                  <a:srgbClr val="284BC9"/>
                </a:solidFill>
                <a:latin typeface="CourierNewPSMT"/>
              </a:rPr>
              <a:t>key1”</a:t>
            </a:r>
            <a:r>
              <a:rPr lang="en-US" sz="1500" dirty="0">
                <a:solidFill>
                  <a:srgbClr val="284BC9"/>
                </a:solidFill>
                <a:latin typeface="CourierNewPSMT"/>
              </a:rPr>
              <a:t>: "v1</a:t>
            </a:r>
            <a:r>
              <a:rPr lang="en-US" sz="1500" dirty="0" smtClean="0">
                <a:solidFill>
                  <a:srgbClr val="284BC9"/>
                </a:solidFill>
                <a:latin typeface="CourierNewPSMT"/>
              </a:rPr>
              <a:t>”</a:t>
            </a:r>
            <a:r>
              <a:rPr lang="en-US" sz="1500" dirty="0" smtClean="0">
                <a:solidFill>
                  <a:srgbClr val="398B0F"/>
                </a:solidFill>
                <a:latin typeface="CourierNewPSMT"/>
              </a:rPr>
              <a:t>,</a:t>
            </a:r>
            <a:r>
              <a:rPr lang="en-US" sz="1500" dirty="0">
                <a:solidFill>
                  <a:prstClr val="black"/>
                </a:solidFill>
                <a:latin typeface="CourierNewPSMT"/>
              </a:rPr>
              <a:t> </a:t>
            </a:r>
            <a:r>
              <a:rPr lang="en-US" sz="1500" dirty="0" smtClean="0">
                <a:solidFill>
                  <a:srgbClr val="284BC9"/>
                </a:solidFill>
                <a:latin typeface="CourierNewPSMT"/>
              </a:rPr>
              <a:t>"</a:t>
            </a:r>
            <a:r>
              <a:rPr lang="en-US" sz="1500" b="1" dirty="0">
                <a:solidFill>
                  <a:srgbClr val="284BC9"/>
                </a:solidFill>
                <a:latin typeface="CourierNewPSMT"/>
              </a:rPr>
              <a:t>key2</a:t>
            </a:r>
            <a:r>
              <a:rPr lang="en-US" sz="1500" dirty="0">
                <a:solidFill>
                  <a:srgbClr val="284BC9"/>
                </a:solidFill>
                <a:latin typeface="CourierNewPSMT"/>
              </a:rPr>
              <a:t>"</a:t>
            </a:r>
            <a:r>
              <a:rPr lang="en-US" sz="1500" dirty="0">
                <a:solidFill>
                  <a:srgbClr val="398B0F"/>
                </a:solidFill>
                <a:latin typeface="CourierNewPSMT"/>
              </a:rPr>
              <a:t>:</a:t>
            </a:r>
            <a:r>
              <a:rPr lang="en-US" sz="1500" dirty="0">
                <a:solidFill>
                  <a:prstClr val="black"/>
                </a:solidFill>
                <a:latin typeface="Courier"/>
              </a:rPr>
              <a:t> </a:t>
            </a:r>
            <a:r>
              <a:rPr lang="en-US" sz="1500" dirty="0">
                <a:solidFill>
                  <a:srgbClr val="284BC9"/>
                </a:solidFill>
                <a:latin typeface="CourierNewPSMT"/>
              </a:rPr>
              <a:t>"</a:t>
            </a:r>
            <a:r>
              <a:rPr lang="en-US" sz="1500" dirty="0" smtClean="0">
                <a:solidFill>
                  <a:srgbClr val="284BC9"/>
                </a:solidFill>
                <a:latin typeface="CourierNewPSMT"/>
              </a:rPr>
              <a:t>v2”</a:t>
            </a:r>
            <a:r>
              <a:rPr lang="en-US" sz="1500" dirty="0" smtClean="0">
                <a:solidFill>
                  <a:srgbClr val="398B0F"/>
                </a:solidFill>
                <a:latin typeface="CourierNewPSMT"/>
              </a:rPr>
              <a:t>},</a:t>
            </a:r>
            <a:endParaRPr lang="en-US" sz="1500" dirty="0">
              <a:solidFill>
                <a:prstClr val="black"/>
              </a:solidFill>
              <a:latin typeface="CourierNewPSMT"/>
            </a:endParaRPr>
          </a:p>
          <a:p>
            <a:r>
              <a:rPr lang="en-US" sz="1500" dirty="0">
                <a:solidFill>
                  <a:prstClr val="black"/>
                </a:solidFill>
                <a:latin typeface="Courier"/>
              </a:rPr>
              <a:t>  </a:t>
            </a:r>
            <a:r>
              <a:rPr lang="en-US" sz="1500" dirty="0">
                <a:solidFill>
                  <a:srgbClr val="284BC9"/>
                </a:solidFill>
                <a:latin typeface="CourierNewPSMT"/>
              </a:rPr>
              <a:t>"</a:t>
            </a:r>
            <a:r>
              <a:rPr lang="en-US" sz="1500" b="1" dirty="0" err="1">
                <a:solidFill>
                  <a:srgbClr val="284BC9"/>
                </a:solidFill>
                <a:latin typeface="CourierNewPSMT"/>
              </a:rPr>
              <a:t>expire_date</a:t>
            </a:r>
            <a:r>
              <a:rPr lang="en-US" sz="1500" dirty="0">
                <a:solidFill>
                  <a:srgbClr val="284BC9"/>
                </a:solidFill>
                <a:latin typeface="CourierNewPSMT"/>
              </a:rPr>
              <a:t>"</a:t>
            </a:r>
            <a:r>
              <a:rPr lang="en-US" sz="1500" dirty="0">
                <a:solidFill>
                  <a:srgbClr val="398B0F"/>
                </a:solidFill>
                <a:latin typeface="CourierNewPSMT"/>
              </a:rPr>
              <a:t>:</a:t>
            </a:r>
            <a:r>
              <a:rPr lang="en-US" sz="1500" dirty="0">
                <a:solidFill>
                  <a:prstClr val="black"/>
                </a:solidFill>
                <a:latin typeface="Courier"/>
              </a:rPr>
              <a:t> </a:t>
            </a:r>
            <a:r>
              <a:rPr lang="en-US" sz="1500" dirty="0">
                <a:solidFill>
                  <a:srgbClr val="284BC9"/>
                </a:solidFill>
                <a:latin typeface="CourierNewPSMT"/>
              </a:rPr>
              <a:t>"2013-05-01"</a:t>
            </a:r>
            <a:r>
              <a:rPr lang="en-US" sz="1500" dirty="0">
                <a:solidFill>
                  <a:srgbClr val="398B0F"/>
                </a:solidFill>
                <a:latin typeface="CourierNewPSMT"/>
              </a:rPr>
              <a:t>,</a:t>
            </a:r>
            <a:endParaRPr lang="en-US" sz="1500" dirty="0">
              <a:solidFill>
                <a:prstClr val="black"/>
              </a:solidFill>
              <a:latin typeface="CourierNewPSMT"/>
            </a:endParaRPr>
          </a:p>
          <a:p>
            <a:r>
              <a:rPr lang="en-US" sz="1500" dirty="0">
                <a:solidFill>
                  <a:prstClr val="black"/>
                </a:solidFill>
                <a:latin typeface="Courier"/>
              </a:rPr>
              <a:t>  </a:t>
            </a:r>
            <a:r>
              <a:rPr lang="en-US" sz="1500" dirty="0">
                <a:solidFill>
                  <a:srgbClr val="284BC9"/>
                </a:solidFill>
                <a:latin typeface="CourierNewPSMT"/>
              </a:rPr>
              <a:t>"</a:t>
            </a:r>
            <a:r>
              <a:rPr lang="en-US" sz="1500" b="1" dirty="0">
                <a:solidFill>
                  <a:srgbClr val="284BC9"/>
                </a:solidFill>
                <a:latin typeface="CourierNewPSMT"/>
              </a:rPr>
              <a:t>tags</a:t>
            </a:r>
            <a:r>
              <a:rPr lang="en-US" sz="1500" dirty="0">
                <a:solidFill>
                  <a:srgbClr val="284BC9"/>
                </a:solidFill>
                <a:latin typeface="CourierNewPSMT"/>
              </a:rPr>
              <a:t>"</a:t>
            </a:r>
            <a:r>
              <a:rPr lang="en-US" sz="1500" dirty="0">
                <a:solidFill>
                  <a:srgbClr val="398B0F"/>
                </a:solidFill>
                <a:latin typeface="CourierNewPSMT"/>
              </a:rPr>
              <a:t>:</a:t>
            </a:r>
            <a:r>
              <a:rPr lang="en-US" sz="1500" dirty="0">
                <a:solidFill>
                  <a:prstClr val="black"/>
                </a:solidFill>
                <a:latin typeface="Courier"/>
              </a:rPr>
              <a:t> </a:t>
            </a:r>
            <a:r>
              <a:rPr lang="en-US" sz="1500" dirty="0">
                <a:solidFill>
                  <a:srgbClr val="2A8B00"/>
                </a:solidFill>
                <a:latin typeface="CourierNewPSMT"/>
              </a:rPr>
              <a:t>[</a:t>
            </a:r>
            <a:r>
              <a:rPr lang="en-US" sz="1500" dirty="0">
                <a:solidFill>
                  <a:prstClr val="black"/>
                </a:solidFill>
                <a:latin typeface="Courier"/>
              </a:rPr>
              <a:t> </a:t>
            </a:r>
            <a:r>
              <a:rPr lang="en-US" sz="1500" dirty="0">
                <a:solidFill>
                  <a:srgbClr val="284BC9"/>
                </a:solidFill>
                <a:latin typeface="CourierNewPSMT"/>
              </a:rPr>
              <a:t>"x"</a:t>
            </a:r>
            <a:r>
              <a:rPr lang="en-US" sz="1500" dirty="0">
                <a:solidFill>
                  <a:srgbClr val="398B0F"/>
                </a:solidFill>
                <a:latin typeface="CourierNewPSMT"/>
              </a:rPr>
              <a:t>,</a:t>
            </a:r>
            <a:r>
              <a:rPr lang="en-US" sz="1500" dirty="0">
                <a:solidFill>
                  <a:prstClr val="black"/>
                </a:solidFill>
                <a:latin typeface="Courier"/>
              </a:rPr>
              <a:t> </a:t>
            </a:r>
            <a:r>
              <a:rPr lang="en-US" sz="1500" dirty="0">
                <a:solidFill>
                  <a:srgbClr val="284BC9"/>
                </a:solidFill>
                <a:latin typeface="CourierNewPSMT"/>
              </a:rPr>
              <a:t>"y"</a:t>
            </a:r>
            <a:r>
              <a:rPr lang="en-US" sz="1500" dirty="0">
                <a:solidFill>
                  <a:srgbClr val="398B0F"/>
                </a:solidFill>
                <a:latin typeface="CourierNewPSMT"/>
              </a:rPr>
              <a:t>,</a:t>
            </a:r>
            <a:r>
              <a:rPr lang="en-US" sz="1500" dirty="0">
                <a:solidFill>
                  <a:prstClr val="black"/>
                </a:solidFill>
                <a:latin typeface="Courier"/>
              </a:rPr>
              <a:t> </a:t>
            </a:r>
            <a:r>
              <a:rPr lang="en-US" sz="1500" dirty="0">
                <a:solidFill>
                  <a:srgbClr val="284BC9"/>
                </a:solidFill>
                <a:latin typeface="CourierNewPSMT"/>
              </a:rPr>
              <a:t>"z"</a:t>
            </a:r>
            <a:r>
              <a:rPr lang="en-US" sz="1500" dirty="0">
                <a:solidFill>
                  <a:srgbClr val="2A8B00"/>
                </a:solidFill>
                <a:latin typeface="CourierNewPSMT"/>
              </a:rPr>
              <a:t>]</a:t>
            </a:r>
            <a:r>
              <a:rPr lang="en-US" sz="1500" dirty="0" smtClean="0">
                <a:solidFill>
                  <a:srgbClr val="398B0F"/>
                </a:solidFill>
                <a:latin typeface="CourierNewPSMT"/>
              </a:rPr>
              <a:t>,</a:t>
            </a:r>
            <a:endParaRPr lang="en-US" sz="1500" dirty="0" smtClean="0">
              <a:solidFill>
                <a:prstClr val="black"/>
              </a:solidFill>
              <a:latin typeface="Courier"/>
            </a:endParaRPr>
          </a:p>
          <a:p>
            <a:endParaRPr lang="en-US" sz="1500" dirty="0">
              <a:solidFill>
                <a:prstClr val="black"/>
              </a:solidFill>
              <a:latin typeface="CourierNewPSMT"/>
            </a:endParaRPr>
          </a:p>
          <a:p>
            <a:r>
              <a:rPr lang="sk-SK" sz="1500" dirty="0">
                <a:solidFill>
                  <a:prstClr val="black"/>
                </a:solidFill>
                <a:latin typeface="Courier"/>
              </a:rPr>
              <a:t>  </a:t>
            </a:r>
            <a:r>
              <a:rPr lang="sk-SK" sz="1500" dirty="0">
                <a:solidFill>
                  <a:srgbClr val="284BC9"/>
                </a:solidFill>
                <a:latin typeface="CourierNewPSMT"/>
              </a:rPr>
              <a:t>"</a:t>
            </a:r>
            <a:r>
              <a:rPr lang="sk-SK" sz="1500" b="1" dirty="0">
                <a:solidFill>
                  <a:srgbClr val="284BC9"/>
                </a:solidFill>
                <a:latin typeface="CourierNewPSMT"/>
              </a:rPr>
              <a:t>ticker</a:t>
            </a:r>
            <a:r>
              <a:rPr lang="sk-SK" sz="1500" dirty="0">
                <a:solidFill>
                  <a:srgbClr val="284BC9"/>
                </a:solidFill>
                <a:latin typeface="CourierNewPSMT"/>
              </a:rPr>
              <a:t>"</a:t>
            </a:r>
            <a:r>
              <a:rPr lang="sk-SK" sz="1500" dirty="0">
                <a:solidFill>
                  <a:srgbClr val="398B0F"/>
                </a:solidFill>
                <a:latin typeface="CourierNewPSMT"/>
              </a:rPr>
              <a:t>:</a:t>
            </a:r>
            <a:r>
              <a:rPr lang="sk-SK" sz="1500" dirty="0">
                <a:solidFill>
                  <a:prstClr val="black"/>
                </a:solidFill>
                <a:latin typeface="Courier"/>
              </a:rPr>
              <a:t> </a:t>
            </a:r>
            <a:r>
              <a:rPr lang="sk-SK" sz="1500" dirty="0">
                <a:solidFill>
                  <a:srgbClr val="2A8B00"/>
                </a:solidFill>
                <a:latin typeface="CourierNewPSMT"/>
              </a:rPr>
              <a:t>[</a:t>
            </a:r>
            <a:r>
              <a:rPr lang="sk-SK" sz="1500" dirty="0">
                <a:solidFill>
                  <a:srgbClr val="284BC9"/>
                </a:solidFill>
                <a:latin typeface="CourierNewPSMT"/>
              </a:rPr>
              <a:t>"time step 100"</a:t>
            </a:r>
            <a:r>
              <a:rPr lang="sk-SK" sz="1500" dirty="0">
                <a:solidFill>
                  <a:srgbClr val="398B0F"/>
                </a:solidFill>
                <a:latin typeface="CourierNewPSMT"/>
              </a:rPr>
              <a:t>,</a:t>
            </a:r>
            <a:r>
              <a:rPr lang="sk-SK" sz="1500" dirty="0">
                <a:solidFill>
                  <a:prstClr val="black"/>
                </a:solidFill>
                <a:latin typeface="Courier"/>
              </a:rPr>
              <a:t> </a:t>
            </a:r>
            <a:r>
              <a:rPr lang="sk-SK" sz="1500" dirty="0">
                <a:solidFill>
                  <a:srgbClr val="284BC9"/>
                </a:solidFill>
                <a:latin typeface="CourierNewPSMT"/>
              </a:rPr>
              <a:t>"time step 200"</a:t>
            </a:r>
            <a:r>
              <a:rPr lang="sk-SK" sz="1500" dirty="0">
                <a:solidFill>
                  <a:srgbClr val="2A8B00"/>
                </a:solidFill>
                <a:latin typeface="CourierNewPSMT"/>
              </a:rPr>
              <a:t>]</a:t>
            </a:r>
            <a:r>
              <a:rPr lang="sk-SK" sz="1500" dirty="0">
                <a:solidFill>
                  <a:srgbClr val="398B0F"/>
                </a:solidFill>
                <a:latin typeface="CourierNewPSMT"/>
              </a:rPr>
              <a:t>,</a:t>
            </a:r>
            <a:endParaRPr lang="sk-SK" sz="1500" dirty="0">
              <a:solidFill>
                <a:prstClr val="black"/>
              </a:solidFill>
              <a:latin typeface="CourierNewPSMT"/>
            </a:endParaRPr>
          </a:p>
          <a:p>
            <a:r>
              <a:rPr lang="sk-SK" sz="1500" dirty="0">
                <a:solidFill>
                  <a:prstClr val="black"/>
                </a:solidFill>
                <a:latin typeface="Courier"/>
              </a:rPr>
              <a:t> </a:t>
            </a:r>
            <a:endParaRPr lang="sk-SK" sz="1500" dirty="0">
              <a:solidFill>
                <a:prstClr val="black"/>
              </a:solidFill>
              <a:latin typeface="CourierNewPSMT"/>
            </a:endParaRPr>
          </a:p>
          <a:p>
            <a:r>
              <a:rPr lang="sk-SK" sz="1500" dirty="0">
                <a:solidFill>
                  <a:prstClr val="black"/>
                </a:solidFill>
                <a:latin typeface="Courier"/>
              </a:rPr>
              <a:t>  </a:t>
            </a:r>
            <a:r>
              <a:rPr lang="sk-SK" sz="1500" dirty="0">
                <a:solidFill>
                  <a:srgbClr val="284BC9"/>
                </a:solidFill>
                <a:latin typeface="CourierNewPSMT"/>
              </a:rPr>
              <a:t>"</a:t>
            </a:r>
            <a:r>
              <a:rPr lang="sk-SK" sz="1500" b="1" dirty="0">
                <a:solidFill>
                  <a:srgbClr val="284BC9"/>
                </a:solidFill>
                <a:latin typeface="CourierNewPSMT"/>
              </a:rPr>
              <a:t>files</a:t>
            </a:r>
            <a:r>
              <a:rPr lang="sk-SK" sz="1500" dirty="0">
                <a:solidFill>
                  <a:srgbClr val="284BC9"/>
                </a:solidFill>
                <a:latin typeface="CourierNewPSMT"/>
              </a:rPr>
              <a:t>"</a:t>
            </a:r>
            <a:r>
              <a:rPr lang="sk-SK" sz="1500" dirty="0">
                <a:solidFill>
                  <a:srgbClr val="398B0F"/>
                </a:solidFill>
                <a:latin typeface="CourierNewPSMT"/>
              </a:rPr>
              <a:t>:</a:t>
            </a:r>
            <a:r>
              <a:rPr lang="sk-SK" sz="1500" dirty="0">
                <a:solidFill>
                  <a:srgbClr val="2A8B00"/>
                </a:solidFill>
                <a:latin typeface="CourierNewPSMT"/>
              </a:rPr>
              <a:t>{</a:t>
            </a:r>
            <a:endParaRPr lang="sk-SK" sz="1500" dirty="0">
              <a:solidFill>
                <a:prstClr val="black"/>
              </a:solidFill>
              <a:latin typeface="CourierNewPSMT"/>
            </a:endParaRPr>
          </a:p>
          <a:p>
            <a:r>
              <a:rPr lang="sk-SK" sz="1500" dirty="0">
                <a:solidFill>
                  <a:prstClr val="black"/>
                </a:solidFill>
                <a:latin typeface="Courier"/>
              </a:rPr>
              <a:t> </a:t>
            </a:r>
            <a:endParaRPr lang="sk-SK" sz="1500" dirty="0">
              <a:solidFill>
                <a:prstClr val="black"/>
              </a:solidFill>
              <a:latin typeface="CourierNewPSMT"/>
            </a:endParaRPr>
          </a:p>
          <a:p>
            <a:r>
              <a:rPr lang="da-DK" sz="1500" dirty="0">
                <a:solidFill>
                  <a:prstClr val="black"/>
                </a:solidFill>
                <a:latin typeface="Courier"/>
              </a:rPr>
              <a:t>     </a:t>
            </a:r>
            <a:r>
              <a:rPr lang="da-DK" sz="1500" dirty="0" smtClean="0">
                <a:solidFill>
                  <a:srgbClr val="284BC9"/>
                </a:solidFill>
                <a:latin typeface="CourierNewPSMT"/>
              </a:rPr>
              <a:t>”</a:t>
            </a:r>
            <a:r>
              <a:rPr lang="da-DK" sz="1500" b="1" dirty="0" err="1" smtClean="0">
                <a:solidFill>
                  <a:srgbClr val="284BC9"/>
                </a:solidFill>
                <a:latin typeface="CourierNewPSMT"/>
              </a:rPr>
              <a:t>docs</a:t>
            </a:r>
            <a:r>
              <a:rPr lang="da-DK" sz="1500" dirty="0" smtClean="0">
                <a:solidFill>
                  <a:srgbClr val="284BC9"/>
                </a:solidFill>
                <a:latin typeface="CourierNewPSMT"/>
              </a:rPr>
              <a:t>"</a:t>
            </a:r>
            <a:r>
              <a:rPr lang="da-DK" sz="1500" dirty="0" smtClean="0">
                <a:solidFill>
                  <a:prstClr val="black"/>
                </a:solidFill>
                <a:latin typeface="Courier"/>
              </a:rPr>
              <a:t> </a:t>
            </a:r>
            <a:r>
              <a:rPr lang="da-DK" sz="1500" dirty="0">
                <a:solidFill>
                  <a:srgbClr val="398B0F"/>
                </a:solidFill>
                <a:latin typeface="CourierNewPSMT"/>
              </a:rPr>
              <a:t>:</a:t>
            </a:r>
            <a:r>
              <a:rPr lang="da-DK" sz="1500" dirty="0">
                <a:solidFill>
                  <a:prstClr val="black"/>
                </a:solidFill>
                <a:latin typeface="Courier"/>
              </a:rPr>
              <a:t> </a:t>
            </a:r>
            <a:r>
              <a:rPr lang="da-DK" sz="1500" dirty="0">
                <a:solidFill>
                  <a:srgbClr val="2A8B00"/>
                </a:solidFill>
                <a:latin typeface="CourierNewPSMT"/>
              </a:rPr>
              <a:t>[</a:t>
            </a:r>
            <a:r>
              <a:rPr lang="da-DK" sz="1500" dirty="0">
                <a:solidFill>
                  <a:srgbClr val="284BC9"/>
                </a:solidFill>
                <a:latin typeface="CourierNewPSMT"/>
              </a:rPr>
              <a:t>"</a:t>
            </a:r>
            <a:r>
              <a:rPr lang="da-DK" sz="1500" dirty="0" err="1">
                <a:solidFill>
                  <a:srgbClr val="284BC9"/>
                </a:solidFill>
                <a:latin typeface="CourierNewPSMT"/>
              </a:rPr>
              <a:t>a.pdf</a:t>
            </a:r>
            <a:r>
              <a:rPr lang="da-DK" sz="1500" dirty="0">
                <a:solidFill>
                  <a:srgbClr val="284BC9"/>
                </a:solidFill>
                <a:latin typeface="CourierNewPSMT"/>
              </a:rPr>
              <a:t>"</a:t>
            </a:r>
            <a:r>
              <a:rPr lang="da-DK" sz="1500" dirty="0">
                <a:solidFill>
                  <a:srgbClr val="398B0F"/>
                </a:solidFill>
                <a:latin typeface="CourierNewPSMT"/>
              </a:rPr>
              <a:t>,</a:t>
            </a:r>
            <a:r>
              <a:rPr lang="da-DK" sz="1500" dirty="0">
                <a:solidFill>
                  <a:prstClr val="black"/>
                </a:solidFill>
                <a:latin typeface="Courier"/>
              </a:rPr>
              <a:t> </a:t>
            </a:r>
            <a:r>
              <a:rPr lang="da-DK" sz="1500" dirty="0" smtClean="0">
                <a:solidFill>
                  <a:srgbClr val="284BC9"/>
                </a:solidFill>
                <a:latin typeface="CourierNewPSMT"/>
              </a:rPr>
              <a:t>”</a:t>
            </a:r>
            <a:r>
              <a:rPr lang="da-DK" sz="1500" dirty="0" err="1" smtClean="0">
                <a:solidFill>
                  <a:srgbClr val="284BC9"/>
                </a:solidFill>
                <a:latin typeface="CourierNewPSMT"/>
              </a:rPr>
              <a:t>b.txt</a:t>
            </a:r>
            <a:r>
              <a:rPr lang="da-DK" sz="1500" dirty="0" smtClean="0">
                <a:solidFill>
                  <a:srgbClr val="284BC9"/>
                </a:solidFill>
                <a:latin typeface="CourierNewPSMT"/>
              </a:rPr>
              <a:t>"</a:t>
            </a:r>
            <a:r>
              <a:rPr lang="da-DK" sz="1500" dirty="0">
                <a:solidFill>
                  <a:srgbClr val="2A8B00"/>
                </a:solidFill>
                <a:latin typeface="CourierNewPSMT"/>
              </a:rPr>
              <a:t>]</a:t>
            </a:r>
            <a:r>
              <a:rPr lang="da-DK" sz="1500" dirty="0" smtClean="0">
                <a:solidFill>
                  <a:srgbClr val="398B0F"/>
                </a:solidFill>
                <a:latin typeface="CourierNewPSMT"/>
              </a:rPr>
              <a:t>,</a:t>
            </a:r>
          </a:p>
          <a:p>
            <a:endParaRPr lang="da-DK" sz="1500" dirty="0" smtClean="0">
              <a:solidFill>
                <a:prstClr val="black"/>
              </a:solidFill>
              <a:latin typeface="Courier"/>
            </a:endParaRPr>
          </a:p>
          <a:p>
            <a:r>
              <a:rPr lang="da-DK" sz="1500" dirty="0">
                <a:solidFill>
                  <a:prstClr val="black"/>
                </a:solidFill>
                <a:latin typeface="Courier"/>
              </a:rPr>
              <a:t>     </a:t>
            </a:r>
            <a:r>
              <a:rPr lang="da-DK" sz="1500" dirty="0">
                <a:solidFill>
                  <a:srgbClr val="284BC9"/>
                </a:solidFill>
                <a:latin typeface="CourierNewPSMT"/>
              </a:rPr>
              <a:t>"</a:t>
            </a:r>
            <a:r>
              <a:rPr lang="da-DK" sz="1500" b="1" dirty="0">
                <a:solidFill>
                  <a:srgbClr val="284BC9"/>
                </a:solidFill>
                <a:latin typeface="CourierNewPSMT"/>
              </a:rPr>
              <a:t>plots</a:t>
            </a:r>
            <a:r>
              <a:rPr lang="da-DK" sz="1500" dirty="0">
                <a:solidFill>
                  <a:srgbClr val="284BC9"/>
                </a:solidFill>
                <a:latin typeface="CourierNewPSMT"/>
              </a:rPr>
              <a:t>"</a:t>
            </a:r>
            <a:r>
              <a:rPr lang="da-DK" sz="1500" dirty="0">
                <a:solidFill>
                  <a:prstClr val="black"/>
                </a:solidFill>
                <a:latin typeface="Courier"/>
              </a:rPr>
              <a:t> </a:t>
            </a:r>
            <a:r>
              <a:rPr lang="da-DK" sz="1500" dirty="0">
                <a:solidFill>
                  <a:srgbClr val="398B0F"/>
                </a:solidFill>
                <a:latin typeface="CourierNewPSMT"/>
              </a:rPr>
              <a:t>:</a:t>
            </a:r>
            <a:r>
              <a:rPr lang="da-DK" sz="1500" dirty="0">
                <a:solidFill>
                  <a:prstClr val="black"/>
                </a:solidFill>
                <a:latin typeface="Courier"/>
              </a:rPr>
              <a:t> </a:t>
            </a:r>
            <a:r>
              <a:rPr lang="da-DK" sz="1500" dirty="0">
                <a:solidFill>
                  <a:srgbClr val="2A8B00"/>
                </a:solidFill>
                <a:latin typeface="CourierNewPSMT"/>
              </a:rPr>
              <a:t>[</a:t>
            </a:r>
            <a:r>
              <a:rPr lang="da-DK" sz="1500" dirty="0">
                <a:solidFill>
                  <a:srgbClr val="284BC9"/>
                </a:solidFill>
                <a:latin typeface="CourierNewPSMT"/>
              </a:rPr>
              <a:t>"</a:t>
            </a:r>
            <a:r>
              <a:rPr lang="da-DK" sz="1500" dirty="0" err="1" smtClean="0">
                <a:solidFill>
                  <a:srgbClr val="284BC9"/>
                </a:solidFill>
                <a:latin typeface="CourierNewPSMT"/>
              </a:rPr>
              <a:t>a.png</a:t>
            </a:r>
            <a:r>
              <a:rPr lang="da-DK" sz="1500" dirty="0" smtClean="0">
                <a:solidFill>
                  <a:srgbClr val="284BC9"/>
                </a:solidFill>
                <a:latin typeface="CourierNewPSMT"/>
              </a:rPr>
              <a:t>"</a:t>
            </a:r>
            <a:r>
              <a:rPr lang="da-DK" sz="1500" dirty="0">
                <a:solidFill>
                  <a:srgbClr val="398B0F"/>
                </a:solidFill>
                <a:latin typeface="CourierNewPSMT"/>
              </a:rPr>
              <a:t>,</a:t>
            </a:r>
            <a:r>
              <a:rPr lang="da-DK" sz="1500" dirty="0">
                <a:solidFill>
                  <a:prstClr val="black"/>
                </a:solidFill>
                <a:latin typeface="Courier"/>
              </a:rPr>
              <a:t> </a:t>
            </a:r>
            <a:r>
              <a:rPr lang="da-DK" sz="1500" dirty="0">
                <a:solidFill>
                  <a:srgbClr val="284BC9"/>
                </a:solidFill>
                <a:latin typeface="CourierNewPSMT"/>
              </a:rPr>
              <a:t>"</a:t>
            </a:r>
            <a:r>
              <a:rPr lang="da-DK" sz="1500" dirty="0" err="1">
                <a:solidFill>
                  <a:srgbClr val="284BC9"/>
                </a:solidFill>
                <a:latin typeface="CourierNewPSMT"/>
              </a:rPr>
              <a:t>b.jpg</a:t>
            </a:r>
            <a:r>
              <a:rPr lang="da-DK" sz="1500" dirty="0">
                <a:solidFill>
                  <a:srgbClr val="284BC9"/>
                </a:solidFill>
                <a:latin typeface="CourierNewPSMT"/>
              </a:rPr>
              <a:t>"</a:t>
            </a:r>
            <a:r>
              <a:rPr lang="da-DK" sz="1500" dirty="0">
                <a:solidFill>
                  <a:srgbClr val="398B0F"/>
                </a:solidFill>
                <a:latin typeface="CourierNewPSMT"/>
              </a:rPr>
              <a:t>,</a:t>
            </a:r>
            <a:r>
              <a:rPr lang="da-DK" sz="1500" dirty="0">
                <a:solidFill>
                  <a:prstClr val="black"/>
                </a:solidFill>
                <a:latin typeface="Courier"/>
              </a:rPr>
              <a:t> </a:t>
            </a:r>
            <a:r>
              <a:rPr lang="da-DK" sz="1500" dirty="0">
                <a:solidFill>
                  <a:srgbClr val="284BC9"/>
                </a:solidFill>
                <a:latin typeface="CourierNewPSMT"/>
              </a:rPr>
              <a:t>"</a:t>
            </a:r>
            <a:r>
              <a:rPr lang="da-DK" sz="1500" dirty="0" err="1" smtClean="0">
                <a:solidFill>
                  <a:srgbClr val="284BC9"/>
                </a:solidFill>
                <a:latin typeface="CourierNewPSMT"/>
              </a:rPr>
              <a:t>c.tiff</a:t>
            </a:r>
            <a:r>
              <a:rPr lang="da-DK" sz="1500" dirty="0" smtClean="0">
                <a:solidFill>
                  <a:srgbClr val="284BC9"/>
                </a:solidFill>
                <a:latin typeface="CourierNewPSMT"/>
              </a:rPr>
              <a:t>"</a:t>
            </a:r>
            <a:r>
              <a:rPr lang="da-DK" sz="1500" dirty="0">
                <a:solidFill>
                  <a:srgbClr val="2A8B00"/>
                </a:solidFill>
                <a:latin typeface="CourierNewPSMT"/>
              </a:rPr>
              <a:t>]</a:t>
            </a:r>
            <a:r>
              <a:rPr lang="da-DK" sz="1500" dirty="0">
                <a:solidFill>
                  <a:srgbClr val="398B0F"/>
                </a:solidFill>
                <a:latin typeface="CourierNewPSMT"/>
              </a:rPr>
              <a:t>,</a:t>
            </a:r>
            <a:endParaRPr lang="da-DK" sz="1500" dirty="0">
              <a:solidFill>
                <a:prstClr val="black"/>
              </a:solidFill>
              <a:latin typeface="CourierNewPSMT"/>
            </a:endParaRPr>
          </a:p>
          <a:p>
            <a:r>
              <a:rPr lang="da-DK" sz="1500" dirty="0">
                <a:solidFill>
                  <a:prstClr val="black"/>
                </a:solidFill>
                <a:latin typeface="Courier"/>
              </a:rPr>
              <a:t> </a:t>
            </a:r>
            <a:endParaRPr lang="da-DK" sz="1500" dirty="0">
              <a:solidFill>
                <a:prstClr val="black"/>
              </a:solidFill>
              <a:latin typeface="CourierNewPSMT"/>
            </a:endParaRPr>
          </a:p>
          <a:p>
            <a:r>
              <a:rPr lang="en-US" sz="1500" dirty="0">
                <a:solidFill>
                  <a:prstClr val="black"/>
                </a:solidFill>
                <a:latin typeface="Courier"/>
              </a:rPr>
              <a:t>     </a:t>
            </a:r>
            <a:r>
              <a:rPr lang="en-US" sz="1500" dirty="0">
                <a:solidFill>
                  <a:srgbClr val="284BC9"/>
                </a:solidFill>
                <a:latin typeface="CourierNewPSMT"/>
              </a:rPr>
              <a:t>"</a:t>
            </a:r>
            <a:r>
              <a:rPr lang="en-US" sz="1500" b="1" dirty="0" err="1">
                <a:solidFill>
                  <a:srgbClr val="284BC9"/>
                </a:solidFill>
                <a:latin typeface="CourierNewPSMT"/>
              </a:rPr>
              <a:t>image_sequences</a:t>
            </a:r>
            <a:r>
              <a:rPr lang="en-US" sz="1500" dirty="0">
                <a:solidFill>
                  <a:srgbClr val="284BC9"/>
                </a:solidFill>
                <a:latin typeface="CourierNewPSMT"/>
              </a:rPr>
              <a:t>"</a:t>
            </a:r>
            <a:r>
              <a:rPr lang="en-US" sz="1500" dirty="0">
                <a:solidFill>
                  <a:prstClr val="black"/>
                </a:solidFill>
                <a:latin typeface="Courier"/>
              </a:rPr>
              <a:t> </a:t>
            </a:r>
            <a:r>
              <a:rPr lang="en-US" sz="1500" dirty="0">
                <a:solidFill>
                  <a:srgbClr val="398B0F"/>
                </a:solidFill>
                <a:latin typeface="CourierNewPSMT"/>
              </a:rPr>
              <a:t>:</a:t>
            </a:r>
            <a:r>
              <a:rPr lang="en-US" sz="1500" dirty="0">
                <a:solidFill>
                  <a:prstClr val="black"/>
                </a:solidFill>
                <a:latin typeface="Courier"/>
              </a:rPr>
              <a:t> </a:t>
            </a:r>
            <a:r>
              <a:rPr lang="en-US" sz="1500" dirty="0">
                <a:solidFill>
                  <a:srgbClr val="2A8B00"/>
                </a:solidFill>
                <a:latin typeface="CourierNewPSMT"/>
              </a:rPr>
              <a:t>{</a:t>
            </a:r>
            <a:r>
              <a:rPr lang="en-US" sz="1500" dirty="0">
                <a:solidFill>
                  <a:prstClr val="black"/>
                </a:solidFill>
                <a:latin typeface="Courier"/>
              </a:rPr>
              <a:t>         </a:t>
            </a:r>
            <a:endParaRPr lang="en-US" sz="1500" dirty="0">
              <a:solidFill>
                <a:prstClr val="black"/>
              </a:solidFill>
              <a:latin typeface="CourierNewPSMT"/>
            </a:endParaRPr>
          </a:p>
          <a:p>
            <a:r>
              <a:rPr lang="da-DK" sz="1500" dirty="0">
                <a:solidFill>
                  <a:prstClr val="black"/>
                </a:solidFill>
                <a:latin typeface="Courier"/>
              </a:rPr>
              <a:t>        </a:t>
            </a:r>
            <a:r>
              <a:rPr lang="da-DK" sz="1500" dirty="0">
                <a:solidFill>
                  <a:srgbClr val="284BC9"/>
                </a:solidFill>
                <a:latin typeface="CourierNewPSMT"/>
              </a:rPr>
              <a:t>"</a:t>
            </a:r>
            <a:r>
              <a:rPr lang="da-DK" sz="1500" dirty="0" err="1">
                <a:solidFill>
                  <a:srgbClr val="284BC9"/>
                </a:solidFill>
                <a:latin typeface="CourierNewPSMT"/>
              </a:rPr>
              <a:t>ash</a:t>
            </a:r>
            <a:r>
              <a:rPr lang="da-DK" sz="1500" dirty="0">
                <a:solidFill>
                  <a:srgbClr val="284BC9"/>
                </a:solidFill>
                <a:latin typeface="CourierNewPSMT"/>
              </a:rPr>
              <a:t>"</a:t>
            </a:r>
            <a:r>
              <a:rPr lang="da-DK" sz="1500" dirty="0">
                <a:solidFill>
                  <a:srgbClr val="398B0F"/>
                </a:solidFill>
                <a:latin typeface="CourierNewPSMT"/>
              </a:rPr>
              <a:t>:</a:t>
            </a:r>
            <a:r>
              <a:rPr lang="da-DK" sz="1500" dirty="0">
                <a:solidFill>
                  <a:prstClr val="black"/>
                </a:solidFill>
                <a:latin typeface="Courier"/>
              </a:rPr>
              <a:t> </a:t>
            </a:r>
            <a:r>
              <a:rPr lang="da-DK" sz="1500" dirty="0">
                <a:solidFill>
                  <a:srgbClr val="2A8B00"/>
                </a:solidFill>
                <a:latin typeface="CourierNewPSMT"/>
              </a:rPr>
              <a:t>[</a:t>
            </a:r>
            <a:r>
              <a:rPr lang="da-DK" sz="1500" dirty="0">
                <a:solidFill>
                  <a:srgbClr val="284BC9"/>
                </a:solidFill>
                <a:latin typeface="CourierNewPSMT"/>
              </a:rPr>
              <a:t>"ash1.jpg"</a:t>
            </a:r>
            <a:r>
              <a:rPr lang="da-DK" sz="1500" dirty="0">
                <a:solidFill>
                  <a:srgbClr val="398B0F"/>
                </a:solidFill>
                <a:latin typeface="CourierNewPSMT"/>
              </a:rPr>
              <a:t>,</a:t>
            </a:r>
            <a:r>
              <a:rPr lang="da-DK" sz="1500" dirty="0">
                <a:solidFill>
                  <a:prstClr val="black"/>
                </a:solidFill>
                <a:latin typeface="Courier"/>
              </a:rPr>
              <a:t> </a:t>
            </a:r>
            <a:r>
              <a:rPr lang="da-DK" sz="1500" dirty="0">
                <a:solidFill>
                  <a:srgbClr val="284BC9"/>
                </a:solidFill>
                <a:latin typeface="CourierNewPSMT"/>
              </a:rPr>
              <a:t>"ash2.jpg"</a:t>
            </a:r>
            <a:r>
              <a:rPr lang="da-DK" sz="1500" dirty="0">
                <a:solidFill>
                  <a:srgbClr val="398B0F"/>
                </a:solidFill>
                <a:latin typeface="CourierNewPSMT"/>
              </a:rPr>
              <a:t>,</a:t>
            </a:r>
            <a:r>
              <a:rPr lang="da-DK" sz="1500" dirty="0">
                <a:solidFill>
                  <a:prstClr val="black"/>
                </a:solidFill>
                <a:latin typeface="Courier"/>
              </a:rPr>
              <a:t> </a:t>
            </a:r>
            <a:r>
              <a:rPr lang="da-DK" sz="1500" dirty="0">
                <a:solidFill>
                  <a:srgbClr val="284BC9"/>
                </a:solidFill>
                <a:latin typeface="CourierNewPSMT"/>
              </a:rPr>
              <a:t>"ash3.jpg"</a:t>
            </a:r>
            <a:r>
              <a:rPr lang="da-DK" sz="1500" dirty="0">
                <a:solidFill>
                  <a:srgbClr val="2A8B00"/>
                </a:solidFill>
                <a:latin typeface="CourierNewPSMT"/>
              </a:rPr>
              <a:t>]</a:t>
            </a:r>
            <a:r>
              <a:rPr lang="da-DK" sz="1500" dirty="0">
                <a:solidFill>
                  <a:srgbClr val="398B0F"/>
                </a:solidFill>
                <a:latin typeface="CourierNewPSMT"/>
              </a:rPr>
              <a:t>,</a:t>
            </a:r>
            <a:endParaRPr lang="da-DK" sz="1500" dirty="0">
              <a:solidFill>
                <a:prstClr val="black"/>
              </a:solidFill>
              <a:latin typeface="CourierNewPSMT"/>
            </a:endParaRPr>
          </a:p>
          <a:p>
            <a:r>
              <a:rPr lang="fr-FR" sz="1500" dirty="0">
                <a:solidFill>
                  <a:prstClr val="black"/>
                </a:solidFill>
                <a:latin typeface="Courier"/>
              </a:rPr>
              <a:t>        </a:t>
            </a:r>
            <a:r>
              <a:rPr lang="fr-FR" sz="1500" dirty="0">
                <a:solidFill>
                  <a:srgbClr val="284BC9"/>
                </a:solidFill>
                <a:latin typeface="CourierNewPSMT"/>
              </a:rPr>
              <a:t>"air"</a:t>
            </a:r>
            <a:r>
              <a:rPr lang="fr-FR" sz="1500" dirty="0">
                <a:solidFill>
                  <a:srgbClr val="398B0F"/>
                </a:solidFill>
                <a:latin typeface="CourierNewPSMT"/>
              </a:rPr>
              <a:t>:</a:t>
            </a:r>
            <a:r>
              <a:rPr lang="fr-FR" sz="1500" dirty="0">
                <a:solidFill>
                  <a:prstClr val="black"/>
                </a:solidFill>
                <a:latin typeface="Courier"/>
              </a:rPr>
              <a:t> </a:t>
            </a:r>
            <a:r>
              <a:rPr lang="fr-FR" sz="1500" dirty="0">
                <a:solidFill>
                  <a:srgbClr val="2A8B00"/>
                </a:solidFill>
                <a:latin typeface="CourierNewPSMT"/>
              </a:rPr>
              <a:t>[</a:t>
            </a:r>
            <a:r>
              <a:rPr lang="fr-FR" sz="1500" dirty="0">
                <a:solidFill>
                  <a:srgbClr val="284BC9"/>
                </a:solidFill>
                <a:latin typeface="CourierNewPSMT"/>
              </a:rPr>
              <a:t>"air1.jpg"</a:t>
            </a:r>
            <a:r>
              <a:rPr lang="fr-FR" sz="1500" dirty="0">
                <a:solidFill>
                  <a:srgbClr val="398B0F"/>
                </a:solidFill>
                <a:latin typeface="CourierNewPSMT"/>
              </a:rPr>
              <a:t>,</a:t>
            </a:r>
            <a:r>
              <a:rPr lang="fr-FR" sz="1500" dirty="0">
                <a:solidFill>
                  <a:prstClr val="black"/>
                </a:solidFill>
                <a:latin typeface="Courier"/>
              </a:rPr>
              <a:t> </a:t>
            </a:r>
            <a:r>
              <a:rPr lang="fr-FR" sz="1500" dirty="0">
                <a:solidFill>
                  <a:srgbClr val="284BC9"/>
                </a:solidFill>
                <a:latin typeface="CourierNewPSMT"/>
              </a:rPr>
              <a:t>"air2.jpg"</a:t>
            </a:r>
            <a:r>
              <a:rPr lang="fr-FR" sz="1500" dirty="0">
                <a:solidFill>
                  <a:srgbClr val="398B0F"/>
                </a:solidFill>
                <a:latin typeface="CourierNewPSMT"/>
              </a:rPr>
              <a:t>,</a:t>
            </a:r>
            <a:r>
              <a:rPr lang="fr-FR" sz="1500" dirty="0">
                <a:solidFill>
                  <a:prstClr val="black"/>
                </a:solidFill>
                <a:latin typeface="Courier"/>
              </a:rPr>
              <a:t> </a:t>
            </a:r>
            <a:r>
              <a:rPr lang="fr-FR" sz="1500" dirty="0">
                <a:solidFill>
                  <a:srgbClr val="284BC9"/>
                </a:solidFill>
                <a:latin typeface="CourierNewPSMT"/>
              </a:rPr>
              <a:t>"air3.jpg"</a:t>
            </a:r>
            <a:r>
              <a:rPr lang="fr-FR" sz="1500" dirty="0">
                <a:solidFill>
                  <a:srgbClr val="2A8B00"/>
                </a:solidFill>
                <a:latin typeface="CourierNewPSMT"/>
              </a:rPr>
              <a:t>]</a:t>
            </a:r>
            <a:endParaRPr lang="fr-FR" sz="1500" dirty="0">
              <a:solidFill>
                <a:prstClr val="black"/>
              </a:solidFill>
              <a:latin typeface="CourierNewPSMT"/>
            </a:endParaRPr>
          </a:p>
          <a:p>
            <a:r>
              <a:rPr lang="fr-FR" sz="1500" dirty="0">
                <a:solidFill>
                  <a:prstClr val="black"/>
                </a:solidFill>
                <a:latin typeface="Courier"/>
              </a:rPr>
              <a:t>      </a:t>
            </a:r>
            <a:r>
              <a:rPr lang="fr-FR" sz="1500" dirty="0">
                <a:solidFill>
                  <a:srgbClr val="2A8B00"/>
                </a:solidFill>
                <a:latin typeface="CourierNewPSMT"/>
              </a:rPr>
              <a:t>}</a:t>
            </a:r>
            <a:r>
              <a:rPr lang="fr-FR" sz="1500" dirty="0">
                <a:solidFill>
                  <a:srgbClr val="398B0F"/>
                </a:solidFill>
                <a:latin typeface="CourierNewPSMT"/>
              </a:rPr>
              <a:t>,</a:t>
            </a:r>
            <a:endParaRPr lang="fr-FR" sz="1500" dirty="0">
              <a:solidFill>
                <a:prstClr val="black"/>
              </a:solidFill>
              <a:latin typeface="CourierNewPSMT"/>
            </a:endParaRPr>
          </a:p>
          <a:p>
            <a:r>
              <a:rPr lang="fr-FR" sz="1500" dirty="0">
                <a:solidFill>
                  <a:prstClr val="black"/>
                </a:solidFill>
                <a:latin typeface="Courier"/>
              </a:rPr>
              <a:t> </a:t>
            </a:r>
            <a:endParaRPr lang="fr-FR" sz="1500" dirty="0">
              <a:solidFill>
                <a:prstClr val="black"/>
              </a:solidFill>
              <a:latin typeface="CourierNewPSMT"/>
            </a:endParaRPr>
          </a:p>
          <a:p>
            <a:r>
              <a:rPr lang="fr-FR" sz="1500" dirty="0">
                <a:solidFill>
                  <a:prstClr val="black"/>
                </a:solidFill>
                <a:latin typeface="Courier"/>
              </a:rPr>
              <a:t>     </a:t>
            </a:r>
            <a:r>
              <a:rPr lang="fr-FR" sz="1500" dirty="0">
                <a:solidFill>
                  <a:srgbClr val="284BC9"/>
                </a:solidFill>
                <a:latin typeface="CourierNewPSMT"/>
              </a:rPr>
              <a:t>"</a:t>
            </a:r>
            <a:r>
              <a:rPr lang="fr-FR" sz="1500" b="1" dirty="0" err="1">
                <a:solidFill>
                  <a:srgbClr val="284BC9"/>
                </a:solidFill>
                <a:latin typeface="CourierNewPSMT"/>
              </a:rPr>
              <a:t>movies</a:t>
            </a:r>
            <a:r>
              <a:rPr lang="fr-FR" sz="1500" dirty="0">
                <a:solidFill>
                  <a:srgbClr val="284BC9"/>
                </a:solidFill>
                <a:latin typeface="CourierNewPSMT"/>
              </a:rPr>
              <a:t>"</a:t>
            </a:r>
            <a:r>
              <a:rPr lang="fr-FR" sz="1500" dirty="0">
                <a:solidFill>
                  <a:srgbClr val="398B0F"/>
                </a:solidFill>
                <a:latin typeface="CourierNewPSMT"/>
              </a:rPr>
              <a:t>:</a:t>
            </a:r>
            <a:r>
              <a:rPr lang="fr-FR" sz="1500" dirty="0">
                <a:solidFill>
                  <a:prstClr val="black"/>
                </a:solidFill>
                <a:latin typeface="Courier"/>
              </a:rPr>
              <a:t> </a:t>
            </a:r>
            <a:r>
              <a:rPr lang="fr-FR" sz="1500" dirty="0">
                <a:solidFill>
                  <a:srgbClr val="2A8B00"/>
                </a:solidFill>
                <a:latin typeface="CourierNewPSMT"/>
              </a:rPr>
              <a:t>[</a:t>
            </a:r>
            <a:r>
              <a:rPr lang="fr-FR" sz="1500" dirty="0">
                <a:solidFill>
                  <a:srgbClr val="284BC9"/>
                </a:solidFill>
                <a:latin typeface="CourierNewPSMT"/>
              </a:rPr>
              <a:t>"m1.mov"</a:t>
            </a:r>
            <a:r>
              <a:rPr lang="fr-FR" sz="1500" dirty="0">
                <a:solidFill>
                  <a:srgbClr val="398B0F"/>
                </a:solidFill>
                <a:latin typeface="CourierNewPSMT"/>
              </a:rPr>
              <a:t>,</a:t>
            </a:r>
            <a:r>
              <a:rPr lang="fr-FR" sz="1500" dirty="0">
                <a:solidFill>
                  <a:prstClr val="black"/>
                </a:solidFill>
                <a:latin typeface="Courier"/>
              </a:rPr>
              <a:t> </a:t>
            </a:r>
            <a:r>
              <a:rPr lang="fr-FR" sz="1500" dirty="0">
                <a:solidFill>
                  <a:srgbClr val="284BC9"/>
                </a:solidFill>
                <a:latin typeface="CourierNewPSMT"/>
              </a:rPr>
              <a:t>"m2.</a:t>
            </a:r>
            <a:r>
              <a:rPr lang="fr-FR" sz="1500" dirty="0" smtClean="0">
                <a:solidFill>
                  <a:srgbClr val="284BC9"/>
                </a:solidFill>
                <a:latin typeface="CourierNewPSMT"/>
              </a:rPr>
              <a:t>mov »</a:t>
            </a:r>
            <a:r>
              <a:rPr lang="fr-FR" sz="1500" dirty="0" smtClean="0">
                <a:solidFill>
                  <a:srgbClr val="2A8B00"/>
                </a:solidFill>
                <a:latin typeface="CourierNewPSMT"/>
              </a:rPr>
              <a:t>]</a:t>
            </a:r>
            <a:r>
              <a:rPr lang="fr-FR" sz="1500" dirty="0">
                <a:solidFill>
                  <a:prstClr val="black"/>
                </a:solidFill>
                <a:latin typeface="Courier"/>
              </a:rPr>
              <a:t> </a:t>
            </a:r>
            <a:endParaRPr lang="fr-FR" sz="1500" dirty="0">
              <a:solidFill>
                <a:prstClr val="black"/>
              </a:solidFill>
              <a:latin typeface="CourierNewPSMT"/>
            </a:endParaRPr>
          </a:p>
          <a:p>
            <a:r>
              <a:rPr lang="fr-FR" sz="1500" dirty="0">
                <a:solidFill>
                  <a:prstClr val="black"/>
                </a:solidFill>
                <a:latin typeface="Courier"/>
              </a:rPr>
              <a:t>  </a:t>
            </a:r>
            <a:r>
              <a:rPr lang="fr-FR" sz="1500" dirty="0" smtClean="0">
                <a:solidFill>
                  <a:srgbClr val="2A8B00"/>
                </a:solidFill>
                <a:latin typeface="CourierNewPSMT"/>
              </a:rPr>
              <a:t>}</a:t>
            </a:r>
            <a:endParaRPr lang="fr-FR" sz="1500" dirty="0">
              <a:solidFill>
                <a:prstClr val="black"/>
              </a:solidFill>
              <a:latin typeface="CourierNewPSMT"/>
            </a:endParaRPr>
          </a:p>
          <a:p>
            <a:r>
              <a:rPr lang="fr-FR" sz="1500" dirty="0">
                <a:solidFill>
                  <a:srgbClr val="2A8B00"/>
                </a:solidFill>
                <a:latin typeface="CourierNewPSMT"/>
              </a:rPr>
              <a:t>}</a:t>
            </a:r>
            <a:endParaRPr lang="en-US" sz="1500" dirty="0"/>
          </a:p>
        </p:txBody>
      </p:sp>
    </p:spTree>
    <p:extLst>
      <p:ext uri="{BB962C8B-B14F-4D97-AF65-F5344CB8AC3E}">
        <p14:creationId xmlns:p14="http://schemas.microsoft.com/office/powerpoint/2010/main" val="35596599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Application Scenarios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Monitor progress with text tickers and images</a:t>
            </a:r>
          </a:p>
          <a:p>
            <a:r>
              <a:rPr lang="en-US" dirty="0" smtClean="0"/>
              <a:t>Encode and stream videos from image sequences</a:t>
            </a:r>
          </a:p>
          <a:p>
            <a:r>
              <a:rPr lang="en-US" dirty="0"/>
              <a:t>Share &amp; collect visualization results</a:t>
            </a:r>
          </a:p>
          <a:p>
            <a:r>
              <a:rPr lang="en-US" dirty="0" smtClean="0"/>
              <a:t>Use the collections for education and outreach</a:t>
            </a:r>
          </a:p>
          <a:p>
            <a:pPr marL="0" indent="0">
              <a:buNone/>
            </a:pPr>
            <a:endParaRPr lang="en-US" dirty="0"/>
          </a:p>
          <a:p>
            <a:pPr marL="0" indent="0" algn="ctr">
              <a:buNone/>
            </a:pPr>
            <a:r>
              <a:rPr lang="en-US" dirty="0" smtClean="0"/>
              <a:t>Content accessible on most devices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37739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 in progress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970027" y="1724778"/>
            <a:ext cx="678018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hlinkClick r:id="rId3"/>
              </a:rPr>
              <a:t>How it Works</a:t>
            </a:r>
            <a:r>
              <a:rPr lang="en-US" dirty="0" smtClean="0"/>
              <a:t> </a:t>
            </a:r>
          </a:p>
          <a:p>
            <a:pPr algn="ctr"/>
            <a:r>
              <a:rPr lang="en-US" dirty="0" smtClean="0"/>
              <a:t>Examples </a:t>
            </a:r>
            <a:r>
              <a:rPr lang="en-US" dirty="0" smtClean="0">
                <a:hlinkClick r:id="rId4" action="ppaction://hlinkfile"/>
              </a:rPr>
              <a:t>#1 </a:t>
            </a:r>
            <a:r>
              <a:rPr lang="en-US" dirty="0" smtClean="0"/>
              <a:t>&amp;</a:t>
            </a:r>
            <a:r>
              <a:rPr lang="en-US" dirty="0" smtClean="0">
                <a:hlinkClick r:id="rId5" action="ppaction://hlinkfile"/>
              </a:rPr>
              <a:t> #2</a:t>
            </a:r>
            <a:endParaRPr lang="en-US" dirty="0" smtClean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036" y="2474409"/>
            <a:ext cx="9178917" cy="2978049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036" y="6334780"/>
            <a:ext cx="62261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Periodic update at simulation run time from a Magneto Hydrodynamics Simulation</a:t>
            </a:r>
          </a:p>
          <a:p>
            <a:r>
              <a:rPr lang="en-US" sz="1400" dirty="0" smtClean="0"/>
              <a:t>Courtesy of Mahidhar Tatineni and Homa Karimabadi, UCSD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3942748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3541070"/>
            <a:ext cx="9144000" cy="136695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2800" b="1" dirty="0" smtClean="0"/>
              <a:t>S</a:t>
            </a:r>
            <a:r>
              <a:rPr lang="en-US" sz="2800" dirty="0" smtClean="0"/>
              <a:t>tream </a:t>
            </a:r>
            <a:r>
              <a:rPr lang="en-US" sz="2800" b="1" dirty="0"/>
              <a:t>E</a:t>
            </a:r>
            <a:r>
              <a:rPr lang="en-US" sz="2800" dirty="0"/>
              <a:t>ncode </a:t>
            </a:r>
            <a:r>
              <a:rPr lang="en-US" sz="2800" b="1" dirty="0"/>
              <a:t>E</a:t>
            </a:r>
            <a:r>
              <a:rPr lang="en-US" sz="2800" dirty="0"/>
              <a:t>xplore </a:t>
            </a:r>
            <a:r>
              <a:rPr lang="en-US" sz="2800" b="1" dirty="0"/>
              <a:t>D</a:t>
            </a:r>
            <a:r>
              <a:rPr lang="en-US" sz="2800" dirty="0"/>
              <a:t>isseminate </a:t>
            </a:r>
            <a:r>
              <a:rPr lang="en-US" sz="2800" b="1" dirty="0"/>
              <a:t>M</a:t>
            </a:r>
            <a:r>
              <a:rPr lang="en-US" sz="2800" dirty="0"/>
              <a:t>y </a:t>
            </a:r>
            <a:r>
              <a:rPr lang="en-US" sz="2800" b="1" dirty="0" smtClean="0"/>
              <a:t>E</a:t>
            </a:r>
            <a:r>
              <a:rPr lang="en-US" sz="2800" dirty="0" smtClean="0"/>
              <a:t>xperiments</a:t>
            </a:r>
          </a:p>
          <a:p>
            <a:pPr marL="0" indent="0" algn="ctr">
              <a:buNone/>
            </a:pPr>
            <a:endParaRPr lang="en-US" sz="2800" dirty="0"/>
          </a:p>
          <a:p>
            <a:pPr marL="0" indent="0" algn="ctr">
              <a:buNone/>
            </a:pPr>
            <a:endParaRPr lang="en-US" sz="2800" b="1" dirty="0"/>
          </a:p>
        </p:txBody>
      </p:sp>
      <p:pic>
        <p:nvPicPr>
          <p:cNvPr id="4" name="Picture 3" descr="seedme_logo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5281" y="2128857"/>
            <a:ext cx="3493439" cy="132295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697770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Future 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Production SeedMe </a:t>
            </a:r>
            <a:r>
              <a:rPr lang="en-US" dirty="0"/>
              <a:t>Service</a:t>
            </a:r>
            <a:endParaRPr lang="en-US" dirty="0" smtClean="0"/>
          </a:p>
          <a:p>
            <a:r>
              <a:rPr lang="en-US" dirty="0" smtClean="0"/>
              <a:t>Example Scripts</a:t>
            </a:r>
            <a:r>
              <a:rPr lang="en-US" dirty="0"/>
              <a:t> </a:t>
            </a:r>
            <a:r>
              <a:rPr lang="en-US" dirty="0" smtClean="0"/>
              <a:t>&amp; Documentation</a:t>
            </a:r>
          </a:p>
          <a:p>
            <a:r>
              <a:rPr lang="en-US" dirty="0" smtClean="0"/>
              <a:t>Globus integration with SeedMe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3040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Acknowledgements</a:t>
            </a:r>
            <a:endParaRPr lang="en-US" dirty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0" y="4370650"/>
            <a:ext cx="9144000" cy="2501218"/>
          </a:xfrm>
          <a:prstGeom prst="rect">
            <a:avLst/>
          </a:prstGeom>
          <a:solidFill>
            <a:schemeClr val="accent3">
              <a:alpha val="80000"/>
            </a:schemeClr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/>
              <a:buNone/>
            </a:pPr>
            <a:r>
              <a:rPr lang="en-US" b="1" dirty="0" smtClean="0">
                <a:solidFill>
                  <a:srgbClr val="595959"/>
                </a:solidFill>
              </a:rPr>
              <a:t>National Science Foundation</a:t>
            </a:r>
          </a:p>
          <a:p>
            <a:pPr marL="0" indent="0" algn="ctr">
              <a:buNone/>
            </a:pPr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This material is based upon work supported by the National Science Foundation under Grant No. OCI-1235505</a:t>
            </a: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0" y="1417638"/>
            <a:ext cx="9144000" cy="2939143"/>
          </a:xfrm>
          <a:prstGeom prst="rect">
            <a:avLst/>
          </a:prstGeom>
          <a:solidFill>
            <a:schemeClr val="accent1">
              <a:alpha val="82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2400" b="1" dirty="0" smtClean="0">
                <a:solidFill>
                  <a:srgbClr val="595959"/>
                </a:solidFill>
              </a:rPr>
              <a:t>Andrew Ferbert, </a:t>
            </a:r>
            <a:r>
              <a:rPr lang="en-US" sz="2400" b="1" dirty="0">
                <a:solidFill>
                  <a:srgbClr val="595959"/>
                </a:solidFill>
              </a:rPr>
              <a:t>Michael </a:t>
            </a:r>
            <a:r>
              <a:rPr lang="en-US" sz="2400" b="1" dirty="0" smtClean="0">
                <a:solidFill>
                  <a:srgbClr val="595959"/>
                </a:solidFill>
              </a:rPr>
              <a:t>Dwyer, Kristen </a:t>
            </a:r>
            <a:r>
              <a:rPr lang="en-US" sz="2400" b="1" dirty="0">
                <a:solidFill>
                  <a:srgbClr val="595959"/>
                </a:solidFill>
              </a:rPr>
              <a:t>Levy </a:t>
            </a:r>
            <a:r>
              <a:rPr lang="en-US" sz="2400" b="1" dirty="0" smtClean="0">
                <a:solidFill>
                  <a:srgbClr val="595959"/>
                </a:solidFill>
              </a:rPr>
              <a:t>&amp; Doug </a:t>
            </a:r>
            <a:r>
              <a:rPr lang="en-US" sz="2400" b="1" dirty="0">
                <a:solidFill>
                  <a:srgbClr val="595959"/>
                </a:solidFill>
              </a:rPr>
              <a:t>Weimer, </a:t>
            </a:r>
            <a:r>
              <a:rPr lang="en-US" sz="2400" b="1" dirty="0" smtClean="0">
                <a:solidFill>
                  <a:srgbClr val="595959"/>
                </a:solidFill>
              </a:rPr>
              <a:t>SDSC :</a:t>
            </a:r>
            <a:r>
              <a:rPr lang="en-US" sz="3500" b="1" dirty="0" smtClean="0">
                <a:solidFill>
                  <a:srgbClr val="595959"/>
                </a:solidFill>
              </a:rPr>
              <a:t> </a:t>
            </a:r>
            <a:r>
              <a:rPr lang="en-US" sz="2200" dirty="0" smtClean="0">
                <a:solidFill>
                  <a:srgbClr val="595959"/>
                </a:solidFill>
              </a:rPr>
              <a:t>Hardware/software setup</a:t>
            </a:r>
          </a:p>
          <a:p>
            <a:pPr marL="0" indent="0" algn="ctr">
              <a:buNone/>
            </a:pPr>
            <a:r>
              <a:rPr lang="en-US" sz="2200" b="1" dirty="0" smtClean="0">
                <a:solidFill>
                  <a:srgbClr val="595959"/>
                </a:solidFill>
              </a:rPr>
              <a:t>Mahidhar Tatineni, SDSC &amp; </a:t>
            </a:r>
            <a:r>
              <a:rPr lang="en-US" sz="2200" b="1" dirty="0">
                <a:solidFill>
                  <a:srgbClr val="595959"/>
                </a:solidFill>
              </a:rPr>
              <a:t>Homa </a:t>
            </a:r>
            <a:r>
              <a:rPr lang="en-US" sz="2200" b="1" dirty="0" smtClean="0">
                <a:solidFill>
                  <a:srgbClr val="595959"/>
                </a:solidFill>
              </a:rPr>
              <a:t>Karimabadi, UCSD</a:t>
            </a:r>
            <a:r>
              <a:rPr lang="en-US" sz="2200" dirty="0" smtClean="0">
                <a:solidFill>
                  <a:srgbClr val="595959"/>
                </a:solidFill>
              </a:rPr>
              <a:t>: in-situ tests</a:t>
            </a:r>
          </a:p>
          <a:p>
            <a:pPr marL="0" indent="0" algn="ctr">
              <a:buNone/>
            </a:pPr>
            <a:r>
              <a:rPr lang="en-US" sz="2400" b="1" dirty="0" smtClean="0">
                <a:solidFill>
                  <a:srgbClr val="595959"/>
                </a:solidFill>
              </a:rPr>
              <a:t>Apple </a:t>
            </a:r>
            <a:r>
              <a:rPr lang="en-US" sz="2400" b="1" dirty="0">
                <a:solidFill>
                  <a:srgbClr val="595959"/>
                </a:solidFill>
              </a:rPr>
              <a:t>Inc. : </a:t>
            </a:r>
            <a:r>
              <a:rPr lang="en-US" sz="2200" dirty="0">
                <a:solidFill>
                  <a:srgbClr val="595959"/>
                </a:solidFill>
              </a:rPr>
              <a:t>Provided test hardware/software on loan during </a:t>
            </a:r>
            <a:r>
              <a:rPr lang="en-US" sz="2200" dirty="0" smtClean="0">
                <a:solidFill>
                  <a:srgbClr val="595959"/>
                </a:solidFill>
              </a:rPr>
              <a:t>project conceptualization phase</a:t>
            </a:r>
            <a:endParaRPr lang="en-US" sz="2200" dirty="0">
              <a:solidFill>
                <a:srgbClr val="59595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01328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4085" y="2650077"/>
            <a:ext cx="8572696" cy="3695884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en-US" dirty="0" smtClean="0"/>
          </a:p>
          <a:p>
            <a:pPr marL="0" indent="0" algn="ctr">
              <a:buNone/>
            </a:pPr>
            <a:r>
              <a:rPr lang="en-US" sz="4400" dirty="0" smtClean="0"/>
              <a:t>Sign up Invitation</a:t>
            </a:r>
          </a:p>
          <a:p>
            <a:pPr marL="0" indent="0" algn="ctr">
              <a:buNone/>
            </a:pPr>
            <a:r>
              <a:rPr lang="en-US" sz="4400" dirty="0" smtClean="0"/>
              <a:t>For notification and early access</a:t>
            </a:r>
          </a:p>
          <a:p>
            <a:pPr marL="0" indent="0" algn="ctr">
              <a:buNone/>
            </a:pPr>
            <a:r>
              <a:rPr lang="en-US" sz="2000" dirty="0" smtClean="0"/>
              <a:t>(we won’t spam) </a:t>
            </a:r>
          </a:p>
          <a:p>
            <a:pPr marL="0" indent="0" algn="ctr">
              <a:buNone/>
            </a:pPr>
            <a:endParaRPr lang="en-US" sz="2000" dirty="0" smtClean="0"/>
          </a:p>
          <a:p>
            <a:pPr marL="0" indent="0" algn="ctr">
              <a:buNone/>
            </a:pPr>
            <a:endParaRPr lang="en-US" sz="2000" dirty="0" smtClean="0"/>
          </a:p>
          <a:p>
            <a:pPr marL="0" indent="0" algn="ctr">
              <a:buNone/>
            </a:pPr>
            <a:r>
              <a:rPr lang="en-US" sz="2000" dirty="0" smtClean="0"/>
              <a:t>Contact</a:t>
            </a:r>
            <a:r>
              <a:rPr lang="en-US" sz="2000" dirty="0"/>
              <a:t>: </a:t>
            </a:r>
            <a:r>
              <a:rPr lang="en-US" sz="2000" dirty="0" err="1"/>
              <a:t>amit</a:t>
            </a:r>
            <a:r>
              <a:rPr lang="en-US" sz="2000" dirty="0"/>
              <a:t> @ </a:t>
            </a:r>
            <a:r>
              <a:rPr lang="en-US" sz="2000" dirty="0" err="1"/>
              <a:t>sdsc.edu</a:t>
            </a:r>
            <a:endParaRPr lang="en-US" sz="2000" dirty="0"/>
          </a:p>
          <a:p>
            <a:pPr marL="0" indent="0" algn="ctr">
              <a:buNone/>
            </a:pPr>
            <a:endParaRPr lang="en-US" sz="2000" dirty="0" smtClean="0"/>
          </a:p>
        </p:txBody>
      </p:sp>
      <p:pic>
        <p:nvPicPr>
          <p:cNvPr id="4" name="Picture 3" descr="seedme.org.pdf"/>
          <p:cNvPicPr>
            <a:picLocks noChangeAspect="1"/>
          </p:cNvPicPr>
          <p:nvPr/>
        </p:nvPicPr>
        <p:blipFill>
          <a:blip r:embed="rId3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8397" y="1778883"/>
            <a:ext cx="4727458" cy="13000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53854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7705115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Persistence?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49069254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6748298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Computation Cycle</a:t>
            </a:r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65685007"/>
              </p:ext>
            </p:extLst>
          </p:nvPr>
        </p:nvGraphicFramePr>
        <p:xfrm>
          <a:off x="858118" y="1386508"/>
          <a:ext cx="7427765" cy="408498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7" name="Oval 6"/>
          <p:cNvSpPr>
            <a:spLocks noChangeAspect="1"/>
          </p:cNvSpPr>
          <p:nvPr/>
        </p:nvSpPr>
        <p:spPr>
          <a:xfrm>
            <a:off x="6302327" y="1386508"/>
            <a:ext cx="1361757" cy="1361757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Monitor?</a:t>
            </a:r>
            <a:endParaRPr lang="en-US" dirty="0"/>
          </a:p>
        </p:txBody>
      </p:sp>
      <p:sp>
        <p:nvSpPr>
          <p:cNvPr id="8" name="Oval 7"/>
          <p:cNvSpPr>
            <a:spLocks noChangeAspect="1"/>
          </p:cNvSpPr>
          <p:nvPr/>
        </p:nvSpPr>
        <p:spPr>
          <a:xfrm>
            <a:off x="3891122" y="5389226"/>
            <a:ext cx="1361757" cy="1361757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Validate?</a:t>
            </a:r>
            <a:endParaRPr lang="en-US" dirty="0"/>
          </a:p>
        </p:txBody>
      </p:sp>
      <p:sp>
        <p:nvSpPr>
          <p:cNvPr id="9" name="Oval 8"/>
          <p:cNvSpPr>
            <a:spLocks noChangeAspect="1"/>
          </p:cNvSpPr>
          <p:nvPr/>
        </p:nvSpPr>
        <p:spPr>
          <a:xfrm>
            <a:off x="1472845" y="1386508"/>
            <a:ext cx="1361757" cy="1361757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Abstract</a:t>
            </a:r>
          </a:p>
          <a:p>
            <a:pPr algn="ctr"/>
            <a:r>
              <a:rPr lang="en-US" dirty="0" smtClean="0"/>
              <a:t>?</a:t>
            </a:r>
            <a:endParaRPr lang="en-US" dirty="0"/>
          </a:p>
        </p:txBody>
      </p:sp>
      <p:pic>
        <p:nvPicPr>
          <p:cNvPr id="13" name="Picture 12" descr="seedme.org.pdf"/>
          <p:cNvPicPr>
            <a:picLocks noChangeAspect="1"/>
          </p:cNvPicPr>
          <p:nvPr/>
        </p:nvPicPr>
        <p:blipFill>
          <a:blip r:embed="rId8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37" y="6468648"/>
            <a:ext cx="1371600" cy="3771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38034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AsOne/>
      </p:bldGraphic>
      <p:bldP spid="7" grpId="0" animBg="1"/>
      <p:bldP spid="8" grpId="0" animBg="1"/>
      <p:bldP spid="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>
            <a:spLocks noChangeAspect="1"/>
          </p:cNvSpPr>
          <p:nvPr/>
        </p:nvSpPr>
        <p:spPr>
          <a:xfrm>
            <a:off x="2057400" y="914400"/>
            <a:ext cx="5029200" cy="5029200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 descr="AA053814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4677" y="1847733"/>
            <a:ext cx="984238" cy="152931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</p:pic>
      <p:pic>
        <p:nvPicPr>
          <p:cNvPr id="10" name="Picture 9" descr="AA053814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24116" y="3099519"/>
            <a:ext cx="588491" cy="914400"/>
          </a:xfrm>
          <a:prstGeom prst="rect">
            <a:avLst/>
          </a:prstGeom>
        </p:spPr>
      </p:pic>
      <p:pic>
        <p:nvPicPr>
          <p:cNvPr id="15" name="Picture 14" descr="AA053814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2574" y="2896678"/>
            <a:ext cx="588491" cy="914400"/>
          </a:xfrm>
          <a:prstGeom prst="rect">
            <a:avLst/>
          </a:prstGeom>
        </p:spPr>
      </p:pic>
      <p:pic>
        <p:nvPicPr>
          <p:cNvPr id="16" name="Picture 15" descr="AA053814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 flipV="1">
            <a:off x="4443813" y="5964879"/>
            <a:ext cx="588491" cy="914400"/>
          </a:xfrm>
          <a:prstGeom prst="rect">
            <a:avLst/>
          </a:prstGeom>
        </p:spPr>
      </p:pic>
      <p:pic>
        <p:nvPicPr>
          <p:cNvPr id="19" name="Picture 18" descr="AA053814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 flipV="1">
            <a:off x="4443813" y="-3640"/>
            <a:ext cx="588491" cy="914400"/>
          </a:xfrm>
          <a:prstGeom prst="rect">
            <a:avLst/>
          </a:prstGeom>
        </p:spPr>
      </p:pic>
      <p:pic>
        <p:nvPicPr>
          <p:cNvPr id="20" name="Picture 19" descr="AA053814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8970" y="5145169"/>
            <a:ext cx="588491" cy="914400"/>
          </a:xfrm>
          <a:prstGeom prst="rect">
            <a:avLst/>
          </a:prstGeom>
        </p:spPr>
      </p:pic>
      <p:pic>
        <p:nvPicPr>
          <p:cNvPr id="21" name="Picture 20" descr="AA053814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90309" y="5145169"/>
            <a:ext cx="588491" cy="914400"/>
          </a:xfrm>
          <a:prstGeom prst="rect">
            <a:avLst/>
          </a:prstGeom>
        </p:spPr>
      </p:pic>
      <p:pic>
        <p:nvPicPr>
          <p:cNvPr id="22" name="Picture 21" descr="AA053814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6125" y="979327"/>
            <a:ext cx="588491" cy="914400"/>
          </a:xfrm>
          <a:prstGeom prst="rect">
            <a:avLst/>
          </a:prstGeom>
        </p:spPr>
      </p:pic>
      <p:pic>
        <p:nvPicPr>
          <p:cNvPr id="23" name="Picture 22" descr="AA053814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5224" y="847040"/>
            <a:ext cx="588491" cy="914400"/>
          </a:xfrm>
          <a:prstGeom prst="rect">
            <a:avLst/>
          </a:prstGeom>
        </p:spPr>
      </p:pic>
      <p:grpSp>
        <p:nvGrpSpPr>
          <p:cNvPr id="24" name="Group 23"/>
          <p:cNvGrpSpPr/>
          <p:nvPr/>
        </p:nvGrpSpPr>
        <p:grpSpPr>
          <a:xfrm>
            <a:off x="3917156" y="2776861"/>
            <a:ext cx="1309687" cy="1309687"/>
            <a:chOff x="2393156" y="1835358"/>
            <a:chExt cx="1309687" cy="1309687"/>
          </a:xfrm>
        </p:grpSpPr>
        <p:sp>
          <p:nvSpPr>
            <p:cNvPr id="43" name="Oval 42"/>
            <p:cNvSpPr/>
            <p:nvPr/>
          </p:nvSpPr>
          <p:spPr>
            <a:xfrm>
              <a:off x="2393156" y="1835358"/>
              <a:ext cx="1309687" cy="1309687"/>
            </a:xfrm>
            <a:prstGeom prst="ellipse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</p:sp>
        <p:sp>
          <p:nvSpPr>
            <p:cNvPr id="44" name="Oval 4"/>
            <p:cNvSpPr/>
            <p:nvPr/>
          </p:nvSpPr>
          <p:spPr>
            <a:xfrm>
              <a:off x="2584955" y="2027157"/>
              <a:ext cx="926089" cy="92608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4130" tIns="24130" rIns="24130" bIns="24130" numCol="1" spcCol="1270" anchor="ctr" anchorCtr="0">
              <a:noAutofit/>
            </a:bodyPr>
            <a:lstStyle/>
            <a:p>
              <a:pPr lvl="0" algn="ctr" defTabSz="8445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900" kern="1200" dirty="0" smtClean="0"/>
                <a:t>Derived</a:t>
              </a:r>
              <a:r>
                <a:rPr lang="en-US" sz="1900" dirty="0" smtClean="0"/>
                <a:t> </a:t>
              </a:r>
              <a:r>
                <a:rPr lang="en-US" sz="1900" kern="1200" dirty="0" smtClean="0"/>
                <a:t>Products </a:t>
              </a:r>
              <a:endParaRPr lang="en-US" sz="1900" kern="1200" dirty="0"/>
            </a:p>
          </p:txBody>
        </p:sp>
      </p:grpSp>
      <p:grpSp>
        <p:nvGrpSpPr>
          <p:cNvPr id="25" name="Group 24"/>
          <p:cNvGrpSpPr/>
          <p:nvPr/>
        </p:nvGrpSpPr>
        <p:grpSpPr>
          <a:xfrm>
            <a:off x="4349352" y="2371896"/>
            <a:ext cx="445293" cy="277254"/>
            <a:chOff x="2825352" y="1513569"/>
            <a:chExt cx="445293" cy="277254"/>
          </a:xfrm>
        </p:grpSpPr>
        <p:sp>
          <p:nvSpPr>
            <p:cNvPr id="41" name="Right Arrow 40"/>
            <p:cNvSpPr/>
            <p:nvPr/>
          </p:nvSpPr>
          <p:spPr>
            <a:xfrm rot="5400000">
              <a:off x="2909372" y="1429549"/>
              <a:ext cx="277254" cy="445293"/>
            </a:xfrm>
            <a:prstGeom prst="rightArrow">
              <a:avLst>
                <a:gd name="adj1" fmla="val 60000"/>
                <a:gd name="adj2" fmla="val 50000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42" name="Right Arrow 6"/>
            <p:cNvSpPr/>
            <p:nvPr/>
          </p:nvSpPr>
          <p:spPr>
            <a:xfrm rot="5400000">
              <a:off x="2950960" y="1477020"/>
              <a:ext cx="194078" cy="26717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lvl="0" algn="ctr" defTabSz="666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1500" kern="1200"/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3917156" y="944051"/>
            <a:ext cx="1309687" cy="1309687"/>
            <a:chOff x="2393156" y="2548"/>
            <a:chExt cx="1309687" cy="1309687"/>
          </a:xfrm>
        </p:grpSpPr>
        <p:sp>
          <p:nvSpPr>
            <p:cNvPr id="39" name="Oval 38"/>
            <p:cNvSpPr/>
            <p:nvPr/>
          </p:nvSpPr>
          <p:spPr>
            <a:xfrm>
              <a:off x="2393156" y="2548"/>
              <a:ext cx="1309687" cy="1309687"/>
            </a:xfrm>
            <a:prstGeom prst="ellips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</p:sp>
        <p:sp>
          <p:nvSpPr>
            <p:cNvPr id="40" name="Oval 8"/>
            <p:cNvSpPr/>
            <p:nvPr/>
          </p:nvSpPr>
          <p:spPr>
            <a:xfrm>
              <a:off x="2584955" y="194347"/>
              <a:ext cx="926089" cy="92608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9050" tIns="19050" rIns="19050" bIns="19050" numCol="1" spcCol="1270" anchor="ctr" anchorCtr="0">
              <a:noAutofit/>
            </a:bodyPr>
            <a:lstStyle/>
            <a:p>
              <a:pPr lvl="0" algn="ctr" defTabSz="666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500" kern="1200" dirty="0" smtClean="0"/>
                <a:t>Monitoring</a:t>
              </a:r>
              <a:endParaRPr lang="en-US" sz="1500" kern="1200" dirty="0"/>
            </a:p>
          </p:txBody>
        </p:sp>
      </p:grpSp>
      <p:grpSp>
        <p:nvGrpSpPr>
          <p:cNvPr id="27" name="Group 26"/>
          <p:cNvGrpSpPr/>
          <p:nvPr/>
        </p:nvGrpSpPr>
        <p:grpSpPr>
          <a:xfrm>
            <a:off x="5220206" y="3733890"/>
            <a:ext cx="277254" cy="445293"/>
            <a:chOff x="3696206" y="2792387"/>
            <a:chExt cx="277254" cy="445293"/>
          </a:xfrm>
        </p:grpSpPr>
        <p:sp>
          <p:nvSpPr>
            <p:cNvPr id="37" name="Right Arrow 36"/>
            <p:cNvSpPr/>
            <p:nvPr/>
          </p:nvSpPr>
          <p:spPr>
            <a:xfrm rot="12600000">
              <a:off x="3696206" y="2792387"/>
              <a:ext cx="277254" cy="445293"/>
            </a:xfrm>
            <a:prstGeom prst="rightArrow">
              <a:avLst>
                <a:gd name="adj1" fmla="val 60000"/>
                <a:gd name="adj2" fmla="val 50000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8" name="Right Arrow 10"/>
            <p:cNvSpPr/>
            <p:nvPr/>
          </p:nvSpPr>
          <p:spPr>
            <a:xfrm rot="12600000">
              <a:off x="3773810" y="2902240"/>
              <a:ext cx="194078" cy="26717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lvl="0" algn="ctr" defTabSz="666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1500" kern="1200"/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5504416" y="3693266"/>
            <a:ext cx="1309687" cy="1309687"/>
            <a:chOff x="3980416" y="2751763"/>
            <a:chExt cx="1309687" cy="1309687"/>
          </a:xfrm>
        </p:grpSpPr>
        <p:sp>
          <p:nvSpPr>
            <p:cNvPr id="35" name="Oval 34"/>
            <p:cNvSpPr/>
            <p:nvPr/>
          </p:nvSpPr>
          <p:spPr>
            <a:xfrm>
              <a:off x="3980416" y="2751763"/>
              <a:ext cx="1309687" cy="1309687"/>
            </a:xfrm>
            <a:prstGeom prst="ellips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</p:sp>
        <p:sp>
          <p:nvSpPr>
            <p:cNvPr id="36" name="Oval 12"/>
            <p:cNvSpPr/>
            <p:nvPr/>
          </p:nvSpPr>
          <p:spPr>
            <a:xfrm>
              <a:off x="4172215" y="2943562"/>
              <a:ext cx="926089" cy="92608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9050" tIns="19050" rIns="19050" bIns="19050" numCol="1" spcCol="1270" anchor="ctr" anchorCtr="0">
              <a:noAutofit/>
            </a:bodyPr>
            <a:lstStyle/>
            <a:p>
              <a:pPr lvl="0" algn="ctr" defTabSz="666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500" kern="1200" dirty="0" smtClean="0"/>
                <a:t>Validation</a:t>
              </a:r>
              <a:endParaRPr lang="en-US" sz="1500" kern="1200" dirty="0"/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3646538" y="3663337"/>
            <a:ext cx="277254" cy="445293"/>
            <a:chOff x="2122538" y="2721834"/>
            <a:chExt cx="277254" cy="445293"/>
          </a:xfrm>
        </p:grpSpPr>
        <p:sp>
          <p:nvSpPr>
            <p:cNvPr id="33" name="Right Arrow 32"/>
            <p:cNvSpPr/>
            <p:nvPr/>
          </p:nvSpPr>
          <p:spPr>
            <a:xfrm rot="19800000">
              <a:off x="2122538" y="2721834"/>
              <a:ext cx="277254" cy="445293"/>
            </a:xfrm>
            <a:prstGeom prst="rightArrow">
              <a:avLst>
                <a:gd name="adj1" fmla="val 60000"/>
                <a:gd name="adj2" fmla="val 50000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4" name="Right Arrow 14"/>
            <p:cNvSpPr/>
            <p:nvPr/>
          </p:nvSpPr>
          <p:spPr>
            <a:xfrm rot="30600000">
              <a:off x="2128110" y="2831687"/>
              <a:ext cx="194078" cy="26717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lvl="0" algn="ctr" defTabSz="666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1500" kern="1200"/>
            </a:p>
          </p:txBody>
        </p:sp>
      </p:grpSp>
      <p:grpSp>
        <p:nvGrpSpPr>
          <p:cNvPr id="30" name="Group 29"/>
          <p:cNvGrpSpPr/>
          <p:nvPr/>
        </p:nvGrpSpPr>
        <p:grpSpPr>
          <a:xfrm>
            <a:off x="2329896" y="3693266"/>
            <a:ext cx="1309687" cy="1309687"/>
            <a:chOff x="805896" y="2751763"/>
            <a:chExt cx="1309687" cy="1309687"/>
          </a:xfrm>
        </p:grpSpPr>
        <p:sp>
          <p:nvSpPr>
            <p:cNvPr id="31" name="Oval 30"/>
            <p:cNvSpPr/>
            <p:nvPr/>
          </p:nvSpPr>
          <p:spPr>
            <a:xfrm>
              <a:off x="805896" y="2751763"/>
              <a:ext cx="1309687" cy="1309687"/>
            </a:xfrm>
            <a:prstGeom prst="ellips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</p:sp>
        <p:sp>
          <p:nvSpPr>
            <p:cNvPr id="32" name="Oval 16"/>
            <p:cNvSpPr/>
            <p:nvPr/>
          </p:nvSpPr>
          <p:spPr>
            <a:xfrm>
              <a:off x="997695" y="2943562"/>
              <a:ext cx="926089" cy="92608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9050" tIns="19050" rIns="19050" bIns="19050" numCol="1" spcCol="1270" anchor="ctr" anchorCtr="0">
              <a:noAutofit/>
            </a:bodyPr>
            <a:lstStyle/>
            <a:p>
              <a:pPr lvl="0" algn="ctr" defTabSz="666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500" kern="1200" dirty="0" smtClean="0"/>
                <a:t>Abstraction</a:t>
              </a:r>
              <a:endParaRPr lang="en-US" sz="1500" kern="1200" dirty="0"/>
            </a:p>
          </p:txBody>
        </p:sp>
      </p:grpSp>
      <p:pic>
        <p:nvPicPr>
          <p:cNvPr id="46" name="Picture 45" descr="seedme.org.pdf"/>
          <p:cNvPicPr>
            <a:picLocks noChangeAspect="1"/>
          </p:cNvPicPr>
          <p:nvPr/>
        </p:nvPicPr>
        <p:blipFill>
          <a:blip r:embed="rId4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37" y="6468648"/>
            <a:ext cx="1371600" cy="3771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61716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2013943" y="1626632"/>
            <a:ext cx="1551086" cy="2459916"/>
            <a:chOff x="0" y="-2"/>
            <a:chExt cx="1551086" cy="4664141"/>
          </a:xfrm>
        </p:grpSpPr>
        <p:sp>
          <p:nvSpPr>
            <p:cNvPr id="5" name="Rounded Rectangle 4"/>
            <p:cNvSpPr/>
            <p:nvPr/>
          </p:nvSpPr>
          <p:spPr>
            <a:xfrm>
              <a:off x="0" y="0"/>
              <a:ext cx="1551086" cy="4525963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</p:sp>
        <p:sp>
          <p:nvSpPr>
            <p:cNvPr id="6" name="Rounded Rectangle 4"/>
            <p:cNvSpPr/>
            <p:nvPr/>
          </p:nvSpPr>
          <p:spPr>
            <a:xfrm>
              <a:off x="0" y="-2"/>
              <a:ext cx="1551086" cy="4664141"/>
            </a:xfrm>
            <a:prstGeom prst="rect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spcFirstLastPara="0" vert="horz" wrap="square" lIns="72390" tIns="72390" rIns="72390" bIns="72390" numCol="1" spcCol="1270" anchor="ctr" anchorCtr="0">
              <a:noAutofit/>
            </a:bodyPr>
            <a:lstStyle/>
            <a:p>
              <a:pPr lvl="0" algn="ctr" defTabSz="8445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900" kern="1200" dirty="0" smtClean="0"/>
                <a:t>Direct Access</a:t>
              </a: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5578972" y="1626631"/>
            <a:ext cx="1551086" cy="2459915"/>
            <a:chOff x="1667417" y="0"/>
            <a:chExt cx="1551086" cy="4664139"/>
          </a:xfrm>
        </p:grpSpPr>
        <p:sp>
          <p:nvSpPr>
            <p:cNvPr id="8" name="Rounded Rectangle 7"/>
            <p:cNvSpPr/>
            <p:nvPr/>
          </p:nvSpPr>
          <p:spPr>
            <a:xfrm>
              <a:off x="1667417" y="0"/>
              <a:ext cx="1551086" cy="4525963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Rounded Rectangle 6"/>
            <p:cNvSpPr/>
            <p:nvPr/>
          </p:nvSpPr>
          <p:spPr>
            <a:xfrm>
              <a:off x="1667417" y="0"/>
              <a:ext cx="1551086" cy="4664139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spcFirstLastPara="0" vert="horz" wrap="square" lIns="72390" tIns="72390" rIns="72390" bIns="72390" numCol="1" spcCol="1270" anchor="ctr" anchorCtr="0">
              <a:noAutofit/>
            </a:bodyPr>
            <a:lstStyle/>
            <a:p>
              <a:pPr lvl="0" algn="ctr" defTabSz="8445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900" kern="1200" dirty="0" smtClean="0"/>
                <a:t>Direct Sharing</a:t>
              </a: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2013943" y="4013672"/>
            <a:ext cx="1551086" cy="1360625"/>
            <a:chOff x="0" y="-2"/>
            <a:chExt cx="1551086" cy="4664141"/>
          </a:xfrm>
        </p:grpSpPr>
        <p:sp>
          <p:nvSpPr>
            <p:cNvPr id="11" name="Rounded Rectangle 10"/>
            <p:cNvSpPr/>
            <p:nvPr/>
          </p:nvSpPr>
          <p:spPr>
            <a:xfrm>
              <a:off x="0" y="0"/>
              <a:ext cx="1551086" cy="4525963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</p:sp>
        <p:sp>
          <p:nvSpPr>
            <p:cNvPr id="12" name="Rounded Rectangle 4"/>
            <p:cNvSpPr/>
            <p:nvPr/>
          </p:nvSpPr>
          <p:spPr>
            <a:xfrm>
              <a:off x="0" y="-2"/>
              <a:ext cx="1551086" cy="4664141"/>
            </a:xfrm>
            <a:prstGeom prst="rect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spcFirstLastPara="0" vert="horz" wrap="square" lIns="72390" tIns="72390" rIns="72390" bIns="72390" numCol="1" spcCol="1270" anchor="ctr" anchorCtr="0">
              <a:noAutofit/>
            </a:bodyPr>
            <a:lstStyle/>
            <a:p>
              <a:pPr lvl="0" algn="ctr" defTabSz="8445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900" kern="1200" dirty="0" smtClean="0"/>
                <a:t>Not All Members Have HPC Access</a:t>
              </a:r>
              <a:endParaRPr lang="en-US" sz="1900" kern="1200" dirty="0"/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5578972" y="4013673"/>
            <a:ext cx="1551086" cy="1360624"/>
            <a:chOff x="1667417" y="0"/>
            <a:chExt cx="1551086" cy="4664139"/>
          </a:xfrm>
        </p:grpSpPr>
        <p:sp>
          <p:nvSpPr>
            <p:cNvPr id="14" name="Rounded Rectangle 13"/>
            <p:cNvSpPr/>
            <p:nvPr/>
          </p:nvSpPr>
          <p:spPr>
            <a:xfrm>
              <a:off x="1667417" y="0"/>
              <a:ext cx="1551086" cy="4525963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</p:sp>
        <p:sp>
          <p:nvSpPr>
            <p:cNvPr id="15" name="Rounded Rectangle 6"/>
            <p:cNvSpPr/>
            <p:nvPr/>
          </p:nvSpPr>
          <p:spPr>
            <a:xfrm>
              <a:off x="1667417" y="0"/>
              <a:ext cx="1551086" cy="4664139"/>
            </a:xfrm>
            <a:prstGeom prst="rect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spcFirstLastPara="0" vert="horz" wrap="square" lIns="72390" tIns="72390" rIns="72390" bIns="72390" numCol="1" spcCol="1270" anchor="ctr" anchorCtr="0">
              <a:noAutofit/>
            </a:bodyPr>
            <a:lstStyle/>
            <a:p>
              <a:pPr lvl="0" algn="ctr" defTabSz="8445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900" dirty="0" smtClean="0"/>
                <a:t>Security Implications On HPC</a:t>
              </a:r>
              <a:endParaRPr lang="en-US" sz="1900" dirty="0"/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3917156" y="2776861"/>
            <a:ext cx="1309687" cy="1309687"/>
            <a:chOff x="2393156" y="1835358"/>
            <a:chExt cx="1309687" cy="1309687"/>
          </a:xfrm>
        </p:grpSpPr>
        <p:sp>
          <p:nvSpPr>
            <p:cNvPr id="17" name="Oval 16"/>
            <p:cNvSpPr/>
            <p:nvPr/>
          </p:nvSpPr>
          <p:spPr>
            <a:xfrm>
              <a:off x="2393156" y="1835358"/>
              <a:ext cx="1309687" cy="1309687"/>
            </a:xfrm>
            <a:prstGeom prst="ellipse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</p:sp>
        <p:sp>
          <p:nvSpPr>
            <p:cNvPr id="18" name="Oval 4"/>
            <p:cNvSpPr/>
            <p:nvPr/>
          </p:nvSpPr>
          <p:spPr>
            <a:xfrm>
              <a:off x="2584955" y="2027157"/>
              <a:ext cx="926089" cy="92608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4130" tIns="24130" rIns="24130" bIns="24130" numCol="1" spcCol="1270" anchor="ctr" anchorCtr="0">
              <a:noAutofit/>
            </a:bodyPr>
            <a:lstStyle/>
            <a:p>
              <a:pPr lvl="0" algn="ctr" defTabSz="8445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900" kern="1200" dirty="0" smtClean="0"/>
                <a:t>Derived</a:t>
              </a:r>
              <a:r>
                <a:rPr lang="en-US" sz="1900" dirty="0" smtClean="0"/>
                <a:t> </a:t>
              </a:r>
              <a:r>
                <a:rPr lang="en-US" sz="1900" kern="1200" dirty="0" smtClean="0"/>
                <a:t>Products </a:t>
              </a:r>
              <a:endParaRPr lang="en-US" sz="1900" kern="1200" dirty="0"/>
            </a:p>
          </p:txBody>
        </p:sp>
      </p:grpSp>
      <p:sp>
        <p:nvSpPr>
          <p:cNvPr id="2" name="Left Arrow 1"/>
          <p:cNvSpPr/>
          <p:nvPr/>
        </p:nvSpPr>
        <p:spPr>
          <a:xfrm>
            <a:off x="3608226" y="3280727"/>
            <a:ext cx="256009" cy="299852"/>
          </a:xfrm>
          <a:prstGeom prst="lef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Left Arrow 24"/>
          <p:cNvSpPr/>
          <p:nvPr/>
        </p:nvSpPr>
        <p:spPr>
          <a:xfrm rot="10800000">
            <a:off x="5287683" y="3280727"/>
            <a:ext cx="256009" cy="299852"/>
          </a:xfrm>
          <a:prstGeom prst="lef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1" name="Picture 20" descr="seedme.org.pdf"/>
          <p:cNvPicPr>
            <a:picLocks noChangeAspect="1"/>
          </p:cNvPicPr>
          <p:nvPr/>
        </p:nvPicPr>
        <p:blipFill>
          <a:blip r:embed="rId3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37" y="6468648"/>
            <a:ext cx="1371600" cy="3771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72840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3340"/>
            <a:ext cx="8229600" cy="1737375"/>
          </a:xfr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 smtClean="0"/>
              <a:t>Concise derived products</a:t>
            </a:r>
          </a:p>
          <a:p>
            <a:r>
              <a:rPr lang="en-US" dirty="0" smtClean="0"/>
              <a:t>Plots &amp; Text Documents</a:t>
            </a:r>
          </a:p>
          <a:p>
            <a:r>
              <a:rPr lang="en-US" dirty="0" smtClean="0"/>
              <a:t>Image Sequences &amp; Videos</a:t>
            </a:r>
          </a:p>
          <a:p>
            <a:pPr marL="0" indent="0">
              <a:buNone/>
            </a:pPr>
            <a:endParaRPr lang="en-US" dirty="0" smtClean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457200" y="3218994"/>
            <a:ext cx="8229600" cy="2624331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vert="horz" lIns="91440" tIns="45720" rIns="91440" bIns="45720" rtlCol="0">
            <a:normAutofit fontScale="925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r>
              <a:rPr lang="en-US" dirty="0" smtClean="0"/>
              <a:t>Share with the research group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Download derived products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Share with collaborators</a:t>
            </a:r>
          </a:p>
          <a:p>
            <a:pPr marL="1314450" lvl="2" indent="-514350">
              <a:buFont typeface="+mj-lt"/>
              <a:buAutoNum type="alphaLcPeriod"/>
            </a:pPr>
            <a:r>
              <a:rPr lang="en-US" dirty="0" smtClean="0"/>
              <a:t>Email snippets </a:t>
            </a:r>
          </a:p>
          <a:p>
            <a:pPr marL="1314450" lvl="2" indent="-514350">
              <a:buFont typeface="+mj-lt"/>
              <a:buAutoNum type="alphaLcPeriod"/>
            </a:pPr>
            <a:r>
              <a:rPr lang="en-US" dirty="0" smtClean="0"/>
              <a:t>Set up a webpage </a:t>
            </a:r>
          </a:p>
          <a:p>
            <a:pPr lvl="3"/>
            <a:r>
              <a:rPr lang="en-US" dirty="0" smtClean="0"/>
              <a:t>Add content</a:t>
            </a:r>
          </a:p>
          <a:p>
            <a:pPr lvl="3"/>
            <a:r>
              <a:rPr lang="en-US" dirty="0" smtClean="0"/>
              <a:t>Email</a:t>
            </a:r>
            <a:endParaRPr lang="en-US" dirty="0"/>
          </a:p>
        </p:txBody>
      </p:sp>
      <p:pic>
        <p:nvPicPr>
          <p:cNvPr id="5" name="Picture 4" descr="AA053814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8329" y="3607192"/>
            <a:ext cx="984238" cy="152931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</p:pic>
      <p:pic>
        <p:nvPicPr>
          <p:cNvPr id="7" name="Picture 6" descr="seedme.org.pdf"/>
          <p:cNvPicPr>
            <a:picLocks noChangeAspect="1"/>
          </p:cNvPicPr>
          <p:nvPr/>
        </p:nvPicPr>
        <p:blipFill>
          <a:blip r:embed="rId4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37" y="6468648"/>
            <a:ext cx="1371600" cy="3771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8530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0550501"/>
              </p:ext>
            </p:extLst>
          </p:nvPr>
        </p:nvGraphicFramePr>
        <p:xfrm>
          <a:off x="0" y="2395538"/>
          <a:ext cx="9150350" cy="2749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52" name="Document" r:id="rId5" imgW="6718300" imgH="2019300" progId="Word.Document.12">
                  <p:embed/>
                </p:oleObj>
              </mc:Choice>
              <mc:Fallback>
                <p:oleObj name="Document" r:id="rId5" imgW="6718300" imgH="201930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0" y="2395538"/>
                        <a:ext cx="9150350" cy="27495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Derived Visual Content Survey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1455278" y="5145088"/>
            <a:ext cx="62414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Derived content for a single research group in respective domain</a:t>
            </a:r>
            <a:endParaRPr lang="en-US" dirty="0"/>
          </a:p>
        </p:txBody>
      </p:sp>
      <p:pic>
        <p:nvPicPr>
          <p:cNvPr id="7" name="Picture 6" descr="seedme.org.pdf"/>
          <p:cNvPicPr>
            <a:picLocks noChangeAspect="1"/>
          </p:cNvPicPr>
          <p:nvPr/>
        </p:nvPicPr>
        <p:blipFill>
          <a:blip r:embed="rId7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37" y="6468648"/>
            <a:ext cx="1371600" cy="3771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18564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Pitfalls in sharing </a:t>
            </a:r>
            <a:r>
              <a:rPr lang="en-US" dirty="0"/>
              <a:t>d</a:t>
            </a:r>
            <a:r>
              <a:rPr lang="en-US" dirty="0" smtClean="0"/>
              <a:t>erived </a:t>
            </a:r>
            <a:r>
              <a:rPr lang="en-US" dirty="0"/>
              <a:t>c</a:t>
            </a:r>
            <a:r>
              <a:rPr lang="en-US" dirty="0" smtClean="0"/>
              <a:t>ontent</a:t>
            </a:r>
            <a:endParaRPr lang="en-US" dirty="0"/>
          </a:p>
        </p:txBody>
      </p:sp>
      <p:sp>
        <p:nvSpPr>
          <p:cNvPr id="21" name="Rounded Rectangle 4"/>
          <p:cNvSpPr/>
          <p:nvPr/>
        </p:nvSpPr>
        <p:spPr>
          <a:xfrm>
            <a:off x="457200" y="2089430"/>
            <a:ext cx="1551086" cy="267914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spcFirstLastPara="0" vert="horz" wrap="square" lIns="72390" tIns="72390" rIns="72390" bIns="72390" numCol="1" spcCol="1270" anchor="ctr" anchorCtr="0">
            <a:noAutofit/>
          </a:bodyPr>
          <a:lstStyle/>
          <a:p>
            <a:pPr lvl="0" algn="ctr" defTabSz="8445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900" kern="1200" dirty="0" smtClean="0"/>
              <a:t>Download Upload  </a:t>
            </a:r>
            <a:r>
              <a:rPr lang="en-US" sz="1900" dirty="0" smtClean="0"/>
              <a:t>Round Trip</a:t>
            </a:r>
            <a:endParaRPr lang="en-US" sz="1900" kern="1200" dirty="0" smtClean="0"/>
          </a:p>
        </p:txBody>
      </p:sp>
      <p:sp>
        <p:nvSpPr>
          <p:cNvPr id="22" name="Rounded Rectangle 6"/>
          <p:cNvSpPr/>
          <p:nvPr/>
        </p:nvSpPr>
        <p:spPr>
          <a:xfrm>
            <a:off x="2124617" y="2089431"/>
            <a:ext cx="1551086" cy="2679140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spcFirstLastPara="0" vert="horz" wrap="square" lIns="72390" tIns="72390" rIns="72390" bIns="72390" numCol="1" spcCol="1270" anchor="ctr" anchorCtr="0">
            <a:noAutofit/>
          </a:bodyPr>
          <a:lstStyle/>
          <a:p>
            <a:pPr lvl="0" algn="ctr" defTabSz="8445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900" kern="1200" dirty="0" smtClean="0"/>
              <a:t>Video Encoding Complexity </a:t>
            </a:r>
          </a:p>
        </p:txBody>
      </p:sp>
      <p:sp>
        <p:nvSpPr>
          <p:cNvPr id="23" name="Rounded Rectangle 8"/>
          <p:cNvSpPr/>
          <p:nvPr/>
        </p:nvSpPr>
        <p:spPr>
          <a:xfrm>
            <a:off x="3796456" y="2089431"/>
            <a:ext cx="1551086" cy="26791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spcFirstLastPara="0" vert="horz" wrap="square" lIns="72390" tIns="72390" rIns="72390" bIns="72390" numCol="1" spcCol="1270" anchor="ctr" anchorCtr="0">
            <a:noAutofit/>
          </a:bodyPr>
          <a:lstStyle/>
          <a:p>
            <a:pPr lvl="0" algn="ctr" defTabSz="8445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900" kern="1200" dirty="0" smtClean="0"/>
              <a:t>Web Setup</a:t>
            </a:r>
          </a:p>
        </p:txBody>
      </p:sp>
      <p:sp>
        <p:nvSpPr>
          <p:cNvPr id="24" name="Rounded Rectangle 10"/>
          <p:cNvSpPr/>
          <p:nvPr/>
        </p:nvSpPr>
        <p:spPr>
          <a:xfrm>
            <a:off x="5463874" y="2089431"/>
            <a:ext cx="1551086" cy="2679140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spcFirstLastPara="0" vert="horz" wrap="square" lIns="72390" tIns="72390" rIns="72390" bIns="72390" numCol="1" spcCol="1270" anchor="ctr" anchorCtr="0">
            <a:noAutofit/>
          </a:bodyPr>
          <a:lstStyle/>
          <a:p>
            <a:pPr lvl="0" algn="ctr" defTabSz="8445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900" kern="1200" dirty="0" smtClean="0"/>
              <a:t>Process </a:t>
            </a:r>
            <a:r>
              <a:rPr lang="en-US" sz="1900" dirty="0" smtClean="0"/>
              <a:t>Du</a:t>
            </a:r>
            <a:r>
              <a:rPr lang="en-US" sz="1900" kern="1200" dirty="0" smtClean="0"/>
              <a:t>plication</a:t>
            </a:r>
          </a:p>
        </p:txBody>
      </p:sp>
      <p:sp>
        <p:nvSpPr>
          <p:cNvPr id="25" name="Rounded Rectangle 12"/>
          <p:cNvSpPr/>
          <p:nvPr/>
        </p:nvSpPr>
        <p:spPr>
          <a:xfrm>
            <a:off x="7131293" y="2089431"/>
            <a:ext cx="1551086" cy="26791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spcFirstLastPara="0" vert="horz" wrap="square" lIns="72390" tIns="72390" rIns="72390" bIns="72390" numCol="1" spcCol="1270" anchor="ctr" anchorCtr="0">
            <a:noAutofit/>
          </a:bodyPr>
          <a:lstStyle/>
          <a:p>
            <a:pPr lvl="0" algn="ctr" defTabSz="8445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900" kern="1200" dirty="0" smtClean="0"/>
              <a:t>Scalability</a:t>
            </a:r>
            <a:endParaRPr lang="en-US" sz="1900" kern="1200" dirty="0"/>
          </a:p>
        </p:txBody>
      </p:sp>
      <p:pic>
        <p:nvPicPr>
          <p:cNvPr id="10" name="Picture 9" descr="seedme.org.pdf"/>
          <p:cNvPicPr>
            <a:picLocks noChangeAspect="1"/>
          </p:cNvPicPr>
          <p:nvPr/>
        </p:nvPicPr>
        <p:blipFill>
          <a:blip r:embed="rId3">
            <a:alphaModFix/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37" y="6468648"/>
            <a:ext cx="1371600" cy="3771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16314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2" grpId="0" animBg="1"/>
      <p:bldP spid="23" grpId="0" animBg="1"/>
      <p:bldP spid="24" grpId="0" animBg="1"/>
      <p:bldP spid="2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Rounded Rectangle 4"/>
          <p:cNvSpPr/>
          <p:nvPr/>
        </p:nvSpPr>
        <p:spPr>
          <a:xfrm>
            <a:off x="2013940" y="4393621"/>
            <a:ext cx="1551086" cy="1463040"/>
          </a:xfrm>
          <a:prstGeom prst="rect">
            <a:avLst/>
          </a:prstGeom>
          <a:solidFill>
            <a:schemeClr val="accent2">
              <a:lumMod val="60000"/>
              <a:lumOff val="40000"/>
              <a:alpha val="16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spcFirstLastPara="0" vert="horz" wrap="square" lIns="72390" tIns="72390" rIns="72390" bIns="72390" numCol="1" spcCol="1270" anchor="ctr" anchorCtr="0">
            <a:noAutofit/>
          </a:bodyPr>
          <a:lstStyle/>
          <a:p>
            <a:pPr lvl="0" algn="ctr" defTabSz="8445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900" kern="1200" dirty="0" smtClean="0">
                <a:solidFill>
                  <a:schemeClr val="tx1"/>
                </a:solidFill>
              </a:rPr>
              <a:t>Direct Access</a:t>
            </a:r>
          </a:p>
          <a:p>
            <a:pPr lvl="0" algn="ctr" defTabSz="8445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400" kern="1200" dirty="0" smtClean="0">
                <a:solidFill>
                  <a:schemeClr val="tx1"/>
                </a:solidFill>
              </a:rPr>
              <a:t>Not All Members Have HPC Access</a:t>
            </a:r>
            <a:endParaRPr lang="en-US" sz="1400" kern="1200" dirty="0">
              <a:solidFill>
                <a:schemeClr val="tx1"/>
              </a:solidFill>
            </a:endParaRPr>
          </a:p>
        </p:txBody>
      </p:sp>
      <p:sp>
        <p:nvSpPr>
          <p:cNvPr id="41" name="Rounded Rectangle 6"/>
          <p:cNvSpPr/>
          <p:nvPr/>
        </p:nvSpPr>
        <p:spPr>
          <a:xfrm>
            <a:off x="5578968" y="4393621"/>
            <a:ext cx="1551086" cy="1463040"/>
          </a:xfrm>
          <a:prstGeom prst="rect">
            <a:avLst/>
          </a:prstGeom>
          <a:solidFill>
            <a:schemeClr val="accent2">
              <a:lumMod val="60000"/>
              <a:lumOff val="40000"/>
              <a:alpha val="16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spcFirstLastPara="0" vert="horz" wrap="square" lIns="72390" tIns="72390" rIns="72390" bIns="72390" numCol="1" spcCol="1270" anchor="ctr" anchorCtr="0">
            <a:noAutofit/>
          </a:bodyPr>
          <a:lstStyle/>
          <a:p>
            <a:pPr lvl="0" algn="ctr" defTabSz="8445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900" kern="1200" dirty="0" smtClean="0">
                <a:solidFill>
                  <a:schemeClr val="tx1"/>
                </a:solidFill>
              </a:rPr>
              <a:t>Direct Sharing</a:t>
            </a:r>
          </a:p>
          <a:p>
            <a:pPr lvl="0" algn="ctr" defTabSz="8445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400" dirty="0" smtClean="0">
                <a:solidFill>
                  <a:schemeClr val="tx1"/>
                </a:solidFill>
              </a:rPr>
              <a:t>Security Implications On HPC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Gaps</a:t>
            </a:r>
            <a:endParaRPr lang="en-US" dirty="0"/>
          </a:p>
        </p:txBody>
      </p:sp>
      <p:sp>
        <p:nvSpPr>
          <p:cNvPr id="20" name="Rounded Rectangle 4"/>
          <p:cNvSpPr/>
          <p:nvPr/>
        </p:nvSpPr>
        <p:spPr>
          <a:xfrm>
            <a:off x="231426" y="1840938"/>
            <a:ext cx="1551086" cy="1463040"/>
          </a:xfrm>
          <a:prstGeom prst="rect">
            <a:avLst/>
          </a:prstGeom>
          <a:solidFill>
            <a:schemeClr val="accent2">
              <a:lumMod val="60000"/>
              <a:lumOff val="40000"/>
              <a:alpha val="16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spcFirstLastPara="0" vert="horz" wrap="square" lIns="72390" tIns="72390" rIns="72390" bIns="72390" numCol="1" spcCol="1270" anchor="ctr" anchorCtr="0">
            <a:noAutofit/>
          </a:bodyPr>
          <a:lstStyle/>
          <a:p>
            <a:pPr lvl="0" algn="ctr" defTabSz="8445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900" kern="1200" dirty="0" smtClean="0">
                <a:solidFill>
                  <a:schemeClr val="tx1"/>
                </a:solidFill>
              </a:rPr>
              <a:t>Download Upload</a:t>
            </a:r>
          </a:p>
        </p:txBody>
      </p:sp>
      <p:sp>
        <p:nvSpPr>
          <p:cNvPr id="18" name="Rounded Rectangle 6"/>
          <p:cNvSpPr/>
          <p:nvPr/>
        </p:nvSpPr>
        <p:spPr>
          <a:xfrm>
            <a:off x="2013940" y="1840938"/>
            <a:ext cx="1551086" cy="1463040"/>
          </a:xfrm>
          <a:prstGeom prst="rect">
            <a:avLst/>
          </a:prstGeom>
          <a:solidFill>
            <a:schemeClr val="accent2">
              <a:lumMod val="60000"/>
              <a:lumOff val="40000"/>
              <a:alpha val="16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spcFirstLastPara="0" vert="horz" wrap="square" lIns="72390" tIns="72390" rIns="72390" bIns="72390" numCol="1" spcCol="1270" anchor="ctr" anchorCtr="0">
            <a:noAutofit/>
          </a:bodyPr>
          <a:lstStyle/>
          <a:p>
            <a:pPr lvl="0" algn="ctr" defTabSz="8445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900" kern="1200" dirty="0" smtClean="0">
                <a:solidFill>
                  <a:schemeClr val="tx1"/>
                </a:solidFill>
              </a:rPr>
              <a:t>Video Encoding </a:t>
            </a:r>
          </a:p>
        </p:txBody>
      </p:sp>
      <p:sp>
        <p:nvSpPr>
          <p:cNvPr id="16" name="Rounded Rectangle 8"/>
          <p:cNvSpPr/>
          <p:nvPr/>
        </p:nvSpPr>
        <p:spPr>
          <a:xfrm>
            <a:off x="3796454" y="1840938"/>
            <a:ext cx="1551086" cy="1463040"/>
          </a:xfrm>
          <a:prstGeom prst="rect">
            <a:avLst/>
          </a:prstGeom>
          <a:solidFill>
            <a:schemeClr val="accent2">
              <a:lumMod val="60000"/>
              <a:lumOff val="40000"/>
              <a:alpha val="16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spcFirstLastPara="0" vert="horz" wrap="square" lIns="72390" tIns="72390" rIns="72390" bIns="72390" numCol="1" spcCol="1270" anchor="ctr" anchorCtr="0">
            <a:noAutofit/>
          </a:bodyPr>
          <a:lstStyle/>
          <a:p>
            <a:pPr lvl="0" algn="ctr" defTabSz="8445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900" kern="1200" dirty="0" smtClean="0">
                <a:solidFill>
                  <a:schemeClr val="tx1"/>
                </a:solidFill>
              </a:rPr>
              <a:t>Web Setup</a:t>
            </a:r>
          </a:p>
        </p:txBody>
      </p:sp>
      <p:sp>
        <p:nvSpPr>
          <p:cNvPr id="14" name="Rounded Rectangle 10"/>
          <p:cNvSpPr/>
          <p:nvPr/>
        </p:nvSpPr>
        <p:spPr>
          <a:xfrm>
            <a:off x="5578968" y="1840938"/>
            <a:ext cx="1551086" cy="1463040"/>
          </a:xfrm>
          <a:prstGeom prst="rect">
            <a:avLst/>
          </a:prstGeom>
          <a:solidFill>
            <a:schemeClr val="accent2">
              <a:lumMod val="60000"/>
              <a:lumOff val="40000"/>
              <a:alpha val="16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spcFirstLastPara="0" vert="horz" wrap="square" lIns="72390" tIns="72390" rIns="72390" bIns="72390" numCol="1" spcCol="1270" anchor="ctr" anchorCtr="0">
            <a:noAutofit/>
          </a:bodyPr>
          <a:lstStyle/>
          <a:p>
            <a:pPr lvl="0" algn="ctr" defTabSz="8445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900" dirty="0" smtClean="0">
                <a:solidFill>
                  <a:schemeClr val="tx1"/>
                </a:solidFill>
              </a:rPr>
              <a:t>Process Du</a:t>
            </a:r>
            <a:r>
              <a:rPr lang="en-US" sz="1900" kern="1200" dirty="0" smtClean="0">
                <a:solidFill>
                  <a:schemeClr val="tx1"/>
                </a:solidFill>
              </a:rPr>
              <a:t>plication</a:t>
            </a:r>
          </a:p>
        </p:txBody>
      </p:sp>
      <p:sp>
        <p:nvSpPr>
          <p:cNvPr id="12" name="Rounded Rectangle 12"/>
          <p:cNvSpPr/>
          <p:nvPr/>
        </p:nvSpPr>
        <p:spPr>
          <a:xfrm>
            <a:off x="7361482" y="1840938"/>
            <a:ext cx="1551086" cy="1463040"/>
          </a:xfrm>
          <a:prstGeom prst="rect">
            <a:avLst/>
          </a:prstGeom>
          <a:solidFill>
            <a:schemeClr val="accent2">
              <a:lumMod val="60000"/>
              <a:lumOff val="40000"/>
              <a:alpha val="16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spcFirstLastPara="0" vert="horz" wrap="square" lIns="72390" tIns="72390" rIns="72390" bIns="72390" numCol="1" spcCol="1270" anchor="ctr" anchorCtr="0">
            <a:noAutofit/>
          </a:bodyPr>
          <a:lstStyle/>
          <a:p>
            <a:pPr lvl="0" algn="ctr" defTabSz="8445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900" kern="1200" dirty="0" smtClean="0">
                <a:solidFill>
                  <a:schemeClr val="tx1"/>
                </a:solidFill>
              </a:rPr>
              <a:t>Scalability</a:t>
            </a:r>
            <a:endParaRPr lang="en-US" sz="1900" kern="1200" dirty="0">
              <a:solidFill>
                <a:schemeClr val="tx1"/>
              </a:solidFill>
            </a:endParaRPr>
          </a:p>
        </p:txBody>
      </p:sp>
      <p:grpSp>
        <p:nvGrpSpPr>
          <p:cNvPr id="21" name="Group 20"/>
          <p:cNvGrpSpPr/>
          <p:nvPr/>
        </p:nvGrpSpPr>
        <p:grpSpPr>
          <a:xfrm>
            <a:off x="579484" y="3117697"/>
            <a:ext cx="1551086" cy="1453459"/>
            <a:chOff x="0" y="-2"/>
            <a:chExt cx="1551086" cy="4664141"/>
          </a:xfrm>
        </p:grpSpPr>
        <p:sp>
          <p:nvSpPr>
            <p:cNvPr id="22" name="Rounded Rectangle 21"/>
            <p:cNvSpPr/>
            <p:nvPr/>
          </p:nvSpPr>
          <p:spPr>
            <a:xfrm>
              <a:off x="0" y="0"/>
              <a:ext cx="1551086" cy="4525963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</p:sp>
        <p:sp>
          <p:nvSpPr>
            <p:cNvPr id="23" name="Rounded Rectangle 4"/>
            <p:cNvSpPr/>
            <p:nvPr/>
          </p:nvSpPr>
          <p:spPr>
            <a:xfrm>
              <a:off x="0" y="-2"/>
              <a:ext cx="1551086" cy="4664141"/>
            </a:xfrm>
            <a:prstGeom prst="rect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spcFirstLastPara="0" vert="horz" wrap="square" lIns="72390" tIns="72390" rIns="72390" bIns="72390" numCol="1" spcCol="1270" anchor="ctr" anchorCtr="0">
              <a:noAutofit/>
            </a:bodyPr>
            <a:lstStyle/>
            <a:p>
              <a:pPr lvl="0" algn="ctr" defTabSz="8445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900" dirty="0" smtClean="0"/>
                <a:t>Direct</a:t>
              </a:r>
              <a:r>
                <a:rPr lang="en-US" sz="1900" kern="1200" dirty="0" smtClean="0"/>
                <a:t> Transfer</a:t>
              </a:r>
            </a:p>
          </p:txBody>
        </p:sp>
      </p:grpSp>
      <p:grpSp>
        <p:nvGrpSpPr>
          <p:cNvPr id="27" name="Group 26"/>
          <p:cNvGrpSpPr/>
          <p:nvPr/>
        </p:nvGrpSpPr>
        <p:grpSpPr>
          <a:xfrm>
            <a:off x="2718501" y="3117697"/>
            <a:ext cx="1551086" cy="1453458"/>
            <a:chOff x="3339256" y="0"/>
            <a:chExt cx="1551086" cy="4664139"/>
          </a:xfrm>
        </p:grpSpPr>
        <p:sp>
          <p:nvSpPr>
            <p:cNvPr id="28" name="Rounded Rectangle 27"/>
            <p:cNvSpPr/>
            <p:nvPr/>
          </p:nvSpPr>
          <p:spPr>
            <a:xfrm>
              <a:off x="3339256" y="0"/>
              <a:ext cx="1551086" cy="4525963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</p:sp>
        <p:sp>
          <p:nvSpPr>
            <p:cNvPr id="29" name="Rounded Rectangle 8"/>
            <p:cNvSpPr/>
            <p:nvPr/>
          </p:nvSpPr>
          <p:spPr>
            <a:xfrm>
              <a:off x="3339256" y="0"/>
              <a:ext cx="1551086" cy="4664139"/>
            </a:xfrm>
            <a:prstGeom prst="rect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spcFirstLastPara="0" vert="horz" wrap="square" lIns="72390" tIns="72390" rIns="72390" bIns="72390" numCol="1" spcCol="1270" anchor="ctr" anchorCtr="0">
              <a:noAutofit/>
            </a:bodyPr>
            <a:lstStyle/>
            <a:p>
              <a:pPr lvl="0" algn="ctr" defTabSz="8445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900" kern="1200" dirty="0" smtClean="0"/>
                <a:t>Easy Sharing</a:t>
              </a:r>
            </a:p>
          </p:txBody>
        </p:sp>
      </p:grpSp>
      <p:grpSp>
        <p:nvGrpSpPr>
          <p:cNvPr id="30" name="Group 29"/>
          <p:cNvGrpSpPr/>
          <p:nvPr/>
        </p:nvGrpSpPr>
        <p:grpSpPr>
          <a:xfrm>
            <a:off x="4857518" y="3117697"/>
            <a:ext cx="1551086" cy="1453458"/>
            <a:chOff x="5006674" y="0"/>
            <a:chExt cx="1551086" cy="4664139"/>
          </a:xfrm>
        </p:grpSpPr>
        <p:sp>
          <p:nvSpPr>
            <p:cNvPr id="31" name="Rounded Rectangle 30"/>
            <p:cNvSpPr/>
            <p:nvPr/>
          </p:nvSpPr>
          <p:spPr>
            <a:xfrm>
              <a:off x="5006674" y="0"/>
              <a:ext cx="1551086" cy="4525963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</p:sp>
        <p:sp>
          <p:nvSpPr>
            <p:cNvPr id="32" name="Rounded Rectangle 10"/>
            <p:cNvSpPr/>
            <p:nvPr/>
          </p:nvSpPr>
          <p:spPr>
            <a:xfrm>
              <a:off x="5006674" y="0"/>
              <a:ext cx="1551086" cy="4664139"/>
            </a:xfrm>
            <a:prstGeom prst="rect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spcFirstLastPara="0" vert="horz" wrap="square" lIns="72390" tIns="72390" rIns="72390" bIns="72390" numCol="1" spcCol="1270" anchor="ctr" anchorCtr="0">
              <a:noAutofit/>
            </a:bodyPr>
            <a:lstStyle/>
            <a:p>
              <a:pPr lvl="0" algn="ctr" defTabSz="8445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900" kern="1200" dirty="0" smtClean="0"/>
                <a:t>Reusable</a:t>
              </a:r>
            </a:p>
          </p:txBody>
        </p:sp>
      </p:grpSp>
      <p:grpSp>
        <p:nvGrpSpPr>
          <p:cNvPr id="33" name="Group 32"/>
          <p:cNvGrpSpPr/>
          <p:nvPr/>
        </p:nvGrpSpPr>
        <p:grpSpPr>
          <a:xfrm>
            <a:off x="6996535" y="3117697"/>
            <a:ext cx="1551086" cy="1453458"/>
            <a:chOff x="6674093" y="0"/>
            <a:chExt cx="1551086" cy="4664139"/>
          </a:xfrm>
        </p:grpSpPr>
        <p:sp>
          <p:nvSpPr>
            <p:cNvPr id="34" name="Rounded Rectangle 33"/>
            <p:cNvSpPr/>
            <p:nvPr/>
          </p:nvSpPr>
          <p:spPr>
            <a:xfrm>
              <a:off x="6674093" y="0"/>
              <a:ext cx="1551086" cy="4525963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</p:sp>
        <p:sp>
          <p:nvSpPr>
            <p:cNvPr id="35" name="Rounded Rectangle 12"/>
            <p:cNvSpPr/>
            <p:nvPr/>
          </p:nvSpPr>
          <p:spPr>
            <a:xfrm>
              <a:off x="6674093" y="0"/>
              <a:ext cx="1551086" cy="4664139"/>
            </a:xfrm>
            <a:prstGeom prst="rect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spcFirstLastPara="0" vert="horz" wrap="square" lIns="72390" tIns="72390" rIns="72390" bIns="72390" numCol="1" spcCol="1270" anchor="ctr" anchorCtr="0">
              <a:noAutofit/>
            </a:bodyPr>
            <a:lstStyle/>
            <a:p>
              <a:pPr lvl="0" algn="ctr" defTabSz="8445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900" kern="1200" dirty="0" smtClean="0"/>
                <a:t>Ubiquitous</a:t>
              </a:r>
              <a:endParaRPr lang="en-US" sz="1900" kern="1200" dirty="0"/>
            </a:p>
          </p:txBody>
        </p:sp>
      </p:grpSp>
      <p:sp>
        <p:nvSpPr>
          <p:cNvPr id="42" name="Title 1"/>
          <p:cNvSpPr txBox="1">
            <a:spLocks/>
          </p:cNvSpPr>
          <p:nvPr/>
        </p:nvSpPr>
        <p:spPr>
          <a:xfrm>
            <a:off x="444334" y="379224"/>
            <a:ext cx="8229600" cy="102982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err="1" smtClean="0"/>
              <a:t>SeedMe.org</a:t>
            </a:r>
            <a:endParaRPr lang="en-US" dirty="0"/>
          </a:p>
        </p:txBody>
      </p:sp>
      <p:pic>
        <p:nvPicPr>
          <p:cNvPr id="44" name="Picture 43" descr="seedme.org.pdf"/>
          <p:cNvPicPr>
            <a:picLocks noChangeAspect="1"/>
          </p:cNvPicPr>
          <p:nvPr/>
        </p:nvPicPr>
        <p:blipFill>
          <a:blip r:embed="rId3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37" y="6468648"/>
            <a:ext cx="1371600" cy="3771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20355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2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16730</TotalTime>
  <Words>1034</Words>
  <Application>Microsoft Macintosh PowerPoint</Application>
  <PresentationFormat>On-screen Show (4:3)</PresentationFormat>
  <Paragraphs>293</Paragraphs>
  <Slides>24</Slides>
  <Notes>19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6" baseType="lpstr">
      <vt:lpstr>Office Theme</vt:lpstr>
      <vt:lpstr>Document</vt:lpstr>
      <vt:lpstr>Your Results From Disk to Device (Preview)</vt:lpstr>
      <vt:lpstr>PowerPoint Presentation</vt:lpstr>
      <vt:lpstr>Computation Cycle</vt:lpstr>
      <vt:lpstr>PowerPoint Presentation</vt:lpstr>
      <vt:lpstr>PowerPoint Presentation</vt:lpstr>
      <vt:lpstr>PowerPoint Presentation</vt:lpstr>
      <vt:lpstr>Derived Visual Content Survey</vt:lpstr>
      <vt:lpstr>Pitfalls in sharing derived content</vt:lpstr>
      <vt:lpstr>Gaps</vt:lpstr>
      <vt:lpstr>Why not use existing tools?</vt:lpstr>
      <vt:lpstr>SeedMe Architecture</vt:lpstr>
      <vt:lpstr>SeedMe Hardware</vt:lpstr>
      <vt:lpstr>Compressor Encoding Benchmark</vt:lpstr>
      <vt:lpstr>SeedMe Collection</vt:lpstr>
      <vt:lpstr>SeedMe: Interaction Process</vt:lpstr>
      <vt:lpstr>SeedMe: Interaction Modality</vt:lpstr>
      <vt:lpstr>PowerPoint Presentation</vt:lpstr>
      <vt:lpstr>Application Scenarios</vt:lpstr>
      <vt:lpstr>Work in progress</vt:lpstr>
      <vt:lpstr>Future Work</vt:lpstr>
      <vt:lpstr>Acknowledgements</vt:lpstr>
      <vt:lpstr>PowerPoint Presentation</vt:lpstr>
      <vt:lpstr>PowerPoint Presentation</vt:lpstr>
      <vt:lpstr>Persistence?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Amit Chourasia</dc:creator>
  <cp:lastModifiedBy>Amit Chourasia</cp:lastModifiedBy>
  <cp:revision>218</cp:revision>
  <cp:lastPrinted>2013-04-01T19:42:31Z</cp:lastPrinted>
  <dcterms:created xsi:type="dcterms:W3CDTF">2013-02-21T23:16:02Z</dcterms:created>
  <dcterms:modified xsi:type="dcterms:W3CDTF">2013-07-23T19:04:22Z</dcterms:modified>
</cp:coreProperties>
</file>