
<file path=[Content_Types].xml><?xml version="1.0" encoding="utf-8"?>
<Types xmlns="http://schemas.openxmlformats.org/package/2006/content-types">
  <Override PartName="/ppt/slides/slide18.xml" ContentType="application/vnd.openxmlformats-officedocument.presentationml.slide+xml"/>
  <Override PartName="/ppt/notesSlides/notesSlide4.xml" ContentType="application/vnd.openxmlformats-officedocument.presentationml.notesSlide+xml"/>
  <Override PartName="/ppt/slides/slide9.xml" ContentType="application/vnd.openxmlformats-officedocument.presentationml.slide+xml"/>
  <Override PartName="/ppt/slides/slide14.xml" ContentType="application/vnd.openxmlformats-officedocument.presentationml.slide+xml"/>
  <Override PartName="/ppt/slideLayouts/slideLayout9.xml" ContentType="application/vnd.openxmlformats-officedocument.presentationml.slideLayout+xml"/>
  <Override PartName="/ppt/slideLayouts/slideLayout11.xml" ContentType="application/vnd.openxmlformats-officedocument.presentationml.slideLayout+xml"/>
  <Override PartName="/ppt/slides/slide5.xml" ContentType="application/vnd.openxmlformats-officedocument.presentationml.slide+xml"/>
  <Default Extension="rels" ContentType="application/vnd.openxmlformats-package.relationships+xml"/>
  <Override PartName="/ppt/slides/slide10.xml" ContentType="application/vnd.openxmlformats-officedocument.presentationml.slide+xml"/>
  <Override PartName="/ppt/slideLayouts/slideLayout5.xml" ContentType="application/vnd.openxmlformats-officedocument.presentationml.slideLayout+xml"/>
  <Override PartName="/ppt/notesMasters/notesMaster1.xml" ContentType="application/vnd.openxmlformats-officedocument.presentationml.notesMaster+xml"/>
  <Override PartName="/ppt/slides/slide1.xml" ContentType="application/vnd.openxmlformats-officedocument.presentationml.slide+xml"/>
  <Override PartName="/ppt/slides/slide26.xml" ContentType="application/vnd.openxmlformats-officedocument.presentationml.slide+xml"/>
  <Override PartName="/docProps/app.xml" ContentType="application/vnd.openxmlformats-officedocument.extended-properties+xml"/>
  <Override PartName="/ppt/theme/theme2.xml" ContentType="application/vnd.openxmlformats-officedocument.theme+xml"/>
  <Override PartName="/ppt/slideLayouts/slideLayout1.xml" ContentType="application/vnd.openxmlformats-officedocument.presentationml.slideLayout+xml"/>
  <Override PartName="/ppt/slides/slide22.xml" ContentType="application/vnd.openxmlformats-officedocument.presentationml.slide+xml"/>
  <Default Extension="xml" ContentType="application/xml"/>
  <Override PartName="/ppt/slides/slide19.xml" ContentType="application/vnd.openxmlformats-officedocument.presentationml.slide+xml"/>
  <Override PartName="/ppt/notesSlides/notesSlide5.xml" ContentType="application/vnd.openxmlformats-officedocument.presentationml.notesSlide+xml"/>
  <Override PartName="/ppt/tableStyles.xml" ContentType="application/vnd.openxmlformats-officedocument.presentationml.tableStyles+xml"/>
  <Override PartName="/ppt/slides/slide15.xml" ContentType="application/vnd.openxmlformats-officedocument.presentationml.slide+xml"/>
  <Override PartName="/ppt/notesSlides/notesSlide1.xml" ContentType="application/vnd.openxmlformats-officedocument.presentationml.notesSlide+xml"/>
  <Override PartName="/ppt/slides/slide6.xml" ContentType="application/vnd.openxmlformats-officedocument.presentationml.slide+xml"/>
  <Override PartName="/docProps/core.xml" ContentType="application/vnd.openxmlformats-package.core-properties+xml"/>
  <Override PartName="/ppt/slides/slide11.xml" ContentType="application/vnd.openxmlformats-officedocument.presentationml.slide+xml"/>
  <Override PartName="/ppt/slideLayouts/slideLayout6.xml" ContentType="application/vnd.openxmlformats-officedocument.presentationml.slideLayout+xml"/>
  <Override PartName="/ppt/slides/slide2.xml" ContentType="application/vnd.openxmlformats-officedocument.presentationml.slide+xml"/>
  <Default Extension="png" ContentType="image/png"/>
  <Override PartName="/ppt/slideLayouts/slideLayout2.xml" ContentType="application/vnd.openxmlformats-officedocument.presentationml.slideLayout+xml"/>
  <Override PartName="/ppt/slides/slide23.xml" ContentType="application/vnd.openxmlformats-officedocument.presentationml.slide+xml"/>
  <Override PartName="/ppt/slides/slide16.xml" ContentType="application/vnd.openxmlformats-officedocument.presentationml.slide+xml"/>
  <Override PartName="/ppt/notesSlides/notesSlide2.xml" ContentType="application/vnd.openxmlformats-officedocument.presentationml.notesSlide+xml"/>
  <Override PartName="/ppt/slides/slide7.xml" ContentType="application/vnd.openxmlformats-officedocument.presentationml.slide+xml"/>
  <Override PartName="/ppt/presentation.xml" ContentType="application/vnd.openxmlformats-officedocument.presentationml.presentation.main+xml"/>
  <Override PartName="/ppt/slides/slide12.xml" ContentType="application/vnd.openxmlformats-officedocument.presentationml.slide+xml"/>
  <Override PartName="/ppt/slideLayouts/slideLayout7.xml" ContentType="application/vnd.openxmlformats-officedocument.presentationml.slideLayout+xml"/>
  <Override PartName="/ppt/slides/slide3.xml" ContentType="application/vnd.openxmlformats-officedocument.presentationml.slide+xml"/>
  <Override PartName="/ppt/slideLayouts/slideLayout3.xml" ContentType="application/vnd.openxmlformats-officedocument.presentationml.slideLayout+xml"/>
  <Override PartName="/ppt/slides/slide24.xml" ContentType="application/vnd.openxmlformats-officedocument.presentationml.slide+xml"/>
  <Override PartName="/ppt/slides/slide20.xml" ContentType="application/vnd.openxmlformats-officedocument.presentationml.slide+xml"/>
  <Override PartName="/ppt/slides/slide17.xml" ContentType="application/vnd.openxmlformats-officedocument.presentationml.slide+xml"/>
  <Override PartName="/ppt/notesSlides/notesSlide3.xml" ContentType="application/vnd.openxmlformats-officedocument.presentationml.notesSlide+xml"/>
  <Override PartName="/ppt/slides/slide8.xml" ContentType="application/vnd.openxmlformats-officedocument.presentationml.slide+xml"/>
  <Override PartName="/ppt/presProps.xml" ContentType="application/vnd.openxmlformats-officedocument.presentationml.presProps+xml"/>
  <Override PartName="/ppt/slides/slide13.xml" ContentType="application/vnd.openxmlformats-officedocument.presentationml.slide+xml"/>
  <Override PartName="/ppt/slideLayouts/slideLayout8.xml" ContentType="application/vnd.openxmlformats-officedocument.presentationml.slideLayout+xml"/>
  <Override PartName="/ppt/slideLayouts/slideLayout10.xml" ContentType="application/vnd.openxmlformats-officedocument.presentationml.slideLayout+xml"/>
  <Override PartName="/ppt/slides/slide4.xml" ContentType="application/vnd.openxmlformats-officedocument.presentationml.slide+xml"/>
  <Override PartName="/ppt/slideLayouts/slideLayout4.xml" ContentType="application/vnd.openxmlformats-officedocument.presentationml.slideLayout+xml"/>
  <Override PartName="/ppt/slides/slide25.xml" ContentType="application/vnd.openxmlformats-officedocument.presentationml.slide+xml"/>
  <Override PartName="/ppt/slideMasters/slideMaster1.xml" ContentType="application/vnd.openxmlformats-officedocument.presentationml.slideMaster+xml"/>
  <Override PartName="/ppt/theme/theme1.xml" ContentType="application/vnd.openxmlformats-officedocument.theme+xml"/>
  <Override PartName="/ppt/slides/slide21.xml" ContentType="application/vnd.openxmlformats-officedocument.presentationml.slide+xml"/>
  <Default Extension="bin" ContentType="application/vnd.openxmlformats-officedocument.presentationml.printerSettings"/>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96" r:id="rId1"/>
  </p:sldMasterIdLst>
  <p:notesMasterIdLst>
    <p:notesMasterId r:id="rId28"/>
  </p:notesMasterIdLst>
  <p:sldIdLst>
    <p:sldId id="256" r:id="rId2"/>
    <p:sldId id="288" r:id="rId3"/>
    <p:sldId id="319" r:id="rId4"/>
    <p:sldId id="320" r:id="rId5"/>
    <p:sldId id="322" r:id="rId6"/>
    <p:sldId id="265" r:id="rId7"/>
    <p:sldId id="315" r:id="rId8"/>
    <p:sldId id="318" r:id="rId9"/>
    <p:sldId id="295" r:id="rId10"/>
    <p:sldId id="296" r:id="rId11"/>
    <p:sldId id="260" r:id="rId12"/>
    <p:sldId id="300" r:id="rId13"/>
    <p:sldId id="330" r:id="rId14"/>
    <p:sldId id="262" r:id="rId15"/>
    <p:sldId id="323" r:id="rId16"/>
    <p:sldId id="313" r:id="rId17"/>
    <p:sldId id="316" r:id="rId18"/>
    <p:sldId id="302" r:id="rId19"/>
    <p:sldId id="327" r:id="rId20"/>
    <p:sldId id="326" r:id="rId21"/>
    <p:sldId id="332" r:id="rId22"/>
    <p:sldId id="331" r:id="rId23"/>
    <p:sldId id="328" r:id="rId24"/>
    <p:sldId id="329" r:id="rId25"/>
    <p:sldId id="333" r:id="rId26"/>
    <p:sldId id="325" r:id="rId2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85854" autoAdjust="0"/>
  </p:normalViewPr>
  <p:slideViewPr>
    <p:cSldViewPr snapToGrid="0" snapToObjects="1">
      <p:cViewPr>
        <p:scale>
          <a:sx n="100" d="100"/>
          <a:sy n="100" d="100"/>
        </p:scale>
        <p:origin x="-584" y="-12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notesMaster" Target="notesMasters/notesMaster1.xml"/><Relationship Id="rId29" Type="http://schemas.openxmlformats.org/officeDocument/2006/relationships/printerSettings" Target="printerSettings/printerSettings1.bin"/><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presProps" Target="presProps.xml"/><Relationship Id="rId31" Type="http://schemas.openxmlformats.org/officeDocument/2006/relationships/viewProps" Target="viewProps.xml"/><Relationship Id="rId32" Type="http://schemas.openxmlformats.org/officeDocument/2006/relationships/theme" Target="theme/theme1.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B13DAEA-27FA-A244-81C2-572769BB0504}" type="datetimeFigureOut">
              <a:rPr lang="en-US" smtClean="0"/>
              <a:pPr/>
              <a:t>7/24/13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947C11F6-8E67-FE4F-8DAD-578CFC1DBF43}"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5.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2.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6.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8.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8673" name="Placeholder 2"/>
          <p:cNvSpPr>
            <a:spLocks noGrp="1" noRot="1" noChangeAspect="1"/>
          </p:cNvSpPr>
          <p:nvPr>
            <p:ph type="sldImg"/>
          </p:nvPr>
        </p:nvSpPr>
        <p:spPr bwMode="auto">
          <a:noFill/>
          <a:ln>
            <a:solidFill>
              <a:srgbClr val="000000"/>
            </a:solidFill>
            <a:miter lim="800000"/>
            <a:headEnd/>
            <a:tailEnd/>
          </a:ln>
        </p:spPr>
      </p:sp>
      <p:sp>
        <p:nvSpPr>
          <p:cNvPr id="28674" name="Rectangle 3"/>
          <p:cNvSpPr>
            <a:spLocks noGrp="1"/>
          </p:cNvSpPr>
          <p:nvPr>
            <p:ph type="body" idx="1"/>
          </p:nvPr>
        </p:nvSpPr>
        <p:spPr bwMode="auto">
          <a:noFill/>
        </p:spPr>
        <p:txBody>
          <a:bodyPr wrap="square" numCol="1" anchor="t" anchorCtr="0" compatLnSpc="1">
            <a:prstTxWarp prst="textNoShape">
              <a:avLst/>
            </a:prstTxWarp>
          </a:bodyPr>
          <a:lstStyle/>
          <a:p>
            <a:pPr marL="228600" indent="-228600">
              <a:buFontTx/>
              <a:buAutoNum type="arabicPeriod"/>
            </a:pPr>
            <a:r>
              <a:rPr lang="en-US" sz="900" dirty="0">
                <a:solidFill>
                  <a:srgbClr val="FFFF00"/>
                </a:solidFill>
              </a:rPr>
              <a:t> My uncle asked about the platypus since he had heard about it in the news and wondered why it was so important.</a:t>
            </a:r>
          </a:p>
          <a:p>
            <a:pPr marL="228600" indent="-228600">
              <a:buFontTx/>
              <a:buAutoNum type="arabicPeriod"/>
            </a:pPr>
            <a:r>
              <a:rPr lang="en-US" sz="900" dirty="0">
                <a:solidFill>
                  <a:srgbClr val="FFFF00"/>
                </a:solidFill>
              </a:rPr>
              <a:t> I further explained that its peculiarity does not end there…</a:t>
            </a:r>
          </a:p>
          <a:p>
            <a:pPr marL="228600" indent="-228600">
              <a:buFontTx/>
              <a:buAutoNum type="arabicPeriod"/>
            </a:pPr>
            <a:r>
              <a:rPr lang="en-US" sz="900" dirty="0">
                <a:solidFill>
                  <a:srgbClr val="FFFF00"/>
                </a:solidFill>
              </a:rPr>
              <a:t> My uncle then asked why this was important information.  Thus, as best as I could and as often as I could</a:t>
            </a:r>
            <a:r>
              <a:rPr lang="en-US" sz="900" dirty="0" smtClean="0">
                <a:solidFill>
                  <a:srgbClr val="FFFF00"/>
                </a:solidFill>
              </a:rPr>
              <a:t>,</a:t>
            </a:r>
          </a:p>
          <a:p>
            <a:pPr marL="228600" marR="0" indent="-228600" algn="l" defTabSz="457200" rtl="0" eaLnBrk="1" fontAlgn="auto" latinLnBrk="0" hangingPunct="1">
              <a:lnSpc>
                <a:spcPct val="100000"/>
              </a:lnSpc>
              <a:spcBef>
                <a:spcPts val="0"/>
              </a:spcBef>
              <a:spcAft>
                <a:spcPts val="0"/>
              </a:spcAft>
              <a:buClrTx/>
              <a:buSzTx/>
              <a:buFontTx/>
              <a:buAutoNum type="arabicPeriod"/>
              <a:tabLst/>
              <a:defRPr/>
            </a:pPr>
            <a:r>
              <a:rPr lang="en-US" sz="900" dirty="0" smtClean="0">
                <a:solidFill>
                  <a:srgbClr val="000000"/>
                </a:solidFill>
              </a:rPr>
              <a:t>I explained in Navajo what the significance and relevance of this recent accomplishment.  However, since there are no Navajo words for genetics, genomics, and bioinformatics, I mixed in plenty of English.</a:t>
            </a:r>
          </a:p>
          <a:p>
            <a:pPr marL="228600" indent="-228600">
              <a:buFontTx/>
              <a:buAutoNum type="arabicPeriod"/>
            </a:pPr>
            <a:endParaRPr lang="en-US" sz="900" dirty="0">
              <a:solidFill>
                <a:srgbClr val="FFFF00"/>
              </a:solidFil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sz="1200" kern="1200" dirty="0" smtClean="0">
                <a:solidFill>
                  <a:schemeClr val="tx1"/>
                </a:solidFill>
                <a:latin typeface="+mn-lt"/>
                <a:ea typeface="+mn-ea"/>
                <a:cs typeface="+mn-cs"/>
              </a:rPr>
              <a:t>Chronic Conditions</a:t>
            </a:r>
            <a:r>
              <a:rPr lang="en-US" sz="1200" kern="1200" baseline="0" dirty="0" smtClean="0">
                <a:solidFill>
                  <a:schemeClr val="tx1"/>
                </a:solidFill>
                <a:latin typeface="+mn-lt"/>
                <a:ea typeface="+mn-ea"/>
                <a:cs typeface="+mn-cs"/>
              </a:rPr>
              <a:t> </a:t>
            </a:r>
            <a:r>
              <a:rPr lang="en-US" sz="1200" kern="1200" dirty="0" smtClean="0">
                <a:solidFill>
                  <a:schemeClr val="tx1"/>
                </a:solidFill>
                <a:latin typeface="+mn-lt"/>
                <a:ea typeface="+mn-ea"/>
                <a:cs typeface="+mn-cs"/>
              </a:rPr>
              <a:t>include cardiovascular disease, diabetes, cancer, back pain/problems, arthritis, chronic pain, anxiety/depression, mobility problems, and obesity.</a:t>
            </a:r>
            <a:endParaRPr lang="en-US" dirty="0"/>
          </a:p>
        </p:txBody>
      </p:sp>
      <p:sp>
        <p:nvSpPr>
          <p:cNvPr id="4" name="Slide Number Placeholder 3"/>
          <p:cNvSpPr>
            <a:spLocks noGrp="1"/>
          </p:cNvSpPr>
          <p:nvPr>
            <p:ph type="sldNum" sz="quarter" idx="10"/>
          </p:nvPr>
        </p:nvSpPr>
        <p:spPr/>
        <p:txBody>
          <a:bodyPr/>
          <a:lstStyle/>
          <a:p>
            <a:fld id="{947C11F6-8E67-FE4F-8DAD-578CFC1DBF43}" type="slidenum">
              <a:rPr lang="en-US" smtClean="0"/>
              <a:pPr/>
              <a:t>7</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pPr lvl="2"/>
            <a:r>
              <a:rPr lang="en-US" sz="2000" dirty="0" smtClean="0"/>
              <a:t>Nearly 20 years ago, Amerindians on Vancouver Island in Canada donated blood for research into the genetic causes of rheumatoid arthritis, a disease that is rampant in their tribe. Now they are incensed to discover that the specimens have been</a:t>
            </a:r>
            <a:r>
              <a:rPr lang="en-US" sz="2000" baseline="0" dirty="0" smtClean="0"/>
              <a:t> </a:t>
            </a:r>
            <a:r>
              <a:rPr lang="en-US" sz="2000" dirty="0" smtClean="0"/>
              <a:t>used for other research — including a project on the sensitive issue of the spread of </a:t>
            </a:r>
            <a:r>
              <a:rPr lang="en-US" sz="2000" dirty="0" err="1" smtClean="0"/>
              <a:t>lymphotropic</a:t>
            </a:r>
            <a:r>
              <a:rPr lang="en-US" sz="2000" dirty="0" smtClean="0"/>
              <a:t> viruses by intravenous drug abuse.</a:t>
            </a:r>
          </a:p>
        </p:txBody>
      </p:sp>
      <p:sp>
        <p:nvSpPr>
          <p:cNvPr id="4" name="Slide Number Placeholder 3"/>
          <p:cNvSpPr>
            <a:spLocks noGrp="1"/>
          </p:cNvSpPr>
          <p:nvPr>
            <p:ph type="sldNum" sz="quarter" idx="10"/>
          </p:nvPr>
        </p:nvSpPr>
        <p:spPr/>
        <p:txBody>
          <a:bodyPr/>
          <a:lstStyle/>
          <a:p>
            <a:fld id="{947C11F6-8E67-FE4F-8DAD-578CFC1DBF43}" type="slidenum">
              <a:rPr lang="en-US" smtClean="0"/>
              <a:pPr/>
              <a:t>12</a:t>
            </a:fld>
            <a:endParaRPr lang="en-US"/>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0721" name="Placeholder 2"/>
          <p:cNvSpPr>
            <a:spLocks noGrp="1" noRot="1" noChangeAspect="1"/>
          </p:cNvSpPr>
          <p:nvPr>
            <p:ph type="sldImg"/>
          </p:nvPr>
        </p:nvSpPr>
        <p:spPr bwMode="auto">
          <a:noFill/>
          <a:ln>
            <a:solidFill>
              <a:srgbClr val="000000"/>
            </a:solidFill>
            <a:miter lim="800000"/>
            <a:headEnd/>
            <a:tailEnd/>
          </a:ln>
        </p:spPr>
      </p:sp>
      <p:sp>
        <p:nvSpPr>
          <p:cNvPr id="30722" name="Rectangle 3"/>
          <p:cNvSpPr>
            <a:spLocks noGrp="1"/>
          </p:cNvSpPr>
          <p:nvPr>
            <p:ph type="body" idx="1"/>
          </p:nvPr>
        </p:nvSpPr>
        <p:spPr bwMode="auto">
          <a:noFill/>
        </p:spPr>
        <p:txBody>
          <a:bodyPr wrap="square" numCol="1" anchor="t" anchorCtr="0" compatLnSpc="1">
            <a:prstTxWarp prst="textNoShape">
              <a:avLst/>
            </a:prstTxWarp>
          </a:bodyPr>
          <a:lstStyle/>
          <a:p>
            <a:r>
              <a:rPr lang="en-US" sz="900">
                <a:solidFill>
                  <a:srgbClr val="FFFF00"/>
                </a:solidFill>
              </a:rPr>
              <a:t>1. It should be noted that you do not have to be a biologist to pursue genomics.</a:t>
            </a: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6625" name="Placeholder 2"/>
          <p:cNvSpPr>
            <a:spLocks noGrp="1" noRot="1" noChangeAspect="1"/>
          </p:cNvSpPr>
          <p:nvPr>
            <p:ph type="sldImg"/>
          </p:nvPr>
        </p:nvSpPr>
        <p:spPr bwMode="auto">
          <a:noFill/>
          <a:ln>
            <a:solidFill>
              <a:srgbClr val="000000"/>
            </a:solidFill>
            <a:miter lim="800000"/>
            <a:headEnd/>
            <a:tailEnd/>
          </a:ln>
        </p:spPr>
      </p:sp>
      <p:sp>
        <p:nvSpPr>
          <p:cNvPr id="26626" name="Placeholder 3"/>
          <p:cNvSpPr>
            <a:spLocks noGrp="1"/>
          </p:cNvSpPr>
          <p:nvPr>
            <p:ph type="body" idx="1"/>
          </p:nvPr>
        </p:nvSpPr>
        <p:spPr bwMode="auto">
          <a:noFill/>
        </p:spPr>
        <p:txBody>
          <a:bodyPr wrap="square" numCol="1" anchor="t" anchorCtr="0" compatLnSpc="1">
            <a:prstTxWarp prst="textNoShape">
              <a:avLst/>
            </a:prstTxWarp>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646B6574-EDBC-6646-B2FA-5E72DF02668B}" type="datetimeFigureOut">
              <a:rPr lang="en-US" smtClean="0"/>
              <a:pPr/>
              <a:t>7/24/13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46B6574-EDBC-6646-B2FA-5E72DF02668B}" type="datetimeFigureOut">
              <a:rPr lang="en-US" smtClean="0"/>
              <a:pPr/>
              <a:t>7/24/13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46B6574-EDBC-6646-B2FA-5E72DF02668B}" type="datetimeFigureOut">
              <a:rPr lang="en-US" smtClean="0"/>
              <a:pPr/>
              <a:t>7/24/13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46B6574-EDBC-6646-B2FA-5E72DF02668B}" type="datetimeFigureOut">
              <a:rPr lang="en-US" smtClean="0"/>
              <a:pPr/>
              <a:t>7/24/13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646B6574-EDBC-6646-B2FA-5E72DF02668B}" type="datetimeFigureOut">
              <a:rPr lang="en-US" smtClean="0"/>
              <a:pPr/>
              <a:t>7/24/13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646B6574-EDBC-6646-B2FA-5E72DF02668B}" type="datetimeFigureOut">
              <a:rPr lang="en-US" smtClean="0"/>
              <a:pPr/>
              <a:t>7/24/13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646B6574-EDBC-6646-B2FA-5E72DF02668B}" type="datetimeFigureOut">
              <a:rPr lang="en-US" smtClean="0"/>
              <a:pPr/>
              <a:t>7/24/13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646B6574-EDBC-6646-B2FA-5E72DF02668B}" type="datetimeFigureOut">
              <a:rPr lang="en-US" smtClean="0"/>
              <a:pPr/>
              <a:t>7/24/13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46B6574-EDBC-6646-B2FA-5E72DF02668B}" type="datetimeFigureOut">
              <a:rPr lang="en-US" smtClean="0"/>
              <a:pPr/>
              <a:t>7/24/13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46B6574-EDBC-6646-B2FA-5E72DF02668B}" type="datetimeFigureOut">
              <a:rPr lang="en-US" smtClean="0"/>
              <a:pPr/>
              <a:t>7/24/13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646B6574-EDBC-6646-B2FA-5E72DF02668B}" type="datetimeFigureOut">
              <a:rPr lang="en-US" smtClean="0"/>
              <a:pPr/>
              <a:t>7/24/13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18A5E84-FCE1-CC4E-9BA5-D41E3F9B4C17}"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46B6574-EDBC-6646-B2FA-5E72DF02668B}" type="datetimeFigureOut">
              <a:rPr lang="en-US" smtClean="0"/>
              <a:pPr/>
              <a:t>7/24/13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18A5E84-FCE1-CC4E-9BA5-D41E3F9B4C17}"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97" r:id="rId1"/>
    <p:sldLayoutId id="2147483698" r:id="rId2"/>
    <p:sldLayoutId id="2147483699" r:id="rId3"/>
    <p:sldLayoutId id="2147483700" r:id="rId4"/>
    <p:sldLayoutId id="2147483701" r:id="rId5"/>
    <p:sldLayoutId id="2147483702" r:id="rId6"/>
    <p:sldLayoutId id="2147483703" r:id="rId7"/>
    <p:sldLayoutId id="2147483704" r:id="rId8"/>
    <p:sldLayoutId id="2147483705" r:id="rId9"/>
    <p:sldLayoutId id="2147483706" r:id="rId10"/>
    <p:sldLayoutId id="2147483707"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image" Target="../media/image1.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3" Type="http://schemas.openxmlformats.org/officeDocument/2006/relationships/hyperlink" Target="http://genetics.ncai.org/" TargetMode="External"/><Relationship Id="rId4" Type="http://schemas.openxmlformats.org/officeDocument/2006/relationships/hyperlink" Target="http://genetics.ncai.org/enhancing_genomic_research.cfm" TargetMode="External"/><Relationship Id="rId5" Type="http://schemas.openxmlformats.org/officeDocument/2006/relationships/hyperlink" Target="http://www.genome.gov/14514219" TargetMode="External"/><Relationship Id="rId1" Type="http://schemas.openxmlformats.org/officeDocument/2006/relationships/slideLayout" Target="../slideLayouts/slideLayout2.xml"/><Relationship Id="rId2" Type="http://schemas.openxmlformats.org/officeDocument/2006/relationships/hyperlink" Target="mailto:bitsoi@fas.harvard.edu" TargetMode="Externa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876300"/>
            <a:ext cx="7772400" cy="1470025"/>
          </a:xfrm>
        </p:spPr>
        <p:txBody>
          <a:bodyPr>
            <a:normAutofit fontScale="90000"/>
          </a:bodyPr>
          <a:lstStyle/>
          <a:p>
            <a:r>
              <a:rPr lang="en-US" b="1" dirty="0" smtClean="0"/>
              <a:t>Bridging the Gap and Democratizing Scientific Research for Native Americans</a:t>
            </a:r>
            <a:br>
              <a:rPr lang="en-US" b="1" dirty="0" smtClean="0"/>
            </a:br>
            <a:r>
              <a:rPr lang="en-US" dirty="0" smtClean="0"/>
              <a:t/>
            </a:r>
            <a:br>
              <a:rPr lang="en-US" dirty="0" smtClean="0"/>
            </a:br>
            <a:endParaRPr lang="en-US" dirty="0"/>
          </a:p>
        </p:txBody>
      </p:sp>
      <p:sp>
        <p:nvSpPr>
          <p:cNvPr id="3" name="Subtitle 2"/>
          <p:cNvSpPr>
            <a:spLocks noGrp="1"/>
          </p:cNvSpPr>
          <p:nvPr>
            <p:ph type="subTitle" idx="1"/>
          </p:nvPr>
        </p:nvSpPr>
        <p:spPr>
          <a:xfrm>
            <a:off x="914400" y="1968500"/>
            <a:ext cx="7543800" cy="4673599"/>
          </a:xfrm>
        </p:spPr>
        <p:txBody>
          <a:bodyPr>
            <a:normAutofit fontScale="77500" lnSpcReduction="20000"/>
          </a:bodyPr>
          <a:lstStyle/>
          <a:p>
            <a:r>
              <a:rPr lang="en-US" sz="2595" dirty="0" smtClean="0">
                <a:solidFill>
                  <a:schemeClr val="tx1"/>
                </a:solidFill>
              </a:rPr>
              <a:t>XSEDE 13: Gateway to Discovery</a:t>
            </a:r>
          </a:p>
          <a:p>
            <a:r>
              <a:rPr lang="en-US" sz="2595" dirty="0" smtClean="0">
                <a:solidFill>
                  <a:schemeClr val="tx1"/>
                </a:solidFill>
              </a:rPr>
              <a:t>San Diego, CA</a:t>
            </a:r>
          </a:p>
          <a:p>
            <a:r>
              <a:rPr lang="en-US" sz="2595" dirty="0" smtClean="0">
                <a:solidFill>
                  <a:schemeClr val="tx1"/>
                </a:solidFill>
              </a:rPr>
              <a:t>July 24, 2013</a:t>
            </a:r>
          </a:p>
          <a:p>
            <a:pPr algn="r"/>
            <a:endParaRPr lang="en-US" sz="2800" dirty="0" smtClean="0">
              <a:solidFill>
                <a:schemeClr val="tx1"/>
              </a:solidFill>
            </a:endParaRPr>
          </a:p>
          <a:p>
            <a:pPr algn="r"/>
            <a:endParaRPr lang="en-US" sz="2800" dirty="0" smtClean="0">
              <a:solidFill>
                <a:schemeClr val="tx1"/>
              </a:solidFill>
            </a:endParaRPr>
          </a:p>
          <a:p>
            <a:pPr algn="r"/>
            <a:endParaRPr lang="en-US" sz="2800" dirty="0" smtClean="0">
              <a:solidFill>
                <a:schemeClr val="tx1"/>
              </a:solidFill>
            </a:endParaRPr>
          </a:p>
          <a:p>
            <a:pPr algn="r"/>
            <a:endParaRPr lang="en-US" sz="2800" dirty="0" smtClean="0">
              <a:solidFill>
                <a:schemeClr val="tx1"/>
              </a:solidFill>
            </a:endParaRPr>
          </a:p>
          <a:p>
            <a:pPr algn="r"/>
            <a:endParaRPr lang="en-US" sz="2800" dirty="0" smtClean="0">
              <a:solidFill>
                <a:schemeClr val="tx1"/>
              </a:solidFill>
            </a:endParaRPr>
          </a:p>
          <a:p>
            <a:pPr algn="r"/>
            <a:endParaRPr lang="en-US" sz="2800" dirty="0" smtClean="0">
              <a:solidFill>
                <a:schemeClr val="tx1"/>
              </a:solidFill>
            </a:endParaRPr>
          </a:p>
          <a:p>
            <a:pPr algn="r"/>
            <a:endParaRPr lang="en-US" sz="2800" dirty="0" smtClean="0">
              <a:solidFill>
                <a:schemeClr val="tx1"/>
              </a:solidFill>
            </a:endParaRPr>
          </a:p>
          <a:p>
            <a:pPr algn="r"/>
            <a:r>
              <a:rPr lang="en-US" sz="2800" dirty="0" smtClean="0">
                <a:solidFill>
                  <a:schemeClr val="tx1"/>
                </a:solidFill>
              </a:rPr>
              <a:t>Dr. Lee </a:t>
            </a:r>
            <a:r>
              <a:rPr lang="en-US" sz="2800" dirty="0" err="1" smtClean="0">
                <a:solidFill>
                  <a:schemeClr val="tx1"/>
                </a:solidFill>
              </a:rPr>
              <a:t>Bitsóí</a:t>
            </a:r>
            <a:endParaRPr lang="en-US" sz="2800" dirty="0" smtClean="0">
              <a:solidFill>
                <a:schemeClr val="tx1"/>
              </a:solidFill>
            </a:endParaRPr>
          </a:p>
          <a:p>
            <a:pPr algn="r"/>
            <a:r>
              <a:rPr lang="en-US" sz="2800" dirty="0" smtClean="0">
                <a:solidFill>
                  <a:schemeClr val="tx1"/>
                </a:solidFill>
              </a:rPr>
              <a:t>Research Associate</a:t>
            </a:r>
          </a:p>
          <a:p>
            <a:pPr algn="r"/>
            <a:r>
              <a:rPr lang="en-US" sz="2800" dirty="0" smtClean="0">
                <a:solidFill>
                  <a:schemeClr val="tx1"/>
                </a:solidFill>
              </a:rPr>
              <a:t>Harvard University</a:t>
            </a:r>
          </a:p>
        </p:txBody>
      </p:sp>
      <p:pic>
        <p:nvPicPr>
          <p:cNvPr id="8" name="Picture 7"/>
          <p:cNvPicPr>
            <a:picLocks noChangeAspect="1"/>
          </p:cNvPicPr>
          <p:nvPr/>
        </p:nvPicPr>
        <p:blipFill>
          <a:blip r:embed="rId2"/>
          <a:srcRect/>
          <a:stretch>
            <a:fillRect/>
          </a:stretch>
        </p:blipFill>
        <p:spPr bwMode="auto">
          <a:xfrm>
            <a:off x="1562100" y="3263900"/>
            <a:ext cx="2514600" cy="25146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9698" name="Title 1"/>
          <p:cNvSpPr>
            <a:spLocks noGrp="1"/>
          </p:cNvSpPr>
          <p:nvPr>
            <p:ph type="title"/>
          </p:nvPr>
        </p:nvSpPr>
        <p:spPr>
          <a:xfrm>
            <a:off x="228600" y="457200"/>
            <a:ext cx="8686800" cy="838200"/>
          </a:xfrm>
        </p:spPr>
        <p:txBody>
          <a:bodyPr>
            <a:normAutofit fontScale="90000"/>
          </a:bodyPr>
          <a:lstStyle/>
          <a:p>
            <a:pPr eaLnBrk="1" fontAlgn="auto" hangingPunct="1">
              <a:spcAft>
                <a:spcPts val="0"/>
              </a:spcAft>
              <a:defRPr/>
            </a:pPr>
            <a:r>
              <a:rPr lang="en-US" dirty="0" smtClean="0"/>
              <a:t>Doctoral degrees conferred in biological sciences, 2007-2008</a:t>
            </a:r>
            <a:r>
              <a:rPr lang="en-US" sz="1000" dirty="0" smtClean="0"/>
              <a:t/>
            </a:r>
            <a:br>
              <a:rPr lang="en-US" sz="1000" dirty="0" smtClean="0"/>
            </a:br>
            <a:r>
              <a:rPr lang="en-US" sz="900" dirty="0" smtClean="0"/>
              <a:t> </a:t>
            </a:r>
            <a:br>
              <a:rPr lang="en-US" sz="900" dirty="0" smtClean="0"/>
            </a:br>
            <a:r>
              <a:rPr lang="en-US" sz="900" dirty="0" smtClean="0"/>
              <a:t/>
            </a:r>
            <a:br>
              <a:rPr lang="en-US" sz="900" dirty="0" smtClean="0"/>
            </a:br>
            <a:r>
              <a:rPr lang="en-US" sz="1000" dirty="0" smtClean="0"/>
              <a:t>SOURCE: U.S. Department of Education, National Center for Education Statistics, 2007-08 Integrated Postsecondary Education Data System (IPEDS), Fall 2008. (This table was prepared June 2009.)</a:t>
            </a:r>
          </a:p>
        </p:txBody>
      </p:sp>
      <p:graphicFrame>
        <p:nvGraphicFramePr>
          <p:cNvPr id="4" name="Content Placeholder 3"/>
          <p:cNvGraphicFramePr>
            <a:graphicFrameLocks noGrp="1"/>
          </p:cNvGraphicFramePr>
          <p:nvPr>
            <p:ph idx="1"/>
          </p:nvPr>
        </p:nvGraphicFramePr>
        <p:xfrm>
          <a:off x="228600" y="1752600"/>
          <a:ext cx="8686804" cy="3876040"/>
        </p:xfrm>
        <a:graphic>
          <a:graphicData uri="http://schemas.openxmlformats.org/drawingml/2006/table">
            <a:tbl>
              <a:tblPr firstRow="1" bandRow="1">
                <a:tableStyleId>{5C22544A-7EE6-4342-B048-85BDC9FD1C3A}</a:tableStyleId>
              </a:tblPr>
              <a:tblGrid>
                <a:gridCol w="2171701"/>
                <a:gridCol w="2171701"/>
                <a:gridCol w="2171701"/>
                <a:gridCol w="2171701"/>
              </a:tblGrid>
              <a:tr h="370840">
                <a:tc>
                  <a:txBody>
                    <a:bodyPr/>
                    <a:lstStyle/>
                    <a:p>
                      <a:r>
                        <a:rPr lang="en-US" dirty="0" smtClean="0">
                          <a:solidFill>
                            <a:srgbClr val="000000"/>
                          </a:solidFill>
                        </a:rPr>
                        <a:t>Race/Ethnicity</a:t>
                      </a:r>
                      <a:endParaRPr lang="en-US" dirty="0">
                        <a:solidFill>
                          <a:srgbClr val="000000"/>
                        </a:solidFill>
                      </a:endParaRPr>
                    </a:p>
                  </a:txBody>
                  <a:tcPr marL="96520" marR="96520"/>
                </a:tc>
                <a:tc>
                  <a:txBody>
                    <a:bodyPr/>
                    <a:lstStyle/>
                    <a:p>
                      <a:pPr algn="r"/>
                      <a:r>
                        <a:rPr lang="en-US" dirty="0" smtClean="0">
                          <a:solidFill>
                            <a:srgbClr val="000000"/>
                          </a:solidFill>
                        </a:rPr>
                        <a:t>Total</a:t>
                      </a:r>
                    </a:p>
                  </a:txBody>
                  <a:tcPr marL="96520" marR="96520"/>
                </a:tc>
                <a:tc>
                  <a:txBody>
                    <a:bodyPr/>
                    <a:lstStyle/>
                    <a:p>
                      <a:pPr algn="r"/>
                      <a:r>
                        <a:rPr lang="en-US" dirty="0" smtClean="0">
                          <a:solidFill>
                            <a:srgbClr val="000000"/>
                          </a:solidFill>
                        </a:rPr>
                        <a:t>Male</a:t>
                      </a:r>
                      <a:endParaRPr lang="en-US" dirty="0">
                        <a:solidFill>
                          <a:srgbClr val="000000"/>
                        </a:solidFill>
                      </a:endParaRPr>
                    </a:p>
                  </a:txBody>
                  <a:tcPr marL="96520" marR="96520"/>
                </a:tc>
                <a:tc>
                  <a:txBody>
                    <a:bodyPr/>
                    <a:lstStyle/>
                    <a:p>
                      <a:pPr algn="r"/>
                      <a:r>
                        <a:rPr lang="en-US" dirty="0" smtClean="0">
                          <a:solidFill>
                            <a:srgbClr val="000000"/>
                          </a:solidFill>
                        </a:rPr>
                        <a:t>Female</a:t>
                      </a:r>
                      <a:endParaRPr lang="en-US" dirty="0">
                        <a:solidFill>
                          <a:srgbClr val="000000"/>
                        </a:solidFill>
                      </a:endParaRPr>
                    </a:p>
                  </a:txBody>
                  <a:tcPr marL="96520" marR="96520"/>
                </a:tc>
              </a:tr>
              <a:tr h="370840">
                <a:tc>
                  <a:txBody>
                    <a:bodyPr/>
                    <a:lstStyle/>
                    <a:p>
                      <a:r>
                        <a:rPr lang="en-US" dirty="0" smtClean="0"/>
                        <a:t>All Students</a:t>
                      </a:r>
                      <a:endParaRPr lang="en-US" dirty="0"/>
                    </a:p>
                  </a:txBody>
                  <a:tcPr marL="96520" marR="96520"/>
                </a:tc>
                <a:tc>
                  <a:txBody>
                    <a:bodyPr/>
                    <a:lstStyle/>
                    <a:p>
                      <a:pPr algn="r"/>
                      <a:r>
                        <a:rPr lang="en-US" sz="1800" b="0" kern="1200" dirty="0" smtClean="0">
                          <a:solidFill>
                            <a:schemeClr val="dk1"/>
                          </a:solidFill>
                          <a:latin typeface="+mn-lt"/>
                          <a:ea typeface="+mn-ea"/>
                          <a:cs typeface="+mn-cs"/>
                        </a:rPr>
                        <a:t>6,918</a:t>
                      </a:r>
                      <a:endParaRPr lang="en-US" b="0" dirty="0"/>
                    </a:p>
                  </a:txBody>
                  <a:tcPr marL="96520" marR="96520"/>
                </a:tc>
                <a:tc>
                  <a:txBody>
                    <a:bodyPr/>
                    <a:lstStyle/>
                    <a:p>
                      <a:pPr algn="r"/>
                      <a:r>
                        <a:rPr lang="en-US" sz="1800" b="0" kern="1200" dirty="0" smtClean="0">
                          <a:solidFill>
                            <a:schemeClr val="dk1"/>
                          </a:solidFill>
                          <a:latin typeface="+mn-lt"/>
                          <a:ea typeface="+mn-ea"/>
                          <a:cs typeface="+mn-cs"/>
                        </a:rPr>
                        <a:t>3,403</a:t>
                      </a:r>
                      <a:endParaRPr lang="en-US" b="0" dirty="0"/>
                    </a:p>
                  </a:txBody>
                  <a:tcPr marL="96520" marR="96520"/>
                </a:tc>
                <a:tc>
                  <a:txBody>
                    <a:bodyPr/>
                    <a:lstStyle/>
                    <a:p>
                      <a:pPr algn="r"/>
                      <a:r>
                        <a:rPr lang="en-US" sz="1800" b="0" kern="1200" dirty="0" smtClean="0">
                          <a:solidFill>
                            <a:schemeClr val="dk1"/>
                          </a:solidFill>
                          <a:latin typeface="+mn-lt"/>
                          <a:ea typeface="+mn-ea"/>
                          <a:cs typeface="+mn-cs"/>
                        </a:rPr>
                        <a:t>3,515</a:t>
                      </a:r>
                      <a:endParaRPr lang="en-US" b="0" dirty="0"/>
                    </a:p>
                  </a:txBody>
                  <a:tcPr marL="96520" marR="96520"/>
                </a:tc>
              </a:tr>
              <a:tr h="370840">
                <a:tc>
                  <a:txBody>
                    <a:bodyPr/>
                    <a:lstStyle/>
                    <a:p>
                      <a:r>
                        <a:rPr lang="en-US" dirty="0" smtClean="0"/>
                        <a:t>White</a:t>
                      </a:r>
                      <a:endParaRPr lang="en-US" dirty="0"/>
                    </a:p>
                  </a:txBody>
                  <a:tcPr marL="96520" marR="96520"/>
                </a:tc>
                <a:tc>
                  <a:txBody>
                    <a:bodyPr/>
                    <a:lstStyle/>
                    <a:p>
                      <a:pPr algn="r"/>
                      <a:r>
                        <a:rPr lang="en-US" sz="1800" b="0" kern="1200" dirty="0" smtClean="0">
                          <a:solidFill>
                            <a:schemeClr val="dk1"/>
                          </a:solidFill>
                          <a:latin typeface="+mn-lt"/>
                          <a:ea typeface="+mn-ea"/>
                          <a:cs typeface="+mn-cs"/>
                        </a:rPr>
                        <a:t>3,690</a:t>
                      </a:r>
                      <a:endParaRPr lang="en-US" b="0" dirty="0"/>
                    </a:p>
                  </a:txBody>
                  <a:tcPr marL="96520" marR="96520"/>
                </a:tc>
                <a:tc>
                  <a:txBody>
                    <a:bodyPr/>
                    <a:lstStyle/>
                    <a:p>
                      <a:pPr algn="r"/>
                      <a:r>
                        <a:rPr lang="en-US" sz="1800" b="0" kern="1200" dirty="0" smtClean="0">
                          <a:solidFill>
                            <a:schemeClr val="dk1"/>
                          </a:solidFill>
                          <a:latin typeface="+mn-lt"/>
                          <a:ea typeface="+mn-ea"/>
                          <a:cs typeface="+mn-cs"/>
                        </a:rPr>
                        <a:t>1,873</a:t>
                      </a:r>
                      <a:endParaRPr lang="en-US" b="0" dirty="0"/>
                    </a:p>
                  </a:txBody>
                  <a:tcPr marL="96520" marR="96520"/>
                </a:tc>
                <a:tc>
                  <a:txBody>
                    <a:bodyPr/>
                    <a:lstStyle/>
                    <a:p>
                      <a:pPr algn="r"/>
                      <a:r>
                        <a:rPr lang="en-US" sz="1800" b="0" kern="1200" dirty="0" smtClean="0">
                          <a:solidFill>
                            <a:schemeClr val="dk1"/>
                          </a:solidFill>
                          <a:latin typeface="+mn-lt"/>
                          <a:ea typeface="+mn-ea"/>
                          <a:cs typeface="+mn-cs"/>
                        </a:rPr>
                        <a:t>1,817</a:t>
                      </a:r>
                      <a:endParaRPr lang="en-US" b="0" dirty="0"/>
                    </a:p>
                  </a:txBody>
                  <a:tcPr marL="96520" marR="96520"/>
                </a:tc>
              </a:tr>
              <a:tr h="370840">
                <a:tc>
                  <a:txBody>
                    <a:bodyPr/>
                    <a:lstStyle/>
                    <a:p>
                      <a:r>
                        <a:rPr lang="en-US" dirty="0" smtClean="0"/>
                        <a:t>Total</a:t>
                      </a:r>
                      <a:r>
                        <a:rPr lang="en-US" baseline="0" dirty="0" smtClean="0"/>
                        <a:t> Minority</a:t>
                      </a:r>
                      <a:endParaRPr lang="en-US" dirty="0"/>
                    </a:p>
                  </a:txBody>
                  <a:tcPr marL="96520" marR="96520"/>
                </a:tc>
                <a:tc>
                  <a:txBody>
                    <a:bodyPr/>
                    <a:lstStyle/>
                    <a:p>
                      <a:pPr algn="r"/>
                      <a:r>
                        <a:rPr lang="en-US" b="0" dirty="0" smtClean="0"/>
                        <a:t>1,106 (16%)</a:t>
                      </a:r>
                      <a:endParaRPr lang="en-US" b="0" dirty="0"/>
                    </a:p>
                  </a:txBody>
                  <a:tcPr marL="96520" marR="96520"/>
                </a:tc>
                <a:tc>
                  <a:txBody>
                    <a:bodyPr/>
                    <a:lstStyle/>
                    <a:p>
                      <a:pPr algn="r"/>
                      <a:r>
                        <a:rPr lang="en-US" b="0" dirty="0" smtClean="0"/>
                        <a:t>485 (14%) </a:t>
                      </a:r>
                      <a:endParaRPr lang="en-US" b="0" dirty="0"/>
                    </a:p>
                  </a:txBody>
                  <a:tcPr marL="96520" marR="96520"/>
                </a:tc>
                <a:tc>
                  <a:txBody>
                    <a:bodyPr/>
                    <a:lstStyle/>
                    <a:p>
                      <a:pPr algn="r"/>
                      <a:r>
                        <a:rPr lang="en-US" b="0" dirty="0" smtClean="0"/>
                        <a:t>621 (18%) </a:t>
                      </a:r>
                      <a:endParaRPr lang="en-US" b="0" dirty="0"/>
                    </a:p>
                  </a:txBody>
                  <a:tcPr marL="96520" marR="96520"/>
                </a:tc>
              </a:tr>
              <a:tr h="370840">
                <a:tc>
                  <a:txBody>
                    <a:bodyPr/>
                    <a:lstStyle/>
                    <a:p>
                      <a:r>
                        <a:rPr lang="en-US" dirty="0" smtClean="0"/>
                        <a:t>Black</a:t>
                      </a:r>
                      <a:endParaRPr lang="en-US" dirty="0"/>
                    </a:p>
                  </a:txBody>
                  <a:tcPr marL="96520" marR="96520"/>
                </a:tc>
                <a:tc>
                  <a:txBody>
                    <a:bodyPr/>
                    <a:lstStyle/>
                    <a:p>
                      <a:pPr algn="r"/>
                      <a:r>
                        <a:rPr lang="en-US" sz="1800" b="0" kern="1200" dirty="0" smtClean="0">
                          <a:solidFill>
                            <a:schemeClr val="dk1"/>
                          </a:solidFill>
                          <a:latin typeface="+mn-lt"/>
                          <a:ea typeface="+mn-ea"/>
                          <a:cs typeface="+mn-cs"/>
                        </a:rPr>
                        <a:t>241</a:t>
                      </a:r>
                      <a:endParaRPr lang="en-US" b="0" dirty="0"/>
                    </a:p>
                  </a:txBody>
                  <a:tcPr marL="96520" marR="96520"/>
                </a:tc>
                <a:tc>
                  <a:txBody>
                    <a:bodyPr/>
                    <a:lstStyle/>
                    <a:p>
                      <a:pPr algn="r"/>
                      <a:r>
                        <a:rPr lang="en-US" sz="1800" b="0" kern="1200" dirty="0" smtClean="0">
                          <a:solidFill>
                            <a:schemeClr val="dk1"/>
                          </a:solidFill>
                          <a:latin typeface="+mn-lt"/>
                          <a:ea typeface="+mn-ea"/>
                          <a:cs typeface="+mn-cs"/>
                        </a:rPr>
                        <a:t>91</a:t>
                      </a:r>
                      <a:endParaRPr lang="en-US" b="0" dirty="0"/>
                    </a:p>
                  </a:txBody>
                  <a:tcPr marL="96520" marR="96520"/>
                </a:tc>
                <a:tc>
                  <a:txBody>
                    <a:bodyPr/>
                    <a:lstStyle/>
                    <a:p>
                      <a:pPr algn="r"/>
                      <a:r>
                        <a:rPr lang="en-US" sz="1800" b="0" kern="1200" dirty="0" smtClean="0">
                          <a:solidFill>
                            <a:schemeClr val="dk1"/>
                          </a:solidFill>
                          <a:latin typeface="+mn-lt"/>
                          <a:ea typeface="+mn-ea"/>
                          <a:cs typeface="+mn-cs"/>
                        </a:rPr>
                        <a:t>150</a:t>
                      </a:r>
                      <a:endParaRPr lang="en-US" b="0" dirty="0"/>
                    </a:p>
                  </a:txBody>
                  <a:tcPr marL="96520" marR="96520"/>
                </a:tc>
              </a:tr>
              <a:tr h="370840">
                <a:tc>
                  <a:txBody>
                    <a:bodyPr/>
                    <a:lstStyle/>
                    <a:p>
                      <a:r>
                        <a:rPr lang="en-US" dirty="0" smtClean="0"/>
                        <a:t>Latino</a:t>
                      </a:r>
                      <a:endParaRPr lang="en-US" dirty="0"/>
                    </a:p>
                  </a:txBody>
                  <a:tcPr marL="96520" marR="96520"/>
                </a:tc>
                <a:tc>
                  <a:txBody>
                    <a:bodyPr/>
                    <a:lstStyle/>
                    <a:p>
                      <a:pPr algn="r"/>
                      <a:r>
                        <a:rPr lang="en-US" sz="1800" b="0" kern="1200" dirty="0" smtClean="0">
                          <a:solidFill>
                            <a:schemeClr val="dk1"/>
                          </a:solidFill>
                          <a:latin typeface="+mn-lt"/>
                          <a:ea typeface="+mn-ea"/>
                          <a:cs typeface="+mn-cs"/>
                        </a:rPr>
                        <a:t>253</a:t>
                      </a:r>
                      <a:endParaRPr lang="en-US" b="0" dirty="0"/>
                    </a:p>
                  </a:txBody>
                  <a:tcPr marL="96520" marR="96520"/>
                </a:tc>
                <a:tc>
                  <a:txBody>
                    <a:bodyPr/>
                    <a:lstStyle/>
                    <a:p>
                      <a:pPr algn="r"/>
                      <a:r>
                        <a:rPr lang="en-US" sz="1800" b="0" kern="1200" dirty="0" smtClean="0">
                          <a:solidFill>
                            <a:schemeClr val="dk1"/>
                          </a:solidFill>
                          <a:latin typeface="+mn-lt"/>
                          <a:ea typeface="+mn-ea"/>
                          <a:cs typeface="+mn-cs"/>
                        </a:rPr>
                        <a:t>118</a:t>
                      </a:r>
                      <a:endParaRPr lang="en-US" b="0" dirty="0"/>
                    </a:p>
                  </a:txBody>
                  <a:tcPr marL="96520" marR="96520"/>
                </a:tc>
                <a:tc>
                  <a:txBody>
                    <a:bodyPr/>
                    <a:lstStyle/>
                    <a:p>
                      <a:pPr algn="r"/>
                      <a:r>
                        <a:rPr lang="en-US" sz="1800" b="0" kern="1200" dirty="0" smtClean="0">
                          <a:solidFill>
                            <a:schemeClr val="dk1"/>
                          </a:solidFill>
                          <a:latin typeface="+mn-lt"/>
                          <a:ea typeface="+mn-ea"/>
                          <a:cs typeface="+mn-cs"/>
                        </a:rPr>
                        <a:t>135</a:t>
                      </a:r>
                      <a:endParaRPr lang="en-US" b="0" dirty="0"/>
                    </a:p>
                  </a:txBody>
                  <a:tcPr marL="96520" marR="96520"/>
                </a:tc>
              </a:tr>
              <a:tr h="370840">
                <a:tc>
                  <a:txBody>
                    <a:bodyPr/>
                    <a:lstStyle/>
                    <a:p>
                      <a:r>
                        <a:rPr lang="en-US" dirty="0" smtClean="0"/>
                        <a:t>Asian/</a:t>
                      </a:r>
                      <a:r>
                        <a:rPr lang="en-US" baseline="0" dirty="0" smtClean="0"/>
                        <a:t> Pacific Islander</a:t>
                      </a:r>
                      <a:endParaRPr lang="en-US" dirty="0"/>
                    </a:p>
                  </a:txBody>
                  <a:tcPr marL="96520" marR="96520"/>
                </a:tc>
                <a:tc>
                  <a:txBody>
                    <a:bodyPr/>
                    <a:lstStyle/>
                    <a:p>
                      <a:pPr algn="r"/>
                      <a:r>
                        <a:rPr lang="en-US" sz="1800" b="0" kern="1200" dirty="0" smtClean="0">
                          <a:solidFill>
                            <a:schemeClr val="dk1"/>
                          </a:solidFill>
                          <a:latin typeface="+mn-lt"/>
                          <a:ea typeface="+mn-ea"/>
                          <a:cs typeface="+mn-cs"/>
                        </a:rPr>
                        <a:t>595</a:t>
                      </a:r>
                      <a:endParaRPr lang="en-US" b="0" dirty="0"/>
                    </a:p>
                  </a:txBody>
                  <a:tcPr marL="96520" marR="96520"/>
                </a:tc>
                <a:tc>
                  <a:txBody>
                    <a:bodyPr/>
                    <a:lstStyle/>
                    <a:p>
                      <a:pPr algn="r"/>
                      <a:r>
                        <a:rPr lang="en-US" sz="1800" b="0" kern="1200" dirty="0" smtClean="0">
                          <a:solidFill>
                            <a:schemeClr val="dk1"/>
                          </a:solidFill>
                          <a:latin typeface="+mn-lt"/>
                          <a:ea typeface="+mn-ea"/>
                          <a:cs typeface="+mn-cs"/>
                        </a:rPr>
                        <a:t>271</a:t>
                      </a:r>
                      <a:endParaRPr lang="en-US" b="0" dirty="0"/>
                    </a:p>
                  </a:txBody>
                  <a:tcPr marL="96520" marR="96520"/>
                </a:tc>
                <a:tc>
                  <a:txBody>
                    <a:bodyPr/>
                    <a:lstStyle/>
                    <a:p>
                      <a:pPr algn="r"/>
                      <a:r>
                        <a:rPr lang="en-US" sz="1800" b="0" kern="1200" dirty="0" smtClean="0">
                          <a:solidFill>
                            <a:schemeClr val="dk1"/>
                          </a:solidFill>
                          <a:latin typeface="+mn-lt"/>
                          <a:ea typeface="+mn-ea"/>
                          <a:cs typeface="+mn-cs"/>
                        </a:rPr>
                        <a:t>324</a:t>
                      </a:r>
                      <a:endParaRPr lang="en-US" b="0" dirty="0"/>
                    </a:p>
                  </a:txBody>
                  <a:tcPr marL="96520" marR="96520"/>
                </a:tc>
              </a:tr>
              <a:tr h="370840">
                <a:tc>
                  <a:txBody>
                    <a:bodyPr/>
                    <a:lstStyle/>
                    <a:p>
                      <a:r>
                        <a:rPr lang="en-US" b="1" dirty="0" smtClean="0"/>
                        <a:t>American</a:t>
                      </a:r>
                      <a:r>
                        <a:rPr lang="en-US" b="1" baseline="0" dirty="0" smtClean="0"/>
                        <a:t> Indian/Alaska Native</a:t>
                      </a:r>
                      <a:endParaRPr lang="en-US" b="1" dirty="0"/>
                    </a:p>
                  </a:txBody>
                  <a:tcPr marL="96520" marR="96520"/>
                </a:tc>
                <a:tc>
                  <a:txBody>
                    <a:bodyPr/>
                    <a:lstStyle/>
                    <a:p>
                      <a:pPr algn="r"/>
                      <a:r>
                        <a:rPr lang="en-US" sz="1800" b="1" kern="1200" dirty="0" smtClean="0">
                          <a:solidFill>
                            <a:schemeClr val="dk1"/>
                          </a:solidFill>
                          <a:latin typeface="+mn-lt"/>
                          <a:ea typeface="+mn-ea"/>
                          <a:cs typeface="+mn-cs"/>
                        </a:rPr>
                        <a:t>17</a:t>
                      </a:r>
                      <a:endParaRPr lang="en-US" b="1" dirty="0"/>
                    </a:p>
                  </a:txBody>
                  <a:tcPr marL="96520" marR="96520"/>
                </a:tc>
                <a:tc>
                  <a:txBody>
                    <a:bodyPr/>
                    <a:lstStyle/>
                    <a:p>
                      <a:pPr algn="r"/>
                      <a:r>
                        <a:rPr lang="en-US" sz="1800" b="1" kern="1200" dirty="0" smtClean="0">
                          <a:solidFill>
                            <a:schemeClr val="dk1"/>
                          </a:solidFill>
                          <a:latin typeface="+mn-lt"/>
                          <a:ea typeface="+mn-ea"/>
                          <a:cs typeface="+mn-cs"/>
                        </a:rPr>
                        <a:t>5</a:t>
                      </a:r>
                      <a:endParaRPr lang="en-US" b="1" dirty="0"/>
                    </a:p>
                  </a:txBody>
                  <a:tcPr marL="96520" marR="96520"/>
                </a:tc>
                <a:tc>
                  <a:txBody>
                    <a:bodyPr/>
                    <a:lstStyle/>
                    <a:p>
                      <a:pPr algn="r"/>
                      <a:r>
                        <a:rPr lang="en-US" sz="1800" b="1" kern="1200" dirty="0" smtClean="0">
                          <a:solidFill>
                            <a:schemeClr val="dk1"/>
                          </a:solidFill>
                          <a:latin typeface="+mn-lt"/>
                          <a:ea typeface="+mn-ea"/>
                          <a:cs typeface="+mn-cs"/>
                        </a:rPr>
                        <a:t>12</a:t>
                      </a:r>
                      <a:endParaRPr lang="en-US" b="1" dirty="0"/>
                    </a:p>
                  </a:txBody>
                  <a:tcPr marL="96520" marR="96520"/>
                </a:tc>
              </a:tr>
              <a:tr h="370840">
                <a:tc>
                  <a:txBody>
                    <a:bodyPr/>
                    <a:lstStyle/>
                    <a:p>
                      <a:r>
                        <a:rPr lang="en-US" dirty="0" smtClean="0"/>
                        <a:t>Non Resident Alien</a:t>
                      </a:r>
                      <a:endParaRPr lang="en-US" dirty="0"/>
                    </a:p>
                  </a:txBody>
                  <a:tcPr marL="96520" marR="96520"/>
                </a:tc>
                <a:tc>
                  <a:txBody>
                    <a:bodyPr/>
                    <a:lstStyle/>
                    <a:p>
                      <a:pPr algn="r"/>
                      <a:r>
                        <a:rPr lang="en-US" sz="1800" b="0" kern="1200" dirty="0" smtClean="0">
                          <a:solidFill>
                            <a:schemeClr val="dk1"/>
                          </a:solidFill>
                          <a:latin typeface="+mn-lt"/>
                          <a:ea typeface="+mn-ea"/>
                          <a:cs typeface="+mn-cs"/>
                        </a:rPr>
                        <a:t>2,122 (31%)</a:t>
                      </a:r>
                      <a:endParaRPr lang="en-US" b="0" dirty="0"/>
                    </a:p>
                  </a:txBody>
                  <a:tcPr marL="96520" marR="96520"/>
                </a:tc>
                <a:tc>
                  <a:txBody>
                    <a:bodyPr/>
                    <a:lstStyle/>
                    <a:p>
                      <a:pPr algn="r"/>
                      <a:r>
                        <a:rPr lang="en-US" sz="1800" b="0" kern="1200" dirty="0" smtClean="0">
                          <a:solidFill>
                            <a:schemeClr val="dk1"/>
                          </a:solidFill>
                          <a:latin typeface="+mn-lt"/>
                          <a:ea typeface="+mn-ea"/>
                          <a:cs typeface="+mn-cs"/>
                        </a:rPr>
                        <a:t>1,045</a:t>
                      </a:r>
                      <a:endParaRPr lang="en-US" b="0" dirty="0"/>
                    </a:p>
                  </a:txBody>
                  <a:tcPr marL="96520" marR="96520"/>
                </a:tc>
                <a:tc>
                  <a:txBody>
                    <a:bodyPr/>
                    <a:lstStyle/>
                    <a:p>
                      <a:pPr algn="r"/>
                      <a:r>
                        <a:rPr lang="en-US" sz="1800" b="0" kern="1200" dirty="0" smtClean="0">
                          <a:solidFill>
                            <a:schemeClr val="dk1"/>
                          </a:solidFill>
                          <a:latin typeface="+mn-lt"/>
                          <a:ea typeface="+mn-ea"/>
                          <a:cs typeface="+mn-cs"/>
                        </a:rPr>
                        <a:t>1,077</a:t>
                      </a:r>
                      <a:endParaRPr lang="en-US" b="0" dirty="0"/>
                    </a:p>
                  </a:txBody>
                  <a:tcPr marL="96520" marR="96520"/>
                </a:tc>
              </a:tr>
            </a:tbl>
          </a:graphicData>
        </a:graphic>
      </p:graphicFrame>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Doctoral degrees Conferred in 2007-2008</a:t>
            </a:r>
            <a:br>
              <a:rPr lang="en-US" dirty="0" smtClean="0"/>
            </a:br>
            <a:r>
              <a:rPr lang="en-US" sz="1100" dirty="0" smtClean="0"/>
              <a:t>Source:  NCES,</a:t>
            </a:r>
            <a:r>
              <a:rPr lang="en-US" sz="1050" dirty="0" smtClean="0"/>
              <a:t> U.S. Department of Education, National Center for Education Statistics, 2006–07 Integrated Postsecondary Education Data System (IPEDS), Fall 2007. (This table was prepared July 2008.)</a:t>
            </a:r>
            <a:r>
              <a:rPr lang="en-US" sz="1100" dirty="0" smtClean="0"/>
              <a:t> </a:t>
            </a:r>
            <a:endParaRPr lang="en-US" dirty="0"/>
          </a:p>
        </p:txBody>
      </p:sp>
      <p:graphicFrame>
        <p:nvGraphicFramePr>
          <p:cNvPr id="4" name="Content Placeholder 3"/>
          <p:cNvGraphicFramePr>
            <a:graphicFrameLocks noGrp="1"/>
          </p:cNvGraphicFramePr>
          <p:nvPr>
            <p:ph idx="1"/>
          </p:nvPr>
        </p:nvGraphicFramePr>
        <p:xfrm>
          <a:off x="457200" y="1739504"/>
          <a:ext cx="8229599" cy="4805151"/>
        </p:xfrm>
        <a:graphic>
          <a:graphicData uri="http://schemas.openxmlformats.org/drawingml/2006/table">
            <a:tbl>
              <a:tblPr firstRow="1" bandRow="1">
                <a:tableStyleId>{5C22544A-7EE6-4342-B048-85BDC9FD1C3A}</a:tableStyleId>
              </a:tblPr>
              <a:tblGrid>
                <a:gridCol w="1908715"/>
                <a:gridCol w="1113372"/>
                <a:gridCol w="869821"/>
                <a:gridCol w="810720"/>
                <a:gridCol w="1175657"/>
                <a:gridCol w="1175657"/>
                <a:gridCol w="1175657"/>
              </a:tblGrid>
              <a:tr h="873232">
                <a:tc>
                  <a:txBody>
                    <a:bodyPr/>
                    <a:lstStyle/>
                    <a:p>
                      <a:endParaRPr lang="en-US" dirty="0">
                        <a:solidFill>
                          <a:srgbClr val="000000"/>
                        </a:solidFill>
                      </a:endParaRPr>
                    </a:p>
                  </a:txBody>
                  <a:tcPr/>
                </a:tc>
                <a:tc>
                  <a:txBody>
                    <a:bodyPr/>
                    <a:lstStyle/>
                    <a:p>
                      <a:r>
                        <a:rPr lang="en-US" dirty="0" smtClean="0">
                          <a:solidFill>
                            <a:srgbClr val="000000"/>
                          </a:solidFill>
                        </a:rPr>
                        <a:t>American Indian</a:t>
                      </a:r>
                      <a:r>
                        <a:rPr lang="en-US" baseline="0" dirty="0" smtClean="0">
                          <a:solidFill>
                            <a:srgbClr val="000000"/>
                          </a:solidFill>
                        </a:rPr>
                        <a:t> &amp; Alaska Native</a:t>
                      </a:r>
                      <a:endParaRPr lang="en-US" dirty="0">
                        <a:solidFill>
                          <a:srgbClr val="000000"/>
                        </a:solidFill>
                      </a:endParaRPr>
                    </a:p>
                  </a:txBody>
                  <a:tcPr/>
                </a:tc>
                <a:tc>
                  <a:txBody>
                    <a:bodyPr/>
                    <a:lstStyle/>
                    <a:p>
                      <a:r>
                        <a:rPr lang="en-US" dirty="0" smtClean="0">
                          <a:solidFill>
                            <a:srgbClr val="000000"/>
                          </a:solidFill>
                        </a:rPr>
                        <a:t>White</a:t>
                      </a:r>
                      <a:endParaRPr lang="en-US" dirty="0">
                        <a:solidFill>
                          <a:srgbClr val="000000"/>
                        </a:solidFill>
                      </a:endParaRPr>
                    </a:p>
                  </a:txBody>
                  <a:tcPr/>
                </a:tc>
                <a:tc>
                  <a:txBody>
                    <a:bodyPr/>
                    <a:lstStyle/>
                    <a:p>
                      <a:r>
                        <a:rPr lang="en-US" dirty="0" smtClean="0">
                          <a:solidFill>
                            <a:srgbClr val="000000"/>
                          </a:solidFill>
                        </a:rPr>
                        <a:t>Black</a:t>
                      </a:r>
                      <a:endParaRPr lang="en-US" dirty="0">
                        <a:solidFill>
                          <a:srgbClr val="000000"/>
                        </a:solidFill>
                      </a:endParaRPr>
                    </a:p>
                  </a:txBody>
                  <a:tcPr/>
                </a:tc>
                <a:tc>
                  <a:txBody>
                    <a:bodyPr/>
                    <a:lstStyle/>
                    <a:p>
                      <a:r>
                        <a:rPr lang="en-US" dirty="0" smtClean="0">
                          <a:solidFill>
                            <a:srgbClr val="000000"/>
                          </a:solidFill>
                        </a:rPr>
                        <a:t>Hispanic</a:t>
                      </a:r>
                      <a:endParaRPr lang="en-US" dirty="0">
                        <a:solidFill>
                          <a:srgbClr val="000000"/>
                        </a:solidFill>
                      </a:endParaRPr>
                    </a:p>
                  </a:txBody>
                  <a:tcPr/>
                </a:tc>
                <a:tc>
                  <a:txBody>
                    <a:bodyPr/>
                    <a:lstStyle/>
                    <a:p>
                      <a:r>
                        <a:rPr lang="en-US" dirty="0" smtClean="0">
                          <a:solidFill>
                            <a:srgbClr val="000000"/>
                          </a:solidFill>
                        </a:rPr>
                        <a:t>Asian and</a:t>
                      </a:r>
                      <a:r>
                        <a:rPr lang="en-US" baseline="0" dirty="0" smtClean="0">
                          <a:solidFill>
                            <a:srgbClr val="000000"/>
                          </a:solidFill>
                        </a:rPr>
                        <a:t> Pacific Islander</a:t>
                      </a:r>
                      <a:endParaRPr lang="en-US" dirty="0">
                        <a:solidFill>
                          <a:srgbClr val="000000"/>
                        </a:solidFill>
                      </a:endParaRPr>
                    </a:p>
                  </a:txBody>
                  <a:tcPr/>
                </a:tc>
                <a:tc>
                  <a:txBody>
                    <a:bodyPr/>
                    <a:lstStyle/>
                    <a:p>
                      <a:r>
                        <a:rPr lang="en-US" dirty="0" smtClean="0">
                          <a:solidFill>
                            <a:srgbClr val="000000"/>
                          </a:solidFill>
                        </a:rPr>
                        <a:t>Non-Resident Alien</a:t>
                      </a:r>
                      <a:endParaRPr lang="en-US" dirty="0">
                        <a:solidFill>
                          <a:srgbClr val="000000"/>
                        </a:solidFill>
                      </a:endParaRPr>
                    </a:p>
                  </a:txBody>
                  <a:tcPr/>
                </a:tc>
              </a:tr>
              <a:tr h="873232">
                <a:tc>
                  <a:txBody>
                    <a:bodyPr/>
                    <a:lstStyle/>
                    <a:p>
                      <a:pPr marL="0" marR="0">
                        <a:spcBef>
                          <a:spcPts val="10"/>
                        </a:spcBef>
                        <a:spcAft>
                          <a:spcPts val="10"/>
                        </a:spcAft>
                      </a:pPr>
                      <a:r>
                        <a:rPr lang="en-US" sz="1800" b="0" kern="1200" dirty="0">
                          <a:solidFill>
                            <a:srgbClr val="000000"/>
                          </a:solidFill>
                          <a:latin typeface="Calibri"/>
                          <a:ea typeface="Cambria"/>
                          <a:cs typeface="Times New Roman"/>
                        </a:rPr>
                        <a:t>Health Sciences/Clinical Sciences</a:t>
                      </a:r>
                      <a:endParaRPr lang="en-US" sz="1200" b="0" dirty="0">
                        <a:solidFill>
                          <a:srgbClr val="000000"/>
                        </a:solidFill>
                        <a:latin typeface="Times New Roman"/>
                        <a:ea typeface="Cambria"/>
                        <a:cs typeface="Times New Roman"/>
                      </a:endParaRPr>
                    </a:p>
                  </a:txBody>
                  <a:tcPr/>
                </a:tc>
                <a:tc>
                  <a:txBody>
                    <a:bodyPr/>
                    <a:lstStyle/>
                    <a:p>
                      <a:pPr marL="0" marR="0">
                        <a:spcBef>
                          <a:spcPts val="10"/>
                        </a:spcBef>
                        <a:spcAft>
                          <a:spcPts val="10"/>
                        </a:spcAft>
                      </a:pPr>
                      <a:r>
                        <a:rPr lang="en-US" sz="1800" b="0" kern="1200">
                          <a:solidFill>
                            <a:srgbClr val="000000"/>
                          </a:solidFill>
                          <a:latin typeface="Calibri"/>
                          <a:ea typeface="Cambria"/>
                          <a:cs typeface="Times New Roman"/>
                        </a:rPr>
                        <a:t>26</a:t>
                      </a:r>
                      <a:endParaRPr lang="en-US" sz="1200" b="0">
                        <a:solidFill>
                          <a:srgbClr val="000000"/>
                        </a:solidFill>
                        <a:latin typeface="Times New Roman"/>
                        <a:ea typeface="Cambria"/>
                        <a:cs typeface="Times New Roman"/>
                      </a:endParaRPr>
                    </a:p>
                  </a:txBody>
                  <a:tcPr/>
                </a:tc>
                <a:tc>
                  <a:txBody>
                    <a:bodyPr/>
                    <a:lstStyle/>
                    <a:p>
                      <a:pPr marL="0" marR="0">
                        <a:spcBef>
                          <a:spcPts val="10"/>
                        </a:spcBef>
                        <a:spcAft>
                          <a:spcPts val="10"/>
                        </a:spcAft>
                      </a:pPr>
                      <a:r>
                        <a:rPr lang="en-US" sz="1800" b="0" kern="1200">
                          <a:solidFill>
                            <a:srgbClr val="000000"/>
                          </a:solidFill>
                          <a:latin typeface="Calibri"/>
                          <a:ea typeface="Cambria"/>
                          <a:cs typeface="Times New Roman"/>
                        </a:rPr>
                        <a:t>6,530</a:t>
                      </a:r>
                      <a:endParaRPr lang="en-US" sz="1200" b="0">
                        <a:solidFill>
                          <a:srgbClr val="000000"/>
                        </a:solidFill>
                        <a:latin typeface="Times New Roman"/>
                        <a:ea typeface="Cambria"/>
                        <a:cs typeface="Times New Roman"/>
                      </a:endParaRPr>
                    </a:p>
                  </a:txBody>
                  <a:tcPr/>
                </a:tc>
                <a:tc>
                  <a:txBody>
                    <a:bodyPr/>
                    <a:lstStyle/>
                    <a:p>
                      <a:pPr marL="0" marR="0">
                        <a:spcBef>
                          <a:spcPts val="10"/>
                        </a:spcBef>
                        <a:spcAft>
                          <a:spcPts val="10"/>
                        </a:spcAft>
                      </a:pPr>
                      <a:r>
                        <a:rPr lang="en-US" sz="1800" b="0" kern="1200">
                          <a:solidFill>
                            <a:srgbClr val="000000"/>
                          </a:solidFill>
                          <a:latin typeface="Calibri"/>
                          <a:ea typeface="Cambria"/>
                          <a:cs typeface="Times New Roman"/>
                        </a:rPr>
                        <a:t>363</a:t>
                      </a:r>
                      <a:endParaRPr lang="en-US" sz="1200" b="0">
                        <a:solidFill>
                          <a:srgbClr val="000000"/>
                        </a:solidFill>
                        <a:latin typeface="Times New Roman"/>
                        <a:ea typeface="Cambria"/>
                        <a:cs typeface="Times New Roman"/>
                      </a:endParaRPr>
                    </a:p>
                  </a:txBody>
                  <a:tcPr/>
                </a:tc>
                <a:tc>
                  <a:txBody>
                    <a:bodyPr/>
                    <a:lstStyle/>
                    <a:p>
                      <a:pPr marL="0" marR="0">
                        <a:spcBef>
                          <a:spcPts val="10"/>
                        </a:spcBef>
                        <a:spcAft>
                          <a:spcPts val="10"/>
                        </a:spcAft>
                      </a:pPr>
                      <a:r>
                        <a:rPr lang="en-US" sz="1800" b="0" kern="1200">
                          <a:solidFill>
                            <a:srgbClr val="000000"/>
                          </a:solidFill>
                          <a:latin typeface="Calibri"/>
                          <a:ea typeface="Cambria"/>
                          <a:cs typeface="Times New Roman"/>
                        </a:rPr>
                        <a:t>255</a:t>
                      </a:r>
                      <a:endParaRPr lang="en-US" sz="1200" b="0">
                        <a:solidFill>
                          <a:srgbClr val="000000"/>
                        </a:solidFill>
                        <a:latin typeface="Times New Roman"/>
                        <a:ea typeface="Cambria"/>
                        <a:cs typeface="Times New Roman"/>
                      </a:endParaRPr>
                    </a:p>
                  </a:txBody>
                  <a:tcPr/>
                </a:tc>
                <a:tc>
                  <a:txBody>
                    <a:bodyPr/>
                    <a:lstStyle/>
                    <a:p>
                      <a:pPr marL="0" marR="0">
                        <a:spcBef>
                          <a:spcPts val="10"/>
                        </a:spcBef>
                        <a:spcAft>
                          <a:spcPts val="10"/>
                        </a:spcAft>
                      </a:pPr>
                      <a:r>
                        <a:rPr lang="en-US" sz="1800" b="0" kern="1200">
                          <a:solidFill>
                            <a:srgbClr val="000000"/>
                          </a:solidFill>
                          <a:latin typeface="Calibri"/>
                          <a:ea typeface="Cambria"/>
                          <a:cs typeface="Times New Roman"/>
                        </a:rPr>
                        <a:t>483</a:t>
                      </a:r>
                      <a:endParaRPr lang="en-US" sz="1200" b="0">
                        <a:solidFill>
                          <a:srgbClr val="000000"/>
                        </a:solidFill>
                        <a:latin typeface="Times New Roman"/>
                        <a:ea typeface="Cambria"/>
                        <a:cs typeface="Times New Roman"/>
                      </a:endParaRPr>
                    </a:p>
                  </a:txBody>
                  <a:tcPr/>
                </a:tc>
                <a:tc>
                  <a:txBody>
                    <a:bodyPr/>
                    <a:lstStyle/>
                    <a:p>
                      <a:pPr marL="0" marR="0">
                        <a:spcBef>
                          <a:spcPts val="10"/>
                        </a:spcBef>
                        <a:spcAft>
                          <a:spcPts val="10"/>
                        </a:spcAft>
                      </a:pPr>
                      <a:r>
                        <a:rPr lang="en-US" sz="1800" b="0" kern="1200" dirty="0">
                          <a:solidFill>
                            <a:srgbClr val="000000"/>
                          </a:solidFill>
                          <a:latin typeface="Calibri"/>
                          <a:ea typeface="Cambria"/>
                          <a:cs typeface="Times New Roman"/>
                        </a:rPr>
                        <a:t>698</a:t>
                      </a:r>
                      <a:endParaRPr lang="en-US" sz="1200" b="0" dirty="0">
                        <a:solidFill>
                          <a:srgbClr val="000000"/>
                        </a:solidFill>
                        <a:latin typeface="Times New Roman"/>
                        <a:ea typeface="Cambria"/>
                        <a:cs typeface="Times New Roman"/>
                      </a:endParaRPr>
                    </a:p>
                  </a:txBody>
                  <a:tcPr/>
                </a:tc>
              </a:tr>
              <a:tr h="873232">
                <a:tc>
                  <a:txBody>
                    <a:bodyPr/>
                    <a:lstStyle/>
                    <a:p>
                      <a:r>
                        <a:rPr lang="en-US" dirty="0" smtClean="0"/>
                        <a:t>Biological</a:t>
                      </a:r>
                      <a:r>
                        <a:rPr lang="en-US" baseline="0" dirty="0" smtClean="0"/>
                        <a:t> and Biomedical Sciences</a:t>
                      </a:r>
                      <a:endParaRPr lang="en-US" dirty="0"/>
                    </a:p>
                  </a:txBody>
                  <a:tcPr/>
                </a:tc>
                <a:tc>
                  <a:txBody>
                    <a:bodyPr/>
                    <a:lstStyle/>
                    <a:p>
                      <a:r>
                        <a:rPr lang="en-US" dirty="0" smtClean="0"/>
                        <a:t>23</a:t>
                      </a:r>
                      <a:endParaRPr lang="en-US" dirty="0"/>
                    </a:p>
                  </a:txBody>
                  <a:tcPr/>
                </a:tc>
                <a:tc>
                  <a:txBody>
                    <a:bodyPr/>
                    <a:lstStyle/>
                    <a:p>
                      <a:r>
                        <a:rPr lang="en-US" dirty="0" smtClean="0"/>
                        <a:t>3,463</a:t>
                      </a:r>
                      <a:endParaRPr lang="en-US" dirty="0"/>
                    </a:p>
                  </a:txBody>
                  <a:tcPr/>
                </a:tc>
                <a:tc>
                  <a:txBody>
                    <a:bodyPr/>
                    <a:lstStyle/>
                    <a:p>
                      <a:r>
                        <a:rPr lang="en-US" dirty="0" smtClean="0"/>
                        <a:t>182</a:t>
                      </a:r>
                      <a:endParaRPr lang="en-US" dirty="0"/>
                    </a:p>
                  </a:txBody>
                  <a:tcPr/>
                </a:tc>
                <a:tc>
                  <a:txBody>
                    <a:bodyPr/>
                    <a:lstStyle/>
                    <a:p>
                      <a:r>
                        <a:rPr lang="en-US" dirty="0" smtClean="0"/>
                        <a:t>203</a:t>
                      </a:r>
                      <a:endParaRPr lang="en-US" dirty="0"/>
                    </a:p>
                  </a:txBody>
                  <a:tcPr/>
                </a:tc>
                <a:tc>
                  <a:txBody>
                    <a:bodyPr/>
                    <a:lstStyle/>
                    <a:p>
                      <a:r>
                        <a:rPr lang="en-US" dirty="0" smtClean="0"/>
                        <a:t>566</a:t>
                      </a:r>
                      <a:endParaRPr lang="en-US" dirty="0"/>
                    </a:p>
                  </a:txBody>
                  <a:tcPr/>
                </a:tc>
                <a:tc>
                  <a:txBody>
                    <a:bodyPr/>
                    <a:lstStyle/>
                    <a:p>
                      <a:r>
                        <a:rPr lang="en-US" dirty="0" smtClean="0"/>
                        <a:t>1,917</a:t>
                      </a:r>
                      <a:endParaRPr lang="en-US" dirty="0"/>
                    </a:p>
                  </a:txBody>
                  <a:tcPr/>
                </a:tc>
              </a:tr>
              <a:tr h="873232">
                <a:tc>
                  <a:txBody>
                    <a:bodyPr/>
                    <a:lstStyle/>
                    <a:p>
                      <a:pPr marL="0" marR="0">
                        <a:spcBef>
                          <a:spcPts val="0"/>
                        </a:spcBef>
                        <a:spcAft>
                          <a:spcPts val="0"/>
                        </a:spcAft>
                      </a:pPr>
                      <a:r>
                        <a:rPr lang="en-US" sz="1800" b="0" kern="1200" dirty="0">
                          <a:solidFill>
                            <a:srgbClr val="000000"/>
                          </a:solidFill>
                          <a:latin typeface="Calibri"/>
                          <a:ea typeface="Cambria"/>
                          <a:cs typeface="Times New Roman"/>
                        </a:rPr>
                        <a:t>Physical Sciences and Science Technologies</a:t>
                      </a:r>
                      <a:endParaRPr lang="en-US" sz="1200" b="0" dirty="0">
                        <a:solidFill>
                          <a:srgbClr val="000000"/>
                        </a:solidFill>
                        <a:latin typeface="Times New Roman"/>
                        <a:ea typeface="Cambria"/>
                        <a:cs typeface="Times New Roman"/>
                      </a:endParaRPr>
                    </a:p>
                  </a:txBody>
                  <a:tcPr/>
                </a:tc>
                <a:tc>
                  <a:txBody>
                    <a:bodyPr/>
                    <a:lstStyle/>
                    <a:p>
                      <a:pPr marL="0" marR="0">
                        <a:spcBef>
                          <a:spcPts val="0"/>
                        </a:spcBef>
                        <a:spcAft>
                          <a:spcPts val="0"/>
                        </a:spcAft>
                      </a:pPr>
                      <a:r>
                        <a:rPr lang="en-US" sz="1800" b="0" kern="1200">
                          <a:solidFill>
                            <a:srgbClr val="000000"/>
                          </a:solidFill>
                          <a:latin typeface="Calibri"/>
                          <a:ea typeface="Cambria"/>
                          <a:cs typeface="Times New Roman"/>
                        </a:rPr>
                        <a:t>10</a:t>
                      </a:r>
                      <a:endParaRPr lang="en-US" sz="1200" b="0">
                        <a:solidFill>
                          <a:srgbClr val="000000"/>
                        </a:solidFill>
                        <a:latin typeface="Times New Roman"/>
                        <a:ea typeface="Cambria"/>
                        <a:cs typeface="Times New Roman"/>
                      </a:endParaRPr>
                    </a:p>
                  </a:txBody>
                  <a:tcPr/>
                </a:tc>
                <a:tc>
                  <a:txBody>
                    <a:bodyPr/>
                    <a:lstStyle/>
                    <a:p>
                      <a:pPr marL="0" marR="0">
                        <a:spcBef>
                          <a:spcPts val="0"/>
                        </a:spcBef>
                        <a:spcAft>
                          <a:spcPts val="0"/>
                        </a:spcAft>
                      </a:pPr>
                      <a:r>
                        <a:rPr lang="en-US" sz="1800" b="0" kern="1200">
                          <a:solidFill>
                            <a:srgbClr val="000000"/>
                          </a:solidFill>
                          <a:latin typeface="Calibri"/>
                          <a:ea typeface="Cambria"/>
                          <a:cs typeface="Times New Roman"/>
                        </a:rPr>
                        <a:t>2,233</a:t>
                      </a:r>
                      <a:endParaRPr lang="en-US" sz="1200" b="0">
                        <a:solidFill>
                          <a:srgbClr val="000000"/>
                        </a:solidFill>
                        <a:latin typeface="Times New Roman"/>
                        <a:ea typeface="Cambria"/>
                        <a:cs typeface="Times New Roman"/>
                      </a:endParaRPr>
                    </a:p>
                  </a:txBody>
                  <a:tcPr/>
                </a:tc>
                <a:tc>
                  <a:txBody>
                    <a:bodyPr/>
                    <a:lstStyle/>
                    <a:p>
                      <a:pPr marL="0" marR="0">
                        <a:spcBef>
                          <a:spcPts val="0"/>
                        </a:spcBef>
                        <a:spcAft>
                          <a:spcPts val="0"/>
                        </a:spcAft>
                      </a:pPr>
                      <a:r>
                        <a:rPr lang="en-US" sz="1800" b="0" kern="1200">
                          <a:solidFill>
                            <a:srgbClr val="000000"/>
                          </a:solidFill>
                          <a:latin typeface="Calibri"/>
                          <a:ea typeface="Cambria"/>
                          <a:cs typeface="Times New Roman"/>
                        </a:rPr>
                        <a:t>100</a:t>
                      </a:r>
                      <a:endParaRPr lang="en-US" sz="1200" b="0">
                        <a:solidFill>
                          <a:srgbClr val="000000"/>
                        </a:solidFill>
                        <a:latin typeface="Times New Roman"/>
                        <a:ea typeface="Cambria"/>
                        <a:cs typeface="Times New Roman"/>
                      </a:endParaRPr>
                    </a:p>
                  </a:txBody>
                  <a:tcPr/>
                </a:tc>
                <a:tc>
                  <a:txBody>
                    <a:bodyPr/>
                    <a:lstStyle/>
                    <a:p>
                      <a:pPr marL="0" marR="0">
                        <a:spcBef>
                          <a:spcPts val="0"/>
                        </a:spcBef>
                        <a:spcAft>
                          <a:spcPts val="0"/>
                        </a:spcAft>
                      </a:pPr>
                      <a:r>
                        <a:rPr lang="en-US" sz="1800" b="0" kern="1200">
                          <a:solidFill>
                            <a:srgbClr val="000000"/>
                          </a:solidFill>
                          <a:latin typeface="Calibri"/>
                          <a:ea typeface="Cambria"/>
                          <a:cs typeface="Times New Roman"/>
                        </a:rPr>
                        <a:t>107</a:t>
                      </a:r>
                      <a:endParaRPr lang="en-US" sz="1200" b="0">
                        <a:solidFill>
                          <a:srgbClr val="000000"/>
                        </a:solidFill>
                        <a:latin typeface="Times New Roman"/>
                        <a:ea typeface="Cambria"/>
                        <a:cs typeface="Times New Roman"/>
                      </a:endParaRPr>
                    </a:p>
                  </a:txBody>
                  <a:tcPr/>
                </a:tc>
                <a:tc>
                  <a:txBody>
                    <a:bodyPr/>
                    <a:lstStyle/>
                    <a:p>
                      <a:pPr marL="0" marR="0">
                        <a:spcBef>
                          <a:spcPts val="0"/>
                        </a:spcBef>
                        <a:spcAft>
                          <a:spcPts val="0"/>
                        </a:spcAft>
                      </a:pPr>
                      <a:r>
                        <a:rPr lang="en-US" sz="1800" b="0" kern="1200">
                          <a:solidFill>
                            <a:srgbClr val="000000"/>
                          </a:solidFill>
                          <a:latin typeface="Calibri"/>
                          <a:ea typeface="Cambria"/>
                          <a:cs typeface="Times New Roman"/>
                        </a:rPr>
                        <a:t>249</a:t>
                      </a:r>
                      <a:endParaRPr lang="en-US" sz="1200" b="0">
                        <a:solidFill>
                          <a:srgbClr val="000000"/>
                        </a:solidFill>
                        <a:latin typeface="Times New Roman"/>
                        <a:ea typeface="Cambria"/>
                        <a:cs typeface="Times New Roman"/>
                      </a:endParaRPr>
                    </a:p>
                  </a:txBody>
                  <a:tcPr/>
                </a:tc>
                <a:tc>
                  <a:txBody>
                    <a:bodyPr/>
                    <a:lstStyle/>
                    <a:p>
                      <a:pPr marL="0" marR="0">
                        <a:spcBef>
                          <a:spcPts val="0"/>
                        </a:spcBef>
                        <a:spcAft>
                          <a:spcPts val="0"/>
                        </a:spcAft>
                      </a:pPr>
                      <a:r>
                        <a:rPr lang="en-US" sz="1800" b="0" kern="1200" dirty="0">
                          <a:solidFill>
                            <a:srgbClr val="000000"/>
                          </a:solidFill>
                          <a:latin typeface="Calibri"/>
                          <a:ea typeface="Cambria"/>
                          <a:cs typeface="Times New Roman"/>
                        </a:rPr>
                        <a:t>2,147</a:t>
                      </a:r>
                      <a:endParaRPr lang="en-US" sz="1200" b="0" dirty="0">
                        <a:solidFill>
                          <a:srgbClr val="000000"/>
                        </a:solidFill>
                        <a:latin typeface="Times New Roman"/>
                        <a:ea typeface="Cambria"/>
                        <a:cs typeface="Times New Roman"/>
                      </a:endParaRPr>
                    </a:p>
                  </a:txBody>
                  <a:tcPr/>
                </a:tc>
              </a:tr>
              <a:tr h="873232">
                <a:tc>
                  <a:txBody>
                    <a:bodyPr/>
                    <a:lstStyle/>
                    <a:p>
                      <a:r>
                        <a:rPr lang="en-US" dirty="0" smtClean="0"/>
                        <a:t>Computer</a:t>
                      </a:r>
                      <a:r>
                        <a:rPr lang="en-US" baseline="0" dirty="0" smtClean="0"/>
                        <a:t> and Information Sciences</a:t>
                      </a:r>
                      <a:endParaRPr lang="en-US" dirty="0"/>
                    </a:p>
                  </a:txBody>
                  <a:tcPr/>
                </a:tc>
                <a:tc>
                  <a:txBody>
                    <a:bodyPr/>
                    <a:lstStyle/>
                    <a:p>
                      <a:r>
                        <a:rPr lang="en-US" dirty="0" smtClean="0"/>
                        <a:t>3</a:t>
                      </a:r>
                      <a:endParaRPr lang="en-US" dirty="0"/>
                    </a:p>
                  </a:txBody>
                  <a:tcPr/>
                </a:tc>
                <a:tc>
                  <a:txBody>
                    <a:bodyPr/>
                    <a:lstStyle/>
                    <a:p>
                      <a:r>
                        <a:rPr lang="en-US" dirty="0" smtClean="0"/>
                        <a:t>496</a:t>
                      </a:r>
                      <a:endParaRPr lang="en-US" dirty="0"/>
                    </a:p>
                  </a:txBody>
                  <a:tcPr/>
                </a:tc>
                <a:tc>
                  <a:txBody>
                    <a:bodyPr/>
                    <a:lstStyle/>
                    <a:p>
                      <a:r>
                        <a:rPr lang="en-US" dirty="0" smtClean="0"/>
                        <a:t>34</a:t>
                      </a:r>
                      <a:endParaRPr lang="en-US" dirty="0"/>
                    </a:p>
                  </a:txBody>
                  <a:tcPr/>
                </a:tc>
                <a:tc>
                  <a:txBody>
                    <a:bodyPr/>
                    <a:lstStyle/>
                    <a:p>
                      <a:r>
                        <a:rPr lang="en-US" dirty="0" smtClean="0"/>
                        <a:t>19</a:t>
                      </a:r>
                      <a:endParaRPr lang="en-US" dirty="0"/>
                    </a:p>
                  </a:txBody>
                  <a:tcPr/>
                </a:tc>
                <a:tc>
                  <a:txBody>
                    <a:bodyPr/>
                    <a:lstStyle/>
                    <a:p>
                      <a:r>
                        <a:rPr lang="en-US" dirty="0" smtClean="0"/>
                        <a:t>127</a:t>
                      </a:r>
                      <a:endParaRPr lang="en-US" dirty="0"/>
                    </a:p>
                  </a:txBody>
                  <a:tcPr/>
                </a:tc>
                <a:tc>
                  <a:txBody>
                    <a:bodyPr/>
                    <a:lstStyle/>
                    <a:p>
                      <a:r>
                        <a:rPr lang="en-US" dirty="0" smtClean="0"/>
                        <a:t>916</a:t>
                      </a:r>
                      <a:endParaRPr lang="en-US" dirty="0"/>
                    </a:p>
                  </a:txBody>
                  <a:tcPr/>
                </a:tc>
              </a:tr>
            </a:tbl>
          </a:graphicData>
        </a:graphic>
      </p:graphicFrame>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dirty="0" smtClean="0"/>
              <a:t>Reluctance to Participate</a:t>
            </a:r>
            <a:endParaRPr lang="en-US" sz="4000" dirty="0"/>
          </a:p>
        </p:txBody>
      </p:sp>
      <p:sp>
        <p:nvSpPr>
          <p:cNvPr id="3" name="Content Placeholder 2"/>
          <p:cNvSpPr>
            <a:spLocks noGrp="1"/>
          </p:cNvSpPr>
          <p:nvPr>
            <p:ph idx="1"/>
          </p:nvPr>
        </p:nvSpPr>
        <p:spPr>
          <a:xfrm>
            <a:off x="457200" y="1417638"/>
            <a:ext cx="8039100" cy="4195762"/>
          </a:xfrm>
        </p:spPr>
        <p:txBody>
          <a:bodyPr>
            <a:noAutofit/>
          </a:bodyPr>
          <a:lstStyle/>
          <a:p>
            <a:r>
              <a:rPr lang="en-US" sz="2400" dirty="0" smtClean="0"/>
              <a:t>Since the Human Genome Project, American Indians have increasingly declined to participate as subjects in genomic research for multiple reasons.</a:t>
            </a:r>
          </a:p>
          <a:p>
            <a:pPr lvl="2"/>
            <a:r>
              <a:rPr lang="en-US" sz="2000" dirty="0" smtClean="0"/>
              <a:t>Havasupai Tribe </a:t>
            </a:r>
            <a:r>
              <a:rPr lang="en-US" sz="2000" dirty="0" err="1" smtClean="0"/>
              <a:t>v</a:t>
            </a:r>
            <a:r>
              <a:rPr lang="en-US" sz="2000" dirty="0" smtClean="0"/>
              <a:t>. Arizona Board of Regents</a:t>
            </a:r>
          </a:p>
          <a:p>
            <a:pPr lvl="2"/>
            <a:r>
              <a:rPr lang="en-US" sz="2000" dirty="0" smtClean="0"/>
              <a:t>Navajo Nation Moratorium on genetic research studies</a:t>
            </a:r>
          </a:p>
          <a:p>
            <a:pPr lvl="2"/>
            <a:r>
              <a:rPr lang="en-US" sz="2000" dirty="0" smtClean="0"/>
              <a:t>Exploitation of Blood Samples:</a:t>
            </a:r>
          </a:p>
          <a:p>
            <a:pPr lvl="2"/>
            <a:r>
              <a:rPr lang="en-US" sz="2000" dirty="0" smtClean="0"/>
              <a:t>Over 20 years ago, the </a:t>
            </a:r>
            <a:r>
              <a:rPr lang="en-US" sz="2000" dirty="0" err="1" smtClean="0"/>
              <a:t>Nuu-chah-nulth</a:t>
            </a:r>
            <a:r>
              <a:rPr lang="en-US" sz="2000" dirty="0" smtClean="0"/>
              <a:t> (Nootka) tribe in Canada donated blood for research into the genetic causes of rheumatoid arthritis, a disease that is rampant in their tribe. In 2002, they discovered that the specimens have been used for other research--another example of exploitation of indigenous peoples. (Dalton, 2002)</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dirty="0" smtClean="0"/>
              <a:t>Indigenous Models for Research</a:t>
            </a:r>
            <a:endParaRPr lang="en-US" sz="4000" dirty="0"/>
          </a:p>
        </p:txBody>
      </p:sp>
      <p:sp>
        <p:nvSpPr>
          <p:cNvPr id="3" name="Content Placeholder 2"/>
          <p:cNvSpPr>
            <a:spLocks noGrp="1"/>
          </p:cNvSpPr>
          <p:nvPr>
            <p:ph idx="1"/>
          </p:nvPr>
        </p:nvSpPr>
        <p:spPr>
          <a:xfrm>
            <a:off x="457200" y="1264275"/>
            <a:ext cx="8229600" cy="4525963"/>
          </a:xfrm>
        </p:spPr>
        <p:txBody>
          <a:bodyPr>
            <a:normAutofit fontScale="92500"/>
          </a:bodyPr>
          <a:lstStyle/>
          <a:p>
            <a:pPr marL="342900" lvl="1" indent="-342900">
              <a:buFont typeface="Arial"/>
              <a:buChar char="•"/>
            </a:pPr>
            <a:r>
              <a:rPr lang="en-US" dirty="0" smtClean="0"/>
              <a:t>American Indian communities have begun experimenting with new mechanisms for engaging with the scientific community, including the training of their community members as research staff and investigators.</a:t>
            </a:r>
            <a:endParaRPr lang="en-US" sz="3200" dirty="0" smtClean="0"/>
          </a:p>
          <a:p>
            <a:pPr lvl="2"/>
            <a:r>
              <a:rPr lang="en-US" dirty="0" smtClean="0"/>
              <a:t>The Canadian Institutes of Health Research (CIHR) has engaged in extended consultations and deliberations with Canadian indigenous communities to develop guidelines that protect indigenous participants and promote research.</a:t>
            </a:r>
            <a:endParaRPr lang="en-US" sz="2800" dirty="0" smtClean="0"/>
          </a:p>
          <a:p>
            <a:pPr lvl="2"/>
            <a:r>
              <a:rPr lang="en-US" dirty="0" smtClean="0"/>
              <a:t>The Navajo Nation Health Research Code was developed by the Navajo Nation to determine and control any research studies that are to be undertaken within the Navajo Nation.</a:t>
            </a:r>
            <a:endParaRPr lang="en-US" sz="2800" dirty="0" smtClean="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4000" dirty="0" smtClean="0"/>
              <a:t>Pro-Indigenous Approach:</a:t>
            </a:r>
            <a:br>
              <a:rPr lang="en-US" sz="4000" dirty="0" smtClean="0"/>
            </a:br>
            <a:r>
              <a:rPr lang="en-US" sz="4000" dirty="0" smtClean="0"/>
              <a:t>Four New Methods Warrant Special Attention </a:t>
            </a:r>
            <a:endParaRPr lang="en-US" sz="4000" dirty="0"/>
          </a:p>
        </p:txBody>
      </p:sp>
      <p:sp>
        <p:nvSpPr>
          <p:cNvPr id="3" name="Content Placeholder 2"/>
          <p:cNvSpPr>
            <a:spLocks noGrp="1"/>
          </p:cNvSpPr>
          <p:nvPr>
            <p:ph idx="1"/>
          </p:nvPr>
        </p:nvSpPr>
        <p:spPr>
          <a:xfrm>
            <a:off x="457200" y="1663700"/>
            <a:ext cx="8229600" cy="4525963"/>
          </a:xfrm>
        </p:spPr>
        <p:txBody>
          <a:bodyPr>
            <a:noAutofit/>
          </a:bodyPr>
          <a:lstStyle/>
          <a:p>
            <a:pPr marL="514350" indent="-514350">
              <a:buFont typeface="+mj-lt"/>
              <a:buAutoNum type="arabicPeriod"/>
            </a:pPr>
            <a:r>
              <a:rPr lang="en-US" sz="2400" dirty="0" smtClean="0"/>
              <a:t>Consulting with local communities.</a:t>
            </a:r>
          </a:p>
          <a:p>
            <a:pPr marL="514350" indent="-514350">
              <a:buFont typeface="+mj-lt"/>
              <a:buAutoNum type="arabicPeriod"/>
            </a:pPr>
            <a:r>
              <a:rPr lang="en-US" sz="2400" dirty="0" smtClean="0"/>
              <a:t>Negotiating the complexities of consent.</a:t>
            </a:r>
          </a:p>
          <a:p>
            <a:pPr marL="514350" indent="-514350">
              <a:buFont typeface="+mj-lt"/>
              <a:buAutoNum type="arabicPeriod"/>
            </a:pPr>
            <a:r>
              <a:rPr lang="en-US" sz="2400" dirty="0" smtClean="0"/>
              <a:t>Training members of local communities in science and healthcare.</a:t>
            </a:r>
          </a:p>
          <a:p>
            <a:pPr marL="514350" indent="-514350">
              <a:buFont typeface="+mj-lt"/>
              <a:buAutoNum type="arabicPeriod"/>
            </a:pPr>
            <a:r>
              <a:rPr lang="en-US" sz="2400" dirty="0" smtClean="0"/>
              <a:t>Training scientists to work with indigenous communities.</a:t>
            </a:r>
          </a:p>
          <a:p>
            <a:pPr marL="342900" lvl="1" indent="-342900">
              <a:buNone/>
            </a:pPr>
            <a:r>
              <a:rPr lang="en-US" sz="2400" dirty="0" smtClean="0"/>
              <a:t>Implicit is a new definition of “rigorous scientific research,” one that includes both community development and scientific progress as legitimate objectives of genomic research.</a:t>
            </a:r>
          </a:p>
          <a:p>
            <a:pPr lvl="0">
              <a:buNone/>
            </a:pPr>
            <a:r>
              <a:rPr lang="en-US" sz="2000" dirty="0" smtClean="0"/>
              <a:t>Source: Jacobs, Bette, Jason </a:t>
            </a:r>
            <a:r>
              <a:rPr lang="en-US" sz="2000" dirty="0" err="1" smtClean="0"/>
              <a:t>Roffenbender</a:t>
            </a:r>
            <a:r>
              <a:rPr lang="en-US" sz="2000" dirty="0" smtClean="0"/>
              <a:t>, Jeff </a:t>
            </a:r>
            <a:r>
              <a:rPr lang="en-US" sz="2000" dirty="0" err="1" smtClean="0"/>
              <a:t>Collmann</a:t>
            </a:r>
            <a:r>
              <a:rPr lang="en-US" sz="2000" dirty="0" smtClean="0"/>
              <a:t>, Kate Cherry, </a:t>
            </a:r>
            <a:r>
              <a:rPr lang="en-US" sz="2000" dirty="0" err="1" smtClean="0"/>
              <a:t>LeManuel</a:t>
            </a:r>
            <a:r>
              <a:rPr lang="en-US" sz="2000" dirty="0" smtClean="0"/>
              <a:t> Lee </a:t>
            </a:r>
            <a:r>
              <a:rPr lang="en-US" sz="2000" dirty="0" err="1" smtClean="0"/>
              <a:t>Bitsói</a:t>
            </a:r>
            <a:r>
              <a:rPr lang="en-US" sz="2000" dirty="0" smtClean="0"/>
              <a:t>, Kim Bassett, and Charles H. Evans, Jr. 2010. Bridging the divide between genomic science and indigenous peoples. </a:t>
            </a:r>
            <a:r>
              <a:rPr lang="en-US" sz="2000" i="1" dirty="0" smtClean="0"/>
              <a:t>Journal of Law, Medicine &amp; Ethics</a:t>
            </a:r>
            <a:r>
              <a:rPr lang="en-US" sz="2000" dirty="0" smtClean="0"/>
              <a:t> (Fall): 684-696.</a:t>
            </a: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lvl="0"/>
            <a:r>
              <a:rPr lang="en-US" b="1" dirty="0" smtClean="0"/>
              <a:t/>
            </a:r>
            <a:br>
              <a:rPr lang="en-US" b="1" dirty="0" smtClean="0"/>
            </a:br>
            <a:r>
              <a:rPr lang="en-US" sz="3556" dirty="0" smtClean="0"/>
              <a:t>Minority Action Plan of the</a:t>
            </a:r>
            <a:br>
              <a:rPr lang="en-US" sz="3556" dirty="0" smtClean="0"/>
            </a:br>
            <a:r>
              <a:rPr lang="en-US" sz="3556" dirty="0" smtClean="0"/>
              <a:t>National Human Genome Research Institute</a:t>
            </a:r>
            <a:r>
              <a:rPr lang="en-US" dirty="0" smtClean="0"/>
              <a:t/>
            </a:r>
            <a:br>
              <a:rPr lang="en-US" dirty="0" smtClean="0"/>
            </a:br>
            <a:endParaRPr lang="en-US" dirty="0"/>
          </a:p>
        </p:txBody>
      </p:sp>
      <p:sp>
        <p:nvSpPr>
          <p:cNvPr id="3" name="Content Placeholder 2"/>
          <p:cNvSpPr>
            <a:spLocks noGrp="1"/>
          </p:cNvSpPr>
          <p:nvPr>
            <p:ph idx="1"/>
          </p:nvPr>
        </p:nvSpPr>
        <p:spPr>
          <a:xfrm>
            <a:off x="457200" y="1638300"/>
            <a:ext cx="8229600" cy="4480807"/>
          </a:xfrm>
        </p:spPr>
        <p:txBody>
          <a:bodyPr>
            <a:normAutofit fontScale="92500" lnSpcReduction="20000"/>
          </a:bodyPr>
          <a:lstStyle/>
          <a:p>
            <a:pPr>
              <a:lnSpc>
                <a:spcPct val="90000"/>
              </a:lnSpc>
            </a:pPr>
            <a:r>
              <a:rPr lang="en-US" sz="2595" dirty="0" smtClean="0"/>
              <a:t>NHGRI is committed to increasing the number of individuals from underrepresented minority groups (Native Americans, Latino, African Americans, Pacific Islanders) who have the training to pursue careers in genome (</a:t>
            </a:r>
            <a:r>
              <a:rPr lang="en-US" sz="2595" i="1" dirty="0" smtClean="0">
                <a:solidFill>
                  <a:srgbClr val="000000"/>
                </a:solidFill>
              </a:rPr>
              <a:t>genomics </a:t>
            </a:r>
            <a:r>
              <a:rPr lang="en-US" sz="2595" dirty="0" smtClean="0">
                <a:solidFill>
                  <a:srgbClr val="000000"/>
                </a:solidFill>
              </a:rPr>
              <a:t>and </a:t>
            </a:r>
            <a:r>
              <a:rPr lang="en-US" sz="2595" i="1" dirty="0" smtClean="0">
                <a:solidFill>
                  <a:srgbClr val="000000"/>
                </a:solidFill>
              </a:rPr>
              <a:t>bioinformatics) </a:t>
            </a:r>
            <a:r>
              <a:rPr lang="en-US" sz="2595" dirty="0" smtClean="0">
                <a:solidFill>
                  <a:srgbClr val="000000"/>
                </a:solidFill>
              </a:rPr>
              <a:t>sciences, as well as </a:t>
            </a:r>
            <a:r>
              <a:rPr lang="en-US" sz="2595" dirty="0" smtClean="0"/>
              <a:t>ethical, legal and social implications (ELSI) research.</a:t>
            </a:r>
          </a:p>
          <a:p>
            <a:pPr>
              <a:lnSpc>
                <a:spcPct val="90000"/>
              </a:lnSpc>
            </a:pPr>
            <a:r>
              <a:rPr lang="en-US" sz="2600" dirty="0" smtClean="0"/>
              <a:t>History of MAP programs</a:t>
            </a:r>
            <a:r>
              <a:rPr lang="en-US" dirty="0" smtClean="0"/>
              <a:t>:</a:t>
            </a:r>
          </a:p>
          <a:p>
            <a:pPr lvl="1">
              <a:lnSpc>
                <a:spcPct val="90000"/>
              </a:lnSpc>
            </a:pPr>
            <a:r>
              <a:rPr lang="en-US" sz="2400" dirty="0" smtClean="0">
                <a:cs typeface="ＭＳ Ｐゴシック" pitchFamily="-107" charset="-128"/>
              </a:rPr>
              <a:t>April 2001: the NHGRI convened a meeting to explore new and innovative ideas and models for increasing the number of underrepresented minorities (URM) pursuing research careers in genomics and related sciences.</a:t>
            </a:r>
          </a:p>
          <a:p>
            <a:pPr lvl="1">
              <a:lnSpc>
                <a:spcPct val="90000"/>
              </a:lnSpc>
            </a:pPr>
            <a:r>
              <a:rPr lang="en-US" sz="2400" dirty="0" smtClean="0">
                <a:cs typeface="ＭＳ Ｐゴシック" pitchFamily="-107" charset="-128"/>
              </a:rPr>
              <a:t>October 2003: First MAP meeting was held.</a:t>
            </a:r>
          </a:p>
          <a:p>
            <a:pPr lvl="1">
              <a:lnSpc>
                <a:spcPct val="90000"/>
              </a:lnSpc>
            </a:pPr>
            <a:r>
              <a:rPr lang="en-US" sz="2400" dirty="0" smtClean="0">
                <a:cs typeface="ＭＳ Ｐゴシック" pitchFamily="-107" charset="-128"/>
              </a:rPr>
              <a:t>February 2007: First MAP Coordinators workshop was held.</a:t>
            </a:r>
          </a:p>
          <a:p>
            <a:pPr lvl="1">
              <a:lnSpc>
                <a:spcPct val="90000"/>
              </a:lnSpc>
            </a:pPr>
            <a:r>
              <a:rPr lang="en-US" sz="2400" dirty="0" smtClean="0">
                <a:cs typeface="ＭＳ Ｐゴシック" pitchFamily="-107" charset="-128"/>
              </a:rPr>
              <a:t>April 2011: A national database to track MAP participants was established.</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9697" name="Rectangle 1026"/>
          <p:cNvSpPr>
            <a:spLocks noGrp="1"/>
          </p:cNvSpPr>
          <p:nvPr>
            <p:ph type="title"/>
          </p:nvPr>
        </p:nvSpPr>
        <p:spPr/>
        <p:txBody>
          <a:bodyPr/>
          <a:lstStyle/>
          <a:p>
            <a:r>
              <a:rPr lang="en-US" dirty="0">
                <a:solidFill>
                  <a:srgbClr val="000000"/>
                </a:solidFill>
              </a:rPr>
              <a:t>ELSI:  Genomics in Native America</a:t>
            </a:r>
          </a:p>
        </p:txBody>
      </p:sp>
      <p:sp>
        <p:nvSpPr>
          <p:cNvPr id="29698" name="Rectangle 1027"/>
          <p:cNvSpPr>
            <a:spLocks noGrp="1"/>
          </p:cNvSpPr>
          <p:nvPr>
            <p:ph type="body" idx="1"/>
          </p:nvPr>
        </p:nvSpPr>
        <p:spPr/>
        <p:txBody>
          <a:bodyPr/>
          <a:lstStyle/>
          <a:p>
            <a:pPr>
              <a:lnSpc>
                <a:spcPct val="90000"/>
              </a:lnSpc>
            </a:pPr>
            <a:r>
              <a:rPr lang="en-US" sz="2000" dirty="0">
                <a:solidFill>
                  <a:srgbClr val="000000"/>
                </a:solidFill>
              </a:rPr>
              <a:t>The National Human Genome Research Institute of the National Institutes of Health established the ELSI program in 1990 “To foster basic and applied research on the ethical, legal and social implications of genetic and genomic research for individuals, families and communities.”</a:t>
            </a:r>
          </a:p>
          <a:p>
            <a:pPr>
              <a:lnSpc>
                <a:spcPct val="90000"/>
              </a:lnSpc>
            </a:pPr>
            <a:r>
              <a:rPr lang="en-US" sz="2000" dirty="0">
                <a:solidFill>
                  <a:srgbClr val="000000"/>
                </a:solidFill>
              </a:rPr>
              <a:t>Thus, there are opportunities through ELSI for lawyers, sociologists, anthropologists, and even business entrepreneurs to address multiple ethical, legal and social issues that are best explored using multidisciplinary approaches.  </a:t>
            </a:r>
          </a:p>
          <a:p>
            <a:pPr>
              <a:lnSpc>
                <a:spcPct val="90000"/>
              </a:lnSpc>
            </a:pPr>
            <a:r>
              <a:rPr lang="en-US" sz="2000" dirty="0">
                <a:solidFill>
                  <a:srgbClr val="000000"/>
                </a:solidFill>
              </a:rPr>
              <a:t>For example, there is a need for more Native Americans to represent their communities when it comes to genetic testing and teaching science.  There should be culturally appropriate methods and processes, as there has been a history of mistrust with the scientific community.  </a:t>
            </a:r>
          </a:p>
          <a:p>
            <a:pPr>
              <a:lnSpc>
                <a:spcPct val="90000"/>
              </a:lnSpc>
            </a:pPr>
            <a:r>
              <a:rPr lang="en-US" sz="2000" dirty="0">
                <a:solidFill>
                  <a:srgbClr val="000000"/>
                </a:solidFill>
              </a:rPr>
              <a:t>If we, as Native Americans, are trained in these fields, we can play key roles in the development of scientific discovery that will benefit our nations.</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dirty="0" smtClean="0"/>
              <a:t>Partnerships</a:t>
            </a:r>
            <a:endParaRPr lang="en-US" sz="4000" dirty="0"/>
          </a:p>
        </p:txBody>
      </p:sp>
      <p:sp>
        <p:nvSpPr>
          <p:cNvPr id="3" name="Content Placeholder 2"/>
          <p:cNvSpPr>
            <a:spLocks noGrp="1"/>
          </p:cNvSpPr>
          <p:nvPr>
            <p:ph idx="1"/>
          </p:nvPr>
        </p:nvSpPr>
        <p:spPr>
          <a:xfrm>
            <a:off x="457200" y="1163638"/>
            <a:ext cx="8229600" cy="4525963"/>
          </a:xfrm>
        </p:spPr>
        <p:txBody>
          <a:bodyPr>
            <a:noAutofit/>
          </a:bodyPr>
          <a:lstStyle/>
          <a:p>
            <a:pPr lvl="0"/>
            <a:r>
              <a:rPr lang="en-US" sz="3000" dirty="0" smtClean="0"/>
              <a:t>GENA (Genetic Education for Native Americans): A curriculum was developed</a:t>
            </a:r>
            <a:r>
              <a:rPr lang="en-US" sz="3000" baseline="30000" dirty="0" smtClean="0"/>
              <a:t> </a:t>
            </a:r>
            <a:r>
              <a:rPr lang="en-US" sz="3000" dirty="0" smtClean="0"/>
              <a:t>and implemented in workshops primarily in conjunction with</a:t>
            </a:r>
            <a:r>
              <a:rPr lang="en-US" sz="3000" baseline="30000" dirty="0" smtClean="0"/>
              <a:t> </a:t>
            </a:r>
            <a:r>
              <a:rPr lang="en-US" sz="3000" dirty="0" smtClean="0"/>
              <a:t>regional and national scientific conferences that include substantial</a:t>
            </a:r>
            <a:r>
              <a:rPr lang="en-US" sz="3000" baseline="30000" dirty="0" smtClean="0"/>
              <a:t> </a:t>
            </a:r>
            <a:r>
              <a:rPr lang="en-US" sz="3000" dirty="0" smtClean="0"/>
              <a:t>numbers of Native American attendees (GENA).</a:t>
            </a:r>
          </a:p>
          <a:p>
            <a:r>
              <a:rPr lang="en-US" sz="3000" dirty="0" smtClean="0"/>
              <a:t>Society for Advancement of Chicanos/Latinos and Native Americans in Science (SACNAS) </a:t>
            </a:r>
          </a:p>
          <a:p>
            <a:pPr lvl="0"/>
            <a:r>
              <a:rPr lang="en-US" sz="3000" dirty="0" smtClean="0"/>
              <a:t>American Indian Science and Engineering Society (AISES)</a:t>
            </a:r>
          </a:p>
          <a:p>
            <a:pPr lvl="0"/>
            <a:r>
              <a:rPr lang="en-US" sz="3000" dirty="0" smtClean="0"/>
              <a:t>National Congress of American Indians (NCAI)</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5601" name="Placeholder 1026"/>
          <p:cNvSpPr>
            <a:spLocks noGrp="1"/>
          </p:cNvSpPr>
          <p:nvPr>
            <p:ph type="title"/>
          </p:nvPr>
        </p:nvSpPr>
        <p:spPr/>
        <p:txBody>
          <a:bodyPr/>
          <a:lstStyle/>
          <a:p>
            <a:r>
              <a:rPr lang="en-US" dirty="0">
                <a:solidFill>
                  <a:srgbClr val="000000"/>
                </a:solidFill>
              </a:rPr>
              <a:t>My Role</a:t>
            </a:r>
          </a:p>
        </p:txBody>
      </p:sp>
      <p:sp>
        <p:nvSpPr>
          <p:cNvPr id="25602" name="Placeholder 1027"/>
          <p:cNvSpPr>
            <a:spLocks noGrp="1"/>
          </p:cNvSpPr>
          <p:nvPr>
            <p:ph type="body" idx="1"/>
          </p:nvPr>
        </p:nvSpPr>
        <p:spPr/>
        <p:txBody>
          <a:bodyPr>
            <a:normAutofit fontScale="92500"/>
          </a:bodyPr>
          <a:lstStyle/>
          <a:p>
            <a:r>
              <a:rPr lang="en-US" sz="2200" dirty="0">
                <a:solidFill>
                  <a:srgbClr val="000000"/>
                </a:solidFill>
              </a:rPr>
              <a:t>To get underrepresented minority students excited about genomics and connect them with scientists at genome centers around the country.</a:t>
            </a:r>
          </a:p>
          <a:p>
            <a:r>
              <a:rPr lang="en-US" sz="2200" dirty="0">
                <a:solidFill>
                  <a:srgbClr val="000000"/>
                </a:solidFill>
              </a:rPr>
              <a:t>Inform prospective students that the study of genomics is more than discovering similarities between living organisms. </a:t>
            </a:r>
            <a:r>
              <a:rPr lang="en-US" sz="2200" dirty="0" smtClean="0">
                <a:solidFill>
                  <a:srgbClr val="000000"/>
                </a:solidFill>
              </a:rPr>
              <a:t> </a:t>
            </a:r>
          </a:p>
          <a:p>
            <a:pPr lvl="1"/>
            <a:r>
              <a:rPr lang="en-US" sz="1800" dirty="0" smtClean="0">
                <a:solidFill>
                  <a:srgbClr val="000000"/>
                </a:solidFill>
              </a:rPr>
              <a:t>For </a:t>
            </a:r>
            <a:r>
              <a:rPr lang="en-US" sz="1800" dirty="0">
                <a:solidFill>
                  <a:srgbClr val="000000"/>
                </a:solidFill>
              </a:rPr>
              <a:t>example, genomic investigations are currently responsible for disease prevention and even cures.</a:t>
            </a:r>
          </a:p>
          <a:p>
            <a:r>
              <a:rPr lang="en-US" sz="2200" dirty="0">
                <a:solidFill>
                  <a:srgbClr val="000000"/>
                </a:solidFill>
              </a:rPr>
              <a:t>Research in this area could lead to the development of new drugs to treat diseases like diabetes, better methods of crop production, better range management of land, and possibly discovering new and innovative ways to sustain the earth.</a:t>
            </a:r>
          </a:p>
          <a:p>
            <a:r>
              <a:rPr lang="en-US" sz="2200" dirty="0">
                <a:solidFill>
                  <a:srgbClr val="000000"/>
                </a:solidFill>
              </a:rPr>
              <a:t>Essentially, it could lead to a greener future for the world</a:t>
            </a:r>
            <a:r>
              <a:rPr lang="en-US" sz="2200" dirty="0" smtClean="0">
                <a:solidFill>
                  <a:srgbClr val="000000"/>
                </a:solidFill>
              </a:rPr>
              <a:t>.</a:t>
            </a:r>
          </a:p>
          <a:p>
            <a:r>
              <a:rPr lang="en-US" sz="2200" dirty="0" smtClean="0">
                <a:solidFill>
                  <a:srgbClr val="000000"/>
                </a:solidFill>
              </a:rPr>
              <a:t>Continue to delve into ELSI research and other interesting related topics.</a:t>
            </a:r>
            <a:endParaRPr lang="en-US" sz="2200" dirty="0">
              <a:solidFill>
                <a:srgbClr val="000000"/>
              </a:solidFill>
            </a:endParaRPr>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Intergenerational Trauma</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Intergenerational or historical trauma (HT) has been a controversial topic for non-Native people since there is an accepted notion that what happened in the past is in the past.</a:t>
            </a:r>
          </a:p>
          <a:p>
            <a:r>
              <a:rPr lang="en-US" dirty="0" smtClean="0"/>
              <a:t>However, scientific research in </a:t>
            </a:r>
            <a:r>
              <a:rPr lang="en-US" dirty="0" err="1" smtClean="0"/>
              <a:t>epigenetics</a:t>
            </a:r>
            <a:r>
              <a:rPr lang="en-US" dirty="0" smtClean="0"/>
              <a:t> has begun to demonstrate that intergenerational trauma is real and has an impact on present day populations, and what we experience will have affects on future generations.</a:t>
            </a:r>
          </a:p>
          <a:p>
            <a:r>
              <a:rPr lang="en-US" dirty="0" smtClean="0"/>
              <a:t>Native healers, medicine people and elders have always known this and it is common knowledge in Native oral traditions.</a:t>
            </a:r>
          </a:p>
          <a:p>
            <a:r>
              <a:rPr lang="en-US" dirty="0" smtClean="0"/>
              <a:t>Bryan </a:t>
            </a:r>
            <a:r>
              <a:rPr lang="en-US" dirty="0" err="1" smtClean="0"/>
              <a:t>Brayboy</a:t>
            </a:r>
            <a:r>
              <a:rPr lang="en-US" dirty="0" smtClean="0"/>
              <a:t> (2005) uses </a:t>
            </a:r>
            <a:r>
              <a:rPr lang="en-US" dirty="0" err="1" smtClean="0"/>
              <a:t>TribalCrit</a:t>
            </a:r>
            <a:r>
              <a:rPr lang="en-US" dirty="0" smtClean="0"/>
              <a:t> to emphasize this by stating, “Stories are not separate from theory; they make up theory and are, therefore, real and legitimate sources of data and ways of being” (P. 430).</a:t>
            </a:r>
            <a:endParaRPr lang="en-US"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Mitakuye</a:t>
            </a:r>
            <a:r>
              <a:rPr lang="en-US" dirty="0" smtClean="0"/>
              <a:t> </a:t>
            </a:r>
            <a:r>
              <a:rPr lang="en-US" dirty="0" err="1" smtClean="0"/>
              <a:t>Oyasin</a:t>
            </a:r>
            <a:r>
              <a:rPr lang="en-US" dirty="0" smtClean="0"/>
              <a:t> </a:t>
            </a:r>
            <a:r>
              <a:rPr lang="en-US" i="1" dirty="0" smtClean="0"/>
              <a:t>and </a:t>
            </a:r>
            <a:r>
              <a:rPr lang="en-US" dirty="0" err="1" smtClean="0"/>
              <a:t>K’e</a:t>
            </a:r>
            <a:endParaRPr lang="en-US" dirty="0"/>
          </a:p>
        </p:txBody>
      </p:sp>
      <p:sp>
        <p:nvSpPr>
          <p:cNvPr id="3" name="Content Placeholder 2"/>
          <p:cNvSpPr>
            <a:spLocks noGrp="1"/>
          </p:cNvSpPr>
          <p:nvPr>
            <p:ph idx="1"/>
          </p:nvPr>
        </p:nvSpPr>
        <p:spPr/>
        <p:txBody>
          <a:bodyPr/>
          <a:lstStyle/>
          <a:p>
            <a:r>
              <a:rPr lang="en-US" dirty="0" smtClean="0"/>
              <a:t>In the Lakota language, “</a:t>
            </a:r>
            <a:r>
              <a:rPr lang="en-US" dirty="0" err="1" smtClean="0"/>
              <a:t>mitakuye</a:t>
            </a:r>
            <a:r>
              <a:rPr lang="en-US" dirty="0" smtClean="0"/>
              <a:t> </a:t>
            </a:r>
            <a:r>
              <a:rPr lang="en-US" dirty="0" err="1" smtClean="0"/>
              <a:t>oyasin</a:t>
            </a:r>
            <a:r>
              <a:rPr lang="en-US" dirty="0" smtClean="0"/>
              <a:t>” describes how we are all related in the universe.</a:t>
            </a:r>
          </a:p>
          <a:p>
            <a:r>
              <a:rPr lang="en-US" dirty="0" smtClean="0"/>
              <a:t>In the </a:t>
            </a:r>
            <a:r>
              <a:rPr lang="en-US" dirty="0" err="1" smtClean="0"/>
              <a:t>Diné</a:t>
            </a:r>
            <a:r>
              <a:rPr lang="en-US" dirty="0" smtClean="0"/>
              <a:t> language, the word “</a:t>
            </a:r>
            <a:r>
              <a:rPr lang="en-US" dirty="0" err="1" smtClean="0"/>
              <a:t>K’e</a:t>
            </a:r>
            <a:r>
              <a:rPr lang="en-US" dirty="0" smtClean="0"/>
              <a:t>” embodies a similar perspective regarding relationships while maintaining balance and harmony with the universe.</a:t>
            </a:r>
            <a:endParaRPr lang="en-US" dirty="0"/>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Epigenetics</a:t>
            </a:r>
            <a:endParaRPr lang="en-US" dirty="0"/>
          </a:p>
        </p:txBody>
      </p:sp>
      <p:sp>
        <p:nvSpPr>
          <p:cNvPr id="3" name="Content Placeholder 2"/>
          <p:cNvSpPr>
            <a:spLocks noGrp="1"/>
          </p:cNvSpPr>
          <p:nvPr>
            <p:ph idx="1"/>
          </p:nvPr>
        </p:nvSpPr>
        <p:spPr/>
        <p:txBody>
          <a:bodyPr>
            <a:normAutofit fontScale="77500" lnSpcReduction="20000"/>
          </a:bodyPr>
          <a:lstStyle/>
          <a:p>
            <a:r>
              <a:rPr lang="en-US" dirty="0" smtClean="0"/>
              <a:t>“At the heart of this new field [</a:t>
            </a:r>
            <a:r>
              <a:rPr lang="en-US" dirty="0" err="1" smtClean="0"/>
              <a:t>epigenetics</a:t>
            </a:r>
            <a:r>
              <a:rPr lang="en-US" dirty="0" smtClean="0"/>
              <a:t>] is a simple but contentious idea – that genes have a 'memory'. That the lives of your grandparents – the air they breathed, the food they ate, even the things they saw – can directly affect you, decades later, despite your never experiencing these things yourself. And that what you do in your lifetime could in turn affect your grandchildren”—BBC, The Ghost in Your Genes.</a:t>
            </a:r>
          </a:p>
          <a:p>
            <a:r>
              <a:rPr lang="en-US" dirty="0" smtClean="0"/>
              <a:t>“</a:t>
            </a:r>
            <a:r>
              <a:rPr lang="en-US" dirty="0" err="1" smtClean="0"/>
              <a:t>Epigenetics</a:t>
            </a:r>
            <a:r>
              <a:rPr lang="en-US" dirty="0" smtClean="0"/>
              <a:t> adds a whole new layer to genes beyond the DNA. It proposes a control system of 'switches' that turn genes on or off – and suggests that things people experience, like nutrition and stress, can control these switches and cause heritable effects in humans” (BBC, 2012).</a:t>
            </a:r>
          </a:p>
          <a:p>
            <a:endParaRPr lang="en-US" dirty="0"/>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HT and Diabetes</a:t>
            </a:r>
            <a:endParaRPr lang="en-US" dirty="0"/>
          </a:p>
        </p:txBody>
      </p:sp>
      <p:sp>
        <p:nvSpPr>
          <p:cNvPr id="3" name="Content Placeholder 2"/>
          <p:cNvSpPr>
            <a:spLocks noGrp="1"/>
          </p:cNvSpPr>
          <p:nvPr>
            <p:ph idx="1"/>
          </p:nvPr>
        </p:nvSpPr>
        <p:spPr>
          <a:xfrm>
            <a:off x="457200" y="1473200"/>
            <a:ext cx="8229600" cy="5105400"/>
          </a:xfrm>
        </p:spPr>
        <p:txBody>
          <a:bodyPr>
            <a:normAutofit/>
          </a:bodyPr>
          <a:lstStyle/>
          <a:p>
            <a:r>
              <a:rPr lang="en-US" sz="1600" dirty="0" smtClean="0"/>
              <a:t>Dr. Melissa Walls (</a:t>
            </a:r>
            <a:r>
              <a:rPr lang="en-US" sz="1600" dirty="0" err="1" smtClean="0"/>
              <a:t>Ojibwe</a:t>
            </a:r>
            <a:r>
              <a:rPr lang="en-US" sz="1600" dirty="0" smtClean="0"/>
              <a:t>), Professor at the University of Minnesota Duluth Medical School, studies the social aspects of disease among indigenous people. Dr. Walls is leading a longitudinal study that will follow a cohort of 250 people for four years, periodically monitoring their self-reported stress levels and measuring their blood sugar and </a:t>
            </a:r>
            <a:r>
              <a:rPr lang="en-US" sz="1600" dirty="0" err="1" smtClean="0"/>
              <a:t>cortisol</a:t>
            </a:r>
            <a:r>
              <a:rPr lang="en-US" sz="1600" dirty="0" smtClean="0"/>
              <a:t> levels. Chronically elevated levels of </a:t>
            </a:r>
            <a:r>
              <a:rPr lang="en-US" sz="1600" dirty="0" err="1" smtClean="0"/>
              <a:t>cortisol</a:t>
            </a:r>
            <a:r>
              <a:rPr lang="en-US" sz="1600" dirty="0" smtClean="0"/>
              <a:t>, a stress hormone, can increase blood sugar and inhibit the effects of insulin, leading to or compounding diabetes.</a:t>
            </a:r>
          </a:p>
          <a:p>
            <a:r>
              <a:rPr lang="en-US" sz="1600" dirty="0" smtClean="0"/>
              <a:t>Type 2 diabetes is the fourth-leading cause of death among indigenous Americans and a major contributor to cardiovascular disease, the No. 1 killer in this population. American Indians and Alaska Natives are more than twice as likely as other Americans to have diabetes.</a:t>
            </a:r>
          </a:p>
          <a:p>
            <a:r>
              <a:rPr lang="en-US" sz="1600" dirty="0" smtClean="0"/>
              <a:t>Dr. Walls’ goal is to develop treatment protocols for indigenous people that take into account their culture and history. This population copes with a disproportionate number of stressors, says Walls, naming several: economic disadvantage, unemployment, community violence, discrimination, and the long-term effects of historical traumas.</a:t>
            </a:r>
          </a:p>
          <a:p>
            <a:pPr lvl="1"/>
            <a:r>
              <a:rPr lang="en-US" sz="1600" dirty="0" smtClean="0"/>
              <a:t>HT as an etiological agent:  Lived HT experiences may contribute to PTSD, grief, depressive symptoms, etc.</a:t>
            </a:r>
          </a:p>
          <a:p>
            <a:r>
              <a:rPr lang="en-US" sz="1600" dirty="0" smtClean="0"/>
              <a:t>Economic, political, and religious institutions of the European settlers all contributed to the displacement and oppression of indigenous people” (</a:t>
            </a:r>
            <a:r>
              <a:rPr lang="en-US" sz="1600" dirty="0" err="1" smtClean="0"/>
              <a:t>Kirmayer</a:t>
            </a:r>
            <a:r>
              <a:rPr lang="en-US" sz="1600" dirty="0" smtClean="0"/>
              <a:t>, </a:t>
            </a:r>
            <a:r>
              <a:rPr lang="en-US" sz="1600" dirty="0" err="1" smtClean="0"/>
              <a:t>Tait</a:t>
            </a:r>
            <a:r>
              <a:rPr lang="en-US" sz="1600" dirty="0" smtClean="0"/>
              <a:t>, and Simpson 2009, </a:t>
            </a:r>
            <a:r>
              <a:rPr lang="en-US" sz="1600" dirty="0" err="1" smtClean="0"/>
              <a:t>p</a:t>
            </a:r>
            <a:r>
              <a:rPr lang="en-US" sz="1600" dirty="0" smtClean="0"/>
              <a:t>. 7; see also King, Smith, and </a:t>
            </a:r>
            <a:r>
              <a:rPr lang="en-US" sz="1600" dirty="0" err="1" smtClean="0"/>
              <a:t>Gracey</a:t>
            </a:r>
            <a:r>
              <a:rPr lang="en-US" sz="1600" dirty="0" smtClean="0"/>
              <a:t> 2009)</a:t>
            </a:r>
          </a:p>
          <a:p>
            <a:pPr>
              <a:buNone/>
            </a:pPr>
            <a:endParaRPr lang="en-US" sz="1600" dirty="0"/>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smtClean="0"/>
              <a:t>Social Justice</a:t>
            </a:r>
            <a:r>
              <a:rPr lang="en-US" dirty="0" smtClean="0"/>
              <a:t>, Health Care, Preservation for Future Generations</a:t>
            </a:r>
            <a:endParaRPr lang="en-US" dirty="0"/>
          </a:p>
        </p:txBody>
      </p:sp>
      <p:sp>
        <p:nvSpPr>
          <p:cNvPr id="3" name="Content Placeholder 2"/>
          <p:cNvSpPr>
            <a:spLocks noGrp="1"/>
          </p:cNvSpPr>
          <p:nvPr>
            <p:ph idx="1"/>
          </p:nvPr>
        </p:nvSpPr>
        <p:spPr>
          <a:xfrm>
            <a:off x="457200" y="1473200"/>
            <a:ext cx="8394700" cy="5257800"/>
          </a:xfrm>
        </p:spPr>
        <p:txBody>
          <a:bodyPr>
            <a:noAutofit/>
          </a:bodyPr>
          <a:lstStyle/>
          <a:p>
            <a:r>
              <a:rPr lang="en-US" sz="1600" dirty="0" smtClean="0"/>
              <a:t>“</a:t>
            </a:r>
            <a:r>
              <a:rPr lang="en-US" sz="1600" dirty="0" err="1" smtClean="0"/>
              <a:t>Epigenetics</a:t>
            </a:r>
            <a:r>
              <a:rPr lang="en-US" sz="1600" dirty="0" smtClean="0"/>
              <a:t> is an exciting new avenue of scientific exploration that already has demonstrated that certain exposures, especially during periods of developmental vulnerability, can cause long-term harms to exposed individuals and sometimes their progeny. </a:t>
            </a:r>
            <a:r>
              <a:rPr lang="en-US" sz="1600" dirty="0" err="1" smtClean="0">
                <a:solidFill>
                  <a:srgbClr val="FF0000"/>
                </a:solidFill>
              </a:rPr>
              <a:t>Epigenetics</a:t>
            </a:r>
            <a:r>
              <a:rPr lang="en-US" sz="1600" dirty="0" smtClean="0">
                <a:solidFill>
                  <a:srgbClr val="FF0000"/>
                </a:solidFill>
              </a:rPr>
              <a:t> invalidates the assumption that nature and nurture operate as independent forces in influencing human development and disease.</a:t>
            </a:r>
          </a:p>
          <a:p>
            <a:r>
              <a:rPr lang="en-US" sz="1600" dirty="0" smtClean="0"/>
              <a:t>Numerous legal and ethical issues are raised by </a:t>
            </a:r>
            <a:r>
              <a:rPr lang="en-US" sz="1600" dirty="0" err="1" smtClean="0"/>
              <a:t>epigenetics</a:t>
            </a:r>
            <a:r>
              <a:rPr lang="en-US" sz="1600" dirty="0" smtClean="0"/>
              <a:t>, especially regarding individual and societal responsibilities to prevent hazardous exposures, monitor health status, and provide care. </a:t>
            </a:r>
            <a:r>
              <a:rPr lang="en-US" sz="1600" dirty="0" err="1" smtClean="0"/>
              <a:t>Epigenetics</a:t>
            </a:r>
            <a:r>
              <a:rPr lang="en-US" sz="1600" dirty="0" smtClean="0"/>
              <a:t> represents a new class of biological effects from harmful exposures and adds a multigenerational dimension to environmentally-caused adverse health effects. </a:t>
            </a:r>
            <a:r>
              <a:rPr lang="en-US" sz="1600" dirty="0" err="1" smtClean="0">
                <a:solidFill>
                  <a:srgbClr val="FF0000"/>
                </a:solidFill>
              </a:rPr>
              <a:t>Epigenetics</a:t>
            </a:r>
            <a:r>
              <a:rPr lang="en-US" sz="1600" dirty="0" smtClean="0">
                <a:solidFill>
                  <a:srgbClr val="FF0000"/>
                </a:solidFill>
              </a:rPr>
              <a:t> serves to highlight the effects of inequality in living and working conditions, as well as a range of disparities in access to health care and other societal opportunities.</a:t>
            </a:r>
          </a:p>
          <a:p>
            <a:r>
              <a:rPr lang="en-US" sz="1600" dirty="0" smtClean="0"/>
              <a:t>Finally, </a:t>
            </a:r>
            <a:r>
              <a:rPr lang="en-US" sz="1600" dirty="0" err="1" smtClean="0">
                <a:solidFill>
                  <a:srgbClr val="FF0000"/>
                </a:solidFill>
              </a:rPr>
              <a:t>epigenetics</a:t>
            </a:r>
            <a:r>
              <a:rPr lang="en-US" sz="1600" dirty="0" smtClean="0">
                <a:solidFill>
                  <a:srgbClr val="FF0000"/>
                </a:solidFill>
              </a:rPr>
              <a:t> raises difficult questions about the obligations of society to preserve the soundness of the human genome and </a:t>
            </a:r>
            <a:r>
              <a:rPr lang="en-US" sz="1600" dirty="0" err="1" smtClean="0">
                <a:solidFill>
                  <a:srgbClr val="FF0000"/>
                </a:solidFill>
              </a:rPr>
              <a:t>epigenome</a:t>
            </a:r>
            <a:r>
              <a:rPr lang="en-US" sz="1600" dirty="0" smtClean="0">
                <a:solidFill>
                  <a:srgbClr val="FF0000"/>
                </a:solidFill>
              </a:rPr>
              <a:t> for the benefit of future generations. </a:t>
            </a:r>
            <a:r>
              <a:rPr lang="en-US" sz="1600" dirty="0" smtClean="0"/>
              <a:t>In developing a principle of intergenerational equity for the human genome and </a:t>
            </a:r>
            <a:r>
              <a:rPr lang="en-US" sz="1600" dirty="0" err="1" smtClean="0"/>
              <a:t>epigenome</a:t>
            </a:r>
            <a:r>
              <a:rPr lang="en-US" sz="1600" dirty="0" smtClean="0"/>
              <a:t>, optimum social policy lies between indifference to the health burdens of future generations and eugenic notions of manipulating heredity to improve the human condition” (</a:t>
            </a:r>
            <a:r>
              <a:rPr lang="en-US" sz="1600" dirty="0" err="1" smtClean="0"/>
              <a:t>p</a:t>
            </a:r>
            <a:r>
              <a:rPr lang="en-US" sz="1600" dirty="0" smtClean="0"/>
              <a:t>. 62).</a:t>
            </a:r>
          </a:p>
          <a:p>
            <a:pPr>
              <a:buNone/>
            </a:pPr>
            <a:r>
              <a:rPr lang="en-US" sz="1600" dirty="0" smtClean="0"/>
              <a:t>Source: </a:t>
            </a:r>
            <a:r>
              <a:rPr lang="en-US" sz="1600" i="1" dirty="0" smtClean="0"/>
              <a:t>Mark A. Rothstein,</a:t>
            </a:r>
            <a:r>
              <a:rPr lang="en-US" sz="1600" dirty="0" smtClean="0"/>
              <a:t> </a:t>
            </a:r>
            <a:r>
              <a:rPr lang="en-US" sz="1600" i="1" dirty="0" smtClean="0"/>
              <a:t>Yu </a:t>
            </a:r>
            <a:r>
              <a:rPr lang="en-US" sz="1600" i="1" dirty="0" err="1" smtClean="0"/>
              <a:t>Cai</a:t>
            </a:r>
            <a:r>
              <a:rPr lang="en-US" sz="1600" i="1" dirty="0" smtClean="0"/>
              <a:t> and Gary E. </a:t>
            </a:r>
            <a:r>
              <a:rPr lang="en-US" sz="1600" i="1" dirty="0" err="1" smtClean="0"/>
              <a:t>Marchant</a:t>
            </a:r>
            <a:r>
              <a:rPr lang="en-US" sz="1600" dirty="0" smtClean="0"/>
              <a:t>. The Ghost in Our Genes: LEGAL AND ETHICAL IMPLICATIONS OF EPIGENETICS, Health Matrix: Journal of Law Medicine, Case Western Reserve University, </a:t>
            </a:r>
            <a:r>
              <a:rPr lang="en-US" sz="1600" dirty="0" err="1" smtClean="0"/>
              <a:t>Vol</a:t>
            </a:r>
            <a:r>
              <a:rPr lang="en-US" sz="1600" dirty="0" smtClean="0"/>
              <a:t> 19: 1, 1-62, 2009</a:t>
            </a:r>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160338"/>
            <a:ext cx="8229600" cy="576262"/>
          </a:xfrm>
        </p:spPr>
        <p:txBody>
          <a:bodyPr>
            <a:normAutofit fontScale="90000"/>
          </a:bodyPr>
          <a:lstStyle/>
          <a:p>
            <a:r>
              <a:rPr lang="en-US" dirty="0" smtClean="0"/>
              <a:t>References</a:t>
            </a:r>
            <a:endParaRPr lang="en-US" dirty="0"/>
          </a:p>
        </p:txBody>
      </p:sp>
      <p:sp>
        <p:nvSpPr>
          <p:cNvPr id="3" name="Content Placeholder 2"/>
          <p:cNvSpPr>
            <a:spLocks noGrp="1"/>
          </p:cNvSpPr>
          <p:nvPr>
            <p:ph idx="1"/>
          </p:nvPr>
        </p:nvSpPr>
        <p:spPr>
          <a:xfrm>
            <a:off x="457200" y="901700"/>
            <a:ext cx="8229600" cy="5638800"/>
          </a:xfrm>
        </p:spPr>
        <p:txBody>
          <a:bodyPr>
            <a:normAutofit fontScale="55000" lnSpcReduction="20000"/>
          </a:bodyPr>
          <a:lstStyle/>
          <a:p>
            <a:r>
              <a:rPr lang="en-US" dirty="0" smtClean="0"/>
              <a:t>Arizona Court of Appeals. Havasupai Tribe V. Arizona Board of Regents. (2008). [cited 2008 Dec 4]. Available from: http://www.cofad1.state.az.us/opinionfiles/CV/CV070454.pdf.</a:t>
            </a:r>
          </a:p>
          <a:p>
            <a:r>
              <a:rPr lang="en-US" dirty="0" smtClean="0"/>
              <a:t>BBC. (2012). The ghost in your genes. Retrieved on December 1, 2012, from </a:t>
            </a:r>
            <a:r>
              <a:rPr lang="en-US" dirty="0" err="1" smtClean="0"/>
              <a:t>http://www.bbc.co.uk/sn/tvradio/programmes/horizon/ghostgenes.shtml.</a:t>
            </a:r>
            <a:endParaRPr lang="en-US" dirty="0" smtClean="0"/>
          </a:p>
          <a:p>
            <a:r>
              <a:rPr lang="en-US" dirty="0" err="1" smtClean="0"/>
              <a:t>Brayboy</a:t>
            </a:r>
            <a:r>
              <a:rPr lang="en-US" dirty="0" smtClean="0"/>
              <a:t>, B. M. (2005). Toward a tribal critical race theory in education.</a:t>
            </a:r>
            <a:r>
              <a:rPr lang="en-US" i="1" dirty="0" smtClean="0"/>
              <a:t> The Urban Review, 37</a:t>
            </a:r>
            <a:r>
              <a:rPr lang="en-US" dirty="0" smtClean="0"/>
              <a:t>(5), 425-446.</a:t>
            </a:r>
          </a:p>
          <a:p>
            <a:r>
              <a:rPr lang="en-US" dirty="0" smtClean="0"/>
              <a:t>Canadian Institutes of Health Research [CIHR] CIHR guidelines for health research involving aboriginal people. (2007). [cited 2009 Jan 22]. Available online: http://www.cihr-irsc.gc.ca/e/29134.html</a:t>
            </a:r>
          </a:p>
          <a:p>
            <a:r>
              <a:rPr lang="en-US" dirty="0" smtClean="0"/>
              <a:t>Dalton, R. (2002). Tribe blasts ‘exploitation’ of blood samples. Nature </a:t>
            </a:r>
            <a:r>
              <a:rPr lang="en-US" dirty="0" err="1" smtClean="0"/>
              <a:t>Vol</a:t>
            </a:r>
            <a:r>
              <a:rPr lang="en-US" dirty="0" smtClean="0"/>
              <a:t> 420, Nov.</a:t>
            </a:r>
          </a:p>
          <a:p>
            <a:r>
              <a:rPr lang="en-US" dirty="0" smtClean="0"/>
              <a:t>Developing a Framework to Guide Genomic Data Sharing and Reciprocal Benefits to Developing Countries and Indigenous Peoples. A Colloquium held January 7-8, 2009, Georgetown University, Washington, DC.</a:t>
            </a:r>
          </a:p>
          <a:p>
            <a:r>
              <a:rPr lang="en-US" dirty="0" smtClean="0"/>
              <a:t>GENA. </a:t>
            </a:r>
            <a:r>
              <a:rPr lang="en-US" dirty="0" err="1" smtClean="0"/>
              <a:t>Dignan</a:t>
            </a:r>
            <a:r>
              <a:rPr lang="en-US" dirty="0" smtClean="0"/>
              <a:t>, M. B., </a:t>
            </a:r>
            <a:r>
              <a:rPr lang="en-US" dirty="0" err="1" smtClean="0"/>
              <a:t>Burhansstipanov</a:t>
            </a:r>
            <a:r>
              <a:rPr lang="en-US" dirty="0" smtClean="0"/>
              <a:t>, L., and Bemis, L. Successful implementation of genetic education for Native Americans workshops at national conferences. Genetics </a:t>
            </a:r>
            <a:r>
              <a:rPr lang="en-US" dirty="0" err="1" smtClean="0"/>
              <a:t>Vol</a:t>
            </a:r>
            <a:r>
              <a:rPr lang="en-US" dirty="0" smtClean="0"/>
              <a:t> 169, (Feb 2005).</a:t>
            </a:r>
          </a:p>
          <a:p>
            <a:pPr lvl="0"/>
            <a:r>
              <a:rPr lang="en-GB" dirty="0" smtClean="0"/>
              <a:t>Harmon, A. (2010).</a:t>
            </a:r>
            <a:r>
              <a:rPr lang="en-US" dirty="0" smtClean="0"/>
              <a:t> </a:t>
            </a:r>
            <a:r>
              <a:rPr lang="en-GB" dirty="0" smtClean="0"/>
              <a:t>Indian Tribe Wins Fight to Limit Research of Its DNA, New York Times, April 21, 2010</a:t>
            </a:r>
            <a:r>
              <a:rPr lang="en-US" dirty="0" smtClean="0"/>
              <a:t>,</a:t>
            </a:r>
            <a:r>
              <a:rPr lang="en-GB" dirty="0" smtClean="0"/>
              <a:t> Amy Harmon</a:t>
            </a:r>
            <a:r>
              <a:rPr lang="en-US" dirty="0" smtClean="0"/>
              <a:t>Jacobs, Bette, Jason </a:t>
            </a:r>
            <a:r>
              <a:rPr lang="en-US" dirty="0" err="1" smtClean="0"/>
              <a:t>Roffenbender</a:t>
            </a:r>
            <a:r>
              <a:rPr lang="en-US" dirty="0" smtClean="0"/>
              <a:t>, Jeff </a:t>
            </a:r>
            <a:r>
              <a:rPr lang="en-US" dirty="0" err="1" smtClean="0"/>
              <a:t>Collmann</a:t>
            </a:r>
            <a:r>
              <a:rPr lang="en-US" dirty="0" smtClean="0"/>
              <a:t>, Kate Cherry, </a:t>
            </a:r>
            <a:r>
              <a:rPr lang="en-US" dirty="0" err="1" smtClean="0"/>
              <a:t>LeManuel</a:t>
            </a:r>
            <a:r>
              <a:rPr lang="en-US" dirty="0" smtClean="0"/>
              <a:t> Lee </a:t>
            </a:r>
            <a:r>
              <a:rPr lang="en-US" dirty="0" err="1" smtClean="0"/>
              <a:t>Bitsói</a:t>
            </a:r>
            <a:r>
              <a:rPr lang="en-US" dirty="0" smtClean="0"/>
              <a:t>, Kim Bassett, and Charles H. Evans, Jr. (2010). Bridging the divide between genomic science and indigenous peoples. </a:t>
            </a:r>
            <a:r>
              <a:rPr lang="en-US" i="1" dirty="0" smtClean="0"/>
              <a:t>Journal of Law, Medicine &amp; Ethics</a:t>
            </a:r>
            <a:r>
              <a:rPr lang="en-US" dirty="0" smtClean="0"/>
              <a:t> (Fall): 684-696.</a:t>
            </a:r>
            <a:endParaRPr lang="en-GB" dirty="0" smtClean="0"/>
          </a:p>
          <a:p>
            <a:endParaRPr lang="en-US" dirty="0" smtClean="0"/>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0638"/>
            <a:ext cx="8229600" cy="627062"/>
          </a:xfrm>
        </p:spPr>
        <p:txBody>
          <a:bodyPr>
            <a:normAutofit fontScale="90000"/>
          </a:bodyPr>
          <a:lstStyle/>
          <a:p>
            <a:r>
              <a:rPr lang="en-US" dirty="0" smtClean="0"/>
              <a:t>References</a:t>
            </a:r>
            <a:endParaRPr lang="en-US" dirty="0"/>
          </a:p>
        </p:txBody>
      </p:sp>
      <p:sp>
        <p:nvSpPr>
          <p:cNvPr id="3" name="Content Placeholder 2"/>
          <p:cNvSpPr>
            <a:spLocks noGrp="1"/>
          </p:cNvSpPr>
          <p:nvPr>
            <p:ph idx="1"/>
          </p:nvPr>
        </p:nvSpPr>
        <p:spPr>
          <a:xfrm>
            <a:off x="457200" y="736600"/>
            <a:ext cx="8229600" cy="5511800"/>
          </a:xfrm>
        </p:spPr>
        <p:txBody>
          <a:bodyPr>
            <a:noAutofit/>
          </a:bodyPr>
          <a:lstStyle/>
          <a:p>
            <a:r>
              <a:rPr lang="en-US" sz="1800" dirty="0" smtClean="0"/>
              <a:t>KCMU analysis of 2004-2007 NHIS data.</a:t>
            </a:r>
          </a:p>
          <a:p>
            <a:r>
              <a:rPr lang="en-US" sz="1800" dirty="0" smtClean="0"/>
              <a:t>King Malcolm, Smith Alexandra, </a:t>
            </a:r>
            <a:r>
              <a:rPr lang="en-US" sz="1800" dirty="0" err="1" smtClean="0"/>
              <a:t>Gracey</a:t>
            </a:r>
            <a:r>
              <a:rPr lang="en-US" sz="1800" dirty="0" smtClean="0"/>
              <a:t> Michael. Indigenous Health Part 2: The Underlying Causes of the Health Gap. The Lancet. 2009; 374:76–85.</a:t>
            </a:r>
          </a:p>
          <a:p>
            <a:r>
              <a:rPr lang="en-US" sz="1800" dirty="0" err="1" smtClean="0"/>
              <a:t>Kirmayer</a:t>
            </a:r>
            <a:r>
              <a:rPr lang="en-US" sz="1800" dirty="0" smtClean="0"/>
              <a:t> Laurence, </a:t>
            </a:r>
            <a:r>
              <a:rPr lang="en-US" sz="1800" dirty="0" err="1" smtClean="0"/>
              <a:t>Tait</a:t>
            </a:r>
            <a:r>
              <a:rPr lang="en-US" sz="1800" dirty="0" smtClean="0"/>
              <a:t> Caroline, Simpson Cori. The Mental Health of Aboriginal Peoples: Transformations of Identity and Community. In: </a:t>
            </a:r>
            <a:r>
              <a:rPr lang="en-US" sz="1800" dirty="0" err="1" smtClean="0"/>
              <a:t>Kirmayer</a:t>
            </a:r>
            <a:r>
              <a:rPr lang="en-US" sz="1800" dirty="0" smtClean="0"/>
              <a:t> L, </a:t>
            </a:r>
            <a:r>
              <a:rPr lang="en-US" sz="1800" dirty="0" err="1" smtClean="0"/>
              <a:t>Valaskakis</a:t>
            </a:r>
            <a:r>
              <a:rPr lang="en-US" sz="1800" dirty="0" smtClean="0"/>
              <a:t> Gail G, editors. Healing Traditions: The Mental Health of Aboriginal Peoples in Canada. Vancouver, BC: UBC Press; 2009. pp. 3–35.</a:t>
            </a:r>
          </a:p>
          <a:p>
            <a:r>
              <a:rPr lang="en-US" sz="1800" dirty="0" smtClean="0"/>
              <a:t>Le, C. N. (2009). “Socioeconomic Statistics &amp; Demographics” Asian-Nation: The Landscape of America. </a:t>
            </a:r>
            <a:r>
              <a:rPr lang="en-US" sz="1800" dirty="0" err="1" smtClean="0"/>
              <a:t>www.asian-nation.org/demographics.shtml</a:t>
            </a:r>
            <a:endParaRPr lang="en-US" sz="1800" dirty="0" smtClean="0"/>
          </a:p>
          <a:p>
            <a:r>
              <a:rPr lang="en-US" sz="1800" dirty="0" smtClean="0"/>
              <a:t>Navajo Nation Health Research Code, Navajo Nation Council, April (2002).</a:t>
            </a:r>
          </a:p>
          <a:p>
            <a:r>
              <a:rPr lang="en-US" sz="1800" dirty="0" smtClean="0"/>
              <a:t>Navajo Nation Moratorium on Genetic Research Studies, Navajo Nation Council, April (2002).</a:t>
            </a:r>
          </a:p>
          <a:p>
            <a:r>
              <a:rPr lang="en-US" sz="1800" dirty="0" smtClean="0"/>
              <a:t>NCES, U.S. Department of Education, National Center for Education Statistics, 2006–07 Integrated Postsecondary Education Data System (IPEDS), Fall (2007).</a:t>
            </a:r>
          </a:p>
          <a:p>
            <a:r>
              <a:rPr lang="en-US" sz="1800" dirty="0" smtClean="0"/>
              <a:t>Walls, M. (2013). Where stress, diabetes, and culture converge, UM Duluth Medical Bulletin, retrieved July 10, 2013, from http://blog.lib.umn.edu/mmf/news/bulletin/2013/where-stress-diabetes-and-culture-converge.html</a:t>
            </a:r>
          </a:p>
          <a:p>
            <a:r>
              <a:rPr lang="en-US" sz="1800" dirty="0" smtClean="0"/>
              <a:t>Warren, W. C. &amp; et al. (2008). Genome analysis of the platypus reveals unique signatures of evolution, retrieved July 10, 2013, from http://www.nature.com/nature/journal/v453/n7192/abs/nature06936.html</a:t>
            </a: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Acknowledgements</a:t>
            </a:r>
            <a:endParaRPr lang="en-US" dirty="0"/>
          </a:p>
        </p:txBody>
      </p:sp>
      <p:sp>
        <p:nvSpPr>
          <p:cNvPr id="3" name="Content Placeholder 2"/>
          <p:cNvSpPr>
            <a:spLocks noGrp="1"/>
          </p:cNvSpPr>
          <p:nvPr>
            <p:ph idx="1"/>
          </p:nvPr>
        </p:nvSpPr>
        <p:spPr/>
        <p:txBody>
          <a:bodyPr/>
          <a:lstStyle/>
          <a:p>
            <a:r>
              <a:rPr lang="en-US" dirty="0" smtClean="0"/>
              <a:t>XSEDE13:  Nancy Wilkins-</a:t>
            </a:r>
            <a:r>
              <a:rPr lang="en-US" dirty="0" err="1" smtClean="0"/>
              <a:t>Diehr</a:t>
            </a:r>
            <a:r>
              <a:rPr lang="en-US" dirty="0" smtClean="0"/>
              <a:t>, Richard Tapia</a:t>
            </a:r>
          </a:p>
          <a:p>
            <a:r>
              <a:rPr lang="en-US" dirty="0" smtClean="0"/>
              <a:t>Professors William M. </a:t>
            </a:r>
            <a:r>
              <a:rPr lang="en-US" dirty="0" err="1" smtClean="0"/>
              <a:t>Gelbart</a:t>
            </a:r>
            <a:r>
              <a:rPr lang="en-US" dirty="0" smtClean="0"/>
              <a:t>, MCB Harvard</a:t>
            </a:r>
          </a:p>
          <a:p>
            <a:r>
              <a:rPr lang="en-US" dirty="0" smtClean="0"/>
              <a:t>Professor George Church, HMS Harvard</a:t>
            </a:r>
          </a:p>
          <a:p>
            <a:r>
              <a:rPr lang="en-US" dirty="0" smtClean="0"/>
              <a:t>Professor Bette Jacobs, Georgetown Law School</a:t>
            </a:r>
          </a:p>
          <a:p>
            <a:r>
              <a:rPr lang="en-US" dirty="0" smtClean="0"/>
              <a:t>Professor Jeff </a:t>
            </a:r>
            <a:r>
              <a:rPr lang="en-US" dirty="0" err="1" smtClean="0"/>
              <a:t>Collman</a:t>
            </a:r>
            <a:r>
              <a:rPr lang="en-US" dirty="0" smtClean="0"/>
              <a:t>, Georgetown Medical School</a:t>
            </a:r>
            <a:endParaRPr lang="en-US" dirty="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For more information:	</a:t>
            </a:r>
            <a:endParaRPr lang="en-US" dirty="0"/>
          </a:p>
        </p:txBody>
      </p:sp>
      <p:sp>
        <p:nvSpPr>
          <p:cNvPr id="3" name="Content Placeholder 2"/>
          <p:cNvSpPr>
            <a:spLocks noGrp="1"/>
          </p:cNvSpPr>
          <p:nvPr>
            <p:ph idx="1"/>
          </p:nvPr>
        </p:nvSpPr>
        <p:spPr/>
        <p:txBody>
          <a:bodyPr/>
          <a:lstStyle/>
          <a:p>
            <a:r>
              <a:rPr lang="en-US" dirty="0" smtClean="0">
                <a:hlinkClick r:id="rId2"/>
              </a:rPr>
              <a:t>Email: bitsoi@fas.harvard.edu</a:t>
            </a:r>
            <a:endParaRPr lang="en-US" dirty="0" smtClean="0"/>
          </a:p>
          <a:p>
            <a:r>
              <a:rPr lang="en-US" dirty="0" smtClean="0">
                <a:hlinkClick r:id="rId3"/>
              </a:rPr>
              <a:t>NCAI: http://genetics.ncai.org/</a:t>
            </a:r>
            <a:endParaRPr lang="en-US" dirty="0" smtClean="0"/>
          </a:p>
          <a:p>
            <a:r>
              <a:rPr lang="en-US" dirty="0" smtClean="0">
                <a:hlinkClick r:id="rId4"/>
              </a:rPr>
              <a:t>NCAI Genetics: http://genetics.ncai.org/enhancing_genomic_research.cfm</a:t>
            </a:r>
            <a:endParaRPr lang="en-US" dirty="0" smtClean="0"/>
          </a:p>
          <a:p>
            <a:r>
              <a:rPr lang="en-US" smtClean="0">
                <a:hlinkClick r:id="rId5"/>
              </a:rPr>
              <a:t>NHGRI MAP: www.genome.gov/14514219</a:t>
            </a:r>
            <a:endParaRPr lang="en-US" dirty="0" smtClean="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Democratizing Science</a:t>
            </a:r>
            <a:endParaRPr lang="en-US" dirty="0"/>
          </a:p>
        </p:txBody>
      </p:sp>
      <p:sp>
        <p:nvSpPr>
          <p:cNvPr id="3" name="Content Placeholder 2"/>
          <p:cNvSpPr>
            <a:spLocks noGrp="1"/>
          </p:cNvSpPr>
          <p:nvPr>
            <p:ph idx="1"/>
          </p:nvPr>
        </p:nvSpPr>
        <p:spPr/>
        <p:txBody>
          <a:bodyPr>
            <a:normAutofit fontScale="70000" lnSpcReduction="20000"/>
          </a:bodyPr>
          <a:lstStyle/>
          <a:p>
            <a:r>
              <a:rPr lang="en-US" dirty="0" smtClean="0"/>
              <a:t>In “Custer Died for Your Sins: An Indian Manifesto,” Standing Rock Sioux scholar Vine </a:t>
            </a:r>
            <a:r>
              <a:rPr lang="en-US" dirty="0" err="1" smtClean="0"/>
              <a:t>Deloria</a:t>
            </a:r>
            <a:r>
              <a:rPr lang="en-US" dirty="0" smtClean="0"/>
              <a:t> Jr. argued that non-Native researchers and academics were mainly interested in their own research goals and advancing their careers, and essentially not concerned about the real challenges that American Indians/Alaska Natives  face.</a:t>
            </a:r>
          </a:p>
          <a:p>
            <a:r>
              <a:rPr lang="en-US" dirty="0" smtClean="0"/>
              <a:t>Dr. Frank </a:t>
            </a:r>
            <a:r>
              <a:rPr lang="en-US" dirty="0" err="1" smtClean="0"/>
              <a:t>Dukepoo</a:t>
            </a:r>
            <a:r>
              <a:rPr lang="en-US" dirty="0" smtClean="0"/>
              <a:t> (Hopi/Laguna) also questioned the </a:t>
            </a:r>
            <a:r>
              <a:rPr lang="en-US" i="1" dirty="0" err="1" smtClean="0"/>
              <a:t>bilagaana</a:t>
            </a:r>
            <a:r>
              <a:rPr lang="en-US" dirty="0" smtClean="0"/>
              <a:t> (Western) approach to research, especially scientific research in American Indian/Alaska Native communities. Dr. </a:t>
            </a:r>
            <a:r>
              <a:rPr lang="en-US" dirty="0" err="1" smtClean="0"/>
              <a:t>Dukepoo</a:t>
            </a:r>
            <a:r>
              <a:rPr lang="en-US" dirty="0" smtClean="0"/>
              <a:t> always deferred to his Native culture and upbringing whenever he challenged the status quo.</a:t>
            </a:r>
          </a:p>
          <a:p>
            <a:r>
              <a:rPr lang="en-US" dirty="0" smtClean="0"/>
              <a:t>This type of questioning is what Dr. Kim </a:t>
            </a:r>
            <a:r>
              <a:rPr lang="en-US" dirty="0" err="1" smtClean="0"/>
              <a:t>Tallbear</a:t>
            </a:r>
            <a:r>
              <a:rPr lang="en-US" dirty="0" smtClean="0"/>
              <a:t> (Sisseton Wahpeton) refers to as the first step in </a:t>
            </a:r>
            <a:r>
              <a:rPr lang="en-US" i="1" dirty="0" smtClean="0"/>
              <a:t>democratizing </a:t>
            </a:r>
            <a:r>
              <a:rPr lang="en-US" dirty="0" smtClean="0"/>
              <a:t>scientific research . As Native scientists and researchers, we have made inroads in many disciplines to advance our understanding of how to optimize scientific discoveries for our people.</a:t>
            </a:r>
          </a:p>
          <a:p>
            <a:endParaRPr lang="en-US" dirty="0" smtClean="0"/>
          </a:p>
          <a:p>
            <a:endParaRPr lang="en-US"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Democratizing Science</a:t>
            </a:r>
            <a:endParaRPr lang="en-US" dirty="0"/>
          </a:p>
        </p:txBody>
      </p:sp>
      <p:sp>
        <p:nvSpPr>
          <p:cNvPr id="3" name="Content Placeholder 2"/>
          <p:cNvSpPr>
            <a:spLocks noGrp="1"/>
          </p:cNvSpPr>
          <p:nvPr>
            <p:ph idx="1"/>
          </p:nvPr>
        </p:nvSpPr>
        <p:spPr/>
        <p:txBody>
          <a:bodyPr>
            <a:normAutofit fontScale="92500" lnSpcReduction="20000"/>
          </a:bodyPr>
          <a:lstStyle/>
          <a:p>
            <a:r>
              <a:rPr lang="en-US" dirty="0" smtClean="0"/>
              <a:t>These cultural and language barriers are some of the challenges that I have faced in working with the Navajo Nation to better inform them of the potential benefits of genomic research.</a:t>
            </a:r>
          </a:p>
          <a:p>
            <a:r>
              <a:rPr lang="en-US" dirty="0" smtClean="0"/>
              <a:t>Other Native researchers have also faced similar challenges, but they continue their efforts.</a:t>
            </a:r>
          </a:p>
          <a:p>
            <a:r>
              <a:rPr lang="en-US" dirty="0" smtClean="0"/>
              <a:t>The Navajo Nation Institutional Review Board (IRB) includes scientists, elders, leaders and medicine people and they stress how life is sacred so genetic studies should not be taken lightly. </a:t>
            </a:r>
          </a:p>
          <a:p>
            <a:endParaRPr lang="en-US" dirty="0" smtClean="0"/>
          </a:p>
          <a:p>
            <a:endParaRPr lang="en-US"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7649" name="Rectangle 1026"/>
          <p:cNvSpPr>
            <a:spLocks noGrp="1"/>
          </p:cNvSpPr>
          <p:nvPr>
            <p:ph type="title"/>
          </p:nvPr>
        </p:nvSpPr>
        <p:spPr/>
        <p:txBody>
          <a:bodyPr/>
          <a:lstStyle/>
          <a:p>
            <a:r>
              <a:rPr lang="en-US" dirty="0">
                <a:solidFill>
                  <a:srgbClr val="000000"/>
                </a:solidFill>
              </a:rPr>
              <a:t>The Platypus and My Uncle</a:t>
            </a:r>
          </a:p>
        </p:txBody>
      </p:sp>
      <p:sp>
        <p:nvSpPr>
          <p:cNvPr id="27650" name="Rectangle 1027"/>
          <p:cNvSpPr>
            <a:spLocks noGrp="1"/>
          </p:cNvSpPr>
          <p:nvPr>
            <p:ph type="body" idx="1"/>
          </p:nvPr>
        </p:nvSpPr>
        <p:spPr>
          <a:xfrm>
            <a:off x="457200" y="1417638"/>
            <a:ext cx="8229600" cy="4525963"/>
          </a:xfrm>
        </p:spPr>
        <p:txBody>
          <a:bodyPr>
            <a:noAutofit/>
          </a:bodyPr>
          <a:lstStyle/>
          <a:p>
            <a:pPr>
              <a:lnSpc>
                <a:spcPct val="90000"/>
              </a:lnSpc>
            </a:pPr>
            <a:r>
              <a:rPr lang="en-US" sz="2000" dirty="0">
                <a:solidFill>
                  <a:srgbClr val="000000"/>
                </a:solidFill>
              </a:rPr>
              <a:t>The platypus is native to Australia and is one of the few mammals that lays </a:t>
            </a:r>
            <a:r>
              <a:rPr lang="en-US" sz="2000" dirty="0" smtClean="0">
                <a:solidFill>
                  <a:srgbClr val="000000"/>
                </a:solidFill>
              </a:rPr>
              <a:t>eggs and has a placenta. </a:t>
            </a:r>
          </a:p>
          <a:p>
            <a:pPr lvl="1">
              <a:lnSpc>
                <a:spcPct val="90000"/>
              </a:lnSpc>
            </a:pPr>
            <a:r>
              <a:rPr lang="en-US" sz="2000" dirty="0" smtClean="0">
                <a:solidFill>
                  <a:srgbClr val="000000"/>
                </a:solidFill>
              </a:rPr>
              <a:t>These </a:t>
            </a:r>
            <a:r>
              <a:rPr lang="en-US" sz="2000" dirty="0">
                <a:solidFill>
                  <a:srgbClr val="000000"/>
                </a:solidFill>
              </a:rPr>
              <a:t>odd animals also have a duck's bill and thick fur coats adapted for the icy waters where they reside</a:t>
            </a:r>
            <a:r>
              <a:rPr lang="en-US" sz="2000" dirty="0" smtClean="0">
                <a:solidFill>
                  <a:srgbClr val="000000"/>
                </a:solidFill>
              </a:rPr>
              <a:t>.</a:t>
            </a:r>
          </a:p>
          <a:p>
            <a:pPr lvl="1">
              <a:lnSpc>
                <a:spcPct val="90000"/>
              </a:lnSpc>
            </a:pPr>
            <a:r>
              <a:rPr lang="en-US" sz="2000" dirty="0" smtClean="0">
                <a:solidFill>
                  <a:srgbClr val="000000"/>
                </a:solidFill>
              </a:rPr>
              <a:t>The </a:t>
            </a:r>
            <a:r>
              <a:rPr lang="en-US" sz="2000" dirty="0">
                <a:solidFill>
                  <a:srgbClr val="000000"/>
                </a:solidFill>
              </a:rPr>
              <a:t>male platypus can produce venom in its hind leg spurs when it is threatened</a:t>
            </a:r>
            <a:r>
              <a:rPr lang="en-US" sz="2000" dirty="0" smtClean="0">
                <a:solidFill>
                  <a:srgbClr val="000000"/>
                </a:solidFill>
              </a:rPr>
              <a:t>.</a:t>
            </a:r>
          </a:p>
          <a:p>
            <a:pPr>
              <a:lnSpc>
                <a:spcPct val="90000"/>
              </a:lnSpc>
            </a:pPr>
            <a:r>
              <a:rPr lang="en-US" sz="2000" dirty="0" smtClean="0">
                <a:solidFill>
                  <a:srgbClr val="000000"/>
                </a:solidFill>
              </a:rPr>
              <a:t>A </a:t>
            </a:r>
            <a:r>
              <a:rPr lang="en-US" sz="2000" i="1" dirty="0">
                <a:solidFill>
                  <a:srgbClr val="000000"/>
                </a:solidFill>
              </a:rPr>
              <a:t>Nature</a:t>
            </a:r>
            <a:r>
              <a:rPr lang="en-US" sz="2000" dirty="0" smtClean="0">
                <a:solidFill>
                  <a:srgbClr val="000000"/>
                </a:solidFill>
              </a:rPr>
              <a:t> (2008) magazine </a:t>
            </a:r>
            <a:r>
              <a:rPr lang="en-US" sz="2000" dirty="0">
                <a:solidFill>
                  <a:srgbClr val="000000"/>
                </a:solidFill>
              </a:rPr>
              <a:t>article describes how an international team (from the United States, Australia, England, Germany, Israel, Japan, Spain and New Zealand) had found that the platypus genome contained approximately the same number (about 18,500) of protein-coding genes as other mammals. </a:t>
            </a:r>
          </a:p>
          <a:p>
            <a:pPr>
              <a:lnSpc>
                <a:spcPct val="90000"/>
              </a:lnSpc>
            </a:pPr>
            <a:r>
              <a:rPr lang="en-US" sz="2000" dirty="0">
                <a:solidFill>
                  <a:srgbClr val="000000"/>
                </a:solidFill>
              </a:rPr>
              <a:t>Furthermore, the international team discovered that 80% of the platypus genes are also found in humans, mice, dogs, possums and chickens.</a:t>
            </a:r>
          </a:p>
          <a:p>
            <a:pPr>
              <a:lnSpc>
                <a:spcPct val="90000"/>
              </a:lnSpc>
            </a:pPr>
            <a:r>
              <a:rPr lang="en-US" sz="2000" dirty="0">
                <a:solidFill>
                  <a:srgbClr val="000000"/>
                </a:solidFill>
              </a:rPr>
              <a:t>We are all related.</a:t>
            </a:r>
            <a:endParaRPr lang="en-US" sz="2000" dirty="0" smtClean="0">
              <a:solidFill>
                <a:srgbClr val="000000"/>
              </a:solidFill>
            </a:endParaRPr>
          </a:p>
          <a:p>
            <a:pPr>
              <a:lnSpc>
                <a:spcPct val="90000"/>
              </a:lnSpc>
            </a:pPr>
            <a:r>
              <a:rPr lang="en-US" sz="2000" dirty="0" smtClean="0">
                <a:solidFill>
                  <a:srgbClr val="000000"/>
                </a:solidFill>
              </a:rPr>
              <a:t>“Sounds </a:t>
            </a:r>
            <a:r>
              <a:rPr lang="en-US" sz="2000" dirty="0">
                <a:solidFill>
                  <a:srgbClr val="000000"/>
                </a:solidFill>
              </a:rPr>
              <a:t>like they finally caught up to </a:t>
            </a:r>
            <a:r>
              <a:rPr lang="en-US" sz="2000" dirty="0" smtClean="0">
                <a:solidFill>
                  <a:srgbClr val="000000"/>
                </a:solidFill>
              </a:rPr>
              <a:t>us...</a:t>
            </a:r>
            <a:r>
              <a:rPr lang="en-US" sz="2000" dirty="0">
                <a:solidFill>
                  <a:srgbClr val="000000"/>
                </a:solidFill>
              </a:rPr>
              <a:t>”</a:t>
            </a: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4000" dirty="0" smtClean="0"/>
              <a:t>New Biotechnologies</a:t>
            </a:r>
            <a:endParaRPr lang="en-US" sz="4000" dirty="0"/>
          </a:p>
        </p:txBody>
      </p:sp>
      <p:sp>
        <p:nvSpPr>
          <p:cNvPr id="3" name="Content Placeholder 2"/>
          <p:cNvSpPr>
            <a:spLocks noGrp="1"/>
          </p:cNvSpPr>
          <p:nvPr>
            <p:ph idx="1"/>
          </p:nvPr>
        </p:nvSpPr>
        <p:spPr/>
        <p:txBody>
          <a:bodyPr>
            <a:normAutofit fontScale="92500" lnSpcReduction="20000"/>
          </a:bodyPr>
          <a:lstStyle/>
          <a:p>
            <a:r>
              <a:rPr lang="en-US" dirty="0" smtClean="0"/>
              <a:t>New technologies often help but also have hindered treating disease and disability for American Indians. </a:t>
            </a:r>
          </a:p>
          <a:p>
            <a:r>
              <a:rPr lang="en-US" dirty="0" smtClean="0"/>
              <a:t>American Indians have a critical role in defining risk benefit that new technologies may bring.</a:t>
            </a:r>
          </a:p>
          <a:p>
            <a:r>
              <a:rPr lang="en-US" dirty="0" smtClean="0"/>
              <a:t>Training native scientists is an active step in this effort to exercise sovereignty in the health arena.</a:t>
            </a:r>
          </a:p>
          <a:p>
            <a:pPr lvl="0"/>
            <a:r>
              <a:rPr lang="en-US" dirty="0" smtClean="0"/>
              <a:t>Genomic research lays the foundation for improvements in treatment for illnesses through healthcare tailored to the genotype of individual patients.</a:t>
            </a: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Prevalence of Heath Conditions by Race/Ethnicity, 2004-2007</a:t>
            </a:r>
            <a:r>
              <a:rPr lang="en-US" sz="1167" dirty="0" smtClean="0"/>
              <a:t> </a:t>
            </a:r>
            <a:r>
              <a:rPr lang="en-US" sz="1100" dirty="0" smtClean="0"/>
              <a:t/>
            </a:r>
            <a:br>
              <a:rPr lang="en-US" sz="1100" dirty="0" smtClean="0"/>
            </a:br>
            <a:r>
              <a:rPr lang="en-US" sz="1050" dirty="0" smtClean="0"/>
              <a:t>SOURCE: KCMU analysis of 2004-2007 NHIS data. </a:t>
            </a:r>
            <a:endParaRPr lang="en-US" dirty="0"/>
          </a:p>
        </p:txBody>
      </p:sp>
      <p:graphicFrame>
        <p:nvGraphicFramePr>
          <p:cNvPr id="4" name="Content Placeholder 3"/>
          <p:cNvGraphicFramePr>
            <a:graphicFrameLocks noGrp="1"/>
          </p:cNvGraphicFramePr>
          <p:nvPr>
            <p:ph idx="1"/>
          </p:nvPr>
        </p:nvGraphicFramePr>
        <p:xfrm>
          <a:off x="457201" y="1983036"/>
          <a:ext cx="8229599" cy="4548809"/>
        </p:xfrm>
        <a:graphic>
          <a:graphicData uri="http://schemas.openxmlformats.org/drawingml/2006/table">
            <a:tbl>
              <a:tblPr firstRow="1" bandRow="1">
                <a:tableStyleId>{69CF1AB2-1976-4502-BF36-3FF5EA218861}</a:tableStyleId>
              </a:tblPr>
              <a:tblGrid>
                <a:gridCol w="1299839"/>
                <a:gridCol w="1165561"/>
                <a:gridCol w="1061571"/>
                <a:gridCol w="1175657"/>
                <a:gridCol w="1175657"/>
                <a:gridCol w="1175657"/>
                <a:gridCol w="1175657"/>
              </a:tblGrid>
              <a:tr h="892367">
                <a:tc>
                  <a:txBody>
                    <a:bodyPr/>
                    <a:lstStyle/>
                    <a:p>
                      <a:endParaRPr lang="en-US" dirty="0"/>
                    </a:p>
                  </a:txBody>
                  <a:tcPr/>
                </a:tc>
                <a:tc>
                  <a:txBody>
                    <a:bodyPr/>
                    <a:lstStyle/>
                    <a:p>
                      <a:r>
                        <a:rPr lang="en-US" dirty="0" smtClean="0"/>
                        <a:t>American</a:t>
                      </a:r>
                      <a:r>
                        <a:rPr lang="en-US" baseline="0" dirty="0" smtClean="0"/>
                        <a:t> Indian &amp; Alaska Native</a:t>
                      </a:r>
                      <a:endParaRPr lang="en-US" dirty="0"/>
                    </a:p>
                  </a:txBody>
                  <a:tcPr/>
                </a:tc>
                <a:tc>
                  <a:txBody>
                    <a:bodyPr/>
                    <a:lstStyle/>
                    <a:p>
                      <a:r>
                        <a:rPr lang="en-US" dirty="0" smtClean="0"/>
                        <a:t>White, Non-Hispanic</a:t>
                      </a:r>
                      <a:endParaRPr lang="en-US" dirty="0"/>
                    </a:p>
                  </a:txBody>
                  <a:tcPr/>
                </a:tc>
                <a:tc>
                  <a:txBody>
                    <a:bodyPr/>
                    <a:lstStyle/>
                    <a:p>
                      <a:r>
                        <a:rPr lang="en-US" dirty="0" smtClean="0"/>
                        <a:t>Hispanic</a:t>
                      </a:r>
                      <a:endParaRPr lang="en-US" dirty="0"/>
                    </a:p>
                  </a:txBody>
                  <a:tcPr/>
                </a:tc>
                <a:tc>
                  <a:txBody>
                    <a:bodyPr/>
                    <a:lstStyle/>
                    <a:p>
                      <a:r>
                        <a:rPr lang="en-US" dirty="0" smtClean="0"/>
                        <a:t>Black,</a:t>
                      </a:r>
                      <a:r>
                        <a:rPr lang="en-US" baseline="0" dirty="0" smtClean="0"/>
                        <a:t> Non-Hispanic</a:t>
                      </a:r>
                      <a:endParaRPr lang="en-US" dirty="0"/>
                    </a:p>
                  </a:txBody>
                  <a:tcPr/>
                </a:tc>
                <a:tc>
                  <a:txBody>
                    <a:bodyPr/>
                    <a:lstStyle/>
                    <a:p>
                      <a:r>
                        <a:rPr lang="en-US" dirty="0" smtClean="0"/>
                        <a:t>Asian and Pacific Islander</a:t>
                      </a:r>
                      <a:endParaRPr lang="en-US" dirty="0"/>
                    </a:p>
                  </a:txBody>
                  <a:tcPr/>
                </a:tc>
                <a:tc>
                  <a:txBody>
                    <a:bodyPr/>
                    <a:lstStyle/>
                    <a:p>
                      <a:r>
                        <a:rPr lang="en-US" dirty="0" smtClean="0"/>
                        <a:t>Two or More Races</a:t>
                      </a:r>
                      <a:endParaRPr lang="en-US" dirty="0"/>
                    </a:p>
                  </a:txBody>
                  <a:tcPr/>
                </a:tc>
              </a:tr>
              <a:tr h="892367">
                <a:tc>
                  <a:txBody>
                    <a:bodyPr/>
                    <a:lstStyle/>
                    <a:p>
                      <a:r>
                        <a:rPr lang="en-US" dirty="0" smtClean="0"/>
                        <a:t>Two or More</a:t>
                      </a:r>
                      <a:r>
                        <a:rPr lang="en-US" baseline="0" dirty="0" smtClean="0"/>
                        <a:t> Chronic Conditions</a:t>
                      </a:r>
                      <a:endParaRPr lang="en-US" dirty="0"/>
                    </a:p>
                  </a:txBody>
                  <a:tcPr/>
                </a:tc>
                <a:tc>
                  <a:txBody>
                    <a:bodyPr/>
                    <a:lstStyle/>
                    <a:p>
                      <a:r>
                        <a:rPr lang="en-US" dirty="0" smtClean="0"/>
                        <a:t>18%</a:t>
                      </a:r>
                      <a:endParaRPr lang="en-US" dirty="0"/>
                    </a:p>
                  </a:txBody>
                  <a:tcPr/>
                </a:tc>
                <a:tc>
                  <a:txBody>
                    <a:bodyPr/>
                    <a:lstStyle/>
                    <a:p>
                      <a:r>
                        <a:rPr lang="en-US" dirty="0" smtClean="0"/>
                        <a:t>10%</a:t>
                      </a:r>
                      <a:endParaRPr lang="en-US" dirty="0"/>
                    </a:p>
                  </a:txBody>
                  <a:tcPr/>
                </a:tc>
                <a:tc>
                  <a:txBody>
                    <a:bodyPr/>
                    <a:lstStyle/>
                    <a:p>
                      <a:r>
                        <a:rPr lang="en-US" dirty="0" smtClean="0"/>
                        <a:t>6%</a:t>
                      </a:r>
                      <a:endParaRPr lang="en-US" dirty="0"/>
                    </a:p>
                  </a:txBody>
                  <a:tcPr/>
                </a:tc>
                <a:tc>
                  <a:txBody>
                    <a:bodyPr/>
                    <a:lstStyle/>
                    <a:p>
                      <a:r>
                        <a:rPr lang="en-US" dirty="0" smtClean="0"/>
                        <a:t>11%</a:t>
                      </a:r>
                      <a:endParaRPr lang="en-US" dirty="0"/>
                    </a:p>
                  </a:txBody>
                  <a:tcPr/>
                </a:tc>
                <a:tc>
                  <a:txBody>
                    <a:bodyPr/>
                    <a:lstStyle/>
                    <a:p>
                      <a:r>
                        <a:rPr lang="en-US" dirty="0" smtClean="0"/>
                        <a:t>5%</a:t>
                      </a:r>
                      <a:endParaRPr lang="en-US" dirty="0"/>
                    </a:p>
                  </a:txBody>
                  <a:tcPr/>
                </a:tc>
                <a:tc>
                  <a:txBody>
                    <a:bodyPr/>
                    <a:lstStyle/>
                    <a:p>
                      <a:r>
                        <a:rPr lang="en-US" dirty="0" smtClean="0"/>
                        <a:t>9%</a:t>
                      </a:r>
                      <a:endParaRPr lang="en-US" dirty="0"/>
                    </a:p>
                  </a:txBody>
                  <a:tcPr/>
                </a:tc>
              </a:tr>
              <a:tr h="727580">
                <a:tc>
                  <a:txBody>
                    <a:bodyPr/>
                    <a:lstStyle/>
                    <a:p>
                      <a:r>
                        <a:rPr lang="en-US" dirty="0" smtClean="0"/>
                        <a:t>Diabetes</a:t>
                      </a:r>
                      <a:endParaRPr lang="en-US" dirty="0"/>
                    </a:p>
                  </a:txBody>
                  <a:tcPr/>
                </a:tc>
                <a:tc>
                  <a:txBody>
                    <a:bodyPr/>
                    <a:lstStyle/>
                    <a:p>
                      <a:r>
                        <a:rPr lang="en-US" dirty="0" smtClean="0"/>
                        <a:t>12%</a:t>
                      </a:r>
                      <a:endParaRPr lang="en-US" dirty="0"/>
                    </a:p>
                  </a:txBody>
                  <a:tcPr/>
                </a:tc>
                <a:tc>
                  <a:txBody>
                    <a:bodyPr/>
                    <a:lstStyle/>
                    <a:p>
                      <a:r>
                        <a:rPr lang="en-US" dirty="0" smtClean="0"/>
                        <a:t>5%</a:t>
                      </a:r>
                      <a:endParaRPr lang="en-US" dirty="0"/>
                    </a:p>
                  </a:txBody>
                  <a:tcPr/>
                </a:tc>
                <a:tc>
                  <a:txBody>
                    <a:bodyPr/>
                    <a:lstStyle/>
                    <a:p>
                      <a:r>
                        <a:rPr lang="en-US" dirty="0" smtClean="0"/>
                        <a:t>6%</a:t>
                      </a:r>
                      <a:endParaRPr lang="en-US" dirty="0"/>
                    </a:p>
                  </a:txBody>
                  <a:tcPr/>
                </a:tc>
                <a:tc>
                  <a:txBody>
                    <a:bodyPr/>
                    <a:lstStyle/>
                    <a:p>
                      <a:r>
                        <a:rPr lang="en-US" dirty="0" smtClean="0"/>
                        <a:t>8%</a:t>
                      </a:r>
                      <a:endParaRPr lang="en-US" dirty="0"/>
                    </a:p>
                  </a:txBody>
                  <a:tcPr/>
                </a:tc>
                <a:tc>
                  <a:txBody>
                    <a:bodyPr/>
                    <a:lstStyle/>
                    <a:p>
                      <a:r>
                        <a:rPr lang="en-US" dirty="0" smtClean="0"/>
                        <a:t>5%</a:t>
                      </a:r>
                      <a:endParaRPr lang="en-US" dirty="0"/>
                    </a:p>
                  </a:txBody>
                  <a:tcPr/>
                </a:tc>
                <a:tc>
                  <a:txBody>
                    <a:bodyPr/>
                    <a:lstStyle/>
                    <a:p>
                      <a:r>
                        <a:rPr lang="en-US" dirty="0" smtClean="0"/>
                        <a:t>3%</a:t>
                      </a:r>
                      <a:endParaRPr lang="en-US" dirty="0"/>
                    </a:p>
                  </a:txBody>
                  <a:tcPr/>
                </a:tc>
              </a:tr>
              <a:tr h="892367">
                <a:tc>
                  <a:txBody>
                    <a:bodyPr/>
                    <a:lstStyle/>
                    <a:p>
                      <a:r>
                        <a:rPr lang="en-US" dirty="0" smtClean="0"/>
                        <a:t>Frequently</a:t>
                      </a:r>
                      <a:r>
                        <a:rPr lang="en-US" baseline="0" dirty="0" smtClean="0"/>
                        <a:t> Anxious or Depressed</a:t>
                      </a:r>
                      <a:endParaRPr lang="en-US" dirty="0"/>
                    </a:p>
                  </a:txBody>
                  <a:tcPr/>
                </a:tc>
                <a:tc>
                  <a:txBody>
                    <a:bodyPr/>
                    <a:lstStyle/>
                    <a:p>
                      <a:r>
                        <a:rPr lang="en-US" dirty="0" smtClean="0"/>
                        <a:t>23%</a:t>
                      </a:r>
                      <a:endParaRPr lang="en-US" dirty="0"/>
                    </a:p>
                  </a:txBody>
                  <a:tcPr/>
                </a:tc>
                <a:tc>
                  <a:txBody>
                    <a:bodyPr/>
                    <a:lstStyle/>
                    <a:p>
                      <a:r>
                        <a:rPr lang="en-US" dirty="0" smtClean="0"/>
                        <a:t>16%</a:t>
                      </a:r>
                      <a:endParaRPr lang="en-US" dirty="0"/>
                    </a:p>
                  </a:txBody>
                  <a:tcPr/>
                </a:tc>
                <a:tc>
                  <a:txBody>
                    <a:bodyPr/>
                    <a:lstStyle/>
                    <a:p>
                      <a:r>
                        <a:rPr lang="en-US" dirty="0" smtClean="0"/>
                        <a:t>13%</a:t>
                      </a:r>
                      <a:endParaRPr lang="en-US" dirty="0"/>
                    </a:p>
                  </a:txBody>
                  <a:tcPr/>
                </a:tc>
                <a:tc>
                  <a:txBody>
                    <a:bodyPr/>
                    <a:lstStyle/>
                    <a:p>
                      <a:r>
                        <a:rPr lang="en-US" dirty="0" smtClean="0"/>
                        <a:t>14%</a:t>
                      </a:r>
                      <a:endParaRPr lang="en-US" dirty="0"/>
                    </a:p>
                  </a:txBody>
                  <a:tcPr/>
                </a:tc>
                <a:tc>
                  <a:txBody>
                    <a:bodyPr/>
                    <a:lstStyle/>
                    <a:p>
                      <a:r>
                        <a:rPr lang="en-US" dirty="0" smtClean="0"/>
                        <a:t>8%</a:t>
                      </a:r>
                      <a:endParaRPr lang="en-US" dirty="0"/>
                    </a:p>
                  </a:txBody>
                  <a:tcPr/>
                </a:tc>
                <a:tc>
                  <a:txBody>
                    <a:bodyPr/>
                    <a:lstStyle/>
                    <a:p>
                      <a:r>
                        <a:rPr lang="en-US" dirty="0" smtClean="0"/>
                        <a:t>21%</a:t>
                      </a:r>
                      <a:endParaRPr lang="en-US" dirty="0"/>
                    </a:p>
                  </a:txBody>
                  <a:tcPr/>
                </a:tc>
              </a:tr>
              <a:tr h="529390">
                <a:tc>
                  <a:txBody>
                    <a:bodyPr/>
                    <a:lstStyle/>
                    <a:p>
                      <a:r>
                        <a:rPr lang="en-US" dirty="0" smtClean="0"/>
                        <a:t>Obesity</a:t>
                      </a:r>
                      <a:endParaRPr lang="en-US" dirty="0"/>
                    </a:p>
                  </a:txBody>
                  <a:tcPr/>
                </a:tc>
                <a:tc>
                  <a:txBody>
                    <a:bodyPr/>
                    <a:lstStyle/>
                    <a:p>
                      <a:r>
                        <a:rPr lang="en-US" dirty="0" smtClean="0"/>
                        <a:t>39%</a:t>
                      </a:r>
                      <a:endParaRPr lang="en-US" dirty="0"/>
                    </a:p>
                  </a:txBody>
                  <a:tcPr/>
                </a:tc>
                <a:tc>
                  <a:txBody>
                    <a:bodyPr/>
                    <a:lstStyle/>
                    <a:p>
                      <a:r>
                        <a:rPr lang="en-US" dirty="0" smtClean="0"/>
                        <a:t>28%</a:t>
                      </a:r>
                      <a:endParaRPr lang="en-US" dirty="0"/>
                    </a:p>
                  </a:txBody>
                  <a:tcPr/>
                </a:tc>
                <a:tc>
                  <a:txBody>
                    <a:bodyPr/>
                    <a:lstStyle/>
                    <a:p>
                      <a:r>
                        <a:rPr lang="en-US" dirty="0" smtClean="0"/>
                        <a:t>31%</a:t>
                      </a:r>
                      <a:endParaRPr lang="en-US" dirty="0"/>
                    </a:p>
                  </a:txBody>
                  <a:tcPr/>
                </a:tc>
                <a:tc>
                  <a:txBody>
                    <a:bodyPr/>
                    <a:lstStyle/>
                    <a:p>
                      <a:r>
                        <a:rPr lang="en-US" dirty="0" smtClean="0"/>
                        <a:t>38%</a:t>
                      </a:r>
                      <a:endParaRPr lang="en-US" dirty="0"/>
                    </a:p>
                  </a:txBody>
                  <a:tcPr/>
                </a:tc>
                <a:tc>
                  <a:txBody>
                    <a:bodyPr/>
                    <a:lstStyle/>
                    <a:p>
                      <a:r>
                        <a:rPr lang="en-US" dirty="0" smtClean="0"/>
                        <a:t>12%</a:t>
                      </a:r>
                      <a:endParaRPr lang="en-US" dirty="0"/>
                    </a:p>
                  </a:txBody>
                  <a:tcPr/>
                </a:tc>
                <a:tc>
                  <a:txBody>
                    <a:bodyPr/>
                    <a:lstStyle/>
                    <a:p>
                      <a:r>
                        <a:rPr lang="en-US" dirty="0" smtClean="0"/>
                        <a:t>20%</a:t>
                      </a:r>
                      <a:endParaRPr lang="en-US" dirty="0"/>
                    </a:p>
                  </a:txBody>
                  <a:tcPr/>
                </a:tc>
              </a:tr>
            </a:tbl>
          </a:graphicData>
        </a:graphic>
      </p:graphicFrame>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smtClean="0"/>
              <a:t>Traditional Native </a:t>
            </a:r>
            <a:r>
              <a:rPr lang="en-US" b="1" dirty="0" smtClean="0"/>
              <a:t>Science</a:t>
            </a:r>
            <a:endParaRPr lang="en-US" b="1" dirty="0"/>
          </a:p>
        </p:txBody>
      </p:sp>
      <p:sp>
        <p:nvSpPr>
          <p:cNvPr id="3" name="Content Placeholder 2"/>
          <p:cNvSpPr>
            <a:spLocks noGrp="1"/>
          </p:cNvSpPr>
          <p:nvPr>
            <p:ph idx="1"/>
          </p:nvPr>
        </p:nvSpPr>
        <p:spPr>
          <a:xfrm>
            <a:off x="457200" y="1417638"/>
            <a:ext cx="8229600" cy="4525963"/>
          </a:xfrm>
        </p:spPr>
        <p:txBody>
          <a:bodyPr>
            <a:normAutofit fontScale="92500" lnSpcReduction="20000"/>
          </a:bodyPr>
          <a:lstStyle/>
          <a:p>
            <a:r>
              <a:rPr lang="en-US" dirty="0" smtClean="0"/>
              <a:t>Math</a:t>
            </a:r>
          </a:p>
          <a:p>
            <a:r>
              <a:rPr lang="en-US" dirty="0" smtClean="0"/>
              <a:t>Animal Husbandry</a:t>
            </a:r>
          </a:p>
          <a:p>
            <a:r>
              <a:rPr lang="en-US" dirty="0" smtClean="0"/>
              <a:t>Veterinarian</a:t>
            </a:r>
          </a:p>
          <a:p>
            <a:r>
              <a:rPr lang="en-US" dirty="0" smtClean="0"/>
              <a:t>Anatomy and Physiology</a:t>
            </a:r>
          </a:p>
          <a:p>
            <a:r>
              <a:rPr lang="en-US" dirty="0" smtClean="0"/>
              <a:t>Chemistry</a:t>
            </a:r>
          </a:p>
          <a:p>
            <a:r>
              <a:rPr lang="en-US" dirty="0" err="1" smtClean="0"/>
              <a:t>Ethnobotany</a:t>
            </a:r>
            <a:endParaRPr lang="en-US" dirty="0" smtClean="0"/>
          </a:p>
          <a:p>
            <a:r>
              <a:rPr lang="en-US" dirty="0" err="1" smtClean="0"/>
              <a:t>Ethnomedicine</a:t>
            </a:r>
            <a:endParaRPr lang="en-US" dirty="0" smtClean="0"/>
          </a:p>
          <a:p>
            <a:r>
              <a:rPr lang="en-US" dirty="0" smtClean="0"/>
              <a:t>Healer</a:t>
            </a:r>
          </a:p>
          <a:p>
            <a:r>
              <a:rPr lang="en-US" dirty="0" smtClean="0"/>
              <a:t>Artist</a:t>
            </a: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7650" name="Title 1"/>
          <p:cNvSpPr>
            <a:spLocks noGrp="1"/>
          </p:cNvSpPr>
          <p:nvPr>
            <p:ph type="title"/>
          </p:nvPr>
        </p:nvSpPr>
        <p:spPr>
          <a:xfrm>
            <a:off x="292100" y="304800"/>
            <a:ext cx="8686800" cy="838200"/>
          </a:xfrm>
        </p:spPr>
        <p:txBody>
          <a:bodyPr>
            <a:normAutofit fontScale="90000"/>
          </a:bodyPr>
          <a:lstStyle/>
          <a:p>
            <a:pPr eaLnBrk="1" fontAlgn="auto" hangingPunct="1">
              <a:spcAft>
                <a:spcPts val="0"/>
              </a:spcAft>
              <a:defRPr/>
            </a:pPr>
            <a:r>
              <a:rPr lang="en-US" dirty="0" smtClean="0"/>
              <a:t>Bachelor’s degrees conferred in biological sciences, 2007-2008</a:t>
            </a:r>
            <a:br>
              <a:rPr lang="en-US" dirty="0" smtClean="0"/>
            </a:br>
            <a:r>
              <a:rPr lang="en-US" sz="900" dirty="0" smtClean="0"/>
              <a:t>SOURCE: U.S. Department of Education, National Center for Education Statistics, 2007-08 Integrated Postsecondary Education Data System (IPEDS), Fall 2008. (This table was prepared June 2009.)</a:t>
            </a:r>
            <a:endParaRPr lang="en-US" sz="1000" dirty="0" smtClean="0"/>
          </a:p>
        </p:txBody>
      </p:sp>
      <p:graphicFrame>
        <p:nvGraphicFramePr>
          <p:cNvPr id="4" name="Content Placeholder 3"/>
          <p:cNvGraphicFramePr>
            <a:graphicFrameLocks noGrp="1"/>
          </p:cNvGraphicFramePr>
          <p:nvPr>
            <p:ph idx="1"/>
          </p:nvPr>
        </p:nvGraphicFramePr>
        <p:xfrm>
          <a:off x="457200" y="1752600"/>
          <a:ext cx="8153400" cy="4038600"/>
        </p:xfrm>
        <a:graphic>
          <a:graphicData uri="http://schemas.openxmlformats.org/drawingml/2006/table">
            <a:tbl>
              <a:tblPr firstRow="1" bandRow="1">
                <a:tableStyleId>{5C22544A-7EE6-4342-B048-85BDC9FD1C3A}</a:tableStyleId>
              </a:tblPr>
              <a:tblGrid>
                <a:gridCol w="2038350"/>
                <a:gridCol w="2038350"/>
                <a:gridCol w="2038350"/>
                <a:gridCol w="2038350"/>
              </a:tblGrid>
              <a:tr h="389587">
                <a:tc>
                  <a:txBody>
                    <a:bodyPr/>
                    <a:lstStyle/>
                    <a:p>
                      <a:r>
                        <a:rPr lang="en-US" dirty="0" smtClean="0">
                          <a:solidFill>
                            <a:srgbClr val="000000"/>
                          </a:solidFill>
                        </a:rPr>
                        <a:t>Race/Ethnicity</a:t>
                      </a:r>
                      <a:endParaRPr lang="en-US" dirty="0">
                        <a:solidFill>
                          <a:srgbClr val="000000"/>
                        </a:solidFill>
                      </a:endParaRPr>
                    </a:p>
                  </a:txBody>
                  <a:tcPr/>
                </a:tc>
                <a:tc>
                  <a:txBody>
                    <a:bodyPr/>
                    <a:lstStyle/>
                    <a:p>
                      <a:pPr algn="r"/>
                      <a:r>
                        <a:rPr lang="en-US" dirty="0" smtClean="0">
                          <a:solidFill>
                            <a:srgbClr val="000000"/>
                          </a:solidFill>
                        </a:rPr>
                        <a:t>Total</a:t>
                      </a:r>
                    </a:p>
                  </a:txBody>
                  <a:tcPr/>
                </a:tc>
                <a:tc>
                  <a:txBody>
                    <a:bodyPr/>
                    <a:lstStyle/>
                    <a:p>
                      <a:pPr algn="r"/>
                      <a:r>
                        <a:rPr lang="en-US" dirty="0" smtClean="0">
                          <a:solidFill>
                            <a:srgbClr val="000000"/>
                          </a:solidFill>
                        </a:rPr>
                        <a:t>Male</a:t>
                      </a:r>
                      <a:endParaRPr lang="en-US" dirty="0">
                        <a:solidFill>
                          <a:srgbClr val="000000"/>
                        </a:solidFill>
                      </a:endParaRPr>
                    </a:p>
                  </a:txBody>
                  <a:tcPr/>
                </a:tc>
                <a:tc>
                  <a:txBody>
                    <a:bodyPr/>
                    <a:lstStyle/>
                    <a:p>
                      <a:pPr algn="r"/>
                      <a:r>
                        <a:rPr lang="en-US" dirty="0" smtClean="0">
                          <a:solidFill>
                            <a:srgbClr val="000000"/>
                          </a:solidFill>
                        </a:rPr>
                        <a:t>Female</a:t>
                      </a:r>
                      <a:endParaRPr lang="en-US" dirty="0">
                        <a:solidFill>
                          <a:srgbClr val="000000"/>
                        </a:solidFill>
                      </a:endParaRPr>
                    </a:p>
                  </a:txBody>
                  <a:tcPr/>
                </a:tc>
              </a:tr>
              <a:tr h="389587">
                <a:tc>
                  <a:txBody>
                    <a:bodyPr/>
                    <a:lstStyle/>
                    <a:p>
                      <a:r>
                        <a:rPr lang="en-US" dirty="0" smtClean="0"/>
                        <a:t>All Students</a:t>
                      </a:r>
                      <a:endParaRPr lang="en-US" dirty="0"/>
                    </a:p>
                  </a:txBody>
                  <a:tcPr/>
                </a:tc>
                <a:tc>
                  <a:txBody>
                    <a:bodyPr/>
                    <a:lstStyle/>
                    <a:p>
                      <a:pPr algn="r"/>
                      <a:r>
                        <a:rPr lang="en-US" sz="1800" b="0" kern="1200" dirty="0" smtClean="0">
                          <a:solidFill>
                            <a:schemeClr val="dk1"/>
                          </a:solidFill>
                          <a:latin typeface="+mn-lt"/>
                          <a:ea typeface="+mn-ea"/>
                          <a:cs typeface="+mn-cs"/>
                        </a:rPr>
                        <a:t>77,854</a:t>
                      </a:r>
                      <a:endParaRPr lang="en-US" b="0" dirty="0"/>
                    </a:p>
                  </a:txBody>
                  <a:tcPr/>
                </a:tc>
                <a:tc>
                  <a:txBody>
                    <a:bodyPr/>
                    <a:lstStyle/>
                    <a:p>
                      <a:pPr algn="r"/>
                      <a:r>
                        <a:rPr lang="en-US" sz="1800" b="0" kern="1200" dirty="0" smtClean="0">
                          <a:solidFill>
                            <a:schemeClr val="dk1"/>
                          </a:solidFill>
                          <a:latin typeface="+mn-lt"/>
                          <a:ea typeface="+mn-ea"/>
                          <a:cs typeface="+mn-cs"/>
                        </a:rPr>
                        <a:t>31,637</a:t>
                      </a:r>
                      <a:endParaRPr lang="en-US" b="0" dirty="0"/>
                    </a:p>
                  </a:txBody>
                  <a:tcPr/>
                </a:tc>
                <a:tc>
                  <a:txBody>
                    <a:bodyPr/>
                    <a:lstStyle/>
                    <a:p>
                      <a:pPr algn="r"/>
                      <a:r>
                        <a:rPr lang="en-US" sz="1800" b="0" kern="1200" dirty="0" smtClean="0">
                          <a:solidFill>
                            <a:schemeClr val="dk1"/>
                          </a:solidFill>
                          <a:latin typeface="+mn-lt"/>
                          <a:ea typeface="+mn-ea"/>
                          <a:cs typeface="+mn-cs"/>
                        </a:rPr>
                        <a:t>46,217</a:t>
                      </a:r>
                      <a:endParaRPr lang="en-US" b="0" dirty="0"/>
                    </a:p>
                  </a:txBody>
                  <a:tcPr/>
                </a:tc>
              </a:tr>
              <a:tr h="389587">
                <a:tc>
                  <a:txBody>
                    <a:bodyPr/>
                    <a:lstStyle/>
                    <a:p>
                      <a:r>
                        <a:rPr lang="en-US" dirty="0" smtClean="0"/>
                        <a:t>White</a:t>
                      </a:r>
                      <a:endParaRPr lang="en-US" dirty="0"/>
                    </a:p>
                  </a:txBody>
                  <a:tcPr/>
                </a:tc>
                <a:tc>
                  <a:txBody>
                    <a:bodyPr/>
                    <a:lstStyle/>
                    <a:p>
                      <a:pPr algn="r"/>
                      <a:r>
                        <a:rPr lang="en-US" sz="1800" b="0" kern="1200" dirty="0" smtClean="0">
                          <a:solidFill>
                            <a:schemeClr val="dk1"/>
                          </a:solidFill>
                          <a:latin typeface="+mn-lt"/>
                          <a:ea typeface="+mn-ea"/>
                          <a:cs typeface="+mn-cs"/>
                        </a:rPr>
                        <a:t>50,875</a:t>
                      </a:r>
                      <a:endParaRPr lang="en-US" b="0" dirty="0"/>
                    </a:p>
                  </a:txBody>
                  <a:tcPr/>
                </a:tc>
                <a:tc>
                  <a:txBody>
                    <a:bodyPr/>
                    <a:lstStyle/>
                    <a:p>
                      <a:pPr algn="r"/>
                      <a:r>
                        <a:rPr lang="en-US" sz="1800" b="0" kern="1200" dirty="0" smtClean="0">
                          <a:solidFill>
                            <a:schemeClr val="dk1"/>
                          </a:solidFill>
                          <a:latin typeface="+mn-lt"/>
                          <a:ea typeface="+mn-ea"/>
                          <a:cs typeface="+mn-cs"/>
                        </a:rPr>
                        <a:t>21,853</a:t>
                      </a:r>
                      <a:endParaRPr lang="en-US" b="0" dirty="0"/>
                    </a:p>
                  </a:txBody>
                  <a:tcPr/>
                </a:tc>
                <a:tc>
                  <a:txBody>
                    <a:bodyPr/>
                    <a:lstStyle/>
                    <a:p>
                      <a:pPr algn="r"/>
                      <a:r>
                        <a:rPr lang="en-US" sz="1800" b="0" kern="1200" dirty="0" smtClean="0">
                          <a:solidFill>
                            <a:schemeClr val="dk1"/>
                          </a:solidFill>
                          <a:latin typeface="+mn-lt"/>
                          <a:ea typeface="+mn-ea"/>
                          <a:cs typeface="+mn-cs"/>
                        </a:rPr>
                        <a:t>29,522</a:t>
                      </a:r>
                      <a:endParaRPr lang="en-US" b="0" dirty="0"/>
                    </a:p>
                  </a:txBody>
                  <a:tcPr/>
                </a:tc>
              </a:tr>
              <a:tr h="389587">
                <a:tc>
                  <a:txBody>
                    <a:bodyPr/>
                    <a:lstStyle/>
                    <a:p>
                      <a:r>
                        <a:rPr lang="en-US" dirty="0" smtClean="0"/>
                        <a:t>Total</a:t>
                      </a:r>
                      <a:r>
                        <a:rPr lang="en-US" baseline="0" dirty="0" smtClean="0"/>
                        <a:t> Minority</a:t>
                      </a:r>
                      <a:endParaRPr lang="en-US" dirty="0"/>
                    </a:p>
                  </a:txBody>
                  <a:tcPr/>
                </a:tc>
                <a:tc>
                  <a:txBody>
                    <a:bodyPr/>
                    <a:lstStyle/>
                    <a:p>
                      <a:pPr algn="r"/>
                      <a:r>
                        <a:rPr lang="en-US" sz="1800" b="0" kern="1200" dirty="0" smtClean="0">
                          <a:solidFill>
                            <a:schemeClr val="dk1"/>
                          </a:solidFill>
                          <a:latin typeface="+mn-lt"/>
                          <a:ea typeface="+mn-ea"/>
                          <a:cs typeface="+mn-cs"/>
                        </a:rPr>
                        <a:t>24,776</a:t>
                      </a:r>
                      <a:endParaRPr lang="en-US" b="0" dirty="0"/>
                    </a:p>
                  </a:txBody>
                  <a:tcPr/>
                </a:tc>
                <a:tc>
                  <a:txBody>
                    <a:bodyPr/>
                    <a:lstStyle/>
                    <a:p>
                      <a:pPr algn="r"/>
                      <a:r>
                        <a:rPr lang="en-US" b="0" dirty="0" smtClean="0"/>
                        <a:t>9,413</a:t>
                      </a:r>
                      <a:endParaRPr lang="en-US" b="0" dirty="0"/>
                    </a:p>
                  </a:txBody>
                  <a:tcPr/>
                </a:tc>
                <a:tc>
                  <a:txBody>
                    <a:bodyPr/>
                    <a:lstStyle/>
                    <a:p>
                      <a:pPr algn="r"/>
                      <a:r>
                        <a:rPr lang="en-US" b="0" dirty="0" smtClean="0"/>
                        <a:t>15,363</a:t>
                      </a:r>
                      <a:endParaRPr lang="en-US" b="0" dirty="0"/>
                    </a:p>
                  </a:txBody>
                  <a:tcPr/>
                </a:tc>
              </a:tr>
              <a:tr h="389587">
                <a:tc>
                  <a:txBody>
                    <a:bodyPr/>
                    <a:lstStyle/>
                    <a:p>
                      <a:r>
                        <a:rPr lang="en-US" dirty="0" smtClean="0"/>
                        <a:t>Black</a:t>
                      </a:r>
                      <a:endParaRPr lang="en-US" dirty="0"/>
                    </a:p>
                  </a:txBody>
                  <a:tcPr/>
                </a:tc>
                <a:tc>
                  <a:txBody>
                    <a:bodyPr/>
                    <a:lstStyle/>
                    <a:p>
                      <a:pPr algn="r"/>
                      <a:r>
                        <a:rPr lang="en-US" sz="1800" b="0" kern="1200" dirty="0" smtClean="0">
                          <a:solidFill>
                            <a:schemeClr val="dk1"/>
                          </a:solidFill>
                          <a:latin typeface="+mn-lt"/>
                          <a:ea typeface="+mn-ea"/>
                          <a:cs typeface="+mn-cs"/>
                        </a:rPr>
                        <a:t>6,113</a:t>
                      </a:r>
                      <a:endParaRPr lang="en-US" b="0" dirty="0"/>
                    </a:p>
                  </a:txBody>
                  <a:tcPr/>
                </a:tc>
                <a:tc>
                  <a:txBody>
                    <a:bodyPr/>
                    <a:lstStyle/>
                    <a:p>
                      <a:pPr algn="r"/>
                      <a:r>
                        <a:rPr lang="en-US" sz="1800" b="0" kern="1200" dirty="0" smtClean="0">
                          <a:solidFill>
                            <a:schemeClr val="dk1"/>
                          </a:solidFill>
                          <a:latin typeface="+mn-lt"/>
                          <a:ea typeface="+mn-ea"/>
                          <a:cs typeface="+mn-cs"/>
                        </a:rPr>
                        <a:t>1,639</a:t>
                      </a:r>
                      <a:endParaRPr lang="en-US" b="0" dirty="0"/>
                    </a:p>
                  </a:txBody>
                  <a:tcPr/>
                </a:tc>
                <a:tc>
                  <a:txBody>
                    <a:bodyPr/>
                    <a:lstStyle/>
                    <a:p>
                      <a:pPr algn="r"/>
                      <a:r>
                        <a:rPr lang="en-US" sz="1800" b="0" kern="1200" dirty="0" smtClean="0">
                          <a:solidFill>
                            <a:schemeClr val="dk1"/>
                          </a:solidFill>
                          <a:latin typeface="+mn-lt"/>
                          <a:ea typeface="+mn-ea"/>
                          <a:cs typeface="+mn-cs"/>
                        </a:rPr>
                        <a:t>4,474</a:t>
                      </a:r>
                      <a:endParaRPr lang="en-US" b="0" dirty="0"/>
                    </a:p>
                  </a:txBody>
                  <a:tcPr/>
                </a:tc>
              </a:tr>
              <a:tr h="389587">
                <a:tc>
                  <a:txBody>
                    <a:bodyPr/>
                    <a:lstStyle/>
                    <a:p>
                      <a:r>
                        <a:rPr lang="en-US" dirty="0" smtClean="0"/>
                        <a:t>Latino</a:t>
                      </a:r>
                      <a:endParaRPr lang="en-US" dirty="0"/>
                    </a:p>
                  </a:txBody>
                  <a:tcPr/>
                </a:tc>
                <a:tc>
                  <a:txBody>
                    <a:bodyPr/>
                    <a:lstStyle/>
                    <a:p>
                      <a:pPr algn="r"/>
                      <a:r>
                        <a:rPr lang="en-US" sz="1800" b="0" kern="1200" dirty="0" smtClean="0">
                          <a:solidFill>
                            <a:schemeClr val="dk1"/>
                          </a:solidFill>
                          <a:latin typeface="+mn-lt"/>
                          <a:ea typeface="+mn-ea"/>
                          <a:cs typeface="+mn-cs"/>
                        </a:rPr>
                        <a:t>5,180</a:t>
                      </a:r>
                      <a:endParaRPr lang="en-US" b="0" dirty="0"/>
                    </a:p>
                  </a:txBody>
                  <a:tcPr/>
                </a:tc>
                <a:tc>
                  <a:txBody>
                    <a:bodyPr/>
                    <a:lstStyle/>
                    <a:p>
                      <a:pPr algn="r"/>
                      <a:r>
                        <a:rPr lang="en-US" sz="1800" b="0" kern="1200" dirty="0" smtClean="0">
                          <a:solidFill>
                            <a:schemeClr val="dk1"/>
                          </a:solidFill>
                          <a:latin typeface="+mn-lt"/>
                          <a:ea typeface="+mn-ea"/>
                          <a:cs typeface="+mn-cs"/>
                        </a:rPr>
                        <a:t>2,031</a:t>
                      </a:r>
                      <a:endParaRPr lang="en-US" b="0" dirty="0"/>
                    </a:p>
                  </a:txBody>
                  <a:tcPr/>
                </a:tc>
                <a:tc>
                  <a:txBody>
                    <a:bodyPr/>
                    <a:lstStyle/>
                    <a:p>
                      <a:pPr algn="r"/>
                      <a:r>
                        <a:rPr lang="en-US" sz="1800" b="0" kern="1200" dirty="0" smtClean="0">
                          <a:solidFill>
                            <a:schemeClr val="dk1"/>
                          </a:solidFill>
                          <a:latin typeface="+mn-lt"/>
                          <a:ea typeface="+mn-ea"/>
                          <a:cs typeface="+mn-cs"/>
                        </a:rPr>
                        <a:t>3,149</a:t>
                      </a:r>
                      <a:endParaRPr lang="en-US" b="0" dirty="0"/>
                    </a:p>
                  </a:txBody>
                  <a:tcPr/>
                </a:tc>
              </a:tr>
              <a:tr h="587378">
                <a:tc>
                  <a:txBody>
                    <a:bodyPr/>
                    <a:lstStyle/>
                    <a:p>
                      <a:r>
                        <a:rPr lang="en-US" dirty="0" smtClean="0"/>
                        <a:t>Asian/Pacific</a:t>
                      </a:r>
                      <a:r>
                        <a:rPr lang="en-US" baseline="0" dirty="0" smtClean="0"/>
                        <a:t> Islander</a:t>
                      </a:r>
                      <a:endParaRPr lang="en-US" dirty="0"/>
                    </a:p>
                  </a:txBody>
                  <a:tcPr/>
                </a:tc>
                <a:tc>
                  <a:txBody>
                    <a:bodyPr/>
                    <a:lstStyle/>
                    <a:p>
                      <a:pPr algn="r"/>
                      <a:r>
                        <a:rPr lang="en-US" sz="1800" b="0" kern="1200" dirty="0" smtClean="0">
                          <a:solidFill>
                            <a:schemeClr val="dk1"/>
                          </a:solidFill>
                          <a:latin typeface="+mn-lt"/>
                          <a:ea typeface="+mn-ea"/>
                          <a:cs typeface="+mn-cs"/>
                        </a:rPr>
                        <a:t>12,961</a:t>
                      </a:r>
                      <a:endParaRPr lang="en-US" b="0" dirty="0"/>
                    </a:p>
                  </a:txBody>
                  <a:tcPr/>
                </a:tc>
                <a:tc>
                  <a:txBody>
                    <a:bodyPr/>
                    <a:lstStyle/>
                    <a:p>
                      <a:pPr algn="r"/>
                      <a:r>
                        <a:rPr lang="en-US" sz="1800" b="0" kern="1200" dirty="0" smtClean="0">
                          <a:solidFill>
                            <a:schemeClr val="dk1"/>
                          </a:solidFill>
                          <a:latin typeface="+mn-lt"/>
                          <a:ea typeface="+mn-ea"/>
                          <a:cs typeface="+mn-cs"/>
                        </a:rPr>
                        <a:t>5,520</a:t>
                      </a:r>
                      <a:endParaRPr lang="en-US" b="0" dirty="0"/>
                    </a:p>
                  </a:txBody>
                  <a:tcPr/>
                </a:tc>
                <a:tc>
                  <a:txBody>
                    <a:bodyPr/>
                    <a:lstStyle/>
                    <a:p>
                      <a:pPr algn="r"/>
                      <a:r>
                        <a:rPr lang="en-US" sz="1800" b="0" kern="1200" dirty="0" smtClean="0">
                          <a:solidFill>
                            <a:schemeClr val="dk1"/>
                          </a:solidFill>
                          <a:latin typeface="+mn-lt"/>
                          <a:ea typeface="+mn-ea"/>
                          <a:cs typeface="+mn-cs"/>
                        </a:rPr>
                        <a:t>7,441</a:t>
                      </a:r>
                      <a:endParaRPr lang="en-US" b="0" dirty="0"/>
                    </a:p>
                  </a:txBody>
                  <a:tcPr/>
                </a:tc>
              </a:tr>
              <a:tr h="587378">
                <a:tc>
                  <a:txBody>
                    <a:bodyPr/>
                    <a:lstStyle/>
                    <a:p>
                      <a:r>
                        <a:rPr lang="en-US" b="1" dirty="0" smtClean="0"/>
                        <a:t>American</a:t>
                      </a:r>
                      <a:r>
                        <a:rPr lang="en-US" b="1" baseline="0" dirty="0" smtClean="0"/>
                        <a:t> Indian/Alaska Native</a:t>
                      </a:r>
                      <a:endParaRPr lang="en-US" b="1" dirty="0"/>
                    </a:p>
                  </a:txBody>
                  <a:tcPr/>
                </a:tc>
                <a:tc>
                  <a:txBody>
                    <a:bodyPr/>
                    <a:lstStyle/>
                    <a:p>
                      <a:pPr algn="r"/>
                      <a:r>
                        <a:rPr lang="en-US" sz="1800" b="1" kern="1200" dirty="0" smtClean="0">
                          <a:solidFill>
                            <a:schemeClr val="dk1"/>
                          </a:solidFill>
                          <a:latin typeface="+mn-lt"/>
                          <a:ea typeface="+mn-ea"/>
                          <a:cs typeface="+mn-cs"/>
                        </a:rPr>
                        <a:t>522</a:t>
                      </a:r>
                      <a:endParaRPr lang="en-US" b="1" dirty="0"/>
                    </a:p>
                  </a:txBody>
                  <a:tcPr/>
                </a:tc>
                <a:tc>
                  <a:txBody>
                    <a:bodyPr/>
                    <a:lstStyle/>
                    <a:p>
                      <a:pPr algn="r"/>
                      <a:r>
                        <a:rPr lang="en-US" sz="1800" b="1" kern="1200" dirty="0" smtClean="0">
                          <a:solidFill>
                            <a:schemeClr val="dk1"/>
                          </a:solidFill>
                          <a:latin typeface="+mn-lt"/>
                          <a:ea typeface="+mn-ea"/>
                          <a:cs typeface="+mn-cs"/>
                        </a:rPr>
                        <a:t>223</a:t>
                      </a:r>
                      <a:endParaRPr lang="en-US" b="1" dirty="0"/>
                    </a:p>
                  </a:txBody>
                  <a:tcPr/>
                </a:tc>
                <a:tc>
                  <a:txBody>
                    <a:bodyPr/>
                    <a:lstStyle/>
                    <a:p>
                      <a:pPr algn="r"/>
                      <a:r>
                        <a:rPr lang="en-US" sz="1800" b="1" kern="1200" dirty="0" smtClean="0">
                          <a:solidFill>
                            <a:schemeClr val="dk1"/>
                          </a:solidFill>
                          <a:latin typeface="+mn-lt"/>
                          <a:ea typeface="+mn-ea"/>
                          <a:cs typeface="+mn-cs"/>
                        </a:rPr>
                        <a:t>299</a:t>
                      </a:r>
                      <a:endParaRPr lang="en-US" b="1" dirty="0"/>
                    </a:p>
                  </a:txBody>
                  <a:tcPr/>
                </a:tc>
              </a:tr>
              <a:tr h="420918">
                <a:tc>
                  <a:txBody>
                    <a:bodyPr/>
                    <a:lstStyle/>
                    <a:p>
                      <a:r>
                        <a:rPr lang="en-US" dirty="0" smtClean="0"/>
                        <a:t>Non Resident Alien</a:t>
                      </a:r>
                      <a:endParaRPr lang="en-US" dirty="0"/>
                    </a:p>
                  </a:txBody>
                  <a:tcPr/>
                </a:tc>
                <a:tc>
                  <a:txBody>
                    <a:bodyPr/>
                    <a:lstStyle/>
                    <a:p>
                      <a:pPr algn="r"/>
                      <a:r>
                        <a:rPr lang="en-US" sz="1800" b="0" kern="1200" dirty="0" smtClean="0">
                          <a:solidFill>
                            <a:schemeClr val="dk1"/>
                          </a:solidFill>
                          <a:latin typeface="+mn-lt"/>
                          <a:ea typeface="+mn-ea"/>
                          <a:cs typeface="+mn-cs"/>
                        </a:rPr>
                        <a:t>2,203</a:t>
                      </a:r>
                      <a:endParaRPr lang="en-US" b="0" dirty="0"/>
                    </a:p>
                  </a:txBody>
                  <a:tcPr/>
                </a:tc>
                <a:tc>
                  <a:txBody>
                    <a:bodyPr/>
                    <a:lstStyle/>
                    <a:p>
                      <a:pPr algn="r"/>
                      <a:r>
                        <a:rPr lang="en-US" sz="1800" b="0" kern="1200" dirty="0" smtClean="0">
                          <a:solidFill>
                            <a:schemeClr val="dk1"/>
                          </a:solidFill>
                          <a:latin typeface="+mn-lt"/>
                          <a:ea typeface="+mn-ea"/>
                          <a:cs typeface="+mn-cs"/>
                        </a:rPr>
                        <a:t>871</a:t>
                      </a:r>
                      <a:endParaRPr lang="en-US" b="0" dirty="0"/>
                    </a:p>
                  </a:txBody>
                  <a:tcPr/>
                </a:tc>
                <a:tc>
                  <a:txBody>
                    <a:bodyPr/>
                    <a:lstStyle/>
                    <a:p>
                      <a:pPr algn="r"/>
                      <a:r>
                        <a:rPr lang="en-US" sz="1800" b="0" kern="1200" dirty="0" smtClean="0">
                          <a:solidFill>
                            <a:schemeClr val="dk1"/>
                          </a:solidFill>
                          <a:latin typeface="+mn-lt"/>
                          <a:ea typeface="+mn-ea"/>
                          <a:cs typeface="+mn-cs"/>
                        </a:rPr>
                        <a:t>1,332</a:t>
                      </a:r>
                      <a:endParaRPr lang="en-US" b="0" dirty="0"/>
                    </a:p>
                  </a:txBody>
                  <a:tcPr/>
                </a:tc>
              </a:tr>
            </a:tbl>
          </a:graphicData>
        </a:graphic>
      </p:graphicFrame>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3879</TotalTime>
  <Words>3600</Words>
  <Application>Microsoft Macintosh PowerPoint</Application>
  <PresentationFormat>On-screen Show (4:3)</PresentationFormat>
  <Paragraphs>291</Paragraphs>
  <Slides>26</Slides>
  <Notes>5</Notes>
  <HiddenSlides>0</HiddenSlides>
  <MMClips>0</MMClips>
  <ScaleCrop>false</ScaleCrop>
  <HeadingPairs>
    <vt:vector size="4" baseType="variant">
      <vt:variant>
        <vt:lpstr>Design Template</vt:lpstr>
      </vt:variant>
      <vt:variant>
        <vt:i4>1</vt:i4>
      </vt:variant>
      <vt:variant>
        <vt:lpstr>Slide Titles</vt:lpstr>
      </vt:variant>
      <vt:variant>
        <vt:i4>26</vt:i4>
      </vt:variant>
    </vt:vector>
  </HeadingPairs>
  <TitlesOfParts>
    <vt:vector size="27" baseType="lpstr">
      <vt:lpstr>Office Theme</vt:lpstr>
      <vt:lpstr>Bridging the Gap and Democratizing Scientific Research for Native Americans  </vt:lpstr>
      <vt:lpstr>Mitakuye Oyasin and K’e</vt:lpstr>
      <vt:lpstr>Democratizing Science</vt:lpstr>
      <vt:lpstr>Democratizing Science</vt:lpstr>
      <vt:lpstr>The Platypus and My Uncle</vt:lpstr>
      <vt:lpstr>New Biotechnologies</vt:lpstr>
      <vt:lpstr>Prevalence of Heath Conditions by Race/Ethnicity, 2004-2007  SOURCE: KCMU analysis of 2004-2007 NHIS data. </vt:lpstr>
      <vt:lpstr>Traditional Native Science</vt:lpstr>
      <vt:lpstr>Bachelor’s degrees conferred in biological sciences, 2007-2008 SOURCE: U.S. Department of Education, National Center for Education Statistics, 2007-08 Integrated Postsecondary Education Data System (IPEDS), Fall 2008. (This table was prepared June 2009.)</vt:lpstr>
      <vt:lpstr>Doctoral degrees conferred in biological sciences, 2007-2008    SOURCE: U.S. Department of Education, National Center for Education Statistics, 2007-08 Integrated Postsecondary Education Data System (IPEDS), Fall 2008. (This table was prepared June 2009.)</vt:lpstr>
      <vt:lpstr>Doctoral degrees Conferred in 2007-2008 Source:  NCES, U.S. Department of Education, National Center for Education Statistics, 2006–07 Integrated Postsecondary Education Data System (IPEDS), Fall 2007. (This table was prepared July 2008.) </vt:lpstr>
      <vt:lpstr>Reluctance to Participate</vt:lpstr>
      <vt:lpstr>Indigenous Models for Research</vt:lpstr>
      <vt:lpstr>Pro-Indigenous Approach: Four New Methods Warrant Special Attention </vt:lpstr>
      <vt:lpstr> Minority Action Plan of the National Human Genome Research Institute </vt:lpstr>
      <vt:lpstr>ELSI:  Genomics in Native America</vt:lpstr>
      <vt:lpstr>Partnerships</vt:lpstr>
      <vt:lpstr>My Role</vt:lpstr>
      <vt:lpstr>Intergenerational Trauma</vt:lpstr>
      <vt:lpstr>Epigenetics</vt:lpstr>
      <vt:lpstr>HT and Diabetes</vt:lpstr>
      <vt:lpstr>Social Justice, Health Care, Preservation for Future Generations</vt:lpstr>
      <vt:lpstr>References</vt:lpstr>
      <vt:lpstr>References</vt:lpstr>
      <vt:lpstr>Acknowledgements</vt:lpstr>
      <vt:lpstr>For more information: </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Establishing A Center for Indigenous Genomic Education At Georgetown University </dc:title>
  <dc:creator>Lee Bitsoi</dc:creator>
  <cp:lastModifiedBy>LEMANUEL BITSOI</cp:lastModifiedBy>
  <cp:revision>116</cp:revision>
  <dcterms:created xsi:type="dcterms:W3CDTF">2013-07-24T14:53:04Z</dcterms:created>
  <dcterms:modified xsi:type="dcterms:W3CDTF">2013-07-24T14:53:45Z</dcterms:modified>
</cp:coreProperties>
</file>