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  <p:sldId id="265" r:id="rId11"/>
    <p:sldId id="266" r:id="rId12"/>
    <p:sldId id="268" r:id="rId13"/>
    <p:sldId id="274" r:id="rId14"/>
    <p:sldId id="270" r:id="rId15"/>
    <p:sldId id="267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FF"/>
    <a:srgbClr val="00458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96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23083-FB54-4DB2-BB1D-077E41CB77F0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1F7B3-AE0C-4E9A-A9F6-E4F89500A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35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16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Bioinformatics research generates lots of useful little tools.</a:t>
            </a:r>
          </a:p>
          <a:p>
            <a:endParaRPr lang="en-US" sz="160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  <a:p>
            <a:r>
              <a:rPr lang="en-US" sz="16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But, no incentive to make them robust, accessible to others, etc.</a:t>
            </a:r>
          </a:p>
          <a:p>
            <a:endParaRPr lang="en-US" sz="160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  <a:p>
            <a:r>
              <a:rPr lang="en-US" sz="160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Can we make this easy enough that the incentive of tools being available in an integrated form outweighs and difficulty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90000" tIns="46800" rIns="90000" bIns="46800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>
                <a:latin typeface="Lucida Grande" charset="0"/>
                <a:ea typeface="Lucida Grande" charset="0"/>
                <a:cs typeface="Lucida Grande" charset="0"/>
              </a:rPr>
              <a:t>Bioinformatics research generates lots of useful little tools.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600">
              <a:latin typeface="Lucida Grande" charset="0"/>
              <a:ea typeface="Lucida Grande" charset="0"/>
              <a:cs typeface="Lucida Grande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>
                <a:latin typeface="Lucida Grande" charset="0"/>
                <a:ea typeface="Lucida Grande" charset="0"/>
                <a:cs typeface="Lucida Grande" charset="0"/>
              </a:rPr>
              <a:t>But, no incentive to make them robust, accessible to others, etc.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600">
              <a:latin typeface="Lucida Grande" charset="0"/>
              <a:ea typeface="Lucida Grande" charset="0"/>
              <a:cs typeface="Lucida Grande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>
                <a:latin typeface="Lucida Grande" charset="0"/>
                <a:ea typeface="Lucida Grande" charset="0"/>
                <a:cs typeface="Lucida Grande" charset="0"/>
              </a:rPr>
              <a:t>Can we make this easy enough that the incentive of tools being available in an integrated form outweighs and difficulty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549DDD-5DA9-42BC-A960-2CDA367EE9CA}" type="datetimeFigureOut">
              <a:rPr lang="en-US" smtClean="0"/>
              <a:t>7/22/2013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7920D1-221D-4E68-B0F9-435952EB2EE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SUSTAINABLE NATIONAL GATEWAY FOR </a:t>
            </a:r>
            <a:br>
              <a:rPr lang="en-US" dirty="0" smtClean="0"/>
            </a:br>
            <a:r>
              <a:rPr lang="en-US" dirty="0" smtClean="0"/>
              <a:t>BIOLOGICAL COMPUTATION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XSEDE 13</a:t>
            </a:r>
          </a:p>
          <a:p>
            <a:r>
              <a:rPr lang="en-US" dirty="0" smtClean="0"/>
              <a:t>July 24,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send jobs to XSEDE!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Entire Galaxy workflows or component tasks.</a:t>
            </a:r>
          </a:p>
          <a:p>
            <a:r>
              <a:rPr lang="en-US" dirty="0" smtClean="0"/>
              <a:t>Especially, tasks that </a:t>
            </a:r>
            <a:r>
              <a:rPr lang="en-US" dirty="0" smtClean="0">
                <a:solidFill>
                  <a:srgbClr val="FF0000"/>
                </a:solidFill>
              </a:rPr>
              <a:t>require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HPC</a:t>
            </a:r>
            <a:r>
              <a:rPr lang="en-US" dirty="0" smtClean="0"/>
              <a:t>, e.g. de-novo assembly applications </a:t>
            </a:r>
            <a:r>
              <a:rPr lang="en-US" i="1" dirty="0" smtClean="0"/>
              <a:t>Velvet</a:t>
            </a:r>
            <a:r>
              <a:rPr lang="en-US" dirty="0" smtClean="0"/>
              <a:t> (of genome) and </a:t>
            </a:r>
            <a:r>
              <a:rPr lang="en-US" i="1" dirty="0" smtClean="0"/>
              <a:t>Trinity</a:t>
            </a:r>
            <a:r>
              <a:rPr lang="en-US" dirty="0" smtClean="0"/>
              <a:t> (of </a:t>
            </a:r>
            <a:r>
              <a:rPr lang="en-US" dirty="0" err="1" smtClean="0"/>
              <a:t>transcriptome</a:t>
            </a:r>
            <a:r>
              <a:rPr lang="en-US" dirty="0" smtClean="0"/>
              <a:t>) to PSC </a:t>
            </a:r>
            <a:r>
              <a:rPr lang="en-US" i="1" dirty="0" err="1" smtClean="0"/>
              <a:t>Blacklight</a:t>
            </a:r>
            <a:r>
              <a:rPr lang="en-US" dirty="0" smtClean="0"/>
              <a:t>  (up to 16 TB of coherent shared memory per process).</a:t>
            </a:r>
          </a:p>
          <a:p>
            <a:r>
              <a:rPr lang="en-US" dirty="0" smtClean="0"/>
              <a:t>Should be transparent to the user of usegalaxy.org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to be solved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Data Migration: </a:t>
            </a:r>
            <a:r>
              <a:rPr lang="en-US" dirty="0" smtClean="0"/>
              <a:t>Galaxy currently relies on a shared </a:t>
            </a:r>
            <a:r>
              <a:rPr lang="en-US" dirty="0" err="1" smtClean="0"/>
              <a:t>filesystem</a:t>
            </a:r>
            <a:r>
              <a:rPr lang="en-US" dirty="0" smtClean="0"/>
              <a:t> between the instance host and the execution server to store the reference and user data required by the workflow. This is implemented via NFS.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Remote Job Submission:</a:t>
            </a:r>
            <a:r>
              <a:rPr lang="en-US" b="1" dirty="0" smtClean="0"/>
              <a:t> </a:t>
            </a:r>
            <a:r>
              <a:rPr lang="en-US" dirty="0" smtClean="0"/>
              <a:t>Galaxy</a:t>
            </a:r>
            <a:r>
              <a:rPr lang="en-US" b="1" dirty="0" smtClean="0"/>
              <a:t> </a:t>
            </a:r>
            <a:r>
              <a:rPr lang="en-US" dirty="0" smtClean="0"/>
              <a:t>job execution currently requires a direct interface with the resource manager on the execution server. </a:t>
            </a:r>
          </a:p>
          <a:p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8681" y="182842"/>
            <a:ext cx="8345203" cy="639947"/>
          </a:xfrm>
          <a:ln/>
        </p:spPr>
        <p:txBody>
          <a:bodyPr lIns="82296" tIns="41148" rIns="82296" bIns="41148"/>
          <a:lstStyle/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3600" dirty="0" smtClean="0">
                <a:latin typeface="Candara" pitchFamily="32" charset="0"/>
              </a:rPr>
              <a:t>Initial Galaxy </a:t>
            </a:r>
            <a:r>
              <a:rPr lang="en-US" sz="3600" dirty="0">
                <a:latin typeface="Candara" pitchFamily="32" charset="0"/>
              </a:rPr>
              <a:t>Data </a:t>
            </a:r>
            <a:r>
              <a:rPr lang="en-US" sz="3600" dirty="0" smtClean="0">
                <a:latin typeface="Candara" pitchFamily="32" charset="0"/>
              </a:rPr>
              <a:t>Staging to PSC</a:t>
            </a:r>
            <a:endParaRPr lang="en-US" sz="3600" dirty="0">
              <a:latin typeface="Candara" pitchFamily="32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185745" y="1069912"/>
            <a:ext cx="3375235" cy="1892699"/>
          </a:xfrm>
          <a:prstGeom prst="rect">
            <a:avLst/>
          </a:prstGeom>
          <a:solidFill>
            <a:srgbClr val="333333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420378" y="2881189"/>
            <a:ext cx="877389" cy="575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000" tIns="40500" rIns="81000" bIns="40500"/>
          <a:lstStyle/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3200" b="1" dirty="0" smtClean="0">
                <a:solidFill>
                  <a:srgbClr val="0066FF"/>
                </a:solidFill>
                <a:latin typeface="Candara" pitchFamily="32" charset="0"/>
                <a:ea typeface="Droid Sans" charset="0"/>
                <a:cs typeface="Droid Sans" charset="0"/>
              </a:rPr>
              <a:t>Penn State</a:t>
            </a:r>
            <a:endParaRPr lang="en-US" sz="3200" b="1" dirty="0">
              <a:solidFill>
                <a:srgbClr val="0066FF"/>
              </a:solidFill>
              <a:latin typeface="Candara" pitchFamily="32" charset="0"/>
              <a:ea typeface="Droid Sans" charset="0"/>
              <a:cs typeface="Droid Sans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646178" y="3949671"/>
            <a:ext cx="834521" cy="575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000" tIns="40500" rIns="81000" bIns="40500"/>
          <a:lstStyle/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3200" b="1" dirty="0">
                <a:solidFill>
                  <a:srgbClr val="FFFF99"/>
                </a:solidFill>
                <a:latin typeface="Candara" pitchFamily="32" charset="0"/>
                <a:ea typeface="Droid Sans" charset="0"/>
                <a:cs typeface="Droid Sans" charset="0"/>
              </a:rPr>
              <a:t>PSC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75877" y="4525337"/>
            <a:ext cx="3375235" cy="1892700"/>
          </a:xfrm>
          <a:prstGeom prst="rect">
            <a:avLst/>
          </a:prstGeom>
          <a:solidFill>
            <a:srgbClr val="333333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943404" y="4655327"/>
            <a:ext cx="1893390" cy="658517"/>
          </a:xfrm>
          <a:prstGeom prst="rect">
            <a:avLst/>
          </a:prstGeom>
          <a:solidFill>
            <a:srgbClr val="00CCCC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000" tIns="40500" rIns="81000" bIns="4050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b="1" dirty="0">
                <a:solidFill>
                  <a:srgbClr val="000000"/>
                </a:solidFill>
                <a:latin typeface="Candara" pitchFamily="32" charset="0"/>
                <a:ea typeface="Droid Sans" charset="0"/>
                <a:cs typeface="Droid Sans" charset="0"/>
              </a:rPr>
              <a:t>Data </a:t>
            </a:r>
            <a:r>
              <a:rPr lang="en-US" sz="2000" b="1" dirty="0" err="1">
                <a:solidFill>
                  <a:srgbClr val="000000"/>
                </a:solidFill>
                <a:latin typeface="Candara" pitchFamily="32" charset="0"/>
                <a:ea typeface="Droid Sans" charset="0"/>
                <a:cs typeface="Droid Sans" charset="0"/>
              </a:rPr>
              <a:t>SuperCell</a:t>
            </a:r>
            <a:endParaRPr lang="en-US" sz="2000" b="1" dirty="0">
              <a:solidFill>
                <a:srgbClr val="000000"/>
              </a:solidFill>
              <a:latin typeface="Candara" pitchFamily="32" charset="0"/>
              <a:ea typeface="Droid Sans" charset="0"/>
              <a:cs typeface="Droid Sans" charset="0"/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5301491" y="1174188"/>
            <a:ext cx="3126594" cy="749938"/>
          </a:xfrm>
          <a:prstGeom prst="rect">
            <a:avLst/>
          </a:prstGeom>
          <a:solidFill>
            <a:srgbClr val="FF8080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000" tIns="40500" rIns="81000" bIns="4050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b="1" dirty="0">
                <a:solidFill>
                  <a:srgbClr val="000000"/>
                </a:solidFill>
                <a:latin typeface="Candara" pitchFamily="32" charset="0"/>
                <a:ea typeface="Droid Sans" charset="0"/>
                <a:cs typeface="Droid Sans" charset="0"/>
              </a:rPr>
              <a:t>Data Generation Nodes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5285773" y="2204103"/>
            <a:ext cx="987420" cy="658517"/>
          </a:xfrm>
          <a:prstGeom prst="rect">
            <a:avLst/>
          </a:prstGeom>
          <a:solidFill>
            <a:srgbClr val="0084D1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000" tIns="40500" rIns="81000" bIns="4050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b="1" dirty="0">
                <a:solidFill>
                  <a:srgbClr val="000000"/>
                </a:solidFill>
                <a:latin typeface="Candara" pitchFamily="32" charset="0"/>
                <a:ea typeface="Droid Sans" charset="0"/>
                <a:cs typeface="Droid Sans" charset="0"/>
              </a:rPr>
              <a:t>Storage</a:t>
            </a: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H="1">
            <a:off x="3701041" y="2715488"/>
            <a:ext cx="1816225" cy="2056972"/>
          </a:xfrm>
          <a:prstGeom prst="line">
            <a:avLst/>
          </a:prstGeom>
          <a:noFill/>
          <a:ln w="36720">
            <a:solidFill>
              <a:srgbClr val="FF420E"/>
            </a:solidFill>
            <a:round/>
            <a:headEnd/>
            <a:tailEnd type="triangle" w="med" len="med"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609587" y="3702549"/>
            <a:ext cx="1433261" cy="29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000" tIns="40500" rIns="81000" bIns="40500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b="1" dirty="0">
                <a:solidFill>
                  <a:srgbClr val="FFFFFF"/>
                </a:solidFill>
                <a:ea typeface="Droid Sans" charset="0"/>
                <a:cs typeface="Droid Sans" charset="0"/>
              </a:rPr>
              <a:t>10gigE   link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37924" y="1064386"/>
            <a:ext cx="4371229" cy="20555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000" tIns="40500" rIns="81000" bIns="40500"/>
          <a:lstStyle/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Transferred 470TB in </a:t>
            </a:r>
            <a:r>
              <a:rPr lang="en-US" b="1" dirty="0" smtClean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21</a:t>
            </a:r>
            <a:r>
              <a:rPr lang="en-US" b="1" dirty="0" smtClean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 </a:t>
            </a:r>
            <a:r>
              <a:rPr lang="en-US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days from PSU to PSC</a:t>
            </a: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(average </a:t>
            </a:r>
            <a:r>
              <a:rPr lang="en-US" b="1" dirty="0" smtClean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~22TB/day; </a:t>
            </a:r>
            <a:r>
              <a:rPr lang="en-US" b="1" u="sng" dirty="0" smtClean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peak 40 TB/day</a:t>
            </a:r>
            <a:r>
              <a:rPr lang="en-US" b="1" dirty="0" smtClean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)</a:t>
            </a:r>
            <a:endParaRPr lang="en-US" b="1" dirty="0">
              <a:solidFill>
                <a:srgbClr val="FFFFFF"/>
              </a:solidFill>
              <a:latin typeface="Candara" pitchFamily="32" charset="0"/>
              <a:ea typeface="Droid Sans" charset="0"/>
              <a:cs typeface="Droid Sans" charset="0"/>
            </a:endParaRP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endParaRPr lang="en-US" b="1" dirty="0">
              <a:solidFill>
                <a:srgbClr val="FFFFFF"/>
              </a:solidFill>
              <a:latin typeface="Candara" pitchFamily="32" charset="0"/>
              <a:ea typeface="Droid Sans" charset="0"/>
              <a:cs typeface="Droid Sans" charset="0"/>
            </a:endParaRP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b="1" dirty="0" err="1">
                <a:solidFill>
                  <a:srgbClr val="FFFF00"/>
                </a:solidFill>
                <a:latin typeface="Consolas" pitchFamily="33" charset="0"/>
                <a:ea typeface="Droid Sans" charset="0"/>
                <a:cs typeface="Droid Sans" charset="0"/>
              </a:rPr>
              <a:t>rsync</a:t>
            </a:r>
            <a:r>
              <a:rPr lang="en-US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 used to initially stage and synchronize</a:t>
            </a: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subsequent updates</a:t>
            </a: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endParaRPr lang="en-US" b="1" dirty="0">
              <a:solidFill>
                <a:srgbClr val="FFFFFF"/>
              </a:solidFill>
              <a:latin typeface="Candara" pitchFamily="32" charset="0"/>
              <a:ea typeface="Droid Sans" charset="0"/>
              <a:cs typeface="Droid Sans" charset="0"/>
            </a:endParaRP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Data copy maintained in PSC in </a:t>
            </a:r>
            <a:r>
              <a:rPr lang="en-US" b="1" dirty="0">
                <a:solidFill>
                  <a:srgbClr val="FFFF00"/>
                </a:solidFill>
                <a:latin typeface="Consolas" pitchFamily="33" charset="0"/>
                <a:ea typeface="Droid Sans" charset="0"/>
                <a:cs typeface="Droid Sans" charset="0"/>
              </a:rPr>
              <a:t>/arc</a:t>
            </a:r>
            <a:r>
              <a:rPr lang="en-US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 file system</a:t>
            </a: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available from compute nodes</a:t>
            </a:r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5564422" y="1712716"/>
            <a:ext cx="1429" cy="658517"/>
          </a:xfrm>
          <a:prstGeom prst="line">
            <a:avLst/>
          </a:prstGeom>
          <a:noFill/>
          <a:ln w="36720">
            <a:solidFill>
              <a:srgbClr val="23FF23"/>
            </a:solidFill>
            <a:round/>
            <a:headEnd/>
            <a:tailEnd type="triangle" w="med" len="med"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H="1">
            <a:off x="5840214" y="1728428"/>
            <a:ext cx="500141" cy="658517"/>
          </a:xfrm>
          <a:prstGeom prst="line">
            <a:avLst/>
          </a:prstGeom>
          <a:noFill/>
          <a:ln w="36720">
            <a:solidFill>
              <a:srgbClr val="23FF23"/>
            </a:solidFill>
            <a:round/>
            <a:headEnd/>
            <a:tailEnd type="triangle" w="med" len="med"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H="1">
            <a:off x="6170307" y="1809850"/>
            <a:ext cx="1651893" cy="575666"/>
          </a:xfrm>
          <a:prstGeom prst="line">
            <a:avLst/>
          </a:prstGeom>
          <a:noFill/>
          <a:ln w="36720">
            <a:solidFill>
              <a:srgbClr val="23FF23"/>
            </a:solidFill>
            <a:round/>
            <a:headEnd/>
            <a:tailEnd type="triangle" w="med" len="med"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8680" y="182842"/>
            <a:ext cx="8345204" cy="639947"/>
          </a:xfrm>
        </p:spPr>
        <p:txBody>
          <a:bodyPr lIns="82287" tIns="41143" rIns="82287" bIns="41143"/>
          <a:lstStyle/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3200" dirty="0" smtClean="0">
                <a:latin typeface="Candara" pitchFamily="32" charset="0"/>
              </a:rPr>
              <a:t>Galaxy </a:t>
            </a:r>
            <a:r>
              <a:rPr lang="en-US" sz="3200" dirty="0">
                <a:latin typeface="Candara" pitchFamily="32" charset="0"/>
              </a:rPr>
              <a:t>Remote Data Architecture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7356354" y="2962611"/>
            <a:ext cx="1153182" cy="107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0991" tIns="40496" rIns="80991" bIns="40496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200" b="1" dirty="0">
                <a:solidFill>
                  <a:srgbClr val="0099FF"/>
                </a:solidFill>
                <a:latin typeface="Candara" pitchFamily="32" charset="0"/>
                <a:ea typeface="Droid Sans" charset="0"/>
                <a:cs typeface="Droid Sans" charset="0"/>
              </a:rPr>
              <a:t>Penn </a:t>
            </a:r>
          </a:p>
          <a:p>
            <a:pPr>
              <a:buClrTx/>
              <a:buFontTx/>
              <a:buNone/>
            </a:pPr>
            <a:r>
              <a:rPr lang="en-US" sz="3200" b="1" dirty="0">
                <a:solidFill>
                  <a:srgbClr val="0099FF"/>
                </a:solidFill>
                <a:latin typeface="Candara" pitchFamily="32" charset="0"/>
                <a:ea typeface="Droid Sans" charset="0"/>
                <a:cs typeface="Droid Sans" charset="0"/>
              </a:rPr>
              <a:t>State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2222054" y="3931101"/>
            <a:ext cx="977418" cy="575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0991" tIns="40496" rIns="80991" bIns="40496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3200" b="1">
                <a:solidFill>
                  <a:srgbClr val="FFFF99"/>
                </a:solidFill>
                <a:latin typeface="Candara" pitchFamily="32" charset="0"/>
                <a:ea typeface="Droid Sans" charset="0"/>
                <a:cs typeface="Droid Sans" charset="0"/>
              </a:rPr>
              <a:t>PSC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575877" y="4525337"/>
            <a:ext cx="3375235" cy="1892700"/>
          </a:xfrm>
          <a:prstGeom prst="rect">
            <a:avLst/>
          </a:prstGeom>
          <a:solidFill>
            <a:srgbClr val="333333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287" tIns="41143" rIns="82287" bIns="41143" anchor="ctr"/>
          <a:lstStyle/>
          <a:p>
            <a:endParaRPr lang="en-US"/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3005132" y="5553823"/>
            <a:ext cx="1893389" cy="658517"/>
          </a:xfrm>
          <a:prstGeom prst="rect">
            <a:avLst/>
          </a:prstGeom>
          <a:solidFill>
            <a:srgbClr val="00B0F0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0991" tIns="40496" rIns="80991" bIns="40496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b="1">
                <a:solidFill>
                  <a:srgbClr val="000000"/>
                </a:solidFill>
                <a:latin typeface="Candara" pitchFamily="32" charset="0"/>
                <a:ea typeface="Droid Sans" charset="0"/>
                <a:cs typeface="Droid Sans" charset="0"/>
              </a:rPr>
              <a:t>/galaxys2</a:t>
            </a:r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5185745" y="1069912"/>
            <a:ext cx="3375235" cy="1892699"/>
          </a:xfrm>
          <a:prstGeom prst="rect">
            <a:avLst/>
          </a:prstGeom>
          <a:solidFill>
            <a:srgbClr val="333333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287" tIns="41143" rIns="82287" bIns="41143" anchor="ctr"/>
          <a:lstStyle/>
          <a:p>
            <a:endParaRPr lang="en-US"/>
          </a:p>
        </p:txBody>
      </p:sp>
      <p:sp>
        <p:nvSpPr>
          <p:cNvPr id="12296" name="Rectangle 7"/>
          <p:cNvSpPr>
            <a:spLocks noChangeArrowheads="1"/>
          </p:cNvSpPr>
          <p:nvPr/>
        </p:nvSpPr>
        <p:spPr bwMode="auto">
          <a:xfrm>
            <a:off x="4781345" y="2666921"/>
            <a:ext cx="2123454" cy="658516"/>
          </a:xfrm>
          <a:prstGeom prst="rect">
            <a:avLst/>
          </a:prstGeom>
          <a:solidFill>
            <a:srgbClr val="00B0F0"/>
          </a:solidFill>
          <a:ln w="9360">
            <a:solidFill>
              <a:srgbClr val="808080"/>
            </a:solidFill>
            <a:round/>
            <a:headEnd/>
            <a:tailEnd/>
          </a:ln>
        </p:spPr>
        <p:txBody>
          <a:bodyPr wrap="none" lIns="80991" tIns="40496" rIns="80991" bIns="40496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b="1">
                <a:solidFill>
                  <a:srgbClr val="000000"/>
                </a:solidFill>
                <a:latin typeface="Candara" pitchFamily="32" charset="0"/>
                <a:ea typeface="Droid Sans" charset="0"/>
                <a:cs typeface="Droid Sans" charset="0"/>
              </a:rPr>
              <a:t>/galaxys2</a:t>
            </a:r>
          </a:p>
        </p:txBody>
      </p:sp>
      <p:sp>
        <p:nvSpPr>
          <p:cNvPr id="12297" name="Line 8"/>
          <p:cNvSpPr>
            <a:spLocks noChangeShapeType="1"/>
          </p:cNvSpPr>
          <p:nvPr/>
        </p:nvSpPr>
        <p:spPr bwMode="auto">
          <a:xfrm>
            <a:off x="5564422" y="1712715"/>
            <a:ext cx="0" cy="922780"/>
          </a:xfrm>
          <a:prstGeom prst="line">
            <a:avLst/>
          </a:prstGeom>
          <a:noFill/>
          <a:ln w="36720">
            <a:solidFill>
              <a:srgbClr val="23FF2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287" tIns="41143" rIns="82287" bIns="41143"/>
          <a:lstStyle/>
          <a:p>
            <a:endParaRPr lang="en-US"/>
          </a:p>
        </p:txBody>
      </p:sp>
      <p:sp>
        <p:nvSpPr>
          <p:cNvPr id="12298" name="Line 12"/>
          <p:cNvSpPr>
            <a:spLocks noChangeShapeType="1"/>
          </p:cNvSpPr>
          <p:nvPr/>
        </p:nvSpPr>
        <p:spPr bwMode="auto">
          <a:xfrm flipH="1">
            <a:off x="6148872" y="1726999"/>
            <a:ext cx="450126" cy="908496"/>
          </a:xfrm>
          <a:prstGeom prst="line">
            <a:avLst/>
          </a:prstGeom>
          <a:noFill/>
          <a:ln w="36720">
            <a:solidFill>
              <a:srgbClr val="23FF2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287" tIns="41143" rIns="82287" bIns="41143"/>
          <a:lstStyle/>
          <a:p>
            <a:endParaRPr lang="en-US"/>
          </a:p>
        </p:txBody>
      </p:sp>
      <p:sp>
        <p:nvSpPr>
          <p:cNvPr id="12299" name="Line 13"/>
          <p:cNvSpPr>
            <a:spLocks noChangeShapeType="1"/>
          </p:cNvSpPr>
          <p:nvPr/>
        </p:nvSpPr>
        <p:spPr bwMode="auto">
          <a:xfrm flipH="1">
            <a:off x="6697598" y="1809850"/>
            <a:ext cx="1124601" cy="825645"/>
          </a:xfrm>
          <a:prstGeom prst="line">
            <a:avLst/>
          </a:prstGeom>
          <a:noFill/>
          <a:ln w="36720">
            <a:solidFill>
              <a:srgbClr val="23FF2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287" tIns="41143" rIns="82287" bIns="41143"/>
          <a:lstStyle/>
          <a:p>
            <a:endParaRPr lang="en-US"/>
          </a:p>
        </p:txBody>
      </p:sp>
      <p:sp>
        <p:nvSpPr>
          <p:cNvPr id="12300" name="Rectangle 14"/>
          <p:cNvSpPr>
            <a:spLocks noChangeArrowheads="1"/>
          </p:cNvSpPr>
          <p:nvPr/>
        </p:nvSpPr>
        <p:spPr bwMode="auto">
          <a:xfrm>
            <a:off x="5301491" y="1174188"/>
            <a:ext cx="3126593" cy="749938"/>
          </a:xfrm>
          <a:prstGeom prst="rect">
            <a:avLst/>
          </a:prstGeom>
          <a:solidFill>
            <a:srgbClr val="FF8080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0991" tIns="40496" rIns="80991" bIns="40496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b="1">
                <a:solidFill>
                  <a:srgbClr val="000000"/>
                </a:solidFill>
                <a:latin typeface="Candara" pitchFamily="32" charset="0"/>
                <a:ea typeface="Droid Sans" charset="0"/>
                <a:cs typeface="Droid Sans" charset="0"/>
              </a:rPr>
              <a:t>Data Generation and</a:t>
            </a:r>
          </a:p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b="1">
                <a:solidFill>
                  <a:srgbClr val="000000"/>
                </a:solidFill>
                <a:latin typeface="Candara" pitchFamily="32" charset="0"/>
                <a:ea typeface="Droid Sans" charset="0"/>
                <a:cs typeface="Droid Sans" charset="0"/>
              </a:rPr>
              <a:t>Processing Nodes</a:t>
            </a:r>
          </a:p>
        </p:txBody>
      </p:sp>
      <p:sp>
        <p:nvSpPr>
          <p:cNvPr id="12302" name="Line 16"/>
          <p:cNvSpPr>
            <a:spLocks noChangeShapeType="1"/>
          </p:cNvSpPr>
          <p:nvPr/>
        </p:nvSpPr>
        <p:spPr bwMode="auto">
          <a:xfrm>
            <a:off x="3375235" y="5101004"/>
            <a:ext cx="1429" cy="658516"/>
          </a:xfrm>
          <a:prstGeom prst="line">
            <a:avLst/>
          </a:prstGeom>
          <a:noFill/>
          <a:ln w="36720">
            <a:solidFill>
              <a:srgbClr val="23FF2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287" tIns="41143" rIns="82287" bIns="41143"/>
          <a:lstStyle/>
          <a:p>
            <a:endParaRPr lang="en-US"/>
          </a:p>
        </p:txBody>
      </p:sp>
      <p:sp>
        <p:nvSpPr>
          <p:cNvPr id="12303" name="Line 17"/>
          <p:cNvSpPr>
            <a:spLocks noChangeShapeType="1"/>
          </p:cNvSpPr>
          <p:nvPr/>
        </p:nvSpPr>
        <p:spPr bwMode="auto">
          <a:xfrm>
            <a:off x="2222054" y="5101004"/>
            <a:ext cx="783077" cy="658516"/>
          </a:xfrm>
          <a:prstGeom prst="line">
            <a:avLst/>
          </a:prstGeom>
          <a:noFill/>
          <a:ln w="36720">
            <a:solidFill>
              <a:srgbClr val="23FF2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287" tIns="41143" rIns="82287" bIns="41143"/>
          <a:lstStyle/>
          <a:p>
            <a:endParaRPr lang="en-US"/>
          </a:p>
        </p:txBody>
      </p:sp>
      <p:sp>
        <p:nvSpPr>
          <p:cNvPr id="12304" name="Line 18"/>
          <p:cNvSpPr>
            <a:spLocks noChangeShapeType="1"/>
          </p:cNvSpPr>
          <p:nvPr/>
        </p:nvSpPr>
        <p:spPr bwMode="auto">
          <a:xfrm>
            <a:off x="1070302" y="5183854"/>
            <a:ext cx="1934830" cy="739938"/>
          </a:xfrm>
          <a:prstGeom prst="line">
            <a:avLst/>
          </a:prstGeom>
          <a:noFill/>
          <a:ln w="36720">
            <a:solidFill>
              <a:srgbClr val="23FF2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287" tIns="41143" rIns="82287" bIns="41143"/>
          <a:lstStyle/>
          <a:p>
            <a:endParaRPr lang="en-US"/>
          </a:p>
        </p:txBody>
      </p:sp>
      <p:sp>
        <p:nvSpPr>
          <p:cNvPr id="12305" name="Rectangle 19"/>
          <p:cNvSpPr>
            <a:spLocks noChangeArrowheads="1"/>
          </p:cNvSpPr>
          <p:nvPr/>
        </p:nvSpPr>
        <p:spPr bwMode="auto">
          <a:xfrm>
            <a:off x="708771" y="4648184"/>
            <a:ext cx="3126593" cy="749938"/>
          </a:xfrm>
          <a:prstGeom prst="rect">
            <a:avLst/>
          </a:prstGeom>
          <a:solidFill>
            <a:srgbClr val="FFCC99"/>
          </a:soli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0991" tIns="40496" rIns="80991" bIns="40496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b="1">
                <a:solidFill>
                  <a:srgbClr val="000000"/>
                </a:solidFill>
                <a:latin typeface="Candara" pitchFamily="32" charset="0"/>
                <a:ea typeface="Droid Sans" charset="0"/>
                <a:cs typeface="Droid Sans" charset="0"/>
              </a:rPr>
              <a:t>Data Generation and</a:t>
            </a:r>
          </a:p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b="1">
                <a:solidFill>
                  <a:srgbClr val="000000"/>
                </a:solidFill>
                <a:latin typeface="Candara" pitchFamily="32" charset="0"/>
                <a:ea typeface="Droid Sans" charset="0"/>
                <a:cs typeface="Droid Sans" charset="0"/>
              </a:rPr>
              <a:t>Processing Nodes</a:t>
            </a:r>
          </a:p>
        </p:txBody>
      </p:sp>
      <p:sp>
        <p:nvSpPr>
          <p:cNvPr id="2" name="Cloud 1"/>
          <p:cNvSpPr/>
          <p:nvPr/>
        </p:nvSpPr>
        <p:spPr bwMode="auto">
          <a:xfrm rot="2323349">
            <a:off x="3410959" y="1701287"/>
            <a:ext cx="3012276" cy="5655242"/>
          </a:xfrm>
          <a:prstGeom prst="cloud">
            <a:avLst/>
          </a:prstGeom>
          <a:noFill/>
          <a:ln w="762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287" tIns="41143" rIns="82287" bIns="41143"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2307" name="TextBox 2"/>
          <p:cNvSpPr txBox="1">
            <a:spLocks noChangeArrowheads="1"/>
          </p:cNvSpPr>
          <p:nvPr/>
        </p:nvSpPr>
        <p:spPr bwMode="auto">
          <a:xfrm>
            <a:off x="4694178" y="3471139"/>
            <a:ext cx="1610487" cy="1775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87" tIns="41143" rIns="82287" bIns="41143">
            <a:spAutoFit/>
          </a:bodyPr>
          <a:lstStyle/>
          <a:p>
            <a:r>
              <a:rPr lang="en-US" sz="2200"/>
              <a:t>SLASH2</a:t>
            </a:r>
          </a:p>
          <a:p>
            <a:r>
              <a:rPr lang="en-US" sz="2200"/>
              <a:t>Wide-Area </a:t>
            </a:r>
          </a:p>
          <a:p>
            <a:r>
              <a:rPr lang="en-US" sz="2200"/>
              <a:t>Common</a:t>
            </a:r>
          </a:p>
          <a:p>
            <a:r>
              <a:rPr lang="en-US" sz="2200"/>
              <a:t>File system</a:t>
            </a:r>
          </a:p>
          <a:p>
            <a:r>
              <a:rPr lang="en-US" sz="2200"/>
              <a:t>GalaxyFS</a:t>
            </a:r>
          </a:p>
        </p:txBody>
      </p:sp>
      <p:sp>
        <p:nvSpPr>
          <p:cNvPr id="12301" name="Text Box 15"/>
          <p:cNvSpPr txBox="1">
            <a:spLocks noChangeArrowheads="1"/>
          </p:cNvSpPr>
          <p:nvPr/>
        </p:nvSpPr>
        <p:spPr bwMode="auto">
          <a:xfrm>
            <a:off x="152400" y="1107813"/>
            <a:ext cx="4118301" cy="254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0991" tIns="40496" rIns="80991" bIns="40496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chemeClr val="bg1"/>
                </a:solidFill>
                <a:latin typeface="Gill Sans" charset="0"/>
                <a:ea typeface="ヒラギノ角ゴ ProN W3" charset="0"/>
                <a:cs typeface="ヒラギノ角ゴ ProN W3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sz="18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Access is identical from PSU and PSC to the</a:t>
            </a:r>
          </a:p>
          <a:p>
            <a:pPr>
              <a:buClrTx/>
              <a:buFontTx/>
              <a:buNone/>
            </a:pPr>
            <a:r>
              <a:rPr lang="en-US" sz="18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shared dataset via </a:t>
            </a:r>
            <a:r>
              <a:rPr lang="en-US" sz="1800" b="1" dirty="0">
                <a:solidFill>
                  <a:srgbClr val="FFFF00"/>
                </a:solidFill>
                <a:latin typeface="Consolas" pitchFamily="33" charset="0"/>
                <a:ea typeface="Droid Sans" charset="0"/>
                <a:cs typeface="Droid Sans" charset="0"/>
              </a:rPr>
              <a:t>/galaxys2</a:t>
            </a:r>
          </a:p>
          <a:p>
            <a:pPr>
              <a:buClrTx/>
              <a:buFontTx/>
              <a:buNone/>
            </a:pPr>
            <a:endParaRPr lang="en-US" sz="1800" b="1" dirty="0">
              <a:solidFill>
                <a:srgbClr val="FFFFFF"/>
              </a:solidFill>
              <a:latin typeface="Candara" pitchFamily="32" charset="0"/>
              <a:ea typeface="Droid Sans" charset="0"/>
              <a:cs typeface="Droid Sans" charset="0"/>
            </a:endParaRPr>
          </a:p>
          <a:p>
            <a:pPr>
              <a:buClrTx/>
              <a:buFontTx/>
              <a:buNone/>
            </a:pPr>
            <a:r>
              <a:rPr lang="en-US" sz="18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SLASH2 file system handles consistency and</a:t>
            </a:r>
          </a:p>
          <a:p>
            <a:pPr>
              <a:buClrTx/>
              <a:buFontTx/>
              <a:buNone/>
            </a:pPr>
            <a:r>
              <a:rPr lang="en-US" sz="18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multiple residency coherency and presence</a:t>
            </a:r>
          </a:p>
          <a:p>
            <a:pPr>
              <a:buClrTx/>
              <a:buFontTx/>
              <a:buNone/>
            </a:pPr>
            <a:endParaRPr lang="en-US" sz="1800" b="1" dirty="0">
              <a:solidFill>
                <a:srgbClr val="FFFFFF"/>
              </a:solidFill>
              <a:latin typeface="Candara" pitchFamily="32" charset="0"/>
              <a:ea typeface="Droid Sans" charset="0"/>
              <a:cs typeface="Droid Sans" charset="0"/>
            </a:endParaRPr>
          </a:p>
          <a:p>
            <a:pPr>
              <a:buClrTx/>
              <a:buFontTx/>
              <a:buNone/>
            </a:pPr>
            <a:r>
              <a:rPr lang="en-US" sz="18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Local copies are maintained for performance</a:t>
            </a:r>
          </a:p>
          <a:p>
            <a:pPr>
              <a:buClrTx/>
              <a:buFontTx/>
              <a:buNone/>
            </a:pPr>
            <a:endParaRPr lang="en-US" sz="1800" b="1" dirty="0">
              <a:solidFill>
                <a:srgbClr val="FFFFFF"/>
              </a:solidFill>
              <a:latin typeface="Candara" pitchFamily="32" charset="0"/>
              <a:ea typeface="Droid Sans" charset="0"/>
              <a:cs typeface="Droid Sans" charset="0"/>
            </a:endParaRPr>
          </a:p>
          <a:p>
            <a:pPr>
              <a:buClrTx/>
              <a:buFontTx/>
              <a:buNone/>
            </a:pPr>
            <a:r>
              <a:rPr lang="en-US" sz="18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Jobs run on PSC compute resources such as</a:t>
            </a:r>
          </a:p>
          <a:p>
            <a:pPr>
              <a:buClrTx/>
              <a:buFontTx/>
              <a:buNone/>
            </a:pPr>
            <a:r>
              <a:rPr lang="en-US" sz="1800" b="1" dirty="0" err="1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Blacklight</a:t>
            </a:r>
            <a:r>
              <a:rPr lang="en-US" sz="18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 and at PSU</a:t>
            </a:r>
          </a:p>
        </p:txBody>
      </p:sp>
    </p:spTree>
    <p:extLst>
      <p:ext uri="{BB962C8B-B14F-4D97-AF65-F5344CB8AC3E}">
        <p14:creationId xmlns:p14="http://schemas.microsoft.com/office/powerpoint/2010/main" val="2769622766"/>
      </p:ext>
    </p:extLst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88681" y="182842"/>
            <a:ext cx="8345203" cy="639947"/>
          </a:xfrm>
          <a:ln/>
        </p:spPr>
        <p:txBody>
          <a:bodyPr lIns="82296" tIns="41148" rIns="82296" bIns="41148">
            <a:normAutofit/>
          </a:bodyPr>
          <a:lstStyle/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3600" dirty="0" smtClean="0">
                <a:latin typeface="Candara" pitchFamily="32" charset="0"/>
              </a:rPr>
              <a:t>Underlying SLASH2 Architecture</a:t>
            </a:r>
            <a:endParaRPr lang="en-US" sz="3600" dirty="0">
              <a:latin typeface="Candara" pitchFamily="32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905969" y="1318362"/>
            <a:ext cx="1893390" cy="1151332"/>
          </a:xfrm>
          <a:prstGeom prst="rect">
            <a:avLst/>
          </a:prstGeom>
          <a:solidFill>
            <a:srgbClr val="004586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000" tIns="40500" rIns="81000" bIns="4050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Metadata Server</a:t>
            </a:r>
          </a:p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(MDS)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598999" y="1974122"/>
            <a:ext cx="1893390" cy="1151332"/>
          </a:xfrm>
          <a:prstGeom prst="rect">
            <a:avLst/>
          </a:prstGeom>
          <a:solidFill>
            <a:srgbClr val="2C001E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000" tIns="40500" rIns="81000" bIns="4050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I/O Servers</a:t>
            </a:r>
          </a:p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(IOS)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187759" y="5101005"/>
            <a:ext cx="1893389" cy="1151332"/>
          </a:xfrm>
          <a:prstGeom prst="rect">
            <a:avLst/>
          </a:prstGeom>
          <a:solidFill>
            <a:srgbClr val="CC6633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000" tIns="40500" rIns="81000" bIns="4050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Clients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664732" y="1909842"/>
            <a:ext cx="1893390" cy="1151332"/>
          </a:xfrm>
          <a:prstGeom prst="rect">
            <a:avLst/>
          </a:prstGeom>
          <a:solidFill>
            <a:srgbClr val="2C001E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000" tIns="40500" rIns="81000" bIns="4050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I/O Servers</a:t>
            </a:r>
          </a:p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(IOS)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729036" y="1844133"/>
            <a:ext cx="1893389" cy="1151332"/>
          </a:xfrm>
          <a:prstGeom prst="rect">
            <a:avLst/>
          </a:prstGeom>
          <a:solidFill>
            <a:srgbClr val="2C001E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000" tIns="40500" rIns="81000" bIns="4050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I/O Servers</a:t>
            </a:r>
          </a:p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(IOS)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6793339" y="1779853"/>
            <a:ext cx="1893390" cy="1151332"/>
          </a:xfrm>
          <a:prstGeom prst="rect">
            <a:avLst/>
          </a:prstGeom>
          <a:solidFill>
            <a:srgbClr val="2C001E"/>
          </a:solidFill>
          <a:ln w="9360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1000" tIns="40500" rIns="81000" bIns="4050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I/O Servers</a:t>
            </a:r>
          </a:p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FFFF"/>
                </a:solidFill>
                <a:latin typeface="Candara" pitchFamily="32" charset="0"/>
                <a:ea typeface="Droid Sans" charset="0"/>
                <a:cs typeface="Droid Sans" charset="0"/>
              </a:rPr>
              <a:t>(IOS)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7630717" y="3324010"/>
            <a:ext cx="328664" cy="247122"/>
          </a:xfrm>
          <a:prstGeom prst="rect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7629289" y="3499709"/>
            <a:ext cx="328664" cy="164273"/>
          </a:xfrm>
          <a:prstGeom prst="ellipse">
            <a:avLst/>
          </a:prstGeom>
          <a:solidFill>
            <a:srgbClr val="999999"/>
          </a:solidFill>
          <a:ln w="9525">
            <a:noFill/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46" name="Oval 10"/>
          <p:cNvSpPr>
            <a:spLocks noChangeArrowheads="1"/>
          </p:cNvSpPr>
          <p:nvPr/>
        </p:nvSpPr>
        <p:spPr bwMode="auto">
          <a:xfrm>
            <a:off x="7630717" y="3241158"/>
            <a:ext cx="328664" cy="164272"/>
          </a:xfrm>
          <a:prstGeom prst="ellipse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8019398" y="3324010"/>
            <a:ext cx="328664" cy="247122"/>
          </a:xfrm>
          <a:prstGeom prst="rect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48" name="Oval 12"/>
          <p:cNvSpPr>
            <a:spLocks noChangeArrowheads="1"/>
          </p:cNvSpPr>
          <p:nvPr/>
        </p:nvSpPr>
        <p:spPr bwMode="auto">
          <a:xfrm>
            <a:off x="8017969" y="3499709"/>
            <a:ext cx="328664" cy="164273"/>
          </a:xfrm>
          <a:prstGeom prst="ellipse">
            <a:avLst/>
          </a:prstGeom>
          <a:solidFill>
            <a:srgbClr val="999999"/>
          </a:solidFill>
          <a:ln w="9525">
            <a:noFill/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49" name="Oval 13"/>
          <p:cNvSpPr>
            <a:spLocks noChangeArrowheads="1"/>
          </p:cNvSpPr>
          <p:nvPr/>
        </p:nvSpPr>
        <p:spPr bwMode="auto">
          <a:xfrm>
            <a:off x="8019398" y="3241158"/>
            <a:ext cx="328664" cy="164272"/>
          </a:xfrm>
          <a:prstGeom prst="ellipse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7240608" y="3324010"/>
            <a:ext cx="328664" cy="247122"/>
          </a:xfrm>
          <a:prstGeom prst="rect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7240608" y="3499709"/>
            <a:ext cx="328664" cy="164273"/>
          </a:xfrm>
          <a:prstGeom prst="ellipse">
            <a:avLst/>
          </a:prstGeom>
          <a:solidFill>
            <a:srgbClr val="999999"/>
          </a:solidFill>
          <a:ln w="9525">
            <a:noFill/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52" name="Oval 16"/>
          <p:cNvSpPr>
            <a:spLocks noChangeArrowheads="1"/>
          </p:cNvSpPr>
          <p:nvPr/>
        </p:nvSpPr>
        <p:spPr bwMode="auto">
          <a:xfrm>
            <a:off x="7240608" y="3241158"/>
            <a:ext cx="328664" cy="164272"/>
          </a:xfrm>
          <a:prstGeom prst="ellipse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7792192" y="3518279"/>
            <a:ext cx="328664" cy="247122"/>
          </a:xfrm>
          <a:prstGeom prst="rect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54" name="Oval 18"/>
          <p:cNvSpPr>
            <a:spLocks noChangeArrowheads="1"/>
          </p:cNvSpPr>
          <p:nvPr/>
        </p:nvSpPr>
        <p:spPr bwMode="auto">
          <a:xfrm>
            <a:off x="7792192" y="3693978"/>
            <a:ext cx="328664" cy="164273"/>
          </a:xfrm>
          <a:prstGeom prst="ellipse">
            <a:avLst/>
          </a:prstGeom>
          <a:solidFill>
            <a:srgbClr val="999999"/>
          </a:solidFill>
          <a:ln w="9525">
            <a:noFill/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55" name="Oval 19"/>
          <p:cNvSpPr>
            <a:spLocks noChangeArrowheads="1"/>
          </p:cNvSpPr>
          <p:nvPr/>
        </p:nvSpPr>
        <p:spPr bwMode="auto">
          <a:xfrm>
            <a:off x="7792192" y="3435428"/>
            <a:ext cx="328664" cy="164272"/>
          </a:xfrm>
          <a:prstGeom prst="ellipse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8180872" y="3518279"/>
            <a:ext cx="328664" cy="247122"/>
          </a:xfrm>
          <a:prstGeom prst="rect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57" name="Oval 21"/>
          <p:cNvSpPr>
            <a:spLocks noChangeArrowheads="1"/>
          </p:cNvSpPr>
          <p:nvPr/>
        </p:nvSpPr>
        <p:spPr bwMode="auto">
          <a:xfrm>
            <a:off x="8180872" y="3693978"/>
            <a:ext cx="328664" cy="164273"/>
          </a:xfrm>
          <a:prstGeom prst="ellipse">
            <a:avLst/>
          </a:prstGeom>
          <a:solidFill>
            <a:srgbClr val="999999"/>
          </a:solidFill>
          <a:ln w="9525">
            <a:noFill/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58" name="Oval 22"/>
          <p:cNvSpPr>
            <a:spLocks noChangeArrowheads="1"/>
          </p:cNvSpPr>
          <p:nvPr/>
        </p:nvSpPr>
        <p:spPr bwMode="auto">
          <a:xfrm>
            <a:off x="8180872" y="3435428"/>
            <a:ext cx="328664" cy="164272"/>
          </a:xfrm>
          <a:prstGeom prst="ellipse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7403511" y="3518279"/>
            <a:ext cx="328664" cy="247122"/>
          </a:xfrm>
          <a:prstGeom prst="rect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60" name="Oval 24"/>
          <p:cNvSpPr>
            <a:spLocks noChangeArrowheads="1"/>
          </p:cNvSpPr>
          <p:nvPr/>
        </p:nvSpPr>
        <p:spPr bwMode="auto">
          <a:xfrm>
            <a:off x="7403511" y="3693978"/>
            <a:ext cx="328664" cy="164273"/>
          </a:xfrm>
          <a:prstGeom prst="ellipse">
            <a:avLst/>
          </a:prstGeom>
          <a:solidFill>
            <a:srgbClr val="999999"/>
          </a:solidFill>
          <a:ln w="9525">
            <a:noFill/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61" name="Oval 25"/>
          <p:cNvSpPr>
            <a:spLocks noChangeArrowheads="1"/>
          </p:cNvSpPr>
          <p:nvPr/>
        </p:nvSpPr>
        <p:spPr bwMode="auto">
          <a:xfrm>
            <a:off x="7403511" y="3435428"/>
            <a:ext cx="328664" cy="164272"/>
          </a:xfrm>
          <a:prstGeom prst="ellipse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7630717" y="3743974"/>
            <a:ext cx="328664" cy="247122"/>
          </a:xfrm>
          <a:prstGeom prst="rect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63" name="Oval 27"/>
          <p:cNvSpPr>
            <a:spLocks noChangeArrowheads="1"/>
          </p:cNvSpPr>
          <p:nvPr/>
        </p:nvSpPr>
        <p:spPr bwMode="auto">
          <a:xfrm>
            <a:off x="7629289" y="3921102"/>
            <a:ext cx="328664" cy="164272"/>
          </a:xfrm>
          <a:prstGeom prst="ellipse">
            <a:avLst/>
          </a:prstGeom>
          <a:solidFill>
            <a:srgbClr val="999999"/>
          </a:solidFill>
          <a:ln w="9525">
            <a:noFill/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64" name="Oval 28"/>
          <p:cNvSpPr>
            <a:spLocks noChangeArrowheads="1"/>
          </p:cNvSpPr>
          <p:nvPr/>
        </p:nvSpPr>
        <p:spPr bwMode="auto">
          <a:xfrm>
            <a:off x="7630717" y="3662552"/>
            <a:ext cx="328664" cy="164273"/>
          </a:xfrm>
          <a:prstGeom prst="ellipse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8019398" y="3743974"/>
            <a:ext cx="328664" cy="247122"/>
          </a:xfrm>
          <a:prstGeom prst="rect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66" name="Oval 30"/>
          <p:cNvSpPr>
            <a:spLocks noChangeArrowheads="1"/>
          </p:cNvSpPr>
          <p:nvPr/>
        </p:nvSpPr>
        <p:spPr bwMode="auto">
          <a:xfrm>
            <a:off x="8017969" y="3921102"/>
            <a:ext cx="328664" cy="164272"/>
          </a:xfrm>
          <a:prstGeom prst="ellipse">
            <a:avLst/>
          </a:prstGeom>
          <a:solidFill>
            <a:srgbClr val="999999"/>
          </a:solidFill>
          <a:ln w="9525">
            <a:noFill/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67" name="Oval 31"/>
          <p:cNvSpPr>
            <a:spLocks noChangeArrowheads="1"/>
          </p:cNvSpPr>
          <p:nvPr/>
        </p:nvSpPr>
        <p:spPr bwMode="auto">
          <a:xfrm>
            <a:off x="8019398" y="3662552"/>
            <a:ext cx="328664" cy="164273"/>
          </a:xfrm>
          <a:prstGeom prst="ellipse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68" name="Rectangle 32"/>
          <p:cNvSpPr>
            <a:spLocks noChangeArrowheads="1"/>
          </p:cNvSpPr>
          <p:nvPr/>
        </p:nvSpPr>
        <p:spPr bwMode="auto">
          <a:xfrm>
            <a:off x="7240608" y="3743974"/>
            <a:ext cx="328664" cy="247122"/>
          </a:xfrm>
          <a:prstGeom prst="rect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69" name="Oval 33"/>
          <p:cNvSpPr>
            <a:spLocks noChangeArrowheads="1"/>
          </p:cNvSpPr>
          <p:nvPr/>
        </p:nvSpPr>
        <p:spPr bwMode="auto">
          <a:xfrm>
            <a:off x="7240608" y="3921102"/>
            <a:ext cx="328664" cy="164272"/>
          </a:xfrm>
          <a:prstGeom prst="ellipse">
            <a:avLst/>
          </a:prstGeom>
          <a:solidFill>
            <a:srgbClr val="999999"/>
          </a:solidFill>
          <a:ln w="9525">
            <a:noFill/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70" name="Oval 34"/>
          <p:cNvSpPr>
            <a:spLocks noChangeArrowheads="1"/>
          </p:cNvSpPr>
          <p:nvPr/>
        </p:nvSpPr>
        <p:spPr bwMode="auto">
          <a:xfrm>
            <a:off x="7240608" y="3662552"/>
            <a:ext cx="328664" cy="164273"/>
          </a:xfrm>
          <a:prstGeom prst="ellipse">
            <a:avLst/>
          </a:prstGeom>
          <a:solidFill>
            <a:srgbClr val="9999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296" tIns="41148" rIns="82296" bIns="41148" anchor="ctr"/>
          <a:lstStyle/>
          <a:p>
            <a:endParaRPr lang="en-US"/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72879" y="2699776"/>
            <a:ext cx="3383808" cy="23026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000" tIns="40500" rIns="81000" bIns="40500"/>
          <a:lstStyle/>
          <a:p>
            <a:pPr>
              <a:spcAft>
                <a:spcPts val="600"/>
              </a:spcAft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One at PSU and one at PSC </a:t>
            </a:r>
            <a:r>
              <a:rPr lang="en-US" sz="1600" b="1" dirty="0" smtClean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for performance</a:t>
            </a:r>
          </a:p>
          <a:p>
            <a:pPr>
              <a:spcAft>
                <a:spcPts val="600"/>
              </a:spcAft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 smtClean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Converts </a:t>
            </a:r>
            <a:r>
              <a:rPr lang="en-US" sz="1600" b="1" dirty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pathnames to object IDs</a:t>
            </a:r>
          </a:p>
          <a:p>
            <a:pPr>
              <a:spcAft>
                <a:spcPts val="600"/>
              </a:spcAft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Schedules updates when </a:t>
            </a:r>
            <a:r>
              <a:rPr lang="en-US" sz="1600" b="1" dirty="0" smtClean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copies become </a:t>
            </a:r>
            <a:r>
              <a:rPr lang="en-US" sz="1600" b="1" dirty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inconsistent</a:t>
            </a:r>
          </a:p>
          <a:p>
            <a:pPr>
              <a:spcAft>
                <a:spcPts val="600"/>
              </a:spcAft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Consistency protocol to </a:t>
            </a:r>
            <a:r>
              <a:rPr lang="en-US" sz="1600" b="1" dirty="0" smtClean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avoid incoherent </a:t>
            </a:r>
            <a:r>
              <a:rPr lang="en-US" sz="1600" b="1" dirty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data</a:t>
            </a:r>
          </a:p>
          <a:p>
            <a:pPr>
              <a:spcAft>
                <a:spcPts val="600"/>
              </a:spcAft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Residency and network </a:t>
            </a:r>
            <a:r>
              <a:rPr lang="en-US" sz="1600" b="1" dirty="0" smtClean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scheduling policies </a:t>
            </a:r>
            <a:r>
              <a:rPr lang="en-US" sz="1600" b="1" dirty="0">
                <a:solidFill>
                  <a:srgbClr val="00B0F0"/>
                </a:solidFill>
                <a:latin typeface="Candara" pitchFamily="32" charset="0"/>
                <a:ea typeface="Droid Sans" charset="0"/>
                <a:cs typeface="Droid Sans" charset="0"/>
              </a:rPr>
              <a:t>enforced </a:t>
            </a:r>
          </a:p>
        </p:txBody>
      </p:sp>
      <p:sp>
        <p:nvSpPr>
          <p:cNvPr id="14372" name="Line 36"/>
          <p:cNvSpPr>
            <a:spLocks noChangeShapeType="1"/>
          </p:cNvSpPr>
          <p:nvPr/>
        </p:nvSpPr>
        <p:spPr bwMode="auto">
          <a:xfrm>
            <a:off x="2963691" y="1645578"/>
            <a:ext cx="3456687" cy="328544"/>
          </a:xfrm>
          <a:prstGeom prst="line">
            <a:avLst/>
          </a:prstGeom>
          <a:noFill/>
          <a:ln w="36720">
            <a:solidFill>
              <a:srgbClr val="FFFFFF"/>
            </a:solidFill>
            <a:round/>
            <a:headEnd type="triangle" w="med" len="med"/>
            <a:tailEnd type="triangle" w="med" len="med"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4373" name="Line 37"/>
          <p:cNvSpPr>
            <a:spLocks noChangeShapeType="1"/>
          </p:cNvSpPr>
          <p:nvPr/>
        </p:nvSpPr>
        <p:spPr bwMode="auto">
          <a:xfrm flipV="1">
            <a:off x="4198324" y="3369720"/>
            <a:ext cx="2552146" cy="1898412"/>
          </a:xfrm>
          <a:prstGeom prst="line">
            <a:avLst/>
          </a:prstGeom>
          <a:noFill/>
          <a:ln w="36720">
            <a:solidFill>
              <a:srgbClr val="FFFFFF"/>
            </a:solidFill>
            <a:round/>
            <a:headEnd type="triangle" w="med" len="med"/>
            <a:tailEnd type="triangle" w="med" len="med"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4374" name="Line 38"/>
          <p:cNvSpPr>
            <a:spLocks noChangeShapeType="1"/>
          </p:cNvSpPr>
          <p:nvPr/>
        </p:nvSpPr>
        <p:spPr bwMode="auto">
          <a:xfrm>
            <a:off x="2963690" y="2551217"/>
            <a:ext cx="823089" cy="2385516"/>
          </a:xfrm>
          <a:prstGeom prst="line">
            <a:avLst/>
          </a:prstGeom>
          <a:noFill/>
          <a:ln w="36720">
            <a:solidFill>
              <a:srgbClr val="FFFFFF"/>
            </a:solidFill>
            <a:round/>
            <a:headEnd type="triangle" w="med" len="med"/>
            <a:tailEnd type="triangle" w="med" len="med"/>
          </a:ln>
          <a:effectLst/>
        </p:spPr>
        <p:txBody>
          <a:bodyPr lIns="82296" tIns="41148" rIns="82296" bIns="41148"/>
          <a:lstStyle/>
          <a:p>
            <a:endParaRPr lang="en-US"/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4166586" y="5410200"/>
            <a:ext cx="4977414" cy="9743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000" tIns="40500" rIns="81000" bIns="40500">
            <a:noAutofit/>
          </a:bodyPr>
          <a:lstStyle/>
          <a:p>
            <a:pPr>
              <a:spcAft>
                <a:spcPts val="600"/>
              </a:spcAft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C000"/>
                </a:solidFill>
                <a:latin typeface="Candara" pitchFamily="32" charset="0"/>
                <a:ea typeface="Droid Sans" charset="0"/>
                <a:cs typeface="Droid Sans" charset="0"/>
              </a:rPr>
              <a:t>Clients are compute resources &amp; dedicated front ends</a:t>
            </a:r>
          </a:p>
          <a:p>
            <a:pPr>
              <a:spcAft>
                <a:spcPts val="600"/>
              </a:spcAft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rgbClr val="FFC000"/>
                </a:solidFill>
                <a:latin typeface="Candara" pitchFamily="32" charset="0"/>
                <a:ea typeface="Droid Sans" charset="0"/>
                <a:cs typeface="Droid Sans" charset="0"/>
              </a:rPr>
              <a:t>Dataset residency requests issued from </a:t>
            </a:r>
            <a:r>
              <a:rPr lang="en-US" sz="1600" b="1" dirty="0" smtClean="0">
                <a:solidFill>
                  <a:srgbClr val="FFC000"/>
                </a:solidFill>
                <a:latin typeface="Candara" pitchFamily="32" charset="0"/>
                <a:ea typeface="Droid Sans" charset="0"/>
                <a:cs typeface="Droid Sans" charset="0"/>
              </a:rPr>
              <a:t>administrators and/or </a:t>
            </a:r>
            <a:r>
              <a:rPr lang="en-US" sz="1600" b="1" dirty="0">
                <a:solidFill>
                  <a:srgbClr val="FFC000"/>
                </a:solidFill>
                <a:latin typeface="Candara" pitchFamily="32" charset="0"/>
                <a:ea typeface="Droid Sans" charset="0"/>
                <a:cs typeface="Droid Sans" charset="0"/>
              </a:rPr>
              <a:t>users</a:t>
            </a:r>
          </a:p>
          <a:p>
            <a:pPr>
              <a:spcAft>
                <a:spcPts val="600"/>
              </a:spcAft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endParaRPr lang="en-US" sz="1600" b="1" dirty="0">
              <a:solidFill>
                <a:srgbClr val="FFC000"/>
              </a:solidFill>
              <a:latin typeface="Candara" pitchFamily="32" charset="0"/>
              <a:ea typeface="Droid Sans" charset="0"/>
              <a:cs typeface="Droid Sans" charset="0"/>
            </a:endParaRP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4268344" y="1042771"/>
            <a:ext cx="4777057" cy="5756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000" tIns="40500" rIns="81000" bIns="40500"/>
          <a:lstStyle/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chemeClr val="accent6"/>
                </a:solidFill>
                <a:latin typeface="Candara" pitchFamily="32" charset="0"/>
                <a:ea typeface="Droid Sans" charset="0"/>
                <a:cs typeface="Droid Sans" charset="0"/>
              </a:rPr>
              <a:t>I/O servers are very lightweight</a:t>
            </a: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600" b="1" dirty="0">
                <a:solidFill>
                  <a:schemeClr val="accent6"/>
                </a:solidFill>
                <a:latin typeface="Candara" pitchFamily="32" charset="0"/>
                <a:ea typeface="Droid Sans" charset="0"/>
                <a:cs typeface="Droid Sans" charset="0"/>
              </a:rPr>
              <a:t>Can use most backing file systems (ZFS, ext4fs, etc.) </a:t>
            </a:r>
          </a:p>
        </p:txBody>
      </p:sp>
      <p:sp>
        <p:nvSpPr>
          <p:cNvPr id="14377" name="Text Box 41"/>
          <p:cNvSpPr txBox="1">
            <a:spLocks noChangeArrowheads="1"/>
          </p:cNvSpPr>
          <p:nvPr/>
        </p:nvSpPr>
        <p:spPr bwMode="auto">
          <a:xfrm>
            <a:off x="5195747" y="3528277"/>
            <a:ext cx="987421" cy="519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000" tIns="40500" rIns="81000" bIns="40500"/>
          <a:lstStyle/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400" b="1" dirty="0">
                <a:solidFill>
                  <a:srgbClr val="3DEB3D"/>
                </a:solidFill>
                <a:latin typeface="Candara" pitchFamily="32" charset="0"/>
                <a:ea typeface="Droid Sans" charset="0"/>
                <a:cs typeface="Droid Sans" charset="0"/>
              </a:rPr>
              <a:t>READ and WRITE</a:t>
            </a:r>
          </a:p>
        </p:txBody>
      </p:sp>
      <p:sp>
        <p:nvSpPr>
          <p:cNvPr id="14378" name="Text Box 42"/>
          <p:cNvSpPr txBox="1">
            <a:spLocks noChangeArrowheads="1"/>
          </p:cNvSpPr>
          <p:nvPr/>
        </p:nvSpPr>
        <p:spPr bwMode="auto">
          <a:xfrm rot="300000">
            <a:off x="3539568" y="1856988"/>
            <a:ext cx="2304933" cy="29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000" tIns="40500" rIns="81000" bIns="40500"/>
          <a:lstStyle/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400" b="1" dirty="0">
                <a:solidFill>
                  <a:srgbClr val="3DEB3D"/>
                </a:solidFill>
                <a:latin typeface="Candara" pitchFamily="32" charset="0"/>
                <a:ea typeface="Droid Sans" charset="0"/>
                <a:cs typeface="Droid Sans" charset="0"/>
              </a:rPr>
              <a:t>Data consistency updates</a:t>
            </a:r>
          </a:p>
        </p:txBody>
      </p:sp>
      <p:sp>
        <p:nvSpPr>
          <p:cNvPr id="14379" name="Text Box 43"/>
          <p:cNvSpPr txBox="1">
            <a:spLocks noChangeArrowheads="1"/>
          </p:cNvSpPr>
          <p:nvPr/>
        </p:nvSpPr>
        <p:spPr bwMode="auto">
          <a:xfrm>
            <a:off x="3162318" y="2832621"/>
            <a:ext cx="1401822" cy="11756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000" tIns="40500" rIns="81000" bIns="40500"/>
          <a:lstStyle/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400" b="1" dirty="0">
                <a:solidFill>
                  <a:srgbClr val="3DEB3D"/>
                </a:solidFill>
                <a:latin typeface="Candara" pitchFamily="32" charset="0"/>
                <a:ea typeface="Droid Sans" charset="0"/>
                <a:cs typeface="Droid Sans" charset="0"/>
              </a:rPr>
              <a:t>All other</a:t>
            </a: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400" b="1" dirty="0">
                <a:solidFill>
                  <a:srgbClr val="3DEB3D"/>
                </a:solidFill>
                <a:latin typeface="Candara" pitchFamily="32" charset="0"/>
                <a:ea typeface="Droid Sans" charset="0"/>
                <a:cs typeface="Droid Sans" charset="0"/>
              </a:rPr>
              <a:t>  file ops</a:t>
            </a: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400" b="1" dirty="0">
                <a:solidFill>
                  <a:srgbClr val="3DEB3D"/>
                </a:solidFill>
                <a:latin typeface="Candara" pitchFamily="32" charset="0"/>
                <a:ea typeface="Droid Sans" charset="0"/>
                <a:cs typeface="Droid Sans" charset="0"/>
              </a:rPr>
              <a:t>     (RENAME,</a:t>
            </a: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400" b="1" dirty="0">
                <a:solidFill>
                  <a:srgbClr val="3DEB3D"/>
                </a:solidFill>
                <a:latin typeface="Candara" pitchFamily="32" charset="0"/>
                <a:ea typeface="Droid Sans" charset="0"/>
                <a:cs typeface="Droid Sans" charset="0"/>
              </a:rPr>
              <a:t>      SYMLINK,</a:t>
            </a:r>
          </a:p>
          <a:p>
            <a:pPr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1400" b="1" dirty="0">
                <a:solidFill>
                  <a:srgbClr val="3DEB3D"/>
                </a:solidFill>
                <a:latin typeface="Candara" pitchFamily="32" charset="0"/>
                <a:ea typeface="Droid Sans" charset="0"/>
                <a:cs typeface="Droid Sans" charset="0"/>
              </a:rPr>
              <a:t>        etc.)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Submitting to </a:t>
            </a:r>
            <a:r>
              <a:rPr lang="en-US" dirty="0" err="1" smtClean="0"/>
              <a:t>Blacklight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Created a new Galaxy job-running </a:t>
            </a:r>
            <a:r>
              <a:rPr lang="en-US" dirty="0" err="1" smtClean="0"/>
              <a:t>plugin</a:t>
            </a:r>
            <a:r>
              <a:rPr lang="en-US" dirty="0" smtClean="0"/>
              <a:t> for submission via a remote shell program and PSC </a:t>
            </a:r>
            <a:r>
              <a:rPr lang="en-US" i="1" dirty="0" smtClean="0"/>
              <a:t>“SIMON” </a:t>
            </a:r>
            <a:r>
              <a:rPr lang="en-US" dirty="0" smtClean="0"/>
              <a:t>Torque command line: CLI runner.</a:t>
            </a:r>
          </a:p>
          <a:p>
            <a:r>
              <a:rPr lang="en-US" i="1" dirty="0" smtClean="0"/>
              <a:t>Velvet</a:t>
            </a:r>
            <a:r>
              <a:rPr lang="en-US" dirty="0" smtClean="0"/>
              <a:t> and </a:t>
            </a:r>
            <a:r>
              <a:rPr lang="en-US" i="1" dirty="0" smtClean="0"/>
              <a:t>Trinity</a:t>
            </a:r>
            <a:r>
              <a:rPr lang="en-US" dirty="0" smtClean="0"/>
              <a:t> have been incorporated into the Galaxy web platform using Galaxy’s XML interface. </a:t>
            </a:r>
          </a:p>
          <a:p>
            <a:r>
              <a:rPr lang="en-US" dirty="0" smtClean="0"/>
              <a:t>Test jobs have been successfully submitted from Penn State and executed on </a:t>
            </a:r>
            <a:r>
              <a:rPr lang="en-US" dirty="0" err="1" smtClean="0"/>
              <a:t>Blacklight</a:t>
            </a:r>
            <a:r>
              <a:rPr lang="en-US" dirty="0" smtClean="0"/>
              <a:t> using the data replicated via SLASH2 from Penn State to PSC.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Integrate this work with the production public Galaxy site, usegalaxy.org</a:t>
            </a:r>
          </a:p>
          <a:p>
            <a:endParaRPr lang="en-US" b="1" dirty="0" smtClean="0"/>
          </a:p>
          <a:p>
            <a:r>
              <a:rPr lang="en-US" b="1" dirty="0" smtClean="0"/>
              <a:t>Dynamic </a:t>
            </a:r>
            <a:r>
              <a:rPr lang="en-US" b="1" dirty="0" smtClean="0"/>
              <a:t>job submission, allowing the selection of appropriate remote or local resources (cores, memory, </a:t>
            </a:r>
            <a:r>
              <a:rPr lang="en-US" b="1" dirty="0" err="1" smtClean="0"/>
              <a:t>walltime</a:t>
            </a:r>
            <a:r>
              <a:rPr lang="en-US" b="1" dirty="0" smtClean="0"/>
              <a:t>, etc.) based on individual job requirements, using an Open Grid Services Architecture Basic Execution Service compatible service, such as </a:t>
            </a:r>
            <a:r>
              <a:rPr lang="en-US" b="1" i="1" dirty="0" err="1" smtClean="0"/>
              <a:t>Unicore</a:t>
            </a:r>
            <a:r>
              <a:rPr lang="en-US" b="1" i="1" dirty="0" smtClean="0"/>
              <a:t>.</a:t>
            </a:r>
            <a:r>
              <a:rPr lang="en-US" b="1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Galaxy-controlled data management, to intelligently create replicas as close as possible to the compute resource that will use the data. 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Authentication with Galaxy instances, using XSEDE or other credentials, e.g., </a:t>
            </a:r>
            <a:r>
              <a:rPr lang="en-US" b="1" dirty="0" err="1" smtClean="0"/>
              <a:t>InCommon</a:t>
            </a:r>
            <a:r>
              <a:rPr lang="en-US" b="1" dirty="0" smtClean="0"/>
              <a:t>/</a:t>
            </a:r>
            <a:r>
              <a:rPr lang="en-US" b="1" dirty="0" err="1" smtClean="0"/>
              <a:t>CILogon</a:t>
            </a:r>
            <a:r>
              <a:rPr lang="en-US" b="1" dirty="0" smtClean="0"/>
              <a:t>. </a:t>
            </a:r>
          </a:p>
          <a:p>
            <a:endParaRPr lang="en-US" b="1" dirty="0" smtClean="0"/>
          </a:p>
          <a:p>
            <a:r>
              <a:rPr lang="en-US" b="1" dirty="0" smtClean="0"/>
              <a:t>Additional </a:t>
            </a:r>
            <a:r>
              <a:rPr lang="en-US" b="1" dirty="0" smtClean="0"/>
              <a:t>data transfer capabilities in Galaxy, such as IRODS and Globus Online.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0240"/>
            <a:ext cx="8153400" cy="4709160"/>
          </a:xfrm>
        </p:spPr>
        <p:txBody>
          <a:bodyPr/>
          <a:lstStyle/>
          <a:p>
            <a:pPr marL="0" indent="0" algn="just">
              <a:buNone/>
            </a:pPr>
            <a:r>
              <a:rPr lang="en-US" b="1" dirty="0" smtClean="0">
                <a:solidFill>
                  <a:schemeClr val="bg1"/>
                </a:solidFill>
              </a:rPr>
              <a:t>Ultimately</a:t>
            </a:r>
            <a:r>
              <a:rPr lang="en-US" b="1" dirty="0" smtClean="0">
                <a:solidFill>
                  <a:schemeClr val="bg1"/>
                </a:solidFill>
              </a:rPr>
              <a:t>, we envision that any </a:t>
            </a:r>
            <a:r>
              <a:rPr lang="en-US" b="1" dirty="0" smtClean="0">
                <a:solidFill>
                  <a:schemeClr val="bg1"/>
                </a:solidFill>
              </a:rPr>
              <a:t>Galaxy instance </a:t>
            </a:r>
            <a:r>
              <a:rPr lang="en-US" b="1" dirty="0" smtClean="0">
                <a:solidFill>
                  <a:schemeClr val="bg1"/>
                </a:solidFill>
              </a:rPr>
              <a:t>(in any lab, not just Galaxy Main) will </a:t>
            </a:r>
            <a:r>
              <a:rPr lang="en-US" b="1" dirty="0" smtClean="0">
                <a:solidFill>
                  <a:schemeClr val="bg1"/>
                </a:solidFill>
              </a:rPr>
              <a:t>be </a:t>
            </a:r>
            <a:r>
              <a:rPr lang="en-US" b="1" dirty="0" smtClean="0">
                <a:solidFill>
                  <a:schemeClr val="bg1"/>
                </a:solidFill>
              </a:rPr>
              <a:t>able to spawn jobs, access data, and </a:t>
            </a:r>
            <a:r>
              <a:rPr lang="en-US" b="1" dirty="0" smtClean="0">
                <a:solidFill>
                  <a:schemeClr val="bg1"/>
                </a:solidFill>
              </a:rPr>
              <a:t>share data </a:t>
            </a:r>
            <a:r>
              <a:rPr lang="en-US" b="1" dirty="0" smtClean="0">
                <a:solidFill>
                  <a:schemeClr val="bg1"/>
                </a:solidFill>
              </a:rPr>
              <a:t>on external infrastructure whether this is </a:t>
            </a:r>
            <a:r>
              <a:rPr lang="en-US" b="1" dirty="0" smtClean="0">
                <a:solidFill>
                  <a:schemeClr val="bg1"/>
                </a:solidFill>
              </a:rPr>
              <a:t>an XSEDE </a:t>
            </a:r>
            <a:r>
              <a:rPr lang="en-US" b="1" dirty="0" smtClean="0">
                <a:solidFill>
                  <a:schemeClr val="bg1"/>
                </a:solidFill>
              </a:rPr>
              <a:t>resource, a cluster of Amazon </a:t>
            </a:r>
            <a:r>
              <a:rPr lang="en-US" b="1" dirty="0" smtClean="0">
                <a:solidFill>
                  <a:schemeClr val="bg1"/>
                </a:solidFill>
              </a:rPr>
              <a:t>EC2 machines</a:t>
            </a:r>
            <a:r>
              <a:rPr lang="en-US" b="1" dirty="0" smtClean="0">
                <a:solidFill>
                  <a:schemeClr val="bg1"/>
                </a:solidFill>
              </a:rPr>
              <a:t>, a remote storage array, etc.</a:t>
            </a:r>
          </a:p>
          <a:p>
            <a:pPr marL="0" indent="0" algn="just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304800"/>
            <a:ext cx="457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Galaxy Team: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james.taylor@emory.edu </a:t>
            </a:r>
            <a:br>
              <a:rPr lang="en-US" sz="2800" b="1" dirty="0" smtClean="0"/>
            </a:br>
            <a:r>
              <a:rPr lang="en-US" sz="2800" b="1" dirty="0" smtClean="0"/>
              <a:t>anton@bx.psu.edu </a:t>
            </a:r>
            <a:br>
              <a:rPr lang="en-US" sz="2800" b="1" dirty="0" smtClean="0"/>
            </a:br>
            <a:r>
              <a:rPr lang="en-US" sz="2800" b="1" dirty="0" smtClean="0"/>
              <a:t>nate@bx.psu.edu </a:t>
            </a:r>
            <a:br>
              <a:rPr lang="en-US" sz="2800" b="1" dirty="0" smtClean="0"/>
            </a:br>
            <a:r>
              <a:rPr lang="en-US" sz="2800" b="1" dirty="0" smtClean="0">
                <a:solidFill>
                  <a:srgbClr val="FF0000"/>
                </a:solidFill>
              </a:rPr>
              <a:t>PSC Team:</a:t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800" b="1" dirty="0" smtClean="0"/>
              <a:t>blood@psc.edu </a:t>
            </a:r>
            <a:br>
              <a:rPr lang="en-US" sz="2800" b="1" dirty="0" smtClean="0"/>
            </a:br>
            <a:r>
              <a:rPr lang="en-US" sz="2800" b="1" dirty="0" smtClean="0"/>
              <a:t>ropelews@psc.edu </a:t>
            </a:r>
            <a:br>
              <a:rPr lang="en-US" sz="2800" b="1" dirty="0" smtClean="0"/>
            </a:br>
            <a:r>
              <a:rPr lang="en-US" sz="2800" b="1" dirty="0" smtClean="0"/>
              <a:t>josephin@psc.edu </a:t>
            </a:r>
            <a:br>
              <a:rPr lang="en-US" sz="2800" b="1" dirty="0" smtClean="0"/>
            </a:br>
            <a:r>
              <a:rPr lang="en-US" sz="2800" b="1" dirty="0" smtClean="0"/>
              <a:t>yanovich@psc.edu </a:t>
            </a:r>
            <a:br>
              <a:rPr lang="en-US" sz="2800" b="1" dirty="0" smtClean="0"/>
            </a:br>
            <a:r>
              <a:rPr lang="en-US" sz="2800" b="1" dirty="0" smtClean="0"/>
              <a:t>rbudden@psc.edu </a:t>
            </a:r>
            <a:br>
              <a:rPr lang="en-US" sz="2800" b="1" dirty="0" smtClean="0"/>
            </a:br>
            <a:r>
              <a:rPr lang="en-US" sz="2800" b="1" dirty="0" smtClean="0"/>
              <a:t>zhihui@psc.edu </a:t>
            </a:r>
            <a:br>
              <a:rPr lang="en-US" sz="2800" b="1" dirty="0" smtClean="0"/>
            </a:br>
            <a:r>
              <a:rPr lang="en-US" sz="2800" b="1" dirty="0" smtClean="0">
                <a:solidFill>
                  <a:srgbClr val="00B0F0"/>
                </a:solidFill>
              </a:rPr>
              <a:t>sergiu@psc.edu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Galaxy: The Need, the Framework, the Popularity Bottleneck</a:t>
            </a:r>
          </a:p>
          <a:p>
            <a:r>
              <a:rPr lang="en-US" dirty="0" smtClean="0"/>
              <a:t>Distributing Galaxy work and data flows to XSEDE systems: first steps</a:t>
            </a:r>
          </a:p>
          <a:p>
            <a:r>
              <a:rPr lang="en-US" dirty="0" smtClean="0"/>
              <a:t>The Future: Galaxy Gateway(s)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/>
          </p:cNvSpPr>
          <p:nvPr/>
        </p:nvSpPr>
        <p:spPr bwMode="auto">
          <a:xfrm>
            <a:off x="800100" y="0"/>
            <a:ext cx="8789670" cy="17145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4500" dirty="0">
                <a:latin typeface="Myriad Pro Semibold" charset="0"/>
                <a:ea typeface="Myriad Pro Semibold" charset="0"/>
                <a:cs typeface="Myriad Pro Semibold" charset="0"/>
                <a:sym typeface="Myriad Pro Semibold" charset="0"/>
              </a:rPr>
              <a:t>643 </a:t>
            </a:r>
            <a:r>
              <a:rPr lang="en-US" sz="4500" dirty="0" err="1">
                <a:latin typeface="Myriad Pro Semibold" charset="0"/>
                <a:ea typeface="Myriad Pro Semibold" charset="0"/>
                <a:cs typeface="Myriad Pro Semibold" charset="0"/>
                <a:sym typeface="Myriad Pro Semibold" charset="0"/>
              </a:rPr>
              <a:t>HiSeqs</a:t>
            </a:r>
            <a:r>
              <a:rPr lang="en-US" sz="4500" dirty="0">
                <a:latin typeface="Myriad Pro Semibold" charset="0"/>
                <a:ea typeface="Myriad Pro Semibold" charset="0"/>
                <a:cs typeface="Myriad Pro Semibold" charset="0"/>
                <a:sym typeface="Myriad Pro Semibold" charset="0"/>
              </a:rPr>
              <a:t> = 6.5 </a:t>
            </a:r>
            <a:r>
              <a:rPr lang="en-US" sz="4500" dirty="0" err="1">
                <a:latin typeface="Myriad Pro Semibold" charset="0"/>
                <a:ea typeface="Myriad Pro Semibold" charset="0"/>
                <a:cs typeface="Myriad Pro Semibold" charset="0"/>
                <a:sym typeface="Myriad Pro Semibold" charset="0"/>
              </a:rPr>
              <a:t>Pb</a:t>
            </a:r>
            <a:r>
              <a:rPr lang="en-US" sz="4500" dirty="0">
                <a:latin typeface="Myriad Pro Semibold" charset="0"/>
                <a:ea typeface="Myriad Pro Semibold" charset="0"/>
                <a:cs typeface="Myriad Pro Semibold" charset="0"/>
                <a:sym typeface="Myriad Pro Semibold" charset="0"/>
              </a:rPr>
              <a:t>/year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00" y="1417320"/>
            <a:ext cx="10298430" cy="403479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Biology has rapidly become data intensive,</a:t>
            </a:r>
            <a:br>
              <a:rPr lang="en-US" dirty="0" smtClean="0"/>
            </a:br>
            <a:r>
              <a:rPr lang="en-US" dirty="0" smtClean="0"/>
              <a:t>and dependent on computational methods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can we ensure that these methods are </a:t>
            </a:r>
            <a:r>
              <a:rPr lang="en-US" dirty="0" smtClean="0">
                <a:ea typeface="Myriad Pro Bold" charset="0"/>
                <a:cs typeface="Myriad Pro Bold" charset="0"/>
              </a:rPr>
              <a:t>accessible</a:t>
            </a:r>
            <a:r>
              <a:rPr lang="en-US" dirty="0" smtClean="0"/>
              <a:t> to researchers?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...while also ensuring that scientific results</a:t>
            </a:r>
            <a:br>
              <a:rPr lang="en-US" dirty="0" smtClean="0"/>
            </a:br>
            <a:r>
              <a:rPr lang="en-US" dirty="0" smtClean="0"/>
              <a:t>remain </a:t>
            </a:r>
            <a:r>
              <a:rPr lang="en-US" dirty="0" smtClean="0">
                <a:ea typeface="Myriad Pro Bold" charset="0"/>
                <a:cs typeface="Myriad Pro Bold" charset="0"/>
              </a:rPr>
              <a:t>reproducible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Galaxy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ea typeface="Myriad Pro Bold" charset="0"/>
                <a:cs typeface="Myriad Pro Bold" charset="0"/>
              </a:rPr>
              <a:t>A free (for everyone) web service</a:t>
            </a:r>
            <a:r>
              <a:rPr lang="en-US" dirty="0" smtClean="0"/>
              <a:t> integrating a wealth of tools, compute resources, terabytes of reference data and permanent storage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ea typeface="Myriad Pro Bold" charset="0"/>
                <a:cs typeface="Myriad Pro Bold" charset="0"/>
              </a:rPr>
              <a:t>Open-source software</a:t>
            </a:r>
            <a:r>
              <a:rPr lang="en-US" dirty="0" smtClean="0"/>
              <a:t> allowing anyone to freely deploy or extend this platform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ea typeface="Myriad Pro Bold" charset="0"/>
                <a:cs typeface="Myriad Pro Bold" charset="0"/>
              </a:rPr>
              <a:t>A community of users and developers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82296" tIns="41148" rIns="82296" bIns="41148"/>
          <a:lstStyle/>
          <a:p>
            <a:r>
              <a:rPr lang="en-US" sz="2800" dirty="0" smtClean="0"/>
              <a:t>Galaxy integrates existing </a:t>
            </a:r>
            <a:r>
              <a:rPr lang="en-US" sz="2800" dirty="0"/>
              <a:t>tools into a uniform framework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82296" tIns="41148" rIns="82296" bIns="41148"/>
          <a:lstStyle/>
          <a:p>
            <a:pPr marL="540068">
              <a:spcBef>
                <a:spcPts val="1688"/>
              </a:spcBef>
            </a:pPr>
            <a:r>
              <a:rPr lang="en-US" dirty="0" smtClean="0"/>
              <a:t>Mostly </a:t>
            </a:r>
            <a:r>
              <a:rPr lang="en-US" dirty="0"/>
              <a:t>command line tools, a declarative XML description of the interface, how to generate a command line</a:t>
            </a:r>
          </a:p>
          <a:p>
            <a:pPr marL="551498">
              <a:spcBef>
                <a:spcPts val="1688"/>
              </a:spcBef>
            </a:pPr>
            <a:r>
              <a:rPr lang="en-US" dirty="0"/>
              <a:t>Designed to be as easy as possible for tool authors, while still </a:t>
            </a:r>
            <a:r>
              <a:rPr lang="en-US" dirty="0" smtClean="0"/>
              <a:t>allowing </a:t>
            </a:r>
            <a:r>
              <a:rPr lang="en-US" dirty="0"/>
              <a:t>rigorous </a:t>
            </a:r>
            <a:r>
              <a:rPr lang="en-US" dirty="0" smtClean="0"/>
              <a:t>reasoning</a:t>
            </a:r>
          </a:p>
          <a:p>
            <a:pPr marL="612775"/>
            <a:r>
              <a:rPr lang="en-US" dirty="0" smtClean="0"/>
              <a:t>Workflows can be constructed from scratch </a:t>
            </a:r>
            <a:r>
              <a:rPr lang="en-US" dirty="0" smtClean="0">
                <a:latin typeface="Myriad Pro It" charset="0"/>
                <a:ea typeface="Myriad Pro It" charset="0"/>
                <a:cs typeface="Myriad Pro It" charset="0"/>
                <a:sym typeface="Myriad Pro It" charset="0"/>
              </a:rPr>
              <a:t>or</a:t>
            </a:r>
            <a:r>
              <a:rPr lang="en-US" dirty="0" smtClean="0"/>
              <a:t> extracted from existing analysis histories</a:t>
            </a:r>
          </a:p>
          <a:p>
            <a:pPr marL="612775"/>
            <a:r>
              <a:rPr lang="en-US" dirty="0" smtClean="0"/>
              <a:t>Facilitate reuse, as well as providing precise reproducibility of a complex analysis</a:t>
            </a:r>
          </a:p>
          <a:p>
            <a:pPr marL="551498">
              <a:spcBef>
                <a:spcPts val="1688"/>
              </a:spcBef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423258" y="331401"/>
            <a:ext cx="1906250" cy="2155535"/>
            <a:chOff x="996" y="232"/>
            <a:chExt cx="1334" cy="1509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96" y="232"/>
              <a:ext cx="963" cy="13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04" y="338"/>
              <a:ext cx="926" cy="14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097452" y="2662635"/>
            <a:ext cx="2583583" cy="742795"/>
          </a:xfrm>
          <a:prstGeom prst="rect">
            <a:avLst/>
          </a:prstGeom>
          <a:solidFill>
            <a:srgbClr val="000000">
              <a:alpha val="8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Describe analysis tool </a:t>
            </a:r>
          </a:p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behavior abstractly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8638" y="125704"/>
            <a:ext cx="2960833" cy="25840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812783" y="2590800"/>
            <a:ext cx="3966829" cy="918494"/>
          </a:xfrm>
          <a:prstGeom prst="rect">
            <a:avLst/>
          </a:prstGeom>
          <a:solidFill>
            <a:srgbClr val="000000">
              <a:alpha val="8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Analysis environment automatically and transparently tracks details</a:t>
            </a: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657" y="3578273"/>
            <a:ext cx="2960833" cy="25826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274363" y="5943601"/>
            <a:ext cx="4229761" cy="924398"/>
          </a:xfrm>
          <a:prstGeom prst="rect">
            <a:avLst/>
          </a:prstGeom>
          <a:solidFill>
            <a:srgbClr val="000000">
              <a:alpha val="8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Workflow system for complex analysis, constructed explicitly or automatically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142876" y="3581131"/>
            <a:ext cx="3638165" cy="2579785"/>
            <a:chOff x="3599" y="2507"/>
            <a:chExt cx="2546" cy="1806"/>
          </a:xfrm>
        </p:grpSpPr>
        <p:pic>
          <p:nvPicPr>
            <p:cNvPr id="11274" name="Picture 1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99" y="2507"/>
              <a:ext cx="2316" cy="18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1275" name="Picture 1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229" y="2851"/>
              <a:ext cx="1916" cy="112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4847077" y="5943601"/>
            <a:ext cx="4229761" cy="924397"/>
          </a:xfrm>
          <a:prstGeom prst="rect">
            <a:avLst/>
          </a:prstGeom>
          <a:solidFill>
            <a:srgbClr val="000000">
              <a:alpha val="8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Pervasive sharing, and publication</a:t>
            </a:r>
          </a:p>
          <a:p>
            <a:pPr algn="ctr">
              <a:tabLst>
                <a:tab pos="0" algn="l"/>
                <a:tab pos="411480" algn="l"/>
                <a:tab pos="822960" algn="l"/>
                <a:tab pos="1234440" algn="l"/>
                <a:tab pos="1645920" algn="l"/>
                <a:tab pos="2057400" algn="l"/>
                <a:tab pos="2468880" algn="l"/>
                <a:tab pos="2880360" algn="l"/>
                <a:tab pos="3291840" algn="l"/>
                <a:tab pos="3703320" algn="l"/>
                <a:tab pos="4114800" algn="l"/>
                <a:tab pos="4526280" algn="l"/>
                <a:tab pos="4937760" algn="l"/>
                <a:tab pos="5349240" algn="l"/>
                <a:tab pos="5760720" algn="l"/>
                <a:tab pos="6172200" algn="l"/>
                <a:tab pos="6583680" algn="l"/>
                <a:tab pos="6995160" algn="l"/>
                <a:tab pos="7406640" algn="l"/>
                <a:tab pos="7818120" algn="l"/>
                <a:tab pos="8229600" algn="l"/>
              </a:tabLst>
            </a:pPr>
            <a:r>
              <a:rPr lang="en-US" sz="2000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rPr>
              <a:t>of documents with integrated analysis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Popularity Bottleneck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5120639" cy="384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3314700"/>
            <a:ext cx="47625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1716</TotalTime>
  <Words>882</Words>
  <Application>Microsoft Office PowerPoint</Application>
  <PresentationFormat>On-screen Show (4:3)</PresentationFormat>
  <Paragraphs>126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A SUSTAINABLE NATIONAL GATEWAY FOR  BIOLOGICAL COMPUTATION</vt:lpstr>
      <vt:lpstr>PowerPoint Presentation</vt:lpstr>
      <vt:lpstr>Overview</vt:lpstr>
      <vt:lpstr>PowerPoint Presentation</vt:lpstr>
      <vt:lpstr>The Challenge</vt:lpstr>
      <vt:lpstr>Galaxy</vt:lpstr>
      <vt:lpstr>Galaxy integrates existing tools into a uniform framework</vt:lpstr>
      <vt:lpstr>PowerPoint Presentation</vt:lpstr>
      <vt:lpstr>The Popularity Bottleneck</vt:lpstr>
      <vt:lpstr>So, send jobs to XSEDE!</vt:lpstr>
      <vt:lpstr>Problems to be solved</vt:lpstr>
      <vt:lpstr>Initial Galaxy Data Staging to PSC</vt:lpstr>
      <vt:lpstr>Galaxy Remote Data Architecture</vt:lpstr>
      <vt:lpstr>Underlying SLASH2 Architecture</vt:lpstr>
      <vt:lpstr>Submitting to Blacklight</vt:lpstr>
      <vt:lpstr>Future Work (1)</vt:lpstr>
      <vt:lpstr>Future Work (2)</vt:lpstr>
      <vt:lpstr>The Vision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SUSTAINABLE NATIONAL GATEWAY FOR  BIOLOGICAL COMPUTATION</dc:title>
  <dc:creator>Sergiu</dc:creator>
  <cp:lastModifiedBy>Philip Blood</cp:lastModifiedBy>
  <cp:revision>23</cp:revision>
  <dcterms:created xsi:type="dcterms:W3CDTF">2013-07-20T14:45:08Z</dcterms:created>
  <dcterms:modified xsi:type="dcterms:W3CDTF">2013-07-24T07:43:32Z</dcterms:modified>
</cp:coreProperties>
</file>