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1" r:id="rId4"/>
    <p:sldId id="262" r:id="rId5"/>
    <p:sldId id="264" r:id="rId6"/>
    <p:sldId id="265" r:id="rId7"/>
    <p:sldId id="273" r:id="rId8"/>
    <p:sldId id="267" r:id="rId9"/>
    <p:sldId id="279" r:id="rId10"/>
    <p:sldId id="280" r:id="rId11"/>
    <p:sldId id="281" r:id="rId12"/>
    <p:sldId id="277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CC8931-0577-BE42-9A79-D0226392E940}" type="doc">
      <dgm:prSet loTypeId="urn:microsoft.com/office/officeart/2005/8/layout/gear1" loCatId="" qsTypeId="urn:microsoft.com/office/officeart/2005/8/quickstyle/simple4" qsCatId="simple" csTypeId="urn:microsoft.com/office/officeart/2005/8/colors/colorful1" csCatId="colorful" phldr="1"/>
      <dgm:spPr/>
    </dgm:pt>
    <dgm:pt modelId="{41ABA018-4ABD-1042-862A-8707E3996B5D}">
      <dgm:prSet phldrT="[Text]"/>
      <dgm:spPr/>
      <dgm:t>
        <a:bodyPr/>
        <a:lstStyle/>
        <a:p>
          <a:r>
            <a:rPr lang="en-US" dirty="0" smtClean="0"/>
            <a:t>(Re)Run Script</a:t>
          </a:r>
          <a:endParaRPr lang="en-US" dirty="0"/>
        </a:p>
      </dgm:t>
    </dgm:pt>
    <dgm:pt modelId="{D3D1488D-EDC8-5147-AD0B-A868C44392BF}" type="parTrans" cxnId="{90BC833C-D0DE-3349-870F-474CA2599491}">
      <dgm:prSet/>
      <dgm:spPr/>
      <dgm:t>
        <a:bodyPr/>
        <a:lstStyle/>
        <a:p>
          <a:endParaRPr lang="en-US"/>
        </a:p>
      </dgm:t>
    </dgm:pt>
    <dgm:pt modelId="{06C454A0-17CE-AB46-850E-72C3120617C8}" type="sibTrans" cxnId="{90BC833C-D0DE-3349-870F-474CA2599491}">
      <dgm:prSet/>
      <dgm:spPr/>
      <dgm:t>
        <a:bodyPr/>
        <a:lstStyle/>
        <a:p>
          <a:endParaRPr lang="en-US"/>
        </a:p>
      </dgm:t>
    </dgm:pt>
    <dgm:pt modelId="{178E81FF-4F4D-AE4A-89A7-BF49D24B850E}">
      <dgm:prSet phldrT="[Text]"/>
      <dgm:spPr/>
      <dgm:t>
        <a:bodyPr/>
        <a:lstStyle/>
        <a:p>
          <a:r>
            <a:rPr lang="en-US" dirty="0" smtClean="0"/>
            <a:t>Install</a:t>
          </a:r>
          <a:endParaRPr lang="en-US" dirty="0"/>
        </a:p>
      </dgm:t>
    </dgm:pt>
    <dgm:pt modelId="{313058C7-9A06-3549-B39E-6A2C4454442A}" type="parTrans" cxnId="{38F69B67-32C3-DC42-92F8-8CD9612618FE}">
      <dgm:prSet/>
      <dgm:spPr/>
      <dgm:t>
        <a:bodyPr/>
        <a:lstStyle/>
        <a:p>
          <a:endParaRPr lang="en-US"/>
        </a:p>
      </dgm:t>
    </dgm:pt>
    <dgm:pt modelId="{386452EB-4D5C-C649-A09F-F8556D35C4F5}" type="sibTrans" cxnId="{38F69B67-32C3-DC42-92F8-8CD9612618FE}">
      <dgm:prSet/>
      <dgm:spPr/>
      <dgm:t>
        <a:bodyPr/>
        <a:lstStyle/>
        <a:p>
          <a:endParaRPr lang="en-US"/>
        </a:p>
      </dgm:t>
    </dgm:pt>
    <dgm:pt modelId="{763BC9CF-8D7E-0443-8801-065CC8D8BFC7}">
      <dgm:prSet phldrT="[Text]"/>
      <dgm:spPr/>
      <dgm:t>
        <a:bodyPr/>
        <a:lstStyle/>
        <a:p>
          <a:r>
            <a:rPr lang="en-US" dirty="0" smtClean="0"/>
            <a:t>Modify</a:t>
          </a:r>
          <a:endParaRPr lang="en-US" dirty="0"/>
        </a:p>
      </dgm:t>
    </dgm:pt>
    <dgm:pt modelId="{C0BD2C8B-D272-FD4A-A587-01E72458A030}" type="parTrans" cxnId="{8D2CDF9D-30F5-B54C-9CB7-6C67E997AA10}">
      <dgm:prSet/>
      <dgm:spPr/>
      <dgm:t>
        <a:bodyPr/>
        <a:lstStyle/>
        <a:p>
          <a:endParaRPr lang="en-US"/>
        </a:p>
      </dgm:t>
    </dgm:pt>
    <dgm:pt modelId="{36976FF8-7649-494D-B101-7F837102099C}" type="sibTrans" cxnId="{8D2CDF9D-30F5-B54C-9CB7-6C67E997AA10}">
      <dgm:prSet/>
      <dgm:spPr/>
      <dgm:t>
        <a:bodyPr/>
        <a:lstStyle/>
        <a:p>
          <a:endParaRPr lang="en-US"/>
        </a:p>
      </dgm:t>
    </dgm:pt>
    <dgm:pt modelId="{8A3496EC-A537-3D44-BF6A-2FC327649347}" type="pres">
      <dgm:prSet presAssocID="{5DCC8931-0577-BE42-9A79-D0226392E94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E349AF2-DAB2-EF4B-87F5-EEC081D79FC6}" type="pres">
      <dgm:prSet presAssocID="{41ABA018-4ABD-1042-862A-8707E3996B5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220C4-C6CC-A54F-A2B5-73F4AA779C6E}" type="pres">
      <dgm:prSet presAssocID="{41ABA018-4ABD-1042-862A-8707E3996B5D}" presName="gear1srcNode" presStyleLbl="node1" presStyleIdx="0" presStyleCnt="3"/>
      <dgm:spPr/>
      <dgm:t>
        <a:bodyPr/>
        <a:lstStyle/>
        <a:p>
          <a:endParaRPr lang="en-US"/>
        </a:p>
      </dgm:t>
    </dgm:pt>
    <dgm:pt modelId="{4B2D9D16-3625-CE45-8500-EE56C8555433}" type="pres">
      <dgm:prSet presAssocID="{41ABA018-4ABD-1042-862A-8707E3996B5D}" presName="gear1dstNode" presStyleLbl="node1" presStyleIdx="0" presStyleCnt="3"/>
      <dgm:spPr/>
      <dgm:t>
        <a:bodyPr/>
        <a:lstStyle/>
        <a:p>
          <a:endParaRPr lang="en-US"/>
        </a:p>
      </dgm:t>
    </dgm:pt>
    <dgm:pt modelId="{EEA90473-FBCF-BD46-ADC2-16BCBA92DAF9}" type="pres">
      <dgm:prSet presAssocID="{178E81FF-4F4D-AE4A-89A7-BF49D24B850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2D8ED-C0F2-684A-B46B-FC382763CAF5}" type="pres">
      <dgm:prSet presAssocID="{178E81FF-4F4D-AE4A-89A7-BF49D24B850E}" presName="gear2srcNode" presStyleLbl="node1" presStyleIdx="1" presStyleCnt="3"/>
      <dgm:spPr/>
      <dgm:t>
        <a:bodyPr/>
        <a:lstStyle/>
        <a:p>
          <a:endParaRPr lang="en-US"/>
        </a:p>
      </dgm:t>
    </dgm:pt>
    <dgm:pt modelId="{E7C41176-1B70-9A46-A063-9F4FB39D9155}" type="pres">
      <dgm:prSet presAssocID="{178E81FF-4F4D-AE4A-89A7-BF49D24B850E}" presName="gear2dstNode" presStyleLbl="node1" presStyleIdx="1" presStyleCnt="3"/>
      <dgm:spPr/>
      <dgm:t>
        <a:bodyPr/>
        <a:lstStyle/>
        <a:p>
          <a:endParaRPr lang="en-US"/>
        </a:p>
      </dgm:t>
    </dgm:pt>
    <dgm:pt modelId="{013157E9-6031-1C48-B63C-D84EFCC507A8}" type="pres">
      <dgm:prSet presAssocID="{763BC9CF-8D7E-0443-8801-065CC8D8BFC7}" presName="gear3" presStyleLbl="node1" presStyleIdx="2" presStyleCnt="3"/>
      <dgm:spPr/>
      <dgm:t>
        <a:bodyPr/>
        <a:lstStyle/>
        <a:p>
          <a:endParaRPr lang="en-US"/>
        </a:p>
      </dgm:t>
    </dgm:pt>
    <dgm:pt modelId="{F5044699-9422-FF41-BF27-93E51C828BB8}" type="pres">
      <dgm:prSet presAssocID="{763BC9CF-8D7E-0443-8801-065CC8D8BFC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30E7C-6F32-8146-9C2C-9C4E92701699}" type="pres">
      <dgm:prSet presAssocID="{763BC9CF-8D7E-0443-8801-065CC8D8BFC7}" presName="gear3srcNode" presStyleLbl="node1" presStyleIdx="2" presStyleCnt="3"/>
      <dgm:spPr/>
      <dgm:t>
        <a:bodyPr/>
        <a:lstStyle/>
        <a:p>
          <a:endParaRPr lang="en-US"/>
        </a:p>
      </dgm:t>
    </dgm:pt>
    <dgm:pt modelId="{6633468C-8328-3448-A3AF-65434F47A214}" type="pres">
      <dgm:prSet presAssocID="{763BC9CF-8D7E-0443-8801-065CC8D8BFC7}" presName="gear3dstNode" presStyleLbl="node1" presStyleIdx="2" presStyleCnt="3"/>
      <dgm:spPr/>
      <dgm:t>
        <a:bodyPr/>
        <a:lstStyle/>
        <a:p>
          <a:endParaRPr lang="en-US"/>
        </a:p>
      </dgm:t>
    </dgm:pt>
    <dgm:pt modelId="{B428091A-85C5-D344-8CD2-4D64722F7BEB}" type="pres">
      <dgm:prSet presAssocID="{06C454A0-17CE-AB46-850E-72C3120617C8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5C84A283-0DB8-5943-89AA-1C25837ADC89}" type="pres">
      <dgm:prSet presAssocID="{386452EB-4D5C-C649-A09F-F8556D35C4F5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385299EA-3523-6D49-85F5-77AAB32ACDD3}" type="pres">
      <dgm:prSet presAssocID="{36976FF8-7649-494D-B101-7F837102099C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0D6BC74A-9277-2E4C-97E8-007D1F095169}" type="presOf" srcId="{36976FF8-7649-494D-B101-7F837102099C}" destId="{385299EA-3523-6D49-85F5-77AAB32ACDD3}" srcOrd="0" destOrd="0" presId="urn:microsoft.com/office/officeart/2005/8/layout/gear1"/>
    <dgm:cxn modelId="{90BC833C-D0DE-3349-870F-474CA2599491}" srcId="{5DCC8931-0577-BE42-9A79-D0226392E940}" destId="{41ABA018-4ABD-1042-862A-8707E3996B5D}" srcOrd="0" destOrd="0" parTransId="{D3D1488D-EDC8-5147-AD0B-A868C44392BF}" sibTransId="{06C454A0-17CE-AB46-850E-72C3120617C8}"/>
    <dgm:cxn modelId="{8D2CDF9D-30F5-B54C-9CB7-6C67E997AA10}" srcId="{5DCC8931-0577-BE42-9A79-D0226392E940}" destId="{763BC9CF-8D7E-0443-8801-065CC8D8BFC7}" srcOrd="2" destOrd="0" parTransId="{C0BD2C8B-D272-FD4A-A587-01E72458A030}" sibTransId="{36976FF8-7649-494D-B101-7F837102099C}"/>
    <dgm:cxn modelId="{D5D70023-9861-904A-9808-F20EBA764A02}" type="presOf" srcId="{06C454A0-17CE-AB46-850E-72C3120617C8}" destId="{B428091A-85C5-D344-8CD2-4D64722F7BEB}" srcOrd="0" destOrd="0" presId="urn:microsoft.com/office/officeart/2005/8/layout/gear1"/>
    <dgm:cxn modelId="{E14F7430-8FFF-F949-88DD-23E715BF688A}" type="presOf" srcId="{178E81FF-4F4D-AE4A-89A7-BF49D24B850E}" destId="{BA72D8ED-C0F2-684A-B46B-FC382763CAF5}" srcOrd="1" destOrd="0" presId="urn:microsoft.com/office/officeart/2005/8/layout/gear1"/>
    <dgm:cxn modelId="{03C2A847-D6C6-F54B-8A08-7A9A40050FC9}" type="presOf" srcId="{41ABA018-4ABD-1042-862A-8707E3996B5D}" destId="{4B2D9D16-3625-CE45-8500-EE56C8555433}" srcOrd="2" destOrd="0" presId="urn:microsoft.com/office/officeart/2005/8/layout/gear1"/>
    <dgm:cxn modelId="{A69B9097-EF30-794D-8938-F227B4EAAAF1}" type="presOf" srcId="{178E81FF-4F4D-AE4A-89A7-BF49D24B850E}" destId="{EEA90473-FBCF-BD46-ADC2-16BCBA92DAF9}" srcOrd="0" destOrd="0" presId="urn:microsoft.com/office/officeart/2005/8/layout/gear1"/>
    <dgm:cxn modelId="{3F17EE2E-5980-9447-B6A4-E4868D94234A}" type="presOf" srcId="{178E81FF-4F4D-AE4A-89A7-BF49D24B850E}" destId="{E7C41176-1B70-9A46-A063-9F4FB39D9155}" srcOrd="2" destOrd="0" presId="urn:microsoft.com/office/officeart/2005/8/layout/gear1"/>
    <dgm:cxn modelId="{41979493-030D-D04A-AA73-7DE72FDAAA2D}" type="presOf" srcId="{41ABA018-4ABD-1042-862A-8707E3996B5D}" destId="{FE349AF2-DAB2-EF4B-87F5-EEC081D79FC6}" srcOrd="0" destOrd="0" presId="urn:microsoft.com/office/officeart/2005/8/layout/gear1"/>
    <dgm:cxn modelId="{38F69B67-32C3-DC42-92F8-8CD9612618FE}" srcId="{5DCC8931-0577-BE42-9A79-D0226392E940}" destId="{178E81FF-4F4D-AE4A-89A7-BF49D24B850E}" srcOrd="1" destOrd="0" parTransId="{313058C7-9A06-3549-B39E-6A2C4454442A}" sibTransId="{386452EB-4D5C-C649-A09F-F8556D35C4F5}"/>
    <dgm:cxn modelId="{590065FE-0F0B-F940-A1C7-B38F64118670}" type="presOf" srcId="{386452EB-4D5C-C649-A09F-F8556D35C4F5}" destId="{5C84A283-0DB8-5943-89AA-1C25837ADC89}" srcOrd="0" destOrd="0" presId="urn:microsoft.com/office/officeart/2005/8/layout/gear1"/>
    <dgm:cxn modelId="{34DCB30D-D6CD-5840-92FF-0A0F4647A001}" type="presOf" srcId="{763BC9CF-8D7E-0443-8801-065CC8D8BFC7}" destId="{6633468C-8328-3448-A3AF-65434F47A214}" srcOrd="3" destOrd="0" presId="urn:microsoft.com/office/officeart/2005/8/layout/gear1"/>
    <dgm:cxn modelId="{EA1D24B8-DCCA-E442-8115-CEDD1B35554E}" type="presOf" srcId="{5DCC8931-0577-BE42-9A79-D0226392E940}" destId="{8A3496EC-A537-3D44-BF6A-2FC327649347}" srcOrd="0" destOrd="0" presId="urn:microsoft.com/office/officeart/2005/8/layout/gear1"/>
    <dgm:cxn modelId="{813983F0-7C36-8D42-BB0F-A13C2C3239E6}" type="presOf" srcId="{763BC9CF-8D7E-0443-8801-065CC8D8BFC7}" destId="{C3B30E7C-6F32-8146-9C2C-9C4E92701699}" srcOrd="2" destOrd="0" presId="urn:microsoft.com/office/officeart/2005/8/layout/gear1"/>
    <dgm:cxn modelId="{A39C31A9-1509-044A-9354-B50F426BB1A2}" type="presOf" srcId="{763BC9CF-8D7E-0443-8801-065CC8D8BFC7}" destId="{F5044699-9422-FF41-BF27-93E51C828BB8}" srcOrd="1" destOrd="0" presId="urn:microsoft.com/office/officeart/2005/8/layout/gear1"/>
    <dgm:cxn modelId="{66963A44-B91A-F346-9E8A-DA2A9E11255B}" type="presOf" srcId="{41ABA018-4ABD-1042-862A-8707E3996B5D}" destId="{850220C4-C6CC-A54F-A2B5-73F4AA779C6E}" srcOrd="1" destOrd="0" presId="urn:microsoft.com/office/officeart/2005/8/layout/gear1"/>
    <dgm:cxn modelId="{9222E79F-64C5-0A4F-A6D0-993DDDD67C42}" type="presOf" srcId="{763BC9CF-8D7E-0443-8801-065CC8D8BFC7}" destId="{013157E9-6031-1C48-B63C-D84EFCC507A8}" srcOrd="0" destOrd="0" presId="urn:microsoft.com/office/officeart/2005/8/layout/gear1"/>
    <dgm:cxn modelId="{65E47FD5-510B-E447-B480-69B7AFD04DEC}" type="presParOf" srcId="{8A3496EC-A537-3D44-BF6A-2FC327649347}" destId="{FE349AF2-DAB2-EF4B-87F5-EEC081D79FC6}" srcOrd="0" destOrd="0" presId="urn:microsoft.com/office/officeart/2005/8/layout/gear1"/>
    <dgm:cxn modelId="{811C8058-7F8D-604E-B548-4DA58035956E}" type="presParOf" srcId="{8A3496EC-A537-3D44-BF6A-2FC327649347}" destId="{850220C4-C6CC-A54F-A2B5-73F4AA779C6E}" srcOrd="1" destOrd="0" presId="urn:microsoft.com/office/officeart/2005/8/layout/gear1"/>
    <dgm:cxn modelId="{AD67C2C9-5A4D-3C47-967C-090F17CB6648}" type="presParOf" srcId="{8A3496EC-A537-3D44-BF6A-2FC327649347}" destId="{4B2D9D16-3625-CE45-8500-EE56C8555433}" srcOrd="2" destOrd="0" presId="urn:microsoft.com/office/officeart/2005/8/layout/gear1"/>
    <dgm:cxn modelId="{EE68A64F-05BC-C040-97F1-C2093193BD51}" type="presParOf" srcId="{8A3496EC-A537-3D44-BF6A-2FC327649347}" destId="{EEA90473-FBCF-BD46-ADC2-16BCBA92DAF9}" srcOrd="3" destOrd="0" presId="urn:microsoft.com/office/officeart/2005/8/layout/gear1"/>
    <dgm:cxn modelId="{1B13AB2F-A613-3D4B-A9DA-C46F555B344D}" type="presParOf" srcId="{8A3496EC-A537-3D44-BF6A-2FC327649347}" destId="{BA72D8ED-C0F2-684A-B46B-FC382763CAF5}" srcOrd="4" destOrd="0" presId="urn:microsoft.com/office/officeart/2005/8/layout/gear1"/>
    <dgm:cxn modelId="{BE03B1E5-B7A7-3D4D-A5D3-FB2BFF3655AE}" type="presParOf" srcId="{8A3496EC-A537-3D44-BF6A-2FC327649347}" destId="{E7C41176-1B70-9A46-A063-9F4FB39D9155}" srcOrd="5" destOrd="0" presId="urn:microsoft.com/office/officeart/2005/8/layout/gear1"/>
    <dgm:cxn modelId="{0E0DD978-CB8E-F442-BB9E-26B5379062F0}" type="presParOf" srcId="{8A3496EC-A537-3D44-BF6A-2FC327649347}" destId="{013157E9-6031-1C48-B63C-D84EFCC507A8}" srcOrd="6" destOrd="0" presId="urn:microsoft.com/office/officeart/2005/8/layout/gear1"/>
    <dgm:cxn modelId="{7EE8AC78-2297-1C42-BCD8-43666DD8F57A}" type="presParOf" srcId="{8A3496EC-A537-3D44-BF6A-2FC327649347}" destId="{F5044699-9422-FF41-BF27-93E51C828BB8}" srcOrd="7" destOrd="0" presId="urn:microsoft.com/office/officeart/2005/8/layout/gear1"/>
    <dgm:cxn modelId="{EB8B5E35-C020-DE41-9C63-E76D0A53F059}" type="presParOf" srcId="{8A3496EC-A537-3D44-BF6A-2FC327649347}" destId="{C3B30E7C-6F32-8146-9C2C-9C4E92701699}" srcOrd="8" destOrd="0" presId="urn:microsoft.com/office/officeart/2005/8/layout/gear1"/>
    <dgm:cxn modelId="{1F62C384-0A85-2947-A04E-E312642F5C4E}" type="presParOf" srcId="{8A3496EC-A537-3D44-BF6A-2FC327649347}" destId="{6633468C-8328-3448-A3AF-65434F47A214}" srcOrd="9" destOrd="0" presId="urn:microsoft.com/office/officeart/2005/8/layout/gear1"/>
    <dgm:cxn modelId="{BE72E686-341B-814D-9136-5CF08816BCB7}" type="presParOf" srcId="{8A3496EC-A537-3D44-BF6A-2FC327649347}" destId="{B428091A-85C5-D344-8CD2-4D64722F7BEB}" srcOrd="10" destOrd="0" presId="urn:microsoft.com/office/officeart/2005/8/layout/gear1"/>
    <dgm:cxn modelId="{2B50D3D1-871C-0A41-BFCE-3C735E54ABA4}" type="presParOf" srcId="{8A3496EC-A537-3D44-BF6A-2FC327649347}" destId="{5C84A283-0DB8-5943-89AA-1C25837ADC89}" srcOrd="11" destOrd="0" presId="urn:microsoft.com/office/officeart/2005/8/layout/gear1"/>
    <dgm:cxn modelId="{A5784A01-E984-7B43-B1F9-38AA035CB059}" type="presParOf" srcId="{8A3496EC-A537-3D44-BF6A-2FC327649347}" destId="{385299EA-3523-6D49-85F5-77AAB32ACDD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349AF2-DAB2-EF4B-87F5-EEC081D79FC6}">
      <dsp:nvSpPr>
        <dsp:cNvPr id="0" name=""/>
        <dsp:cNvSpPr/>
      </dsp:nvSpPr>
      <dsp:spPr>
        <a:xfrm>
          <a:off x="1658615" y="1165579"/>
          <a:ext cx="1424596" cy="1424596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(Re)Run Script</a:t>
          </a:r>
          <a:endParaRPr lang="en-US" sz="1400" kern="1200" dirty="0"/>
        </a:p>
      </dsp:txBody>
      <dsp:txXfrm>
        <a:off x="1945022" y="1499284"/>
        <a:ext cx="851782" cy="732272"/>
      </dsp:txXfrm>
    </dsp:sp>
    <dsp:sp modelId="{EEA90473-FBCF-BD46-ADC2-16BCBA92DAF9}">
      <dsp:nvSpPr>
        <dsp:cNvPr id="0" name=""/>
        <dsp:cNvSpPr/>
      </dsp:nvSpPr>
      <dsp:spPr>
        <a:xfrm>
          <a:off x="829758" y="828856"/>
          <a:ext cx="1036070" cy="1036070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Install</a:t>
          </a:r>
          <a:endParaRPr lang="en-US" sz="1400" kern="1200" dirty="0"/>
        </a:p>
      </dsp:txBody>
      <dsp:txXfrm>
        <a:off x="1090592" y="1091266"/>
        <a:ext cx="514402" cy="511250"/>
      </dsp:txXfrm>
    </dsp:sp>
    <dsp:sp modelId="{013157E9-6031-1C48-B63C-D84EFCC507A8}">
      <dsp:nvSpPr>
        <dsp:cNvPr id="0" name=""/>
        <dsp:cNvSpPr/>
      </dsp:nvSpPr>
      <dsp:spPr>
        <a:xfrm rot="20700000">
          <a:off x="1410064" y="114073"/>
          <a:ext cx="1015137" cy="1015137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Modify</a:t>
          </a:r>
          <a:endParaRPr lang="en-US" sz="1400" kern="1200" dirty="0"/>
        </a:p>
      </dsp:txBody>
      <dsp:txXfrm rot="-20700000">
        <a:off x="1632713" y="336722"/>
        <a:ext cx="569838" cy="569838"/>
      </dsp:txXfrm>
    </dsp:sp>
    <dsp:sp modelId="{B428091A-85C5-D344-8CD2-4D64722F7BEB}">
      <dsp:nvSpPr>
        <dsp:cNvPr id="0" name=""/>
        <dsp:cNvSpPr/>
      </dsp:nvSpPr>
      <dsp:spPr>
        <a:xfrm>
          <a:off x="1532381" y="959934"/>
          <a:ext cx="1823483" cy="1823483"/>
        </a:xfrm>
        <a:prstGeom prst="circularArrow">
          <a:avLst>
            <a:gd name="adj1" fmla="val 4687"/>
            <a:gd name="adj2" fmla="val 299029"/>
            <a:gd name="adj3" fmla="val 2459453"/>
            <a:gd name="adj4" fmla="val 15989355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84A283-0DB8-5943-89AA-1C25837ADC89}">
      <dsp:nvSpPr>
        <dsp:cNvPr id="0" name=""/>
        <dsp:cNvSpPr/>
      </dsp:nvSpPr>
      <dsp:spPr>
        <a:xfrm>
          <a:off x="646272" y="606497"/>
          <a:ext cx="1324875" cy="132487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5299EA-3523-6D49-85F5-77AAB32ACDD3}">
      <dsp:nvSpPr>
        <dsp:cNvPr id="0" name=""/>
        <dsp:cNvSpPr/>
      </dsp:nvSpPr>
      <dsp:spPr>
        <a:xfrm>
          <a:off x="1175252" y="-101395"/>
          <a:ext cx="1428482" cy="142848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D58DB-0641-F645-B473-84EDA65C27F5}" type="datetimeFigureOut">
              <a:rPr lang="en-US" smtClean="0"/>
              <a:t>7/21/13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C43FD-2E86-4A4B-B14C-7B45579EF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1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BFA23-95F4-1842-B651-67F521B8AF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49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2BFA23-95F4-1842-B651-67F521B8AF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4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I-PwrPtGrphc-040711b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40"/>
          <a:stretch/>
        </p:blipFill>
        <p:spPr>
          <a:xfrm>
            <a:off x="0" y="0"/>
            <a:ext cx="9144000" cy="3988582"/>
          </a:xfrm>
          <a:prstGeom prst="rect">
            <a:avLst/>
          </a:prstGeom>
        </p:spPr>
      </p:pic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91332" y="4100484"/>
            <a:ext cx="7086600" cy="9906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890588" y="5105400"/>
            <a:ext cx="7086600" cy="914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"/>
                <a:cs typeface="Arial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2631" y="343259"/>
            <a:ext cx="4195321" cy="25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75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4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4572000" y="1600200"/>
            <a:ext cx="4114800" cy="4525963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381000" y="1600200"/>
            <a:ext cx="4114800" cy="4525963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18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3837"/>
            <a:ext cx="4038600" cy="803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93837"/>
            <a:ext cx="4041775" cy="8032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648200" y="2297112"/>
            <a:ext cx="4038600" cy="3951288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7200" y="2297112"/>
            <a:ext cx="4038600" cy="3951288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8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28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rgbClr val="2B50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6858000" y="6498722"/>
            <a:ext cx="2209800" cy="2963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www.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globus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online.org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globus-online-2013_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2" y="43028"/>
            <a:ext cx="685800" cy="51435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0"/>
            <a:ext cx="8077200" cy="56657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427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I-PwrPtGrphc-0401112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6858000" y="6498722"/>
            <a:ext cx="2209800" cy="29630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www.globus.org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/genomics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2B50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543800" cy="9906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4229100" y="64928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fld id="{3F384DCC-98C3-D046-B854-1C38EB4E5EE0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7205" y="173023"/>
            <a:ext cx="1247039" cy="76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1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457200" rtl="0" eaLnBrk="1" latinLnBrk="0" hangingPunct="1">
        <a:spcBef>
          <a:spcPct val="0"/>
        </a:spcBef>
        <a:buNone/>
        <a:defRPr lang="en-US" sz="3200" kern="1200" baseline="0" dirty="0" smtClean="0">
          <a:solidFill>
            <a:schemeClr val="bg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lobus.org/genomics" TargetMode="External"/><Relationship Id="rId3" Type="http://schemas.openxmlformats.org/officeDocument/2006/relationships/hyperlink" Target="http://www.globusonline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diagramLayout" Target="../diagrams/layout1.xml"/><Relationship Id="rId12" Type="http://schemas.openxmlformats.org/officeDocument/2006/relationships/diagramQuickStyle" Target="../diagrams/quickStyle1.xml"/><Relationship Id="rId13" Type="http://schemas.openxmlformats.org/officeDocument/2006/relationships/diagramColors" Target="../diagrams/colors1.xml"/><Relationship Id="rId14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Relationship Id="rId4" Type="http://schemas.microsoft.com/office/2007/relationships/hdphoto" Target="../media/hdphoto1.wdp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11.png"/><Relationship Id="rId7" Type="http://schemas.openxmlformats.org/officeDocument/2006/relationships/image" Target="../media/image12.jpe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82" y="4100483"/>
            <a:ext cx="7086600" cy="12556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Experiences In Building Globus Genomics Using Galaxy, Globus Online and AWS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720" y="5437566"/>
            <a:ext cx="708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Ravi K Madduri</a:t>
            </a:r>
          </a:p>
          <a:p>
            <a:r>
              <a:rPr lang="en-US" sz="3600" i="1" dirty="0" smtClean="0"/>
              <a:t>University of Chicago and ANL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96847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Globus Genomics leverages an XSEDE service </a:t>
            </a:r>
            <a:endParaRPr lang="en-US" dirty="0" smtClean="0"/>
          </a:p>
          <a:p>
            <a:pPr lvl="1"/>
            <a:r>
              <a:rPr lang="en-US" dirty="0" smtClean="0"/>
              <a:t>Globus Transfer for data </a:t>
            </a:r>
            <a:r>
              <a:rPr lang="en-US" dirty="0"/>
              <a:t>movement </a:t>
            </a:r>
          </a:p>
          <a:p>
            <a:pPr lvl="1"/>
            <a:r>
              <a:rPr lang="en-US" dirty="0" smtClean="0"/>
              <a:t>Globus Nexus for identity management</a:t>
            </a:r>
          </a:p>
          <a:p>
            <a:pPr lvl="1"/>
            <a:r>
              <a:rPr lang="en-US" dirty="0" smtClean="0"/>
              <a:t>Globus Groups for group-based access management</a:t>
            </a:r>
            <a:endParaRPr lang="en-US" dirty="0"/>
          </a:p>
          <a:p>
            <a:r>
              <a:rPr lang="en-US" dirty="0"/>
              <a:t>Integrates advanced digital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sequencing </a:t>
            </a:r>
            <a:r>
              <a:rPr lang="en-US" dirty="0"/>
              <a:t>centers, a commercial cloud provider, and NGS analysis pipelines</a:t>
            </a:r>
          </a:p>
          <a:p>
            <a:r>
              <a:rPr lang="en-US" dirty="0" smtClean="0"/>
              <a:t>Reduces </a:t>
            </a:r>
            <a:r>
              <a:rPr lang="en-US" dirty="0"/>
              <a:t>the cost and complexity of scientific discovery for a new community (NGS researchers) who have not historically made much use of advanced </a:t>
            </a:r>
            <a:r>
              <a:rPr lang="en-US" dirty="0" err="1"/>
              <a:t>eScience</a:t>
            </a:r>
            <a:r>
              <a:rPr lang="en-US" dirty="0"/>
              <a:t> infrastructures.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to XSEDE (Cont..)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00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Globus </a:t>
            </a:r>
            <a:r>
              <a:rPr lang="en-US" dirty="0"/>
              <a:t>Genomics achieves these goals without making use of XSEDE </a:t>
            </a:r>
            <a:r>
              <a:rPr lang="en-US" dirty="0" smtClean="0"/>
              <a:t>supercomputers</a:t>
            </a:r>
          </a:p>
          <a:p>
            <a:r>
              <a:rPr lang="en-US" dirty="0"/>
              <a:t>C</a:t>
            </a:r>
            <a:r>
              <a:rPr lang="en-US" dirty="0" smtClean="0"/>
              <a:t>hoice </a:t>
            </a:r>
            <a:r>
              <a:rPr lang="en-US" dirty="0"/>
              <a:t>to use Amazon cloud services rather than XSEDE systems for Globus Genomics computations is </a:t>
            </a:r>
            <a:r>
              <a:rPr lang="en-US" dirty="0" smtClean="0"/>
              <a:t>deliberate </a:t>
            </a:r>
            <a:endParaRPr lang="en-US" dirty="0"/>
          </a:p>
          <a:p>
            <a:pPr lvl="1"/>
            <a:r>
              <a:rPr lang="en-US" dirty="0" smtClean="0"/>
              <a:t>scales </a:t>
            </a:r>
            <a:r>
              <a:rPr lang="en-US" dirty="0"/>
              <a:t>at which our target users operate today, the costs associated with the use of Amazon cloud computers are modest, and Amazon’s on-demand, pay-as-you-go storage and computing capabilities match user needs better than the proposal- and queue-based access policies provided by XSEDE computers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plan to explore using XSEDE resources to execute Globus Genomics pipelines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XSEDE </a:t>
            </a:r>
            <a:r>
              <a:rPr lang="en-US" dirty="0" err="1" smtClean="0"/>
              <a:t>Vs</a:t>
            </a:r>
            <a:r>
              <a:rPr lang="en-US" dirty="0" smtClean="0"/>
              <a:t> 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64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work was supported in part by the NIH through the NHLBI grant: The Cardiovascular Research Grid (R24HL085343) and by the U.S. Department of Energy under contract DE-AC02-06CH11357. We are grateful to Amazon, Inc., for an award of Amazon Web Services time that facilitated early experiments.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The Globus Genomics and Globus Online teams at University of Chicago and Argonne National Laboratory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500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information on Globus Genomics and to sign up: </a:t>
            </a:r>
            <a:r>
              <a:rPr lang="en-US" dirty="0" smtClean="0">
                <a:hlinkClick r:id="rId2"/>
              </a:rPr>
              <a:t>www.globus.org/genomics</a:t>
            </a:r>
            <a:endParaRPr lang="en-US" dirty="0" smtClean="0"/>
          </a:p>
          <a:p>
            <a:r>
              <a:rPr lang="en-US" dirty="0" smtClean="0"/>
              <a:t>More information on Globus Online: </a:t>
            </a:r>
            <a:r>
              <a:rPr lang="en-US" dirty="0" smtClean="0">
                <a:hlinkClick r:id="rId3"/>
              </a:rPr>
              <a:t>www.globusonline.org</a:t>
            </a:r>
            <a:endParaRPr lang="en-US" dirty="0" smtClean="0"/>
          </a:p>
          <a:p>
            <a:r>
              <a:rPr lang="en-US" dirty="0" smtClean="0"/>
              <a:t>Questions?</a:t>
            </a:r>
          </a:p>
          <a:p>
            <a:r>
              <a:rPr lang="en-US" smtClean="0"/>
              <a:t>Thank you!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9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Challenges </a:t>
            </a:r>
            <a:r>
              <a:rPr lang="en-US" b="0" dirty="0" smtClean="0"/>
              <a:t>in Sequencing Analysis</a:t>
            </a:r>
          </a:p>
          <a:p>
            <a:r>
              <a:rPr lang="en-US" b="0" dirty="0" smtClean="0"/>
              <a:t>Proposed Approach Using Globus Genomics</a:t>
            </a:r>
          </a:p>
          <a:p>
            <a:r>
              <a:rPr lang="en-US" b="0" dirty="0" smtClean="0"/>
              <a:t>Example Collaborations</a:t>
            </a:r>
          </a:p>
          <a:p>
            <a:r>
              <a:rPr lang="en-US" b="0" dirty="0" smtClean="0"/>
              <a:t>Relevance to XSEDE</a:t>
            </a:r>
            <a:endParaRPr lang="en-US" b="0" dirty="0" smtClean="0"/>
          </a:p>
          <a:p>
            <a:r>
              <a:rPr lang="en-US" b="0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3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53" y="1563270"/>
            <a:ext cx="5376227" cy="28544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Sequencing Analysis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90178" y="2535752"/>
            <a:ext cx="827020" cy="847033"/>
            <a:chOff x="1417749" y="1924222"/>
            <a:chExt cx="827020" cy="847033"/>
          </a:xfrm>
        </p:grpSpPr>
        <p:sp>
          <p:nvSpPr>
            <p:cNvPr id="13" name="Oval 12"/>
            <p:cNvSpPr/>
            <p:nvPr/>
          </p:nvSpPr>
          <p:spPr>
            <a:xfrm>
              <a:off x="1417749" y="1924222"/>
              <a:ext cx="827020" cy="84703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/>
                <a:t>Sequencing Centers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1447284" y="1953758"/>
              <a:ext cx="767950" cy="76335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 smtClean="0"/>
                <a:t>Sequencing Centers</a:t>
              </a:r>
              <a:endParaRPr lang="en-US" sz="9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20459" y="1059750"/>
            <a:ext cx="4266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Movement and Access Challenges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6036" y="6096972"/>
            <a:ext cx="2871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D99694"/>
                </a:solidFill>
              </a:rPr>
              <a:t>Manual Data Analysis</a:t>
            </a:r>
            <a:endParaRPr lang="en-US" sz="2400" dirty="0">
              <a:solidFill>
                <a:srgbClr val="D99694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295572" y="1912480"/>
            <a:ext cx="487334" cy="487492"/>
          </a:xfrm>
          <a:prstGeom prst="ellipse">
            <a:avLst/>
          </a:prstGeom>
        </p:spPr>
        <p:style>
          <a:lnRef idx="1">
            <a:schemeClr val="accent2">
              <a:hueOff val="2808912"/>
              <a:satOff val="-3503"/>
              <a:lumOff val="824"/>
              <a:alphaOff val="0"/>
            </a:schemeClr>
          </a:lnRef>
          <a:fillRef idx="3">
            <a:schemeClr val="accent2">
              <a:hueOff val="2808912"/>
              <a:satOff val="-3503"/>
              <a:lumOff val="824"/>
              <a:alphaOff val="0"/>
            </a:schemeClr>
          </a:fillRef>
          <a:effectRef idx="2">
            <a:schemeClr val="accent2">
              <a:hueOff val="2808912"/>
              <a:satOff val="-3503"/>
              <a:lumOff val="824"/>
              <a:alphaOff val="0"/>
            </a:schemeClr>
          </a:effectRef>
          <a:fontRef idx="minor">
            <a:schemeClr val="lt1"/>
          </a:fontRef>
        </p:style>
        <p:txBody>
          <a:bodyPr lIns="0" rIns="0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Public</a:t>
            </a:r>
          </a:p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Data</a:t>
            </a:r>
            <a:endParaRPr lang="en-US" sz="1050" dirty="0">
              <a:solidFill>
                <a:srgbClr val="000000"/>
              </a:solidFill>
            </a:endParaRPr>
          </a:p>
        </p:txBody>
      </p:sp>
      <p:cxnSp>
        <p:nvCxnSpPr>
          <p:cNvPr id="41" name="Straight Arrow Connector 40"/>
          <p:cNvCxnSpPr>
            <a:endCxn id="16" idx="1"/>
          </p:cNvCxnSpPr>
          <p:nvPr/>
        </p:nvCxnSpPr>
        <p:spPr>
          <a:xfrm>
            <a:off x="2596855" y="2399972"/>
            <a:ext cx="204142" cy="251187"/>
          </a:xfrm>
          <a:prstGeom prst="straightConnector1">
            <a:avLst/>
          </a:prstGeom>
          <a:ln>
            <a:solidFill>
              <a:srgbClr val="DAC158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3" idx="6"/>
            <a:endCxn id="16" idx="2"/>
          </p:cNvCxnSpPr>
          <p:nvPr/>
        </p:nvCxnSpPr>
        <p:spPr>
          <a:xfrm flipV="1">
            <a:off x="1417198" y="2893060"/>
            <a:ext cx="1277103" cy="6620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3815723" y="2602618"/>
            <a:ext cx="973077" cy="436017"/>
            <a:chOff x="3268275" y="2134574"/>
            <a:chExt cx="973077" cy="436017"/>
          </a:xfrm>
        </p:grpSpPr>
        <p:grpSp>
          <p:nvGrpSpPr>
            <p:cNvPr id="55" name="Group 54"/>
            <p:cNvGrpSpPr/>
            <p:nvPr/>
          </p:nvGrpSpPr>
          <p:grpSpPr>
            <a:xfrm>
              <a:off x="3268275" y="2134574"/>
              <a:ext cx="436052" cy="436017"/>
              <a:chOff x="6069745" y="1960362"/>
              <a:chExt cx="436052" cy="436017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6069745" y="1960362"/>
                <a:ext cx="436052" cy="436017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pic>
            <p:nvPicPr>
              <p:cNvPr id="53" name="Picture 52" descr="osa_server_file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98346" y="2008220"/>
                <a:ext cx="349538" cy="322361"/>
              </a:xfrm>
              <a:prstGeom prst="rect">
                <a:avLst/>
              </a:prstGeom>
            </p:spPr>
          </p:pic>
        </p:grpSp>
        <p:sp>
          <p:nvSpPr>
            <p:cNvPr id="56" name="TextBox 55"/>
            <p:cNvSpPr txBox="1"/>
            <p:nvPr/>
          </p:nvSpPr>
          <p:spPr>
            <a:xfrm>
              <a:off x="3696856" y="2255724"/>
              <a:ext cx="544496" cy="184666"/>
            </a:xfrm>
            <a:prstGeom prst="rect">
              <a:avLst/>
            </a:prstGeom>
            <a:noFill/>
            <a:ln w="6350" cmpd="sng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lIns="91440" tIns="0" rIns="91440" bIns="45720" rtlCol="0">
              <a:spAutoFit/>
            </a:bodyPr>
            <a:lstStyle/>
            <a:p>
              <a:r>
                <a:rPr lang="en-US" sz="900" dirty="0" smtClean="0"/>
                <a:t>Storage</a:t>
              </a:r>
              <a:endParaRPr lang="en-US" sz="9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97280" y="3293234"/>
            <a:ext cx="1439175" cy="600029"/>
            <a:chOff x="3942282" y="3935963"/>
            <a:chExt cx="1439175" cy="600029"/>
          </a:xfrm>
        </p:grpSpPr>
        <p:grpSp>
          <p:nvGrpSpPr>
            <p:cNvPr id="36" name="Group 35"/>
            <p:cNvGrpSpPr/>
            <p:nvPr/>
          </p:nvGrpSpPr>
          <p:grpSpPr>
            <a:xfrm>
              <a:off x="3942282" y="3935963"/>
              <a:ext cx="1439175" cy="600029"/>
              <a:chOff x="3268275" y="2134574"/>
              <a:chExt cx="1005698" cy="436017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3268275" y="2134574"/>
                <a:ext cx="436052" cy="436017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8" name="TextBox 37"/>
              <p:cNvSpPr txBox="1"/>
              <p:nvPr/>
            </p:nvSpPr>
            <p:spPr>
              <a:xfrm>
                <a:off x="3696856" y="2255724"/>
                <a:ext cx="577117" cy="234831"/>
              </a:xfrm>
              <a:prstGeom prst="rect">
                <a:avLst/>
              </a:prstGeom>
              <a:noFill/>
              <a:ln w="6350" cmpd="sng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91440" tIns="0" rIns="91440" bIns="45720" rtlCol="0">
                <a:spAutoFit/>
              </a:bodyPr>
              <a:lstStyle/>
              <a:p>
                <a:pPr algn="ctr"/>
                <a:r>
                  <a:rPr lang="en-US" sz="900" dirty="0" smtClean="0"/>
                  <a:t>Local Cluster/</a:t>
                </a:r>
              </a:p>
              <a:p>
                <a:pPr algn="ctr"/>
                <a:r>
                  <a:rPr lang="en-US" sz="900" dirty="0" smtClean="0"/>
                  <a:t>Cloud</a:t>
                </a:r>
                <a:endParaRPr lang="en-US" sz="900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966491" y="4054003"/>
              <a:ext cx="523361" cy="331142"/>
              <a:chOff x="4998267" y="4678878"/>
              <a:chExt cx="523361" cy="331142"/>
            </a:xfrm>
          </p:grpSpPr>
          <p:pic>
            <p:nvPicPr>
              <p:cNvPr id="66" name="Picture 65" descr="osa_server_file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72090" y="4687659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67" name="Picture 66" descr="osa_server_file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16049" y="4687659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68" name="Picture 67" descr="osa_server_file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54308" y="4678878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69" name="Picture 68" descr="osa_server_file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98267" y="4687659"/>
                <a:ext cx="349538" cy="322361"/>
              </a:xfrm>
              <a:prstGeom prst="rect">
                <a:avLst/>
              </a:prstGeom>
            </p:spPr>
          </p:pic>
        </p:grpSp>
      </p:grpSp>
      <p:grpSp>
        <p:nvGrpSpPr>
          <p:cNvPr id="108" name="Group 107"/>
          <p:cNvGrpSpPr/>
          <p:nvPr/>
        </p:nvGrpSpPr>
        <p:grpSpPr>
          <a:xfrm>
            <a:off x="3316172" y="1844066"/>
            <a:ext cx="666804" cy="807093"/>
            <a:chOff x="3316172" y="1844066"/>
            <a:chExt cx="666804" cy="807093"/>
          </a:xfrm>
        </p:grpSpPr>
        <p:grpSp>
          <p:nvGrpSpPr>
            <p:cNvPr id="50" name="Group 49"/>
            <p:cNvGrpSpPr/>
            <p:nvPr/>
          </p:nvGrpSpPr>
          <p:grpSpPr>
            <a:xfrm>
              <a:off x="3693904" y="1844066"/>
              <a:ext cx="289072" cy="271080"/>
              <a:chOff x="2394726" y="2219766"/>
              <a:chExt cx="728567" cy="68419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394726" y="2219766"/>
                <a:ext cx="728567" cy="684199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lvl="0" algn="ctr"/>
                <a:endParaRPr lang="en-US" sz="900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483331" y="2276168"/>
                <a:ext cx="573454" cy="588417"/>
              </a:xfrm>
              <a:prstGeom prst="ellipse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cxnSp>
          <p:nvCxnSpPr>
            <p:cNvPr id="32" name="Straight Arrow Connector 31"/>
            <p:cNvCxnSpPr>
              <a:stCxn id="51" idx="3"/>
              <a:endCxn id="16" idx="7"/>
            </p:cNvCxnSpPr>
            <p:nvPr/>
          </p:nvCxnSpPr>
          <p:spPr>
            <a:xfrm flipH="1">
              <a:off x="3316172" y="2075447"/>
              <a:ext cx="420066" cy="57571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256721" y="1376696"/>
            <a:ext cx="2462003" cy="1347072"/>
            <a:chOff x="256721" y="1376696"/>
            <a:chExt cx="2462003" cy="1347072"/>
          </a:xfrm>
        </p:grpSpPr>
        <p:cxnSp>
          <p:nvCxnSpPr>
            <p:cNvPr id="70" name="Straight Arrow Connector 69"/>
            <p:cNvCxnSpPr>
              <a:stCxn id="60" idx="5"/>
            </p:cNvCxnSpPr>
            <p:nvPr/>
          </p:nvCxnSpPr>
          <p:spPr>
            <a:xfrm>
              <a:off x="1334548" y="2038930"/>
              <a:ext cx="1384176" cy="68483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107" name="Group 106"/>
            <p:cNvGrpSpPr/>
            <p:nvPr/>
          </p:nvGrpSpPr>
          <p:grpSpPr>
            <a:xfrm>
              <a:off x="256721" y="1376696"/>
              <a:ext cx="1184523" cy="762433"/>
              <a:chOff x="256721" y="1376696"/>
              <a:chExt cx="1184523" cy="762433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712677" y="1454930"/>
                <a:ext cx="728567" cy="684199"/>
                <a:chOff x="2394726" y="2219766"/>
                <a:chExt cx="728567" cy="684199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2394726" y="2219766"/>
                  <a:ext cx="728567" cy="684199"/>
                </a:xfrm>
                <a:prstGeom prst="ellips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lIns="0" rIns="0" rtlCol="0" anchor="ctr"/>
                <a:lstStyle/>
                <a:p>
                  <a:pPr lvl="0" algn="ctr"/>
                  <a:endParaRPr lang="en-US" sz="900" dirty="0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483331" y="2276168"/>
                  <a:ext cx="573454" cy="588417"/>
                </a:xfrm>
                <a:prstGeom prst="ellipse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2">
                  <a:schemeClr val="accent2">
                    <a:tint val="50000"/>
                    <a:hueOff val="5002875"/>
                    <a:satOff val="-4473"/>
                    <a:lumOff val="13"/>
                    <a:alphaOff val="0"/>
                  </a:schemeClr>
                </a:effectRef>
                <a:fontRef idx="minor">
                  <a:schemeClr val="lt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</p:grpSp>
          <p:sp>
            <p:nvSpPr>
              <p:cNvPr id="77" name="Donut 76"/>
              <p:cNvSpPr/>
              <p:nvPr/>
            </p:nvSpPr>
            <p:spPr>
              <a:xfrm>
                <a:off x="256721" y="1856863"/>
                <a:ext cx="159612" cy="159721"/>
              </a:xfrm>
              <a:prstGeom prst="donut">
                <a:avLst>
                  <a:gd name="adj" fmla="val 7460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sp>
          <p:cxnSp>
            <p:nvCxnSpPr>
              <p:cNvPr id="78" name="Straight Arrow Connector 77"/>
              <p:cNvCxnSpPr>
                <a:stCxn id="77" idx="7"/>
                <a:endCxn id="60" idx="2"/>
              </p:cNvCxnSpPr>
              <p:nvPr/>
            </p:nvCxnSpPr>
            <p:spPr>
              <a:xfrm flipV="1">
                <a:off x="392958" y="1797030"/>
                <a:ext cx="319719" cy="83224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endCxn id="60" idx="1"/>
              </p:cNvCxnSpPr>
              <p:nvPr/>
            </p:nvCxnSpPr>
            <p:spPr>
              <a:xfrm>
                <a:off x="611620" y="1463860"/>
                <a:ext cx="207753" cy="91269"/>
              </a:xfrm>
              <a:prstGeom prst="line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84" name="Donut 83"/>
              <p:cNvSpPr/>
              <p:nvPr/>
            </p:nvSpPr>
            <p:spPr>
              <a:xfrm>
                <a:off x="534346" y="1376696"/>
                <a:ext cx="119861" cy="119728"/>
              </a:xfrm>
              <a:prstGeom prst="donut">
                <a:avLst>
                  <a:gd name="adj" fmla="val 7460"/>
                </a:avLst>
              </a:prstGeom>
            </p:spPr>
            <p:style>
              <a:lnRef idx="1">
                <a:schemeClr val="accent2">
                  <a:hueOff val="4681520"/>
                  <a:satOff val="-5839"/>
                  <a:lumOff val="1373"/>
                  <a:alphaOff val="0"/>
                </a:schemeClr>
              </a:lnRef>
              <a:fillRef idx="3">
                <a:schemeClr val="accent2">
                  <a:hueOff val="4681520"/>
                  <a:satOff val="-5839"/>
                  <a:lumOff val="1373"/>
                  <a:alphaOff val="0"/>
                </a:schemeClr>
              </a:fillRef>
              <a:effectRef idx="2">
                <a:schemeClr val="accent2">
                  <a:hueOff val="4681520"/>
                  <a:satOff val="-5839"/>
                  <a:lumOff val="1373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grpSp>
        <p:nvGrpSpPr>
          <p:cNvPr id="86" name="Group 85"/>
          <p:cNvGrpSpPr/>
          <p:nvPr/>
        </p:nvGrpSpPr>
        <p:grpSpPr>
          <a:xfrm>
            <a:off x="1765017" y="3484379"/>
            <a:ext cx="591970" cy="547007"/>
            <a:chOff x="1417749" y="1924222"/>
            <a:chExt cx="827020" cy="847033"/>
          </a:xfrm>
        </p:grpSpPr>
        <p:sp>
          <p:nvSpPr>
            <p:cNvPr id="87" name="Oval 86"/>
            <p:cNvSpPr/>
            <p:nvPr/>
          </p:nvSpPr>
          <p:spPr>
            <a:xfrm>
              <a:off x="1417749" y="1924222"/>
              <a:ext cx="827020" cy="84703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endParaRPr lang="en-US" sz="900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1454073" y="1954719"/>
              <a:ext cx="767949" cy="76335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 err="1" smtClean="0"/>
                <a:t>Seq</a:t>
              </a:r>
              <a:r>
                <a:rPr lang="en-US" sz="900" dirty="0" smtClean="0"/>
                <a:t> Center</a:t>
              </a:r>
              <a:endParaRPr lang="en-US" sz="900" dirty="0"/>
            </a:p>
          </p:txBody>
        </p:sp>
      </p:grpSp>
      <p:cxnSp>
        <p:nvCxnSpPr>
          <p:cNvPr id="89" name="Straight Arrow Connector 88"/>
          <p:cNvCxnSpPr>
            <a:stCxn id="87" idx="7"/>
            <a:endCxn id="16" idx="3"/>
          </p:cNvCxnSpPr>
          <p:nvPr/>
        </p:nvCxnSpPr>
        <p:spPr>
          <a:xfrm flipV="1">
            <a:off x="2270295" y="3134960"/>
            <a:ext cx="530702" cy="42952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16" idx="6"/>
            <a:endCxn id="54" idx="2"/>
          </p:cNvCxnSpPr>
          <p:nvPr/>
        </p:nvCxnSpPr>
        <p:spPr>
          <a:xfrm flipV="1">
            <a:off x="3422868" y="2820627"/>
            <a:ext cx="392855" cy="724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16" idx="5"/>
            <a:endCxn id="40" idx="1"/>
          </p:cNvCxnSpPr>
          <p:nvPr/>
        </p:nvCxnSpPr>
        <p:spPr>
          <a:xfrm>
            <a:off x="3316172" y="3134960"/>
            <a:ext cx="372491" cy="246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/>
          <p:nvPr/>
        </p:nvGrpSpPr>
        <p:grpSpPr>
          <a:xfrm>
            <a:off x="2650695" y="2550960"/>
            <a:ext cx="802830" cy="860437"/>
            <a:chOff x="2650695" y="2550960"/>
            <a:chExt cx="802830" cy="860437"/>
          </a:xfrm>
        </p:grpSpPr>
        <p:grpSp>
          <p:nvGrpSpPr>
            <p:cNvPr id="29" name="Group 28"/>
            <p:cNvGrpSpPr/>
            <p:nvPr/>
          </p:nvGrpSpPr>
          <p:grpSpPr>
            <a:xfrm>
              <a:off x="2694301" y="2550960"/>
              <a:ext cx="728567" cy="684199"/>
              <a:chOff x="2394726" y="2219766"/>
              <a:chExt cx="728567" cy="684199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2394726" y="2219766"/>
                <a:ext cx="728567" cy="684199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lvl="0" algn="ctr"/>
                <a:endParaRPr lang="en-US" sz="900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483331" y="2276168"/>
                <a:ext cx="573454" cy="588417"/>
              </a:xfrm>
              <a:prstGeom prst="ellipse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92" name="TextBox 91"/>
            <p:cNvSpPr txBox="1"/>
            <p:nvPr/>
          </p:nvSpPr>
          <p:spPr>
            <a:xfrm>
              <a:off x="2650695" y="3226731"/>
              <a:ext cx="802830" cy="18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 cmpd="sng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lIns="91440" tIns="0" rIns="91440" bIns="45720" rtlCol="0">
              <a:spAutoFit/>
            </a:bodyPr>
            <a:lstStyle/>
            <a:p>
              <a:r>
                <a:rPr lang="en-US" sz="900" dirty="0" smtClean="0"/>
                <a:t>Research Lab</a:t>
              </a:r>
              <a:endParaRPr lang="en-US" sz="900" dirty="0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7318" y="4320051"/>
            <a:ext cx="3352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Data is distributed in different locations</a:t>
            </a:r>
            <a:endParaRPr lang="en-US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73952" y="4624553"/>
            <a:ext cx="4095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Research labs need access to the data for analysis 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2934" y="2652013"/>
            <a:ext cx="610623" cy="253409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71673" y="4908609"/>
            <a:ext cx="4750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Be able to Share data with other researchers/collaborators</a:t>
            </a:r>
          </a:p>
          <a:p>
            <a:pPr marL="742950" lvl="2" indent="-285750">
              <a:buFont typeface="Arial"/>
              <a:buChar char="•"/>
            </a:pPr>
            <a:r>
              <a:rPr lang="en-US" sz="1200" dirty="0"/>
              <a:t>Inefficient ways of data </a:t>
            </a:r>
            <a:r>
              <a:rPr lang="en-US" sz="1200" dirty="0" smtClean="0"/>
              <a:t>movement</a:t>
            </a:r>
            <a:endParaRPr lang="en-US" sz="1200" dirty="0"/>
          </a:p>
        </p:txBody>
      </p:sp>
      <p:sp>
        <p:nvSpPr>
          <p:cNvPr id="110" name="TextBox 109"/>
          <p:cNvSpPr txBox="1"/>
          <p:nvPr/>
        </p:nvSpPr>
        <p:spPr>
          <a:xfrm>
            <a:off x="69394" y="5328262"/>
            <a:ext cx="5148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Data needs to be available on the local and Distributed Compute Resources 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dirty="0" smtClean="0"/>
              <a:t>Local Clusters, Cloud, Grid</a:t>
            </a:r>
            <a:endParaRPr lang="en-US" sz="12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318256" y="5363950"/>
            <a:ext cx="2394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How do we analyze this </a:t>
            </a:r>
          </a:p>
          <a:p>
            <a:pPr algn="ctr"/>
            <a:r>
              <a:rPr lang="en-US" dirty="0" smtClean="0"/>
              <a:t>Sequence Data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721681" y="6126031"/>
            <a:ext cx="2979602" cy="33855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Once we have the Sequence Data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2" name="Group 131"/>
          <p:cNvGrpSpPr/>
          <p:nvPr/>
        </p:nvGrpSpPr>
        <p:grpSpPr>
          <a:xfrm>
            <a:off x="6332457" y="3013667"/>
            <a:ext cx="2260522" cy="2355998"/>
            <a:chOff x="6148783" y="2016584"/>
            <a:chExt cx="2598866" cy="2991427"/>
          </a:xfrm>
        </p:grpSpPr>
        <p:sp>
          <p:nvSpPr>
            <p:cNvPr id="113" name="Multidocument 112"/>
            <p:cNvSpPr/>
            <p:nvPr/>
          </p:nvSpPr>
          <p:spPr>
            <a:xfrm>
              <a:off x="6796183" y="2766086"/>
              <a:ext cx="1245521" cy="496822"/>
            </a:xfrm>
            <a:prstGeom prst="flowChartMultidocumen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D99694"/>
                  </a:solidFill>
                </a:rPr>
                <a:t>Picard</a:t>
              </a:r>
              <a:endParaRPr lang="en-US" sz="1200" dirty="0">
                <a:solidFill>
                  <a:srgbClr val="D99694"/>
                </a:solidFill>
              </a:endParaRPr>
            </a:p>
          </p:txBody>
        </p:sp>
        <p:sp>
          <p:nvSpPr>
            <p:cNvPr id="114" name="Multidocument 113"/>
            <p:cNvSpPr/>
            <p:nvPr/>
          </p:nvSpPr>
          <p:spPr>
            <a:xfrm>
              <a:off x="6912733" y="4031386"/>
              <a:ext cx="1245521" cy="496822"/>
            </a:xfrm>
            <a:prstGeom prst="flowChartMultidocumen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D99694"/>
                  </a:solidFill>
                </a:rPr>
                <a:t>GATK</a:t>
              </a:r>
              <a:endParaRPr lang="en-US" sz="1200" dirty="0">
                <a:solidFill>
                  <a:srgbClr val="D99694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148783" y="2016584"/>
              <a:ext cx="1088267" cy="28662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rgbClr val="D99694"/>
                  </a:solidFill>
                </a:rPr>
                <a:t>Fastq</a:t>
              </a:r>
              <a:endParaRPr lang="en-US" sz="1100" dirty="0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7659382" y="2038930"/>
              <a:ext cx="1088267" cy="28662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D99694"/>
                  </a:solidFill>
                </a:rPr>
                <a:t>Ref Genome</a:t>
              </a:r>
              <a:endParaRPr lang="en-US" sz="1050" dirty="0"/>
            </a:p>
          </p:txBody>
        </p:sp>
        <p:cxnSp>
          <p:nvCxnSpPr>
            <p:cNvPr id="119" name="Straight Connector 118"/>
            <p:cNvCxnSpPr>
              <a:stCxn id="116" idx="2"/>
            </p:cNvCxnSpPr>
            <p:nvPr/>
          </p:nvCxnSpPr>
          <p:spPr>
            <a:xfrm>
              <a:off x="6692917" y="2303204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8203516" y="2327627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6692917" y="2535752"/>
              <a:ext cx="1510599" cy="244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7415163" y="2554833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>
              <a:off x="6912733" y="3497224"/>
              <a:ext cx="1088267" cy="28662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D99694"/>
                  </a:solidFill>
                </a:rPr>
                <a:t>Alignment</a:t>
              </a:r>
              <a:endParaRPr lang="en-US" sz="1050" dirty="0"/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7415163" y="3251831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7415163" y="3797755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>
            <a:xfrm>
              <a:off x="6871029" y="4721391"/>
              <a:ext cx="1088267" cy="28662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D99694"/>
                  </a:solidFill>
                </a:rPr>
                <a:t>Variant Calling</a:t>
              </a:r>
              <a:endParaRPr lang="en-US" sz="1000" dirty="0"/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7411909" y="4508279"/>
              <a:ext cx="0" cy="2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>
            <a:alphaModFix/>
          </a:blip>
          <a:srcRect b="23714"/>
          <a:stretch/>
        </p:blipFill>
        <p:spPr>
          <a:xfrm>
            <a:off x="5987881" y="2997699"/>
            <a:ext cx="2918496" cy="2919922"/>
          </a:xfrm>
          <a:prstGeom prst="rect">
            <a:avLst/>
          </a:prstGeom>
        </p:spPr>
      </p:pic>
      <p:sp>
        <p:nvSpPr>
          <p:cNvPr id="76" name="Rounded Rectangle 75"/>
          <p:cNvSpPr/>
          <p:nvPr/>
        </p:nvSpPr>
        <p:spPr>
          <a:xfrm>
            <a:off x="6879264" y="2997698"/>
            <a:ext cx="1133620" cy="253321"/>
          </a:xfrm>
          <a:prstGeom prst="roundRect">
            <a:avLst/>
          </a:prstGeom>
          <a:noFill/>
          <a:ln>
            <a:solidFill>
              <a:srgbClr val="4F81BD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TextBox 133"/>
          <p:cNvSpPr txBox="1"/>
          <p:nvPr/>
        </p:nvSpPr>
        <p:spPr>
          <a:xfrm>
            <a:off x="5076149" y="1101483"/>
            <a:ext cx="3852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Manually move the data to the Compute node</a:t>
            </a:r>
            <a:endParaRPr lang="en-US" sz="1400" dirty="0"/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>
          <a:blip r:embed="rId9">
            <a:alphaModFix amt="55000"/>
          </a:blip>
          <a:stretch>
            <a:fillRect/>
          </a:stretch>
        </p:blipFill>
        <p:spPr>
          <a:xfrm>
            <a:off x="5319674" y="3166334"/>
            <a:ext cx="3803282" cy="2542935"/>
          </a:xfrm>
          <a:prstGeom prst="rect">
            <a:avLst/>
          </a:prstGeom>
        </p:spPr>
      </p:pic>
      <p:graphicFrame>
        <p:nvGraphicFramePr>
          <p:cNvPr id="133" name="Diagram 132"/>
          <p:cNvGraphicFramePr/>
          <p:nvPr>
            <p:extLst>
              <p:ext uri="{D42A27DB-BD31-4B8C-83A1-F6EECF244321}">
                <p14:modId xmlns:p14="http://schemas.microsoft.com/office/powerpoint/2010/main" val="3760047697"/>
              </p:ext>
            </p:extLst>
          </p:nvPr>
        </p:nvGraphicFramePr>
        <p:xfrm>
          <a:off x="5319674" y="3013667"/>
          <a:ext cx="3576248" cy="2590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139" name="TextBox 138"/>
          <p:cNvSpPr txBox="1"/>
          <p:nvPr/>
        </p:nvSpPr>
        <p:spPr>
          <a:xfrm>
            <a:off x="5077160" y="1358911"/>
            <a:ext cx="36343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Install all the tools required for the Analysis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dirty="0" smtClean="0"/>
              <a:t>BWA, Picard, GATK, Filtering Scripts, etc.</a:t>
            </a:r>
            <a:endParaRPr lang="en-US" sz="11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073870" y="1766766"/>
            <a:ext cx="37497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Shell scripts to sequentially execute the tools</a:t>
            </a:r>
            <a:endParaRPr lang="en-US" sz="1400" dirty="0"/>
          </a:p>
        </p:txBody>
      </p:sp>
      <p:sp>
        <p:nvSpPr>
          <p:cNvPr id="141" name="TextBox 140"/>
          <p:cNvSpPr txBox="1"/>
          <p:nvPr/>
        </p:nvSpPr>
        <p:spPr>
          <a:xfrm>
            <a:off x="5079732" y="2016858"/>
            <a:ext cx="362150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Manually modify the scripts for any change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dirty="0" smtClean="0"/>
              <a:t>Error Prone, difficult to keep track, messy..</a:t>
            </a:r>
            <a:endParaRPr lang="en-US" sz="1200" dirty="0"/>
          </a:p>
        </p:txBody>
      </p:sp>
      <p:sp>
        <p:nvSpPr>
          <p:cNvPr id="142" name="TextBox 141"/>
          <p:cNvSpPr txBox="1"/>
          <p:nvPr/>
        </p:nvSpPr>
        <p:spPr>
          <a:xfrm>
            <a:off x="5096646" y="2412979"/>
            <a:ext cx="3980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Difficult to maintain and transfer the knowledge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 rot="1634429">
            <a:off x="1418672" y="2086966"/>
            <a:ext cx="8899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FTP, SCP, HTTP</a:t>
            </a:r>
            <a:endParaRPr lang="en-US" sz="900" dirty="0"/>
          </a:p>
        </p:txBody>
      </p:sp>
      <p:sp>
        <p:nvSpPr>
          <p:cNvPr id="91" name="TextBox 90"/>
          <p:cNvSpPr txBox="1"/>
          <p:nvPr/>
        </p:nvSpPr>
        <p:spPr>
          <a:xfrm rot="2133407">
            <a:off x="3366203" y="3086469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SCP</a:t>
            </a:r>
            <a:endParaRPr lang="en-US" sz="900" dirty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225397">
            <a:off x="2128489" y="3125782"/>
            <a:ext cx="610623" cy="253409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 rot="18391765">
            <a:off x="3026470" y="2166376"/>
            <a:ext cx="8899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FTP, SCP, HTTP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39586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3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0" dur="3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15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3" dur="30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50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4" dur="3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7" dur="30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50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0" dur="30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150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3" dur="3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15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6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9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2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5" dur="indefinite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0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1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6" dur="indefinit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7" dur="indefinite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0" dur="indefinite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2" dur="indefinite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3" dur="indefinite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5" dur="indefinite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6" dur="indefinite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8" dur="indefinite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9" dur="indefinite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1" dur="indefinite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2" dur="indefinite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4" dur="indefinite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5" dur="indefinite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7" dur="indefinit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8" dur="indefinite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0" dur="indefinit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1" dur="indefinite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3" dur="indefinit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4" dur="indefinite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6" dur="indefinite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7" dur="indefinite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0" dur="indefinite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102" grpId="0"/>
      <p:bldP spid="103" grpId="0"/>
      <p:bldP spid="103" grpId="1"/>
      <p:bldP spid="106" grpId="0"/>
      <p:bldP spid="106" grpId="1"/>
      <p:bldP spid="110" grpId="0"/>
      <p:bldP spid="110" grpId="1"/>
      <p:bldP spid="112" grpId="0"/>
      <p:bldP spid="112" grpId="1"/>
      <p:bldP spid="115" grpId="0" animBg="1"/>
      <p:bldP spid="76" grpId="0" animBg="1"/>
      <p:bldP spid="76" grpId="1" animBg="1"/>
      <p:bldP spid="134" grpId="0"/>
      <p:bldGraphic spid="133" grpId="0">
        <p:bldAsOne/>
      </p:bldGraphic>
      <p:bldP spid="139" grpId="0"/>
      <p:bldP spid="140" grpId="0"/>
      <p:bldP spid="141" grpId="0"/>
      <p:bldP spid="142" grpId="0"/>
      <p:bldP spid="3" grpId="0"/>
      <p:bldP spid="91" grpId="0"/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>
            <a:off x="1261765" y="2855629"/>
            <a:ext cx="3296656" cy="2897622"/>
          </a:xfrm>
          <a:prstGeom prst="ellipse">
            <a:avLst/>
          </a:prstGeom>
          <a:noFill/>
          <a:ln w="19050" cmpd="sng">
            <a:solidFill>
              <a:srgbClr val="58C4E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Globus Genomics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94417" y="3547315"/>
            <a:ext cx="827020" cy="847033"/>
            <a:chOff x="1417749" y="1924222"/>
            <a:chExt cx="827020" cy="847033"/>
          </a:xfrm>
        </p:grpSpPr>
        <p:sp>
          <p:nvSpPr>
            <p:cNvPr id="4" name="Oval 3"/>
            <p:cNvSpPr/>
            <p:nvPr/>
          </p:nvSpPr>
          <p:spPr>
            <a:xfrm>
              <a:off x="1417749" y="1924222"/>
              <a:ext cx="827020" cy="84703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/>
                <a:t>Sequencing Centers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1447284" y="1953758"/>
              <a:ext cx="767950" cy="76335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 smtClean="0"/>
                <a:t>Sequencing Centers</a:t>
              </a:r>
              <a:endParaRPr lang="en-US" sz="900" dirty="0"/>
            </a:p>
          </p:txBody>
        </p:sp>
      </p:grpSp>
      <p:sp>
        <p:nvSpPr>
          <p:cNvPr id="6" name="Oval 5"/>
          <p:cNvSpPr/>
          <p:nvPr/>
        </p:nvSpPr>
        <p:spPr>
          <a:xfrm>
            <a:off x="2099811" y="2924043"/>
            <a:ext cx="487334" cy="487492"/>
          </a:xfrm>
          <a:prstGeom prst="ellipse">
            <a:avLst/>
          </a:prstGeom>
        </p:spPr>
        <p:style>
          <a:lnRef idx="1">
            <a:schemeClr val="accent2">
              <a:hueOff val="2808912"/>
              <a:satOff val="-3503"/>
              <a:lumOff val="824"/>
              <a:alphaOff val="0"/>
            </a:schemeClr>
          </a:lnRef>
          <a:fillRef idx="3">
            <a:schemeClr val="accent2">
              <a:hueOff val="2808912"/>
              <a:satOff val="-3503"/>
              <a:lumOff val="824"/>
              <a:alphaOff val="0"/>
            </a:schemeClr>
          </a:fillRef>
          <a:effectRef idx="2">
            <a:schemeClr val="accent2">
              <a:hueOff val="2808912"/>
              <a:satOff val="-3503"/>
              <a:lumOff val="824"/>
              <a:alphaOff val="0"/>
            </a:schemeClr>
          </a:effectRef>
          <a:fontRef idx="minor">
            <a:schemeClr val="lt1"/>
          </a:fontRef>
        </p:style>
        <p:txBody>
          <a:bodyPr lIns="0" rIns="0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Public</a:t>
            </a:r>
          </a:p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Data</a:t>
            </a:r>
            <a:endParaRPr lang="en-US" sz="1050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>
            <a:endCxn id="53" idx="1"/>
          </p:cNvCxnSpPr>
          <p:nvPr/>
        </p:nvCxnSpPr>
        <p:spPr>
          <a:xfrm>
            <a:off x="2401094" y="3411535"/>
            <a:ext cx="204142" cy="251187"/>
          </a:xfrm>
          <a:prstGeom prst="straightConnector1">
            <a:avLst/>
          </a:prstGeom>
          <a:ln>
            <a:solidFill>
              <a:srgbClr val="DAC158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6"/>
            <a:endCxn id="53" idx="2"/>
          </p:cNvCxnSpPr>
          <p:nvPr/>
        </p:nvCxnSpPr>
        <p:spPr>
          <a:xfrm flipV="1">
            <a:off x="1221437" y="3904623"/>
            <a:ext cx="1277103" cy="66209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619962" y="3614181"/>
            <a:ext cx="973077" cy="436017"/>
            <a:chOff x="3268275" y="2134574"/>
            <a:chExt cx="973077" cy="436017"/>
          </a:xfrm>
        </p:grpSpPr>
        <p:grpSp>
          <p:nvGrpSpPr>
            <p:cNvPr id="13" name="Group 12"/>
            <p:cNvGrpSpPr/>
            <p:nvPr/>
          </p:nvGrpSpPr>
          <p:grpSpPr>
            <a:xfrm>
              <a:off x="3268275" y="2134574"/>
              <a:ext cx="436052" cy="436017"/>
              <a:chOff x="6069745" y="1960362"/>
              <a:chExt cx="436052" cy="436017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6069745" y="1960362"/>
                <a:ext cx="436052" cy="436017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pic>
            <p:nvPicPr>
              <p:cNvPr id="16" name="Picture 15" descr="osa_server_fil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8346" y="2008220"/>
                <a:ext cx="349538" cy="322361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696856" y="2255724"/>
              <a:ext cx="544496" cy="184666"/>
            </a:xfrm>
            <a:prstGeom prst="rect">
              <a:avLst/>
            </a:prstGeom>
            <a:noFill/>
            <a:ln w="6350" cmpd="sng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lIns="91440" tIns="0" rIns="91440" bIns="45720" rtlCol="0">
              <a:spAutoFit/>
            </a:bodyPr>
            <a:lstStyle/>
            <a:p>
              <a:r>
                <a:rPr lang="en-US" sz="900" dirty="0" smtClean="0"/>
                <a:t>Storage</a:t>
              </a:r>
              <a:endParaRPr lang="en-US" sz="9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01519" y="4304797"/>
            <a:ext cx="1439175" cy="600029"/>
            <a:chOff x="3942282" y="3935963"/>
            <a:chExt cx="1439175" cy="600029"/>
          </a:xfrm>
        </p:grpSpPr>
        <p:grpSp>
          <p:nvGrpSpPr>
            <p:cNvPr id="21" name="Group 20"/>
            <p:cNvGrpSpPr/>
            <p:nvPr/>
          </p:nvGrpSpPr>
          <p:grpSpPr>
            <a:xfrm>
              <a:off x="3942282" y="3935963"/>
              <a:ext cx="1439175" cy="600029"/>
              <a:chOff x="3268275" y="2134574"/>
              <a:chExt cx="1005698" cy="436017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268275" y="2134574"/>
                <a:ext cx="436052" cy="436017"/>
              </a:xfrm>
              <a:prstGeom prst="ellipse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8" name="TextBox 27"/>
              <p:cNvSpPr txBox="1"/>
              <p:nvPr/>
            </p:nvSpPr>
            <p:spPr>
              <a:xfrm>
                <a:off x="3696856" y="2255724"/>
                <a:ext cx="577117" cy="234831"/>
              </a:xfrm>
              <a:prstGeom prst="rect">
                <a:avLst/>
              </a:prstGeom>
              <a:noFill/>
              <a:ln w="6350" cmpd="sng"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91440" tIns="0" rIns="91440" bIns="45720" rtlCol="0">
                <a:spAutoFit/>
              </a:bodyPr>
              <a:lstStyle/>
              <a:p>
                <a:pPr algn="ctr"/>
                <a:r>
                  <a:rPr lang="en-US" sz="900" dirty="0" smtClean="0"/>
                  <a:t>Local Cluster/</a:t>
                </a:r>
              </a:p>
              <a:p>
                <a:pPr algn="ctr"/>
                <a:r>
                  <a:rPr lang="en-US" sz="900" dirty="0" smtClean="0"/>
                  <a:t>Cloud</a:t>
                </a:r>
                <a:endParaRPr lang="en-US" sz="9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966491" y="4054003"/>
              <a:ext cx="523361" cy="331142"/>
              <a:chOff x="4998267" y="4678878"/>
              <a:chExt cx="523361" cy="331142"/>
            </a:xfrm>
          </p:grpSpPr>
          <p:pic>
            <p:nvPicPr>
              <p:cNvPr id="23" name="Picture 22" descr="osa_server_fil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2090" y="4687659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24" name="Picture 23" descr="osa_server_fil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16049" y="4687659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25" name="Picture 24" descr="osa_server_fil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54308" y="4678878"/>
                <a:ext cx="349538" cy="322361"/>
              </a:xfrm>
              <a:prstGeom prst="rect">
                <a:avLst/>
              </a:prstGeom>
            </p:spPr>
          </p:pic>
          <p:pic>
            <p:nvPicPr>
              <p:cNvPr id="26" name="Picture 25" descr="osa_server_fil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98267" y="4687659"/>
                <a:ext cx="349538" cy="322361"/>
              </a:xfrm>
              <a:prstGeom prst="rect">
                <a:avLst/>
              </a:prstGeom>
            </p:spPr>
          </p:pic>
        </p:grpSp>
      </p:grpSp>
      <p:grpSp>
        <p:nvGrpSpPr>
          <p:cNvPr id="30" name="Group 29"/>
          <p:cNvGrpSpPr/>
          <p:nvPr/>
        </p:nvGrpSpPr>
        <p:grpSpPr>
          <a:xfrm>
            <a:off x="3498143" y="2855629"/>
            <a:ext cx="289072" cy="271080"/>
            <a:chOff x="2394726" y="2219766"/>
            <a:chExt cx="728567" cy="684199"/>
          </a:xfrm>
        </p:grpSpPr>
        <p:sp>
          <p:nvSpPr>
            <p:cNvPr id="32" name="Oval 31"/>
            <p:cNvSpPr/>
            <p:nvPr/>
          </p:nvSpPr>
          <p:spPr>
            <a:xfrm>
              <a:off x="2394726" y="2219766"/>
              <a:ext cx="728567" cy="684199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lvl="0" algn="ctr"/>
              <a:endParaRPr lang="en-US" sz="900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2483331" y="2276168"/>
              <a:ext cx="573454" cy="588417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5002875"/>
                <a:satOff val="-4473"/>
                <a:lumOff val="13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cxnSp>
        <p:nvCxnSpPr>
          <p:cNvPr id="31" name="Straight Arrow Connector 30"/>
          <p:cNvCxnSpPr>
            <a:stCxn id="32" idx="3"/>
            <a:endCxn id="53" idx="7"/>
          </p:cNvCxnSpPr>
          <p:nvPr/>
        </p:nvCxnSpPr>
        <p:spPr>
          <a:xfrm flipH="1">
            <a:off x="3120411" y="3087010"/>
            <a:ext cx="420066" cy="5757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2" idx="5"/>
          </p:cNvCxnSpPr>
          <p:nvPr/>
        </p:nvCxnSpPr>
        <p:spPr>
          <a:xfrm>
            <a:off x="1138787" y="3050493"/>
            <a:ext cx="1384176" cy="6848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60960" y="2388259"/>
            <a:ext cx="1184523" cy="762433"/>
            <a:chOff x="256721" y="1376696"/>
            <a:chExt cx="1184523" cy="762433"/>
          </a:xfrm>
        </p:grpSpPr>
        <p:grpSp>
          <p:nvGrpSpPr>
            <p:cNvPr id="37" name="Group 36"/>
            <p:cNvGrpSpPr/>
            <p:nvPr/>
          </p:nvGrpSpPr>
          <p:grpSpPr>
            <a:xfrm>
              <a:off x="712677" y="1454930"/>
              <a:ext cx="728567" cy="684199"/>
              <a:chOff x="2394726" y="2219766"/>
              <a:chExt cx="728567" cy="684199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394726" y="2219766"/>
                <a:ext cx="728567" cy="684199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lvl="0" algn="ctr"/>
                <a:endParaRPr lang="en-US" sz="9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483331" y="2276168"/>
                <a:ext cx="573454" cy="588417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38" name="Donut 37"/>
            <p:cNvSpPr/>
            <p:nvPr/>
          </p:nvSpPr>
          <p:spPr>
            <a:xfrm>
              <a:off x="256721" y="1856863"/>
              <a:ext cx="159612" cy="159721"/>
            </a:xfrm>
            <a:prstGeom prst="donut">
              <a:avLst>
                <a:gd name="adj" fmla="val 746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cxnSp>
          <p:nvCxnSpPr>
            <p:cNvPr id="39" name="Straight Arrow Connector 38"/>
            <p:cNvCxnSpPr>
              <a:stCxn id="38" idx="7"/>
              <a:endCxn id="42" idx="2"/>
            </p:cNvCxnSpPr>
            <p:nvPr/>
          </p:nvCxnSpPr>
          <p:spPr>
            <a:xfrm flipV="1">
              <a:off x="392958" y="1797030"/>
              <a:ext cx="319719" cy="83224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42" idx="1"/>
            </p:cNvCxnSpPr>
            <p:nvPr/>
          </p:nvCxnSpPr>
          <p:spPr>
            <a:xfrm>
              <a:off x="611620" y="1463860"/>
              <a:ext cx="207753" cy="91269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1" name="Donut 40"/>
            <p:cNvSpPr/>
            <p:nvPr/>
          </p:nvSpPr>
          <p:spPr>
            <a:xfrm>
              <a:off x="534346" y="1376696"/>
              <a:ext cx="119861" cy="119728"/>
            </a:xfrm>
            <a:prstGeom prst="donut">
              <a:avLst>
                <a:gd name="adj" fmla="val 7460"/>
              </a:avLst>
            </a:prstGeom>
          </p:spPr>
          <p:style>
            <a:lnRef idx="1">
              <a:schemeClr val="accent2">
                <a:hueOff val="4681520"/>
                <a:satOff val="-5839"/>
                <a:lumOff val="1373"/>
                <a:alphaOff val="0"/>
              </a:schemeClr>
            </a:lnRef>
            <a:fillRef idx="3">
              <a:schemeClr val="accent2">
                <a:hueOff val="4681520"/>
                <a:satOff val="-5839"/>
                <a:lumOff val="1373"/>
                <a:alphaOff val="0"/>
              </a:schemeClr>
            </a:fillRef>
            <a:effectRef idx="2">
              <a:schemeClr val="accent2">
                <a:hueOff val="4681520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44" name="Group 43"/>
          <p:cNvGrpSpPr/>
          <p:nvPr/>
        </p:nvGrpSpPr>
        <p:grpSpPr>
          <a:xfrm>
            <a:off x="1569256" y="4495942"/>
            <a:ext cx="591970" cy="547007"/>
            <a:chOff x="1417749" y="1924222"/>
            <a:chExt cx="827020" cy="847033"/>
          </a:xfrm>
        </p:grpSpPr>
        <p:sp>
          <p:nvSpPr>
            <p:cNvPr id="45" name="Oval 44"/>
            <p:cNvSpPr/>
            <p:nvPr/>
          </p:nvSpPr>
          <p:spPr>
            <a:xfrm>
              <a:off x="1417749" y="1924222"/>
              <a:ext cx="827020" cy="84703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lvl="0" algn="ctr"/>
              <a:endParaRPr lang="en-US" sz="900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1454073" y="1954719"/>
              <a:ext cx="767949" cy="76335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lvl="0" algn="ctr"/>
              <a:r>
                <a:rPr lang="en-US" sz="900" dirty="0" err="1" smtClean="0"/>
                <a:t>Seq</a:t>
              </a:r>
              <a:r>
                <a:rPr lang="en-US" sz="900" dirty="0" smtClean="0"/>
                <a:t> Center</a:t>
              </a:r>
              <a:endParaRPr lang="en-US" sz="900" dirty="0"/>
            </a:p>
          </p:txBody>
        </p:sp>
      </p:grpSp>
      <p:cxnSp>
        <p:nvCxnSpPr>
          <p:cNvPr id="47" name="Straight Arrow Connector 46"/>
          <p:cNvCxnSpPr>
            <a:stCxn id="45" idx="7"/>
            <a:endCxn id="53" idx="3"/>
          </p:cNvCxnSpPr>
          <p:nvPr/>
        </p:nvCxnSpPr>
        <p:spPr>
          <a:xfrm flipV="1">
            <a:off x="2074534" y="4146523"/>
            <a:ext cx="530702" cy="42952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3" idx="6"/>
            <a:endCxn id="15" idx="2"/>
          </p:cNvCxnSpPr>
          <p:nvPr/>
        </p:nvCxnSpPr>
        <p:spPr>
          <a:xfrm flipV="1">
            <a:off x="3227107" y="3832190"/>
            <a:ext cx="392855" cy="724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53" idx="5"/>
            <a:endCxn id="27" idx="1"/>
          </p:cNvCxnSpPr>
          <p:nvPr/>
        </p:nvCxnSpPr>
        <p:spPr>
          <a:xfrm>
            <a:off x="3120411" y="4146523"/>
            <a:ext cx="372491" cy="246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2454934" y="3562523"/>
            <a:ext cx="802830" cy="860437"/>
            <a:chOff x="2650695" y="2550960"/>
            <a:chExt cx="802830" cy="860437"/>
          </a:xfrm>
        </p:grpSpPr>
        <p:grpSp>
          <p:nvGrpSpPr>
            <p:cNvPr id="51" name="Group 50"/>
            <p:cNvGrpSpPr/>
            <p:nvPr/>
          </p:nvGrpSpPr>
          <p:grpSpPr>
            <a:xfrm>
              <a:off x="2694301" y="2550960"/>
              <a:ext cx="728567" cy="684199"/>
              <a:chOff x="2394726" y="2219766"/>
              <a:chExt cx="728567" cy="684199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2394726" y="2219766"/>
                <a:ext cx="728567" cy="684199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lvl="0" algn="ctr"/>
                <a:endParaRPr lang="en-US" sz="900" dirty="0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483331" y="2276168"/>
                <a:ext cx="573454" cy="588417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2">
                  <a:tint val="50000"/>
                  <a:hueOff val="5002875"/>
                  <a:satOff val="-4473"/>
                  <a:lumOff val="13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2" name="TextBox 51"/>
            <p:cNvSpPr txBox="1"/>
            <p:nvPr/>
          </p:nvSpPr>
          <p:spPr>
            <a:xfrm>
              <a:off x="2650695" y="3226731"/>
              <a:ext cx="802830" cy="18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 cmpd="sng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lIns="91440" tIns="0" rIns="91440" bIns="45720" rtlCol="0">
              <a:spAutoFit/>
            </a:bodyPr>
            <a:lstStyle/>
            <a:p>
              <a:r>
                <a:rPr lang="en-US" sz="900" dirty="0" smtClean="0"/>
                <a:t>Research Lab</a:t>
              </a:r>
              <a:endParaRPr lang="en-US" sz="900" dirty="0"/>
            </a:p>
          </p:txBody>
        </p: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7173" y="3663576"/>
            <a:ext cx="610623" cy="253409"/>
          </a:xfrm>
          <a:prstGeom prst="rect">
            <a:avLst/>
          </a:prstGeom>
        </p:spPr>
      </p:pic>
      <p:cxnSp>
        <p:nvCxnSpPr>
          <p:cNvPr id="59" name="Straight Arrow Connector 58"/>
          <p:cNvCxnSpPr/>
          <p:nvPr/>
        </p:nvCxnSpPr>
        <p:spPr>
          <a:xfrm flipH="1">
            <a:off x="3928679" y="2327445"/>
            <a:ext cx="502080" cy="29595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285160" y="2327445"/>
            <a:ext cx="462148" cy="29595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687871" y="3612164"/>
            <a:ext cx="277321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Globus Online Provides a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High-performance</a:t>
            </a:r>
            <a:r>
              <a:rPr lang="en-US" sz="1600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Fault-tolerant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 smtClean="0"/>
              <a:t>Secure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ile transfer Service between all data-endpoints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795363" y="5884270"/>
            <a:ext cx="2133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Management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48354" y="5884270"/>
            <a:ext cx="1572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Analysis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5925407" y="3070654"/>
            <a:ext cx="2260522" cy="2355998"/>
            <a:chOff x="6148783" y="2016584"/>
            <a:chExt cx="2598866" cy="2991427"/>
          </a:xfrm>
        </p:grpSpPr>
        <p:sp>
          <p:nvSpPr>
            <p:cNvPr id="102" name="Multidocument 101"/>
            <p:cNvSpPr/>
            <p:nvPr/>
          </p:nvSpPr>
          <p:spPr>
            <a:xfrm>
              <a:off x="6796183" y="2766086"/>
              <a:ext cx="1245521" cy="496822"/>
            </a:xfrm>
            <a:prstGeom prst="flowChartMultidocumen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Picard</a:t>
              </a:r>
              <a:endParaRPr lang="en-US" sz="120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sp>
          <p:nvSpPr>
            <p:cNvPr id="103" name="Multidocument 102"/>
            <p:cNvSpPr/>
            <p:nvPr/>
          </p:nvSpPr>
          <p:spPr>
            <a:xfrm>
              <a:off x="6912733" y="4031386"/>
              <a:ext cx="1245521" cy="496822"/>
            </a:xfrm>
            <a:prstGeom prst="flowChartMultidocumen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GATK</a:t>
              </a:r>
              <a:endParaRPr lang="en-US" sz="120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6148783" y="2016584"/>
              <a:ext cx="1088267" cy="286620"/>
            </a:xfrm>
            <a:prstGeom prst="rec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Fastq</a:t>
              </a:r>
              <a:endParaRPr lang="en-US" sz="110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7659382" y="2038930"/>
              <a:ext cx="1088267" cy="286620"/>
            </a:xfrm>
            <a:prstGeom prst="rec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Ref Genome</a:t>
              </a:r>
              <a:endParaRPr lang="en-US" sz="105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cxnSp>
          <p:nvCxnSpPr>
            <p:cNvPr id="106" name="Straight Connector 105"/>
            <p:cNvCxnSpPr>
              <a:stCxn id="104" idx="2"/>
            </p:cNvCxnSpPr>
            <p:nvPr/>
          </p:nvCxnSpPr>
          <p:spPr>
            <a:xfrm>
              <a:off x="6692917" y="2303204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8203516" y="2327627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6692917" y="2535752"/>
              <a:ext cx="1510599" cy="24423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7415163" y="2554833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6912733" y="3497224"/>
              <a:ext cx="1088267" cy="286620"/>
            </a:xfrm>
            <a:prstGeom prst="rec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Alignment</a:t>
              </a:r>
              <a:endParaRPr lang="en-US" sz="105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7415163" y="3251831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415163" y="3797755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/>
            <p:cNvSpPr/>
            <p:nvPr/>
          </p:nvSpPr>
          <p:spPr>
            <a:xfrm>
              <a:off x="6871029" y="4721391"/>
              <a:ext cx="1088267" cy="286620"/>
            </a:xfrm>
            <a:prstGeom prst="rect">
              <a:avLst/>
            </a:prstGeom>
            <a:noFill/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accent2">
                      <a:lumMod val="40000"/>
                      <a:lumOff val="60000"/>
                      <a:alpha val="51000"/>
                    </a:schemeClr>
                  </a:solidFill>
                  <a:latin typeface="Arial Narrow"/>
                </a:rPr>
                <a:t>Variant Calling</a:t>
              </a:r>
              <a:endParaRPr lang="en-US" sz="1000" dirty="0">
                <a:solidFill>
                  <a:schemeClr val="accent2">
                    <a:lumMod val="40000"/>
                    <a:lumOff val="60000"/>
                    <a:alpha val="51000"/>
                  </a:schemeClr>
                </a:solidFill>
                <a:latin typeface="Arial Narrow"/>
              </a:endParaRPr>
            </a:p>
          </p:txBody>
        </p:sp>
        <p:cxnSp>
          <p:nvCxnSpPr>
            <p:cNvPr id="114" name="Straight Connector 113"/>
            <p:cNvCxnSpPr/>
            <p:nvPr/>
          </p:nvCxnSpPr>
          <p:spPr>
            <a:xfrm>
              <a:off x="7411909" y="4508279"/>
              <a:ext cx="0" cy="232548"/>
            </a:xfrm>
            <a:prstGeom prst="line">
              <a:avLst/>
            </a:prstGeom>
            <a:ln>
              <a:solidFill>
                <a:schemeClr val="accent1">
                  <a:alpha val="23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114"/>
          <p:cNvSpPr txBox="1"/>
          <p:nvPr/>
        </p:nvSpPr>
        <p:spPr>
          <a:xfrm>
            <a:off x="4840694" y="3362649"/>
            <a:ext cx="83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Galaxy </a:t>
            </a:r>
          </a:p>
          <a:p>
            <a:pPr algn="ctr"/>
            <a:r>
              <a:rPr lang="en-US" sz="900" dirty="0" smtClean="0"/>
              <a:t>Data Libraries</a:t>
            </a:r>
            <a:endParaRPr lang="en-US" sz="900" dirty="0"/>
          </a:p>
        </p:txBody>
      </p:sp>
      <p:grpSp>
        <p:nvGrpSpPr>
          <p:cNvPr id="126" name="Group 125"/>
          <p:cNvGrpSpPr/>
          <p:nvPr/>
        </p:nvGrpSpPr>
        <p:grpSpPr>
          <a:xfrm>
            <a:off x="5727276" y="2883286"/>
            <a:ext cx="3300720" cy="1323439"/>
            <a:chOff x="6036634" y="2793735"/>
            <a:chExt cx="3300720" cy="1323439"/>
          </a:xfrm>
        </p:grpSpPr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36634" y="2911423"/>
              <a:ext cx="1626724" cy="997442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7702147" y="2793735"/>
              <a:ext cx="1635207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/>
                <a:buChar char="•"/>
              </a:pPr>
              <a:r>
                <a:rPr lang="en-US" sz="1000" dirty="0" smtClean="0"/>
                <a:t>Globus Online Integrated within Galaxy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 dirty="0" smtClean="0"/>
                <a:t>Web-based UI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 dirty="0" smtClean="0"/>
                <a:t>Drag-Drop workflow creations</a:t>
              </a:r>
            </a:p>
            <a:p>
              <a:pPr marL="171450" indent="-171450">
                <a:buFont typeface="Arial"/>
                <a:buChar char="•"/>
              </a:pPr>
              <a:r>
                <a:rPr lang="en-US" sz="1000" dirty="0" smtClean="0"/>
                <a:t>Easily modify Workflows with new tools</a:t>
              </a:r>
            </a:p>
            <a:p>
              <a:pPr marL="171450" indent="-171450">
                <a:buFont typeface="Arial"/>
                <a:buChar char="•"/>
              </a:pPr>
              <a:endParaRPr lang="en-US" sz="1000" dirty="0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830637" y="4351415"/>
            <a:ext cx="3197359" cy="1409587"/>
            <a:chOff x="6159306" y="4050198"/>
            <a:chExt cx="2968297" cy="1409587"/>
          </a:xfrm>
        </p:grpSpPr>
        <p:pic>
          <p:nvPicPr>
            <p:cNvPr id="118" name="Picture 117" descr="performance_cluster.jpg"/>
            <p:cNvPicPr>
              <a:picLocks noChangeAspect="1"/>
            </p:cNvPicPr>
            <p:nvPr/>
          </p:nvPicPr>
          <p:blipFill>
            <a:blip r:embed="rId7"/>
            <a:srcRect b="56014"/>
            <a:stretch>
              <a:fillRect/>
            </a:stretch>
          </p:blipFill>
          <p:spPr>
            <a:xfrm>
              <a:off x="6304026" y="4063030"/>
              <a:ext cx="624094" cy="1130399"/>
            </a:xfrm>
            <a:prstGeom prst="rect">
              <a:avLst/>
            </a:prstGeom>
          </p:spPr>
        </p:pic>
        <p:pic>
          <p:nvPicPr>
            <p:cNvPr id="119" name="Picture 118" descr="performance_cluster.jpg"/>
            <p:cNvPicPr>
              <a:picLocks noChangeAspect="1"/>
            </p:cNvPicPr>
            <p:nvPr/>
          </p:nvPicPr>
          <p:blipFill>
            <a:blip r:embed="rId7"/>
            <a:srcRect b="56014"/>
            <a:stretch>
              <a:fillRect/>
            </a:stretch>
          </p:blipFill>
          <p:spPr>
            <a:xfrm>
              <a:off x="6616073" y="4063029"/>
              <a:ext cx="624094" cy="1130399"/>
            </a:xfrm>
            <a:prstGeom prst="rect">
              <a:avLst/>
            </a:prstGeom>
          </p:spPr>
        </p:pic>
        <p:pic>
          <p:nvPicPr>
            <p:cNvPr id="120" name="Picture 119" descr="performance_cluster.jpg"/>
            <p:cNvPicPr>
              <a:picLocks noChangeAspect="1"/>
            </p:cNvPicPr>
            <p:nvPr/>
          </p:nvPicPr>
          <p:blipFill>
            <a:blip r:embed="rId7"/>
            <a:srcRect b="56014"/>
            <a:stretch>
              <a:fillRect/>
            </a:stretch>
          </p:blipFill>
          <p:spPr>
            <a:xfrm>
              <a:off x="6871994" y="4059893"/>
              <a:ext cx="624094" cy="1130399"/>
            </a:xfrm>
            <a:prstGeom prst="rect">
              <a:avLst/>
            </a:prstGeom>
          </p:spPr>
        </p:pic>
        <p:pic>
          <p:nvPicPr>
            <p:cNvPr id="121" name="Picture 120" descr="performance_cluster.jpg"/>
            <p:cNvPicPr>
              <a:picLocks noChangeAspect="1"/>
            </p:cNvPicPr>
            <p:nvPr/>
          </p:nvPicPr>
          <p:blipFill>
            <a:blip r:embed="rId7"/>
            <a:srcRect b="56014"/>
            <a:stretch>
              <a:fillRect/>
            </a:stretch>
          </p:blipFill>
          <p:spPr>
            <a:xfrm>
              <a:off x="7143934" y="4050198"/>
              <a:ext cx="624094" cy="1130399"/>
            </a:xfrm>
            <a:prstGeom prst="rect">
              <a:avLst/>
            </a:prstGeom>
          </p:spPr>
        </p:pic>
        <p:sp>
          <p:nvSpPr>
            <p:cNvPr id="123" name="Rounded Rectangle 122"/>
            <p:cNvSpPr/>
            <p:nvPr/>
          </p:nvSpPr>
          <p:spPr>
            <a:xfrm rot="10800000" flipV="1">
              <a:off x="6159306" y="5216222"/>
              <a:ext cx="1530337" cy="24356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Globus Genomics on Amazon EC2</a:t>
              </a:r>
              <a:endParaRPr lang="en-US" sz="1100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609543" y="4173627"/>
              <a:ext cx="151806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/>
                <a:buChar char="•"/>
              </a:pPr>
              <a:r>
                <a:rPr lang="en-US" sz="1000" dirty="0" smtClean="0"/>
                <a:t>Analytical tools are automatically run on the scalable compute resources when possible</a:t>
              </a:r>
            </a:p>
            <a:p>
              <a:pPr marL="171450" indent="-171450">
                <a:buFont typeface="Arial"/>
                <a:buChar char="•"/>
              </a:pPr>
              <a:endParaRPr lang="en-US" sz="1000" dirty="0"/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6146891" y="2274304"/>
            <a:ext cx="21759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Galaxy Based Workflow Management System</a:t>
            </a:r>
            <a:endParaRPr lang="en-US" sz="1600" dirty="0"/>
          </a:p>
        </p:txBody>
      </p:sp>
      <p:sp>
        <p:nvSpPr>
          <p:cNvPr id="131" name="Rectangle 130"/>
          <p:cNvSpPr/>
          <p:nvPr/>
        </p:nvSpPr>
        <p:spPr>
          <a:xfrm>
            <a:off x="2313927" y="2988622"/>
            <a:ext cx="1210588" cy="30777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400" b="1" cap="none" spc="0" dirty="0" smtClean="0">
                <a:ln w="12700">
                  <a:noFill/>
                  <a:prstDash val="solid"/>
                </a:ln>
                <a:solidFill>
                  <a:srgbClr val="58C4E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Globus Online  Endpoints</a:t>
            </a:r>
            <a:endParaRPr lang="en-US" sz="1400" b="1" cap="none" spc="0" dirty="0">
              <a:ln w="12700">
                <a:noFill/>
                <a:prstDash val="solid"/>
              </a:ln>
              <a:solidFill>
                <a:srgbClr val="58C4E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8" name="TextBox 87"/>
          <p:cNvSpPr txBox="1"/>
          <p:nvPr/>
        </p:nvSpPr>
        <p:spPr>
          <a:xfrm rot="1634429">
            <a:off x="1225389" y="3114037"/>
            <a:ext cx="940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FTP, SCP, others</a:t>
            </a:r>
            <a:endParaRPr lang="en-US" sz="900" dirty="0"/>
          </a:p>
        </p:txBody>
      </p:sp>
      <p:sp>
        <p:nvSpPr>
          <p:cNvPr id="89" name="TextBox 88"/>
          <p:cNvSpPr txBox="1"/>
          <p:nvPr/>
        </p:nvSpPr>
        <p:spPr>
          <a:xfrm rot="19177817">
            <a:off x="1935649" y="4210723"/>
            <a:ext cx="5826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FTP, SCP</a:t>
            </a:r>
            <a:endParaRPr lang="en-US" sz="900" dirty="0"/>
          </a:p>
        </p:txBody>
      </p:sp>
      <p:sp>
        <p:nvSpPr>
          <p:cNvPr id="90" name="TextBox 89"/>
          <p:cNvSpPr txBox="1"/>
          <p:nvPr/>
        </p:nvSpPr>
        <p:spPr>
          <a:xfrm rot="2133407">
            <a:off x="3165694" y="4097969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SCP</a:t>
            </a:r>
            <a:endParaRPr lang="en-US" sz="900" dirty="0"/>
          </a:p>
        </p:txBody>
      </p:sp>
      <p:sp>
        <p:nvSpPr>
          <p:cNvPr id="91" name="TextBox 90"/>
          <p:cNvSpPr txBox="1"/>
          <p:nvPr/>
        </p:nvSpPr>
        <p:spPr>
          <a:xfrm>
            <a:off x="3997622" y="2509702"/>
            <a:ext cx="16189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/>
              <a:t>Globus Genomics</a:t>
            </a:r>
            <a:endParaRPr lang="en-US" sz="900" dirty="0"/>
          </a:p>
        </p:txBody>
      </p:sp>
      <p:sp>
        <p:nvSpPr>
          <p:cNvPr id="92" name="TextBox 91"/>
          <p:cNvSpPr txBox="1"/>
          <p:nvPr/>
        </p:nvSpPr>
        <p:spPr>
          <a:xfrm rot="18318741">
            <a:off x="2820229" y="3180525"/>
            <a:ext cx="8899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FTP, SCP, HTTP</a:t>
            </a:r>
            <a:endParaRPr lang="en-US" sz="900" dirty="0"/>
          </a:p>
        </p:txBody>
      </p:sp>
      <p:pic>
        <p:nvPicPr>
          <p:cNvPr id="8" name="Picture 7" descr="globus_genomics_128_mar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084" y="1350916"/>
            <a:ext cx="961816" cy="120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90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1636E-7 4.42334E-6 L 0.21306 -0.3994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44" y="-1998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1361E-7 -3.33488E-6 L 0.11582 -0.1169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2" y="-585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2283E-6 -2.45021E-6 L 0.01372 0.1044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521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359E-6 1.18573E-6 L 0.03925 0.078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3937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0898E-6 4.88189E-6 L 0.0408 -0.0382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2" y="-192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9557E-6 5.46549E-7 L 0.31482 0.0002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32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4331E-6 -6.90134E-7 L 0.05817 0.2042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10213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6" grpId="0" animBg="1"/>
      <p:bldP spid="98" grpId="0"/>
      <p:bldP spid="115" grpId="0"/>
      <p:bldP spid="129" grpId="0"/>
      <p:bldP spid="131" grpId="0"/>
      <p:bldP spid="88" grpId="0"/>
      <p:bldP spid="89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1"/>
          </p:nvPr>
        </p:nvSpPr>
        <p:spPr/>
        <p:txBody>
          <a:bodyPr>
            <a:noAutofit/>
          </a:bodyPr>
          <a:lstStyle/>
          <a:p>
            <a:r>
              <a:rPr lang="en-US" sz="2000" b="0" dirty="0"/>
              <a:t>Workflows can be easily defined and automated with integrated Galaxy Platform </a:t>
            </a:r>
            <a:r>
              <a:rPr lang="en-US" sz="2000" b="0" dirty="0" smtClean="0"/>
              <a:t>capabilities</a:t>
            </a:r>
          </a:p>
          <a:p>
            <a:endParaRPr lang="en-US" sz="2000" b="0" dirty="0"/>
          </a:p>
          <a:p>
            <a:r>
              <a:rPr lang="en-US" sz="2000" b="0" dirty="0"/>
              <a:t>Data movement is streamlined with integrated Globus file-transfer </a:t>
            </a:r>
            <a:r>
              <a:rPr lang="en-US" sz="2000" b="0" dirty="0" smtClean="0"/>
              <a:t>functionality</a:t>
            </a:r>
          </a:p>
          <a:p>
            <a:endParaRPr lang="en-US" sz="2000" b="0" dirty="0"/>
          </a:p>
          <a:p>
            <a:r>
              <a:rPr lang="en-US" sz="2000" b="0" dirty="0"/>
              <a:t>Resources can be provisioned on-demand with Amazon Web Services cloud based infrastructure </a:t>
            </a:r>
          </a:p>
          <a:p>
            <a:endParaRPr lang="en-US" sz="2000" b="0" dirty="0"/>
          </a:p>
          <a:p>
            <a:endParaRPr lang="en-US" sz="20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Globus Genomics</a:t>
            </a:r>
            <a:endParaRPr lang="en-US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2" r="454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49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dirty="0"/>
              <a:t>Professionally managed and supported </a:t>
            </a:r>
            <a:r>
              <a:rPr lang="en-US" sz="2400" b="0" dirty="0" smtClean="0"/>
              <a:t>platform</a:t>
            </a:r>
            <a:endParaRPr lang="en-US" sz="2400" b="0" dirty="0"/>
          </a:p>
          <a:p>
            <a:r>
              <a:rPr lang="en-US" sz="2400" b="0" dirty="0" smtClean="0"/>
              <a:t>Best </a:t>
            </a:r>
            <a:r>
              <a:rPr lang="en-US" sz="2400" b="0" dirty="0"/>
              <a:t>practice </a:t>
            </a:r>
            <a:r>
              <a:rPr lang="en-US" sz="2400" b="0" dirty="0" smtClean="0"/>
              <a:t>pipelines</a:t>
            </a:r>
            <a:endParaRPr lang="en-US" sz="2400" b="0" dirty="0"/>
          </a:p>
          <a:p>
            <a:r>
              <a:rPr lang="en-US" sz="2400" b="0" dirty="0"/>
              <a:t>Enhanced workbench with breadth of analytic </a:t>
            </a:r>
            <a:r>
              <a:rPr lang="en-US" sz="2400" b="0" dirty="0" smtClean="0"/>
              <a:t>tools</a:t>
            </a:r>
            <a:endParaRPr lang="en-US" sz="2400" b="0" dirty="0"/>
          </a:p>
          <a:p>
            <a:r>
              <a:rPr lang="en-US" sz="2400" b="0" dirty="0"/>
              <a:t>Technical support and bioinformatics </a:t>
            </a:r>
            <a:r>
              <a:rPr lang="en-US" sz="2400" b="0" dirty="0" smtClean="0"/>
              <a:t>consulting</a:t>
            </a:r>
            <a:endParaRPr lang="en-US" sz="2400" b="0" dirty="0"/>
          </a:p>
          <a:p>
            <a:r>
              <a:rPr lang="en-US" sz="2400" b="0" dirty="0"/>
              <a:t>Access to pre-integrated end-points for reliable and high-performance data transfer (e.g. Broad Institute, Perkin Elmer, etc.</a:t>
            </a:r>
            <a:r>
              <a:rPr lang="en-US" sz="2400" b="0" dirty="0" smtClean="0"/>
              <a:t>)</a:t>
            </a:r>
            <a:endParaRPr lang="en-US" sz="2400" b="0" dirty="0"/>
          </a:p>
          <a:p>
            <a:r>
              <a:rPr lang="en-US" sz="2400" b="0" dirty="0"/>
              <a:t>Cost-effective solution with subscription-based pricing</a:t>
            </a:r>
          </a:p>
          <a:p>
            <a:endParaRPr lang="en-US" sz="2400" b="0" dirty="0"/>
          </a:p>
          <a:p>
            <a:endParaRPr lang="en-US" sz="24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Capabilities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41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Globus Genomics – A flexible, scalable, simplified analysis platform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743" y="4503235"/>
            <a:ext cx="2048315" cy="12307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022" y="1348036"/>
            <a:ext cx="66397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/>
                </a:solidFill>
              </a:rPr>
              <a:t>Accessibility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Unified Web-interface </a:t>
            </a:r>
            <a:r>
              <a:rPr lang="en-US" sz="1400" dirty="0"/>
              <a:t>for obtaining genomic data and applying computational tools to analyze the </a:t>
            </a:r>
            <a:r>
              <a:rPr lang="en-US" sz="1400" dirty="0" smtClean="0"/>
              <a:t>data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Easily integrate your own tools and scripts for analysis (CLI based tools)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Collection of </a:t>
            </a:r>
            <a:r>
              <a:rPr lang="en-US" sz="1400" dirty="0" smtClean="0"/>
              <a:t>tools (Tools Panel) </a:t>
            </a:r>
            <a:r>
              <a:rPr lang="en-US" sz="1400" dirty="0"/>
              <a:t>that reflect good practices and community </a:t>
            </a:r>
            <a:r>
              <a:rPr lang="en-US" sz="1400" dirty="0" smtClean="0"/>
              <a:t>insights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Access every step of analysis and intermediate results:</a:t>
            </a:r>
          </a:p>
          <a:p>
            <a:pPr marL="1200150" lvl="2" indent="-285750">
              <a:buFont typeface="Wingdings" charset="2"/>
              <a:buChar char="§"/>
            </a:pPr>
            <a:r>
              <a:rPr lang="en-US" sz="1400" dirty="0" smtClean="0"/>
              <a:t> View, Download, Visualize, Reuse (History Panel)</a:t>
            </a:r>
          </a:p>
          <a:p>
            <a:pPr lvl="1"/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734" y="1386745"/>
            <a:ext cx="2069445" cy="15765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3179" y="3146075"/>
            <a:ext cx="6639781" cy="1384995"/>
          </a:xfrm>
          <a:prstGeom prst="rect">
            <a:avLst/>
          </a:prstGeom>
          <a:noFill/>
        </p:spPr>
        <p:txBody>
          <a:bodyPr wrap="square" tIns="45720" rtlCol="0">
            <a:spAutoFit/>
          </a:bodyPr>
          <a:lstStyle/>
          <a:p>
            <a:r>
              <a:rPr lang="en-US" sz="1600" dirty="0" smtClean="0">
                <a:solidFill>
                  <a:srgbClr val="C0504D"/>
                </a:solidFill>
              </a:rPr>
              <a:t>Reproducibility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Track </a:t>
            </a:r>
            <a:r>
              <a:rPr lang="en-US" sz="1400" dirty="0"/>
              <a:t>provenance and ensure repeatability of </a:t>
            </a:r>
            <a:r>
              <a:rPr lang="en-US" sz="1400" dirty="0" smtClean="0"/>
              <a:t>each analysis step</a:t>
            </a:r>
            <a:r>
              <a:rPr lang="en-US" sz="1400" dirty="0"/>
              <a:t>: </a:t>
            </a:r>
            <a:endParaRPr lang="en-US" sz="1400" dirty="0" smtClean="0"/>
          </a:p>
          <a:p>
            <a:pPr marL="1200150" lvl="2" indent="-285750">
              <a:buFont typeface="Wingdings" charset="2"/>
              <a:buChar char="§"/>
            </a:pPr>
            <a:r>
              <a:rPr lang="en-US" sz="1200" dirty="0" smtClean="0"/>
              <a:t>input </a:t>
            </a:r>
            <a:r>
              <a:rPr lang="en-US" sz="1200" dirty="0"/>
              <a:t>datasets, tools used, parameter values, and output </a:t>
            </a:r>
            <a:r>
              <a:rPr lang="en-US" sz="1200" dirty="0" smtClean="0"/>
              <a:t>datasets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Annotate each step or collection of steps to track and reproduce results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Intuitive Workflow Editor to create or modify complex workflows and use them as templates – Reusable and Reproducible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734" y="2975806"/>
            <a:ext cx="2040324" cy="15552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0478" y="4505136"/>
            <a:ext cx="6639781" cy="984885"/>
          </a:xfrm>
          <a:prstGeom prst="rect">
            <a:avLst/>
          </a:prstGeom>
          <a:noFill/>
        </p:spPr>
        <p:txBody>
          <a:bodyPr wrap="square" tIns="45720" rtlCol="0">
            <a:spAutoFit/>
          </a:bodyPr>
          <a:lstStyle/>
          <a:p>
            <a:r>
              <a:rPr lang="en-US" sz="1600" dirty="0" smtClean="0">
                <a:solidFill>
                  <a:srgbClr val="C0504D"/>
                </a:solidFill>
              </a:rPr>
              <a:t>Transparency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Publish and share metadata, histories, and workflows at multiple levels</a:t>
            </a:r>
            <a:endParaRPr lang="en-US" sz="1200" dirty="0" smtClean="0"/>
          </a:p>
          <a:p>
            <a:pPr marL="742950" lvl="1" indent="-285750">
              <a:buFont typeface="Arial"/>
              <a:buChar char="•"/>
            </a:pPr>
            <a:r>
              <a:rPr lang="en-US" sz="1400" dirty="0"/>
              <a:t>Store </a:t>
            </a:r>
            <a:r>
              <a:rPr lang="en-US" sz="1400" dirty="0" smtClean="0"/>
              <a:t>public and generated </a:t>
            </a:r>
            <a:r>
              <a:rPr lang="en-US" sz="1400" dirty="0"/>
              <a:t>datasets as Data Libraries – </a:t>
            </a:r>
            <a:r>
              <a:rPr lang="en-US" sz="1400" dirty="0" err="1"/>
              <a:t>e.g</a:t>
            </a:r>
            <a:r>
              <a:rPr lang="en-US" sz="1400" dirty="0"/>
              <a:t>: hg19 Ref </a:t>
            </a:r>
            <a:r>
              <a:rPr lang="en-US" sz="1400" dirty="0" smtClean="0"/>
              <a:t>Genome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Shared datasets and workflows can be imported by other users for reuse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85996" y="5364639"/>
            <a:ext cx="86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Publish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96642" y="4045726"/>
            <a:ext cx="116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29823" y="2513518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and Tools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2700" y="5806965"/>
            <a:ext cx="1376680" cy="5564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0477" y="5438926"/>
            <a:ext cx="77463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/>
                </a:solidFill>
              </a:rPr>
              <a:t>Globus Online Integration</a:t>
            </a:r>
          </a:p>
          <a:p>
            <a:pPr marL="742950" lvl="2" indent="-285750">
              <a:buFont typeface="Arial"/>
              <a:buChar char="•"/>
            </a:pPr>
            <a:r>
              <a:rPr lang="en-US" sz="1400" dirty="0" smtClean="0"/>
              <a:t>Access GO Endpoints and transfer data from within Galaxy UI and into Galaxy workspace</a:t>
            </a:r>
          </a:p>
          <a:p>
            <a:pPr marL="742950" lvl="2" indent="-285750">
              <a:buFont typeface="Arial"/>
              <a:buChar char="•"/>
            </a:pPr>
            <a:r>
              <a:rPr lang="en-US" sz="1400" dirty="0" smtClean="0"/>
              <a:t>Leverage local cluster or cloud based scalable computational resources for parallelizing the tools</a:t>
            </a:r>
            <a:endParaRPr lang="en-US" sz="1400" dirty="0"/>
          </a:p>
          <a:p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17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Collaborations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66709" y="1305222"/>
            <a:ext cx="5430444" cy="760719"/>
            <a:chOff x="1766709" y="1547110"/>
            <a:chExt cx="5430444" cy="760719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1766709" y="1670121"/>
              <a:ext cx="2882552" cy="59939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4800" kern="1200">
                  <a:solidFill>
                    <a:schemeClr val="bg1">
                      <a:lumMod val="85000"/>
                    </a:schemeClr>
                  </a:solidFill>
                  <a:latin typeface="Helvetica Neue"/>
                  <a:ea typeface="+mj-ea"/>
                  <a:cs typeface="Helvetica Neue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en-US" sz="32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Dobyns</a:t>
              </a:r>
              <a:r>
                <a:rPr lang="en-US" sz="3200" dirty="0" smtClean="0">
                  <a:solidFill>
                    <a:srgbClr val="000000"/>
                  </a:solidFill>
                  <a:latin typeface="Arial"/>
                  <a:cs typeface="Arial"/>
                </a:rPr>
                <a:t> Lab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34488" y="1547110"/>
              <a:ext cx="2462665" cy="760719"/>
            </a:xfrm>
            <a:prstGeom prst="rect">
              <a:avLst/>
            </a:prstGeom>
          </p:spPr>
        </p:pic>
      </p:grpSp>
      <p:sp>
        <p:nvSpPr>
          <p:cNvPr id="6" name="Title 1"/>
          <p:cNvSpPr txBox="1">
            <a:spLocks/>
          </p:cNvSpPr>
          <p:nvPr/>
        </p:nvSpPr>
        <p:spPr>
          <a:xfrm>
            <a:off x="355600" y="2000551"/>
            <a:ext cx="8458200" cy="41165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bg1">
                    <a:lumMod val="85000"/>
                  </a:schemeClr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>
              <a:lnSpc>
                <a:spcPct val="110000"/>
              </a:lnSpc>
            </a:pPr>
            <a:endParaRPr lang="en-US" sz="20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Backround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:  Investigate the nature and causes of a wide range of human developmental brain disorders</a:t>
            </a:r>
          </a:p>
          <a:p>
            <a:pPr>
              <a:lnSpc>
                <a:spcPct val="110000"/>
              </a:lnSpc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Approach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:  Replaced manual analysis with Globus Genomics</a:t>
            </a:r>
          </a:p>
          <a:p>
            <a:pPr>
              <a:lnSpc>
                <a:spcPct val="110000"/>
              </a:lnSpc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Results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:  Achieved greater than 10X speed-up in analysis of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Arial"/>
              </a:rPr>
              <a:t>exome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 data</a:t>
            </a:r>
          </a:p>
          <a:p>
            <a:pPr>
              <a:lnSpc>
                <a:spcPct val="110000"/>
              </a:lnSpc>
            </a:pPr>
            <a:endParaRPr 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000" b="1" dirty="0">
                <a:solidFill>
                  <a:srgbClr val="000000"/>
                </a:solidFill>
                <a:latin typeface="Arial"/>
                <a:cs typeface="Arial"/>
              </a:rPr>
              <a:t>Future Plans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:  Leverage scale-out capability of Globus Genomics by running increasingly larger data sets</a:t>
            </a:r>
          </a:p>
        </p:txBody>
      </p:sp>
    </p:spTree>
    <p:extLst>
      <p:ext uri="{BB962C8B-B14F-4D97-AF65-F5344CB8AC3E}">
        <p14:creationId xmlns:p14="http://schemas.microsoft.com/office/powerpoint/2010/main" val="55415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6001"/>
            <a:ext cx="8229600" cy="209075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XSEDE’s Mission Statement</a:t>
            </a:r>
            <a:endParaRPr lang="en-US" i="1" dirty="0"/>
          </a:p>
          <a:p>
            <a:pPr marL="400050" lvl="1" indent="0" algn="ctr">
              <a:buNone/>
            </a:pPr>
            <a:r>
              <a:rPr lang="en-US" i="1" dirty="0" err="1" smtClean="0"/>
              <a:t>accelerat</a:t>
            </a:r>
            <a:r>
              <a:rPr lang="en-US" i="1" dirty="0"/>
              <a:t>[</a:t>
            </a:r>
            <a:r>
              <a:rPr lang="en-US" i="1" dirty="0" err="1"/>
              <a:t>ing</a:t>
            </a:r>
            <a:r>
              <a:rPr lang="en-US" i="1" dirty="0"/>
              <a:t>] open scientific discovery by enhancing the productivity of researchers, engineers, and scholars and making advanced digital resources easier to use.</a:t>
            </a:r>
            <a:r>
              <a:rPr lang="en-US" dirty="0"/>
              <a:t>”</a:t>
            </a:r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 to XSEDE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1" y="3511879"/>
            <a:ext cx="8229600" cy="3077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Arial"/>
                <a:cs typeface="Arial"/>
              </a:rPr>
              <a:t>Key XSEDE Goals That Globus Genomics Addresses 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“Deepen and extend the impact of </a:t>
            </a:r>
            <a:r>
              <a:rPr lang="en-US" sz="2000" dirty="0" err="1"/>
              <a:t>eScience</a:t>
            </a:r>
            <a:r>
              <a:rPr lang="en-US" sz="2000" dirty="0"/>
              <a:t> infrastructure on research and education; in particular, to reach communities that have not previously made use of it; and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Expand the environment through the integration of new capabilities and resources such as instruments and data repositories based on the identified needs of the community.”</a:t>
            </a:r>
          </a:p>
        </p:txBody>
      </p:sp>
    </p:spTree>
    <p:extLst>
      <p:ext uri="{BB962C8B-B14F-4D97-AF65-F5344CB8AC3E}">
        <p14:creationId xmlns:p14="http://schemas.microsoft.com/office/powerpoint/2010/main" val="1908712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lobusOnline_Template_V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130321_GlobusOnline_new_v1.potx</Template>
  <TotalTime>2124</TotalTime>
  <Words>1064</Words>
  <Application>Microsoft Macintosh PowerPoint</Application>
  <PresentationFormat>On-screen Show (4:3)</PresentationFormat>
  <Paragraphs>163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GlobusOnline_Template_V6</vt:lpstr>
      <vt:lpstr>Experiences In Building Globus Genomics Using Galaxy, Globus Online and AWS</vt:lpstr>
      <vt:lpstr>Outline</vt:lpstr>
      <vt:lpstr>Challenges in Sequencing Analysis</vt:lpstr>
      <vt:lpstr>Globus Genomics</vt:lpstr>
      <vt:lpstr>Globus Genomics</vt:lpstr>
      <vt:lpstr>Additional Capabilities</vt:lpstr>
      <vt:lpstr>Globus Genomics – A flexible, scalable, simplified analysis platform</vt:lpstr>
      <vt:lpstr>Example Collaborations</vt:lpstr>
      <vt:lpstr>Relevance to XSEDE</vt:lpstr>
      <vt:lpstr>Relevance to XSEDE (Cont..)</vt:lpstr>
      <vt:lpstr>XSEDE Vs AWS</vt:lpstr>
      <vt:lpstr>Acknowledgments</vt:lpstr>
      <vt:lpstr>For more information</vt:lpstr>
    </vt:vector>
  </TitlesOfParts>
  <Company>University of Chicago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Globus Genomics</dc:title>
  <dc:creator>Ravi Madduri</dc:creator>
  <cp:lastModifiedBy>Ravi Madduri</cp:lastModifiedBy>
  <cp:revision>77</cp:revision>
  <dcterms:created xsi:type="dcterms:W3CDTF">2013-04-15T15:16:15Z</dcterms:created>
  <dcterms:modified xsi:type="dcterms:W3CDTF">2013-07-22T21:54:58Z</dcterms:modified>
</cp:coreProperties>
</file>