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64" r:id="rId2"/>
    <p:sldId id="565" r:id="rId3"/>
    <p:sldId id="567" r:id="rId4"/>
    <p:sldId id="568" r:id="rId5"/>
    <p:sldId id="593" r:id="rId6"/>
    <p:sldId id="570" r:id="rId7"/>
    <p:sldId id="571" r:id="rId8"/>
    <p:sldId id="594" r:id="rId9"/>
    <p:sldId id="569" r:id="rId10"/>
    <p:sldId id="572" r:id="rId11"/>
    <p:sldId id="576" r:id="rId12"/>
    <p:sldId id="573" r:id="rId13"/>
    <p:sldId id="574" r:id="rId14"/>
    <p:sldId id="575" r:id="rId15"/>
    <p:sldId id="577" r:id="rId16"/>
    <p:sldId id="578" r:id="rId17"/>
    <p:sldId id="579" r:id="rId18"/>
    <p:sldId id="580" r:id="rId19"/>
    <p:sldId id="599" r:id="rId20"/>
    <p:sldId id="600" r:id="rId21"/>
    <p:sldId id="597" r:id="rId22"/>
    <p:sldId id="598" r:id="rId23"/>
    <p:sldId id="601" r:id="rId24"/>
    <p:sldId id="583" r:id="rId25"/>
    <p:sldId id="602" r:id="rId26"/>
    <p:sldId id="584" r:id="rId27"/>
    <p:sldId id="604" r:id="rId28"/>
    <p:sldId id="585" r:id="rId29"/>
    <p:sldId id="586" r:id="rId30"/>
    <p:sldId id="588" r:id="rId31"/>
    <p:sldId id="589" r:id="rId32"/>
    <p:sldId id="603" r:id="rId33"/>
    <p:sldId id="590" r:id="rId34"/>
  </p:sldIdLst>
  <p:sldSz cx="9144000" cy="6858000" type="screen4x3"/>
  <p:notesSz cx="7038975" cy="918527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66"/>
    <a:srgbClr val="990000"/>
    <a:srgbClr val="CC0000"/>
    <a:srgbClr val="5F5F5F"/>
    <a:srgbClr val="0066FF"/>
    <a:srgbClr val="FF00FF"/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9" autoAdjust="0"/>
    <p:restoredTop sz="94660" autoAdjust="0"/>
  </p:normalViewPr>
  <p:slideViewPr>
    <p:cSldViewPr>
      <p:cViewPr varScale="1">
        <p:scale>
          <a:sx n="87" d="100"/>
          <a:sy n="87" d="100"/>
        </p:scale>
        <p:origin x="-6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33" tIns="43818" rIns="87633" bIns="43818" numCol="1" anchor="t" anchorCtr="0" compatLnSpc="1">
            <a:prstTxWarp prst="textNoShape">
              <a:avLst/>
            </a:prstTxWarp>
          </a:bodyPr>
          <a:lstStyle>
            <a:lvl1pPr algn="l" defTabSz="87788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0813" y="0"/>
            <a:ext cx="307816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33" tIns="43818" rIns="87633" bIns="43818" numCol="1" anchor="t" anchorCtr="0" compatLnSpc="1">
            <a:prstTxWarp prst="textNoShape">
              <a:avLst/>
            </a:prstTxWarp>
          </a:bodyPr>
          <a:lstStyle>
            <a:lvl1pPr algn="r" defTabSz="87788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48713"/>
            <a:ext cx="3079750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33" tIns="43818" rIns="87633" bIns="43818" numCol="1" anchor="b" anchorCtr="0" compatLnSpc="1">
            <a:prstTxWarp prst="textNoShape">
              <a:avLst/>
            </a:prstTxWarp>
          </a:bodyPr>
          <a:lstStyle>
            <a:lvl1pPr algn="l" defTabSz="877888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0813" y="8748713"/>
            <a:ext cx="3078162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633" tIns="43818" rIns="87633" bIns="43818" numCol="1" anchor="b" anchorCtr="0" compatLnSpc="1">
            <a:prstTxWarp prst="textNoShape">
              <a:avLst/>
            </a:prstTxWarp>
          </a:bodyPr>
          <a:lstStyle>
            <a:lvl1pPr algn="r" defTabSz="877888">
              <a:defRPr sz="1200" b="0"/>
            </a:lvl1pPr>
          </a:lstStyle>
          <a:p>
            <a:pPr>
              <a:defRPr/>
            </a:pPr>
            <a:fld id="{A365A5AD-3EE4-46BF-94FB-D9221EAC1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362450"/>
            <a:ext cx="5162550" cy="413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375" tIns="44885" rIns="91375" bIns="448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4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688975"/>
            <a:ext cx="4592638" cy="344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B138D64D-F232-49EF-8E1E-188A010AAE0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F0CD962A-7C54-4AD6-BF05-A24FEEAA6719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9A6882E5-3845-4B23-9DD3-1AFE8300DEC0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37E5BADA-1D4F-4F04-BD88-6EEB95637C76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BD3D92A0-5714-462F-8616-A6505507FC90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1B24071B-1EB3-4C46-9F29-094CBD8E128A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7D3DDBA8-B29F-4CF0-AE7C-64D74EC9C60F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7D8F7652-AB30-44B3-B457-DBE0F95FDB1D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47C591C9-E4CF-4822-BFA5-3DDF203DADB1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01055FEC-9AED-4546-B2B7-11A50AD266F5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D26E7697-298D-4FF2-B471-20495DDBFA71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6EE239E9-5A9C-48E0-AFF1-E4FBC166B3BE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987800" y="8724900"/>
            <a:ext cx="3049588" cy="4587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702" tIns="46351" rIns="92702" bIns="46351"/>
          <a:lstStyle/>
          <a:p>
            <a:fld id="{79F57C70-806A-4A39-B902-48C2349ABCA0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04800"/>
            <a:ext cx="22098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770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041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88392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848100"/>
            <a:ext cx="8839200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839200" cy="104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600200"/>
            <a:ext cx="8839200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3"/>
          <p:cNvSpPr>
            <a:spLocks noChangeArrowheads="1"/>
          </p:cNvSpPr>
          <p:nvPr/>
        </p:nvSpPr>
        <p:spPr bwMode="auto">
          <a:xfrm>
            <a:off x="152400" y="228600"/>
            <a:ext cx="8839200" cy="76200"/>
          </a:xfrm>
          <a:prstGeom prst="rect">
            <a:avLst/>
          </a:prstGeom>
          <a:solidFill>
            <a:srgbClr val="0000CC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44"/>
          <p:cNvSpPr>
            <a:spLocks noChangeArrowheads="1"/>
          </p:cNvSpPr>
          <p:nvPr/>
        </p:nvSpPr>
        <p:spPr bwMode="auto">
          <a:xfrm>
            <a:off x="152400" y="228600"/>
            <a:ext cx="8839200" cy="76200"/>
          </a:xfrm>
          <a:prstGeom prst="rect">
            <a:avLst/>
          </a:prstGeom>
          <a:solidFill>
            <a:srgbClr val="00008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Rectangle 45"/>
          <p:cNvSpPr>
            <a:spLocks noChangeArrowheads="1"/>
          </p:cNvSpPr>
          <p:nvPr/>
        </p:nvSpPr>
        <p:spPr bwMode="auto">
          <a:xfrm flipV="1">
            <a:off x="1677988" y="6440488"/>
            <a:ext cx="6170612" cy="74612"/>
          </a:xfrm>
          <a:prstGeom prst="rect">
            <a:avLst/>
          </a:prstGeom>
          <a:solidFill>
            <a:srgbClr val="000080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Text Box 46"/>
          <p:cNvSpPr txBox="1">
            <a:spLocks noChangeArrowheads="1"/>
          </p:cNvSpPr>
          <p:nvPr/>
        </p:nvSpPr>
        <p:spPr bwMode="auto">
          <a:xfrm>
            <a:off x="1676400" y="6248400"/>
            <a:ext cx="57150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>
                <a:latin typeface="Arial" charset="0"/>
              </a:rPr>
              <a:t>SAN DIEGO SUPERCOMPUTER CENTER</a:t>
            </a:r>
          </a:p>
        </p:txBody>
      </p:sp>
      <p:sp>
        <p:nvSpPr>
          <p:cNvPr id="1032" name="Text Box 56"/>
          <p:cNvSpPr txBox="1">
            <a:spLocks noChangeArrowheads="1"/>
          </p:cNvSpPr>
          <p:nvPr/>
        </p:nvSpPr>
        <p:spPr bwMode="auto">
          <a:xfrm>
            <a:off x="2133600" y="6553200"/>
            <a:ext cx="5715000" cy="15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en-US">
                <a:latin typeface="Arial" charset="0"/>
              </a:rPr>
              <a:t>UNIVERSITY OF CALIFORNIA, SAN DIEGO</a:t>
            </a:r>
          </a:p>
        </p:txBody>
      </p:sp>
      <p:pic>
        <p:nvPicPr>
          <p:cNvPr id="1033" name="Picture 5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6172200"/>
            <a:ext cx="8509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4800" y="6248400"/>
            <a:ext cx="1143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2pPr>
      <a:lvl3pPr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3pPr>
      <a:lvl4pPr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4pPr>
      <a:lvl5pPr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5pPr>
      <a:lvl6pPr marL="457200"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6pPr>
      <a:lvl7pPr marL="914400"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7pPr>
      <a:lvl8pPr marL="1371600"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8pPr>
      <a:lvl9pPr marL="1828800" algn="ct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 i="1">
          <a:solidFill>
            <a:srgbClr val="000099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ode.google.com/p/p3dff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i="0" dirty="0" smtClean="0">
                <a:latin typeface="Calibri" pitchFamily="34" charset="0"/>
              </a:rPr>
              <a:t>Scalable Spectral Transforms at </a:t>
            </a:r>
            <a:r>
              <a:rPr lang="en-US" i="0" dirty="0" err="1" smtClean="0">
                <a:latin typeface="Calibri" pitchFamily="34" charset="0"/>
              </a:rPr>
              <a:t>Petascale</a:t>
            </a:r>
            <a:endParaRPr lang="en-US" i="0" dirty="0" smtClean="0">
              <a:latin typeface="Calibri" pitchFamily="34" charset="0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Dmitry </a:t>
            </a:r>
            <a:r>
              <a:rPr lang="en-US" dirty="0" err="1" smtClean="0">
                <a:latin typeface="Calibri" pitchFamily="34" charset="0"/>
              </a:rPr>
              <a:t>Pekurovsky</a:t>
            </a:r>
            <a:endParaRPr lang="en-US" dirty="0" smtClean="0">
              <a:latin typeface="Calibri" pitchFamily="34" charset="0"/>
            </a:endParaRPr>
          </a:p>
          <a:p>
            <a:r>
              <a:rPr lang="en-US" sz="2400" b="0" i="1" dirty="0" smtClean="0">
                <a:latin typeface="Calibri" pitchFamily="34" charset="0"/>
              </a:rPr>
              <a:t>San Diego Supercomputer Center</a:t>
            </a:r>
          </a:p>
          <a:p>
            <a:r>
              <a:rPr lang="en-US" sz="2400" b="0" i="1" dirty="0" smtClean="0">
                <a:latin typeface="Calibri" pitchFamily="34" charset="0"/>
              </a:rPr>
              <a:t>UC San Diego</a:t>
            </a:r>
          </a:p>
          <a:p>
            <a:endParaRPr lang="en-US" sz="2400" b="0" i="1" dirty="0" smtClean="0">
              <a:latin typeface="Calibri" pitchFamily="34" charset="0"/>
            </a:endParaRPr>
          </a:p>
          <a:p>
            <a:r>
              <a:rPr lang="en-US" sz="2400" b="0" i="1" dirty="0" smtClean="0">
                <a:latin typeface="Calibri" pitchFamily="34" charset="0"/>
              </a:rPr>
              <a:t>dmitry@sdsc.edu</a:t>
            </a:r>
            <a:endParaRPr lang="en-US" sz="2400" b="0" i="1" dirty="0" smtClean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4864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1" dirty="0" smtClean="0">
                <a:solidFill>
                  <a:srgbClr val="C00000"/>
                </a:solidFill>
              </a:rPr>
              <a:t>Presented at </a:t>
            </a:r>
            <a:r>
              <a:rPr lang="en-US" sz="1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XSEDE’13</a:t>
            </a:r>
            <a:r>
              <a:rPr lang="en-US" sz="1800" b="0" i="1" dirty="0" smtClean="0">
                <a:solidFill>
                  <a:srgbClr val="C00000"/>
                </a:solidFill>
              </a:rPr>
              <a:t>, July 22-25, San Diego</a:t>
            </a:r>
            <a:endParaRPr lang="en-US" sz="1800" b="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P3DFFT implementation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b="0" dirty="0" smtClean="0">
                <a:latin typeface="Calibri" pitchFamily="34" charset="0"/>
              </a:rPr>
              <a:t>Baseline version implemented in Fortran90 with MPI</a:t>
            </a:r>
          </a:p>
          <a:p>
            <a:pPr eaLnBrk="1" hangingPunct="1">
              <a:defRPr/>
            </a:pPr>
            <a:r>
              <a:rPr lang="en-US" sz="2400" b="0" dirty="0" smtClean="0">
                <a:latin typeface="Calibri" pitchFamily="34" charset="0"/>
              </a:rPr>
              <a:t>1D FFT:  call FFTW or ESSL</a:t>
            </a:r>
          </a:p>
          <a:p>
            <a:pPr eaLnBrk="1" hangingPunct="1">
              <a:defRPr/>
            </a:pPr>
            <a:r>
              <a:rPr lang="en-US" sz="2400" b="0" dirty="0" smtClean="0">
                <a:latin typeface="Calibri" pitchFamily="34" charset="0"/>
              </a:rPr>
              <a:t>Transpose implementation in 2D decomposition:</a:t>
            </a:r>
          </a:p>
          <a:p>
            <a:pPr lvl="1" eaLnBrk="1" hangingPunct="1">
              <a:defRPr/>
            </a:pPr>
            <a:r>
              <a:rPr lang="en-US" dirty="0" smtClean="0">
                <a:latin typeface="Calibri" pitchFamily="34" charset="0"/>
              </a:rPr>
              <a:t>Set up 2D </a:t>
            </a:r>
            <a:r>
              <a:rPr lang="en-US" dirty="0" err="1" smtClean="0">
                <a:latin typeface="Calibri" pitchFamily="34" charset="0"/>
              </a:rPr>
              <a:t>cartesian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subcommunicators</a:t>
            </a:r>
            <a:r>
              <a:rPr lang="en-US" dirty="0" smtClean="0">
                <a:latin typeface="Calibri" pitchFamily="34" charset="0"/>
              </a:rPr>
              <a:t>, using MPI_COMM_SPLIT (rows and columns)</a:t>
            </a:r>
          </a:p>
          <a:p>
            <a:pPr lvl="1" eaLnBrk="1" hangingPunct="1">
              <a:defRPr/>
            </a:pPr>
            <a:r>
              <a:rPr lang="en-US" dirty="0" smtClean="0">
                <a:latin typeface="Calibri" pitchFamily="34" charset="0"/>
              </a:rPr>
              <a:t>Two transposes are needed:  	1.  in rows								2.  in columns</a:t>
            </a:r>
          </a:p>
          <a:p>
            <a:pPr marL="342900" lvl="1" indent="-342900" eaLnBrk="1" hangingPunct="1">
              <a:buFont typeface="Arial" charset="0"/>
              <a:buChar char="•"/>
              <a:defRPr/>
            </a:pPr>
            <a:r>
              <a:rPr lang="en-US" dirty="0" smtClean="0">
                <a:latin typeface="Calibri" pitchFamily="34" charset="0"/>
              </a:rPr>
              <a:t>Baseline version: exchange data using </a:t>
            </a:r>
            <a:r>
              <a:rPr lang="en-US" dirty="0" err="1" smtClean="0">
                <a:latin typeface="Calibri" pitchFamily="34" charset="0"/>
              </a:rPr>
              <a:t>MPI_Alltoall</a:t>
            </a:r>
            <a:r>
              <a:rPr lang="en-US" dirty="0" smtClean="0">
                <a:latin typeface="Calibri" pitchFamily="34" charset="0"/>
              </a:rPr>
              <a:t> or     	</a:t>
            </a:r>
            <a:r>
              <a:rPr lang="en-US" dirty="0" err="1" smtClean="0">
                <a:latin typeface="Calibri" pitchFamily="34" charset="0"/>
              </a:rPr>
              <a:t>MPI_Alltoallv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Computation performance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15400" cy="5486400"/>
          </a:xfrm>
        </p:spPr>
        <p:txBody>
          <a:bodyPr/>
          <a:lstStyle/>
          <a:p>
            <a:pPr eaLnBrk="1" hangingPunct="1"/>
            <a:r>
              <a:rPr lang="en-US" sz="2400" b="0" smtClean="0"/>
              <a:t>1D FFT, three times:	     	1. Stride-1</a:t>
            </a:r>
          </a:p>
          <a:p>
            <a:pPr eaLnBrk="1" hangingPunct="1">
              <a:buFontTx/>
              <a:buNone/>
            </a:pPr>
            <a:r>
              <a:rPr lang="en-US" sz="2400" b="0" smtClean="0"/>
              <a:t>					     	2. Small stride</a:t>
            </a:r>
          </a:p>
          <a:p>
            <a:pPr eaLnBrk="1" hangingPunct="1">
              <a:buFontTx/>
              <a:buNone/>
            </a:pPr>
            <a:r>
              <a:rPr lang="en-US" sz="2400" b="0" smtClean="0"/>
              <a:t>						3. Large stride (out of cache)	</a:t>
            </a:r>
          </a:p>
          <a:p>
            <a:pPr eaLnBrk="1" hangingPunct="1"/>
            <a:r>
              <a:rPr lang="en-US" sz="2400" b="0" smtClean="0"/>
              <a:t>Strategy:				</a:t>
            </a:r>
          </a:p>
          <a:p>
            <a:pPr lvl="1" eaLnBrk="1" hangingPunct="1"/>
            <a:r>
              <a:rPr lang="en-US" smtClean="0"/>
              <a:t>Use an established library (ESSL, FFTW)</a:t>
            </a:r>
          </a:p>
          <a:p>
            <a:pPr lvl="1" eaLnBrk="1" hangingPunct="1"/>
            <a:r>
              <a:rPr lang="en-US" smtClean="0"/>
              <a:t>An option to keep data in original layout, or transpose so that the stride is always 1</a:t>
            </a:r>
          </a:p>
          <a:p>
            <a:pPr lvl="2" eaLnBrk="1" hangingPunct="1"/>
            <a:r>
              <a:rPr lang="en-US" smtClean="0"/>
              <a:t>The results are then laid out as (Z,Y,X) instead of (X,Y,Z)</a:t>
            </a:r>
          </a:p>
          <a:p>
            <a:pPr lvl="2" eaLnBrk="1" hangingPunct="1"/>
            <a:r>
              <a:rPr lang="en-US" smtClean="0"/>
              <a:t>Use loop blocking to optimize cache use</a:t>
            </a:r>
          </a:p>
          <a:p>
            <a:pPr lvl="2" eaLnBrk="1" hangingPunct="1"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Communication performance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4864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Calibri" pitchFamily="34" charset="0"/>
              </a:rPr>
              <a:t>A large portion of total time (up to 80%) is all-to-all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Highly dependent on optimal implementation of 	</a:t>
            </a:r>
            <a:r>
              <a:rPr lang="en-US" b="0" dirty="0" err="1" smtClean="0">
                <a:latin typeface="Calibri" pitchFamily="34" charset="0"/>
              </a:rPr>
              <a:t>MPI_Alltoall</a:t>
            </a:r>
            <a:r>
              <a:rPr lang="en-US" b="0" dirty="0" smtClean="0">
                <a:latin typeface="Calibri" pitchFamily="34" charset="0"/>
              </a:rPr>
              <a:t> (varies with vendor)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Buffers for exchange are close in size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Good load balance, predictable pattern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Performance can be sensitive to choice of </a:t>
            </a:r>
            <a:r>
              <a:rPr lang="en-US" b="0" dirty="0" smtClean="0">
                <a:latin typeface="Calibri" pitchFamily="34" charset="0"/>
              </a:rPr>
              <a:t>2D virtual processor grid (M</a:t>
            </a:r>
            <a:r>
              <a:rPr lang="en-US" b="0" baseline="-25000" dirty="0" smtClean="0">
                <a:latin typeface="Calibri" pitchFamily="34" charset="0"/>
              </a:rPr>
              <a:t>1</a:t>
            </a:r>
            <a:r>
              <a:rPr lang="en-US" b="0" dirty="0" smtClean="0">
                <a:latin typeface="Calibri" pitchFamily="34" charset="0"/>
              </a:rPr>
              <a:t>,M</a:t>
            </a:r>
            <a:r>
              <a:rPr lang="en-US" b="0" baseline="-25000" dirty="0" smtClean="0">
                <a:latin typeface="Calibri" pitchFamily="34" charset="0"/>
              </a:rPr>
              <a:t>2</a:t>
            </a:r>
            <a:r>
              <a:rPr lang="en-US" b="0" dirty="0" smtClean="0">
                <a:latin typeface="Calibri" pitchFamily="34" charset="0"/>
              </a:rPr>
              <a:t>)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Performance </a:t>
            </a:r>
            <a:r>
              <a:rPr lang="en-US" sz="3200" i="0" dirty="0" err="1" smtClean="0"/>
              <a:t>dependance</a:t>
            </a:r>
            <a:r>
              <a:rPr lang="en-US" sz="3200" i="0" dirty="0" smtClean="0"/>
              <a:t> on processor grid shape M</a:t>
            </a:r>
            <a:r>
              <a:rPr lang="en-US" sz="3200" i="0" baseline="-25000" dirty="0" smtClean="0"/>
              <a:t>1</a:t>
            </a:r>
            <a:r>
              <a:rPr lang="en-US" sz="3200" i="0" dirty="0" smtClean="0"/>
              <a:t>xM</a:t>
            </a:r>
            <a:r>
              <a:rPr lang="en-US" sz="3200" i="0" baseline="-25000" dirty="0" smtClean="0"/>
              <a:t>2</a:t>
            </a:r>
          </a:p>
        </p:txBody>
      </p:sp>
      <p:pic>
        <p:nvPicPr>
          <p:cNvPr id="12291" name="Chart 1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 b="-34"/>
          <a:stretch>
            <a:fillRect/>
          </a:stretch>
        </p:blipFill>
        <p:spPr>
          <a:xfrm>
            <a:off x="381000" y="1676400"/>
            <a:ext cx="80772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334963"/>
            <a:ext cx="9144000" cy="808037"/>
          </a:xfrm>
        </p:spPr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Communication scaling </a:t>
            </a:r>
            <a:br>
              <a:rPr lang="en-US" sz="3200" i="0" smtClean="0">
                <a:solidFill>
                  <a:srgbClr val="002060"/>
                </a:solidFill>
              </a:rPr>
            </a:br>
            <a:r>
              <a:rPr lang="en-US" sz="3200" i="0" smtClean="0">
                <a:solidFill>
                  <a:srgbClr val="002060"/>
                </a:solidFill>
              </a:rPr>
              <a:t>and networks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257800"/>
          </a:xfrm>
        </p:spPr>
        <p:txBody>
          <a:bodyPr/>
          <a:lstStyle/>
          <a:p>
            <a:pPr eaLnBrk="1" hangingPunct="1"/>
            <a:r>
              <a:rPr lang="en-US" sz="3200" b="0" dirty="0" smtClean="0"/>
              <a:t>All-to-all exchanges are directly affected by </a:t>
            </a:r>
            <a:r>
              <a:rPr lang="en-US" sz="3200" b="0" i="1" dirty="0" smtClean="0"/>
              <a:t>bisection bandwidth </a:t>
            </a:r>
            <a:r>
              <a:rPr lang="en-US" sz="3200" b="0" dirty="0" smtClean="0"/>
              <a:t>of the interconnect</a:t>
            </a:r>
          </a:p>
          <a:p>
            <a:pPr eaLnBrk="1" hangingPunct="1"/>
            <a:r>
              <a:rPr lang="en-US" sz="3200" b="0" dirty="0" smtClean="0"/>
              <a:t>Increasing P decreases buffer size</a:t>
            </a:r>
          </a:p>
          <a:p>
            <a:pPr lvl="1" eaLnBrk="1" hangingPunct="1"/>
            <a:r>
              <a:rPr lang="en-US" sz="2800" dirty="0" smtClean="0"/>
              <a:t>Expect 1/P scaling on fat-trees and other networks with full bisection bandwidth (until buffer size gets below the latency threshold).</a:t>
            </a:r>
          </a:p>
          <a:p>
            <a:pPr eaLnBrk="1" hangingPunct="1"/>
            <a:r>
              <a:rPr lang="en-US" sz="3200" b="0" dirty="0" smtClean="0"/>
              <a:t>On torus topology (Cray </a:t>
            </a:r>
            <a:r>
              <a:rPr lang="en-US" sz="3200" b="0" dirty="0" smtClean="0"/>
              <a:t>XT5, XE6) </a:t>
            </a:r>
            <a:r>
              <a:rPr lang="en-US" sz="3200" b="0" dirty="0" smtClean="0"/>
              <a:t>bisection bandwidth </a:t>
            </a:r>
            <a:r>
              <a:rPr lang="en-US" sz="3200" b="0" dirty="0" smtClean="0"/>
              <a:t>scales </a:t>
            </a:r>
            <a:r>
              <a:rPr lang="en-US" sz="3200" b="0" dirty="0" smtClean="0"/>
              <a:t>as P</a:t>
            </a:r>
            <a:r>
              <a:rPr lang="en-US" sz="3200" b="0" baseline="30000" dirty="0" smtClean="0"/>
              <a:t>2/3</a:t>
            </a:r>
            <a:r>
              <a:rPr lang="en-US" sz="3200" b="0" dirty="0" smtClean="0"/>
              <a:t> </a:t>
            </a:r>
          </a:p>
          <a:p>
            <a:pPr lvl="1" eaLnBrk="1" hangingPunct="1"/>
            <a:r>
              <a:rPr lang="en-US" sz="2800" dirty="0" smtClean="0"/>
              <a:t>Expect P</a:t>
            </a:r>
            <a:r>
              <a:rPr lang="en-US" sz="2800" baseline="30000" dirty="0" smtClean="0"/>
              <a:t>-2/3</a:t>
            </a:r>
            <a:r>
              <a:rPr lang="en-US" sz="2800" dirty="0" smtClean="0"/>
              <a:t> </a:t>
            </a:r>
            <a:r>
              <a:rPr lang="en-US" sz="2800" dirty="0" smtClean="0"/>
              <a:t>scaling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i="0" smtClean="0">
                <a:solidFill>
                  <a:srgbClr val="002060"/>
                </a:solidFill>
              </a:rPr>
              <a:t>Strong scaling on Cray XT5 (Kraken) at NICS/ORNL</a:t>
            </a: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304800" y="5638800"/>
            <a:ext cx="8153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4096</a:t>
            </a:r>
            <a:r>
              <a:rPr lang="en-US" sz="1600" b="0" baseline="30000"/>
              <a:t>3</a:t>
            </a:r>
            <a:r>
              <a:rPr lang="en-US" sz="1600" b="0"/>
              <a:t> grid, double precision, best M</a:t>
            </a:r>
            <a:r>
              <a:rPr lang="en-US" sz="1600" b="0" baseline="-25000"/>
              <a:t>1</a:t>
            </a:r>
            <a:r>
              <a:rPr lang="en-US" sz="1600" b="0"/>
              <a:t>/M</a:t>
            </a:r>
            <a:r>
              <a:rPr lang="en-US" sz="1600" b="0" baseline="-25000"/>
              <a:t>2</a:t>
            </a:r>
            <a:r>
              <a:rPr lang="en-US" sz="1600" b="0"/>
              <a:t> combination</a:t>
            </a:r>
          </a:p>
        </p:txBody>
      </p:sp>
      <p:pic>
        <p:nvPicPr>
          <p:cNvPr id="15365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95400"/>
            <a:ext cx="73152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smtClean="0"/>
              <a:t>Weak Scaling (Kraken)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533400" y="1206500"/>
            <a:ext cx="838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N</a:t>
            </a:r>
            <a:r>
              <a:rPr lang="en-US" sz="1600" b="0" baseline="30000"/>
              <a:t>3</a:t>
            </a:r>
            <a:r>
              <a:rPr lang="en-US" sz="1600" b="0"/>
              <a:t> grid, double precision</a:t>
            </a:r>
          </a:p>
        </p:txBody>
      </p:sp>
      <p:pic>
        <p:nvPicPr>
          <p:cNvPr id="16389" name="Chart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543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smtClean="0"/>
              <a:t>2D vs. 1D decomposition</a:t>
            </a:r>
          </a:p>
        </p:txBody>
      </p:sp>
      <p:pic>
        <p:nvPicPr>
          <p:cNvPr id="17411" name="Chart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752600"/>
            <a:ext cx="7620000" cy="4038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Applications of P3DFFT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0" smtClean="0"/>
              <a:t>P3DFFT has already been applied in a number of codes, in science fields including the following:</a:t>
            </a:r>
          </a:p>
          <a:p>
            <a:pPr eaLnBrk="1" hangingPunct="1"/>
            <a:r>
              <a:rPr lang="en-US" sz="2400" b="0" smtClean="0"/>
              <a:t>Turbulence</a:t>
            </a:r>
          </a:p>
          <a:p>
            <a:pPr eaLnBrk="1" hangingPunct="1"/>
            <a:r>
              <a:rPr lang="en-US" sz="2400" b="0" smtClean="0"/>
              <a:t>Astrophysics</a:t>
            </a:r>
          </a:p>
          <a:p>
            <a:pPr eaLnBrk="1" hangingPunct="1"/>
            <a:r>
              <a:rPr lang="en-US" sz="2400" b="0" smtClean="0"/>
              <a:t>Oceanography</a:t>
            </a:r>
          </a:p>
          <a:p>
            <a:pPr eaLnBrk="1" hangingPunct="1">
              <a:buFontTx/>
              <a:buNone/>
            </a:pPr>
            <a:r>
              <a:rPr lang="en-US" sz="2400" b="0" smtClean="0"/>
              <a:t>Other potential areas include </a:t>
            </a:r>
          </a:p>
          <a:p>
            <a:pPr lvl="1" eaLnBrk="1" hangingPunct="1"/>
            <a:r>
              <a:rPr lang="en-US" sz="2000" smtClean="0"/>
              <a:t>Material Science</a:t>
            </a:r>
          </a:p>
          <a:p>
            <a:pPr lvl="1" eaLnBrk="1" hangingPunct="1"/>
            <a:r>
              <a:rPr lang="en-US" sz="2000" smtClean="0"/>
              <a:t>Chemistry</a:t>
            </a:r>
          </a:p>
          <a:p>
            <a:pPr lvl="1" eaLnBrk="1" hangingPunct="1"/>
            <a:r>
              <a:rPr lang="en-US" sz="2000" smtClean="0"/>
              <a:t>Aerospace engineering</a:t>
            </a:r>
          </a:p>
          <a:p>
            <a:pPr lvl="1" eaLnBrk="1" hangingPunct="1"/>
            <a:r>
              <a:rPr lang="en-US" sz="2000" smtClean="0"/>
              <a:t>X-ray crystallography</a:t>
            </a:r>
          </a:p>
          <a:p>
            <a:pPr lvl="1" eaLnBrk="1" hangingPunct="1"/>
            <a:r>
              <a:rPr lang="en-US" sz="2000" smtClean="0"/>
              <a:t>Medicine</a:t>
            </a:r>
          </a:p>
          <a:p>
            <a:pPr lvl="1" eaLnBrk="1" hangingPunct="1"/>
            <a:r>
              <a:rPr lang="en-US" sz="2000" smtClean="0"/>
              <a:t>Atmospheric science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DNS turbulence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8392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0" dirty="0" smtClean="0"/>
              <a:t>Direct Numerical Simulations (DNS) code from Georgia Tech (</a:t>
            </a:r>
            <a:r>
              <a:rPr lang="en-US" sz="2000" b="0" dirty="0" err="1" smtClean="0"/>
              <a:t>P.K.Yeung</a:t>
            </a:r>
            <a:r>
              <a:rPr lang="en-US" sz="2000" b="0" dirty="0" smtClean="0"/>
              <a:t> et al.) to simulate isotropic turbulence on a cubic periodic domain</a:t>
            </a: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dirty="0" smtClean="0">
                <a:ea typeface="Times New Roman" pitchFamily="18" charset="0"/>
                <a:cs typeface="Arial" charset="0"/>
              </a:rPr>
              <a:t>Characterized by disorderly, nonlinear fluctuations in 3D space and time that span a wide range of interacting scales</a:t>
            </a: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b="0" dirty="0" smtClean="0"/>
              <a:t>DNS is an important tool for first-principles understanding of turbulence in great detail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/>
              <a:t>Vital for new concepts and models as well as improved engineering devices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/>
              <a:t>Areas of application include aeronautics, environment, combustion, meteorology, oceanography</a:t>
            </a:r>
          </a:p>
          <a:p>
            <a:pPr>
              <a:defRPr/>
            </a:pPr>
            <a:r>
              <a:rPr lang="en-US" sz="2000" b="0" dirty="0" smtClean="0"/>
              <a:t>One of three Model Problems for NSF’s Track 1 solicitation</a:t>
            </a:r>
            <a:endParaRPr lang="en-US" sz="3200" b="0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960813"/>
            <a:ext cx="48006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Introduction: Fast Fourier </a:t>
            </a:r>
            <a:r>
              <a:rPr lang="en-US" sz="3200" i="0" dirty="0" smtClean="0"/>
              <a:t>Transforms and related spectral transforms</a:t>
            </a:r>
            <a:endParaRPr lang="en-US" sz="3200" i="0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334000"/>
          </a:xfrm>
        </p:spPr>
        <p:txBody>
          <a:bodyPr/>
          <a:lstStyle/>
          <a:p>
            <a:r>
              <a:rPr lang="en-US" sz="2400" b="0" dirty="0" smtClean="0"/>
              <a:t>Project scope: algorithms operating on structured grids in three dimensions that are computationally demanding, and process data in each dimension independently of others. </a:t>
            </a:r>
          </a:p>
          <a:p>
            <a:r>
              <a:rPr lang="en-US" sz="2400" b="0" dirty="0" smtClean="0"/>
              <a:t>Examples: Fourier, </a:t>
            </a:r>
            <a:r>
              <a:rPr lang="en-US" sz="2400" b="0" dirty="0" err="1" smtClean="0"/>
              <a:t>Chebyshev</a:t>
            </a:r>
            <a:r>
              <a:rPr lang="en-US" sz="2400" b="0" dirty="0" smtClean="0"/>
              <a:t>, finite difference high-order </a:t>
            </a:r>
            <a:r>
              <a:rPr lang="en-US" sz="2400" b="0" dirty="0" smtClean="0"/>
              <a:t>c</a:t>
            </a:r>
            <a:r>
              <a:rPr lang="en-US" sz="2400" b="0" dirty="0" smtClean="0"/>
              <a:t>ompact schemes</a:t>
            </a:r>
            <a:endParaRPr lang="en-US" sz="2400" b="0" dirty="0" smtClean="0"/>
          </a:p>
          <a:p>
            <a:r>
              <a:rPr lang="en-US" sz="2400" b="0" dirty="0" smtClean="0"/>
              <a:t>Heavily used in many areas of computational science</a:t>
            </a:r>
          </a:p>
          <a:p>
            <a:r>
              <a:rPr lang="en-US" sz="2400" b="0" dirty="0" smtClean="0"/>
              <a:t>Computationally </a:t>
            </a:r>
            <a:r>
              <a:rPr lang="en-US" sz="2400" b="0" dirty="0" smtClean="0"/>
              <a:t>demanding</a:t>
            </a:r>
          </a:p>
          <a:p>
            <a:pPr lvl="1"/>
            <a:r>
              <a:rPr lang="en-US" sz="2000" dirty="0" smtClean="0"/>
              <a:t>Typically not </a:t>
            </a:r>
            <a:r>
              <a:rPr lang="en-US" sz="2000" dirty="0" smtClean="0"/>
              <a:t>a cache-friendly algorithm</a:t>
            </a:r>
          </a:p>
          <a:p>
            <a:pPr lvl="2"/>
            <a:r>
              <a:rPr lang="en-US" sz="1800" dirty="0" smtClean="0"/>
              <a:t>Memory bandwidth is stressed</a:t>
            </a:r>
          </a:p>
          <a:p>
            <a:pPr lvl="1"/>
            <a:r>
              <a:rPr lang="en-US" sz="2000" dirty="0" smtClean="0"/>
              <a:t>Communication intense</a:t>
            </a:r>
          </a:p>
          <a:p>
            <a:pPr lvl="2"/>
            <a:r>
              <a:rPr lang="en-US" sz="1800" dirty="0" smtClean="0"/>
              <a:t>All-to-all exchange is an expensive operation, stressing bisection bandwidth of the host’s </a:t>
            </a:r>
            <a:r>
              <a:rPr lang="en-US" sz="1800" dirty="0" smtClean="0"/>
              <a:t>network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DNS algorithm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0" smtClean="0"/>
              <a:t>It is crucial to simulate grids with high resolution to minimize discretization effects, and study a wide </a:t>
            </a:r>
          </a:p>
          <a:p>
            <a:pPr eaLnBrk="1" hangingPunct="1">
              <a:buFontTx/>
              <a:buNone/>
            </a:pPr>
            <a:r>
              <a:rPr lang="en-US" b="0" smtClean="0"/>
              <a:t>	range of length scales. </a:t>
            </a:r>
          </a:p>
          <a:p>
            <a:pPr eaLnBrk="1" hangingPunct="1"/>
            <a:r>
              <a:rPr lang="en-US" b="0" smtClean="0"/>
              <a:t>Uses Runge-Kutta 2</a:t>
            </a:r>
            <a:r>
              <a:rPr lang="en-US" b="0" baseline="30000" smtClean="0"/>
              <a:t>nd</a:t>
            </a:r>
            <a:r>
              <a:rPr lang="en-US" b="0" smtClean="0"/>
              <a:t> or 4</a:t>
            </a:r>
            <a:r>
              <a:rPr lang="en-US" b="0" baseline="30000" smtClean="0"/>
              <a:t>th</a:t>
            </a:r>
            <a:r>
              <a:rPr lang="en-US" b="0" smtClean="0"/>
              <a:t> order for time-stepping</a:t>
            </a:r>
          </a:p>
          <a:p>
            <a:pPr eaLnBrk="1" hangingPunct="1"/>
            <a:r>
              <a:rPr lang="en-US" b="0" smtClean="0"/>
              <a:t>Uses pseudospectral method to solve Navier-Stokes eqs.</a:t>
            </a:r>
          </a:p>
          <a:p>
            <a:pPr lvl="1" eaLnBrk="1" hangingPunct="1"/>
            <a:r>
              <a:rPr lang="en-US" smtClean="0"/>
              <a:t>3D FFT is the most time-consuming part</a:t>
            </a:r>
          </a:p>
          <a:p>
            <a:pPr eaLnBrk="1" hangingPunct="1"/>
            <a:r>
              <a:rPr lang="en-US" b="0" smtClean="0"/>
              <a:t>2D decomposition based on P3DFFT framework has been implemented. </a:t>
            </a:r>
          </a:p>
          <a:p>
            <a:pPr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DNS performance </a:t>
            </a:r>
            <a:r>
              <a:rPr lang="en-US" sz="3200" i="0" dirty="0" smtClean="0"/>
              <a:t>(Cray </a:t>
            </a:r>
            <a:r>
              <a:rPr lang="en-US" sz="3200" i="0" dirty="0" smtClean="0"/>
              <a:t>XT5)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066800"/>
            <a:ext cx="6297613" cy="5165725"/>
          </a:xfrm>
          <a:noFill/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743200" y="5791200"/>
            <a:ext cx="2819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/>
              <a:t>N</a:t>
            </a:r>
            <a:r>
              <a:rPr lang="en-US" sz="1600" baseline="-25000"/>
              <a:t>cores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2438400" y="3962400"/>
            <a:ext cx="1371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4096</a:t>
            </a:r>
            <a:r>
              <a:rPr lang="en-US" sz="1400" baseline="30000"/>
              <a:t>3</a:t>
            </a: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3886200" y="1981200"/>
            <a:ext cx="1219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8192</a:t>
            </a:r>
            <a:r>
              <a:rPr lang="en-US" sz="1400" baseline="3000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>
                <a:solidFill>
                  <a:schemeClr val="tx2"/>
                </a:solidFill>
              </a:rPr>
              <a:t>P3DFFT Development: Motivation</a:t>
            </a:r>
            <a:endParaRPr lang="en-US" sz="3200" i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105400"/>
          </a:xfrm>
        </p:spPr>
        <p:txBody>
          <a:bodyPr/>
          <a:lstStyle/>
          <a:p>
            <a:r>
              <a:rPr lang="en-US" sz="2400" b="0" dirty="0" smtClean="0"/>
              <a:t>3D FFT is a very common algorithm. In </a:t>
            </a:r>
            <a:r>
              <a:rPr lang="en-US" sz="2400" b="0" dirty="0" err="1" smtClean="0"/>
              <a:t>pseudospectral</a:t>
            </a:r>
            <a:r>
              <a:rPr lang="en-US" sz="2400" b="0" dirty="0" smtClean="0"/>
              <a:t> algorithms simulating turbulence it is mostly used for cases with isotropic conditions and in </a:t>
            </a:r>
            <a:r>
              <a:rPr lang="en-US" sz="2400" i="1" dirty="0" smtClean="0"/>
              <a:t>homogeneous</a:t>
            </a:r>
            <a:r>
              <a:rPr lang="en-US" sz="2400" b="0" dirty="0" smtClean="0"/>
              <a:t> domains with periodic boundary conditions. In this case only </a:t>
            </a:r>
            <a:r>
              <a:rPr lang="en-US" sz="2400" b="0" u="sng" dirty="0" smtClean="0"/>
              <a:t>real-to-complex and complex-to-real 3D FFT </a:t>
            </a:r>
            <a:r>
              <a:rPr lang="en-US" sz="2400" b="0" dirty="0" smtClean="0"/>
              <a:t>are needed. </a:t>
            </a:r>
          </a:p>
          <a:p>
            <a:r>
              <a:rPr lang="en-US" sz="2400" b="0" dirty="0" smtClean="0"/>
              <a:t>For many researchers it is more interesting to study </a:t>
            </a:r>
            <a:r>
              <a:rPr lang="en-US" sz="2400" i="1" dirty="0" smtClean="0"/>
              <a:t>inhomogeneous</a:t>
            </a:r>
            <a:r>
              <a:rPr lang="en-US" sz="2400" b="0" dirty="0" smtClean="0"/>
              <a:t> systems, for example </a:t>
            </a:r>
            <a:r>
              <a:rPr lang="en-US" sz="2400" i="1" dirty="0" smtClean="0"/>
              <a:t>wall-bounded flows </a:t>
            </a:r>
            <a:r>
              <a:rPr lang="en-US" sz="2400" b="0" dirty="0" smtClean="0"/>
              <a:t>(</a:t>
            </a:r>
            <a:r>
              <a:rPr lang="en-US" sz="2400" b="0" dirty="0" err="1" smtClean="0"/>
              <a:t>Dirichlet</a:t>
            </a:r>
            <a:r>
              <a:rPr lang="en-US" sz="2400" b="0" dirty="0" smtClean="0"/>
              <a:t> or other non-periodic boundary conditions in one dimension). </a:t>
            </a:r>
            <a:r>
              <a:rPr lang="en-US" sz="2400" b="0" u="sng" dirty="0" err="1" smtClean="0"/>
              <a:t>Chebyshev</a:t>
            </a:r>
            <a:r>
              <a:rPr lang="en-US" sz="2400" b="0" u="sng" dirty="0" smtClean="0"/>
              <a:t> transforms </a:t>
            </a:r>
            <a:r>
              <a:rPr lang="en-US" sz="2400" b="0" dirty="0" smtClean="0"/>
              <a:t>or finite difference higher-order </a:t>
            </a:r>
            <a:r>
              <a:rPr lang="en-US" sz="2400" b="0" u="sng" dirty="0" smtClean="0"/>
              <a:t>compact schemes </a:t>
            </a:r>
            <a:r>
              <a:rPr lang="en-US" sz="2400" b="0" dirty="0" smtClean="0"/>
              <a:t>are more appropriate.</a:t>
            </a:r>
          </a:p>
          <a:p>
            <a:r>
              <a:rPr lang="en-US" sz="2400" b="0" dirty="0" smtClean="0"/>
              <a:t>In simulating </a:t>
            </a:r>
            <a:r>
              <a:rPr lang="en-US" sz="2400" i="1" dirty="0" smtClean="0"/>
              <a:t>compressible turbulence</a:t>
            </a:r>
            <a:r>
              <a:rPr lang="en-US" sz="2400" b="0" dirty="0" smtClean="0"/>
              <a:t>, again higher-order </a:t>
            </a:r>
            <a:r>
              <a:rPr lang="en-US" sz="2400" b="0" u="sng" dirty="0" smtClean="0"/>
              <a:t>compact schemes </a:t>
            </a:r>
            <a:r>
              <a:rPr lang="en-US" sz="2400" b="0" dirty="0" smtClean="0"/>
              <a:t>are used.</a:t>
            </a:r>
            <a:r>
              <a:rPr lang="en-US" sz="2400" b="0" dirty="0" smtClean="0"/>
              <a:t> </a:t>
            </a:r>
            <a:endParaRPr lang="en-US" sz="2400" b="0" dirty="0" smtClean="0"/>
          </a:p>
          <a:p>
            <a:r>
              <a:rPr lang="en-US" sz="2400" b="0" dirty="0" smtClean="0"/>
              <a:t>In other applications, </a:t>
            </a:r>
            <a:r>
              <a:rPr lang="en-US" sz="2400" b="0" dirty="0" smtClean="0"/>
              <a:t>a </a:t>
            </a:r>
            <a:r>
              <a:rPr lang="en-US" sz="2400" b="0" u="sng" dirty="0" smtClean="0"/>
              <a:t>complex-to-complex transform </a:t>
            </a:r>
            <a:r>
              <a:rPr lang="en-US" sz="2400" b="0" dirty="0" smtClean="0"/>
              <a:t>may be needed; or a </a:t>
            </a:r>
            <a:r>
              <a:rPr lang="en-US" sz="2400" b="0" u="sng" dirty="0" smtClean="0"/>
              <a:t>custom user transform</a:t>
            </a:r>
            <a:r>
              <a:rPr lang="en-US" sz="2400" b="0" dirty="0" smtClean="0"/>
              <a:t>. </a:t>
            </a:r>
            <a:endParaRPr lang="en-US" sz="2000" b="0" dirty="0" smtClean="0"/>
          </a:p>
          <a:p>
            <a:endParaRPr lang="en-US" sz="2400" b="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>
                <a:solidFill>
                  <a:schemeClr val="tx2"/>
                </a:solidFill>
              </a:rPr>
              <a:t>P3DFFT Development: Motivation (cont’d)</a:t>
            </a:r>
            <a:endParaRPr lang="en-US" sz="3200" i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4953000"/>
          </a:xfrm>
        </p:spPr>
        <p:txBody>
          <a:bodyPr/>
          <a:lstStyle/>
          <a:p>
            <a:r>
              <a:rPr lang="en-US" sz="2400" b="0" dirty="0" smtClean="0"/>
              <a:t>Many CFD/turbulence codes use </a:t>
            </a:r>
            <a:r>
              <a:rPr lang="en-US" sz="2400" b="0" u="sng" dirty="0" smtClean="0"/>
              <a:t>2/3 </a:t>
            </a:r>
            <a:r>
              <a:rPr lang="en-US" sz="2400" b="0" u="sng" dirty="0" err="1" smtClean="0"/>
              <a:t>dealiasing</a:t>
            </a:r>
            <a:r>
              <a:rPr lang="en-US" sz="2400" b="0" u="sng" dirty="0" smtClean="0"/>
              <a:t> technique</a:t>
            </a:r>
            <a:r>
              <a:rPr lang="en-US" sz="2400" b="0" dirty="0" smtClean="0"/>
              <a:t>, where only 2/3 of the modes in each dimension are kept after the forward Fourier Transform. Potential time- and memory-saving opportunity.</a:t>
            </a:r>
          </a:p>
          <a:p>
            <a:r>
              <a:rPr lang="en-US" sz="2400" b="0" dirty="0" smtClean="0"/>
              <a:t>Many codes have several independent arrays (variables) that need to be transformed. This can be implemented in a staggered fashion so as to </a:t>
            </a:r>
            <a:r>
              <a:rPr lang="en-US" sz="2400" b="0" u="sng" dirty="0" smtClean="0"/>
              <a:t>overlap communication with computation</a:t>
            </a:r>
            <a:r>
              <a:rPr lang="en-US" sz="2400" b="0" dirty="0" smtClean="0"/>
              <a:t>. </a:t>
            </a:r>
          </a:p>
          <a:p>
            <a:r>
              <a:rPr lang="en-US" sz="2400" b="0" dirty="0" smtClean="0"/>
              <a:t>Some codes employ 3D rather than 2D domain decomposition. They need </a:t>
            </a:r>
            <a:r>
              <a:rPr lang="en-US" sz="2400" b="0" u="sng" dirty="0" smtClean="0"/>
              <a:t>utilities</a:t>
            </a:r>
            <a:r>
              <a:rPr lang="en-US" sz="2400" b="0" dirty="0" smtClean="0"/>
              <a:t> to go between 2D and 3D. </a:t>
            </a:r>
          </a:p>
          <a:p>
            <a:r>
              <a:rPr lang="en-US" sz="2400" b="0" dirty="0" smtClean="0"/>
              <a:t>In some cases, usage scenario does not fall into the common fold, and the user might need access to </a:t>
            </a:r>
            <a:r>
              <a:rPr lang="en-US" sz="2400" b="0" u="sng" dirty="0" smtClean="0"/>
              <a:t>isolated transposes</a:t>
            </a:r>
            <a:r>
              <a:rPr lang="en-US" sz="2400" b="0" dirty="0" smtClean="0"/>
              <a:t>. </a:t>
            </a:r>
            <a:endParaRPr lang="en-US" sz="2400" b="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P3DFFT - Ongoing </a:t>
            </a:r>
            <a:r>
              <a:rPr lang="en-US" sz="3200" i="0" dirty="0" smtClean="0">
                <a:solidFill>
                  <a:srgbClr val="002060"/>
                </a:solidFill>
              </a:rPr>
              <a:t>and planned work </a:t>
            </a:r>
            <a:r>
              <a:rPr lang="en-US" sz="3200" i="0" dirty="0" smtClean="0">
                <a:solidFill>
                  <a:srgbClr val="002060"/>
                </a:solidFill>
              </a:rPr>
              <a:t/>
            </a:r>
            <a:br>
              <a:rPr lang="en-US" sz="3200" i="0" dirty="0" smtClean="0">
                <a:solidFill>
                  <a:srgbClr val="002060"/>
                </a:solidFill>
              </a:rPr>
            </a:br>
            <a:r>
              <a:rPr lang="en-US" sz="3200" i="0" dirty="0" smtClean="0">
                <a:solidFill>
                  <a:srgbClr val="002060"/>
                </a:solidFill>
              </a:rPr>
              <a:t>Part 1: Interface and Flexibility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76400"/>
            <a:ext cx="8991600" cy="44958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0" dirty="0" smtClean="0"/>
              <a:t>Added </a:t>
            </a:r>
            <a:r>
              <a:rPr lang="en-US" b="0" dirty="0" smtClean="0"/>
              <a:t>other types of transform (e.g. complex-to-complex, </a:t>
            </a:r>
            <a:r>
              <a:rPr lang="en-US" b="0" dirty="0" err="1" smtClean="0"/>
              <a:t>Chebyshev</a:t>
            </a:r>
            <a:r>
              <a:rPr lang="en-US" b="0" dirty="0" smtClean="0"/>
              <a:t>, empty) – DONE in P3DFFT 2.5.1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0" dirty="0" smtClean="0"/>
              <a:t>Added pruned input/output feature (allows to implement 2/3 </a:t>
            </a:r>
            <a:r>
              <a:rPr lang="en-US" b="0" dirty="0" err="1" smtClean="0"/>
              <a:t>dealiasing</a:t>
            </a:r>
            <a:r>
              <a:rPr lang="en-US" b="0" dirty="0" smtClean="0"/>
              <a:t>) – DONE in P3DFFT 2.6.1</a:t>
            </a:r>
            <a:endParaRPr lang="en-US" b="0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0" dirty="0" smtClean="0"/>
              <a:t>Expanding the memory layout </a:t>
            </a:r>
            <a:r>
              <a:rPr lang="en-US" b="0" dirty="0" smtClean="0"/>
              <a:t>options, including 3D decomposition utilities. </a:t>
            </a:r>
            <a:endParaRPr lang="en-US" b="0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b="0" dirty="0" smtClean="0"/>
              <a:t>Adding ability to isolate transposes so the user can design their own transform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</a:rPr>
              <a:t>P3DFFT 2.6.1 performance for a large problem (8192</a:t>
            </a:r>
            <a:r>
              <a:rPr lang="en-US" sz="3200" baseline="30000" dirty="0" smtClean="0">
                <a:solidFill>
                  <a:schemeClr val="tx2"/>
                </a:solidFill>
              </a:rPr>
              <a:t>3</a:t>
            </a:r>
            <a:r>
              <a:rPr lang="en-US" sz="3200" dirty="0" smtClean="0">
                <a:solidFill>
                  <a:schemeClr val="tx2"/>
                </a:solidFill>
              </a:rPr>
              <a:t>)</a:t>
            </a:r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7772400" cy="52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9144000" cy="4953000"/>
          </a:xfrm>
        </p:spPr>
        <p:txBody>
          <a:bodyPr/>
          <a:lstStyle/>
          <a:p>
            <a:pPr marL="514350" lvl="1" indent="-514350" eaLnBrk="1" hangingPunct="1">
              <a:buFontTx/>
              <a:buAutoNum type="arabicPeriod"/>
            </a:pPr>
            <a:r>
              <a:rPr lang="en-US" sz="2800" dirty="0" smtClean="0"/>
              <a:t>One-sided/</a:t>
            </a:r>
            <a:r>
              <a:rPr lang="en-US" sz="2800" dirty="0" err="1" smtClean="0"/>
              <a:t>nonblocking</a:t>
            </a:r>
            <a:r>
              <a:rPr lang="en-US" sz="2800" dirty="0" smtClean="0"/>
              <a:t> </a:t>
            </a:r>
            <a:r>
              <a:rPr lang="en-US" sz="2800" dirty="0" smtClean="0"/>
              <a:t>communication </a:t>
            </a:r>
          </a:p>
          <a:p>
            <a:pPr marL="914400" lvl="2" indent="-514350" eaLnBrk="1" hangingPunct="1"/>
            <a:r>
              <a:rPr lang="en-US" sz="2400" dirty="0" smtClean="0"/>
              <a:t>MPI-2, MPI-3</a:t>
            </a:r>
            <a:endParaRPr lang="en-US" sz="2400" dirty="0" smtClean="0"/>
          </a:p>
          <a:p>
            <a:pPr marL="914400" lvl="2" indent="-514350" eaLnBrk="1" hangingPunct="1"/>
            <a:r>
              <a:rPr lang="en-US" sz="2400" dirty="0" err="1" smtClean="0"/>
              <a:t>OpenSHMEM</a:t>
            </a:r>
            <a:endParaRPr lang="en-US" sz="2400" dirty="0" smtClean="0"/>
          </a:p>
          <a:p>
            <a:pPr marL="914400" lvl="2" indent="-514350" eaLnBrk="1" hangingPunct="1"/>
            <a:r>
              <a:rPr lang="en-US" sz="2400" dirty="0" smtClean="0"/>
              <a:t>Co-Array Fortran</a:t>
            </a:r>
          </a:p>
          <a:p>
            <a:pPr marL="514350" lvl="1" indent="-514350" eaLnBrk="1" hangingPunct="1">
              <a:buFontTx/>
              <a:buAutoNum type="arabicPeriod"/>
            </a:pPr>
            <a:r>
              <a:rPr lang="en-US" sz="2800" dirty="0" smtClean="0"/>
              <a:t>Communication/computation overlap – requires RDMA</a:t>
            </a:r>
          </a:p>
          <a:p>
            <a:pPr marL="514350" lvl="1" indent="-514350" eaLnBrk="1" hangingPunct="1">
              <a:buFontTx/>
              <a:buAutoNum type="arabicPeriod"/>
            </a:pPr>
            <a:r>
              <a:rPr lang="en-US" sz="2800" dirty="0" smtClean="0"/>
              <a:t>Hybrid </a:t>
            </a:r>
            <a:r>
              <a:rPr lang="en-US" sz="2800" dirty="0" smtClean="0"/>
              <a:t>MPI/</a:t>
            </a:r>
            <a:r>
              <a:rPr lang="en-US" sz="2800" dirty="0" err="1" smtClean="0"/>
              <a:t>OpenMP</a:t>
            </a:r>
            <a:r>
              <a:rPr lang="en-US" sz="2800" dirty="0" smtClean="0"/>
              <a:t> implementation</a:t>
            </a:r>
          </a:p>
          <a:p>
            <a:pPr marL="514350" lvl="1" indent="-514350" eaLnBrk="1" hangingPunct="1">
              <a:buFontTx/>
              <a:buAutoNum type="arabicPeriod"/>
            </a:pPr>
            <a:endParaRPr lang="en-US" dirty="0" smtClean="0"/>
          </a:p>
        </p:txBody>
      </p:sp>
      <p:sp>
        <p:nvSpPr>
          <p:cNvPr id="23555" name="Title 4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828800"/>
          </a:xfrm>
        </p:spPr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P3DFFT - Ongoing </a:t>
            </a:r>
            <a:r>
              <a:rPr lang="en-US" sz="3200" i="0" dirty="0" smtClean="0">
                <a:solidFill>
                  <a:srgbClr val="002060"/>
                </a:solidFill>
              </a:rPr>
              <a:t>and planned work </a:t>
            </a:r>
            <a:r>
              <a:rPr lang="en-US" sz="3200" i="0" dirty="0" smtClean="0">
                <a:solidFill>
                  <a:srgbClr val="002060"/>
                </a:solidFill>
              </a:rPr>
              <a:t/>
            </a:r>
            <a:br>
              <a:rPr lang="en-US" sz="3200" i="0" dirty="0" smtClean="0">
                <a:solidFill>
                  <a:srgbClr val="002060"/>
                </a:solidFill>
              </a:rPr>
            </a:br>
            <a:r>
              <a:rPr lang="en-US" sz="3200" i="0" dirty="0" smtClean="0">
                <a:solidFill>
                  <a:srgbClr val="002060"/>
                </a:solidFill>
              </a:rPr>
              <a:t>Part 2: Performance improvements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57225" y="365125"/>
            <a:ext cx="7858125" cy="765175"/>
          </a:xfrm>
        </p:spPr>
        <p:txBody>
          <a:bodyPr/>
          <a:lstStyle/>
          <a:p>
            <a:pPr algn="ctr"/>
            <a:r>
              <a:rPr lang="en-US" sz="3200" b="1" smtClean="0"/>
              <a:t>Default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1525" y="1574800"/>
            <a:ext cx="1038225" cy="246221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Comm. 1</a:t>
            </a:r>
            <a:endParaRPr lang="en-US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14775" y="1574800"/>
            <a:ext cx="1038225" cy="246221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Comm. 4</a:t>
            </a:r>
            <a:endParaRPr lang="en-US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67025" y="1574800"/>
            <a:ext cx="1038225" cy="246221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Comm. 3</a:t>
            </a:r>
            <a:endParaRPr lang="en-US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19275" y="1574800"/>
            <a:ext cx="1038225" cy="246221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Comm. 2</a:t>
            </a:r>
            <a:endParaRPr lang="en-US" dirty="0">
              <a:latin typeface="+mn-lt"/>
            </a:endParaRPr>
          </a:p>
        </p:txBody>
      </p:sp>
      <p:sp>
        <p:nvSpPr>
          <p:cNvPr id="4103" name="TextBox 20"/>
          <p:cNvSpPr txBox="1">
            <a:spLocks noChangeArrowheads="1"/>
          </p:cNvSpPr>
          <p:nvPr/>
        </p:nvSpPr>
        <p:spPr bwMode="auto">
          <a:xfrm>
            <a:off x="4962525" y="2159000"/>
            <a:ext cx="771525" cy="246221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Comp. 1</a:t>
            </a:r>
          </a:p>
        </p:txBody>
      </p:sp>
      <p:sp>
        <p:nvSpPr>
          <p:cNvPr id="4104" name="TextBox 21"/>
          <p:cNvSpPr txBox="1">
            <a:spLocks noChangeArrowheads="1"/>
          </p:cNvSpPr>
          <p:nvPr/>
        </p:nvSpPr>
        <p:spPr bwMode="auto">
          <a:xfrm>
            <a:off x="5734050" y="2159000"/>
            <a:ext cx="771525" cy="246221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Comp. 2</a:t>
            </a:r>
          </a:p>
        </p:txBody>
      </p:sp>
      <p:sp>
        <p:nvSpPr>
          <p:cNvPr id="4105" name="TextBox 22"/>
          <p:cNvSpPr txBox="1">
            <a:spLocks noChangeArrowheads="1"/>
          </p:cNvSpPr>
          <p:nvPr/>
        </p:nvSpPr>
        <p:spPr bwMode="auto">
          <a:xfrm>
            <a:off x="6505575" y="2159000"/>
            <a:ext cx="771525" cy="246221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Comp. 3</a:t>
            </a:r>
          </a:p>
        </p:txBody>
      </p:sp>
      <p:sp>
        <p:nvSpPr>
          <p:cNvPr id="4106" name="TextBox 23"/>
          <p:cNvSpPr txBox="1">
            <a:spLocks noChangeArrowheads="1"/>
          </p:cNvSpPr>
          <p:nvPr/>
        </p:nvSpPr>
        <p:spPr bwMode="auto">
          <a:xfrm>
            <a:off x="7277100" y="2159000"/>
            <a:ext cx="771525" cy="246221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Comp. 4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752475" y="3476625"/>
            <a:ext cx="7858125" cy="7651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Overlap</a:t>
            </a:r>
            <a:endParaRPr lang="en-U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62000" y="4648200"/>
            <a:ext cx="4972050" cy="952500"/>
            <a:chOff x="800100" y="5283200"/>
            <a:chExt cx="4972050" cy="952500"/>
          </a:xfrm>
        </p:grpSpPr>
        <p:sp>
          <p:nvSpPr>
            <p:cNvPr id="25" name="TextBox 24"/>
            <p:cNvSpPr txBox="1"/>
            <p:nvPr/>
          </p:nvSpPr>
          <p:spPr>
            <a:xfrm>
              <a:off x="800100" y="5283200"/>
              <a:ext cx="1038225" cy="2462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Comm. 1</a:t>
              </a:r>
              <a:endParaRPr lang="en-US" dirty="0">
                <a:latin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43350" y="5283200"/>
              <a:ext cx="1038225" cy="2462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Comm. 4</a:t>
              </a:r>
              <a:endParaRPr lang="en-US" dirty="0"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95600" y="5283200"/>
              <a:ext cx="1038225" cy="2462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Comm. 3</a:t>
              </a:r>
              <a:endParaRPr lang="en-US" dirty="0">
                <a:latin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47850" y="5283200"/>
              <a:ext cx="1038225" cy="246221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Comm. 2</a:t>
              </a:r>
              <a:endParaRPr lang="en-US" dirty="0">
                <a:latin typeface="+mn-lt"/>
              </a:endParaRPr>
            </a:p>
          </p:txBody>
        </p:sp>
        <p:sp>
          <p:nvSpPr>
            <p:cNvPr id="4111" name="TextBox 28"/>
            <p:cNvSpPr txBox="1">
              <a:spLocks noChangeArrowheads="1"/>
            </p:cNvSpPr>
            <p:nvPr/>
          </p:nvSpPr>
          <p:spPr bwMode="auto">
            <a:xfrm>
              <a:off x="1866900" y="5867400"/>
              <a:ext cx="771525" cy="246221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Comp. 1</a:t>
              </a:r>
            </a:p>
          </p:txBody>
        </p:sp>
        <p:sp>
          <p:nvSpPr>
            <p:cNvPr id="4112" name="TextBox 29"/>
            <p:cNvSpPr txBox="1">
              <a:spLocks noChangeArrowheads="1"/>
            </p:cNvSpPr>
            <p:nvPr/>
          </p:nvSpPr>
          <p:spPr bwMode="auto">
            <a:xfrm>
              <a:off x="2886075" y="5854700"/>
              <a:ext cx="771525" cy="246221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Comp. 2</a:t>
              </a:r>
            </a:p>
          </p:txBody>
        </p:sp>
        <p:sp>
          <p:nvSpPr>
            <p:cNvPr id="4113" name="TextBox 30"/>
            <p:cNvSpPr txBox="1">
              <a:spLocks noChangeArrowheads="1"/>
            </p:cNvSpPr>
            <p:nvPr/>
          </p:nvSpPr>
          <p:spPr bwMode="auto">
            <a:xfrm>
              <a:off x="3952875" y="5867400"/>
              <a:ext cx="771525" cy="246221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Comp. 3</a:t>
              </a:r>
            </a:p>
          </p:txBody>
        </p:sp>
        <p:sp>
          <p:nvSpPr>
            <p:cNvPr id="4114" name="TextBox 31"/>
            <p:cNvSpPr txBox="1">
              <a:spLocks noChangeArrowheads="1"/>
            </p:cNvSpPr>
            <p:nvPr/>
          </p:nvSpPr>
          <p:spPr bwMode="auto">
            <a:xfrm>
              <a:off x="5000625" y="5829300"/>
              <a:ext cx="771525" cy="246221"/>
            </a:xfrm>
            <a:prstGeom prst="rect">
              <a:avLst/>
            </a:prstGeom>
            <a:gradFill rotWithShape="0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Comp. 4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0100" y="5867400"/>
              <a:ext cx="1066800" cy="246221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Idle</a:t>
              </a:r>
              <a:endParaRPr lang="en-US" dirty="0">
                <a:latin typeface="+mn-lt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638425" y="5880100"/>
              <a:ext cx="247650" cy="35560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43450" y="5854700"/>
              <a:ext cx="247650" cy="35560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667125" y="5867400"/>
              <a:ext cx="285750" cy="35560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23900" y="2159000"/>
            <a:ext cx="4238625" cy="2462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Idle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>
                <a:solidFill>
                  <a:schemeClr val="tx2"/>
                </a:solidFill>
              </a:rPr>
              <a:t>Coarse-grain overlap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343400"/>
          </a:xfrm>
        </p:spPr>
        <p:txBody>
          <a:bodyPr/>
          <a:lstStyle/>
          <a:p>
            <a:r>
              <a:rPr lang="en-US" b="0" dirty="0" smtClean="0"/>
              <a:t>Suitable for computing several FFTs at once</a:t>
            </a:r>
          </a:p>
          <a:p>
            <a:pPr lvl="1"/>
            <a:r>
              <a:rPr lang="en-US" dirty="0" smtClean="0"/>
              <a:t>Independent variables, e.g. velocity components</a:t>
            </a:r>
          </a:p>
          <a:p>
            <a:r>
              <a:rPr lang="en-US" b="0" dirty="0" smtClean="0"/>
              <a:t>Overlap communication stage of one variable with computation stage of another variable</a:t>
            </a:r>
          </a:p>
          <a:p>
            <a:r>
              <a:rPr lang="en-US" b="0" dirty="0" smtClean="0"/>
              <a:t>U</a:t>
            </a:r>
            <a:r>
              <a:rPr lang="en-US" b="0" dirty="0" smtClean="0"/>
              <a:t>ses </a:t>
            </a:r>
            <a:r>
              <a:rPr lang="en-US" b="0" dirty="0" smtClean="0"/>
              <a:t>large send buffers due to message </a:t>
            </a:r>
            <a:r>
              <a:rPr lang="en-US" b="0" dirty="0" smtClean="0"/>
              <a:t>aggregation</a:t>
            </a:r>
          </a:p>
          <a:p>
            <a:r>
              <a:rPr lang="en-US" b="0" dirty="0" smtClean="0"/>
              <a:t>Uses </a:t>
            </a:r>
            <a:r>
              <a:rPr lang="en-US" b="0" dirty="0" err="1" smtClean="0"/>
              <a:t>pairwise</a:t>
            </a:r>
            <a:r>
              <a:rPr lang="en-US" b="0" dirty="0" smtClean="0"/>
              <a:t> exchange </a:t>
            </a:r>
            <a:r>
              <a:rPr lang="en-US" b="0" dirty="0" smtClean="0"/>
              <a:t>algorithm, implemented through either MPI-2, SHMEM or Co-Array Fortran</a:t>
            </a:r>
          </a:p>
          <a:p>
            <a:r>
              <a:rPr lang="en-US" b="0" dirty="0" smtClean="0"/>
              <a:t>Alternatively, as of recently, MPI-3 </a:t>
            </a:r>
            <a:r>
              <a:rPr lang="en-US" b="0" dirty="0" err="1" smtClean="0"/>
              <a:t>nonblocking</a:t>
            </a:r>
            <a:r>
              <a:rPr lang="en-US" b="0" dirty="0" smtClean="0"/>
              <a:t> collectives have become available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>
                <a:solidFill>
                  <a:schemeClr val="tx2"/>
                </a:solidFill>
              </a:rPr>
              <a:t>Coarse-grain overlap, results on </a:t>
            </a:r>
            <a:r>
              <a:rPr lang="en-US" sz="3200" i="0" dirty="0" err="1" smtClean="0">
                <a:solidFill>
                  <a:schemeClr val="tx2"/>
                </a:solidFill>
              </a:rPr>
              <a:t>Mellanox</a:t>
            </a:r>
            <a:r>
              <a:rPr lang="en-US" sz="3200" i="0" dirty="0" smtClean="0">
                <a:solidFill>
                  <a:schemeClr val="tx2"/>
                </a:solidFill>
              </a:rPr>
              <a:t> ConnectX-2 cluster (64 and 128 cores)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365250"/>
            <a:ext cx="5562600" cy="3849688"/>
          </a:xfrm>
          <a:noFill/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304800" y="5181600"/>
            <a:ext cx="8534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K.Kandalla, H.Subramoni, K.Tomko, D. Pekurovsky, S.Sur, D.Panda “</a:t>
            </a:r>
            <a:r>
              <a:rPr lang="en-US" sz="1400" i="1"/>
              <a:t>High-Performance and Scalable Non-Blocking All-to-All with Collective Offload on InfiniBand Clusters: A Study with Parallel 3D FFT</a:t>
            </a:r>
            <a:r>
              <a:rPr lang="en-US" sz="1400"/>
              <a:t>”, ISC’11, Germany. Computer Science – Research and Development,      v. 26, i.3, 237-246 (2011)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" y="304800"/>
            <a:ext cx="8839200" cy="1041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1D decomposition     2D decomposition</a:t>
            </a:r>
            <a:endParaRPr lang="en-US" sz="36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123" name="Group 25"/>
          <p:cNvGrpSpPr>
            <a:grpSpLocks/>
          </p:cNvGrpSpPr>
          <p:nvPr/>
        </p:nvGrpSpPr>
        <p:grpSpPr bwMode="auto">
          <a:xfrm>
            <a:off x="581025" y="4953000"/>
            <a:ext cx="1095375" cy="1438275"/>
            <a:chOff x="580592" y="4953000"/>
            <a:chExt cx="1095808" cy="1437620"/>
          </a:xfrm>
        </p:grpSpPr>
        <p:sp>
          <p:nvSpPr>
            <p:cNvPr id="5136" name="Text Box 42"/>
            <p:cNvSpPr txBox="1">
              <a:spLocks noChangeArrowheads="1"/>
            </p:cNvSpPr>
            <p:nvPr/>
          </p:nvSpPr>
          <p:spPr bwMode="auto">
            <a:xfrm>
              <a:off x="580592" y="4953000"/>
              <a:ext cx="325730" cy="52322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002060"/>
                  </a:solidFill>
                  <a:latin typeface="Calibri" pitchFamily="34" charset="0"/>
                </a:rPr>
                <a:t>z</a:t>
              </a:r>
            </a:p>
          </p:txBody>
        </p:sp>
        <p:grpSp>
          <p:nvGrpSpPr>
            <p:cNvPr id="5137" name="Group 24"/>
            <p:cNvGrpSpPr>
              <a:grpSpLocks/>
            </p:cNvGrpSpPr>
            <p:nvPr/>
          </p:nvGrpSpPr>
          <p:grpSpPr bwMode="auto">
            <a:xfrm>
              <a:off x="762000" y="5332412"/>
              <a:ext cx="914400" cy="1058208"/>
              <a:chOff x="762000" y="5332412"/>
              <a:chExt cx="914400" cy="1058208"/>
            </a:xfrm>
          </p:grpSpPr>
          <p:sp>
            <p:nvSpPr>
              <p:cNvPr id="5138" name="Line 39"/>
              <p:cNvSpPr>
                <a:spLocks noChangeShapeType="1"/>
              </p:cNvSpPr>
              <p:nvPr/>
            </p:nvSpPr>
            <p:spPr bwMode="auto">
              <a:xfrm>
                <a:off x="762000" y="5332412"/>
                <a:ext cx="0" cy="76200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9" name="Line 40"/>
              <p:cNvSpPr>
                <a:spLocks noChangeShapeType="1"/>
              </p:cNvSpPr>
              <p:nvPr/>
            </p:nvSpPr>
            <p:spPr bwMode="auto">
              <a:xfrm flipH="1">
                <a:off x="762000" y="5789612"/>
                <a:ext cx="381000" cy="30480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0" name="Line 41"/>
              <p:cNvSpPr>
                <a:spLocks noChangeShapeType="1"/>
              </p:cNvSpPr>
              <p:nvPr/>
            </p:nvSpPr>
            <p:spPr bwMode="auto">
              <a:xfrm>
                <a:off x="762000" y="6094412"/>
                <a:ext cx="609600" cy="0"/>
              </a:xfrm>
              <a:prstGeom prst="line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1" name="Text Box 43"/>
              <p:cNvSpPr txBox="1">
                <a:spLocks noChangeArrowheads="1"/>
              </p:cNvSpPr>
              <p:nvPr/>
            </p:nvSpPr>
            <p:spPr bwMode="auto">
              <a:xfrm>
                <a:off x="1336242" y="5867400"/>
                <a:ext cx="340158" cy="52322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>
                    <a:solidFill>
                      <a:srgbClr val="002060"/>
                    </a:solidFill>
                    <a:latin typeface="Calibri" pitchFamily="34" charset="0"/>
                  </a:rPr>
                  <a:t>x</a:t>
                </a:r>
              </a:p>
            </p:txBody>
          </p:sp>
          <p:sp>
            <p:nvSpPr>
              <p:cNvPr id="5142" name="Text Box 44"/>
              <p:cNvSpPr txBox="1">
                <a:spLocks noChangeArrowheads="1"/>
              </p:cNvSpPr>
              <p:nvPr/>
            </p:nvSpPr>
            <p:spPr bwMode="auto">
              <a:xfrm>
                <a:off x="1033030" y="5334000"/>
                <a:ext cx="346570" cy="523220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>
                    <a:solidFill>
                      <a:srgbClr val="002060"/>
                    </a:solidFill>
                    <a:latin typeface="Calibri" pitchFamily="34" charset="0"/>
                  </a:rPr>
                  <a:t>y</a:t>
                </a:r>
              </a:p>
            </p:txBody>
          </p:sp>
        </p:grpSp>
      </p:grpSp>
      <p:grpSp>
        <p:nvGrpSpPr>
          <p:cNvPr id="5124" name="Group 10"/>
          <p:cNvGrpSpPr>
            <a:grpSpLocks/>
          </p:cNvGrpSpPr>
          <p:nvPr/>
        </p:nvGrpSpPr>
        <p:grpSpPr bwMode="auto">
          <a:xfrm>
            <a:off x="735013" y="2055813"/>
            <a:ext cx="2998787" cy="2819400"/>
            <a:chOff x="990600" y="1524000"/>
            <a:chExt cx="2999362" cy="2819400"/>
          </a:xfrm>
        </p:grpSpPr>
        <p:pic>
          <p:nvPicPr>
            <p:cNvPr id="513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1524000"/>
              <a:ext cx="2999362" cy="281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3390900" y="2362200"/>
              <a:ext cx="533400" cy="461665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2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90900" y="3500735"/>
              <a:ext cx="533400" cy="461665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4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90900" y="1828800"/>
              <a:ext cx="533400" cy="461665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1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90900" y="2895600"/>
              <a:ext cx="533400" cy="461665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3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</p:grpSp>
      <p:grpSp>
        <p:nvGrpSpPr>
          <p:cNvPr id="5125" name="Group 23"/>
          <p:cNvGrpSpPr>
            <a:grpSpLocks/>
          </p:cNvGrpSpPr>
          <p:nvPr/>
        </p:nvGrpSpPr>
        <p:grpSpPr bwMode="auto">
          <a:xfrm>
            <a:off x="5257800" y="1903413"/>
            <a:ext cx="3276600" cy="2971800"/>
            <a:chOff x="5257800" y="1903412"/>
            <a:chExt cx="3276600" cy="2971800"/>
          </a:xfrm>
        </p:grpSpPr>
        <p:pic>
          <p:nvPicPr>
            <p:cNvPr id="512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57800" y="1903412"/>
              <a:ext cx="3072517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 bwMode="auto">
            <a:xfrm>
              <a:off x="7987990" y="2380253"/>
              <a:ext cx="546410" cy="481497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2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7987990" y="3492881"/>
              <a:ext cx="546410" cy="481497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4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7606990" y="2698146"/>
              <a:ext cx="546410" cy="481497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1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7606990" y="3810775"/>
              <a:ext cx="546410" cy="481497"/>
            </a:xfrm>
            <a:prstGeom prst="rect">
              <a:avLst/>
            </a:prstGeom>
            <a:noFill/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p3d prstMaterial="translucentPowder">
              <a:bevelT w="203200" h="50800" prst="softRound"/>
            </a:sp3d>
          </p:spPr>
          <p:txBody>
            <a:bodyPr>
              <a:spAutoFit/>
              <a:scene3d>
                <a:camera prst="isometricOffAxis2Right"/>
                <a:lightRig rig="threePt" dir="t"/>
              </a:scene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P</a:t>
              </a:r>
              <a:r>
                <a:rPr lang="en-US" sz="1400" dirty="0">
                  <a:effectLst>
                    <a:innerShdw blurRad="63500" dist="2540000" dir="21540000">
                      <a:prstClr val="black">
                        <a:alpha val="0"/>
                      </a:prstClr>
                    </a:innerShdw>
                  </a:effectLst>
                  <a:latin typeface="+mn-lt"/>
                </a:rPr>
                <a:t>3</a:t>
              </a:r>
              <a:endParaRPr lang="en-US" sz="2400" dirty="0">
                <a:effectLst>
                  <a:innerShdw blurRad="63500" dist="2540000" dir="21540000">
                    <a:prstClr val="black">
                      <a:alpha val="0"/>
                    </a:prstClr>
                  </a:innerShdw>
                </a:effectLst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0" dirty="0" smtClean="0">
                <a:solidFill>
                  <a:schemeClr val="tx2"/>
                </a:solidFill>
              </a:rPr>
              <a:t>Hybrid MPI/</a:t>
            </a:r>
            <a:r>
              <a:rPr lang="en-US" sz="2800" i="0" dirty="0" err="1" smtClean="0">
                <a:solidFill>
                  <a:schemeClr val="tx2"/>
                </a:solidFill>
              </a:rPr>
              <a:t>OpenMP</a:t>
            </a:r>
            <a:r>
              <a:rPr lang="en-US" sz="2800" i="0" dirty="0" smtClean="0">
                <a:solidFill>
                  <a:schemeClr val="tx2"/>
                </a:solidFill>
              </a:rPr>
              <a:t> preliminary results (Kraken)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95400"/>
            <a:ext cx="5791200" cy="479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Conclusions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610600" cy="5410200"/>
          </a:xfrm>
        </p:spPr>
        <p:txBody>
          <a:bodyPr/>
          <a:lstStyle/>
          <a:p>
            <a:pPr eaLnBrk="1" hangingPunct="1"/>
            <a:r>
              <a:rPr lang="en-US" b="0" dirty="0" smtClean="0"/>
              <a:t>P3DFFT is an efficient</a:t>
            </a:r>
            <a:r>
              <a:rPr lang="en-US" b="0" dirty="0" smtClean="0"/>
              <a:t>, </a:t>
            </a:r>
            <a:r>
              <a:rPr lang="en-US" b="0" dirty="0" smtClean="0"/>
              <a:t>scalable and versatile library (available </a:t>
            </a:r>
            <a:r>
              <a:rPr lang="en-US" b="0" dirty="0" smtClean="0"/>
              <a:t>as </a:t>
            </a:r>
            <a:r>
              <a:rPr lang="en-US" b="0" dirty="0" smtClean="0"/>
              <a:t>open source at </a:t>
            </a:r>
            <a:r>
              <a:rPr lang="en-US" b="0" dirty="0" smtClean="0">
                <a:hlinkClick r:id="rId3"/>
              </a:rPr>
              <a:t>http://code.google.com/p/p3dfft</a:t>
            </a:r>
            <a:r>
              <a:rPr lang="en-US" b="0" dirty="0" smtClean="0"/>
              <a:t>)</a:t>
            </a:r>
          </a:p>
          <a:p>
            <a:pPr eaLnBrk="1" hangingPunct="1"/>
            <a:r>
              <a:rPr lang="en-US" b="0" dirty="0" smtClean="0"/>
              <a:t>P</a:t>
            </a:r>
            <a:r>
              <a:rPr lang="en-US" b="0" dirty="0" smtClean="0"/>
              <a:t>erformance consistent with hardware capability is </a:t>
            </a:r>
            <a:r>
              <a:rPr lang="en-US" b="0" dirty="0" smtClean="0"/>
              <a:t>achieved on leading platforms</a:t>
            </a:r>
          </a:p>
          <a:p>
            <a:pPr eaLnBrk="1" hangingPunct="1"/>
            <a:r>
              <a:rPr lang="en-US" b="0" dirty="0" smtClean="0"/>
              <a:t>Great potential for enabling </a:t>
            </a:r>
            <a:r>
              <a:rPr lang="en-US" b="0" dirty="0" err="1" smtClean="0"/>
              <a:t>petascale</a:t>
            </a:r>
            <a:r>
              <a:rPr lang="en-US" b="0" dirty="0" smtClean="0"/>
              <a:t> science</a:t>
            </a:r>
          </a:p>
          <a:p>
            <a:pPr eaLnBrk="1" hangingPunct="1"/>
            <a:r>
              <a:rPr lang="en-US" b="0" dirty="0" smtClean="0"/>
              <a:t>An </a:t>
            </a:r>
            <a:r>
              <a:rPr lang="en-US" b="0" dirty="0" smtClean="0"/>
              <a:t>excellent testing tool for future platforms’ capabilities</a:t>
            </a:r>
          </a:p>
          <a:p>
            <a:pPr lvl="1" eaLnBrk="1" hangingPunct="1"/>
            <a:r>
              <a:rPr lang="en-US" sz="2000" dirty="0" smtClean="0"/>
              <a:t>Bisection bandwidth</a:t>
            </a:r>
          </a:p>
          <a:p>
            <a:pPr lvl="1" eaLnBrk="1" hangingPunct="1"/>
            <a:r>
              <a:rPr lang="en-US" sz="2000" dirty="0" smtClean="0"/>
              <a:t>MPI implementation</a:t>
            </a:r>
          </a:p>
          <a:p>
            <a:pPr lvl="1" eaLnBrk="1" hangingPunct="1"/>
            <a:r>
              <a:rPr lang="en-US" sz="2000" dirty="0" smtClean="0"/>
              <a:t>One-sided protocols implementation</a:t>
            </a:r>
          </a:p>
          <a:p>
            <a:pPr lvl="1" eaLnBrk="1" hangingPunct="1"/>
            <a:r>
              <a:rPr lang="en-US" sz="2000" dirty="0" smtClean="0"/>
              <a:t>MPI/</a:t>
            </a:r>
            <a:r>
              <a:rPr lang="en-US" sz="2000" dirty="0" err="1" smtClean="0"/>
              <a:t>OpenMP</a:t>
            </a:r>
            <a:r>
              <a:rPr lang="en-US" sz="2000" dirty="0" smtClean="0"/>
              <a:t> hybrid performance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6" name="4-Point Star 5"/>
          <p:cNvSpPr/>
          <p:nvPr/>
        </p:nvSpPr>
        <p:spPr>
          <a:xfrm>
            <a:off x="5867400" y="6019800"/>
            <a:ext cx="609600" cy="533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4-Point Star 6"/>
          <p:cNvSpPr/>
          <p:nvPr/>
        </p:nvSpPr>
        <p:spPr>
          <a:xfrm>
            <a:off x="6553200" y="6096000"/>
            <a:ext cx="4572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4-Point Star 7"/>
          <p:cNvSpPr/>
          <p:nvPr/>
        </p:nvSpPr>
        <p:spPr>
          <a:xfrm>
            <a:off x="5334000" y="6096000"/>
            <a:ext cx="457200" cy="3810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91600" cy="4724400"/>
          </a:xfrm>
        </p:spPr>
        <p:txBody>
          <a:bodyPr/>
          <a:lstStyle/>
          <a:p>
            <a:pPr eaLnBrk="1" hangingPunct="1"/>
            <a:r>
              <a:rPr lang="en-US" b="0" dirty="0" smtClean="0"/>
              <a:t>An example of project that came out of an Advanced User Support Collaboration, now benefiting a wider community</a:t>
            </a:r>
          </a:p>
          <a:p>
            <a:pPr lvl="1" eaLnBrk="1" hangingPunct="1"/>
            <a:r>
              <a:rPr lang="en-US" dirty="0" smtClean="0"/>
              <a:t>Incorporated into a number of codes </a:t>
            </a:r>
            <a:r>
              <a:rPr lang="en-US" dirty="0" smtClean="0"/>
              <a:t>(~25 </a:t>
            </a:r>
            <a:r>
              <a:rPr lang="en-US" dirty="0" smtClean="0"/>
              <a:t>citations as of today, hundreds of downloads)</a:t>
            </a:r>
          </a:p>
          <a:p>
            <a:pPr lvl="1" eaLnBrk="1" hangingPunct="1"/>
            <a:r>
              <a:rPr lang="en-US" dirty="0" smtClean="0"/>
              <a:t>A future XSEDE community code </a:t>
            </a:r>
          </a:p>
          <a:p>
            <a:pPr lvl="1" eaLnBrk="1" hangingPunct="1"/>
            <a:r>
              <a:rPr lang="en-US" dirty="0" smtClean="0"/>
              <a:t>Work under way to expand capability and improve </a:t>
            </a:r>
            <a:r>
              <a:rPr lang="en-US" dirty="0" smtClean="0"/>
              <a:t>parallel </a:t>
            </a:r>
            <a:r>
              <a:rPr lang="en-US" dirty="0" smtClean="0"/>
              <a:t>performance even further</a:t>
            </a:r>
          </a:p>
          <a:p>
            <a:pPr>
              <a:buNone/>
            </a:pPr>
            <a:endParaRPr lang="en-US" dirty="0" smtClean="0">
              <a:latin typeface="Franklin Gothic Medium" pitchFamily="34" charset="0"/>
            </a:endParaRPr>
          </a:p>
          <a:p>
            <a:pPr>
              <a:buNone/>
            </a:pPr>
            <a:r>
              <a:rPr lang="en-US" sz="2400" b="0" u="sng" dirty="0" smtClean="0">
                <a:latin typeface="Arial" pitchFamily="34" charset="0"/>
                <a:cs typeface="Arial" pitchFamily="34" charset="0"/>
              </a:rPr>
              <a:t>WHAT ARE YOUR PETASCALE ALGORITHMIC NEEDS?</a:t>
            </a:r>
          </a:p>
          <a:p>
            <a:pPr algn="ctr">
              <a:buNone/>
            </a:pPr>
            <a:r>
              <a:rPr lang="en-US" sz="2000" b="0" dirty="0" smtClean="0">
                <a:latin typeface="Arial" pitchFamily="34" charset="0"/>
                <a:cs typeface="Arial" pitchFamily="34" charset="0"/>
              </a:rPr>
              <a:t>Send me an e-mail: </a:t>
            </a:r>
            <a:r>
              <a:rPr lang="en-US" sz="2000" b="0" i="1" dirty="0" smtClean="0">
                <a:latin typeface="Arial" pitchFamily="34" charset="0"/>
                <a:cs typeface="Arial" pitchFamily="34" charset="0"/>
              </a:rPr>
              <a:t>dmitry@sdsc.edu</a:t>
            </a:r>
            <a:endParaRPr lang="en-US" sz="2000" b="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solidFill>
                  <a:srgbClr val="002060"/>
                </a:solidFill>
              </a:rPr>
              <a:t>Acknowledgements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486400"/>
          </a:xfrm>
        </p:spPr>
        <p:txBody>
          <a:bodyPr/>
          <a:lstStyle/>
          <a:p>
            <a:pPr eaLnBrk="1" hangingPunct="1"/>
            <a:r>
              <a:rPr lang="en-US" sz="2000" b="0" dirty="0" err="1" smtClean="0"/>
              <a:t>P.K.Yeung</a:t>
            </a:r>
            <a:endParaRPr lang="en-US" sz="2000" b="0" dirty="0" smtClean="0"/>
          </a:p>
          <a:p>
            <a:pPr eaLnBrk="1" hangingPunct="1"/>
            <a:r>
              <a:rPr lang="en-US" sz="2000" b="0" dirty="0" err="1" smtClean="0"/>
              <a:t>D.A.Donzis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G. </a:t>
            </a:r>
            <a:r>
              <a:rPr lang="en-US" sz="2000" b="0" dirty="0" err="1" smtClean="0"/>
              <a:t>Chukkappalli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J. </a:t>
            </a:r>
            <a:r>
              <a:rPr lang="en-US" sz="2000" b="0" dirty="0" err="1" smtClean="0"/>
              <a:t>Goebbert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G. </a:t>
            </a:r>
            <a:r>
              <a:rPr lang="en-US" sz="2000" b="0" dirty="0" err="1" smtClean="0"/>
              <a:t>Brethouser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N. </a:t>
            </a:r>
            <a:r>
              <a:rPr lang="en-US" sz="2000" b="0" dirty="0" err="1" smtClean="0"/>
              <a:t>Prigozhina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K. </a:t>
            </a:r>
            <a:r>
              <a:rPr lang="en-US" sz="2000" b="0" dirty="0" err="1" smtClean="0"/>
              <a:t>Tomko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K. </a:t>
            </a:r>
            <a:r>
              <a:rPr lang="en-US" sz="2000" b="0" dirty="0" err="1" smtClean="0"/>
              <a:t>Kandalla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H. </a:t>
            </a:r>
            <a:r>
              <a:rPr lang="en-US" sz="2000" b="0" dirty="0" err="1" smtClean="0"/>
              <a:t>Subramoni</a:t>
            </a:r>
            <a:endParaRPr lang="en-US" sz="2000" b="0" dirty="0" smtClean="0"/>
          </a:p>
          <a:p>
            <a:pPr eaLnBrk="1" hangingPunct="1"/>
            <a:r>
              <a:rPr lang="en-US" sz="2000" b="0" dirty="0" smtClean="0"/>
              <a:t>S. Sur</a:t>
            </a:r>
          </a:p>
          <a:p>
            <a:pPr eaLnBrk="1" hangingPunct="1"/>
            <a:r>
              <a:rPr lang="en-US" sz="2000" b="0" dirty="0" smtClean="0"/>
              <a:t>D. Panda</a:t>
            </a:r>
          </a:p>
          <a:p>
            <a:pPr eaLnBrk="1" hangingPunct="1"/>
            <a:endParaRPr lang="en-US" sz="2400" b="0" dirty="0" smtClean="0"/>
          </a:p>
          <a:p>
            <a:pPr eaLnBrk="1" hangingPunct="1">
              <a:buFontTx/>
              <a:buNone/>
            </a:pPr>
            <a:r>
              <a:rPr lang="en-US" sz="1600" b="0" dirty="0" smtClean="0"/>
              <a:t>Work supported by </a:t>
            </a:r>
            <a:r>
              <a:rPr lang="en-US" sz="1600" b="0" dirty="0" smtClean="0"/>
              <a:t>XSEDE, </a:t>
            </a:r>
            <a:r>
              <a:rPr lang="en-US" sz="1600" b="0" dirty="0" smtClean="0"/>
              <a:t>NSF grants OCI-0850684 and CCF-0833155</a:t>
            </a:r>
          </a:p>
          <a:p>
            <a:pPr eaLnBrk="1" hangingPunct="1">
              <a:buFontTx/>
              <a:buNone/>
            </a:pPr>
            <a:r>
              <a:rPr lang="en-US" sz="1600" b="0" dirty="0" smtClean="0"/>
              <a:t>Benchmarks run on </a:t>
            </a:r>
            <a:r>
              <a:rPr lang="en-US" sz="1600" b="0" dirty="0" err="1" smtClean="0"/>
              <a:t>Teragrid</a:t>
            </a:r>
            <a:r>
              <a:rPr lang="en-US" sz="1600" b="0" dirty="0" smtClean="0"/>
              <a:t> resources Ranger (TACC), Kraken (NICS), and DOE resources Jaguar (NCSS/ORNL), Hopper(NERSC) </a:t>
            </a:r>
            <a:r>
              <a:rPr lang="en-US" sz="1600" b="0" dirty="0" smtClean="0"/>
              <a:t>, Blue Waters (NCSA)</a:t>
            </a:r>
            <a:endParaRPr lang="en-US" sz="16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smtClean="0">
                <a:solidFill>
                  <a:srgbClr val="002060"/>
                </a:solidFill>
              </a:rPr>
              <a:t>Algorithm scalability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401763"/>
            <a:ext cx="8610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1D decomposition: concurrency is limited to N (linear grid size). </a:t>
            </a:r>
          </a:p>
          <a:p>
            <a:pPr lvl="1" eaLnBrk="1" hangingPunct="1"/>
            <a:r>
              <a:rPr lang="en-US" dirty="0" smtClean="0"/>
              <a:t>Not enough parallelism for O(10</a:t>
            </a:r>
            <a:r>
              <a:rPr lang="en-US" baseline="30000" dirty="0" smtClean="0"/>
              <a:t>4</a:t>
            </a:r>
            <a:r>
              <a:rPr lang="en-US" dirty="0" smtClean="0"/>
              <a:t>)-O(10</a:t>
            </a:r>
            <a:r>
              <a:rPr lang="en-US" baseline="30000" dirty="0" smtClean="0"/>
              <a:t>5</a:t>
            </a:r>
            <a:r>
              <a:rPr lang="en-US" dirty="0" smtClean="0"/>
              <a:t>) cores</a:t>
            </a:r>
          </a:p>
          <a:p>
            <a:pPr lvl="1" eaLnBrk="1" hangingPunct="1"/>
            <a:r>
              <a:rPr lang="en-US" dirty="0" smtClean="0"/>
              <a:t>This is the approach of most libraries to date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(FFTW </a:t>
            </a:r>
            <a:r>
              <a:rPr lang="en-US" dirty="0" smtClean="0"/>
              <a:t>3.3, </a:t>
            </a:r>
            <a:r>
              <a:rPr lang="en-US" dirty="0" smtClean="0"/>
              <a:t>PESSL)</a:t>
            </a:r>
          </a:p>
          <a:p>
            <a:pPr eaLnBrk="1" hangingPunct="1"/>
            <a:r>
              <a:rPr lang="en-US" dirty="0" smtClean="0"/>
              <a:t>2D decomposition: concurrency is up to N</a:t>
            </a:r>
            <a:r>
              <a:rPr lang="en-US" baseline="30000" dirty="0" smtClean="0"/>
              <a:t>2</a:t>
            </a:r>
          </a:p>
          <a:p>
            <a:pPr lvl="1" eaLnBrk="1" hangingPunct="1"/>
            <a:r>
              <a:rPr lang="en-US" dirty="0" smtClean="0"/>
              <a:t>Scaling to ultra-large core counts is possible</a:t>
            </a:r>
          </a:p>
          <a:p>
            <a:pPr lvl="1" eaLnBrk="1" hangingPunct="1"/>
            <a:r>
              <a:rPr lang="en-US" dirty="0" smtClean="0"/>
              <a:t>The answer to the </a:t>
            </a:r>
            <a:r>
              <a:rPr lang="en-US" dirty="0" err="1" smtClean="0"/>
              <a:t>petascale</a:t>
            </a:r>
            <a:r>
              <a:rPr lang="en-US" dirty="0" smtClean="0"/>
              <a:t> challenge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Need for general-purpose scalable library for spectral transforms</a:t>
            </a:r>
            <a:endParaRPr lang="en-US" sz="3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Requirements for the library: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 smtClean="0"/>
              <a:t>Scalable to large core counts on significantly large problem sizes (implies 2D decomposition)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 smtClean="0"/>
              <a:t>Achieves performance and scalability reasonably close to upper hardware capability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 smtClean="0"/>
              <a:t>Has a simple user interface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0" dirty="0" smtClean="0"/>
              <a:t>Is sufficiently versatile to be of use to many research groups </a:t>
            </a:r>
          </a:p>
          <a:p>
            <a:pPr>
              <a:buNone/>
            </a:pPr>
            <a:endParaRPr lang="en-US" b="0" dirty="0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P3DFFT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839200" cy="5486400"/>
          </a:xfrm>
        </p:spPr>
        <p:txBody>
          <a:bodyPr/>
          <a:lstStyle/>
          <a:p>
            <a:pPr eaLnBrk="1" hangingPunct="1"/>
            <a:r>
              <a:rPr lang="en-US" b="0" dirty="0" smtClean="0"/>
              <a:t>Open source library for efficient, highly scalable </a:t>
            </a:r>
            <a:r>
              <a:rPr lang="en-US" b="0" dirty="0" smtClean="0"/>
              <a:t>spectral transforms </a:t>
            </a:r>
            <a:r>
              <a:rPr lang="en-US" b="0" dirty="0" smtClean="0"/>
              <a:t>on parallel platforms</a:t>
            </a:r>
          </a:p>
          <a:p>
            <a:pPr eaLnBrk="1" hangingPunct="1"/>
            <a:r>
              <a:rPr lang="en-US" b="0" dirty="0" smtClean="0"/>
              <a:t>Uses 2D decomposition</a:t>
            </a:r>
          </a:p>
          <a:p>
            <a:pPr lvl="1" eaLnBrk="1" hangingPunct="1"/>
            <a:r>
              <a:rPr lang="en-US" dirty="0" smtClean="0"/>
              <a:t>Includes 1D option.</a:t>
            </a:r>
          </a:p>
          <a:p>
            <a:pPr eaLnBrk="1" hangingPunct="1"/>
            <a:r>
              <a:rPr lang="en-US" b="0" dirty="0" smtClean="0"/>
              <a:t>Available at </a:t>
            </a:r>
            <a:r>
              <a:rPr lang="en-US" b="0" dirty="0" smtClean="0">
                <a:solidFill>
                  <a:srgbClr val="002060"/>
                </a:solidFill>
              </a:rPr>
              <a:t>http://code.google.com/p/p3dfft</a:t>
            </a:r>
          </a:p>
          <a:p>
            <a:pPr eaLnBrk="1" hangingPunct="1"/>
            <a:r>
              <a:rPr lang="en-US" b="0" dirty="0" smtClean="0"/>
              <a:t>Historically grew out of </a:t>
            </a:r>
            <a:r>
              <a:rPr lang="en-US" b="0" dirty="0" smtClean="0"/>
              <a:t>a </a:t>
            </a:r>
            <a:r>
              <a:rPr lang="en-US" b="0" dirty="0" err="1" smtClean="0"/>
              <a:t>Teragrid</a:t>
            </a:r>
            <a:r>
              <a:rPr lang="en-US" b="0" dirty="0" smtClean="0"/>
              <a:t> </a:t>
            </a:r>
            <a:r>
              <a:rPr lang="en-US" b="0" dirty="0" smtClean="0"/>
              <a:t>Advanced User Support </a:t>
            </a:r>
            <a:r>
              <a:rPr lang="en-US" b="0" dirty="0" smtClean="0"/>
              <a:t>Project (now called ECSS)</a:t>
            </a:r>
            <a:endParaRPr lang="en-US" b="0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i="0" dirty="0" smtClean="0">
                <a:solidFill>
                  <a:srgbClr val="002060"/>
                </a:solidFill>
              </a:rPr>
              <a:t>P3DFFT 2.6.1: </a:t>
            </a:r>
            <a:r>
              <a:rPr lang="en-US" sz="3200" i="0" dirty="0" smtClean="0">
                <a:solidFill>
                  <a:srgbClr val="002060"/>
                </a:solidFill>
              </a:rPr>
              <a:t>features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105400"/>
          </a:xfrm>
        </p:spPr>
        <p:txBody>
          <a:bodyPr/>
          <a:lstStyle/>
          <a:p>
            <a:pPr eaLnBrk="1" hangingPunct="1"/>
            <a:r>
              <a:rPr lang="en-US" b="0" dirty="0" smtClean="0">
                <a:latin typeface="Calibri" pitchFamily="34" charset="0"/>
              </a:rPr>
              <a:t>Currently implements: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b="0" dirty="0" smtClean="0">
                <a:latin typeface="Calibri" pitchFamily="34" charset="0"/>
              </a:rPr>
              <a:t>Real-to-complex (R2C) and complex-to-real (C2R) 3D FFT transforms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b="0" dirty="0" smtClean="0">
                <a:latin typeface="Calibri" pitchFamily="34" charset="0"/>
              </a:rPr>
              <a:t>Complex-to-complex 3D FFT transforms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b="0" dirty="0" smtClean="0">
                <a:latin typeface="Calibri" pitchFamily="34" charset="0"/>
              </a:rPr>
              <a:t>Cosine/sine/</a:t>
            </a:r>
            <a:r>
              <a:rPr lang="en-US" b="0" dirty="0" err="1" smtClean="0">
                <a:latin typeface="Calibri" pitchFamily="34" charset="0"/>
              </a:rPr>
              <a:t>Chebyshev</a:t>
            </a:r>
            <a:r>
              <a:rPr lang="en-US" b="0" dirty="0" smtClean="0">
                <a:latin typeface="Calibri" pitchFamily="34" charset="0"/>
              </a:rPr>
              <a:t> transforms in third dimension (FFT in first two dimensions)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b="0" dirty="0" smtClean="0">
                <a:latin typeface="Calibri" pitchFamily="34" charset="0"/>
              </a:rPr>
              <a:t>Empty transform in the third dimension</a:t>
            </a:r>
          </a:p>
          <a:p>
            <a:pPr marL="1314450" lvl="2" indent="-514350" eaLnBrk="1" hangingPunct="1"/>
            <a:r>
              <a:rPr lang="en-US" dirty="0" smtClean="0">
                <a:latin typeface="Calibri" pitchFamily="34" charset="0"/>
              </a:rPr>
              <a:t>User can substitute their custom algorithm</a:t>
            </a:r>
            <a:endParaRPr lang="en-US" b="0" dirty="0" smtClean="0">
              <a:latin typeface="Calibri" pitchFamily="34" charset="0"/>
            </a:endParaRP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Fortran and C interfaces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Single </a:t>
            </a:r>
            <a:r>
              <a:rPr lang="en-US" b="0" dirty="0" smtClean="0">
                <a:latin typeface="Calibri" pitchFamily="34" charset="0"/>
              </a:rPr>
              <a:t>or double precision</a:t>
            </a:r>
          </a:p>
          <a:p>
            <a:pPr eaLnBrk="1" hangingPunct="1">
              <a:buNone/>
            </a:pPr>
            <a:endParaRPr lang="en-US" b="0" dirty="0" smtClean="0"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US" b="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P3DFFT 2.6.1 features (</a:t>
            </a:r>
            <a:r>
              <a:rPr lang="en-US" sz="3200" i="0" dirty="0" err="1" smtClean="0"/>
              <a:t>contd</a:t>
            </a:r>
            <a:r>
              <a:rPr lang="en-US" sz="3200" i="0" dirty="0" smtClean="0"/>
              <a:t>)</a:t>
            </a:r>
            <a:endParaRPr lang="en-US" sz="3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0" dirty="0" smtClean="0">
                <a:latin typeface="Calibri" pitchFamily="34" charset="0"/>
              </a:rPr>
              <a:t>Arbitrary dimensions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Handles many uneven cases (N</a:t>
            </a:r>
            <a:r>
              <a:rPr lang="en-US" baseline="-25000" dirty="0" smtClean="0">
                <a:latin typeface="Calibri" pitchFamily="34" charset="0"/>
              </a:rPr>
              <a:t>i</a:t>
            </a:r>
            <a:r>
              <a:rPr lang="en-US" dirty="0" smtClean="0">
                <a:latin typeface="Calibri" pitchFamily="34" charset="0"/>
              </a:rPr>
              <a:t> does not have to be a factor of </a:t>
            </a:r>
            <a:r>
              <a:rPr lang="en-US" dirty="0" err="1" smtClean="0">
                <a:latin typeface="Calibri" pitchFamily="34" charset="0"/>
              </a:rPr>
              <a:t>M</a:t>
            </a:r>
            <a:r>
              <a:rPr lang="en-US" baseline="-25000" dirty="0" err="1" smtClean="0">
                <a:latin typeface="Calibri" pitchFamily="34" charset="0"/>
              </a:rPr>
              <a:t>j</a:t>
            </a:r>
            <a:r>
              <a:rPr lang="en-US" baseline="-25000" dirty="0" smtClean="0">
                <a:latin typeface="Calibri" pitchFamily="34" charset="0"/>
              </a:rPr>
              <a:t>)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Can do either in-place or out-of-place </a:t>
            </a:r>
            <a:r>
              <a:rPr lang="en-US" b="0" dirty="0" smtClean="0">
                <a:latin typeface="Calibri" pitchFamily="34" charset="0"/>
              </a:rPr>
              <a:t>transform</a:t>
            </a: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Can do pruned input/output (when only a subset of output or input modes is needed). This can save substantial time, as shown later. </a:t>
            </a:r>
            <a:endParaRPr lang="en-US" b="0" dirty="0" smtClean="0">
              <a:latin typeface="Calibri" pitchFamily="34" charset="0"/>
            </a:endParaRPr>
          </a:p>
          <a:p>
            <a:pPr eaLnBrk="1" hangingPunct="1"/>
            <a:r>
              <a:rPr lang="en-US" b="0" dirty="0" smtClean="0">
                <a:latin typeface="Calibri" pitchFamily="34" charset="0"/>
              </a:rPr>
              <a:t>Includes </a:t>
            </a:r>
            <a:r>
              <a:rPr lang="en-US" b="0" dirty="0" smtClean="0">
                <a:latin typeface="Calibri" pitchFamily="34" charset="0"/>
              </a:rPr>
              <a:t>installation instructions, extensive documentation, example </a:t>
            </a:r>
            <a:r>
              <a:rPr lang="en-US" b="0" dirty="0" smtClean="0">
                <a:latin typeface="Calibri" pitchFamily="34" charset="0"/>
              </a:rPr>
              <a:t>programs in Fortran and C</a:t>
            </a:r>
            <a:endParaRPr lang="en-US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i="0" dirty="0" smtClean="0"/>
              <a:t>3D FFT algorithm with  </a:t>
            </a:r>
            <a:br>
              <a:rPr lang="en-US" sz="3200" i="0" dirty="0" smtClean="0"/>
            </a:br>
            <a:r>
              <a:rPr lang="en-US" sz="3200" i="0" dirty="0" smtClean="0"/>
              <a:t>2D decomposition</a:t>
            </a:r>
          </a:p>
        </p:txBody>
      </p:sp>
      <p:grpSp>
        <p:nvGrpSpPr>
          <p:cNvPr id="1777" name="Group 1776"/>
          <p:cNvGrpSpPr/>
          <p:nvPr/>
        </p:nvGrpSpPr>
        <p:grpSpPr>
          <a:xfrm>
            <a:off x="152400" y="1295400"/>
            <a:ext cx="8839200" cy="4910554"/>
            <a:chOff x="28275" y="84805"/>
            <a:chExt cx="9068100" cy="6286905"/>
          </a:xfrm>
        </p:grpSpPr>
        <p:grpSp>
          <p:nvGrpSpPr>
            <p:cNvPr id="6" name="Group 2103"/>
            <p:cNvGrpSpPr>
              <a:grpSpLocks/>
            </p:cNvGrpSpPr>
            <p:nvPr/>
          </p:nvGrpSpPr>
          <p:grpSpPr bwMode="auto">
            <a:xfrm>
              <a:off x="6076950" y="2019300"/>
              <a:ext cx="1252538" cy="2327275"/>
              <a:chOff x="6223030" y="2831216"/>
              <a:chExt cx="1253393" cy="2326834"/>
            </a:xfrm>
          </p:grpSpPr>
          <p:grpSp>
            <p:nvGrpSpPr>
              <p:cNvPr id="7" name="Group 1955"/>
              <p:cNvGrpSpPr/>
              <p:nvPr/>
            </p:nvGrpSpPr>
            <p:grpSpPr>
              <a:xfrm>
                <a:off x="7102185" y="2831216"/>
                <a:ext cx="374238" cy="1293877"/>
                <a:chOff x="8380979" y="3319515"/>
                <a:chExt cx="374238" cy="1293877"/>
              </a:xfrm>
              <a:solidFill>
                <a:srgbClr val="345C8C"/>
              </a:solidFill>
            </p:grpSpPr>
            <p:grpSp>
              <p:nvGrpSpPr>
                <p:cNvPr id="119" name="Group 1956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47" name="Cube 146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" name="Cube 147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" name="Cube 148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" name="Cube 149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" name="Cube 150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" name="Cube 151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" name="Cube 152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" name="Cube 153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20" name="Group 1957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39" name="Cube 138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" name="Cube 139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" name="Cube 140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" name="Cube 141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" name="Cube 142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" name="Cube 143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" name="Cube 144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" name="Cube 145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21" name="Group 1958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31" name="Cube 130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" name="Cube 131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" name="Cube 132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" name="Cube 133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" name="Cube 134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" name="Cube 135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" name="Cube 136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" name="Cube 137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22" name="Group 1959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23" name="Cube 122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4" name="Cube 123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5" name="Cube 124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6" name="Cube 125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7" name="Cube 126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8" name="Cube 127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9" name="Cube 128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0" name="Cube 129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8" name="Group 1992"/>
              <p:cNvGrpSpPr/>
              <p:nvPr/>
            </p:nvGrpSpPr>
            <p:grpSpPr>
              <a:xfrm>
                <a:off x="6813079" y="3176279"/>
                <a:ext cx="374238" cy="1293877"/>
                <a:chOff x="8380979" y="3319515"/>
                <a:chExt cx="374238" cy="1293877"/>
              </a:xfrm>
              <a:solidFill>
                <a:srgbClr val="B42B00"/>
              </a:solidFill>
            </p:grpSpPr>
            <p:grpSp>
              <p:nvGrpSpPr>
                <p:cNvPr id="83" name="Group 1993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11" name="Cube 110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2" name="Cube 111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3" name="Cube 112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4" name="Cube 113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5" name="Cube 114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6" name="Cube 115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7" name="Cube 116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8" name="Cube 117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84" name="Group 1994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03" name="Cube 102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4" name="Cube 103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5" name="Cube 104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6" name="Cube 105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7" name="Cube 106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8" name="Cube 107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9" name="Cube 108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0" name="Cube 109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85" name="Group 1995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95" name="Cube 94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6" name="Cube 95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7" name="Cube 96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8" name="Cube 97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9" name="Cube 98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0" name="Cube 99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1" name="Cube 100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2" name="Cube 101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86" name="Group 1996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87" name="Cube 86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8" name="Cube 87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9" name="Cube 88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0" name="Cube 89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1" name="Cube 90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2" name="Cube 91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3" name="Cube 92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4" name="Cube 93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9" name="Group 2029"/>
              <p:cNvGrpSpPr/>
              <p:nvPr/>
            </p:nvGrpSpPr>
            <p:grpSpPr>
              <a:xfrm>
                <a:off x="6514236" y="3518417"/>
                <a:ext cx="374238" cy="1293877"/>
                <a:chOff x="8380979" y="3319515"/>
                <a:chExt cx="374238" cy="1293877"/>
              </a:xfrm>
              <a:solidFill>
                <a:srgbClr val="007434"/>
              </a:solidFill>
            </p:grpSpPr>
            <p:grpSp>
              <p:nvGrpSpPr>
                <p:cNvPr id="47" name="Group 2030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75" name="Cube 74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6" name="Cube 75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7" name="Cube 76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8" name="Cube 77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9" name="Cube 78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0" name="Cube 79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1" name="Cube 80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2" name="Cube 81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8" name="Group 2031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67" name="Cube 66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8" name="Cube 67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9" name="Cube 68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0" name="Cube 69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1" name="Cube 70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2" name="Cube 71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3" name="Cube 72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4" name="Cube 73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9" name="Group 2032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59" name="Cube 58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0" name="Cube 59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1" name="Cube 60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2" name="Cube 61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3" name="Cube 62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4" name="Cube 63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5" name="Cube 64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6" name="Cube 2049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50" name="Group 2033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51" name="Cube 50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2" name="Cube 51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3" name="Cube 52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4" name="Cube 53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5" name="Cube 54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6" name="Cube 55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7" name="Cube 56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8" name="Cube 57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0" name="Group 2066"/>
              <p:cNvGrpSpPr/>
              <p:nvPr/>
            </p:nvGrpSpPr>
            <p:grpSpPr>
              <a:xfrm>
                <a:off x="6223030" y="3864173"/>
                <a:ext cx="374238" cy="1293877"/>
                <a:chOff x="8380979" y="3319515"/>
                <a:chExt cx="374238" cy="1293877"/>
              </a:xfrm>
              <a:solidFill>
                <a:srgbClr val="C49500"/>
              </a:solidFill>
            </p:grpSpPr>
            <p:grpSp>
              <p:nvGrpSpPr>
                <p:cNvPr id="11" name="Group 2067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39" name="Cube 38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0" name="Cube 39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1" name="Cube 40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2" name="Cube 41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3" name="Cube 42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4" name="Cube 43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5" name="Cube 2101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6" name="Cube 2102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2" name="Group 2068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31" name="Cube 30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2" name="Cube 31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3" name="Cube 2089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4" name="Cube 2090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5" name="Cube 2091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6" name="Cube 35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7" name="Cube 36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8" name="Cube 2094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" name="Group 2069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23" name="Cube 22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4" name="Cube 23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5" name="Cube 24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6" name="Cube 2082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7" name="Cube 2083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8" name="Cube 2084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9" name="Cube 2085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0" name="Cube 29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" name="Group 2070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5" name="Cube 14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" name="Cube 15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" name="Cube 16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8" name="Cube 17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9" name="Cube 18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0" name="Cube 19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1" name="Cube 20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2" name="Cube 21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155" name="Group 131"/>
            <p:cNvGrpSpPr/>
            <p:nvPr/>
          </p:nvGrpSpPr>
          <p:grpSpPr>
            <a:xfrm>
              <a:off x="958709" y="84805"/>
              <a:ext cx="1290443" cy="381000"/>
              <a:chOff x="2822361" y="1040958"/>
              <a:chExt cx="1290443" cy="381000"/>
            </a:xfrm>
            <a:solidFill>
              <a:srgbClr val="C2D3E8"/>
            </a:solidFill>
          </p:grpSpPr>
          <p:grpSp>
            <p:nvGrpSpPr>
              <p:cNvPr id="156" name="Group 132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174" name="Cube 17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5" name="Cube 151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6" name="Cube 152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7" name="Cube 17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8" name="Cube 17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9" name="Cube 17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0" name="Cube 17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1" name="Cube 18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2" name="Cube 18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3" name="Cube 18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4" name="Cube 18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5" name="Cube 18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6" name="Cube 18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7" name="Cube 18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8" name="Cube 18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9" name="Cube 18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57" name="Group 133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158" name="Cube 15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59" name="Cube 15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0" name="Cube 15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1" name="Cube 16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2" name="Cube 16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3" name="Cube 16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4" name="Cube 16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5" name="Cube 16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6" name="Cube 16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7" name="Cube 16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8" name="Cube 16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9" name="Cube 16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0" name="Cube 16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1" name="Cube 170"/>
                <p:cNvSpPr/>
                <p:nvPr/>
              </p:nvSpPr>
              <p:spPr>
                <a:xfrm>
                  <a:off x="260179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2" name="Cube 17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3" name="Cube 17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90" name="Group 166"/>
            <p:cNvGrpSpPr/>
            <p:nvPr/>
          </p:nvGrpSpPr>
          <p:grpSpPr>
            <a:xfrm>
              <a:off x="629949" y="428374"/>
              <a:ext cx="1290443" cy="381000"/>
              <a:chOff x="2822361" y="1040958"/>
              <a:chExt cx="1290443" cy="381000"/>
            </a:xfrm>
            <a:solidFill>
              <a:srgbClr val="87A9D3"/>
            </a:solidFill>
          </p:grpSpPr>
          <p:grpSp>
            <p:nvGrpSpPr>
              <p:cNvPr id="191" name="Group 167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09" name="Cube 20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0" name="Cube 186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1" name="Cube 187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2" name="Cube 21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3" name="Cube 21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4" name="Cube 21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5" name="Cube 21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6" name="Cube 21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7" name="Cube 21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8" name="Cube 21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9" name="Cube 21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0" name="Cube 21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1" name="Cube 22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2" name="Cube 22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3" name="Cube 22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4" name="Cube 22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92" name="Group 168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193" name="Cube 19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4" name="Cube 19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5" name="Cube 19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6" name="Cube 19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7" name="Cube 19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8" name="Cube 19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9" name="Cube 19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0" name="Cube 19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1" name="Cube 20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2" name="Cube 20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3" name="Cube 20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4" name="Cube 20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5" name="Cube 20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6" name="Cube 20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7" name="Cube 20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8" name="Cube 20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225" name="Group 203"/>
            <p:cNvGrpSpPr/>
            <p:nvPr/>
          </p:nvGrpSpPr>
          <p:grpSpPr>
            <a:xfrm>
              <a:off x="332102" y="770930"/>
              <a:ext cx="1290443" cy="381000"/>
              <a:chOff x="2822361" y="1040958"/>
              <a:chExt cx="1290443" cy="381000"/>
            </a:xfrm>
            <a:solidFill>
              <a:srgbClr val="4F81BD"/>
            </a:solidFill>
          </p:grpSpPr>
          <p:grpSp>
            <p:nvGrpSpPr>
              <p:cNvPr id="226" name="Group 239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44" name="Cube 24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5" name="Cube 24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6" name="Cube 24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7" name="Cube 24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8" name="Cube 24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9" name="Cube 24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0" name="Cube 24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1" name="Cube 25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2" name="Cube 25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3" name="Cube 25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4" name="Cube 25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5" name="Cube 25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6" name="Cube 25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7" name="Cube 25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8" name="Cube 25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9" name="Cube 25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27" name="Group 240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28" name="Cube 22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9" name="Cube 22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0" name="Cube 22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1" name="Cube 23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2" name="Cube 23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3" name="Cube 23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4" name="Cube 23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5" name="Cube 23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6" name="Cube 23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7" name="Cube 23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8" name="Cube 23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9" name="Cube 23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0" name="Cube 23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1" name="Cube 24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2" name="Cube 24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3" name="Cube 24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260" name="Group 204"/>
            <p:cNvGrpSpPr/>
            <p:nvPr/>
          </p:nvGrpSpPr>
          <p:grpSpPr>
            <a:xfrm>
              <a:off x="28275" y="1129400"/>
              <a:ext cx="1290443" cy="381000"/>
              <a:chOff x="2822361" y="1040958"/>
              <a:chExt cx="1290443" cy="381000"/>
            </a:xfrm>
            <a:solidFill>
              <a:srgbClr val="345C8C"/>
            </a:solidFill>
          </p:grpSpPr>
          <p:grpSp>
            <p:nvGrpSpPr>
              <p:cNvPr id="261" name="Group 205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79" name="Cube 27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0" name="Cube 27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1" name="Cube 28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2" name="Cube 28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3" name="Cube 28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4" name="Cube 28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5" name="Cube 28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6" name="Cube 28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7" name="Cube 28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8" name="Cube 28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9" name="Cube 28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0" name="Cube 28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1" name="Cube 29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2" name="Cube 29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3" name="Cube 29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4" name="Cube 29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62" name="Group 206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63" name="Cube 26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4" name="Cube 26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5" name="Cube 26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6" name="Cube 26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7" name="Cube 26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8" name="Cube 26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9" name="Cube 26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0" name="Cube 26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1" name="Cube 27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2" name="Cube 27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3" name="Cube 27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4" name="Cube 27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5" name="Cube 27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6" name="Cube 27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7" name="Cube 22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78" name="Cube 22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295" name="Group 347"/>
            <p:cNvGrpSpPr/>
            <p:nvPr/>
          </p:nvGrpSpPr>
          <p:grpSpPr>
            <a:xfrm>
              <a:off x="825547" y="1570686"/>
              <a:ext cx="1290443" cy="381000"/>
              <a:chOff x="2822361" y="1040958"/>
              <a:chExt cx="1290443" cy="381000"/>
            </a:xfrm>
            <a:solidFill>
              <a:srgbClr val="FFB69F"/>
            </a:solidFill>
          </p:grpSpPr>
          <p:grpSp>
            <p:nvGrpSpPr>
              <p:cNvPr id="296" name="Group 383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314" name="Cube 31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5" name="Cube 31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6" name="Cube 31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7" name="Cube 31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8" name="Cube 31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9" name="Cube 31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0" name="Cube 31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1" name="Cube 32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2" name="Cube 32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3" name="Cube 32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4" name="Cube 32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5" name="Cube 32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6" name="Cube 32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7" name="Cube 32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8" name="Cube 32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29" name="Cube 32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7" name="Group 384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298" name="Cube 29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9" name="Cube 29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0" name="Cube 29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1" name="Cube 30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2" name="Cube 30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3" name="Cube 30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4" name="Cube 30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5" name="Cube 30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6" name="Cube 30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7" name="Cube 30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8" name="Cube 30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09" name="Cube 30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0" name="Cube 30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1" name="Cube 31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2" name="Cube 31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3" name="Cube 31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330" name="Group 348"/>
            <p:cNvGrpSpPr/>
            <p:nvPr/>
          </p:nvGrpSpPr>
          <p:grpSpPr>
            <a:xfrm>
              <a:off x="563322" y="1852956"/>
              <a:ext cx="1290443" cy="381000"/>
              <a:chOff x="2822361" y="1040958"/>
              <a:chExt cx="1290443" cy="381000"/>
            </a:xfrm>
            <a:solidFill>
              <a:srgbClr val="FF7043"/>
            </a:solidFill>
          </p:grpSpPr>
          <p:grpSp>
            <p:nvGrpSpPr>
              <p:cNvPr id="331" name="Group 349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349" name="Cube 34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0" name="Cube 34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1" name="Cube 35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2" name="Cube 35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3" name="Cube 35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4" name="Cube 35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5" name="Cube 35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6" name="Cube 35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7" name="Cube 35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8" name="Cube 35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9" name="Cube 35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0" name="Cube 35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1" name="Cube 36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2" name="Cube 36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3" name="Cube 36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4" name="Cube 36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32" name="Group 350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333" name="Cube 33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4" name="Cube 33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5" name="Cube 33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6" name="Cube 33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7" name="Cube 33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8" name="Cube 33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9" name="Cube 33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0" name="Cube 33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1" name="Cube 34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2" name="Cube 34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3" name="Cube 34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4" name="Cube 34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5" name="Cube 34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6" name="Cube 34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7" name="Cube 34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8" name="Cube 34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365" name="Group 277"/>
            <p:cNvGrpSpPr/>
            <p:nvPr/>
          </p:nvGrpSpPr>
          <p:grpSpPr>
            <a:xfrm>
              <a:off x="299100" y="2141842"/>
              <a:ext cx="1290443" cy="381000"/>
              <a:chOff x="2822361" y="1040958"/>
              <a:chExt cx="1290443" cy="381000"/>
            </a:xfrm>
            <a:solidFill>
              <a:srgbClr val="DE3500"/>
            </a:solidFill>
          </p:grpSpPr>
          <p:grpSp>
            <p:nvGrpSpPr>
              <p:cNvPr id="366" name="Group 313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384" name="Cube 38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5" name="Cube 38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6" name="Cube 38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7" name="Cube 38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8" name="Cube 38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9" name="Cube 38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0" name="Cube 38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1" name="Cube 39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2" name="Cube 39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3" name="Cube 39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4" name="Cube 39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5" name="Cube 39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6" name="Cube 39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7" name="Cube 39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8" name="Cube 39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9" name="Cube 39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67" name="Group 314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368" name="Cube 36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9" name="Cube 36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0" name="Cube 36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1" name="Cube 37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2" name="Cube 37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3" name="Cube 37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4" name="Cube 37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5" name="Cube 37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6" name="Cube 37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7" name="Cube 37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8" name="Cube 37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9" name="Cube 326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0" name="Cube 327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1" name="Cube 38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2" name="Cube 38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3" name="Cube 38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400" name="Group 278"/>
            <p:cNvGrpSpPr/>
            <p:nvPr/>
          </p:nvGrpSpPr>
          <p:grpSpPr>
            <a:xfrm>
              <a:off x="36875" y="2424112"/>
              <a:ext cx="1290443" cy="381000"/>
              <a:chOff x="2822361" y="1040958"/>
              <a:chExt cx="1290443" cy="381000"/>
            </a:xfrm>
            <a:solidFill>
              <a:srgbClr val="B42B00"/>
            </a:solidFill>
          </p:grpSpPr>
          <p:grpSp>
            <p:nvGrpSpPr>
              <p:cNvPr id="401" name="Group 279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19" name="Cube 41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0" name="Cube 41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1" name="Cube 42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2" name="Cube 42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3" name="Cube 42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4" name="Cube 42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5" name="Cube 42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6" name="Cube 42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7" name="Cube 42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8" name="Cube 42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9" name="Cube 42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0" name="Cube 42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1" name="Cube 43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2" name="Cube 43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3" name="Cube 43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4" name="Cube 43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402" name="Group 280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03" name="Cube 40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4" name="Cube 40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5" name="Cube 40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6" name="Cube 40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7" name="Cube 40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8" name="Cube 40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9" name="Cube 40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0" name="Cube 40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1" name="Cube 41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2" name="Cube 41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3" name="Cube 291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4" name="Cube 292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5" name="Cube 41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6" name="Cube 41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7" name="Cube 41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8" name="Cube 41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435" name="Group 490"/>
            <p:cNvGrpSpPr/>
            <p:nvPr/>
          </p:nvGrpSpPr>
          <p:grpSpPr>
            <a:xfrm>
              <a:off x="817695" y="2959866"/>
              <a:ext cx="1290443" cy="381000"/>
              <a:chOff x="2822361" y="1040958"/>
              <a:chExt cx="1290443" cy="381000"/>
            </a:xfrm>
            <a:solidFill>
              <a:srgbClr val="9FFFCA"/>
            </a:solidFill>
          </p:grpSpPr>
          <p:grpSp>
            <p:nvGrpSpPr>
              <p:cNvPr id="436" name="Group 526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54" name="Cube 45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5" name="Cube 45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6" name="Cube 45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7" name="Cube 45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8" name="Cube 45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9" name="Cube 45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0" name="Cube 45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1" name="Cube 46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2" name="Cube 46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3" name="Cube 46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4" name="Cube 46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5" name="Cube 46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6" name="Cube 46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7" name="Cube 46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8" name="Cube 46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9" name="Cube 46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437" name="Group 527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38" name="Cube 43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9" name="Cube 43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0" name="Cube 43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1" name="Cube 44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2" name="Cube 44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3" name="Cube 44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4" name="Cube 44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5" name="Cube 44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6" name="Cube 44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7" name="Cube 44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8" name="Cube 44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49" name="Cube 44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0" name="Cube 44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1" name="Cube 45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2" name="Cube 45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3" name="Cube 45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470" name="Group 491"/>
            <p:cNvGrpSpPr/>
            <p:nvPr/>
          </p:nvGrpSpPr>
          <p:grpSpPr>
            <a:xfrm>
              <a:off x="555470" y="3242136"/>
              <a:ext cx="1290443" cy="381000"/>
              <a:chOff x="2822361" y="1040958"/>
              <a:chExt cx="1290443" cy="381000"/>
            </a:xfrm>
            <a:solidFill>
              <a:srgbClr val="00DE64"/>
            </a:solidFill>
          </p:grpSpPr>
          <p:grpSp>
            <p:nvGrpSpPr>
              <p:cNvPr id="471" name="Group 492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89" name="Cube 48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0" name="Cube 48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1" name="Cube 49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2" name="Cube 49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3" name="Cube 49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4" name="Cube 49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5" name="Cube 49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6" name="Cube 49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7" name="Cube 49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8" name="Cube 49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99" name="Cube 49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0" name="Cube 49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1" name="Cube 50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2" name="Cube 50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3" name="Cube 50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4" name="Cube 50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472" name="Group 493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473" name="Cube 47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4" name="Cube 47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5" name="Cube 47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6" name="Cube 47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7" name="Cube 47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8" name="Cube 47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79" name="Cube 47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0" name="Cube 47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1" name="Cube 48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2" name="Cube 48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3" name="Cube 48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4" name="Cube 48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5" name="Cube 48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6" name="Cube 48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7" name="Cube 48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88" name="Cube 48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505" name="Group 420"/>
            <p:cNvGrpSpPr/>
            <p:nvPr/>
          </p:nvGrpSpPr>
          <p:grpSpPr>
            <a:xfrm>
              <a:off x="291248" y="3531022"/>
              <a:ext cx="1290443" cy="381000"/>
              <a:chOff x="2822361" y="1040958"/>
              <a:chExt cx="1290443" cy="381000"/>
            </a:xfrm>
            <a:solidFill>
              <a:srgbClr val="009A46"/>
            </a:solidFill>
          </p:grpSpPr>
          <p:grpSp>
            <p:nvGrpSpPr>
              <p:cNvPr id="506" name="Group 456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24" name="Cube 52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5" name="Cube 52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6" name="Cube 52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7" name="Cube 52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8" name="Cube 52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9" name="Cube 52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0" name="Cube 52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1" name="Cube 53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2" name="Cube 53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3" name="Cube 53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4" name="Cube 53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5" name="Cube 53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6" name="Cube 53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7" name="Cube 53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8" name="Cube 53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9" name="Cube 53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07" name="Group 457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08" name="Cube 50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09" name="Cube 50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0" name="Cube 50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1" name="Cube 51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2" name="Cube 51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3" name="Cube 51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4" name="Cube 51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5" name="Cube 51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6" name="Cube 46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7" name="Cube 46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8" name="Cube 51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19" name="Cube 51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0" name="Cube 51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1" name="Cube 52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2" name="Cube 52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23" name="Cube 52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540" name="Group 421"/>
            <p:cNvGrpSpPr/>
            <p:nvPr/>
          </p:nvGrpSpPr>
          <p:grpSpPr>
            <a:xfrm>
              <a:off x="29023" y="3813292"/>
              <a:ext cx="1290443" cy="381000"/>
              <a:chOff x="2822361" y="1040958"/>
              <a:chExt cx="1290443" cy="381000"/>
            </a:xfrm>
            <a:solidFill>
              <a:srgbClr val="007434"/>
            </a:solidFill>
          </p:grpSpPr>
          <p:grpSp>
            <p:nvGrpSpPr>
              <p:cNvPr id="541" name="Group 422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59" name="Cube 55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0" name="Cube 55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1" name="Cube 56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2" name="Cube 56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3" name="Cube 56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4" name="Cube 56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5" name="Cube 56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6" name="Cube 56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7" name="Cube 56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8" name="Cube 56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69" name="Cube 56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0" name="Cube 56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1" name="Cube 57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2" name="Cube 57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3" name="Cube 57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4" name="Cube 57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42" name="Group 423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43" name="Cube 54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4" name="Cube 54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5" name="Cube 54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6" name="Cube 54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7" name="Cube 54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8" name="Cube 54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9" name="Cube 54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0" name="Cube 431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1" name="Cube 432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2" name="Cube 55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3" name="Cube 55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4" name="Cube 55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5" name="Cube 55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6" name="Cube 55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7" name="Cube 55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58" name="Cube 55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575" name="Group 633"/>
            <p:cNvGrpSpPr/>
            <p:nvPr/>
          </p:nvGrpSpPr>
          <p:grpSpPr>
            <a:xfrm>
              <a:off x="817695" y="4351357"/>
              <a:ext cx="1290443" cy="381000"/>
              <a:chOff x="2822361" y="1040958"/>
              <a:chExt cx="1290443" cy="381000"/>
            </a:xfrm>
            <a:solidFill>
              <a:srgbClr val="FFEDB3"/>
            </a:solidFill>
          </p:grpSpPr>
          <p:grpSp>
            <p:nvGrpSpPr>
              <p:cNvPr id="576" name="Group 669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94" name="Cube 59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5" name="Cube 59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6" name="Cube 59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7" name="Cube 59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8" name="Cube 59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9" name="Cube 59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0" name="Cube 59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1" name="Cube 60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2" name="Cube 60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3" name="Cube 60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4" name="Cube 60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5" name="Cube 60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6" name="Cube 60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7" name="Cube 60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8" name="Cube 60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9" name="Cube 60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77" name="Group 670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578" name="Cube 57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9" name="Cube 57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0" name="Cube 57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1" name="Cube 58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2" name="Cube 58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3" name="Cube 58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4" name="Cube 583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5" name="Cube 58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6" name="Cube 58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7" name="Cube 58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8" name="Cube 58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89" name="Cube 58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0" name="Cube 58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1" name="Cube 59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2" name="Cube 59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93" name="Cube 59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0" name="Group 634"/>
            <p:cNvGrpSpPr/>
            <p:nvPr/>
          </p:nvGrpSpPr>
          <p:grpSpPr>
            <a:xfrm>
              <a:off x="555470" y="4633627"/>
              <a:ext cx="1290443" cy="381000"/>
              <a:chOff x="2822361" y="1040958"/>
              <a:chExt cx="1290443" cy="381000"/>
            </a:xfrm>
            <a:solidFill>
              <a:srgbClr val="FFD85B"/>
            </a:solidFill>
          </p:grpSpPr>
          <p:grpSp>
            <p:nvGrpSpPr>
              <p:cNvPr id="611" name="Group 635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29" name="Cube 62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0" name="Cube 62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1" name="Cube 63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2" name="Cube 63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3" name="Cube 63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4" name="Cube 63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5" name="Cube 63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6" name="Cube 63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7" name="Cube 63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8" name="Cube 63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9" name="Cube 63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0" name="Cube 63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1" name="Cube 64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2" name="Cube 64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3" name="Cube 64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4" name="Cube 64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2" name="Group 636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13" name="Cube 61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4" name="Cube 61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5" name="Cube 61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6" name="Cube 61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7" name="Cube 616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8" name="Cube 617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9" name="Cube 61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0" name="Cube 61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1" name="Cube 62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2" name="Cube 62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3" name="Cube 62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4" name="Cube 62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5" name="Cube 62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6" name="Cube 62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7" name="Cube 62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28" name="Cube 62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45" name="Group 563"/>
            <p:cNvGrpSpPr/>
            <p:nvPr/>
          </p:nvGrpSpPr>
          <p:grpSpPr>
            <a:xfrm>
              <a:off x="291248" y="4922513"/>
              <a:ext cx="1290443" cy="381000"/>
              <a:chOff x="2822361" y="1040958"/>
              <a:chExt cx="1290443" cy="381000"/>
            </a:xfrm>
            <a:solidFill>
              <a:srgbClr val="F2B800"/>
            </a:solidFill>
          </p:grpSpPr>
          <p:grpSp>
            <p:nvGrpSpPr>
              <p:cNvPr id="646" name="Group 599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64" name="Cube 663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5" name="Cube 664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6" name="Cube 665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7" name="Cube 666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8" name="Cube 667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9" name="Cube 668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0" name="Cube 669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1" name="Cube 670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2" name="Cube 671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3" name="Cube 672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4" name="Cube 673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5" name="Cube 674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6" name="Cube 675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7" name="Cube 676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8" name="Cube 677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79" name="Cube 678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47" name="Group 600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48" name="Cube 647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49" name="Cube 648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0" name="Cube 649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1" name="Cube 650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2" name="Cube 65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3" name="Cube 606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4" name="Cube 607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5" name="Cube 654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6" name="Cube 655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7" name="Cube 656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8" name="Cube 657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59" name="Cube 658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0" name="Cube 659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1" name="Cube 660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2" name="Cube 661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3" name="Cube 662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80" name="Group 564"/>
            <p:cNvGrpSpPr/>
            <p:nvPr/>
          </p:nvGrpSpPr>
          <p:grpSpPr>
            <a:xfrm>
              <a:off x="29023" y="5204783"/>
              <a:ext cx="1290443" cy="381000"/>
              <a:chOff x="2822361" y="1040958"/>
              <a:chExt cx="1290443" cy="381000"/>
            </a:xfrm>
            <a:solidFill>
              <a:srgbClr val="C49500"/>
            </a:solidFill>
          </p:grpSpPr>
          <p:grpSp>
            <p:nvGrpSpPr>
              <p:cNvPr id="681" name="Group 565"/>
              <p:cNvGrpSpPr/>
              <p:nvPr/>
            </p:nvGrpSpPr>
            <p:grpSpPr>
              <a:xfrm>
                <a:off x="2891608" y="10409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99" name="Cube 698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0" name="Cube 699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1" name="Cube 700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2" name="Cube 701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3" name="Cube 702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4" name="Cube 703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5" name="Cube 704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6" name="Cube 705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7" name="Cube 706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8" name="Cube 707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9" name="Cube 708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0" name="Cube 709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1" name="Cube 710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2" name="Cube 711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3" name="Cube 712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4" name="Cube 713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82" name="Group 566"/>
              <p:cNvGrpSpPr/>
              <p:nvPr/>
            </p:nvGrpSpPr>
            <p:grpSpPr>
              <a:xfrm>
                <a:off x="2822361" y="1117158"/>
                <a:ext cx="1221196" cy="304800"/>
                <a:chOff x="1558460" y="1371600"/>
                <a:chExt cx="1221196" cy="304800"/>
              </a:xfrm>
              <a:grpFill/>
            </p:grpSpPr>
            <p:sp>
              <p:nvSpPr>
                <p:cNvPr id="683" name="Cube 682"/>
                <p:cNvSpPr/>
                <p:nvPr/>
              </p:nvSpPr>
              <p:spPr>
                <a:xfrm>
                  <a:off x="15584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4" name="Cube 683"/>
                <p:cNvSpPr/>
                <p:nvPr/>
              </p:nvSpPr>
              <p:spPr>
                <a:xfrm>
                  <a:off x="1710860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5" name="Cube 684"/>
                <p:cNvSpPr/>
                <p:nvPr/>
              </p:nvSpPr>
              <p:spPr>
                <a:xfrm>
                  <a:off x="17108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6" name="Cube 685"/>
                <p:cNvSpPr/>
                <p:nvPr/>
              </p:nvSpPr>
              <p:spPr>
                <a:xfrm>
                  <a:off x="1558460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7" name="Cube 571"/>
                <p:cNvSpPr/>
                <p:nvPr/>
              </p:nvSpPr>
              <p:spPr>
                <a:xfrm>
                  <a:off x="1865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8" name="Cube 572"/>
                <p:cNvSpPr/>
                <p:nvPr/>
              </p:nvSpPr>
              <p:spPr>
                <a:xfrm>
                  <a:off x="20176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89" name="Cube 688"/>
                <p:cNvSpPr/>
                <p:nvPr/>
              </p:nvSpPr>
              <p:spPr>
                <a:xfrm>
                  <a:off x="20176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0" name="Cube 689"/>
                <p:cNvSpPr/>
                <p:nvPr/>
              </p:nvSpPr>
              <p:spPr>
                <a:xfrm>
                  <a:off x="1865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1" name="Cube 690"/>
                <p:cNvSpPr/>
                <p:nvPr/>
              </p:nvSpPr>
              <p:spPr>
                <a:xfrm>
                  <a:off x="21700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2" name="Cube 691"/>
                <p:cNvSpPr/>
                <p:nvPr/>
              </p:nvSpPr>
              <p:spPr>
                <a:xfrm>
                  <a:off x="23224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3" name="Cube 692"/>
                <p:cNvSpPr/>
                <p:nvPr/>
              </p:nvSpPr>
              <p:spPr>
                <a:xfrm>
                  <a:off x="23224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4" name="Cube 693"/>
                <p:cNvSpPr/>
                <p:nvPr/>
              </p:nvSpPr>
              <p:spPr>
                <a:xfrm>
                  <a:off x="21700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5" name="Cube 694"/>
                <p:cNvSpPr/>
                <p:nvPr/>
              </p:nvSpPr>
              <p:spPr>
                <a:xfrm>
                  <a:off x="24748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6" name="Cube 695"/>
                <p:cNvSpPr/>
                <p:nvPr/>
              </p:nvSpPr>
              <p:spPr>
                <a:xfrm>
                  <a:off x="2627256" y="13716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7" name="Cube 696"/>
                <p:cNvSpPr/>
                <p:nvPr/>
              </p:nvSpPr>
              <p:spPr>
                <a:xfrm>
                  <a:off x="26272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98" name="Cube 697"/>
                <p:cNvSpPr/>
                <p:nvPr/>
              </p:nvSpPr>
              <p:spPr>
                <a:xfrm>
                  <a:off x="2474856" y="1524000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15" name="Group 1287"/>
            <p:cNvGrpSpPr>
              <a:grpSpLocks/>
            </p:cNvGrpSpPr>
            <p:nvPr/>
          </p:nvGrpSpPr>
          <p:grpSpPr bwMode="auto">
            <a:xfrm>
              <a:off x="3143250" y="1746250"/>
              <a:ext cx="823913" cy="885825"/>
              <a:chOff x="3657433" y="1758742"/>
              <a:chExt cx="824294" cy="887179"/>
            </a:xfrm>
          </p:grpSpPr>
          <p:grpSp>
            <p:nvGrpSpPr>
              <p:cNvPr id="716" name="Group 1140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solidFill>
                <a:srgbClr val="B42B00"/>
              </a:solidFill>
            </p:grpSpPr>
            <p:sp>
              <p:nvSpPr>
                <p:cNvPr id="744" name="Cube 743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5" name="Cube 744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6" name="Cube 745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7" name="Cube 746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8" name="Cube 747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9" name="Cube 748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50" name="Cube 749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51" name="Cube 750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17" name="Group 1141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solidFill>
                <a:srgbClr val="B42B00"/>
              </a:solidFill>
            </p:grpSpPr>
            <p:sp>
              <p:nvSpPr>
                <p:cNvPr id="736" name="Cube 735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7" name="Cube 736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8" name="Cube 737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9" name="Cube 738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0" name="Cube 739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1" name="Cube 740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2" name="Cube 741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43" name="Cube 742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18" name="Group 1142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solidFill>
                <a:srgbClr val="B42B00"/>
              </a:solidFill>
            </p:grpSpPr>
            <p:sp>
              <p:nvSpPr>
                <p:cNvPr id="728" name="Cube 727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9" name="Cube 728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0" name="Cube 729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1" name="Cube 730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2" name="Cube 731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3" name="Cube 732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4" name="Cube 733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35" name="Cube 734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19" name="Group 1143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solidFill>
                <a:srgbClr val="B42B00"/>
              </a:solidFill>
            </p:grpSpPr>
            <p:sp>
              <p:nvSpPr>
                <p:cNvPr id="720" name="Cube 719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1" name="Cube 720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2" name="Cube 721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3" name="Cube 722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4" name="Cube 723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5" name="Cube 724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6" name="Cube 725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27" name="Cube 726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52" name="Group 1288"/>
            <p:cNvGrpSpPr/>
            <p:nvPr/>
          </p:nvGrpSpPr>
          <p:grpSpPr>
            <a:xfrm>
              <a:off x="3711685" y="1739144"/>
              <a:ext cx="824294" cy="887179"/>
              <a:chOff x="3657433" y="1758742"/>
              <a:chExt cx="824294" cy="887179"/>
            </a:xfrm>
            <a:solidFill>
              <a:srgbClr val="DE3500"/>
            </a:solidFill>
          </p:grpSpPr>
          <p:grpSp>
            <p:nvGrpSpPr>
              <p:cNvPr id="753" name="Group 1289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781" name="Cube 780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2" name="Cube 781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3" name="Cube 782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4" name="Cube 783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5" name="Cube 784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6" name="Cube 785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7" name="Cube 786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8" name="Cube 787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54" name="Group 1290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773" name="Cube 772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4" name="Cube 773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5" name="Cube 774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6" name="Cube 775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7" name="Cube 776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8" name="Cube 777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9" name="Cube 778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80" name="Cube 779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55" name="Group 1291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765" name="Cube 764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6" name="Cube 765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7" name="Cube 766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8" name="Cube 767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9" name="Cube 768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0" name="Cube 769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1" name="Cube 770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72" name="Cube 771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56" name="Group 1292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757" name="Cube 756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58" name="Cube 757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59" name="Cube 758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0" name="Cube 759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1" name="Cube 760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2" name="Cube 761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3" name="Cube 762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64" name="Cube 763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89" name="Group 1325"/>
            <p:cNvGrpSpPr/>
            <p:nvPr/>
          </p:nvGrpSpPr>
          <p:grpSpPr>
            <a:xfrm>
              <a:off x="4264805" y="1739144"/>
              <a:ext cx="824294" cy="887179"/>
              <a:chOff x="3657433" y="1758742"/>
              <a:chExt cx="824294" cy="887179"/>
            </a:xfrm>
            <a:solidFill>
              <a:srgbClr val="FF7043"/>
            </a:solidFill>
          </p:grpSpPr>
          <p:grpSp>
            <p:nvGrpSpPr>
              <p:cNvPr id="790" name="Group 1326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818" name="Cube 817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9" name="Cube 818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0" name="Cube 819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1" name="Cube 820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2" name="Cube 821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3" name="Cube 822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4" name="Cube 823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5" name="Cube 824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91" name="Group 1327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810" name="Cube 809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1" name="Cube 810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2" name="Cube 811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3" name="Cube 812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4" name="Cube 813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5" name="Cube 814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6" name="Cube 815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7" name="Cube 816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92" name="Group 1328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802" name="Cube 801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3" name="Cube 802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4" name="Cube 803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5" name="Cube 804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6" name="Cube 805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7" name="Cube 806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8" name="Cube 807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9" name="Cube 808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93" name="Group 1329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794" name="Cube 793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5" name="Cube 794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6" name="Cube 795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7" name="Cube 796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8" name="Cube 797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9" name="Cube 798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0" name="Cube 799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1" name="Cube 800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826" name="Group 1362"/>
            <p:cNvGrpSpPr/>
            <p:nvPr/>
          </p:nvGrpSpPr>
          <p:grpSpPr>
            <a:xfrm>
              <a:off x="4807581" y="1745620"/>
              <a:ext cx="824294" cy="887179"/>
              <a:chOff x="3657433" y="1758742"/>
              <a:chExt cx="824294" cy="887179"/>
            </a:xfrm>
            <a:solidFill>
              <a:srgbClr val="FFB69F"/>
            </a:solidFill>
          </p:grpSpPr>
          <p:grpSp>
            <p:nvGrpSpPr>
              <p:cNvPr id="827" name="Group 1363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855" name="Cube 854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6" name="Cube 855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7" name="Cube 856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8" name="Cube 857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9" name="Cube 858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60" name="Cube 859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61" name="Cube 860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62" name="Cube 861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8" name="Group 1364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847" name="Cube 846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8" name="Cube 847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9" name="Cube 848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0" name="Cube 849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1" name="Cube 850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2" name="Cube 851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3" name="Cube 852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4" name="Cube 853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29" name="Group 1365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839" name="Cube 838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0" name="Cube 839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1" name="Cube 840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2" name="Cube 841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3" name="Cube 842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4" name="Cube 843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5" name="Cube 844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46" name="Cube 845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30" name="Group 1366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831" name="Cube 830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2" name="Cube 831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3" name="Cube 832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4" name="Cube 833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5" name="Cube 834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6" name="Cube 835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7" name="Cube 836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38" name="Cube 837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863" name="Group 1399"/>
            <p:cNvGrpSpPr/>
            <p:nvPr/>
          </p:nvGrpSpPr>
          <p:grpSpPr>
            <a:xfrm>
              <a:off x="3146900" y="324769"/>
              <a:ext cx="824294" cy="887179"/>
              <a:chOff x="3657433" y="1758742"/>
              <a:chExt cx="824294" cy="887179"/>
            </a:xfrm>
            <a:solidFill>
              <a:srgbClr val="345C8C"/>
            </a:solidFill>
          </p:grpSpPr>
          <p:grpSp>
            <p:nvGrpSpPr>
              <p:cNvPr id="864" name="Group 1400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892" name="Cube 891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3" name="Cube 892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4" name="Cube 893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5" name="Cube 894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6" name="Cube 895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7" name="Cube 896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8" name="Cube 897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9" name="Cube 898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65" name="Group 1401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884" name="Cube 883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5" name="Cube 884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6" name="Cube 885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7" name="Cube 886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8" name="Cube 887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9" name="Cube 888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0" name="Cube 889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91" name="Cube 890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66" name="Group 1402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876" name="Cube 875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7" name="Cube 876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8" name="Cube 877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9" name="Cube 878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0" name="Cube 879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1" name="Cube 880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2" name="Cube 881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3" name="Cube 882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867" name="Group 1403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868" name="Cube 867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69" name="Cube 868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0" name="Cube 869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1" name="Cube 870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2" name="Cube 871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3" name="Cube 872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4" name="Cube 873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5" name="Cube 874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900" name="Group 1436"/>
            <p:cNvGrpSpPr/>
            <p:nvPr/>
          </p:nvGrpSpPr>
          <p:grpSpPr>
            <a:xfrm>
              <a:off x="3716124" y="318293"/>
              <a:ext cx="824294" cy="887179"/>
              <a:chOff x="3657433" y="1758742"/>
              <a:chExt cx="824294" cy="887179"/>
            </a:xfrm>
            <a:solidFill>
              <a:srgbClr val="4F81BD"/>
            </a:solidFill>
          </p:grpSpPr>
          <p:grpSp>
            <p:nvGrpSpPr>
              <p:cNvPr id="901" name="Group 1437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929" name="Cube 928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0" name="Cube 929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1" name="Cube 930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2" name="Cube 931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3" name="Cube 932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4" name="Cube 933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5" name="Cube 934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36" name="Cube 935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02" name="Group 1438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921" name="Cube 920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2" name="Cube 921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3" name="Cube 922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4" name="Cube 923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5" name="Cube 924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6" name="Cube 925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7" name="Cube 926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8" name="Cube 927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03" name="Group 1439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913" name="Cube 912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4" name="Cube 913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5" name="Cube 914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6" name="Cube 915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7" name="Cube 916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8" name="Cube 917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9" name="Cube 918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20" name="Cube 919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04" name="Group 1440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905" name="Cube 904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06" name="Cube 905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07" name="Cube 906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08" name="Cube 907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09" name="Cube 908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0" name="Cube 909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1" name="Cube 910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12" name="Cube 911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937" name="Group 1473"/>
            <p:cNvGrpSpPr/>
            <p:nvPr/>
          </p:nvGrpSpPr>
          <p:grpSpPr>
            <a:xfrm>
              <a:off x="4269244" y="318293"/>
              <a:ext cx="824294" cy="887179"/>
              <a:chOff x="3657433" y="1758742"/>
              <a:chExt cx="824294" cy="887179"/>
            </a:xfrm>
            <a:solidFill>
              <a:srgbClr val="87A9D3"/>
            </a:solidFill>
          </p:grpSpPr>
          <p:grpSp>
            <p:nvGrpSpPr>
              <p:cNvPr id="938" name="Group 1474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966" name="Cube 965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7" name="Cube 966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8" name="Cube 967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9" name="Cube 968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70" name="Cube 969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71" name="Cube 970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72" name="Cube 971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73" name="Cube 972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39" name="Group 1475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958" name="Cube 957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9" name="Cube 958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0" name="Cube 959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1" name="Cube 960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2" name="Cube 961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3" name="Cube 962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4" name="Cube 963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65" name="Cube 964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40" name="Group 1476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950" name="Cube 949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1" name="Cube 950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2" name="Cube 951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3" name="Cube 952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4" name="Cube 953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5" name="Cube 954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6" name="Cube 955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57" name="Cube 956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41" name="Group 1477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942" name="Cube 941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3" name="Cube 942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4" name="Cube 943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5" name="Cube 944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6" name="Cube 945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7" name="Cube 946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8" name="Cube 947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49" name="Cube 948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974" name="Group 1510"/>
            <p:cNvGrpSpPr/>
            <p:nvPr/>
          </p:nvGrpSpPr>
          <p:grpSpPr>
            <a:xfrm>
              <a:off x="4812020" y="324769"/>
              <a:ext cx="824294" cy="887179"/>
              <a:chOff x="3657433" y="1758742"/>
              <a:chExt cx="824294" cy="887179"/>
            </a:xfrm>
            <a:solidFill>
              <a:srgbClr val="C2D3E8"/>
            </a:solidFill>
          </p:grpSpPr>
          <p:grpSp>
            <p:nvGrpSpPr>
              <p:cNvPr id="975" name="Group 1511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003" name="Cube 1002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4" name="Cube 1003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5" name="Cube 1004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6" name="Cube 1005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7" name="Cube 1006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8" name="Cube 1007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9" name="Cube 1008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10" name="Cube 1009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76" name="Group 1512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995" name="Cube 994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6" name="Cube 995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7" name="Cube 996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8" name="Cube 997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9" name="Cube 998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0" name="Cube 999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1" name="Cube 1000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02" name="Cube 1001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77" name="Group 1513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987" name="Cube 986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8" name="Cube 987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9" name="Cube 988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0" name="Cube 989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1" name="Cube 990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2" name="Cube 991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3" name="Cube 992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94" name="Cube 993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978" name="Group 1514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979" name="Cube 978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0" name="Cube 979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1" name="Cube 980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2" name="Cube 981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3" name="Cube 982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4" name="Cube 983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5" name="Cube 984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986" name="Cube 985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11" name="Group 1547"/>
            <p:cNvGrpSpPr/>
            <p:nvPr/>
          </p:nvGrpSpPr>
          <p:grpSpPr>
            <a:xfrm>
              <a:off x="3136364" y="4614645"/>
              <a:ext cx="824294" cy="887179"/>
              <a:chOff x="3657433" y="1758742"/>
              <a:chExt cx="824294" cy="887179"/>
            </a:xfrm>
            <a:solidFill>
              <a:srgbClr val="C49500"/>
            </a:solidFill>
          </p:grpSpPr>
          <p:grpSp>
            <p:nvGrpSpPr>
              <p:cNvPr id="1012" name="Group 1548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040" name="Cube 1039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1" name="Cube 1040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2" name="Cube 1041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3" name="Cube 1042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4" name="Cube 1043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5" name="Cube 1044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6" name="Cube 1045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47" name="Cube 1046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13" name="Group 1549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032" name="Cube 1031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3" name="Cube 1032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4" name="Cube 1033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5" name="Cube 1034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6" name="Cube 1035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7" name="Cube 1036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8" name="Cube 1037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9" name="Cube 1038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14" name="Group 1550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024" name="Cube 1023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5" name="Cube 1024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6" name="Cube 1025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7" name="Cube 1026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8" name="Cube 1027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9" name="Cube 1028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0" name="Cube 1029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31" name="Cube 1030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15" name="Group 1551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016" name="Cube 1015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17" name="Cube 1016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18" name="Cube 1017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19" name="Cube 1018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0" name="Cube 1019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1" name="Cube 1020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2" name="Cube 1021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23" name="Cube 1022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48" name="Group 1584"/>
            <p:cNvGrpSpPr/>
            <p:nvPr/>
          </p:nvGrpSpPr>
          <p:grpSpPr>
            <a:xfrm>
              <a:off x="3705588" y="4614645"/>
              <a:ext cx="824294" cy="887179"/>
              <a:chOff x="3657433" y="1758742"/>
              <a:chExt cx="824294" cy="887179"/>
            </a:xfrm>
            <a:solidFill>
              <a:srgbClr val="F2B800"/>
            </a:solidFill>
          </p:grpSpPr>
          <p:grpSp>
            <p:nvGrpSpPr>
              <p:cNvPr id="1049" name="Group 1585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077" name="Cube 1076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8" name="Cube 1077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9" name="Cube 1078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0" name="Cube 1079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1" name="Cube 1080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2" name="Cube 1081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3" name="Cube 1082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4" name="Cube 1083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0" name="Group 1586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069" name="Cube 1068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0" name="Cube 1069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1" name="Cube 1070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2" name="Cube 1071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3" name="Cube 1072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4" name="Cube 1073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5" name="Cube 1074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76" name="Cube 1075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1" name="Group 1587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061" name="Cube 1060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2" name="Cube 1061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3" name="Cube 1062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4" name="Cube 1063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5" name="Cube 1064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6" name="Cube 1065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7" name="Cube 1066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8" name="Cube 1067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2" name="Group 1588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053" name="Cube 1052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4" name="Cube 1053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5" name="Cube 1054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6" name="Cube 1055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7" name="Cube 1056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8" name="Cube 1057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59" name="Cube 1058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60" name="Cube 1059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85" name="Group 1621"/>
            <p:cNvGrpSpPr/>
            <p:nvPr/>
          </p:nvGrpSpPr>
          <p:grpSpPr>
            <a:xfrm>
              <a:off x="4258708" y="4614645"/>
              <a:ext cx="824294" cy="887179"/>
              <a:chOff x="3657433" y="1758742"/>
              <a:chExt cx="824294" cy="887179"/>
            </a:xfrm>
            <a:solidFill>
              <a:srgbClr val="FFD85B"/>
            </a:solidFill>
          </p:grpSpPr>
          <p:grpSp>
            <p:nvGrpSpPr>
              <p:cNvPr id="1086" name="Group 1622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114" name="Cube 1113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5" name="Cube 1114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6" name="Cube 1115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7" name="Cube 1116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8" name="Cube 1117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9" name="Cube 1118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0" name="Cube 1119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1" name="Cube 1120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87" name="Group 1623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106" name="Cube 1105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7" name="Cube 1106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8" name="Cube 1107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9" name="Cube 1108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0" name="Cube 1109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1" name="Cube 1110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2" name="Cube 1111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3" name="Cube 1112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88" name="Group 1624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098" name="Cube 1097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9" name="Cube 1098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0" name="Cube 1099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1" name="Cube 1100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2" name="Cube 1101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3" name="Cube 1102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4" name="Cube 1103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05" name="Cube 1104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89" name="Group 1625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090" name="Cube 1089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1" name="Cube 1090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2" name="Cube 1091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3" name="Cube 1092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4" name="Cube 1093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5" name="Cube 1094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6" name="Cube 1095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7" name="Cube 1096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122" name="Group 1658"/>
            <p:cNvGrpSpPr/>
            <p:nvPr/>
          </p:nvGrpSpPr>
          <p:grpSpPr>
            <a:xfrm>
              <a:off x="4801484" y="4614645"/>
              <a:ext cx="824294" cy="887179"/>
              <a:chOff x="3657433" y="1758742"/>
              <a:chExt cx="824294" cy="887179"/>
            </a:xfrm>
            <a:solidFill>
              <a:srgbClr val="FFEDB3"/>
            </a:solidFill>
          </p:grpSpPr>
          <p:grpSp>
            <p:nvGrpSpPr>
              <p:cNvPr id="1123" name="Group 1659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151" name="Cube 1150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2" name="Cube 1151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3" name="Cube 1152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4" name="Cube 1153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5" name="Cube 1154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6" name="Cube 1155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7" name="Cube 1156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8" name="Cube 1157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24" name="Group 1660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143" name="Cube 1142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4" name="Cube 1143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5" name="Cube 1144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6" name="Cube 1145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7" name="Cube 1146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8" name="Cube 1147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9" name="Cube 1148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0" name="Cube 1149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25" name="Group 1661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135" name="Cube 1134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6" name="Cube 1135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7" name="Cube 1136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8" name="Cube 1137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9" name="Cube 1138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0" name="Cube 1139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1" name="Cube 1140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2" name="Cube 1141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26" name="Group 1662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127" name="Cube 1126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8" name="Cube 1127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9" name="Cube 1128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0" name="Cube 1129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1" name="Cube 1130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2" name="Cube 1131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3" name="Cube 1132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34" name="Cube 1133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159" name="Group 1695"/>
            <p:cNvGrpSpPr/>
            <p:nvPr/>
          </p:nvGrpSpPr>
          <p:grpSpPr>
            <a:xfrm>
              <a:off x="3133440" y="3151492"/>
              <a:ext cx="824294" cy="887179"/>
              <a:chOff x="3657433" y="1758742"/>
              <a:chExt cx="824294" cy="887179"/>
            </a:xfrm>
            <a:solidFill>
              <a:srgbClr val="007434"/>
            </a:solidFill>
          </p:grpSpPr>
          <p:grpSp>
            <p:nvGrpSpPr>
              <p:cNvPr id="1160" name="Group 1696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188" name="Cube 1187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9" name="Cube 1188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0" name="Cube 1189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1" name="Cube 1190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2" name="Cube 1191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3" name="Cube 1192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4" name="Cube 1193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95" name="Cube 1194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61" name="Group 1697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180" name="Cube 1179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1" name="Cube 1180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2" name="Cube 1181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3" name="Cube 1182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4" name="Cube 1183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5" name="Cube 1184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6" name="Cube 1185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87" name="Cube 1186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62" name="Group 1698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172" name="Cube 1171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3" name="Cube 1172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4" name="Cube 1173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5" name="Cube 1174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6" name="Cube 1175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7" name="Cube 1176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8" name="Cube 1177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9" name="Cube 1178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63" name="Group 1699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164" name="Cube 1163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65" name="Cube 1164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66" name="Cube 1165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67" name="Cube 1166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68" name="Cube 1167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69" name="Cube 1168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0" name="Cube 1169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71" name="Cube 1170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196" name="Group 1732"/>
            <p:cNvGrpSpPr/>
            <p:nvPr/>
          </p:nvGrpSpPr>
          <p:grpSpPr>
            <a:xfrm>
              <a:off x="3702664" y="3145016"/>
              <a:ext cx="824294" cy="887179"/>
              <a:chOff x="3657433" y="1758742"/>
              <a:chExt cx="824294" cy="887179"/>
            </a:xfrm>
            <a:solidFill>
              <a:srgbClr val="009A46"/>
            </a:solidFill>
          </p:grpSpPr>
          <p:grpSp>
            <p:nvGrpSpPr>
              <p:cNvPr id="1197" name="Group 1733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225" name="Cube 1224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6" name="Cube 1225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7" name="Cube 1226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8" name="Cube 1227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9" name="Cube 1228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30" name="Cube 1229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31" name="Cube 1230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32" name="Cube 1231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98" name="Group 1734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217" name="Cube 1216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8" name="Cube 1217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9" name="Cube 1218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0" name="Cube 1219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1" name="Cube 1220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2" name="Cube 1221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3" name="Cube 1222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24" name="Cube 1223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199" name="Group 1735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209" name="Cube 1208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0" name="Cube 1209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1" name="Cube 1210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2" name="Cube 1211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3" name="Cube 1212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4" name="Cube 1213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5" name="Cube 1214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16" name="Cube 1215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00" name="Group 1736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201" name="Cube 1200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2" name="Cube 1201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3" name="Cube 1202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4" name="Cube 1203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5" name="Cube 1204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6" name="Cube 1205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7" name="Cube 1206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08" name="Cube 1207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233" name="Group 1769"/>
            <p:cNvGrpSpPr/>
            <p:nvPr/>
          </p:nvGrpSpPr>
          <p:grpSpPr>
            <a:xfrm>
              <a:off x="4255784" y="3145016"/>
              <a:ext cx="824294" cy="887179"/>
              <a:chOff x="3657433" y="1758742"/>
              <a:chExt cx="824294" cy="887179"/>
            </a:xfrm>
            <a:solidFill>
              <a:srgbClr val="00DE64"/>
            </a:solidFill>
          </p:grpSpPr>
          <p:grpSp>
            <p:nvGrpSpPr>
              <p:cNvPr id="1234" name="Group 1770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262" name="Cube 1261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3" name="Cube 1262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4" name="Cube 1263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5" name="Cube 1264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6" name="Cube 1265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7" name="Cube 1266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8" name="Cube 1267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9" name="Cube 1268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35" name="Group 1771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254" name="Cube 1253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5" name="Cube 1254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6" name="Cube 1255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7" name="Cube 1256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8" name="Cube 1257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9" name="Cube 1258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0" name="Cube 1259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61" name="Cube 1260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36" name="Group 1772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246" name="Cube 1245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7" name="Cube 1246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8" name="Cube 1247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9" name="Cube 1248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0" name="Cube 1249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1" name="Cube 1250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2" name="Cube 1251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53" name="Cube 1252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37" name="Group 1773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238" name="Cube 1237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39" name="Cube 1238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0" name="Cube 1239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1" name="Cube 1240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2" name="Cube 1241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3" name="Cube 1242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4" name="Cube 1243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45" name="Cube 1244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270" name="Group 1806"/>
            <p:cNvGrpSpPr/>
            <p:nvPr/>
          </p:nvGrpSpPr>
          <p:grpSpPr>
            <a:xfrm>
              <a:off x="4798560" y="3151492"/>
              <a:ext cx="824294" cy="887179"/>
              <a:chOff x="3657433" y="1758742"/>
              <a:chExt cx="824294" cy="887179"/>
            </a:xfrm>
            <a:solidFill>
              <a:srgbClr val="9FFFCA"/>
            </a:solidFill>
          </p:grpSpPr>
          <p:grpSp>
            <p:nvGrpSpPr>
              <p:cNvPr id="1271" name="Group 1807"/>
              <p:cNvGrpSpPr/>
              <p:nvPr/>
            </p:nvGrpSpPr>
            <p:grpSpPr>
              <a:xfrm>
                <a:off x="4107680" y="1758742"/>
                <a:ext cx="374047" cy="381000"/>
                <a:chOff x="3995785" y="2027542"/>
                <a:chExt cx="374047" cy="381000"/>
              </a:xfrm>
              <a:grpFill/>
            </p:grpSpPr>
            <p:sp>
              <p:nvSpPr>
                <p:cNvPr id="1299" name="Cube 1298"/>
                <p:cNvSpPr/>
                <p:nvPr/>
              </p:nvSpPr>
              <p:spPr>
                <a:xfrm>
                  <a:off x="4065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0" name="Cube 1299"/>
                <p:cNvSpPr/>
                <p:nvPr/>
              </p:nvSpPr>
              <p:spPr>
                <a:xfrm>
                  <a:off x="42174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1" name="Cube 1300"/>
                <p:cNvSpPr/>
                <p:nvPr/>
              </p:nvSpPr>
              <p:spPr>
                <a:xfrm>
                  <a:off x="42174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2" name="Cube 1301"/>
                <p:cNvSpPr/>
                <p:nvPr/>
              </p:nvSpPr>
              <p:spPr>
                <a:xfrm>
                  <a:off x="4065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3" name="Cube 1302"/>
                <p:cNvSpPr/>
                <p:nvPr/>
              </p:nvSpPr>
              <p:spPr>
                <a:xfrm>
                  <a:off x="3995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4" name="Cube 1303"/>
                <p:cNvSpPr/>
                <p:nvPr/>
              </p:nvSpPr>
              <p:spPr>
                <a:xfrm>
                  <a:off x="41481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5" name="Cube 1304"/>
                <p:cNvSpPr/>
                <p:nvPr/>
              </p:nvSpPr>
              <p:spPr>
                <a:xfrm>
                  <a:off x="41481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06" name="Cube 1305"/>
                <p:cNvSpPr/>
                <p:nvPr/>
              </p:nvSpPr>
              <p:spPr>
                <a:xfrm>
                  <a:off x="3995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72" name="Group 1808"/>
              <p:cNvGrpSpPr/>
              <p:nvPr/>
            </p:nvGrpSpPr>
            <p:grpSpPr>
              <a:xfrm>
                <a:off x="3962233" y="1922638"/>
                <a:ext cx="374047" cy="381000"/>
                <a:chOff x="4300585" y="2027542"/>
                <a:chExt cx="374047" cy="381000"/>
              </a:xfrm>
              <a:grpFill/>
            </p:grpSpPr>
            <p:sp>
              <p:nvSpPr>
                <p:cNvPr id="1291" name="Cube 1290"/>
                <p:cNvSpPr/>
                <p:nvPr/>
              </p:nvSpPr>
              <p:spPr>
                <a:xfrm>
                  <a:off x="43698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2" name="Cube 1291"/>
                <p:cNvSpPr/>
                <p:nvPr/>
              </p:nvSpPr>
              <p:spPr>
                <a:xfrm>
                  <a:off x="45222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3" name="Cube 1292"/>
                <p:cNvSpPr/>
                <p:nvPr/>
              </p:nvSpPr>
              <p:spPr>
                <a:xfrm>
                  <a:off x="45222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4" name="Cube 1293"/>
                <p:cNvSpPr/>
                <p:nvPr/>
              </p:nvSpPr>
              <p:spPr>
                <a:xfrm>
                  <a:off x="43698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5" name="Cube 1294"/>
                <p:cNvSpPr/>
                <p:nvPr/>
              </p:nvSpPr>
              <p:spPr>
                <a:xfrm>
                  <a:off x="43005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6" name="Cube 1295"/>
                <p:cNvSpPr/>
                <p:nvPr/>
              </p:nvSpPr>
              <p:spPr>
                <a:xfrm>
                  <a:off x="44529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7" name="Cube 1296"/>
                <p:cNvSpPr/>
                <p:nvPr/>
              </p:nvSpPr>
              <p:spPr>
                <a:xfrm>
                  <a:off x="44529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8" name="Cube 1297"/>
                <p:cNvSpPr/>
                <p:nvPr/>
              </p:nvSpPr>
              <p:spPr>
                <a:xfrm>
                  <a:off x="43005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73" name="Group 1809"/>
              <p:cNvGrpSpPr/>
              <p:nvPr/>
            </p:nvGrpSpPr>
            <p:grpSpPr>
              <a:xfrm>
                <a:off x="3820065" y="2092286"/>
                <a:ext cx="374047" cy="381000"/>
                <a:chOff x="3688989" y="2027542"/>
                <a:chExt cx="374047" cy="381000"/>
              </a:xfrm>
              <a:grpFill/>
            </p:grpSpPr>
            <p:sp>
              <p:nvSpPr>
                <p:cNvPr id="1283" name="Cube 1282"/>
                <p:cNvSpPr/>
                <p:nvPr/>
              </p:nvSpPr>
              <p:spPr>
                <a:xfrm>
                  <a:off x="37582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4" name="Cube 1283"/>
                <p:cNvSpPr/>
                <p:nvPr/>
              </p:nvSpPr>
              <p:spPr>
                <a:xfrm>
                  <a:off x="3910636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5" name="Cube 1284"/>
                <p:cNvSpPr/>
                <p:nvPr/>
              </p:nvSpPr>
              <p:spPr>
                <a:xfrm>
                  <a:off x="39106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6" name="Cube 1285"/>
                <p:cNvSpPr/>
                <p:nvPr/>
              </p:nvSpPr>
              <p:spPr>
                <a:xfrm>
                  <a:off x="3758236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7" name="Cube 1286"/>
                <p:cNvSpPr/>
                <p:nvPr/>
              </p:nvSpPr>
              <p:spPr>
                <a:xfrm>
                  <a:off x="36889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8" name="Cube 1287"/>
                <p:cNvSpPr/>
                <p:nvPr/>
              </p:nvSpPr>
              <p:spPr>
                <a:xfrm>
                  <a:off x="3841389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9" name="Cube 1288"/>
                <p:cNvSpPr/>
                <p:nvPr/>
              </p:nvSpPr>
              <p:spPr>
                <a:xfrm>
                  <a:off x="38413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90" name="Cube 1289"/>
                <p:cNvSpPr/>
                <p:nvPr/>
              </p:nvSpPr>
              <p:spPr>
                <a:xfrm>
                  <a:off x="3688989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74" name="Group 1810"/>
              <p:cNvGrpSpPr/>
              <p:nvPr/>
            </p:nvGrpSpPr>
            <p:grpSpPr>
              <a:xfrm>
                <a:off x="3657433" y="2264921"/>
                <a:ext cx="374047" cy="381000"/>
                <a:chOff x="4605385" y="2027542"/>
                <a:chExt cx="374047" cy="381000"/>
              </a:xfrm>
              <a:grpFill/>
            </p:grpSpPr>
            <p:sp>
              <p:nvSpPr>
                <p:cNvPr id="1275" name="Cube 1274"/>
                <p:cNvSpPr/>
                <p:nvPr/>
              </p:nvSpPr>
              <p:spPr>
                <a:xfrm>
                  <a:off x="46746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76" name="Cube 1275"/>
                <p:cNvSpPr/>
                <p:nvPr/>
              </p:nvSpPr>
              <p:spPr>
                <a:xfrm>
                  <a:off x="4827032" y="20275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77" name="Cube 1276"/>
                <p:cNvSpPr/>
                <p:nvPr/>
              </p:nvSpPr>
              <p:spPr>
                <a:xfrm>
                  <a:off x="48270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78" name="Cube 1277"/>
                <p:cNvSpPr/>
                <p:nvPr/>
              </p:nvSpPr>
              <p:spPr>
                <a:xfrm>
                  <a:off x="4674632" y="21799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79" name="Cube 1278"/>
                <p:cNvSpPr/>
                <p:nvPr/>
              </p:nvSpPr>
              <p:spPr>
                <a:xfrm>
                  <a:off x="46053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0" name="Cube 1279"/>
                <p:cNvSpPr/>
                <p:nvPr/>
              </p:nvSpPr>
              <p:spPr>
                <a:xfrm>
                  <a:off x="4757785" y="21037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1" name="Cube 1280"/>
                <p:cNvSpPr/>
                <p:nvPr/>
              </p:nvSpPr>
              <p:spPr>
                <a:xfrm>
                  <a:off x="47577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282" name="Cube 1281"/>
                <p:cNvSpPr/>
                <p:nvPr/>
              </p:nvSpPr>
              <p:spPr>
                <a:xfrm>
                  <a:off x="4605385" y="2256142"/>
                  <a:ext cx="152400" cy="152400"/>
                </a:xfrm>
                <a:prstGeom prst="cube">
                  <a:avLst/>
                </a:prstGeom>
                <a:grpFill/>
                <a:ln w="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307" name="Group 2402"/>
            <p:cNvGrpSpPr>
              <a:grpSpLocks/>
            </p:cNvGrpSpPr>
            <p:nvPr/>
          </p:nvGrpSpPr>
          <p:grpSpPr bwMode="auto">
            <a:xfrm>
              <a:off x="6672263" y="2012950"/>
              <a:ext cx="1254125" cy="2327275"/>
              <a:chOff x="6188502" y="597179"/>
              <a:chExt cx="1253393" cy="2326834"/>
            </a:xfrm>
          </p:grpSpPr>
          <p:grpSp>
            <p:nvGrpSpPr>
              <p:cNvPr id="1308" name="Group 1844"/>
              <p:cNvGrpSpPr>
                <a:grpSpLocks/>
              </p:cNvGrpSpPr>
              <p:nvPr/>
            </p:nvGrpSpPr>
            <p:grpSpPr bwMode="auto">
              <a:xfrm>
                <a:off x="7067464" y="597179"/>
                <a:ext cx="374431" cy="1293568"/>
                <a:chOff x="8380786" y="3319515"/>
                <a:chExt cx="374431" cy="1293568"/>
              </a:xfrm>
            </p:grpSpPr>
            <p:grpSp>
              <p:nvGrpSpPr>
                <p:cNvPr id="1420" name="Group 1845"/>
                <p:cNvGrpSpPr>
                  <a:grpSpLocks/>
                </p:cNvGrpSpPr>
                <p:nvPr/>
              </p:nvGrpSpPr>
              <p:grpSpPr bwMode="auto">
                <a:xfrm>
                  <a:off x="8380786" y="4232155"/>
                  <a:ext cx="374431" cy="380928"/>
                  <a:chOff x="7400155" y="1091063"/>
                  <a:chExt cx="374431" cy="380928"/>
                </a:xfrm>
              </p:grpSpPr>
              <p:sp>
                <p:nvSpPr>
                  <p:cNvPr id="1448" name="Cube 1447"/>
                  <p:cNvSpPr/>
                  <p:nvPr/>
                </p:nvSpPr>
                <p:spPr>
                  <a:xfrm>
                    <a:off x="7469964" y="1091063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9" name="Cube 1448"/>
                  <p:cNvSpPr/>
                  <p:nvPr/>
                </p:nvSpPr>
                <p:spPr>
                  <a:xfrm>
                    <a:off x="7622275" y="1091063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0" name="Cube 1449"/>
                  <p:cNvSpPr/>
                  <p:nvPr/>
                </p:nvSpPr>
                <p:spPr>
                  <a:xfrm>
                    <a:off x="7622275" y="1243434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1" name="Cube 1450"/>
                  <p:cNvSpPr/>
                  <p:nvPr/>
                </p:nvSpPr>
                <p:spPr>
                  <a:xfrm>
                    <a:off x="7469964" y="1243434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2" name="Cube 1451"/>
                  <p:cNvSpPr/>
                  <p:nvPr/>
                </p:nvSpPr>
                <p:spPr>
                  <a:xfrm>
                    <a:off x="7400155" y="1167249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3" name="Cube 1452"/>
                  <p:cNvSpPr/>
                  <p:nvPr/>
                </p:nvSpPr>
                <p:spPr>
                  <a:xfrm>
                    <a:off x="7552466" y="1167249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4" name="Cube 1453"/>
                  <p:cNvSpPr/>
                  <p:nvPr/>
                </p:nvSpPr>
                <p:spPr>
                  <a:xfrm>
                    <a:off x="7552466" y="131962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5" name="Cube 1454"/>
                  <p:cNvSpPr/>
                  <p:nvPr/>
                </p:nvSpPr>
                <p:spPr>
                  <a:xfrm>
                    <a:off x="7400155" y="131962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21" name="Group 1846"/>
                <p:cNvGrpSpPr>
                  <a:grpSpLocks/>
                </p:cNvGrpSpPr>
                <p:nvPr/>
              </p:nvGrpSpPr>
              <p:grpSpPr bwMode="auto">
                <a:xfrm>
                  <a:off x="8380786" y="3928999"/>
                  <a:ext cx="374431" cy="380928"/>
                  <a:chOff x="6483760" y="1090400"/>
                  <a:chExt cx="374431" cy="380928"/>
                </a:xfrm>
              </p:grpSpPr>
              <p:sp>
                <p:nvSpPr>
                  <p:cNvPr id="1440" name="Cube 1439"/>
                  <p:cNvSpPr/>
                  <p:nvPr/>
                </p:nvSpPr>
                <p:spPr>
                  <a:xfrm>
                    <a:off x="6553569" y="109040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1" name="Cube 1440"/>
                  <p:cNvSpPr/>
                  <p:nvPr/>
                </p:nvSpPr>
                <p:spPr>
                  <a:xfrm>
                    <a:off x="6705880" y="109040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2" name="Cube 1441"/>
                  <p:cNvSpPr/>
                  <p:nvPr/>
                </p:nvSpPr>
                <p:spPr>
                  <a:xfrm>
                    <a:off x="6705880" y="1242771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3" name="Cube 1442"/>
                  <p:cNvSpPr/>
                  <p:nvPr/>
                </p:nvSpPr>
                <p:spPr>
                  <a:xfrm>
                    <a:off x="6553569" y="1242771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4" name="Cube 1443"/>
                  <p:cNvSpPr/>
                  <p:nvPr/>
                </p:nvSpPr>
                <p:spPr>
                  <a:xfrm>
                    <a:off x="6483760" y="1166586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5" name="Cube 1444"/>
                  <p:cNvSpPr/>
                  <p:nvPr/>
                </p:nvSpPr>
                <p:spPr>
                  <a:xfrm>
                    <a:off x="6636071" y="1166586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6" name="Cube 1445"/>
                  <p:cNvSpPr/>
                  <p:nvPr/>
                </p:nvSpPr>
                <p:spPr>
                  <a:xfrm>
                    <a:off x="6636071" y="1318957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7" name="Cube 1446"/>
                  <p:cNvSpPr/>
                  <p:nvPr/>
                </p:nvSpPr>
                <p:spPr>
                  <a:xfrm>
                    <a:off x="6483760" y="1318957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22" name="Group 1847"/>
                <p:cNvGrpSpPr>
                  <a:grpSpLocks/>
                </p:cNvGrpSpPr>
                <p:nvPr/>
              </p:nvGrpSpPr>
              <p:grpSpPr bwMode="auto">
                <a:xfrm>
                  <a:off x="8380786" y="3624257"/>
                  <a:ext cx="374431" cy="380928"/>
                  <a:chOff x="6790556" y="1090458"/>
                  <a:chExt cx="374431" cy="380928"/>
                </a:xfrm>
              </p:grpSpPr>
              <p:sp>
                <p:nvSpPr>
                  <p:cNvPr id="1432" name="Cube 1431"/>
                  <p:cNvSpPr/>
                  <p:nvPr/>
                </p:nvSpPr>
                <p:spPr>
                  <a:xfrm>
                    <a:off x="6860365" y="1090458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3" name="Cube 1432"/>
                  <p:cNvSpPr/>
                  <p:nvPr/>
                </p:nvSpPr>
                <p:spPr>
                  <a:xfrm>
                    <a:off x="7012676" y="1090458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4" name="Cube 1433"/>
                  <p:cNvSpPr/>
                  <p:nvPr/>
                </p:nvSpPr>
                <p:spPr>
                  <a:xfrm>
                    <a:off x="7012676" y="1242829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5" name="Cube 1434"/>
                  <p:cNvSpPr/>
                  <p:nvPr/>
                </p:nvSpPr>
                <p:spPr>
                  <a:xfrm>
                    <a:off x="6860365" y="1242829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6" name="Cube 1435"/>
                  <p:cNvSpPr/>
                  <p:nvPr/>
                </p:nvSpPr>
                <p:spPr>
                  <a:xfrm>
                    <a:off x="6790556" y="1166644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7" name="Cube 1436"/>
                  <p:cNvSpPr/>
                  <p:nvPr/>
                </p:nvSpPr>
                <p:spPr>
                  <a:xfrm>
                    <a:off x="6942867" y="1166644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8" name="Cube 1437"/>
                  <p:cNvSpPr/>
                  <p:nvPr/>
                </p:nvSpPr>
                <p:spPr>
                  <a:xfrm>
                    <a:off x="6942867" y="1319015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9" name="Cube 1438"/>
                  <p:cNvSpPr/>
                  <p:nvPr/>
                </p:nvSpPr>
                <p:spPr>
                  <a:xfrm>
                    <a:off x="6790556" y="1319015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23" name="Group 1848"/>
                <p:cNvGrpSpPr>
                  <a:grpSpLocks/>
                </p:cNvGrpSpPr>
                <p:nvPr/>
              </p:nvGrpSpPr>
              <p:grpSpPr bwMode="auto">
                <a:xfrm>
                  <a:off x="8380786" y="3319515"/>
                  <a:ext cx="374431" cy="380928"/>
                  <a:chOff x="7095165" y="1091300"/>
                  <a:chExt cx="374431" cy="380928"/>
                </a:xfrm>
              </p:grpSpPr>
              <p:sp>
                <p:nvSpPr>
                  <p:cNvPr id="1424" name="Cube 1423"/>
                  <p:cNvSpPr/>
                  <p:nvPr/>
                </p:nvSpPr>
                <p:spPr>
                  <a:xfrm>
                    <a:off x="7164974" y="109130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5" name="Cube 1424"/>
                  <p:cNvSpPr/>
                  <p:nvPr/>
                </p:nvSpPr>
                <p:spPr>
                  <a:xfrm>
                    <a:off x="7317285" y="1091300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6" name="Cube 1425"/>
                  <p:cNvSpPr/>
                  <p:nvPr/>
                </p:nvSpPr>
                <p:spPr>
                  <a:xfrm>
                    <a:off x="7317285" y="1243671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7" name="Cube 1426"/>
                  <p:cNvSpPr/>
                  <p:nvPr/>
                </p:nvSpPr>
                <p:spPr>
                  <a:xfrm>
                    <a:off x="7164974" y="1243671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8" name="Cube 1427"/>
                  <p:cNvSpPr/>
                  <p:nvPr/>
                </p:nvSpPr>
                <p:spPr>
                  <a:xfrm>
                    <a:off x="7095165" y="1167486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9" name="Cube 1428"/>
                  <p:cNvSpPr/>
                  <p:nvPr/>
                </p:nvSpPr>
                <p:spPr>
                  <a:xfrm>
                    <a:off x="7247476" y="1319857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0" name="Cube 1429"/>
                  <p:cNvSpPr/>
                  <p:nvPr/>
                </p:nvSpPr>
                <p:spPr>
                  <a:xfrm>
                    <a:off x="7095165" y="1319857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1" name="Cube 1430"/>
                  <p:cNvSpPr/>
                  <p:nvPr/>
                </p:nvSpPr>
                <p:spPr>
                  <a:xfrm>
                    <a:off x="7247476" y="1167486"/>
                    <a:ext cx="152311" cy="152371"/>
                  </a:xfrm>
                  <a:prstGeom prst="cube">
                    <a:avLst/>
                  </a:prstGeom>
                  <a:solidFill>
                    <a:srgbClr val="4F81BD"/>
                  </a:solidFill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309" name="Group 1843"/>
              <p:cNvGrpSpPr/>
              <p:nvPr/>
            </p:nvGrpSpPr>
            <p:grpSpPr>
              <a:xfrm>
                <a:off x="6778551" y="942242"/>
                <a:ext cx="374238" cy="1293877"/>
                <a:chOff x="8380979" y="3319515"/>
                <a:chExt cx="374238" cy="1293877"/>
              </a:xfrm>
              <a:solidFill>
                <a:srgbClr val="DE3500"/>
              </a:solidFill>
            </p:grpSpPr>
            <p:grpSp>
              <p:nvGrpSpPr>
                <p:cNvPr id="1384" name="Group 946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412" name="Cube 1411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3" name="Cube 1412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4" name="Cube 1413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5" name="Cube 1414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6" name="Cube 1415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7" name="Cube 1416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8" name="Cube 1417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9" name="Cube 1418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85" name="Group 937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404" name="Cube 1403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5" name="Cube 1404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6" name="Cube 1405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7" name="Cube 1406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8" name="Cube 1407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9" name="Cube 1408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0" name="Cube 1409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1" name="Cube 1410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86" name="Group 928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396" name="Cube 1395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7" name="Cube 1396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8" name="Cube 1397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9" name="Cube 1398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0" name="Cube 933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1" name="Cube 934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2" name="Cube 935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3" name="Cube 936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87" name="Group 919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388" name="Cube 1387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9" name="Cube 1388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0" name="Cube 1389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1" name="Cube 1390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2" name="Cube 1391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3" name="Cube 1392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4" name="Cube 1393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5" name="Cube 1394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310" name="Group 1881"/>
              <p:cNvGrpSpPr/>
              <p:nvPr/>
            </p:nvGrpSpPr>
            <p:grpSpPr>
              <a:xfrm>
                <a:off x="6479708" y="1284380"/>
                <a:ext cx="374238" cy="1293877"/>
                <a:chOff x="8380979" y="3319515"/>
                <a:chExt cx="374238" cy="1293877"/>
              </a:xfrm>
              <a:solidFill>
                <a:srgbClr val="009A46"/>
              </a:solidFill>
            </p:grpSpPr>
            <p:grpSp>
              <p:nvGrpSpPr>
                <p:cNvPr id="1348" name="Group 1882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376" name="Cube 1375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7" name="Cube 1376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8" name="Cube 1377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9" name="Cube 1378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0" name="Cube 1379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1" name="Cube 1380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2" name="Cube 1381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3" name="Cube 1382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49" name="Group 1883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368" name="Cube 1367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9" name="Cube 1368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0" name="Cube 1369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1" name="Cube 1370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2" name="Cube 1371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3" name="Cube 1372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4" name="Cube 1373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5" name="Cube 1374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50" name="Group 1884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360" name="Cube 1359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1" name="Cube 1360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2" name="Cube 1361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3" name="Cube 1362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4" name="Cube 1363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5" name="Cube 1364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6" name="Cube 1365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7" name="Cube 1366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51" name="Group 1885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352" name="Cube 1351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3" name="Cube 1352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4" name="Cube 1353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5" name="Cube 1354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6" name="Cube 1355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7" name="Cube 1356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8" name="Cube 1357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9" name="Cube 1358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311" name="Group 1918"/>
              <p:cNvGrpSpPr/>
              <p:nvPr/>
            </p:nvGrpSpPr>
            <p:grpSpPr>
              <a:xfrm>
                <a:off x="6188502" y="1630136"/>
                <a:ext cx="374238" cy="1293877"/>
                <a:chOff x="8380979" y="3319515"/>
                <a:chExt cx="374238" cy="1293877"/>
              </a:xfrm>
              <a:solidFill>
                <a:srgbClr val="F2B800"/>
              </a:solidFill>
            </p:grpSpPr>
            <p:grpSp>
              <p:nvGrpSpPr>
                <p:cNvPr id="1312" name="Group 1919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340" name="Cube 1339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1" name="Cube 1340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2" name="Cube 1341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3" name="Cube 1342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4" name="Cube 1343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5" name="Cube 1344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6" name="Cube 1345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7" name="Cube 1346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13" name="Group 1920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332" name="Cube 1331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3" name="Cube 1332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4" name="Cube 1333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5" name="Cube 1334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6" name="Cube 1335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7" name="Cube 1336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8" name="Cube 1337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9" name="Cube 1338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14" name="Group 1921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324" name="Cube 1323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5" name="Cube 1324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6" name="Cube 1325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7" name="Cube 1326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8" name="Cube 1327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9" name="Cube 1328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0" name="Cube 1329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1" name="Cube 1330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15" name="Group 1922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316" name="Cube 1315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17" name="Cube 1316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18" name="Cube 1317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19" name="Cube 1318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0" name="Cube 1319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1" name="Cube 1320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2" name="Cube 1321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23" name="Cube 1322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1456" name="Group 2252"/>
            <p:cNvGrpSpPr>
              <a:grpSpLocks/>
            </p:cNvGrpSpPr>
            <p:nvPr/>
          </p:nvGrpSpPr>
          <p:grpSpPr bwMode="auto">
            <a:xfrm>
              <a:off x="7261225" y="2019300"/>
              <a:ext cx="1252538" cy="2327275"/>
              <a:chOff x="6306183" y="2993033"/>
              <a:chExt cx="1253393" cy="2326834"/>
            </a:xfrm>
          </p:grpSpPr>
          <p:grpSp>
            <p:nvGrpSpPr>
              <p:cNvPr id="1457" name="Group 2104"/>
              <p:cNvGrpSpPr/>
              <p:nvPr/>
            </p:nvGrpSpPr>
            <p:grpSpPr>
              <a:xfrm>
                <a:off x="7185338" y="2993033"/>
                <a:ext cx="374238" cy="1293877"/>
                <a:chOff x="8380979" y="3319515"/>
                <a:chExt cx="374238" cy="1293877"/>
              </a:xfrm>
              <a:solidFill>
                <a:srgbClr val="87A9D3"/>
              </a:solidFill>
            </p:grpSpPr>
            <p:grpSp>
              <p:nvGrpSpPr>
                <p:cNvPr id="1569" name="Group 2105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597" name="Cube 1596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8" name="Cube 1597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9" name="Cube 1598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0" name="Cube 1599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1" name="Cube 1600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2" name="Cube 1601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3" name="Cube 1602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4" name="Cube 1603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70" name="Group 2106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589" name="Cube 1588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0" name="Cube 1589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1" name="Cube 1590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2" name="Cube 1591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3" name="Cube 1592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4" name="Cube 1593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5" name="Cube 1594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6" name="Cube 1595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71" name="Group 2107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581" name="Cube 1580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2" name="Cube 1581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3" name="Cube 1582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4" name="Cube 1583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5" name="Cube 1584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6" name="Cube 1585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7" name="Cube 1586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8" name="Cube 1587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72" name="Group 2108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573" name="Cube 1572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4" name="Cube 1573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5" name="Cube 1574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6" name="Cube 1575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7" name="Cube 1576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8" name="Cube 1577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9" name="Cube 1578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80" name="Cube 1579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458" name="Group 2141"/>
              <p:cNvGrpSpPr/>
              <p:nvPr/>
            </p:nvGrpSpPr>
            <p:grpSpPr>
              <a:xfrm>
                <a:off x="6896232" y="3338096"/>
                <a:ext cx="374238" cy="1293877"/>
                <a:chOff x="8380979" y="3319515"/>
                <a:chExt cx="374238" cy="1293877"/>
              </a:xfrm>
              <a:solidFill>
                <a:srgbClr val="FF7043"/>
              </a:solidFill>
            </p:grpSpPr>
            <p:grpSp>
              <p:nvGrpSpPr>
                <p:cNvPr id="1533" name="Group 2142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561" name="Cube 2170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2" name="Cube 2171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3" name="Cube 2172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4" name="Cube 2173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5" name="Cube 2174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6" name="Cube 1565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7" name="Cube 1566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8" name="Cube 1567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34" name="Group 2143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553" name="Cube 2162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4" name="Cube 2163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5" name="Cube 2164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6" name="Cube 2165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7" name="Cube 2166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8" name="Cube 2167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9" name="Cube 2168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0" name="Cube 2169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35" name="Group 2144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545" name="Cube 2154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6" name="Cube 2155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7" name="Cube 2156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8" name="Cube 2157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9" name="Cube 2158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0" name="Cube 2159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1" name="Cube 2160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52" name="Cube 2161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36" name="Group 2145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537" name="Cube 2146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8" name="Cube 2147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9" name="Cube 2148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0" name="Cube 2149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1" name="Cube 2150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2" name="Cube 2151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3" name="Cube 2152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4" name="Cube 2153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459" name="Group 2178"/>
              <p:cNvGrpSpPr/>
              <p:nvPr/>
            </p:nvGrpSpPr>
            <p:grpSpPr>
              <a:xfrm>
                <a:off x="6597389" y="3680234"/>
                <a:ext cx="374238" cy="1293877"/>
                <a:chOff x="8380979" y="3319515"/>
                <a:chExt cx="374238" cy="1293877"/>
              </a:xfrm>
              <a:solidFill>
                <a:srgbClr val="00DE64"/>
              </a:solidFill>
            </p:grpSpPr>
            <p:grpSp>
              <p:nvGrpSpPr>
                <p:cNvPr id="1497" name="Group 2179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525" name="Cube 1524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6" name="Cube 1525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7" name="Cube 1526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8" name="Cube 1527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9" name="Cube 1528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0" name="Cube 1529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1" name="Cube 1530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2" name="Cube 1531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98" name="Group 2180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517" name="Cube 1516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8" name="Cube 1517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9" name="Cube 1518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0" name="Cube 1519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1" name="Cube 1520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2" name="Cube 1521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3" name="Cube 1522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24" name="Cube 1523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99" name="Group 2181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509" name="Cube 1508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0" name="Cube 1509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1" name="Cube 1510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2" name="Cube 1511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3" name="Cube 1512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4" name="Cube 1513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5" name="Cube 1514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6" name="Cube 1515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00" name="Group 2182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501" name="Cube 1500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2" name="Cube 1501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3" name="Cube 1502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4" name="Cube 1503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5" name="Cube 1504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6" name="Cube 1505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7" name="Cube 1506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8" name="Cube 1507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460" name="Group 2215"/>
              <p:cNvGrpSpPr/>
              <p:nvPr/>
            </p:nvGrpSpPr>
            <p:grpSpPr>
              <a:xfrm>
                <a:off x="6306183" y="4025990"/>
                <a:ext cx="374238" cy="1293877"/>
                <a:chOff x="8380979" y="3319515"/>
                <a:chExt cx="374238" cy="1293877"/>
              </a:xfrm>
              <a:solidFill>
                <a:srgbClr val="FFD85B"/>
              </a:solidFill>
            </p:grpSpPr>
            <p:grpSp>
              <p:nvGrpSpPr>
                <p:cNvPr id="1461" name="Group 2216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489" name="Cube 1488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0" name="Cube 1489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1" name="Cube 1490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2" name="Cube 1491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3" name="Cube 1492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4" name="Cube 1493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5" name="Cube 1494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6" name="Cube 1495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62" name="Group 2217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481" name="Cube 1480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2" name="Cube 1481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3" name="Cube 1482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4" name="Cube 1483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5" name="Cube 1484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6" name="Cube 1485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7" name="Cube 1486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8" name="Cube 1487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63" name="Group 2218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473" name="Cube 1472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4" name="Cube 1473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5" name="Cube 1474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6" name="Cube 1475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7" name="Cube 1476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8" name="Cube 1477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9" name="Cube 1478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0" name="Cube 1479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64" name="Group 2219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465" name="Cube 1464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6" name="Cube 1465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7" name="Cube 1466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8" name="Cube 1467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9" name="Cube 1468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0" name="Cube 1469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1" name="Cube 1470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2" name="Cube 1471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1605" name="Group 2401"/>
            <p:cNvGrpSpPr>
              <a:grpSpLocks/>
            </p:cNvGrpSpPr>
            <p:nvPr/>
          </p:nvGrpSpPr>
          <p:grpSpPr bwMode="auto">
            <a:xfrm>
              <a:off x="7843838" y="2019300"/>
              <a:ext cx="1252537" cy="2325688"/>
              <a:chOff x="6530312" y="3150366"/>
              <a:chExt cx="1253393" cy="2326834"/>
            </a:xfrm>
          </p:grpSpPr>
          <p:grpSp>
            <p:nvGrpSpPr>
              <p:cNvPr id="1606" name="Group 2253"/>
              <p:cNvGrpSpPr/>
              <p:nvPr/>
            </p:nvGrpSpPr>
            <p:grpSpPr>
              <a:xfrm>
                <a:off x="7409467" y="3150366"/>
                <a:ext cx="374238" cy="1293877"/>
                <a:chOff x="8380979" y="3319515"/>
                <a:chExt cx="374238" cy="1293877"/>
              </a:xfrm>
              <a:solidFill>
                <a:srgbClr val="C2D3E8"/>
              </a:solidFill>
            </p:grpSpPr>
            <p:grpSp>
              <p:nvGrpSpPr>
                <p:cNvPr id="1718" name="Group 2254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746" name="Cube 1745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7" name="Cube 1746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8" name="Cube 1747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9" name="Cube 1748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50" name="Cube 1749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51" name="Cube 1750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52" name="Cube 1751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53" name="Cube 1752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19" name="Group 2255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738" name="Cube 1737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9" name="Cube 1738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0" name="Cube 1739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1" name="Cube 1740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2" name="Cube 1741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3" name="Cube 1742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4" name="Cube 1743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45" name="Cube 1744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20" name="Group 2256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730" name="Cube 1729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1" name="Cube 1730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2" name="Cube 1731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3" name="Cube 1732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4" name="Cube 1733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5" name="Cube 1734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6" name="Cube 1735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7" name="Cube 1736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21" name="Group 2257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722" name="Cube 1721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3" name="Cube 1722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4" name="Cube 1723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5" name="Cube 1724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6" name="Cube 1725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7" name="Cube 1726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8" name="Cube 1727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9" name="Cube 1728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607" name="Group 2290"/>
              <p:cNvGrpSpPr/>
              <p:nvPr/>
            </p:nvGrpSpPr>
            <p:grpSpPr>
              <a:xfrm>
                <a:off x="7120361" y="3495429"/>
                <a:ext cx="374238" cy="1293877"/>
                <a:chOff x="8380979" y="3319515"/>
                <a:chExt cx="374238" cy="1293877"/>
              </a:xfrm>
              <a:solidFill>
                <a:srgbClr val="FFB69F"/>
              </a:solidFill>
            </p:grpSpPr>
            <p:grpSp>
              <p:nvGrpSpPr>
                <p:cNvPr id="1682" name="Group 2291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710" name="Cube 1709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1" name="Cube 1710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2" name="Cube 1711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3" name="Cube 1712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4" name="Cube 1713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5" name="Cube 1714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6" name="Cube 1715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17" name="Cube 1716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83" name="Group 2292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702" name="Cube 1701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3" name="Cube 1702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4" name="Cube 1703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5" name="Cube 1704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6" name="Cube 1705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7" name="Cube 1706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8" name="Cube 1707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9" name="Cube 1708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84" name="Group 2293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694" name="Cube 1693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5" name="Cube 1694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6" name="Cube 1695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7" name="Cube 1696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8" name="Cube 1697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9" name="Cube 1698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0" name="Cube 1699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1" name="Cube 1700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85" name="Group 2294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686" name="Cube 1685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87" name="Cube 1686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88" name="Cube 1687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89" name="Cube 1688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0" name="Cube 1689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1" name="Cube 1690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2" name="Cube 1691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3" name="Cube 1692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608" name="Group 2327"/>
              <p:cNvGrpSpPr/>
              <p:nvPr/>
            </p:nvGrpSpPr>
            <p:grpSpPr>
              <a:xfrm>
                <a:off x="6821518" y="3837567"/>
                <a:ext cx="374238" cy="1293877"/>
                <a:chOff x="8380979" y="3319515"/>
                <a:chExt cx="374238" cy="1293877"/>
              </a:xfrm>
              <a:solidFill>
                <a:srgbClr val="9FFFCA"/>
              </a:solidFill>
            </p:grpSpPr>
            <p:grpSp>
              <p:nvGrpSpPr>
                <p:cNvPr id="1646" name="Group 2328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674" name="Cube 1673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5" name="Cube 1674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6" name="Cube 1675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7" name="Cube 1676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8" name="Cube 1677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9" name="Cube 1678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80" name="Cube 1679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81" name="Cube 1680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47" name="Group 2329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666" name="Cube 1665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7" name="Cube 1666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8" name="Cube 1667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9" name="Cube 1668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0" name="Cube 1669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1" name="Cube 1670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2" name="Cube 1671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3" name="Cube 1672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48" name="Group 2330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658" name="Cube 1657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9" name="Cube 1658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0" name="Cube 1659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1" name="Cube 1660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2" name="Cube 1661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3" name="Cube 1662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4" name="Cube 1663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5" name="Cube 1664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49" name="Group 2331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650" name="Cube 1649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1" name="Cube 1650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2" name="Cube 1651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3" name="Cube 1652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4" name="Cube 1653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5" name="Cube 1654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6" name="Cube 1655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57" name="Cube 1656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609" name="Group 2364"/>
              <p:cNvGrpSpPr/>
              <p:nvPr/>
            </p:nvGrpSpPr>
            <p:grpSpPr>
              <a:xfrm>
                <a:off x="6530312" y="4183323"/>
                <a:ext cx="374238" cy="1293877"/>
                <a:chOff x="8380979" y="3319515"/>
                <a:chExt cx="374238" cy="1293877"/>
              </a:xfrm>
              <a:solidFill>
                <a:srgbClr val="FFEDB3"/>
              </a:solidFill>
            </p:grpSpPr>
            <p:grpSp>
              <p:nvGrpSpPr>
                <p:cNvPr id="1610" name="Group 2365"/>
                <p:cNvGrpSpPr/>
                <p:nvPr/>
              </p:nvGrpSpPr>
              <p:grpSpPr>
                <a:xfrm>
                  <a:off x="8380980" y="4232392"/>
                  <a:ext cx="374047" cy="381000"/>
                  <a:chOff x="7400349" y="1091300"/>
                  <a:chExt cx="374047" cy="381000"/>
                </a:xfrm>
                <a:grpFill/>
              </p:grpSpPr>
              <p:sp>
                <p:nvSpPr>
                  <p:cNvPr id="1638" name="Cube 1637"/>
                  <p:cNvSpPr/>
                  <p:nvPr/>
                </p:nvSpPr>
                <p:spPr>
                  <a:xfrm>
                    <a:off x="74695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9" name="Cube 1638"/>
                  <p:cNvSpPr/>
                  <p:nvPr/>
                </p:nvSpPr>
                <p:spPr>
                  <a:xfrm>
                    <a:off x="7621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0" name="Cube 1639"/>
                  <p:cNvSpPr/>
                  <p:nvPr/>
                </p:nvSpPr>
                <p:spPr>
                  <a:xfrm>
                    <a:off x="7621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1" name="Cube 1640"/>
                  <p:cNvSpPr/>
                  <p:nvPr/>
                </p:nvSpPr>
                <p:spPr>
                  <a:xfrm>
                    <a:off x="74695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2" name="Cube 1641"/>
                  <p:cNvSpPr/>
                  <p:nvPr/>
                </p:nvSpPr>
                <p:spPr>
                  <a:xfrm>
                    <a:off x="74003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3" name="Cube 1642"/>
                  <p:cNvSpPr/>
                  <p:nvPr/>
                </p:nvSpPr>
                <p:spPr>
                  <a:xfrm>
                    <a:off x="7552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4" name="Cube 1643"/>
                  <p:cNvSpPr/>
                  <p:nvPr/>
                </p:nvSpPr>
                <p:spPr>
                  <a:xfrm>
                    <a:off x="7552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5" name="Cube 1644"/>
                  <p:cNvSpPr/>
                  <p:nvPr/>
                </p:nvSpPr>
                <p:spPr>
                  <a:xfrm>
                    <a:off x="74003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11" name="Group 2366"/>
                <p:cNvGrpSpPr/>
                <p:nvPr/>
              </p:nvGrpSpPr>
              <p:grpSpPr>
                <a:xfrm>
                  <a:off x="8380979" y="3929899"/>
                  <a:ext cx="374047" cy="381000"/>
                  <a:chOff x="6483953" y="1091300"/>
                  <a:chExt cx="374047" cy="381000"/>
                </a:xfrm>
                <a:grpFill/>
              </p:grpSpPr>
              <p:sp>
                <p:nvSpPr>
                  <p:cNvPr id="1630" name="Cube 1629"/>
                  <p:cNvSpPr/>
                  <p:nvPr/>
                </p:nvSpPr>
                <p:spPr>
                  <a:xfrm>
                    <a:off x="65532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1" name="Cube 1630"/>
                  <p:cNvSpPr/>
                  <p:nvPr/>
                </p:nvSpPr>
                <p:spPr>
                  <a:xfrm>
                    <a:off x="6705600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2" name="Cube 1631"/>
                  <p:cNvSpPr/>
                  <p:nvPr/>
                </p:nvSpPr>
                <p:spPr>
                  <a:xfrm>
                    <a:off x="67056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3" name="Cube 1632"/>
                  <p:cNvSpPr/>
                  <p:nvPr/>
                </p:nvSpPr>
                <p:spPr>
                  <a:xfrm>
                    <a:off x="6553200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4" name="Cube 1633"/>
                  <p:cNvSpPr/>
                  <p:nvPr/>
                </p:nvSpPr>
                <p:spPr>
                  <a:xfrm>
                    <a:off x="64839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5" name="Cube 1634"/>
                  <p:cNvSpPr/>
                  <p:nvPr/>
                </p:nvSpPr>
                <p:spPr>
                  <a:xfrm>
                    <a:off x="6636353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6" name="Cube 1635"/>
                  <p:cNvSpPr/>
                  <p:nvPr/>
                </p:nvSpPr>
                <p:spPr>
                  <a:xfrm>
                    <a:off x="66363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7" name="Cube 1636"/>
                  <p:cNvSpPr/>
                  <p:nvPr/>
                </p:nvSpPr>
                <p:spPr>
                  <a:xfrm>
                    <a:off x="6483953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12" name="Group 2367"/>
                <p:cNvGrpSpPr/>
                <p:nvPr/>
              </p:nvGrpSpPr>
              <p:grpSpPr>
                <a:xfrm>
                  <a:off x="8380979" y="3625099"/>
                  <a:ext cx="374047" cy="381000"/>
                  <a:chOff x="6790749" y="1091300"/>
                  <a:chExt cx="374047" cy="381000"/>
                </a:xfrm>
                <a:grpFill/>
              </p:grpSpPr>
              <p:sp>
                <p:nvSpPr>
                  <p:cNvPr id="1622" name="Cube 1621"/>
                  <p:cNvSpPr/>
                  <p:nvPr/>
                </p:nvSpPr>
                <p:spPr>
                  <a:xfrm>
                    <a:off x="68599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3" name="Cube 1622"/>
                  <p:cNvSpPr/>
                  <p:nvPr/>
                </p:nvSpPr>
                <p:spPr>
                  <a:xfrm>
                    <a:off x="70123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4" name="Cube 1623"/>
                  <p:cNvSpPr/>
                  <p:nvPr/>
                </p:nvSpPr>
                <p:spPr>
                  <a:xfrm>
                    <a:off x="70123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5" name="Cube 1624"/>
                  <p:cNvSpPr/>
                  <p:nvPr/>
                </p:nvSpPr>
                <p:spPr>
                  <a:xfrm>
                    <a:off x="68599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6" name="Cube 1625"/>
                  <p:cNvSpPr/>
                  <p:nvPr/>
                </p:nvSpPr>
                <p:spPr>
                  <a:xfrm>
                    <a:off x="67907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7" name="Cube 1626"/>
                  <p:cNvSpPr/>
                  <p:nvPr/>
                </p:nvSpPr>
                <p:spPr>
                  <a:xfrm>
                    <a:off x="69431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8" name="Cube 1627"/>
                  <p:cNvSpPr/>
                  <p:nvPr/>
                </p:nvSpPr>
                <p:spPr>
                  <a:xfrm>
                    <a:off x="69431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9" name="Cube 1628"/>
                  <p:cNvSpPr/>
                  <p:nvPr/>
                </p:nvSpPr>
                <p:spPr>
                  <a:xfrm>
                    <a:off x="67907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13" name="Group 2368"/>
                <p:cNvGrpSpPr/>
                <p:nvPr/>
              </p:nvGrpSpPr>
              <p:grpSpPr>
                <a:xfrm>
                  <a:off x="8381170" y="3319515"/>
                  <a:ext cx="374047" cy="381000"/>
                  <a:chOff x="7095549" y="1091300"/>
                  <a:chExt cx="374047" cy="381000"/>
                </a:xfrm>
                <a:grpFill/>
              </p:grpSpPr>
              <p:sp>
                <p:nvSpPr>
                  <p:cNvPr id="1614" name="Cube 1613"/>
                  <p:cNvSpPr/>
                  <p:nvPr/>
                </p:nvSpPr>
                <p:spPr>
                  <a:xfrm>
                    <a:off x="71647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5" name="Cube 1614"/>
                  <p:cNvSpPr/>
                  <p:nvPr/>
                </p:nvSpPr>
                <p:spPr>
                  <a:xfrm>
                    <a:off x="7317196" y="10913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6" name="Cube 1615"/>
                  <p:cNvSpPr/>
                  <p:nvPr/>
                </p:nvSpPr>
                <p:spPr>
                  <a:xfrm>
                    <a:off x="73171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7" name="Cube 1616"/>
                  <p:cNvSpPr/>
                  <p:nvPr/>
                </p:nvSpPr>
                <p:spPr>
                  <a:xfrm>
                    <a:off x="7164796" y="12437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8" name="Cube 1617"/>
                  <p:cNvSpPr/>
                  <p:nvPr/>
                </p:nvSpPr>
                <p:spPr>
                  <a:xfrm>
                    <a:off x="70955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9" name="Cube 1618"/>
                  <p:cNvSpPr/>
                  <p:nvPr/>
                </p:nvSpPr>
                <p:spPr>
                  <a:xfrm>
                    <a:off x="72479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0" name="Cube 1619"/>
                  <p:cNvSpPr/>
                  <p:nvPr/>
                </p:nvSpPr>
                <p:spPr>
                  <a:xfrm>
                    <a:off x="7095549" y="13199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21" name="Cube 1620"/>
                  <p:cNvSpPr/>
                  <p:nvPr/>
                </p:nvSpPr>
                <p:spPr>
                  <a:xfrm>
                    <a:off x="7247949" y="1167500"/>
                    <a:ext cx="152400" cy="152400"/>
                  </a:xfrm>
                  <a:prstGeom prst="cube">
                    <a:avLst/>
                  </a:prstGeom>
                  <a:grpFill/>
                  <a:ln w="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sp>
          <p:nvSpPr>
            <p:cNvPr id="1754" name="TextBox 2410"/>
            <p:cNvSpPr txBox="1">
              <a:spLocks noChangeArrowheads="1"/>
            </p:cNvSpPr>
            <p:nvPr/>
          </p:nvSpPr>
          <p:spPr bwMode="auto">
            <a:xfrm>
              <a:off x="5929313" y="4903788"/>
              <a:ext cx="1544637" cy="738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Y-Z plane exchange in column subgroups</a:t>
              </a:r>
            </a:p>
          </p:txBody>
        </p:sp>
        <p:cxnSp>
          <p:nvCxnSpPr>
            <p:cNvPr id="1755" name="Straight Arrow Connector 1754"/>
            <p:cNvCxnSpPr/>
            <p:nvPr/>
          </p:nvCxnSpPr>
          <p:spPr>
            <a:xfrm flipV="1">
              <a:off x="7718425" y="582613"/>
              <a:ext cx="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6" name="Straight Arrow Connector 1755"/>
            <p:cNvCxnSpPr/>
            <p:nvPr/>
          </p:nvCxnSpPr>
          <p:spPr>
            <a:xfrm>
              <a:off x="7718425" y="1039813"/>
              <a:ext cx="4079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7" name="Straight Arrow Connector 1756"/>
            <p:cNvCxnSpPr/>
            <p:nvPr/>
          </p:nvCxnSpPr>
          <p:spPr>
            <a:xfrm flipV="1">
              <a:off x="7718425" y="811213"/>
              <a:ext cx="296863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8" name="TextBox 2419"/>
            <p:cNvSpPr txBox="1">
              <a:spLocks noChangeArrowheads="1"/>
            </p:cNvSpPr>
            <p:nvPr/>
          </p:nvSpPr>
          <p:spPr bwMode="auto">
            <a:xfrm>
              <a:off x="7532688" y="533400"/>
              <a:ext cx="109537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Z</a:t>
              </a:r>
            </a:p>
          </p:txBody>
        </p:sp>
        <p:sp>
          <p:nvSpPr>
            <p:cNvPr id="1759" name="TextBox 2420"/>
            <p:cNvSpPr txBox="1">
              <a:spLocks noChangeArrowheads="1"/>
            </p:cNvSpPr>
            <p:nvPr/>
          </p:nvSpPr>
          <p:spPr bwMode="auto">
            <a:xfrm>
              <a:off x="7937500" y="673100"/>
              <a:ext cx="2127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Y</a:t>
              </a:r>
            </a:p>
          </p:txBody>
        </p:sp>
        <p:sp>
          <p:nvSpPr>
            <p:cNvPr id="1760" name="TextBox 2421"/>
            <p:cNvSpPr txBox="1">
              <a:spLocks noChangeArrowheads="1"/>
            </p:cNvSpPr>
            <p:nvPr/>
          </p:nvSpPr>
          <p:spPr bwMode="auto">
            <a:xfrm>
              <a:off x="7967663" y="1076325"/>
              <a:ext cx="2571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X</a:t>
              </a:r>
            </a:p>
          </p:txBody>
        </p:sp>
        <p:cxnSp>
          <p:nvCxnSpPr>
            <p:cNvPr id="1761" name="Straight Arrow Connector 1760"/>
            <p:cNvCxnSpPr/>
            <p:nvPr/>
          </p:nvCxnSpPr>
          <p:spPr>
            <a:xfrm flipV="1">
              <a:off x="2397125" y="2989263"/>
              <a:ext cx="296863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2" name="Straight Arrow Connector 1761"/>
            <p:cNvCxnSpPr/>
            <p:nvPr/>
          </p:nvCxnSpPr>
          <p:spPr>
            <a:xfrm>
              <a:off x="2405063" y="3221038"/>
              <a:ext cx="40798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3" name="TextBox 2426"/>
            <p:cNvSpPr txBox="1">
              <a:spLocks noChangeArrowheads="1"/>
            </p:cNvSpPr>
            <p:nvPr/>
          </p:nvSpPr>
          <p:spPr bwMode="auto">
            <a:xfrm>
              <a:off x="2051050" y="3373438"/>
              <a:ext cx="996950" cy="954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X-Y plane exchange in row subgroups</a:t>
              </a:r>
            </a:p>
          </p:txBody>
        </p:sp>
        <p:cxnSp>
          <p:nvCxnSpPr>
            <p:cNvPr id="1764" name="Straight Arrow Connector 1763"/>
            <p:cNvCxnSpPr/>
            <p:nvPr/>
          </p:nvCxnSpPr>
          <p:spPr>
            <a:xfrm flipV="1">
              <a:off x="5937250" y="5627688"/>
              <a:ext cx="296863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5" name="Straight Arrow Connector 1764"/>
            <p:cNvCxnSpPr/>
            <p:nvPr/>
          </p:nvCxnSpPr>
          <p:spPr>
            <a:xfrm flipV="1">
              <a:off x="5937250" y="5399088"/>
              <a:ext cx="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6" name="Straight Arrow Connector 1765"/>
            <p:cNvCxnSpPr>
              <a:stCxn id="1134" idx="0"/>
              <a:endCxn id="1645" idx="0"/>
            </p:cNvCxnSpPr>
            <p:nvPr/>
          </p:nvCxnSpPr>
          <p:spPr>
            <a:xfrm rot="5400000" flipH="1" flipV="1">
              <a:off x="5839619" y="3250407"/>
              <a:ext cx="1157287" cy="30416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7" name="Straight Arrow Connector 1766"/>
            <p:cNvCxnSpPr>
              <a:stCxn id="1137" idx="1"/>
              <a:endCxn id="1632" idx="0"/>
            </p:cNvCxnSpPr>
            <p:nvPr/>
          </p:nvCxnSpPr>
          <p:spPr>
            <a:xfrm rot="5400000" flipH="1" flipV="1">
              <a:off x="6039644" y="3018632"/>
              <a:ext cx="1323975" cy="29162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8" name="Straight Arrow Connector 1767"/>
            <p:cNvCxnSpPr>
              <a:stCxn id="1145" idx="0"/>
              <a:endCxn id="1624" idx="0"/>
            </p:cNvCxnSpPr>
            <p:nvPr/>
          </p:nvCxnSpPr>
          <p:spPr>
            <a:xfrm rot="5400000" flipH="1" flipV="1">
              <a:off x="6080919" y="2851944"/>
              <a:ext cx="1420812" cy="27368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9" name="Straight Arrow Connector 1768"/>
            <p:cNvCxnSpPr>
              <a:stCxn id="1153" idx="0"/>
              <a:endCxn id="1616" idx="0"/>
            </p:cNvCxnSpPr>
            <p:nvPr/>
          </p:nvCxnSpPr>
          <p:spPr>
            <a:xfrm rot="5400000" flipH="1" flipV="1">
              <a:off x="6083300" y="2689225"/>
              <a:ext cx="1563688" cy="25923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0" name="TextBox 2461"/>
            <p:cNvSpPr txBox="1">
              <a:spLocks noChangeArrowheads="1"/>
            </p:cNvSpPr>
            <p:nvPr/>
          </p:nvSpPr>
          <p:spPr bwMode="auto">
            <a:xfrm>
              <a:off x="157163" y="5938265"/>
              <a:ext cx="2059963" cy="433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Perform 1D FFT in X</a:t>
              </a:r>
            </a:p>
          </p:txBody>
        </p:sp>
        <p:sp>
          <p:nvSpPr>
            <p:cNvPr id="1771" name="TextBox 2462"/>
            <p:cNvSpPr txBox="1">
              <a:spLocks noChangeArrowheads="1"/>
            </p:cNvSpPr>
            <p:nvPr/>
          </p:nvSpPr>
          <p:spPr bwMode="auto">
            <a:xfrm>
              <a:off x="3365500" y="5891213"/>
              <a:ext cx="2227263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Perform 1D FFT in Y</a:t>
              </a:r>
            </a:p>
          </p:txBody>
        </p:sp>
        <p:sp>
          <p:nvSpPr>
            <p:cNvPr id="1772" name="TextBox 2463"/>
            <p:cNvSpPr txBox="1">
              <a:spLocks noChangeArrowheads="1"/>
            </p:cNvSpPr>
            <p:nvPr/>
          </p:nvSpPr>
          <p:spPr bwMode="auto">
            <a:xfrm>
              <a:off x="6864350" y="5891213"/>
              <a:ext cx="2227263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Perform 1D FFT in Z</a:t>
              </a:r>
            </a:p>
          </p:txBody>
        </p:sp>
        <p:cxnSp>
          <p:nvCxnSpPr>
            <p:cNvPr id="1773" name="Straight Arrow Connector 1772"/>
            <p:cNvCxnSpPr>
              <a:stCxn id="404" idx="0"/>
              <a:endCxn id="748" idx="0"/>
            </p:cNvCxnSpPr>
            <p:nvPr/>
          </p:nvCxnSpPr>
          <p:spPr>
            <a:xfrm rot="5400000" flipH="1" flipV="1">
              <a:off x="1647031" y="459582"/>
              <a:ext cx="677863" cy="3403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4" name="Straight Arrow Connector 1773"/>
            <p:cNvCxnSpPr>
              <a:stCxn id="408" idx="0"/>
              <a:endCxn id="737" idx="2"/>
            </p:cNvCxnSpPr>
            <p:nvPr/>
          </p:nvCxnSpPr>
          <p:spPr>
            <a:xfrm rot="5400000" flipH="1" flipV="1">
              <a:off x="1881982" y="713581"/>
              <a:ext cx="495300" cy="30781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5" name="Straight Arrow Connector 1774"/>
            <p:cNvCxnSpPr>
              <a:stCxn id="412" idx="1"/>
              <a:endCxn id="729" idx="2"/>
            </p:cNvCxnSpPr>
            <p:nvPr/>
          </p:nvCxnSpPr>
          <p:spPr>
            <a:xfrm rot="5400000" flipH="1" flipV="1">
              <a:off x="2010569" y="1021556"/>
              <a:ext cx="363538" cy="26701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6" name="Straight Arrow Connector 1775"/>
            <p:cNvCxnSpPr>
              <a:stCxn id="416" idx="1"/>
              <a:endCxn id="720" idx="5"/>
            </p:cNvCxnSpPr>
            <p:nvPr/>
          </p:nvCxnSpPr>
          <p:spPr>
            <a:xfrm rot="5400000" flipH="1" flipV="1">
              <a:off x="2147888" y="1322387"/>
              <a:ext cx="230188" cy="22018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7675</TotalTime>
  <Pages>1</Pages>
  <Words>1484</Words>
  <Application>Microsoft Office PowerPoint</Application>
  <PresentationFormat>On-screen Show (4:3)</PresentationFormat>
  <Paragraphs>236</Paragraphs>
  <Slides>33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Scalable Spectral Transforms at Petascale</vt:lpstr>
      <vt:lpstr>Introduction: Fast Fourier Transforms and related spectral transforms</vt:lpstr>
      <vt:lpstr>Slide 3</vt:lpstr>
      <vt:lpstr>Algorithm scalability</vt:lpstr>
      <vt:lpstr>Need for general-purpose scalable library for spectral transforms</vt:lpstr>
      <vt:lpstr>P3DFFT</vt:lpstr>
      <vt:lpstr>P3DFFT 2.6.1: features</vt:lpstr>
      <vt:lpstr>P3DFFT 2.6.1 features (contd)</vt:lpstr>
      <vt:lpstr>3D FFT algorithm with   2D decomposition</vt:lpstr>
      <vt:lpstr>P3DFFT implementation</vt:lpstr>
      <vt:lpstr>Computation performance</vt:lpstr>
      <vt:lpstr>Communication performance </vt:lpstr>
      <vt:lpstr>Performance dependance on processor grid shape M1xM2</vt:lpstr>
      <vt:lpstr>Communication scaling  and networks</vt:lpstr>
      <vt:lpstr>Strong scaling on Cray XT5 (Kraken) at NICS/ORNL</vt:lpstr>
      <vt:lpstr>Weak Scaling (Kraken)</vt:lpstr>
      <vt:lpstr>2D vs. 1D decomposition</vt:lpstr>
      <vt:lpstr>Applications of P3DFFT</vt:lpstr>
      <vt:lpstr>DNS turbulence </vt:lpstr>
      <vt:lpstr>DNS algorithm</vt:lpstr>
      <vt:lpstr>DNS performance (Cray XT5)</vt:lpstr>
      <vt:lpstr>P3DFFT Development: Motivation</vt:lpstr>
      <vt:lpstr>P3DFFT Development: Motivation (cont’d)</vt:lpstr>
      <vt:lpstr>P3DFFT - Ongoing and planned work  Part 1: Interface and Flexibility</vt:lpstr>
      <vt:lpstr>P3DFFT 2.6.1 performance for a large problem (81923)</vt:lpstr>
      <vt:lpstr>P3DFFT - Ongoing and planned work  Part 2: Performance improvements </vt:lpstr>
      <vt:lpstr>Default</vt:lpstr>
      <vt:lpstr>Coarse-grain overlap</vt:lpstr>
      <vt:lpstr>Coarse-grain overlap, results on Mellanox ConnectX-2 cluster (64 and 128 cores)</vt:lpstr>
      <vt:lpstr>Hybrid MPI/OpenMP preliminary results (Kraken)</vt:lpstr>
      <vt:lpstr>Conclusions</vt:lpstr>
      <vt:lpstr>Conclusions (cont’d)</vt:lpstr>
      <vt:lpstr>Acknowledgements</vt:lpstr>
    </vt:vector>
  </TitlesOfParts>
  <Company>SDSC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yfcui</dc:creator>
  <dc:description>The 2 blue colors should print out the same, even if they look different on screen.</dc:description>
  <cp:lastModifiedBy>IT Support</cp:lastModifiedBy>
  <cp:revision>66</cp:revision>
  <cp:lastPrinted>2001-01-12T19:39:24Z</cp:lastPrinted>
  <dcterms:created xsi:type="dcterms:W3CDTF">2004-12-10T22:34:45Z</dcterms:created>
  <dcterms:modified xsi:type="dcterms:W3CDTF">2013-07-24T23:21:04Z</dcterms:modified>
</cp:coreProperties>
</file>