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9"/>
  </p:notesMasterIdLst>
  <p:sldIdLst>
    <p:sldId id="257" r:id="rId3"/>
    <p:sldId id="258" r:id="rId4"/>
    <p:sldId id="259" r:id="rId5"/>
    <p:sldId id="260" r:id="rId6"/>
    <p:sldId id="287" r:id="rId7"/>
    <p:sldId id="289" r:id="rId8"/>
    <p:sldId id="286" r:id="rId9"/>
    <p:sldId id="270" r:id="rId10"/>
    <p:sldId id="261" r:id="rId11"/>
    <p:sldId id="262" r:id="rId12"/>
    <p:sldId id="263" r:id="rId13"/>
    <p:sldId id="274" r:id="rId14"/>
    <p:sldId id="288" r:id="rId15"/>
    <p:sldId id="276" r:id="rId16"/>
    <p:sldId id="277" r:id="rId17"/>
    <p:sldId id="269" r:id="rId18"/>
    <p:sldId id="273" r:id="rId19"/>
    <p:sldId id="279" r:id="rId20"/>
    <p:sldId id="264" r:id="rId21"/>
    <p:sldId id="265" r:id="rId22"/>
    <p:sldId id="266" r:id="rId23"/>
    <p:sldId id="268" r:id="rId24"/>
    <p:sldId id="284"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68"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leduc\Documents\Talks%20BOFs%20Papers%20and%20Posters\RNA-Seq_Boston\Copy%20of%20PenguinTrinityRunswithChar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Cost by Input Size for Trinity Jobs on</a:t>
            </a:r>
            <a:r>
              <a:rPr lang="en-US" baseline="0"/>
              <a:t> POD@IU</a:t>
            </a:r>
            <a:endParaRPr lang="en-US"/>
          </a:p>
        </c:rich>
      </c:tx>
      <c:overlay val="0"/>
    </c:title>
    <c:autoTitleDeleted val="0"/>
    <c:plotArea>
      <c:layout/>
      <c:scatterChart>
        <c:scatterStyle val="lineMarker"/>
        <c:varyColors val="0"/>
        <c:ser>
          <c:idx val="0"/>
          <c:order val="0"/>
          <c:tx>
            <c:v>Cost by Input Size</c:v>
          </c:tx>
          <c:spPr>
            <a:ln w="47625">
              <a:noFill/>
            </a:ln>
          </c:spPr>
          <c:trendline>
            <c:trendlineType val="linear"/>
            <c:dispRSqr val="0"/>
            <c:dispEq val="0"/>
          </c:trendline>
          <c:xVal>
            <c:numRef>
              <c:f>Sheet1!$I$2:$I$6</c:f>
              <c:numCache>
                <c:formatCode>0" GB"</c:formatCode>
                <c:ptCount val="5"/>
                <c:pt idx="0" formatCode="0.0&quot; GB&quot;">
                  <c:v>0.5</c:v>
                </c:pt>
                <c:pt idx="1">
                  <c:v>1</c:v>
                </c:pt>
                <c:pt idx="2">
                  <c:v>3</c:v>
                </c:pt>
                <c:pt idx="3">
                  <c:v>5</c:v>
                </c:pt>
                <c:pt idx="4">
                  <c:v>7</c:v>
                </c:pt>
              </c:numCache>
            </c:numRef>
          </c:xVal>
          <c:yVal>
            <c:numRef>
              <c:f>Sheet1!$H$2:$H$6</c:f>
              <c:numCache>
                <c:formatCode>"$"#,##0.00</c:formatCode>
                <c:ptCount val="5"/>
                <c:pt idx="0">
                  <c:v>6.0295999999999994</c:v>
                </c:pt>
                <c:pt idx="1">
                  <c:v>9.1476999999999986</c:v>
                </c:pt>
                <c:pt idx="2">
                  <c:v>22.3977</c:v>
                </c:pt>
                <c:pt idx="3">
                  <c:v>33.514699999999998</c:v>
                </c:pt>
                <c:pt idx="4">
                  <c:v>44.663200000000003</c:v>
                </c:pt>
              </c:numCache>
            </c:numRef>
          </c:yVal>
          <c:smooth val="0"/>
        </c:ser>
        <c:dLbls>
          <c:showLegendKey val="0"/>
          <c:showVal val="0"/>
          <c:showCatName val="0"/>
          <c:showSerName val="0"/>
          <c:showPercent val="0"/>
          <c:showBubbleSize val="0"/>
        </c:dLbls>
        <c:axId val="76772864"/>
        <c:axId val="77118080"/>
      </c:scatterChart>
      <c:valAx>
        <c:axId val="76772864"/>
        <c:scaling>
          <c:orientation val="minMax"/>
        </c:scaling>
        <c:delete val="0"/>
        <c:axPos val="b"/>
        <c:title>
          <c:tx>
            <c:rich>
              <a:bodyPr/>
              <a:lstStyle/>
              <a:p>
                <a:pPr>
                  <a:defRPr/>
                </a:pPr>
                <a:r>
                  <a:rPr lang="en-US"/>
                  <a:t>Size</a:t>
                </a:r>
                <a:r>
                  <a:rPr lang="en-US" baseline="0"/>
                  <a:t> of Each Input File from Paired-End Library</a:t>
                </a:r>
                <a:endParaRPr lang="en-US"/>
              </a:p>
            </c:rich>
          </c:tx>
          <c:overlay val="0"/>
        </c:title>
        <c:numFmt formatCode="0.0&quot; GB&quot;" sourceLinked="1"/>
        <c:majorTickMark val="out"/>
        <c:minorTickMark val="none"/>
        <c:tickLblPos val="nextTo"/>
        <c:crossAx val="77118080"/>
        <c:crosses val="autoZero"/>
        <c:crossBetween val="midCat"/>
        <c:majorUnit val="2"/>
      </c:valAx>
      <c:valAx>
        <c:axId val="77118080"/>
        <c:scaling>
          <c:orientation val="minMax"/>
        </c:scaling>
        <c:delete val="0"/>
        <c:axPos val="l"/>
        <c:majorGridlines/>
        <c:numFmt formatCode="&quot;$&quot;#,##0.00" sourceLinked="1"/>
        <c:majorTickMark val="out"/>
        <c:minorTickMark val="none"/>
        <c:tickLblPos val="nextTo"/>
        <c:crossAx val="76772864"/>
        <c:crosses val="autoZero"/>
        <c:crossBetween val="midCat"/>
        <c:majorUnit val="10"/>
      </c:valAx>
    </c:plotArea>
    <c:legend>
      <c:legendPos val="r"/>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447BAD-E6A1-4A79-A670-BB30454D653D}" type="datetimeFigureOut">
              <a:rPr lang="en-US" smtClean="0"/>
              <a:t>7/23/2013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62043D-373F-4207-BD50-86F47DC79221}" type="slidenum">
              <a:rPr lang="en-US" smtClean="0"/>
              <a:t>‹#›</a:t>
            </a:fld>
            <a:endParaRPr lang="en-US"/>
          </a:p>
        </p:txBody>
      </p:sp>
    </p:spTree>
    <p:extLst>
      <p:ext uri="{BB962C8B-B14F-4D97-AF65-F5344CB8AC3E}">
        <p14:creationId xmlns:p14="http://schemas.microsoft.com/office/powerpoint/2010/main" val="522129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CBE40CE1-EF72-46D5-B824-D1353E0C1D63}" type="slidenum">
              <a:rPr lang="en-US" sz="1200" i="0">
                <a:solidFill>
                  <a:prstClr val="black"/>
                </a:solidFill>
              </a:rPr>
              <a:pPr/>
              <a:t>1</a:t>
            </a:fld>
            <a:endParaRPr lang="en-US" sz="1200" i="0">
              <a:solidFill>
                <a:prstClr val="black"/>
              </a:solidFill>
            </a:endParaRPr>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C2DE5240-A553-4135-A39D-AEFB28EED08F}" type="slidenum">
              <a:rPr lang="en-US" sz="1200" i="0">
                <a:solidFill>
                  <a:prstClr val="black"/>
                </a:solidFill>
              </a:rPr>
              <a:pPr/>
              <a:t>2</a:t>
            </a:fld>
            <a:endParaRPr lang="en-US" sz="1200" i="0">
              <a:solidFill>
                <a:prstClr val="black"/>
              </a:solidFill>
            </a:endParaRPr>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9821123C-2C7D-4A4B-885D-63824299E0BC}" type="slidenum">
              <a:rPr lang="en-US" sz="1200" i="0">
                <a:solidFill>
                  <a:prstClr val="black"/>
                </a:solidFill>
              </a:rPr>
              <a:pPr/>
              <a:t>3</a:t>
            </a:fld>
            <a:endParaRPr lang="en-US" sz="1200" i="0">
              <a:solidFill>
                <a:prstClr val="black"/>
              </a:solidFill>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EB40397E-9871-4BBA-B985-CE40A53294B2}" type="slidenum">
              <a:rPr lang="en-US" sz="1200" i="0">
                <a:solidFill>
                  <a:prstClr val="black"/>
                </a:solidFill>
              </a:rPr>
              <a:pPr/>
              <a:t>4</a:t>
            </a:fld>
            <a:endParaRPr lang="en-US" sz="1200" i="0">
              <a:solidFill>
                <a:prstClr val="black"/>
              </a:solidFill>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3BDEA421-EC0F-4760-819C-FA89059F7038}" type="slidenum">
              <a:rPr lang="en-US" sz="1200" i="0">
                <a:solidFill>
                  <a:prstClr val="black"/>
                </a:solidFill>
              </a:rPr>
              <a:pPr/>
              <a:t>9</a:t>
            </a:fld>
            <a:endParaRPr lang="en-US" sz="1200" i="0">
              <a:solidFill>
                <a:prstClr val="black"/>
              </a:solidFill>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3A6734A5-791E-4BAB-A9A6-D0A303D5040C}" type="slidenum">
              <a:rPr lang="en-US" sz="1200" i="0">
                <a:solidFill>
                  <a:prstClr val="black"/>
                </a:solidFill>
              </a:rPr>
              <a:pPr/>
              <a:t>20</a:t>
            </a:fld>
            <a:endParaRPr lang="en-US" sz="1200" i="0">
              <a:solidFill>
                <a:prstClr val="black"/>
              </a:solidFill>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How this works at scale:</a:t>
            </a:r>
          </a:p>
          <a:p>
            <a:pPr marL="514350" indent="-514350" eaLnBrk="1" hangingPunct="1">
              <a:buFontTx/>
              <a:buAutoNum type="arabicPeriod"/>
            </a:pPr>
            <a:r>
              <a:rPr lang="en-US" sz="1200" dirty="0" smtClean="0"/>
              <a:t>Biologists use Galaxy to execute workflows</a:t>
            </a:r>
          </a:p>
          <a:p>
            <a:pPr marL="514350" indent="-514350" eaLnBrk="1" hangingPunct="1">
              <a:buFontTx/>
              <a:buAutoNum type="arabicPeriod"/>
            </a:pPr>
            <a:r>
              <a:rPr lang="en-US" sz="1200" dirty="0" smtClean="0"/>
              <a:t>Sequence data mounted via Lustre WAN or automatically transferred using Internet2</a:t>
            </a:r>
          </a:p>
          <a:p>
            <a:pPr marL="514350" indent="-514350" eaLnBrk="1" hangingPunct="1">
              <a:buFontTx/>
              <a:buAutoNum type="arabicPeriod"/>
            </a:pPr>
            <a:r>
              <a:rPr lang="en-US" sz="1200" dirty="0" smtClean="0"/>
              <a:t>Data Capacitor flows data into Mason or other computational clusters</a:t>
            </a:r>
          </a:p>
          <a:p>
            <a:pPr marL="514350" indent="-514350" eaLnBrk="1" hangingPunct="1">
              <a:buFontTx/>
              <a:buAutoNum type="arabicPeriod"/>
            </a:pPr>
            <a:r>
              <a:rPr lang="en-US" sz="1200" dirty="0" smtClean="0"/>
              <a:t>Data Capacitor mounts or mirrors reference data from NCBI or other sources</a:t>
            </a:r>
          </a:p>
          <a:p>
            <a:pPr marL="514350" indent="-514350" eaLnBrk="1" hangingPunct="1">
              <a:buFontTx/>
              <a:buAutoNum type="arabicPeriod"/>
            </a:pPr>
            <a:r>
              <a:rPr lang="en-US" sz="1200" dirty="0" smtClean="0"/>
              <a:t>Results delivered through web interfaces and to visualization or other science tools</a:t>
            </a:r>
          </a:p>
          <a:p>
            <a:endParaRPr lang="en-US" dirty="0" smtClean="0">
              <a:latin typeface="Arial" pitchFamily="34" charset="0"/>
            </a:endParaRPr>
          </a:p>
        </p:txBody>
      </p:sp>
      <p:sp>
        <p:nvSpPr>
          <p:cNvPr id="3174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0A64FF2F-A8CB-40E1-9048-0000ACB29C6A}" type="slidenum">
              <a:rPr lang="en-US" sz="1200" i="0">
                <a:solidFill>
                  <a:prstClr val="black"/>
                </a:solidFill>
              </a:rPr>
              <a:pPr/>
              <a:t>21</a:t>
            </a:fld>
            <a:endParaRPr lang="en-US" sz="1200" i="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09" indent="-285734">
              <a:defRPr sz="2400" i="1">
                <a:solidFill>
                  <a:schemeClr val="tx1"/>
                </a:solidFill>
                <a:latin typeface="Arial" pitchFamily="34" charset="0"/>
                <a:ea typeface="MS PGothic" pitchFamily="34" charset="-128"/>
              </a:defRPr>
            </a:lvl2pPr>
            <a:lvl3pPr marL="1142937" indent="-228587">
              <a:defRPr sz="2400" i="1">
                <a:solidFill>
                  <a:schemeClr val="tx1"/>
                </a:solidFill>
                <a:latin typeface="Arial" pitchFamily="34" charset="0"/>
                <a:ea typeface="MS PGothic" pitchFamily="34" charset="-128"/>
              </a:defRPr>
            </a:lvl3pPr>
            <a:lvl4pPr marL="1600112" indent="-228587">
              <a:defRPr sz="2400" i="1">
                <a:solidFill>
                  <a:schemeClr val="tx1"/>
                </a:solidFill>
                <a:latin typeface="Arial" pitchFamily="34" charset="0"/>
                <a:ea typeface="MS PGothic" pitchFamily="34" charset="-128"/>
              </a:defRPr>
            </a:lvl4pPr>
            <a:lvl5pPr marL="2057287" indent="-228587">
              <a:defRPr sz="2400" i="1">
                <a:solidFill>
                  <a:schemeClr val="tx1"/>
                </a:solidFill>
                <a:latin typeface="Arial" pitchFamily="34" charset="0"/>
                <a:ea typeface="MS PGothic" pitchFamily="34" charset="-128"/>
              </a:defRPr>
            </a:lvl5pPr>
            <a:lvl6pPr marL="2514461" indent="-228587" eaLnBrk="0" fontAlgn="base" hangingPunct="0">
              <a:spcBef>
                <a:spcPct val="0"/>
              </a:spcBef>
              <a:spcAft>
                <a:spcPct val="0"/>
              </a:spcAft>
              <a:defRPr sz="2400" i="1">
                <a:solidFill>
                  <a:schemeClr val="tx1"/>
                </a:solidFill>
                <a:latin typeface="Arial" pitchFamily="34" charset="0"/>
                <a:ea typeface="MS PGothic" pitchFamily="34" charset="-128"/>
              </a:defRPr>
            </a:lvl6pPr>
            <a:lvl7pPr marL="2971635" indent="-228587" eaLnBrk="0" fontAlgn="base" hangingPunct="0">
              <a:spcBef>
                <a:spcPct val="0"/>
              </a:spcBef>
              <a:spcAft>
                <a:spcPct val="0"/>
              </a:spcAft>
              <a:defRPr sz="2400" i="1">
                <a:solidFill>
                  <a:schemeClr val="tx1"/>
                </a:solidFill>
                <a:latin typeface="Arial" pitchFamily="34" charset="0"/>
                <a:ea typeface="MS PGothic" pitchFamily="34" charset="-128"/>
              </a:defRPr>
            </a:lvl7pPr>
            <a:lvl8pPr marL="3428810" indent="-228587" eaLnBrk="0" fontAlgn="base" hangingPunct="0">
              <a:spcBef>
                <a:spcPct val="0"/>
              </a:spcBef>
              <a:spcAft>
                <a:spcPct val="0"/>
              </a:spcAft>
              <a:defRPr sz="2400" i="1">
                <a:solidFill>
                  <a:schemeClr val="tx1"/>
                </a:solidFill>
                <a:latin typeface="Arial" pitchFamily="34" charset="0"/>
                <a:ea typeface="MS PGothic" pitchFamily="34" charset="-128"/>
              </a:defRPr>
            </a:lvl8pPr>
            <a:lvl9pPr marL="3885985" indent="-228587" eaLnBrk="0" fontAlgn="base" hangingPunct="0">
              <a:spcBef>
                <a:spcPct val="0"/>
              </a:spcBef>
              <a:spcAft>
                <a:spcPct val="0"/>
              </a:spcAft>
              <a:defRPr sz="2400" i="1">
                <a:solidFill>
                  <a:schemeClr val="tx1"/>
                </a:solidFill>
                <a:latin typeface="Arial" pitchFamily="34" charset="0"/>
                <a:ea typeface="MS PGothic" pitchFamily="34" charset="-128"/>
              </a:defRPr>
            </a:lvl9pPr>
          </a:lstStyle>
          <a:p>
            <a:fld id="{70B07065-138E-44C6-B703-3EC86CE408F4}" type="slidenum">
              <a:rPr lang="en-US" sz="1200" i="0"/>
              <a:pPr/>
              <a:t>24</a:t>
            </a:fld>
            <a:endParaRPr lang="en-US" sz="1200" i="0"/>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8"/>
          <p:cNvSpPr>
            <a:spLocks noChangeArrowheads="1"/>
          </p:cNvSpPr>
          <p:nvPr userDrawn="1"/>
        </p:nvSpPr>
        <p:spPr bwMode="auto">
          <a:xfrm>
            <a:off x="0" y="0"/>
            <a:ext cx="9144000" cy="5803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endParaRPr>
          </a:p>
        </p:txBody>
      </p:sp>
      <p:sp>
        <p:nvSpPr>
          <p:cNvPr id="5" name="Line 24"/>
          <p:cNvSpPr>
            <a:spLocks noChangeShapeType="1"/>
          </p:cNvSpPr>
          <p:nvPr/>
        </p:nvSpPr>
        <p:spPr bwMode="auto">
          <a:xfrm>
            <a:off x="685800" y="3198813"/>
            <a:ext cx="7769225"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i="1">
              <a:solidFill>
                <a:srgbClr val="000000"/>
              </a:solidFill>
            </a:endParaRPr>
          </a:p>
        </p:txBody>
      </p:sp>
      <p:sp>
        <p:nvSpPr>
          <p:cNvPr id="6" name="Rectangle 32"/>
          <p:cNvSpPr>
            <a:spLocks noChangeArrowheads="1"/>
          </p:cNvSpPr>
          <p:nvPr/>
        </p:nvSpPr>
        <p:spPr bwMode="auto">
          <a:xfrm>
            <a:off x="0" y="5748338"/>
            <a:ext cx="9150350" cy="76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endParaRPr>
          </a:p>
        </p:txBody>
      </p:sp>
      <p:pic>
        <p:nvPicPr>
          <p:cNvPr id="7" name="Picture 46" descr="IUwide_psd"/>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30613" y="5978525"/>
            <a:ext cx="19050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457200" y="2433638"/>
            <a:ext cx="8226425" cy="508000"/>
          </a:xfrm>
        </p:spPr>
        <p:txBody>
          <a:bodyPr anchor="ctr"/>
          <a:lstStyle>
            <a:lvl1pPr marL="0" indent="0" algn="ctr">
              <a:buFontTx/>
              <a:buNone/>
              <a:defRPr>
                <a:solidFill>
                  <a:schemeClr val="bg1"/>
                </a:solidFill>
              </a:defRPr>
            </a:lvl1pPr>
          </a:lstStyle>
          <a:p>
            <a:pPr lvl="0"/>
            <a:r>
              <a:rPr lang="en-US" noProof="0" smtClean="0"/>
              <a:t>Click to edit Master subtitle style</a:t>
            </a:r>
          </a:p>
        </p:txBody>
      </p:sp>
      <p:sp>
        <p:nvSpPr>
          <p:cNvPr id="3091" name="Rectangle 19"/>
          <p:cNvSpPr>
            <a:spLocks noGrp="1" noChangeArrowheads="1"/>
          </p:cNvSpPr>
          <p:nvPr>
            <p:ph type="ctrTitle" sz="quarter"/>
          </p:nvPr>
        </p:nvSpPr>
        <p:spPr>
          <a:xfrm>
            <a:off x="455613" y="1676400"/>
            <a:ext cx="8226425" cy="776288"/>
          </a:xfrm>
        </p:spPr>
        <p:txBody>
          <a:bodyPr/>
          <a:lstStyle>
            <a:lvl1pPr algn="ctr">
              <a:defRPr sz="4200" b="0">
                <a:solidFill>
                  <a:schemeClr val="bg1"/>
                </a:solidFill>
              </a:defRPr>
            </a:lvl1pPr>
          </a:lstStyle>
          <a:p>
            <a:pPr lvl="0"/>
            <a:r>
              <a:rPr lang="en-US" noProof="0" smtClean="0"/>
              <a:t>Click to edit Master title style</a:t>
            </a:r>
          </a:p>
        </p:txBody>
      </p:sp>
      <p:sp>
        <p:nvSpPr>
          <p:cNvPr id="8" name="Rectangle 4"/>
          <p:cNvSpPr>
            <a:spLocks noGrp="1" noChangeArrowheads="1"/>
          </p:cNvSpPr>
          <p:nvPr>
            <p:ph type="dt" sz="half" idx="10"/>
          </p:nvPr>
        </p:nvSpPr>
        <p:spPr>
          <a:xfrm>
            <a:off x="457200" y="4316413"/>
            <a:ext cx="8226425" cy="457200"/>
          </a:xfrm>
        </p:spPr>
        <p:txBody>
          <a:bodyPr anchor="ctr"/>
          <a:lstStyle>
            <a:lvl1pPr algn="ctr">
              <a:defRPr sz="1400" i="1">
                <a:solidFill>
                  <a:schemeClr val="bg1"/>
                </a:solidFill>
              </a:defRPr>
            </a:lvl1pPr>
          </a:lstStyle>
          <a:p>
            <a:fld id="{666E7941-4320-4F18-B172-3380AEEC2D19}" type="datetime1">
              <a:rPr lang="en-US">
                <a:solidFill>
                  <a:srgbClr val="FFFFFF"/>
                </a:solidFill>
              </a:rPr>
              <a:pPr/>
              <a:t>7/23/2013</a:t>
            </a:fld>
            <a:endParaRPr lang="en-US" sz="2000">
              <a:solidFill>
                <a:srgbClr val="FFFFFF"/>
              </a:solidFill>
            </a:endParaRPr>
          </a:p>
        </p:txBody>
      </p:sp>
    </p:spTree>
    <p:extLst>
      <p:ext uri="{BB962C8B-B14F-4D97-AF65-F5344CB8AC3E}">
        <p14:creationId xmlns:p14="http://schemas.microsoft.com/office/powerpoint/2010/main" val="2497278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half" idx="10"/>
          </p:nvPr>
        </p:nvSpPr>
        <p:spPr/>
        <p:txBody>
          <a:bodyPr/>
          <a:lstStyle>
            <a:lvl1pPr>
              <a:defRPr/>
            </a:lvl1pPr>
          </a:lstStyle>
          <a:p>
            <a:fld id="{2644645C-BF15-4DC3-BCA1-FF8EA7F8BCC6}" type="datetime1">
              <a:rPr lang="en-US">
                <a:solidFill>
                  <a:srgbClr val="B0B2B4"/>
                </a:solidFill>
              </a:rPr>
              <a:pPr/>
              <a:t>7/23/2013</a:t>
            </a:fld>
            <a:endParaRPr lang="en-US" sz="1400" i="1">
              <a:solidFill>
                <a:srgbClr val="000000"/>
              </a:solidFill>
            </a:endParaRPr>
          </a:p>
        </p:txBody>
      </p:sp>
      <p:sp>
        <p:nvSpPr>
          <p:cNvPr id="5"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1154152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949325"/>
            <a:ext cx="1778000" cy="5070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949325"/>
            <a:ext cx="5181600" cy="5070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half" idx="10"/>
          </p:nvPr>
        </p:nvSpPr>
        <p:spPr/>
        <p:txBody>
          <a:bodyPr/>
          <a:lstStyle>
            <a:lvl1pPr>
              <a:defRPr/>
            </a:lvl1pPr>
          </a:lstStyle>
          <a:p>
            <a:fld id="{2C64CD12-419E-4F50-AC4E-F0B860115884}" type="datetime1">
              <a:rPr lang="en-US">
                <a:solidFill>
                  <a:srgbClr val="B0B2B4"/>
                </a:solidFill>
              </a:rPr>
              <a:pPr/>
              <a:t>7/23/2013</a:t>
            </a:fld>
            <a:endParaRPr lang="en-US" sz="1400" i="1">
              <a:solidFill>
                <a:srgbClr val="000000"/>
              </a:solidFill>
            </a:endParaRPr>
          </a:p>
        </p:txBody>
      </p:sp>
      <p:sp>
        <p:nvSpPr>
          <p:cNvPr id="5"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2202820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vis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828800"/>
            <a:ext cx="8177213" cy="1143000"/>
          </a:xfrm>
        </p:spPr>
        <p:txBody>
          <a:bodyPr/>
          <a:lstStyle>
            <a:lvl1pPr algn="ctr">
              <a:defRPr/>
            </a:lvl1pPr>
          </a:lstStyle>
          <a:p>
            <a:r>
              <a:rPr lang="en-US" dirty="0" smtClean="0"/>
              <a:t>Division name</a:t>
            </a:r>
            <a:endParaRPr lang="en-US" dirty="0"/>
          </a:p>
        </p:txBody>
      </p:sp>
      <p:sp>
        <p:nvSpPr>
          <p:cNvPr id="5" name="Slide Number Placeholder 4"/>
          <p:cNvSpPr>
            <a:spLocks noGrp="1"/>
          </p:cNvSpPr>
          <p:nvPr>
            <p:ph type="sldNum" sz="quarter" idx="12"/>
          </p:nvPr>
        </p:nvSpPr>
        <p:spPr>
          <a:xfrm>
            <a:off x="6934200" y="6400800"/>
            <a:ext cx="2133600" cy="365125"/>
          </a:xfrm>
          <a:prstGeom prst="rect">
            <a:avLst/>
          </a:prstGeom>
        </p:spPr>
        <p:txBody>
          <a:bodyPr/>
          <a:lstStyle/>
          <a:p>
            <a:fld id="{D11A1371-1E5D-4540-8D6E-8432AB53A6A6}"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3" hasCustomPrompt="1"/>
          </p:nvPr>
        </p:nvSpPr>
        <p:spPr>
          <a:xfrm>
            <a:off x="457200" y="3200400"/>
            <a:ext cx="8229600" cy="685800"/>
          </a:xfrm>
        </p:spPr>
        <p:txBody>
          <a:bodyPr/>
          <a:lstStyle>
            <a:lvl1pPr marL="0" indent="0" algn="ctr">
              <a:buNone/>
              <a:defRPr/>
            </a:lvl1pPr>
          </a:lstStyle>
          <a:p>
            <a:pPr lvl="0"/>
            <a:r>
              <a:rPr lang="en-US" dirty="0" smtClean="0"/>
              <a:t>Director name</a:t>
            </a:r>
          </a:p>
        </p:txBody>
      </p:sp>
    </p:spTree>
    <p:extLst>
      <p:ext uri="{BB962C8B-B14F-4D97-AF65-F5344CB8AC3E}">
        <p14:creationId xmlns:p14="http://schemas.microsoft.com/office/powerpoint/2010/main" val="1989503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124" name="Rectangle 52"/>
          <p:cNvSpPr>
            <a:spLocks noChangeArrowheads="1"/>
          </p:cNvSpPr>
          <p:nvPr/>
        </p:nvSpPr>
        <p:spPr bwMode="auto">
          <a:xfrm>
            <a:off x="0" y="0"/>
            <a:ext cx="9144000" cy="46482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sp>
        <p:nvSpPr>
          <p:cNvPr id="3075" name="Rectangle 3"/>
          <p:cNvSpPr>
            <a:spLocks noGrp="1" noChangeArrowheads="1"/>
          </p:cNvSpPr>
          <p:nvPr>
            <p:ph type="subTitle" idx="1" hasCustomPrompt="1"/>
          </p:nvPr>
        </p:nvSpPr>
        <p:spPr>
          <a:xfrm>
            <a:off x="457200" y="1763713"/>
            <a:ext cx="8226425" cy="508000"/>
          </a:xfrm>
        </p:spPr>
        <p:txBody>
          <a:bodyPr anchor="ctr"/>
          <a:lstStyle>
            <a:lvl1pPr marL="0" indent="0" algn="ctr">
              <a:buFontTx/>
              <a:buNone/>
              <a:defRPr>
                <a:solidFill>
                  <a:schemeClr val="bg1"/>
                </a:solidFill>
              </a:defRPr>
            </a:lvl1pPr>
          </a:lstStyle>
          <a:p>
            <a:pPr lvl="0"/>
            <a:r>
              <a:rPr lang="en-US" noProof="0" dirty="0" smtClean="0"/>
              <a:t>Subtitle</a:t>
            </a:r>
          </a:p>
        </p:txBody>
      </p:sp>
      <p:sp>
        <p:nvSpPr>
          <p:cNvPr id="3091" name="Rectangle 19"/>
          <p:cNvSpPr>
            <a:spLocks noGrp="1" noChangeArrowheads="1"/>
          </p:cNvSpPr>
          <p:nvPr>
            <p:ph type="ctrTitle" sz="quarter" hasCustomPrompt="1"/>
          </p:nvPr>
        </p:nvSpPr>
        <p:spPr>
          <a:xfrm>
            <a:off x="455613" y="1014413"/>
            <a:ext cx="8226425" cy="776287"/>
          </a:xfrm>
        </p:spPr>
        <p:txBody>
          <a:bodyPr/>
          <a:lstStyle>
            <a:lvl1pPr algn="ctr">
              <a:defRPr sz="4200" b="0">
                <a:solidFill>
                  <a:schemeClr val="bg1"/>
                </a:solidFill>
              </a:defRPr>
            </a:lvl1pPr>
          </a:lstStyle>
          <a:p>
            <a:pPr lvl="0"/>
            <a:r>
              <a:rPr lang="en-US" noProof="0" dirty="0" smtClean="0"/>
              <a:t>Title</a:t>
            </a:r>
          </a:p>
        </p:txBody>
      </p:sp>
      <p:sp>
        <p:nvSpPr>
          <p:cNvPr id="3096" name="Line 24"/>
          <p:cNvSpPr>
            <a:spLocks noChangeShapeType="1"/>
          </p:cNvSpPr>
          <p:nvPr/>
        </p:nvSpPr>
        <p:spPr bwMode="auto">
          <a:xfrm>
            <a:off x="2106613" y="2551113"/>
            <a:ext cx="4903787"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sp>
        <p:nvSpPr>
          <p:cNvPr id="3125" name="Line 53"/>
          <p:cNvSpPr>
            <a:spLocks noChangeShapeType="1"/>
          </p:cNvSpPr>
          <p:nvPr/>
        </p:nvSpPr>
        <p:spPr bwMode="auto">
          <a:xfrm>
            <a:off x="0" y="4648200"/>
            <a:ext cx="9144000" cy="0"/>
          </a:xfrm>
          <a:prstGeom prst="line">
            <a:avLst/>
          </a:prstGeom>
          <a:noFill/>
          <a:ln w="476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pic>
        <p:nvPicPr>
          <p:cNvPr id="2" name="Picture 1" descr="RT_IU-UITS-PTI.V.CMYK.t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124200" y="4724400"/>
            <a:ext cx="2982372" cy="2015247"/>
          </a:xfrm>
          <a:prstGeom prst="rect">
            <a:avLst/>
          </a:prstGeom>
        </p:spPr>
      </p:pic>
      <p:sp>
        <p:nvSpPr>
          <p:cNvPr id="9" name="Text Placeholder 8"/>
          <p:cNvSpPr>
            <a:spLocks noGrp="1"/>
          </p:cNvSpPr>
          <p:nvPr>
            <p:ph type="body" sz="quarter" idx="10" hasCustomPrompt="1"/>
          </p:nvPr>
        </p:nvSpPr>
        <p:spPr>
          <a:xfrm>
            <a:off x="457200" y="2743200"/>
            <a:ext cx="8229600" cy="457200"/>
          </a:xfrm>
        </p:spPr>
        <p:txBody>
          <a:bodyPr/>
          <a:lstStyle>
            <a:lvl1pPr marL="0" indent="0" algn="ctr">
              <a:buNone/>
              <a:tabLst>
                <a:tab pos="177800" algn="l"/>
              </a:tabLst>
              <a:defRPr sz="2000" baseline="0">
                <a:solidFill>
                  <a:srgbClr val="FFFFFF"/>
                </a:solidFill>
              </a:defRPr>
            </a:lvl1pPr>
          </a:lstStyle>
          <a:p>
            <a:pPr lvl="0"/>
            <a:r>
              <a:rPr lang="en-US" dirty="0" smtClean="0"/>
              <a:t>Click to add presenter name</a:t>
            </a:r>
          </a:p>
        </p:txBody>
      </p:sp>
    </p:spTree>
    <p:extLst>
      <p:ext uri="{BB962C8B-B14F-4D97-AF65-F5344CB8AC3E}">
        <p14:creationId xmlns:p14="http://schemas.microsoft.com/office/powerpoint/2010/main" val="62208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77213" cy="1143000"/>
          </a:xfrm>
        </p:spPr>
        <p:txBody>
          <a:bodyPr anchor="t"/>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73796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722635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5588" y="1852613"/>
            <a:ext cx="3478212"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1852613"/>
            <a:ext cx="3479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784770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7315200" y="152400"/>
            <a:ext cx="1600200" cy="304800"/>
          </a:xfrm>
          <a:prstGeom prst="rect">
            <a:avLst/>
          </a:prstGeom>
        </p:spPr>
        <p:txBody>
          <a:bodyPr/>
          <a:lstStyle>
            <a:lvl1pPr>
              <a:defRPr/>
            </a:lvl1pPr>
          </a:lstStyle>
          <a:p>
            <a:fld id="{CA1FA36D-F42E-014F-936F-031D3DFC9F7F}"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8" name="Footer Placeholder 7"/>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9" name="Slide Number Placeholder 8"/>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631506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s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828800"/>
            <a:ext cx="8177213" cy="1143000"/>
          </a:xfrm>
        </p:spPr>
        <p:txBody>
          <a:bodyPr/>
          <a:lstStyle>
            <a:lvl1pPr algn="ctr">
              <a:defRPr/>
            </a:lvl1pPr>
          </a:lstStyle>
          <a:p>
            <a:r>
              <a:rPr lang="en-US" dirty="0" smtClean="0"/>
              <a:t>Division name</a:t>
            </a:r>
            <a:endParaRPr lang="en-US" dirty="0"/>
          </a:p>
        </p:txBody>
      </p:sp>
      <p:sp>
        <p:nvSpPr>
          <p:cNvPr id="5" name="Slide Number Placeholder 4"/>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3" hasCustomPrompt="1"/>
          </p:nvPr>
        </p:nvSpPr>
        <p:spPr>
          <a:xfrm>
            <a:off x="457200" y="3200400"/>
            <a:ext cx="8229600" cy="685800"/>
          </a:xfrm>
        </p:spPr>
        <p:txBody>
          <a:bodyPr/>
          <a:lstStyle>
            <a:lvl1pPr marL="0" indent="0" algn="ctr">
              <a:buNone/>
              <a:defRPr/>
            </a:lvl1pPr>
          </a:lstStyle>
          <a:p>
            <a:pPr lvl="0"/>
            <a:r>
              <a:rPr lang="en-US" dirty="0" smtClean="0"/>
              <a:t>Director name</a:t>
            </a:r>
          </a:p>
        </p:txBody>
      </p:sp>
    </p:spTree>
    <p:extLst>
      <p:ext uri="{BB962C8B-B14F-4D97-AF65-F5344CB8AC3E}">
        <p14:creationId xmlns:p14="http://schemas.microsoft.com/office/powerpoint/2010/main" val="3565462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15200" y="152400"/>
            <a:ext cx="1600200" cy="304800"/>
          </a:xfrm>
          <a:prstGeom prst="rect">
            <a:avLst/>
          </a:prstGeom>
        </p:spPr>
        <p:txBody>
          <a:bodyPr/>
          <a:lstStyle>
            <a:lvl1pPr>
              <a:defRPr/>
            </a:lvl1pPr>
          </a:lstStyle>
          <a:p>
            <a:fld id="{0CAA4143-C3E0-1545-8A8D-9FE0CCAE92B9}"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3" name="Footer Placeholder 2"/>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761473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8"/>
          <p:cNvSpPr>
            <a:spLocks noGrp="1" noChangeArrowheads="1"/>
          </p:cNvSpPr>
          <p:nvPr>
            <p:ph type="dt" sz="half" idx="10"/>
          </p:nvPr>
        </p:nvSpPr>
        <p:spPr/>
        <p:txBody>
          <a:bodyPr/>
          <a:lstStyle>
            <a:lvl1pPr>
              <a:defRPr/>
            </a:lvl1pPr>
          </a:lstStyle>
          <a:p>
            <a:fld id="{463DE18A-DD1A-49B3-B1F0-79DE0AAA8E76}" type="datetime1">
              <a:rPr lang="en-US">
                <a:solidFill>
                  <a:srgbClr val="B0B2B4"/>
                </a:solidFill>
              </a:rPr>
              <a:pPr/>
              <a:t>7/23/2013</a:t>
            </a:fld>
            <a:endParaRPr lang="en-US" sz="1400" i="1">
              <a:solidFill>
                <a:srgbClr val="000000"/>
              </a:solidFill>
            </a:endParaRPr>
          </a:p>
        </p:txBody>
      </p:sp>
      <p:sp>
        <p:nvSpPr>
          <p:cNvPr id="5"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4066455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15200" y="152400"/>
            <a:ext cx="1600200" cy="304800"/>
          </a:xfrm>
          <a:prstGeom prst="rect">
            <a:avLst/>
          </a:prstGeom>
        </p:spPr>
        <p:txBody>
          <a:bodyPr/>
          <a:lstStyle>
            <a:lvl1pPr>
              <a:defRPr/>
            </a:lvl1pPr>
          </a:lstStyle>
          <a:p>
            <a:fld id="{B46A6961-0A9C-0047-B88A-9AC0CE1200F1}"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6" name="Footer Placeholder 5"/>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7" name="Slide Number Placeholder 6"/>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348080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15200" y="152400"/>
            <a:ext cx="1600200" cy="304800"/>
          </a:xfrm>
          <a:prstGeom prst="rect">
            <a:avLst/>
          </a:prstGeom>
        </p:spPr>
        <p:txBody>
          <a:bodyPr/>
          <a:lstStyle>
            <a:lvl1pPr>
              <a:defRPr/>
            </a:lvl1pPr>
          </a:lstStyle>
          <a:p>
            <a:fld id="{A0BD5963-E472-6049-A2D1-994DA1D66AF1}"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6" name="Footer Placeholder 5"/>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7" name="Slide Number Placeholder 6"/>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602291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0" y="152400"/>
            <a:ext cx="1600200" cy="304800"/>
          </a:xfrm>
          <a:prstGeom prst="rect">
            <a:avLst/>
          </a:prstGeom>
        </p:spPr>
        <p:txBody>
          <a:bodyPr/>
          <a:lstStyle>
            <a:lvl1pPr>
              <a:defRPr/>
            </a:lvl1pPr>
          </a:lstStyle>
          <a:p>
            <a:fld id="{756EF7E5-8C95-A447-BBA8-0AEF965CFC71}"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5" name="Footer Placeholder 4"/>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6" name="Slide Number Placeholder 5"/>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6989420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811213"/>
            <a:ext cx="1778000" cy="5080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811213"/>
            <a:ext cx="5181600" cy="5080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315200" y="152400"/>
            <a:ext cx="1600200" cy="304800"/>
          </a:xfrm>
          <a:prstGeom prst="rect">
            <a:avLst/>
          </a:prstGeom>
        </p:spPr>
        <p:txBody>
          <a:bodyPr/>
          <a:lstStyle>
            <a:lvl1pPr>
              <a:defRPr/>
            </a:lvl1pPr>
          </a:lstStyle>
          <a:p>
            <a:fld id="{B0BBBA4E-E566-324F-B311-2B7158DD3093}" type="datetime4">
              <a:rPr lang="en-US" smtClean="0">
                <a:solidFill>
                  <a:srgbClr val="000000"/>
                </a:solidFill>
                <a:ea typeface="MS PGothic" pitchFamily="34" charset="-128"/>
              </a:rPr>
              <a:pPr/>
              <a:t>July 23, 2013</a:t>
            </a:fld>
            <a:endParaRPr lang="en-US" sz="1400" i="1">
              <a:solidFill>
                <a:srgbClr val="000000"/>
              </a:solidFill>
              <a:ea typeface="MS PGothic" pitchFamily="34" charset="-128"/>
            </a:endParaRPr>
          </a:p>
        </p:txBody>
      </p:sp>
      <p:sp>
        <p:nvSpPr>
          <p:cNvPr id="5" name="Footer Placeholder 4"/>
          <p:cNvSpPr>
            <a:spLocks noGrp="1"/>
          </p:cNvSpPr>
          <p:nvPr>
            <p:ph type="ftr" sz="quarter" idx="11"/>
          </p:nvPr>
        </p:nvSpPr>
        <p:spPr>
          <a:xfrm>
            <a:off x="228600" y="152400"/>
            <a:ext cx="5562600" cy="228600"/>
          </a:xfrm>
          <a:prstGeom prst="rect">
            <a:avLst/>
          </a:prstGeom>
        </p:spPr>
        <p:txBody>
          <a:bodyPr/>
          <a:lstStyle>
            <a:lvl1pPr>
              <a:defRPr/>
            </a:lvl1pPr>
          </a:lstStyle>
          <a:p>
            <a:r>
              <a:rPr lang="en-US" smtClean="0">
                <a:solidFill>
                  <a:srgbClr val="000000"/>
                </a:solidFill>
                <a:ea typeface="MS PGothic" pitchFamily="34" charset="-128"/>
              </a:rPr>
              <a:t>IU Research Technologies - University Information Technology Services</a:t>
            </a:r>
            <a:endParaRPr lang="en-US" sz="1400" i="1">
              <a:solidFill>
                <a:srgbClr val="000000"/>
              </a:solidFill>
              <a:ea typeface="MS PGothic" pitchFamily="34" charset="-128"/>
            </a:endParaRPr>
          </a:p>
        </p:txBody>
      </p:sp>
      <p:sp>
        <p:nvSpPr>
          <p:cNvPr id="6" name="Slide Number Placeholder 5"/>
          <p:cNvSpPr>
            <a:spLocks noGrp="1"/>
          </p:cNvSpPr>
          <p:nvPr>
            <p:ph type="sldNum" sz="quarter" idx="12"/>
          </p:nvPr>
        </p:nvSpPr>
        <p:spPr/>
        <p:txBody>
          <a:bodyPr/>
          <a:lstStyle/>
          <a:p>
            <a:fld id="{D11A1371-1E5D-4540-8D6E-8432AB53A6A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085283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7315200" y="152400"/>
            <a:ext cx="1600200" cy="304800"/>
          </a:xfrm>
          <a:prstGeom prst="rect">
            <a:avLst/>
          </a:prstGeom>
        </p:spPr>
        <p:txBody>
          <a:bodyPr/>
          <a:lstStyle/>
          <a:p>
            <a:fld id="{001A8F3E-E72C-42CC-8287-3711D88217A5}" type="datetimeFigureOut">
              <a:rPr lang="en-US">
                <a:solidFill>
                  <a:srgbClr val="000000"/>
                </a:solidFill>
                <a:ea typeface="MS PGothic" pitchFamily="34" charset="-128"/>
              </a:rPr>
              <a:pPr/>
              <a:t>7/23/2013</a:t>
            </a:fld>
            <a:endParaRPr lang="en-US">
              <a:solidFill>
                <a:srgbClr val="000000"/>
              </a:solidFill>
              <a:ea typeface="MS PGothic" pitchFamily="34" charset="-128"/>
            </a:endParaRPr>
          </a:p>
        </p:txBody>
      </p:sp>
      <p:sp>
        <p:nvSpPr>
          <p:cNvPr id="5" name="Footer Placeholder 4"/>
          <p:cNvSpPr>
            <a:spLocks noGrp="1"/>
          </p:cNvSpPr>
          <p:nvPr>
            <p:ph type="ftr" sz="quarter" idx="11"/>
          </p:nvPr>
        </p:nvSpPr>
        <p:spPr>
          <a:xfrm>
            <a:off x="228600" y="152400"/>
            <a:ext cx="5562600" cy="228600"/>
          </a:xfrm>
          <a:prstGeom prst="rect">
            <a:avLst/>
          </a:prstGeom>
        </p:spPr>
        <p:txBody>
          <a:bodyPr/>
          <a:lstStyle/>
          <a:p>
            <a:endParaRPr lang="en-US">
              <a:solidFill>
                <a:srgbClr val="000000"/>
              </a:solidFill>
              <a:ea typeface="MS PGothic" pitchFamily="34" charset="-128"/>
            </a:endParaRPr>
          </a:p>
        </p:txBody>
      </p:sp>
      <p:sp>
        <p:nvSpPr>
          <p:cNvPr id="6" name="Slide Number Placeholder 5"/>
          <p:cNvSpPr>
            <a:spLocks noGrp="1"/>
          </p:cNvSpPr>
          <p:nvPr>
            <p:ph type="sldNum" sz="quarter" idx="12"/>
          </p:nvPr>
        </p:nvSpPr>
        <p:spPr/>
        <p:txBody>
          <a:bodyPr/>
          <a:lstStyle/>
          <a:p>
            <a:fld id="{078E6F75-AF33-48F5-8FB9-D6C33C5AB656}"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6907926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endParaRPr lang="en-US">
              <a:solidFill>
                <a:srgbClr val="000000"/>
              </a:solidFill>
              <a:ea typeface="MS PGothic" pitchFamily="34" charset="-128"/>
            </a:endParaRPr>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en-US">
              <a:solidFill>
                <a:srgbClr val="000000"/>
              </a:solidFill>
              <a:ea typeface="MS PGothic" pitchFamily="34" charset="-128"/>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E1998755-5510-42EB-AAB5-837F380563E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150610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7315200" y="152400"/>
            <a:ext cx="1600200" cy="304800"/>
          </a:xfrm>
          <a:prstGeom prst="rect">
            <a:avLst/>
          </a:prstGeom>
        </p:spPr>
        <p:txBody>
          <a:bodyPr/>
          <a:lstStyle>
            <a:lvl1pPr>
              <a:defRPr/>
            </a:lvl1pPr>
          </a:lstStyle>
          <a:p>
            <a:endParaRPr lang="en-US">
              <a:solidFill>
                <a:srgbClr val="000000"/>
              </a:solidFill>
              <a:ea typeface="MS PGothic" pitchFamily="34" charset="-128"/>
            </a:endParaRPr>
          </a:p>
        </p:txBody>
      </p:sp>
      <p:sp>
        <p:nvSpPr>
          <p:cNvPr id="4" name="Footer Placeholder 3"/>
          <p:cNvSpPr>
            <a:spLocks noGrp="1"/>
          </p:cNvSpPr>
          <p:nvPr>
            <p:ph type="ftr" sz="quarter" idx="11"/>
          </p:nvPr>
        </p:nvSpPr>
        <p:spPr>
          <a:xfrm>
            <a:off x="228600" y="152400"/>
            <a:ext cx="5562600" cy="228600"/>
          </a:xfrm>
          <a:prstGeom prst="rect">
            <a:avLst/>
          </a:prstGeom>
        </p:spPr>
        <p:txBody>
          <a:bodyPr/>
          <a:lstStyle>
            <a:lvl1pPr>
              <a:defRPr/>
            </a:lvl1pPr>
          </a:lstStyle>
          <a:p>
            <a:endParaRPr lang="en-US">
              <a:solidFill>
                <a:srgbClr val="000000"/>
              </a:solidFill>
              <a:ea typeface="MS PGothic" pitchFamily="34" charset="-128"/>
            </a:endParaRPr>
          </a:p>
        </p:txBody>
      </p:sp>
      <p:sp>
        <p:nvSpPr>
          <p:cNvPr id="5" name="Slide Number Placeholder 4"/>
          <p:cNvSpPr>
            <a:spLocks noGrp="1"/>
          </p:cNvSpPr>
          <p:nvPr>
            <p:ph type="sldNum" sz="quarter" idx="12"/>
          </p:nvPr>
        </p:nvSpPr>
        <p:spPr/>
        <p:txBody>
          <a:bodyPr/>
          <a:lstStyle>
            <a:lvl1pPr>
              <a:defRPr/>
            </a:lvl1pPr>
          </a:lstStyle>
          <a:p>
            <a:fld id="{0085DFDA-C979-4D94-9A8C-97D4D1B3389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545505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457200"/>
            <a:ext cx="7650163"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95400" y="1981200"/>
            <a:ext cx="374808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95888" y="1981200"/>
            <a:ext cx="37496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371600" y="6265863"/>
            <a:ext cx="1706563" cy="457200"/>
          </a:xfrm>
          <a:prstGeom prst="rect">
            <a:avLst/>
          </a:prstGeom>
        </p:spPr>
        <p:txBody>
          <a:bodyPr/>
          <a:lstStyle>
            <a:lvl1pPr>
              <a:defRPr/>
            </a:lvl1pPr>
          </a:lstStyle>
          <a:p>
            <a:endParaRPr lang="en-US">
              <a:solidFill>
                <a:srgbClr val="000000"/>
              </a:solidFill>
              <a:ea typeface="MS PGothic" pitchFamily="34" charset="-128"/>
            </a:endParaRPr>
          </a:p>
        </p:txBody>
      </p:sp>
      <p:sp>
        <p:nvSpPr>
          <p:cNvPr id="6" name="Footer Placeholder 5"/>
          <p:cNvSpPr>
            <a:spLocks noGrp="1"/>
          </p:cNvSpPr>
          <p:nvPr>
            <p:ph type="ftr" sz="quarter" idx="11"/>
          </p:nvPr>
        </p:nvSpPr>
        <p:spPr>
          <a:xfrm>
            <a:off x="3581400" y="6248400"/>
            <a:ext cx="2895600" cy="457200"/>
          </a:xfrm>
          <a:prstGeom prst="rect">
            <a:avLst/>
          </a:prstGeom>
        </p:spPr>
        <p:txBody>
          <a:bodyPr/>
          <a:lstStyle>
            <a:lvl1pPr>
              <a:defRPr/>
            </a:lvl1pPr>
          </a:lstStyle>
          <a:p>
            <a:endParaRPr lang="en-US">
              <a:solidFill>
                <a:srgbClr val="000000"/>
              </a:solidFill>
              <a:ea typeface="MS PGothic" pitchFamily="34" charset="-128"/>
            </a:endParaRPr>
          </a:p>
        </p:txBody>
      </p:sp>
      <p:sp>
        <p:nvSpPr>
          <p:cNvPr id="7" name="Slide Number Placeholder 6"/>
          <p:cNvSpPr>
            <a:spLocks noGrp="1"/>
          </p:cNvSpPr>
          <p:nvPr>
            <p:ph type="sldNum" sz="quarter" idx="12"/>
          </p:nvPr>
        </p:nvSpPr>
        <p:spPr>
          <a:xfrm>
            <a:off x="7010400" y="6248400"/>
            <a:ext cx="1905000" cy="457200"/>
          </a:xfrm>
        </p:spPr>
        <p:txBody>
          <a:bodyPr/>
          <a:lstStyle>
            <a:lvl1pPr>
              <a:defRPr/>
            </a:lvl1pPr>
          </a:lstStyle>
          <a:p>
            <a:fld id="{4EE3136A-620C-459E-A354-A01300882E4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41925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40005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066800" y="1771650"/>
            <a:ext cx="3810000" cy="4114800"/>
          </a:xfrm>
        </p:spPr>
        <p:txBody>
          <a:bodyPr/>
          <a:lstStyle/>
          <a:p>
            <a:endParaRPr lang="en-US"/>
          </a:p>
        </p:txBody>
      </p:sp>
      <p:sp>
        <p:nvSpPr>
          <p:cNvPr id="4" name="Text Placeholder 3"/>
          <p:cNvSpPr>
            <a:spLocks noGrp="1"/>
          </p:cNvSpPr>
          <p:nvPr>
            <p:ph type="body" sz="half" idx="2"/>
          </p:nvPr>
        </p:nvSpPr>
        <p:spPr>
          <a:xfrm>
            <a:off x="5029200" y="177165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041400" y="6157913"/>
            <a:ext cx="1905000" cy="457200"/>
          </a:xfrm>
          <a:prstGeom prst="rect">
            <a:avLst/>
          </a:prstGeom>
        </p:spPr>
        <p:txBody>
          <a:bodyPr/>
          <a:lstStyle>
            <a:lvl1pPr>
              <a:defRPr/>
            </a:lvl1pPr>
          </a:lstStyle>
          <a:p>
            <a:endParaRPr lang="en-US">
              <a:solidFill>
                <a:srgbClr val="000000"/>
              </a:solidFill>
              <a:ea typeface="MS PGothic" pitchFamily="34" charset="-128"/>
            </a:endParaRPr>
          </a:p>
        </p:txBody>
      </p:sp>
      <p:sp>
        <p:nvSpPr>
          <p:cNvPr id="6" name="Footer Placeholder 5"/>
          <p:cNvSpPr>
            <a:spLocks noGrp="1"/>
          </p:cNvSpPr>
          <p:nvPr>
            <p:ph type="ftr" sz="quarter" idx="11"/>
          </p:nvPr>
        </p:nvSpPr>
        <p:spPr>
          <a:xfrm>
            <a:off x="3505200" y="6157913"/>
            <a:ext cx="2895600" cy="457200"/>
          </a:xfrm>
          <a:prstGeom prst="rect">
            <a:avLst/>
          </a:prstGeom>
        </p:spPr>
        <p:txBody>
          <a:bodyPr/>
          <a:lstStyle>
            <a:lvl1pPr>
              <a:defRPr/>
            </a:lvl1pPr>
          </a:lstStyle>
          <a:p>
            <a:endParaRPr lang="en-US">
              <a:solidFill>
                <a:srgbClr val="000000"/>
              </a:solidFill>
              <a:ea typeface="MS PGothic" pitchFamily="34" charset="-128"/>
            </a:endParaRPr>
          </a:p>
        </p:txBody>
      </p:sp>
      <p:sp>
        <p:nvSpPr>
          <p:cNvPr id="7" name="Slide Number Placeholder 6"/>
          <p:cNvSpPr>
            <a:spLocks noGrp="1"/>
          </p:cNvSpPr>
          <p:nvPr>
            <p:ph type="sldNum" sz="quarter" idx="12"/>
          </p:nvPr>
        </p:nvSpPr>
        <p:spPr>
          <a:xfrm>
            <a:off x="6934200" y="6157913"/>
            <a:ext cx="1905000" cy="457200"/>
          </a:xfrm>
        </p:spPr>
        <p:txBody>
          <a:bodyPr/>
          <a:lstStyle>
            <a:lvl1pPr>
              <a:defRPr/>
            </a:lvl1pPr>
          </a:lstStyle>
          <a:p>
            <a:fld id="{2B1EB493-6F8C-4EB2-8FB3-554A37704F9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5642371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D2I Acks &amp; Disclaim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9DB8621-AEAD-E24D-AF8A-593F848499B0}" type="slidenum">
              <a:rPr lang="en-US" smtClean="0">
                <a:solidFill>
                  <a:srgbClr val="FFFFFF"/>
                </a:solidFill>
              </a:rPr>
              <a:pPr/>
              <a:t>‹#›</a:t>
            </a:fld>
            <a:endParaRPr lang="en-US">
              <a:solidFill>
                <a:srgbClr val="FFFFFF"/>
              </a:solidFill>
            </a:endParaRPr>
          </a:p>
        </p:txBody>
      </p:sp>
      <p:sp>
        <p:nvSpPr>
          <p:cNvPr id="5" name="Content Placeholder 4"/>
          <p:cNvSpPr>
            <a:spLocks noGrp="1"/>
          </p:cNvSpPr>
          <p:nvPr>
            <p:ph sz="quarter" idx="11"/>
          </p:nvPr>
        </p:nvSpPr>
        <p:spPr>
          <a:xfrm>
            <a:off x="457200" y="952464"/>
            <a:ext cx="8229600" cy="520270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a:spcBef>
                <a:spcPct val="0"/>
              </a:spcBef>
            </a:pPr>
            <a:r>
              <a:rPr lang="en-US" sz="3200" dirty="0">
                <a:solidFill>
                  <a:srgbClr val="A2132D"/>
                </a:solidFill>
                <a:ea typeface="MS PGothic" pitchFamily="34" charset="-128"/>
                <a:cs typeface="Century Gothic"/>
              </a:rPr>
              <a:t>Acknowledgements &amp; disclaimer</a:t>
            </a:r>
          </a:p>
        </p:txBody>
      </p:sp>
      <p:pic>
        <p:nvPicPr>
          <p:cNvPr id="8" name="Picture 7" descr="DTI_IU_PTI.H.201s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p14="http://schemas.microsoft.com/office/powerpoint/2010/main" val="3530814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8"/>
          <p:cNvSpPr>
            <a:spLocks noGrp="1" noChangeArrowheads="1"/>
          </p:cNvSpPr>
          <p:nvPr>
            <p:ph type="dt" sz="half" idx="10"/>
          </p:nvPr>
        </p:nvSpPr>
        <p:spPr/>
        <p:txBody>
          <a:bodyPr/>
          <a:lstStyle>
            <a:lvl1pPr>
              <a:defRPr/>
            </a:lvl1pPr>
          </a:lstStyle>
          <a:p>
            <a:fld id="{6296FDB5-F4DB-4528-84CA-6FEED9417E1A}" type="datetime1">
              <a:rPr lang="en-US">
                <a:solidFill>
                  <a:srgbClr val="B0B2B4"/>
                </a:solidFill>
              </a:rPr>
              <a:pPr/>
              <a:t>7/23/2013</a:t>
            </a:fld>
            <a:endParaRPr lang="en-US" sz="1400" i="1">
              <a:solidFill>
                <a:srgbClr val="000000"/>
              </a:solidFill>
            </a:endParaRPr>
          </a:p>
        </p:txBody>
      </p:sp>
      <p:sp>
        <p:nvSpPr>
          <p:cNvPr id="5"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28277336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D2I License Term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9DB8621-AEAD-E24D-AF8A-593F848499B0}" type="slidenum">
              <a:rPr lang="en-US" smtClean="0">
                <a:solidFill>
                  <a:srgbClr val="FFFFFF"/>
                </a:solidFill>
              </a:rPr>
              <a:pPr/>
              <a:t>‹#›</a:t>
            </a:fld>
            <a:endParaRPr lang="en-US">
              <a:solidFill>
                <a:srgbClr val="FFFFFF"/>
              </a:solidFill>
            </a:endParaRPr>
          </a:p>
        </p:txBody>
      </p:sp>
      <p:sp>
        <p:nvSpPr>
          <p:cNvPr id="5" name="Content Placeholder 4"/>
          <p:cNvSpPr>
            <a:spLocks noGrp="1"/>
          </p:cNvSpPr>
          <p:nvPr>
            <p:ph sz="quarter" idx="11"/>
          </p:nvPr>
        </p:nvSpPr>
        <p:spPr>
          <a:xfrm>
            <a:off x="457200" y="952464"/>
            <a:ext cx="8229600" cy="520270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a:spcBef>
                <a:spcPct val="0"/>
              </a:spcBef>
            </a:pPr>
            <a:r>
              <a:rPr lang="en-US" sz="3200" dirty="0">
                <a:solidFill>
                  <a:srgbClr val="A2132D"/>
                </a:solidFill>
                <a:ea typeface="MS PGothic" pitchFamily="34" charset="-128"/>
                <a:cs typeface="Century Gothic"/>
              </a:rPr>
              <a:t>License terms</a:t>
            </a:r>
          </a:p>
        </p:txBody>
      </p:sp>
      <p:pic>
        <p:nvPicPr>
          <p:cNvPr id="8" name="Picture 7" descr="DTI_IU_PTI.H.201sm.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p14="http://schemas.microsoft.com/office/powerpoint/2010/main" val="3451787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5588" y="1981200"/>
            <a:ext cx="3478212"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1981200"/>
            <a:ext cx="3479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8"/>
          <p:cNvSpPr>
            <a:spLocks noGrp="1" noChangeArrowheads="1"/>
          </p:cNvSpPr>
          <p:nvPr>
            <p:ph type="dt" sz="half" idx="10"/>
          </p:nvPr>
        </p:nvSpPr>
        <p:spPr/>
        <p:txBody>
          <a:bodyPr/>
          <a:lstStyle>
            <a:lvl1pPr>
              <a:defRPr/>
            </a:lvl1pPr>
          </a:lstStyle>
          <a:p>
            <a:fld id="{A54D93A0-E566-41CA-A529-61499913D525}" type="datetime1">
              <a:rPr lang="en-US">
                <a:solidFill>
                  <a:srgbClr val="B0B2B4"/>
                </a:solidFill>
              </a:rPr>
              <a:pPr/>
              <a:t>7/23/2013</a:t>
            </a:fld>
            <a:endParaRPr lang="en-US" sz="1400" i="1">
              <a:solidFill>
                <a:srgbClr val="000000"/>
              </a:solidFill>
            </a:endParaRPr>
          </a:p>
        </p:txBody>
      </p:sp>
      <p:sp>
        <p:nvSpPr>
          <p:cNvPr id="6"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388700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8"/>
          <p:cNvSpPr>
            <a:spLocks noGrp="1" noChangeArrowheads="1"/>
          </p:cNvSpPr>
          <p:nvPr>
            <p:ph type="dt" sz="half" idx="10"/>
          </p:nvPr>
        </p:nvSpPr>
        <p:spPr/>
        <p:txBody>
          <a:bodyPr/>
          <a:lstStyle>
            <a:lvl1pPr>
              <a:defRPr/>
            </a:lvl1pPr>
          </a:lstStyle>
          <a:p>
            <a:fld id="{390DADE4-BAD2-44CE-8E12-1BE0691BE01D}" type="datetime1">
              <a:rPr lang="en-US">
                <a:solidFill>
                  <a:srgbClr val="B0B2B4"/>
                </a:solidFill>
              </a:rPr>
              <a:pPr/>
              <a:t>7/23/2013</a:t>
            </a:fld>
            <a:endParaRPr lang="en-US" sz="1400" i="1">
              <a:solidFill>
                <a:srgbClr val="000000"/>
              </a:solidFill>
            </a:endParaRPr>
          </a:p>
        </p:txBody>
      </p:sp>
      <p:sp>
        <p:nvSpPr>
          <p:cNvPr id="8"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3624632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8"/>
          <p:cNvSpPr>
            <a:spLocks noGrp="1" noChangeArrowheads="1"/>
          </p:cNvSpPr>
          <p:nvPr>
            <p:ph type="dt" sz="half" idx="10"/>
          </p:nvPr>
        </p:nvSpPr>
        <p:spPr/>
        <p:txBody>
          <a:bodyPr/>
          <a:lstStyle>
            <a:lvl1pPr>
              <a:defRPr/>
            </a:lvl1pPr>
          </a:lstStyle>
          <a:p>
            <a:fld id="{622AC556-48DE-4C9A-8C8A-173F2A3545BA}" type="datetime1">
              <a:rPr lang="en-US">
                <a:solidFill>
                  <a:srgbClr val="B0B2B4"/>
                </a:solidFill>
              </a:rPr>
              <a:pPr/>
              <a:t>7/23/2013</a:t>
            </a:fld>
            <a:endParaRPr lang="en-US" sz="1400" i="1">
              <a:solidFill>
                <a:srgbClr val="000000"/>
              </a:solidFill>
            </a:endParaRPr>
          </a:p>
        </p:txBody>
      </p:sp>
      <p:sp>
        <p:nvSpPr>
          <p:cNvPr id="4"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3865825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p:cNvSpPr>
            <a:spLocks noGrp="1" noChangeArrowheads="1"/>
          </p:cNvSpPr>
          <p:nvPr>
            <p:ph type="dt" sz="half" idx="10"/>
          </p:nvPr>
        </p:nvSpPr>
        <p:spPr/>
        <p:txBody>
          <a:bodyPr/>
          <a:lstStyle>
            <a:lvl1pPr>
              <a:defRPr/>
            </a:lvl1pPr>
          </a:lstStyle>
          <a:p>
            <a:fld id="{09AB1D7B-E826-4525-8D97-AB29FB665071}" type="datetime1">
              <a:rPr lang="en-US">
                <a:solidFill>
                  <a:srgbClr val="B0B2B4"/>
                </a:solidFill>
              </a:rPr>
              <a:pPr/>
              <a:t>7/23/2013</a:t>
            </a:fld>
            <a:endParaRPr lang="en-US" sz="1400" i="1">
              <a:solidFill>
                <a:srgbClr val="000000"/>
              </a:solidFill>
            </a:endParaRPr>
          </a:p>
        </p:txBody>
      </p:sp>
      <p:sp>
        <p:nvSpPr>
          <p:cNvPr id="3"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1304756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half" idx="10"/>
          </p:nvPr>
        </p:nvSpPr>
        <p:spPr/>
        <p:txBody>
          <a:bodyPr/>
          <a:lstStyle>
            <a:lvl1pPr>
              <a:defRPr/>
            </a:lvl1pPr>
          </a:lstStyle>
          <a:p>
            <a:fld id="{041AEEA8-043A-4FC6-A290-0F8E7F48D862}" type="datetime1">
              <a:rPr lang="en-US">
                <a:solidFill>
                  <a:srgbClr val="B0B2B4"/>
                </a:solidFill>
              </a:rPr>
              <a:pPr/>
              <a:t>7/23/2013</a:t>
            </a:fld>
            <a:endParaRPr lang="en-US" sz="1400" i="1">
              <a:solidFill>
                <a:srgbClr val="000000"/>
              </a:solidFill>
            </a:endParaRPr>
          </a:p>
        </p:txBody>
      </p:sp>
      <p:sp>
        <p:nvSpPr>
          <p:cNvPr id="6"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244592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8"/>
          <p:cNvSpPr>
            <a:spLocks noGrp="1" noChangeArrowheads="1"/>
          </p:cNvSpPr>
          <p:nvPr>
            <p:ph type="dt" sz="half" idx="10"/>
          </p:nvPr>
        </p:nvSpPr>
        <p:spPr/>
        <p:txBody>
          <a:bodyPr/>
          <a:lstStyle>
            <a:lvl1pPr>
              <a:defRPr/>
            </a:lvl1pPr>
          </a:lstStyle>
          <a:p>
            <a:fld id="{A5365E2B-E1DD-440C-8EF2-B7B94D33F3A2}" type="datetime1">
              <a:rPr lang="en-US">
                <a:solidFill>
                  <a:srgbClr val="B0B2B4"/>
                </a:solidFill>
              </a:rPr>
              <a:pPr/>
              <a:t>7/23/2013</a:t>
            </a:fld>
            <a:endParaRPr lang="en-US" sz="1400" i="1">
              <a:solidFill>
                <a:srgbClr val="000000"/>
              </a:solidFill>
            </a:endParaRPr>
          </a:p>
        </p:txBody>
      </p:sp>
      <p:sp>
        <p:nvSpPr>
          <p:cNvPr id="6" name="Rectangle 19"/>
          <p:cNvSpPr>
            <a:spLocks noGrp="1" noChangeArrowheads="1"/>
          </p:cNvSpPr>
          <p:nvPr>
            <p:ph type="ftr" sz="quarter" idx="11"/>
          </p:nvPr>
        </p:nvSpPr>
        <p:spPr/>
        <p:txBody>
          <a:bodyPr/>
          <a:lstStyle>
            <a:lvl1pPr>
              <a:defRPr/>
            </a:lvl1pPr>
          </a:lstStyle>
          <a:p>
            <a:pPr>
              <a:defRPr/>
            </a:pPr>
            <a:r>
              <a:rPr lang="en-US">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2064984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949325"/>
            <a:ext cx="71104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25588" y="1981200"/>
            <a:ext cx="7110412"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11"/>
          <p:cNvSpPr>
            <a:spLocks noChangeArrowheads="1"/>
          </p:cNvSpPr>
          <p:nvPr userDrawn="1"/>
        </p:nvSpPr>
        <p:spPr bwMode="auto">
          <a:xfrm>
            <a:off x="0" y="6781800"/>
            <a:ext cx="9150350" cy="825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endParaRPr>
          </a:p>
        </p:txBody>
      </p:sp>
      <p:sp>
        <p:nvSpPr>
          <p:cNvPr id="1042" name="Rectangle 18"/>
          <p:cNvSpPr>
            <a:spLocks noGrp="1" noChangeArrowheads="1"/>
          </p:cNvSpPr>
          <p:nvPr>
            <p:ph type="dt" sz="half" idx="2"/>
          </p:nvPr>
        </p:nvSpPr>
        <p:spPr bwMode="auto">
          <a:xfrm>
            <a:off x="7315200" y="6248400"/>
            <a:ext cx="1600200" cy="3048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i="0">
                <a:solidFill>
                  <a:schemeClr val="bg2"/>
                </a:solidFill>
              </a:defRPr>
            </a:lvl1pPr>
          </a:lstStyle>
          <a:p>
            <a:pPr eaLnBrk="0" fontAlgn="base" hangingPunct="0">
              <a:spcBef>
                <a:spcPct val="0"/>
              </a:spcBef>
              <a:spcAft>
                <a:spcPct val="0"/>
              </a:spcAft>
            </a:pPr>
            <a:fld id="{3D5C5E9E-CCA2-4B80-B8F3-38FC91FAEDD0}" type="datetime1">
              <a:rPr lang="en-US">
                <a:solidFill>
                  <a:srgbClr val="B0B2B4"/>
                </a:solidFill>
              </a:rPr>
              <a:pPr eaLnBrk="0" fontAlgn="base" hangingPunct="0">
                <a:spcBef>
                  <a:spcPct val="0"/>
                </a:spcBef>
                <a:spcAft>
                  <a:spcPct val="0"/>
                </a:spcAft>
              </a:pPr>
              <a:t>7/23/2013</a:t>
            </a:fld>
            <a:endParaRPr lang="en-US" sz="1400">
              <a:solidFill>
                <a:srgbClr val="B0B2B4"/>
              </a:solidFill>
            </a:endParaRPr>
          </a:p>
        </p:txBody>
      </p:sp>
      <p:sp>
        <p:nvSpPr>
          <p:cNvPr id="1043" name="Rectangle 19"/>
          <p:cNvSpPr>
            <a:spLocks noGrp="1" noChangeArrowheads="1"/>
          </p:cNvSpPr>
          <p:nvPr>
            <p:ph type="ftr" sz="quarter" idx="3"/>
          </p:nvPr>
        </p:nvSpPr>
        <p:spPr bwMode="auto">
          <a:xfrm>
            <a:off x="228600" y="6248400"/>
            <a:ext cx="4953000" cy="3048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i="0">
                <a:solidFill>
                  <a:schemeClr val="bg2"/>
                </a:solidFill>
                <a:latin typeface="Arial" charset="0"/>
                <a:ea typeface="ＭＳ Ｐゴシック" charset="0"/>
              </a:defRPr>
            </a:lvl1pPr>
          </a:lstStyle>
          <a:p>
            <a:pPr eaLnBrk="0" fontAlgn="base" hangingPunct="0">
              <a:spcBef>
                <a:spcPct val="0"/>
              </a:spcBef>
              <a:spcAft>
                <a:spcPct val="0"/>
              </a:spcAft>
              <a:defRPr/>
            </a:pPr>
            <a:r>
              <a:rPr lang="en-US">
                <a:solidFill>
                  <a:srgbClr val="B0B2B4"/>
                </a:solidFill>
              </a:rPr>
              <a:t>Customize footer: View menu/Header and Footer</a:t>
            </a:r>
            <a:endParaRPr lang="en-US" sz="1400">
              <a:solidFill>
                <a:srgbClr val="B0B2B4"/>
              </a:solidFill>
            </a:endParaRPr>
          </a:p>
        </p:txBody>
      </p:sp>
      <p:sp>
        <p:nvSpPr>
          <p:cNvPr id="1031" name="Rectangle 29"/>
          <p:cNvSpPr>
            <a:spLocks noChangeArrowheads="1"/>
          </p:cNvSpPr>
          <p:nvPr userDrawn="1"/>
        </p:nvSpPr>
        <p:spPr bwMode="auto">
          <a:xfrm>
            <a:off x="0" y="0"/>
            <a:ext cx="9150350" cy="804863"/>
          </a:xfrm>
          <a:prstGeom prst="rect">
            <a:avLst/>
          </a:prstGeom>
          <a:solidFill>
            <a:srgbClr val="7D110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endParaRPr>
          </a:p>
        </p:txBody>
      </p:sp>
      <p:pic>
        <p:nvPicPr>
          <p:cNvPr id="1032" name="Picture 33" descr="iuwide_psd_wh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732213" y="138113"/>
            <a:ext cx="167640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080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1" r:id="rId12"/>
  </p:sldLayoutIdLst>
  <p:hf sldNum="0" hdr="0"/>
  <p:txStyles>
    <p:titleStyle>
      <a:lvl1pPr algn="l" rtl="0" eaLnBrk="0" fontAlgn="base" hangingPunct="0">
        <a:spcBef>
          <a:spcPct val="0"/>
        </a:spcBef>
        <a:spcAft>
          <a:spcPct val="0"/>
        </a:spcAft>
        <a:defRPr sz="3400" b="1">
          <a:solidFill>
            <a:schemeClr val="accent1"/>
          </a:solidFill>
          <a:latin typeface="+mj-lt"/>
          <a:ea typeface="MS PGothic" pitchFamily="34" charset="-128"/>
          <a:cs typeface="+mj-cs"/>
        </a:defRPr>
      </a:lvl1pPr>
      <a:lvl2pPr algn="l" rtl="0" eaLnBrk="0" fontAlgn="base" hangingPunct="0">
        <a:spcBef>
          <a:spcPct val="0"/>
        </a:spcBef>
        <a:spcAft>
          <a:spcPct val="0"/>
        </a:spcAft>
        <a:defRPr sz="3400" b="1">
          <a:solidFill>
            <a:schemeClr val="accent1"/>
          </a:solidFill>
          <a:latin typeface="Arial" charset="0"/>
          <a:ea typeface="MS PGothic" pitchFamily="34" charset="-128"/>
          <a:cs typeface="ＭＳ Ｐゴシック" charset="0"/>
        </a:defRPr>
      </a:lvl2pPr>
      <a:lvl3pPr algn="l" rtl="0" eaLnBrk="0" fontAlgn="base" hangingPunct="0">
        <a:spcBef>
          <a:spcPct val="0"/>
        </a:spcBef>
        <a:spcAft>
          <a:spcPct val="0"/>
        </a:spcAft>
        <a:defRPr sz="3400" b="1">
          <a:solidFill>
            <a:schemeClr val="accent1"/>
          </a:solidFill>
          <a:latin typeface="Arial" charset="0"/>
          <a:ea typeface="MS PGothic" pitchFamily="34" charset="-128"/>
          <a:cs typeface="ＭＳ Ｐゴシック" charset="0"/>
        </a:defRPr>
      </a:lvl3pPr>
      <a:lvl4pPr algn="l" rtl="0" eaLnBrk="0" fontAlgn="base" hangingPunct="0">
        <a:spcBef>
          <a:spcPct val="0"/>
        </a:spcBef>
        <a:spcAft>
          <a:spcPct val="0"/>
        </a:spcAft>
        <a:defRPr sz="3400" b="1">
          <a:solidFill>
            <a:schemeClr val="accent1"/>
          </a:solidFill>
          <a:latin typeface="Arial" charset="0"/>
          <a:ea typeface="MS PGothic" pitchFamily="34" charset="-128"/>
          <a:cs typeface="ＭＳ Ｐゴシック" charset="0"/>
        </a:defRPr>
      </a:lvl4pPr>
      <a:lvl5pPr algn="l" rtl="0" eaLnBrk="0" fontAlgn="base" hangingPunct="0">
        <a:spcBef>
          <a:spcPct val="0"/>
        </a:spcBef>
        <a:spcAft>
          <a:spcPct val="0"/>
        </a:spcAft>
        <a:defRPr sz="3400" b="1">
          <a:solidFill>
            <a:schemeClr val="accent1"/>
          </a:solidFill>
          <a:latin typeface="Arial" charset="0"/>
          <a:ea typeface="MS PGothic" pitchFamily="34" charset="-128"/>
          <a:cs typeface="ＭＳ Ｐゴシック" charset="0"/>
        </a:defRPr>
      </a:lvl5pPr>
      <a:lvl6pPr marL="457200" algn="l" rtl="0" fontAlgn="base">
        <a:spcBef>
          <a:spcPct val="0"/>
        </a:spcBef>
        <a:spcAft>
          <a:spcPct val="0"/>
        </a:spcAft>
        <a:defRPr sz="3400" b="1">
          <a:solidFill>
            <a:schemeClr val="accent1"/>
          </a:solidFill>
          <a:latin typeface="Arial" charset="0"/>
          <a:ea typeface="ＭＳ Ｐゴシック" charset="0"/>
          <a:cs typeface="ＭＳ Ｐゴシック" charset="0"/>
        </a:defRPr>
      </a:lvl6pPr>
      <a:lvl7pPr marL="914400" algn="l" rtl="0" fontAlgn="base">
        <a:spcBef>
          <a:spcPct val="0"/>
        </a:spcBef>
        <a:spcAft>
          <a:spcPct val="0"/>
        </a:spcAft>
        <a:defRPr sz="3400" b="1">
          <a:solidFill>
            <a:schemeClr val="accent1"/>
          </a:solidFill>
          <a:latin typeface="Arial" charset="0"/>
          <a:ea typeface="ＭＳ Ｐゴシック" charset="0"/>
          <a:cs typeface="ＭＳ Ｐゴシック" charset="0"/>
        </a:defRPr>
      </a:lvl7pPr>
      <a:lvl8pPr marL="1371600" algn="l" rtl="0" fontAlgn="base">
        <a:spcBef>
          <a:spcPct val="0"/>
        </a:spcBef>
        <a:spcAft>
          <a:spcPct val="0"/>
        </a:spcAft>
        <a:defRPr sz="3400" b="1">
          <a:solidFill>
            <a:schemeClr val="accent1"/>
          </a:solidFill>
          <a:latin typeface="Arial" charset="0"/>
          <a:ea typeface="ＭＳ Ｐゴシック" charset="0"/>
          <a:cs typeface="ＭＳ Ｐゴシック" charset="0"/>
        </a:defRPr>
      </a:lvl8pPr>
      <a:lvl9pPr marL="1828800" algn="l" rtl="0" fontAlgn="base">
        <a:spcBef>
          <a:spcPct val="0"/>
        </a:spcBef>
        <a:spcAft>
          <a:spcPct val="0"/>
        </a:spcAft>
        <a:defRPr sz="3400" b="1">
          <a:solidFill>
            <a:schemeClr val="accent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S PGothic" pitchFamily="34" charset="-128"/>
          <a:cs typeface="+mn-cs"/>
        </a:defRPr>
      </a:lvl1pPr>
      <a:lvl2pPr marL="742950" indent="-285750" algn="l" rtl="0" eaLnBrk="0" fontAlgn="base" hangingPunct="0">
        <a:spcBef>
          <a:spcPct val="20000"/>
        </a:spcBef>
        <a:spcAft>
          <a:spcPct val="0"/>
        </a:spcAft>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3" name="Rectangle 39"/>
          <p:cNvSpPr>
            <a:spLocks noChangeArrowheads="1"/>
          </p:cNvSpPr>
          <p:nvPr/>
        </p:nvSpPr>
        <p:spPr bwMode="auto">
          <a:xfrm>
            <a:off x="0" y="6172200"/>
            <a:ext cx="9144000" cy="6858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sp>
        <p:nvSpPr>
          <p:cNvPr id="1026" name="Rectangle 2"/>
          <p:cNvSpPr>
            <a:spLocks noGrp="1" noChangeArrowheads="1"/>
          </p:cNvSpPr>
          <p:nvPr>
            <p:ph type="title"/>
          </p:nvPr>
        </p:nvSpPr>
        <p:spPr bwMode="auto">
          <a:xfrm>
            <a:off x="457200" y="609600"/>
            <a:ext cx="8177213"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852613"/>
            <a:ext cx="81788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60" name="Line 36"/>
          <p:cNvSpPr>
            <a:spLocks noChangeShapeType="1"/>
          </p:cNvSpPr>
          <p:nvPr/>
        </p:nvSpPr>
        <p:spPr bwMode="auto">
          <a:xfrm>
            <a:off x="0" y="442913"/>
            <a:ext cx="9144000" cy="0"/>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sp>
        <p:nvSpPr>
          <p:cNvPr id="1061" name="Line 37"/>
          <p:cNvSpPr>
            <a:spLocks noChangeShapeType="1"/>
          </p:cNvSpPr>
          <p:nvPr/>
        </p:nvSpPr>
        <p:spPr bwMode="auto">
          <a:xfrm>
            <a:off x="0" y="6156325"/>
            <a:ext cx="9144000" cy="0"/>
          </a:xfrm>
          <a:prstGeom prst="line">
            <a:avLst/>
          </a:prstGeom>
          <a:noFill/>
          <a:ln w="4762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i="1">
              <a:solidFill>
                <a:srgbClr val="000000"/>
              </a:solidFill>
              <a:latin typeface="Arial" charset="0"/>
              <a:ea typeface="ＭＳ Ｐゴシック" charset="0"/>
            </a:endParaRPr>
          </a:p>
        </p:txBody>
      </p:sp>
      <p:pic>
        <p:nvPicPr>
          <p:cNvPr id="1064" name="Picture 40" descr="iu_h_wh"/>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381000" y="6324600"/>
            <a:ext cx="2209800" cy="3683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
          </p:nvPr>
        </p:nvSpPr>
        <p:spPr>
          <a:xfrm>
            <a:off x="6934200" y="6400800"/>
            <a:ext cx="2133600" cy="365125"/>
          </a:xfrm>
          <a:prstGeom prst="rect">
            <a:avLst/>
          </a:prstGeom>
        </p:spPr>
        <p:txBody>
          <a:bodyPr vert="horz" lIns="91440" tIns="45720" rIns="91440" bIns="45720"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lvl1pPr algn="r">
              <a:defRPr sz="1200" b="1" cap="none" spc="0">
                <a:ln/>
                <a:solidFill>
                  <a:schemeClr val="accent3"/>
                </a:solidFill>
                <a:effectLst/>
              </a:defRPr>
            </a:lvl1pPr>
          </a:lstStyle>
          <a:p>
            <a:pPr eaLnBrk="0" fontAlgn="base" hangingPunct="0">
              <a:spcBef>
                <a:spcPct val="0"/>
              </a:spcBef>
              <a:spcAft>
                <a:spcPct val="0"/>
              </a:spcAft>
            </a:pPr>
            <a:fld id="{D11A1371-1E5D-4540-8D6E-8432AB53A6A6}" type="slidenum">
              <a:rPr lang="en-US" i="1" smtClean="0">
                <a:solidFill>
                  <a:srgbClr val="FFFFFF"/>
                </a:solidFill>
                <a:latin typeface="Arial" charset="0"/>
                <a:ea typeface="ＭＳ Ｐゴシック" charset="0"/>
              </a:rPr>
              <a:pPr eaLnBrk="0" fontAlgn="base" hangingPunct="0">
                <a:spcBef>
                  <a:spcPct val="0"/>
                </a:spcBef>
                <a:spcAft>
                  <a:spcPct val="0"/>
                </a:spcAft>
              </a:pPr>
              <a:t>‹#›</a:t>
            </a:fld>
            <a:endParaRPr lang="en-US" i="1" dirty="0">
              <a:solidFill>
                <a:srgbClr val="FFFFFF"/>
              </a:solidFill>
              <a:latin typeface="Arial" charset="0"/>
              <a:ea typeface="ＭＳ Ｐゴシック" charset="0"/>
            </a:endParaRPr>
          </a:p>
        </p:txBody>
      </p:sp>
    </p:spTree>
    <p:extLst>
      <p:ext uri="{BB962C8B-B14F-4D97-AF65-F5344CB8AC3E}">
        <p14:creationId xmlns:p14="http://schemas.microsoft.com/office/powerpoint/2010/main" val="28080219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hf hdr="0"/>
  <p:txStyles>
    <p:titleStyle>
      <a:lvl1pPr algn="l" rtl="0" fontAlgn="base">
        <a:spcBef>
          <a:spcPct val="0"/>
        </a:spcBef>
        <a:spcAft>
          <a:spcPct val="0"/>
        </a:spcAft>
        <a:defRPr sz="3400" b="1">
          <a:solidFill>
            <a:schemeClr val="accent1"/>
          </a:solidFill>
          <a:latin typeface="+mj-lt"/>
          <a:ea typeface="+mj-ea"/>
          <a:cs typeface="+mj-cs"/>
        </a:defRPr>
      </a:lvl1pPr>
      <a:lvl2pPr algn="l" rtl="0" fontAlgn="base">
        <a:spcBef>
          <a:spcPct val="0"/>
        </a:spcBef>
        <a:spcAft>
          <a:spcPct val="0"/>
        </a:spcAft>
        <a:defRPr sz="3400" b="1">
          <a:solidFill>
            <a:schemeClr val="accent1"/>
          </a:solidFill>
          <a:latin typeface="Arial" charset="0"/>
          <a:ea typeface="ＭＳ Ｐゴシック" charset="0"/>
          <a:cs typeface="ＭＳ Ｐゴシック" charset="0"/>
        </a:defRPr>
      </a:lvl2pPr>
      <a:lvl3pPr algn="l" rtl="0" fontAlgn="base">
        <a:spcBef>
          <a:spcPct val="0"/>
        </a:spcBef>
        <a:spcAft>
          <a:spcPct val="0"/>
        </a:spcAft>
        <a:defRPr sz="3400" b="1">
          <a:solidFill>
            <a:schemeClr val="accent1"/>
          </a:solidFill>
          <a:latin typeface="Arial" charset="0"/>
          <a:ea typeface="ＭＳ Ｐゴシック" charset="0"/>
          <a:cs typeface="ＭＳ Ｐゴシック" charset="0"/>
        </a:defRPr>
      </a:lvl3pPr>
      <a:lvl4pPr algn="l" rtl="0" fontAlgn="base">
        <a:spcBef>
          <a:spcPct val="0"/>
        </a:spcBef>
        <a:spcAft>
          <a:spcPct val="0"/>
        </a:spcAft>
        <a:defRPr sz="3400" b="1">
          <a:solidFill>
            <a:schemeClr val="accent1"/>
          </a:solidFill>
          <a:latin typeface="Arial" charset="0"/>
          <a:ea typeface="ＭＳ Ｐゴシック" charset="0"/>
          <a:cs typeface="ＭＳ Ｐゴシック" charset="0"/>
        </a:defRPr>
      </a:lvl4pPr>
      <a:lvl5pPr algn="l" rtl="0" fontAlgn="base">
        <a:spcBef>
          <a:spcPct val="0"/>
        </a:spcBef>
        <a:spcAft>
          <a:spcPct val="0"/>
        </a:spcAft>
        <a:defRPr sz="3400" b="1">
          <a:solidFill>
            <a:schemeClr val="accent1"/>
          </a:solidFill>
          <a:latin typeface="Arial" charset="0"/>
          <a:ea typeface="ＭＳ Ｐゴシック" charset="0"/>
          <a:cs typeface="ＭＳ Ｐゴシック" charset="0"/>
        </a:defRPr>
      </a:lvl5pPr>
      <a:lvl6pPr marL="457200" algn="l" rtl="0" fontAlgn="base">
        <a:spcBef>
          <a:spcPct val="0"/>
        </a:spcBef>
        <a:spcAft>
          <a:spcPct val="0"/>
        </a:spcAft>
        <a:defRPr sz="3400" b="1">
          <a:solidFill>
            <a:schemeClr val="accent1"/>
          </a:solidFill>
          <a:latin typeface="Arial" charset="0"/>
          <a:ea typeface="ＭＳ Ｐゴシック" charset="0"/>
          <a:cs typeface="ＭＳ Ｐゴシック" charset="0"/>
        </a:defRPr>
      </a:lvl6pPr>
      <a:lvl7pPr marL="914400" algn="l" rtl="0" fontAlgn="base">
        <a:spcBef>
          <a:spcPct val="0"/>
        </a:spcBef>
        <a:spcAft>
          <a:spcPct val="0"/>
        </a:spcAft>
        <a:defRPr sz="3400" b="1">
          <a:solidFill>
            <a:schemeClr val="accent1"/>
          </a:solidFill>
          <a:latin typeface="Arial" charset="0"/>
          <a:ea typeface="ＭＳ Ｐゴシック" charset="0"/>
          <a:cs typeface="ＭＳ Ｐゴシック" charset="0"/>
        </a:defRPr>
      </a:lvl7pPr>
      <a:lvl8pPr marL="1371600" algn="l" rtl="0" fontAlgn="base">
        <a:spcBef>
          <a:spcPct val="0"/>
        </a:spcBef>
        <a:spcAft>
          <a:spcPct val="0"/>
        </a:spcAft>
        <a:defRPr sz="3400" b="1">
          <a:solidFill>
            <a:schemeClr val="accent1"/>
          </a:solidFill>
          <a:latin typeface="Arial" charset="0"/>
          <a:ea typeface="ＭＳ Ｐゴシック" charset="0"/>
          <a:cs typeface="ＭＳ Ｐゴシック" charset="0"/>
        </a:defRPr>
      </a:lvl8pPr>
      <a:lvl9pPr marL="1828800" algn="l" rtl="0" fontAlgn="base">
        <a:spcBef>
          <a:spcPct val="0"/>
        </a:spcBef>
        <a:spcAft>
          <a:spcPct val="0"/>
        </a:spcAft>
        <a:defRPr sz="3400" b="1">
          <a:solidFill>
            <a:schemeClr val="accent1"/>
          </a:solidFill>
          <a:latin typeface="Arial" charset="0"/>
          <a:ea typeface="ＭＳ Ｐゴシック" charset="0"/>
          <a:cs typeface="ＭＳ Ｐゴシック" charset="0"/>
        </a:defRPr>
      </a:lvl9pPr>
    </p:titleStyle>
    <p:bodyStyle>
      <a:lvl1pPr marL="342900" indent="-342900" algn="l" rtl="0" fontAlgn="base">
        <a:lnSpc>
          <a:spcPct val="110000"/>
        </a:lnSpc>
        <a:spcBef>
          <a:spcPct val="20000"/>
        </a:spcBef>
        <a:spcAft>
          <a:spcPct val="0"/>
        </a:spcAft>
        <a:buChar char="•"/>
        <a:defRPr sz="2800">
          <a:solidFill>
            <a:schemeClr val="tx1"/>
          </a:solidFill>
          <a:latin typeface="+mn-lt"/>
          <a:ea typeface="+mn-ea"/>
          <a:cs typeface="+mn-cs"/>
        </a:defRPr>
      </a:lvl1pPr>
      <a:lvl2pPr marL="749300" indent="-292100" algn="l" rtl="0" fontAlgn="base">
        <a:lnSpc>
          <a:spcPct val="110000"/>
        </a:lnSpc>
        <a:spcBef>
          <a:spcPct val="20000"/>
        </a:spcBef>
        <a:spcAft>
          <a:spcPct val="0"/>
        </a:spcAft>
        <a:buSzPct val="65000"/>
        <a:buFont typeface="Wingdings" charset="2"/>
        <a:buChar char="Ø"/>
        <a:defRPr sz="2600">
          <a:solidFill>
            <a:schemeClr val="tx1"/>
          </a:solidFill>
          <a:latin typeface="+mn-lt"/>
          <a:ea typeface="+mn-ea"/>
        </a:defRPr>
      </a:lvl2pPr>
      <a:lvl3pPr marL="1143000" indent="-228600" algn="l" rtl="0" fontAlgn="base">
        <a:lnSpc>
          <a:spcPct val="110000"/>
        </a:lnSpc>
        <a:spcBef>
          <a:spcPct val="20000"/>
        </a:spcBef>
        <a:spcAft>
          <a:spcPct val="0"/>
        </a:spcAft>
        <a:buFont typeface="Wingdings" charset="2"/>
        <a:buChar char="§"/>
        <a:defRPr sz="2400">
          <a:solidFill>
            <a:schemeClr val="tx1"/>
          </a:solidFill>
          <a:latin typeface="+mn-lt"/>
          <a:ea typeface="+mn-ea"/>
        </a:defRPr>
      </a:lvl3pPr>
      <a:lvl4pPr marL="1600200" indent="-228600" algn="l" rtl="0" fontAlgn="base">
        <a:lnSpc>
          <a:spcPct val="110000"/>
        </a:lnSpc>
        <a:spcBef>
          <a:spcPct val="20000"/>
        </a:spcBef>
        <a:spcAft>
          <a:spcPct val="0"/>
        </a:spcAft>
        <a:buChar char="–"/>
        <a:defRPr sz="2000">
          <a:solidFill>
            <a:schemeClr val="tx1"/>
          </a:solidFill>
          <a:latin typeface="+mn-lt"/>
          <a:ea typeface="+mn-ea"/>
        </a:defRPr>
      </a:lvl4pPr>
      <a:lvl5pPr marL="2057400" indent="-228600" algn="l" rtl="0" fontAlgn="base">
        <a:lnSpc>
          <a:spcPct val="110000"/>
        </a:lnSpc>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hyperlink" Target="http://ncgas.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ncgas.org" TargetMode="Externa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ncgas.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9"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hyperlink" Target="http://creativecommons.org/licenses/by/3.0/" TargetMode="Externa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hyperlink" Target="http://ncgas.org"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ncga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
          <p:cNvSpPr>
            <a:spLocks noGrp="1" noChangeArrowheads="1"/>
          </p:cNvSpPr>
          <p:nvPr>
            <p:ph type="dt" sz="quarter" idx="10"/>
          </p:nvPr>
        </p:nvSpPr>
        <p:spPr>
          <a:xfrm>
            <a:off x="457200" y="4800600"/>
            <a:ext cx="8226425"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400" dirty="0" smtClean="0">
                <a:solidFill>
                  <a:srgbClr val="FFFFFF"/>
                </a:solidFill>
              </a:rPr>
              <a:t>XSEDE 2013, San Diego CA, 7/23/2013</a:t>
            </a:r>
            <a:endParaRPr lang="en-US" sz="2000" dirty="0">
              <a:solidFill>
                <a:srgbClr val="FFFFFF"/>
              </a:solidFill>
            </a:endParaRPr>
          </a:p>
        </p:txBody>
      </p:sp>
      <p:sp>
        <p:nvSpPr>
          <p:cNvPr id="14338" name="Text Box 7"/>
          <p:cNvSpPr>
            <a:spLocks noGrp="1" noChangeArrowheads="1"/>
          </p:cNvSpPr>
          <p:nvPr>
            <p:ph type="ctrTitle"/>
          </p:nvPr>
        </p:nvSpPr>
        <p:spPr>
          <a:xfrm>
            <a:off x="457200" y="1143000"/>
            <a:ext cx="8226425" cy="1524000"/>
          </a:xfrm>
          <a:noFill/>
        </p:spPr>
        <p:txBody>
          <a:bodyPr/>
          <a:lstStyle/>
          <a:p>
            <a:r>
              <a:rPr lang="en-US" sz="2000" dirty="0"/>
              <a:t>National Center for Genome Analysis Support Leverages XSEDE Resources to Support Life </a:t>
            </a:r>
            <a:r>
              <a:rPr lang="en-US" sz="2000" dirty="0" smtClean="0"/>
              <a:t>Scientists</a:t>
            </a:r>
            <a:endParaRPr lang="en-US" sz="2000" dirty="0" smtClean="0">
              <a:solidFill>
                <a:schemeClr val="tx1"/>
              </a:solidFill>
            </a:endParaRPr>
          </a:p>
        </p:txBody>
      </p:sp>
      <p:sp>
        <p:nvSpPr>
          <p:cNvPr id="14339" name="Rectangle 9"/>
          <p:cNvSpPr>
            <a:spLocks noChangeArrowheads="1"/>
          </p:cNvSpPr>
          <p:nvPr/>
        </p:nvSpPr>
        <p:spPr bwMode="auto">
          <a:xfrm>
            <a:off x="4276725" y="42259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fontAlgn="base" hangingPunct="0">
              <a:spcBef>
                <a:spcPct val="0"/>
              </a:spcBef>
              <a:spcAft>
                <a:spcPct val="0"/>
              </a:spcAft>
            </a:pPr>
            <a:endParaRPr lang="en-US" sz="2400">
              <a:solidFill>
                <a:srgbClr val="000000"/>
              </a:solidFill>
            </a:endParaRPr>
          </a:p>
        </p:txBody>
      </p:sp>
      <p:sp>
        <p:nvSpPr>
          <p:cNvPr id="14340" name="Text Box 10"/>
          <p:cNvSpPr txBox="1">
            <a:spLocks noChangeArrowheads="1"/>
          </p:cNvSpPr>
          <p:nvPr/>
        </p:nvSpPr>
        <p:spPr bwMode="auto">
          <a:xfrm>
            <a:off x="455613" y="3733800"/>
            <a:ext cx="8226425"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eaLnBrk="0" fontAlgn="base" hangingPunct="0">
              <a:spcBef>
                <a:spcPct val="0"/>
              </a:spcBef>
              <a:spcAft>
                <a:spcPct val="0"/>
              </a:spcAft>
            </a:pPr>
            <a:r>
              <a:rPr lang="en-US" sz="1800" i="0" dirty="0">
                <a:solidFill>
                  <a:srgbClr val="FFFFFF"/>
                </a:solidFill>
              </a:rPr>
              <a:t>William K. Barnett, Ph.D</a:t>
            </a:r>
            <a:r>
              <a:rPr lang="en-US" sz="1800" i="0" dirty="0" smtClean="0">
                <a:solidFill>
                  <a:srgbClr val="FFFFFF"/>
                </a:solidFill>
              </a:rPr>
              <a:t>. (Director)</a:t>
            </a:r>
            <a:endParaRPr lang="en-US" sz="1800" i="0" dirty="0">
              <a:solidFill>
                <a:srgbClr val="FFFFFF"/>
              </a:solidFill>
            </a:endParaRPr>
          </a:p>
          <a:p>
            <a:pPr algn="ctr" eaLnBrk="0" fontAlgn="base" hangingPunct="0">
              <a:spcBef>
                <a:spcPct val="0"/>
              </a:spcBef>
              <a:spcAft>
                <a:spcPct val="0"/>
              </a:spcAft>
            </a:pPr>
            <a:r>
              <a:rPr lang="en-US" dirty="0">
                <a:solidFill>
                  <a:srgbClr val="FFFFFF"/>
                </a:solidFill>
              </a:rPr>
              <a:t>Richard LeDuc, Ph.D</a:t>
            </a:r>
            <a:r>
              <a:rPr lang="en-US" dirty="0" smtClean="0">
                <a:solidFill>
                  <a:srgbClr val="FFFFFF"/>
                </a:solidFill>
              </a:rPr>
              <a:t>. (Manager)</a:t>
            </a:r>
            <a:endParaRPr lang="en-US" dirty="0">
              <a:solidFill>
                <a:srgbClr val="FFFFFF"/>
              </a:solidFill>
            </a:endParaRPr>
          </a:p>
          <a:p>
            <a:pPr algn="ctr" eaLnBrk="0" fontAlgn="base" hangingPunct="0">
              <a:spcBef>
                <a:spcPct val="0"/>
              </a:spcBef>
              <a:spcAft>
                <a:spcPct val="0"/>
              </a:spcAft>
            </a:pPr>
            <a:r>
              <a:rPr lang="en-US" sz="1800" i="0" dirty="0">
                <a:solidFill>
                  <a:srgbClr val="FFFFFF"/>
                </a:solidFill>
              </a:rPr>
              <a:t>National Center for Genome Analysis Support</a:t>
            </a:r>
            <a:endParaRPr lang="en-US" i="0" dirty="0">
              <a:solidFill>
                <a:srgbClr val="000000"/>
              </a:solidFill>
            </a:endParaRPr>
          </a:p>
        </p:txBody>
      </p:sp>
      <p:sp>
        <p:nvSpPr>
          <p:cNvPr id="14341" name="Rectangle 20"/>
          <p:cNvSpPr>
            <a:spLocks noChangeArrowheads="1"/>
          </p:cNvSpPr>
          <p:nvPr/>
        </p:nvSpPr>
        <p:spPr bwMode="auto">
          <a:xfrm>
            <a:off x="1981200" y="601980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fontAlgn="base" hangingPunct="0">
              <a:spcBef>
                <a:spcPct val="0"/>
              </a:spcBef>
              <a:spcAft>
                <a:spcPct val="0"/>
              </a:spcAft>
            </a:pPr>
            <a:endParaRPr lang="en-US" sz="2400" i="1">
              <a:solidFill>
                <a:srgbClr val="000000"/>
              </a:solidFill>
            </a:endParaRPr>
          </a:p>
        </p:txBody>
      </p:sp>
    </p:spTree>
    <p:extLst>
      <p:ext uri="{BB962C8B-B14F-4D97-AF65-F5344CB8AC3E}">
        <p14:creationId xmlns:p14="http://schemas.microsoft.com/office/powerpoint/2010/main" val="35851032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12" y="949325"/>
            <a:ext cx="8407401" cy="1143000"/>
          </a:xfrm>
        </p:spPr>
        <p:txBody>
          <a:bodyPr/>
          <a:lstStyle/>
          <a:p>
            <a:r>
              <a:rPr lang="en-US" dirty="0" smtClean="0"/>
              <a:t>Rockhopper</a:t>
            </a:r>
            <a:endParaRPr lang="en-US" dirty="0"/>
          </a:p>
        </p:txBody>
      </p:sp>
      <p:sp>
        <p:nvSpPr>
          <p:cNvPr id="3" name="Content Placeholder 2"/>
          <p:cNvSpPr>
            <a:spLocks noGrp="1"/>
          </p:cNvSpPr>
          <p:nvPr>
            <p:ph idx="1"/>
          </p:nvPr>
        </p:nvSpPr>
        <p:spPr>
          <a:xfrm>
            <a:off x="228600" y="1981200"/>
            <a:ext cx="8407400" cy="4038600"/>
          </a:xfrm>
        </p:spPr>
        <p:txBody>
          <a:bodyPr/>
          <a:lstStyle/>
          <a:p>
            <a:r>
              <a:rPr lang="en-US" sz="2000" dirty="0"/>
              <a:t>Penguin Computing's Penguin-On-Demand (POD) supercomputing cloud appliance hosted by Indiana University. </a:t>
            </a:r>
          </a:p>
          <a:p>
            <a:r>
              <a:rPr lang="en-US" sz="2000" dirty="0" smtClean="0"/>
              <a:t>A </a:t>
            </a:r>
            <a:r>
              <a:rPr lang="en-US" sz="2000" dirty="0"/>
              <a:t>collaborative effort between Penguin Computing, IU, the University of Virginia, the University of California Berkeley, and the University of </a:t>
            </a:r>
            <a:r>
              <a:rPr lang="en-US" sz="2000" dirty="0" smtClean="0"/>
              <a:t>Michigan.</a:t>
            </a:r>
          </a:p>
          <a:p>
            <a:r>
              <a:rPr lang="en-US" sz="2000" dirty="0" smtClean="0"/>
              <a:t>Provides </a:t>
            </a:r>
            <a:r>
              <a:rPr lang="en-US" sz="2000" dirty="0"/>
              <a:t>supercomputing cloud services in a secure US facility. </a:t>
            </a:r>
            <a:endParaRPr lang="en-US" sz="2000" dirty="0" smtClean="0"/>
          </a:p>
          <a:p>
            <a:endParaRPr lang="en-US" sz="2000" dirty="0"/>
          </a:p>
          <a:p>
            <a:r>
              <a:rPr lang="en-US" sz="2000" dirty="0"/>
              <a:t>Researchers at US institutions of higher education and Federally Funded Research and Development Centers (FFRDCs) can purchase computing time from Penguin Computing, and receive access via high-speed national research networks operated by IU.</a:t>
            </a:r>
          </a:p>
        </p:txBody>
      </p:sp>
      <p:sp>
        <p:nvSpPr>
          <p:cNvPr id="6" name="Footer Placeholder 4"/>
          <p:cNvSpPr>
            <a:spLocks noGrp="1"/>
          </p:cNvSpPr>
          <p:nvPr>
            <p:ph type="ftr" sz="quarter" idx="11"/>
          </p:nvPr>
        </p:nvSpPr>
        <p:spPr>
          <a:xfrm>
            <a:off x="228600" y="6248400"/>
            <a:ext cx="57912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400" i="0" dirty="0" smtClean="0">
                <a:solidFill>
                  <a:srgbClr val="B0B2B4"/>
                </a:solidFill>
              </a:rPr>
              <a:t>National Center for Genome Analysis Support: </a:t>
            </a:r>
            <a:r>
              <a:rPr lang="en-US" sz="1400" i="0" dirty="0" smtClean="0">
                <a:solidFill>
                  <a:srgbClr val="B0B2B4"/>
                </a:solidFill>
                <a:hlinkClick r:id="rId2"/>
              </a:rPr>
              <a:t>http://ncgas.org</a:t>
            </a:r>
            <a:r>
              <a:rPr lang="en-US" sz="1400" i="0" dirty="0" smtClean="0">
                <a:solidFill>
                  <a:srgbClr val="B0B2B4"/>
                </a:solidFill>
              </a:rPr>
              <a:t> </a:t>
            </a:r>
            <a:endParaRPr lang="en-US" sz="1600" dirty="0" smtClean="0">
              <a:solidFill>
                <a:srgbClr val="000000"/>
              </a:solidFill>
            </a:endParaRPr>
          </a:p>
        </p:txBody>
      </p:sp>
    </p:spTree>
    <p:extLst>
      <p:ext uri="{BB962C8B-B14F-4D97-AF65-F5344CB8AC3E}">
        <p14:creationId xmlns:p14="http://schemas.microsoft.com/office/powerpoint/2010/main" val="1191231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12" y="949325"/>
            <a:ext cx="8407401" cy="1143000"/>
          </a:xfrm>
        </p:spPr>
        <p:txBody>
          <a:bodyPr/>
          <a:lstStyle/>
          <a:p>
            <a:r>
              <a:rPr lang="en-US" dirty="0" smtClean="0"/>
              <a:t>Standardized Trinity Analyses</a:t>
            </a:r>
            <a:endParaRPr lang="en-US" dirty="0"/>
          </a:p>
        </p:txBody>
      </p:sp>
      <p:graphicFrame>
        <p:nvGraphicFramePr>
          <p:cNvPr id="6" name="Content Placeholder 5"/>
          <p:cNvGraphicFramePr>
            <a:graphicFrameLocks noGrp="1"/>
          </p:cNvGraphicFramePr>
          <p:nvPr>
            <p:ph idx="1"/>
          </p:nvPr>
        </p:nvGraphicFramePr>
        <p:xfrm>
          <a:off x="228600" y="1981200"/>
          <a:ext cx="8407400" cy="4038600"/>
        </p:xfrm>
        <a:graphic>
          <a:graphicData uri="http://schemas.openxmlformats.org/drawingml/2006/chart">
            <c:chart xmlns:c="http://schemas.openxmlformats.org/drawingml/2006/chart" xmlns:r="http://schemas.openxmlformats.org/officeDocument/2006/relationships" r:id="rId2"/>
          </a:graphicData>
        </a:graphic>
      </p:graphicFrame>
      <p:sp>
        <p:nvSpPr>
          <p:cNvPr id="7" name="Footer Placeholder 4"/>
          <p:cNvSpPr>
            <a:spLocks noGrp="1"/>
          </p:cNvSpPr>
          <p:nvPr>
            <p:ph type="ftr" sz="quarter" idx="11"/>
          </p:nvPr>
        </p:nvSpPr>
        <p:spPr>
          <a:xfrm>
            <a:off x="228600" y="6248400"/>
            <a:ext cx="57912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400" i="0" dirty="0" smtClean="0">
                <a:solidFill>
                  <a:srgbClr val="B0B2B4"/>
                </a:solidFill>
              </a:rPr>
              <a:t>National Center for Genome Analysis Support: </a:t>
            </a:r>
            <a:r>
              <a:rPr lang="en-US" sz="1400" i="0" dirty="0" smtClean="0">
                <a:solidFill>
                  <a:srgbClr val="B0B2B4"/>
                </a:solidFill>
                <a:hlinkClick r:id="rId3"/>
              </a:rPr>
              <a:t>http://ncgas.org</a:t>
            </a:r>
            <a:r>
              <a:rPr lang="en-US" sz="1400" i="0" dirty="0" smtClean="0">
                <a:solidFill>
                  <a:srgbClr val="B0B2B4"/>
                </a:solidFill>
              </a:rPr>
              <a:t> </a:t>
            </a:r>
            <a:endParaRPr lang="en-US" sz="1600" dirty="0" smtClean="0">
              <a:solidFill>
                <a:srgbClr val="000000"/>
              </a:solidFill>
            </a:endParaRPr>
          </a:p>
        </p:txBody>
      </p:sp>
    </p:spTree>
    <p:extLst>
      <p:ext uri="{BB962C8B-B14F-4D97-AF65-F5344CB8AC3E}">
        <p14:creationId xmlns:p14="http://schemas.microsoft.com/office/powerpoint/2010/main" val="35440373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do we serve?</a:t>
            </a:r>
            <a:endParaRPr lang="en-US" dirty="0"/>
          </a:p>
        </p:txBody>
      </p:sp>
      <p:sp>
        <p:nvSpPr>
          <p:cNvPr id="3" name="Slide Number Placeholder 2"/>
          <p:cNvSpPr>
            <a:spLocks noGrp="1"/>
          </p:cNvSpPr>
          <p:nvPr>
            <p:ph type="sldNum" sz="quarter" idx="12"/>
          </p:nvPr>
        </p:nvSpPr>
        <p:spPr/>
        <p:txBody>
          <a:bodyPr/>
          <a:lstStyle/>
          <a:p>
            <a:fld id="{D11A1371-1E5D-4540-8D6E-8432AB53A6A6}" type="slidenum">
              <a:rPr lang="en-US" smtClean="0">
                <a:solidFill>
                  <a:srgbClr val="FFFFFF"/>
                </a:solidFill>
              </a:rPr>
              <a:pPr/>
              <a:t>12</a:t>
            </a:fld>
            <a:endParaRPr lang="en-US" dirty="0">
              <a:solidFill>
                <a:srgbClr val="FFFFFF"/>
              </a:solidFill>
            </a:endParaRPr>
          </a:p>
        </p:txBody>
      </p:sp>
    </p:spTree>
    <p:extLst>
      <p:ext uri="{BB962C8B-B14F-4D97-AF65-F5344CB8AC3E}">
        <p14:creationId xmlns:p14="http://schemas.microsoft.com/office/powerpoint/2010/main" val="3827581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934200" y="6400800"/>
            <a:ext cx="2133600" cy="365125"/>
          </a:xfrm>
          <a:prstGeom prst="rect">
            <a:avLst/>
          </a:prstGeom>
        </p:spPr>
        <p:txBody>
          <a:bodyPr/>
          <a:lstStyle/>
          <a:p>
            <a:fld id="{D11A1371-1E5D-4540-8D6E-8432AB53A6A6}" type="slidenum">
              <a:rPr lang="en-US" smtClean="0">
                <a:solidFill>
                  <a:srgbClr val="FFFFFF"/>
                </a:solidFill>
              </a:rPr>
              <a:pPr/>
              <a:t>13</a:t>
            </a:fld>
            <a:endParaRPr lang="en-US" dirty="0">
              <a:solidFill>
                <a:srgbClr val="FFFFFF"/>
              </a:solidFill>
            </a:endParaRPr>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609600"/>
            <a:ext cx="4572000" cy="5289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Group 19"/>
          <p:cNvGrpSpPr/>
          <p:nvPr/>
        </p:nvGrpSpPr>
        <p:grpSpPr>
          <a:xfrm>
            <a:off x="1216583" y="1588528"/>
            <a:ext cx="7924800" cy="2590801"/>
            <a:chOff x="1143000" y="1523999"/>
            <a:chExt cx="7924800" cy="2590801"/>
          </a:xfrm>
        </p:grpSpPr>
        <p:cxnSp>
          <p:nvCxnSpPr>
            <p:cNvPr id="7" name="Straight Connector 6"/>
            <p:cNvCxnSpPr/>
            <p:nvPr/>
          </p:nvCxnSpPr>
          <p:spPr bwMode="auto">
            <a:xfrm flipV="1">
              <a:off x="1143000" y="1524000"/>
              <a:ext cx="3962400" cy="533400"/>
            </a:xfrm>
            <a:prstGeom prst="line">
              <a:avLst/>
            </a:prstGeom>
            <a:solidFill>
              <a:schemeClr val="accent1"/>
            </a:solidFill>
            <a:ln w="254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9"/>
            <p:cNvCxnSpPr/>
            <p:nvPr/>
          </p:nvCxnSpPr>
          <p:spPr bwMode="auto">
            <a:xfrm>
              <a:off x="1752600" y="2590800"/>
              <a:ext cx="3352800" cy="1524000"/>
            </a:xfrm>
            <a:prstGeom prst="line">
              <a:avLst/>
            </a:prstGeom>
            <a:solidFill>
              <a:schemeClr val="accent1"/>
            </a:solidFill>
            <a:ln w="254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Rectangle 12"/>
            <p:cNvSpPr/>
            <p:nvPr/>
          </p:nvSpPr>
          <p:spPr bwMode="auto">
            <a:xfrm>
              <a:off x="5105400" y="1523999"/>
              <a:ext cx="3962400" cy="2590801"/>
            </a:xfrm>
            <a:prstGeom prst="rect">
              <a:avLst/>
            </a:prstGeom>
            <a:noFill/>
            <a:ln w="2540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7" name="Rectangle 16"/>
            <p:cNvSpPr/>
            <p:nvPr/>
          </p:nvSpPr>
          <p:spPr>
            <a:xfrm>
              <a:off x="5331350" y="3616095"/>
              <a:ext cx="3505200" cy="400110"/>
            </a:xfrm>
            <a:prstGeom prst="rect">
              <a:avLst/>
            </a:prstGeom>
          </p:spPr>
          <p:txBody>
            <a:bodyPr wrap="square">
              <a:spAutoFit/>
            </a:bodyPr>
            <a:lstStyle/>
            <a:p>
              <a:r>
                <a:rPr lang="fr-FR" sz="1000" dirty="0">
                  <a:solidFill>
                    <a:srgbClr val="B0B2B4"/>
                  </a:solidFill>
                </a:rPr>
                <a:t>Zhao et al. BMC Bioinformatics 2011, 12(</a:t>
              </a:r>
              <a:r>
                <a:rPr lang="fr-FR" sz="1000" dirty="0" err="1">
                  <a:solidFill>
                    <a:srgbClr val="B0B2B4"/>
                  </a:solidFill>
                </a:rPr>
                <a:t>Suppl</a:t>
              </a:r>
              <a:r>
                <a:rPr lang="fr-FR" sz="1000" dirty="0">
                  <a:solidFill>
                    <a:srgbClr val="B0B2B4"/>
                  </a:solidFill>
                </a:rPr>
                <a:t> 14):S2</a:t>
              </a:r>
            </a:p>
            <a:p>
              <a:r>
                <a:rPr lang="fr-FR" sz="1000" dirty="0">
                  <a:solidFill>
                    <a:srgbClr val="B0B2B4"/>
                  </a:solidFill>
                </a:rPr>
                <a:t>http://www.biomedcentral.com/1471-2105/12/S14/S2</a:t>
              </a:r>
              <a:endParaRPr lang="en-US" sz="1000" dirty="0">
                <a:solidFill>
                  <a:srgbClr val="B0B2B4"/>
                </a:solidFill>
              </a:endParaRP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8983" y="1583394"/>
              <a:ext cx="3786741" cy="2014811"/>
            </a:xfrm>
            <a:prstGeom prst="rect">
              <a:avLst/>
            </a:prstGeom>
          </p:spPr>
        </p:pic>
      </p:grpSp>
      <p:grpSp>
        <p:nvGrpSpPr>
          <p:cNvPr id="9" name="Group 8"/>
          <p:cNvGrpSpPr/>
          <p:nvPr/>
        </p:nvGrpSpPr>
        <p:grpSpPr>
          <a:xfrm>
            <a:off x="4953000" y="3276600"/>
            <a:ext cx="3957133" cy="2419135"/>
            <a:chOff x="4953000" y="3276600"/>
            <a:chExt cx="3957133" cy="2419135"/>
          </a:xfrm>
        </p:grpSpPr>
        <p:cxnSp>
          <p:nvCxnSpPr>
            <p:cNvPr id="3" name="Straight Arrow Connector 2"/>
            <p:cNvCxnSpPr/>
            <p:nvPr/>
          </p:nvCxnSpPr>
          <p:spPr bwMode="auto">
            <a:xfrm flipH="1">
              <a:off x="5598066" y="3505200"/>
              <a:ext cx="76200" cy="123642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 name="TextBox 4"/>
            <p:cNvSpPr txBox="1"/>
            <p:nvPr/>
          </p:nvSpPr>
          <p:spPr>
            <a:xfrm>
              <a:off x="4953000" y="4741628"/>
              <a:ext cx="3957133" cy="954107"/>
            </a:xfrm>
            <a:prstGeom prst="rect">
              <a:avLst/>
            </a:prstGeom>
            <a:noFill/>
          </p:spPr>
          <p:txBody>
            <a:bodyPr wrap="square" rtlCol="0">
              <a:spAutoFit/>
            </a:bodyPr>
            <a:lstStyle/>
            <a:p>
              <a:r>
                <a:rPr lang="en-US" sz="800" dirty="0">
                  <a:solidFill>
                    <a:srgbClr val="000000"/>
                  </a:solidFill>
                </a:rPr>
                <a:t>Haas, B., </a:t>
              </a:r>
              <a:r>
                <a:rPr lang="en-US" sz="800" dirty="0" err="1">
                  <a:solidFill>
                    <a:srgbClr val="000000"/>
                  </a:solidFill>
                </a:rPr>
                <a:t>Papanicolaou</a:t>
              </a:r>
              <a:r>
                <a:rPr lang="en-US" sz="800" dirty="0">
                  <a:solidFill>
                    <a:srgbClr val="000000"/>
                  </a:solidFill>
                </a:rPr>
                <a:t>, A., </a:t>
              </a:r>
              <a:r>
                <a:rPr lang="en-US" sz="800" dirty="0" err="1">
                  <a:solidFill>
                    <a:srgbClr val="000000"/>
                  </a:solidFill>
                </a:rPr>
                <a:t>Yassour</a:t>
              </a:r>
              <a:r>
                <a:rPr lang="en-US" sz="800" dirty="0">
                  <a:solidFill>
                    <a:srgbClr val="000000"/>
                  </a:solidFill>
                </a:rPr>
                <a:t>, M., </a:t>
              </a:r>
              <a:r>
                <a:rPr lang="en-US" sz="800" dirty="0" err="1">
                  <a:solidFill>
                    <a:srgbClr val="000000"/>
                  </a:solidFill>
                </a:rPr>
                <a:t>Grabherr</a:t>
              </a:r>
              <a:r>
                <a:rPr lang="en-US" sz="800" dirty="0">
                  <a:solidFill>
                    <a:srgbClr val="000000"/>
                  </a:solidFill>
                </a:rPr>
                <a:t>, M., Blood, P., Bowden, J., </a:t>
              </a:r>
              <a:r>
                <a:rPr lang="en-US" sz="800" dirty="0" err="1">
                  <a:solidFill>
                    <a:srgbClr val="000000"/>
                  </a:solidFill>
                </a:rPr>
                <a:t>Couger</a:t>
              </a:r>
              <a:r>
                <a:rPr lang="en-US" sz="800" dirty="0">
                  <a:solidFill>
                    <a:srgbClr val="000000"/>
                  </a:solidFill>
                </a:rPr>
                <a:t>, M., </a:t>
              </a:r>
              <a:r>
                <a:rPr lang="en-US" sz="800" dirty="0" err="1">
                  <a:solidFill>
                    <a:srgbClr val="000000"/>
                  </a:solidFill>
                </a:rPr>
                <a:t>Eccles</a:t>
              </a:r>
              <a:r>
                <a:rPr lang="en-US" sz="800" dirty="0">
                  <a:solidFill>
                    <a:srgbClr val="000000"/>
                  </a:solidFill>
                </a:rPr>
                <a:t>, D., Li, B., Lieber, M., </a:t>
              </a:r>
              <a:r>
                <a:rPr lang="en-US" sz="800" dirty="0" err="1">
                  <a:solidFill>
                    <a:srgbClr val="000000"/>
                  </a:solidFill>
                </a:rPr>
                <a:t>MacManes</a:t>
              </a:r>
              <a:r>
                <a:rPr lang="en-US" sz="800" dirty="0">
                  <a:solidFill>
                    <a:srgbClr val="000000"/>
                  </a:solidFill>
                </a:rPr>
                <a:t>, M., </a:t>
              </a:r>
              <a:r>
                <a:rPr lang="en-US" sz="800" dirty="0" err="1">
                  <a:solidFill>
                    <a:srgbClr val="000000"/>
                  </a:solidFill>
                </a:rPr>
                <a:t>Ott</a:t>
              </a:r>
              <a:r>
                <a:rPr lang="en-US" sz="800" dirty="0">
                  <a:solidFill>
                    <a:srgbClr val="000000"/>
                  </a:solidFill>
                </a:rPr>
                <a:t>, M., Orvis, J., </a:t>
              </a:r>
              <a:r>
                <a:rPr lang="en-US" sz="800" dirty="0" err="1">
                  <a:solidFill>
                    <a:srgbClr val="000000"/>
                  </a:solidFill>
                </a:rPr>
                <a:t>Pochet</a:t>
              </a:r>
              <a:r>
                <a:rPr lang="en-US" sz="800" dirty="0">
                  <a:solidFill>
                    <a:srgbClr val="000000"/>
                  </a:solidFill>
                </a:rPr>
                <a:t>, N., </a:t>
              </a:r>
              <a:r>
                <a:rPr lang="en-US" sz="800" dirty="0" err="1">
                  <a:solidFill>
                    <a:srgbClr val="000000"/>
                  </a:solidFill>
                </a:rPr>
                <a:t>Strozzi</a:t>
              </a:r>
              <a:r>
                <a:rPr lang="en-US" sz="800" dirty="0">
                  <a:solidFill>
                    <a:srgbClr val="000000"/>
                  </a:solidFill>
                </a:rPr>
                <a:t>, F., Weeks, N., </a:t>
              </a:r>
              <a:r>
                <a:rPr lang="en-US" sz="800" dirty="0" err="1">
                  <a:solidFill>
                    <a:srgbClr val="000000"/>
                  </a:solidFill>
                </a:rPr>
                <a:t>Westerman</a:t>
              </a:r>
              <a:r>
                <a:rPr lang="en-US" sz="800" dirty="0">
                  <a:solidFill>
                    <a:srgbClr val="000000"/>
                  </a:solidFill>
                </a:rPr>
                <a:t>, R., William, T., Dewey, C., Henschel, R., LeDuc, R., Friedman, N., and Regev, A. (2013) De novo transcript sequence reconstruction from RNA-Seq using the Trinity platform for reference generation and analysis, Nature Protocols, in press.</a:t>
              </a:r>
            </a:p>
            <a:p>
              <a:endParaRPr lang="en-US" sz="800" dirty="0">
                <a:solidFill>
                  <a:srgbClr val="000000"/>
                </a:solidFill>
              </a:endParaRPr>
            </a:p>
          </p:txBody>
        </p:sp>
        <p:sp>
          <p:nvSpPr>
            <p:cNvPr id="6" name="Rectangle 5"/>
            <p:cNvSpPr/>
            <p:nvPr/>
          </p:nvSpPr>
          <p:spPr bwMode="auto">
            <a:xfrm>
              <a:off x="5486400" y="3276600"/>
              <a:ext cx="457200" cy="228600"/>
            </a:xfrm>
            <a:prstGeom prst="rect">
              <a:avLst/>
            </a:prstGeom>
            <a:solidFill>
              <a:schemeClr val="accent1">
                <a:alpha val="1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2979012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49325"/>
            <a:ext cx="8101013" cy="1143000"/>
          </a:xfrm>
        </p:spPr>
        <p:txBody>
          <a:bodyPr/>
          <a:lstStyle/>
          <a:p>
            <a:r>
              <a:rPr lang="en-US" dirty="0" smtClean="0"/>
              <a:t>The Project</a:t>
            </a:r>
            <a:endParaRPr lang="en-US" dirty="0"/>
          </a:p>
        </p:txBody>
      </p:sp>
      <p:sp>
        <p:nvSpPr>
          <p:cNvPr id="3" name="Content Placeholder 2"/>
          <p:cNvSpPr>
            <a:spLocks noGrp="1"/>
          </p:cNvSpPr>
          <p:nvPr>
            <p:ph idx="1"/>
          </p:nvPr>
        </p:nvSpPr>
        <p:spPr>
          <a:xfrm>
            <a:off x="534988" y="1981200"/>
            <a:ext cx="8101012" cy="4038600"/>
          </a:xfrm>
        </p:spPr>
        <p:txBody>
          <a:bodyPr/>
          <a:lstStyle/>
          <a:p>
            <a:r>
              <a:rPr lang="en-US" dirty="0" smtClean="0"/>
              <a:t>A project represents a single NSF grant, or similar for Server-on-Demand services.</a:t>
            </a:r>
          </a:p>
          <a:p>
            <a:r>
              <a:rPr lang="en-US" dirty="0" smtClean="0"/>
              <a:t>Projects are inherent organic organizational structures used in biology.</a:t>
            </a:r>
          </a:p>
          <a:p>
            <a:pPr lvl="1"/>
            <a:r>
              <a:rPr lang="en-US" sz="2400" i="1" dirty="0" smtClean="0"/>
              <a:t>Researchers know what projects they are on, who else is on the project, what the project is trying to accomplish etc.</a:t>
            </a:r>
          </a:p>
          <a:p>
            <a:r>
              <a:rPr lang="en-US" dirty="0" smtClean="0"/>
              <a:t>Projects are frequently widely distributed.</a:t>
            </a:r>
            <a:endParaRPr lang="en-US" dirty="0"/>
          </a:p>
        </p:txBody>
      </p:sp>
    </p:spTree>
    <p:extLst>
      <p:ext uri="{BB962C8B-B14F-4D97-AF65-F5344CB8AC3E}">
        <p14:creationId xmlns:p14="http://schemas.microsoft.com/office/powerpoint/2010/main" val="40197887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49325"/>
            <a:ext cx="8101013" cy="1143000"/>
          </a:xfrm>
        </p:spPr>
        <p:txBody>
          <a:bodyPr/>
          <a:lstStyle/>
          <a:p>
            <a:r>
              <a:rPr lang="en-US" dirty="0" smtClean="0"/>
              <a:t>Projects</a:t>
            </a:r>
            <a:endParaRPr lang="en-US" dirty="0"/>
          </a:p>
        </p:txBody>
      </p:sp>
      <p:sp>
        <p:nvSpPr>
          <p:cNvPr id="3" name="Content Placeholder 2"/>
          <p:cNvSpPr>
            <a:spLocks noGrp="1"/>
          </p:cNvSpPr>
          <p:nvPr>
            <p:ph idx="1"/>
          </p:nvPr>
        </p:nvSpPr>
        <p:spPr>
          <a:xfrm>
            <a:off x="164989" y="2133600"/>
            <a:ext cx="8077201" cy="609600"/>
          </a:xfrm>
        </p:spPr>
        <p:txBody>
          <a:bodyPr/>
          <a:lstStyle/>
          <a:p>
            <a:pPr marL="0" indent="0">
              <a:buNone/>
            </a:pPr>
            <a:r>
              <a:rPr lang="en-US" sz="2000" dirty="0" smtClean="0"/>
              <a:t>“SUGAR”: Schaack lab Undergraduate Genome </a:t>
            </a:r>
            <a:r>
              <a:rPr lang="en-US" sz="2000" dirty="0"/>
              <a:t>Analyses at </a:t>
            </a:r>
            <a:r>
              <a:rPr lang="en-US" sz="2000" dirty="0" smtClean="0"/>
              <a:t>Reed</a:t>
            </a:r>
          </a:p>
          <a:p>
            <a:endParaRPr lang="en-US" sz="20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3581400"/>
            <a:ext cx="8637767" cy="194265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6800"/>
            <a:ext cx="9144000" cy="5506556"/>
          </a:xfrm>
          <a:prstGeom prst="rect">
            <a:avLst/>
          </a:prstGeom>
        </p:spPr>
      </p:pic>
    </p:spTree>
    <p:extLst>
      <p:ext uri="{BB962C8B-B14F-4D97-AF65-F5344CB8AC3E}">
        <p14:creationId xmlns:p14="http://schemas.microsoft.com/office/powerpoint/2010/main" val="89515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 as of Early July 2013</a:t>
            </a:r>
            <a:endParaRPr lang="en-US"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16</a:t>
            </a:fld>
            <a:endParaRPr lang="en-US" dirty="0">
              <a:solidFill>
                <a:srgbClr val="FFFFFF"/>
              </a:solidFill>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8836" y="1852613"/>
            <a:ext cx="5715527" cy="4038600"/>
          </a:xfrm>
        </p:spPr>
      </p:pic>
    </p:spTree>
    <p:extLst>
      <p:ext uri="{BB962C8B-B14F-4D97-AF65-F5344CB8AC3E}">
        <p14:creationId xmlns:p14="http://schemas.microsoft.com/office/powerpoint/2010/main" val="31058933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support Projects</a:t>
            </a:r>
            <a:endParaRPr lang="en-US" dirty="0"/>
          </a:p>
        </p:txBody>
      </p:sp>
      <p:sp>
        <p:nvSpPr>
          <p:cNvPr id="3" name="Slide Number Placeholder 2"/>
          <p:cNvSpPr>
            <a:spLocks noGrp="1"/>
          </p:cNvSpPr>
          <p:nvPr>
            <p:ph type="sldNum" sz="quarter" idx="12"/>
          </p:nvPr>
        </p:nvSpPr>
        <p:spPr/>
        <p:txBody>
          <a:bodyPr/>
          <a:lstStyle/>
          <a:p>
            <a:fld id="{D11A1371-1E5D-4540-8D6E-8432AB53A6A6}" type="slidenum">
              <a:rPr lang="en-US" smtClean="0">
                <a:solidFill>
                  <a:srgbClr val="FFFFFF"/>
                </a:solidFill>
              </a:rPr>
              <a:pPr/>
              <a:t>17</a:t>
            </a:fld>
            <a:endParaRPr lang="en-US" dirty="0">
              <a:solidFill>
                <a:srgbClr val="FFFFFF"/>
              </a:solidFill>
            </a:endParaRPr>
          </a:p>
        </p:txBody>
      </p:sp>
    </p:spTree>
    <p:extLst>
      <p:ext uri="{BB962C8B-B14F-4D97-AF65-F5344CB8AC3E}">
        <p14:creationId xmlns:p14="http://schemas.microsoft.com/office/powerpoint/2010/main" val="38879108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varies by Project need</a:t>
            </a:r>
            <a:endParaRPr lang="en-US" dirty="0"/>
          </a:p>
        </p:txBody>
      </p:sp>
      <p:sp>
        <p:nvSpPr>
          <p:cNvPr id="3" name="Content Placeholder 2"/>
          <p:cNvSpPr>
            <a:spLocks noGrp="1"/>
          </p:cNvSpPr>
          <p:nvPr>
            <p:ph idx="1"/>
          </p:nvPr>
        </p:nvSpPr>
        <p:spPr/>
        <p:txBody>
          <a:bodyPr/>
          <a:lstStyle/>
          <a:p>
            <a:r>
              <a:rPr lang="en-US" dirty="0" smtClean="0"/>
              <a:t>Most projects just need access to the resources, and some technical support.</a:t>
            </a:r>
          </a:p>
          <a:p>
            <a:r>
              <a:rPr lang="en-US" dirty="0" smtClean="0"/>
              <a:t>Other projects require more staff interaction; up to and including intellectual contributions to the project.</a:t>
            </a:r>
          </a:p>
          <a:p>
            <a:r>
              <a:rPr lang="en-US" dirty="0" smtClean="0"/>
              <a:t>Several projects have utilized “private” Galaxy instances.</a:t>
            </a:r>
            <a:endParaRPr lang="en-US"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18</a:t>
            </a:fld>
            <a:endParaRPr lang="en-US" dirty="0">
              <a:solidFill>
                <a:srgbClr val="FFFFFF"/>
              </a:solidFill>
            </a:endParaRPr>
          </a:p>
        </p:txBody>
      </p:sp>
    </p:spTree>
    <p:extLst>
      <p:ext uri="{BB962C8B-B14F-4D97-AF65-F5344CB8AC3E}">
        <p14:creationId xmlns:p14="http://schemas.microsoft.com/office/powerpoint/2010/main" val="38743943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685800"/>
            <a:ext cx="8308341" cy="5192713"/>
          </a:xfrm>
          <a:prstGeom prst="rect">
            <a:avLst/>
          </a:prstGeom>
        </p:spPr>
      </p:pic>
    </p:spTree>
    <p:extLst>
      <p:ext uri="{BB962C8B-B14F-4D97-AF65-F5344CB8AC3E}">
        <p14:creationId xmlns:p14="http://schemas.microsoft.com/office/powerpoint/2010/main" val="901525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xfrm>
            <a:off x="228600" y="6248400"/>
            <a:ext cx="57912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400" i="0" smtClean="0">
                <a:solidFill>
                  <a:srgbClr val="B0B2B4"/>
                </a:solidFill>
              </a:rPr>
              <a:t>National Center for Genome Analysis Support: </a:t>
            </a:r>
            <a:r>
              <a:rPr lang="en-US" sz="1400" i="0" smtClean="0">
                <a:solidFill>
                  <a:srgbClr val="B0B2B4"/>
                </a:solidFill>
                <a:hlinkClick r:id="rId3"/>
              </a:rPr>
              <a:t>http://ncgas.org</a:t>
            </a:r>
            <a:r>
              <a:rPr lang="en-US" sz="1400" i="0" smtClean="0">
                <a:solidFill>
                  <a:srgbClr val="B0B2B4"/>
                </a:solidFill>
              </a:rPr>
              <a:t> </a:t>
            </a:r>
            <a:endParaRPr lang="en-US" sz="1600" smtClean="0">
              <a:solidFill>
                <a:srgbClr val="000000"/>
              </a:solidFill>
            </a:endParaRPr>
          </a:p>
        </p:txBody>
      </p:sp>
      <p:sp>
        <p:nvSpPr>
          <p:cNvPr id="16387" name="Rectangle 2"/>
          <p:cNvSpPr>
            <a:spLocks noGrp="1" noChangeArrowheads="1"/>
          </p:cNvSpPr>
          <p:nvPr>
            <p:ph type="title"/>
          </p:nvPr>
        </p:nvSpPr>
        <p:spPr>
          <a:xfrm>
            <a:off x="838200" y="949325"/>
            <a:ext cx="7796213" cy="1143000"/>
          </a:xfrm>
        </p:spPr>
        <p:txBody>
          <a:bodyPr/>
          <a:lstStyle/>
          <a:p>
            <a:pPr eaLnBrk="1" hangingPunct="1"/>
            <a:r>
              <a:rPr lang="en-US" smtClean="0"/>
              <a:t>Summary</a:t>
            </a:r>
          </a:p>
        </p:txBody>
      </p:sp>
      <p:sp>
        <p:nvSpPr>
          <p:cNvPr id="16388" name="Rectangle 3"/>
          <p:cNvSpPr>
            <a:spLocks noGrp="1" noChangeArrowheads="1"/>
          </p:cNvSpPr>
          <p:nvPr>
            <p:ph type="body" idx="1"/>
          </p:nvPr>
        </p:nvSpPr>
        <p:spPr>
          <a:xfrm>
            <a:off x="990600" y="1981200"/>
            <a:ext cx="7645400" cy="4038600"/>
          </a:xfrm>
        </p:spPr>
        <p:txBody>
          <a:bodyPr/>
          <a:lstStyle/>
          <a:p>
            <a:pPr eaLnBrk="1" hangingPunct="1"/>
            <a:r>
              <a:rPr lang="en-US" sz="3200" dirty="0" smtClean="0"/>
              <a:t>What is NCGAS?</a:t>
            </a:r>
          </a:p>
          <a:p>
            <a:pPr eaLnBrk="1" hangingPunct="1"/>
            <a:endParaRPr lang="en-US" sz="3200" dirty="0" smtClean="0"/>
          </a:p>
          <a:p>
            <a:pPr eaLnBrk="1" hangingPunct="1"/>
            <a:r>
              <a:rPr lang="en-US" sz="3200" dirty="0" smtClean="0"/>
              <a:t>What do we do?</a:t>
            </a:r>
          </a:p>
          <a:p>
            <a:pPr eaLnBrk="1" hangingPunct="1"/>
            <a:endParaRPr lang="en-US" sz="3200" dirty="0" smtClean="0"/>
          </a:p>
          <a:p>
            <a:pPr eaLnBrk="1" hangingPunct="1"/>
            <a:r>
              <a:rPr lang="en-US" sz="3200" dirty="0" smtClean="0"/>
              <a:t>How do we do it?</a:t>
            </a:r>
          </a:p>
          <a:p>
            <a:pPr eaLnBrk="1" hangingPunct="1"/>
            <a:endParaRPr lang="en-US" sz="3200" dirty="0"/>
          </a:p>
          <a:p>
            <a:pPr marL="0" indent="0" eaLnBrk="1" hangingPunct="1">
              <a:buNone/>
            </a:pPr>
            <a:r>
              <a:rPr lang="en-US" sz="2400" dirty="0" smtClean="0"/>
              <a:t>I will assume you know more about HPC than biology.</a:t>
            </a:r>
          </a:p>
        </p:txBody>
      </p:sp>
    </p:spTree>
    <p:extLst>
      <p:ext uri="{BB962C8B-B14F-4D97-AF65-F5344CB8AC3E}">
        <p14:creationId xmlns:p14="http://schemas.microsoft.com/office/powerpoint/2010/main" val="3238874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1"/>
          <p:cNvSpPr>
            <a:spLocks noGrp="1"/>
          </p:cNvSpPr>
          <p:nvPr>
            <p:ph type="title"/>
          </p:nvPr>
        </p:nvSpPr>
        <p:spPr>
          <a:xfrm>
            <a:off x="457200" y="533400"/>
            <a:ext cx="8177213" cy="1143000"/>
          </a:xfrm>
        </p:spPr>
        <p:txBody>
          <a:bodyPr/>
          <a:lstStyle/>
          <a:p>
            <a:r>
              <a:rPr lang="en-US" dirty="0" smtClean="0"/>
              <a:t>GALAXY.NCGAS.ORG Model</a:t>
            </a:r>
          </a:p>
        </p:txBody>
      </p:sp>
      <p:grpSp>
        <p:nvGrpSpPr>
          <p:cNvPr id="26628" name="Group 18"/>
          <p:cNvGrpSpPr>
            <a:grpSpLocks/>
          </p:cNvGrpSpPr>
          <p:nvPr/>
        </p:nvGrpSpPr>
        <p:grpSpPr bwMode="auto">
          <a:xfrm>
            <a:off x="3157538" y="1676400"/>
            <a:ext cx="2906712" cy="1524000"/>
            <a:chOff x="3157956" y="1752600"/>
            <a:chExt cx="2906238" cy="1524000"/>
          </a:xfrm>
        </p:grpSpPr>
        <p:sp>
          <p:nvSpPr>
            <p:cNvPr id="20" name="Rectangle 19"/>
            <p:cNvSpPr/>
            <p:nvPr/>
          </p:nvSpPr>
          <p:spPr>
            <a:xfrm>
              <a:off x="3157956" y="1752600"/>
              <a:ext cx="2906238" cy="15240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400">
                <a:solidFill>
                  <a:srgbClr val="FFFFFF"/>
                </a:solidFill>
              </a:endParaRPr>
            </a:p>
          </p:txBody>
        </p:sp>
        <p:sp>
          <p:nvSpPr>
            <p:cNvPr id="26644" name="TextBox 20"/>
            <p:cNvSpPr txBox="1">
              <a:spLocks noChangeArrowheads="1"/>
            </p:cNvSpPr>
            <p:nvPr/>
          </p:nvSpPr>
          <p:spPr bwMode="auto">
            <a:xfrm>
              <a:off x="3252745" y="1917516"/>
              <a:ext cx="2697880" cy="58477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600" b="1" dirty="0">
                  <a:solidFill>
                    <a:srgbClr val="000000"/>
                  </a:solidFill>
                </a:rPr>
                <a:t>Virtual box hosting </a:t>
              </a:r>
              <a:r>
                <a:rPr lang="en-US" sz="1600" b="1" dirty="0" smtClean="0">
                  <a:solidFill>
                    <a:srgbClr val="000000"/>
                  </a:solidFill>
                </a:rPr>
                <a:t>Galaxy.ncgas.org</a:t>
              </a:r>
              <a:endParaRPr lang="en-US" sz="1600" b="1" dirty="0">
                <a:solidFill>
                  <a:srgbClr val="000000"/>
                </a:solidFill>
              </a:endParaRPr>
            </a:p>
          </p:txBody>
        </p:sp>
        <p:sp>
          <p:nvSpPr>
            <p:cNvPr id="26645" name="TextBox 21"/>
            <p:cNvSpPr txBox="1">
              <a:spLocks noChangeArrowheads="1"/>
            </p:cNvSpPr>
            <p:nvPr/>
          </p:nvSpPr>
          <p:spPr bwMode="auto">
            <a:xfrm>
              <a:off x="3252745" y="2667000"/>
              <a:ext cx="2716660" cy="461665"/>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200" b="1" dirty="0">
                  <a:solidFill>
                    <a:srgbClr val="000000"/>
                  </a:solidFill>
                </a:rPr>
                <a:t>The host for each tool is configured </a:t>
              </a:r>
              <a:r>
                <a:rPr lang="en-US" sz="1200" b="1" dirty="0" smtClean="0">
                  <a:solidFill>
                    <a:srgbClr val="000000"/>
                  </a:solidFill>
                </a:rPr>
                <a:t>individually</a:t>
              </a:r>
              <a:endParaRPr lang="en-US" sz="1200" b="1" dirty="0">
                <a:solidFill>
                  <a:srgbClr val="000000"/>
                </a:solidFill>
              </a:endParaRPr>
            </a:p>
          </p:txBody>
        </p:sp>
      </p:grpSp>
      <p:sp>
        <p:nvSpPr>
          <p:cNvPr id="23" name="Rectangle 22"/>
          <p:cNvSpPr/>
          <p:nvPr/>
        </p:nvSpPr>
        <p:spPr>
          <a:xfrm>
            <a:off x="1909763" y="3521075"/>
            <a:ext cx="1600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FFFF"/>
                </a:solidFill>
              </a:rPr>
              <a:t>Quarry</a:t>
            </a:r>
          </a:p>
        </p:txBody>
      </p:sp>
      <p:sp>
        <p:nvSpPr>
          <p:cNvPr id="24" name="Rectangle 23"/>
          <p:cNvSpPr/>
          <p:nvPr/>
        </p:nvSpPr>
        <p:spPr>
          <a:xfrm>
            <a:off x="5545138" y="3521075"/>
            <a:ext cx="1600200" cy="866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FFFF"/>
                </a:solidFill>
              </a:rPr>
              <a:t>Mason</a:t>
            </a:r>
          </a:p>
        </p:txBody>
      </p:sp>
      <p:cxnSp>
        <p:nvCxnSpPr>
          <p:cNvPr id="25" name="Straight Arrow Connector 24"/>
          <p:cNvCxnSpPr>
            <a:stCxn id="20" idx="2"/>
            <a:endCxn id="23" idx="3"/>
          </p:cNvCxnSpPr>
          <p:nvPr/>
        </p:nvCxnSpPr>
        <p:spPr>
          <a:xfrm flipH="1">
            <a:off x="3509963" y="3200400"/>
            <a:ext cx="1101725" cy="7397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 idx="2"/>
            <a:endCxn id="24" idx="1"/>
          </p:cNvCxnSpPr>
          <p:nvPr/>
        </p:nvCxnSpPr>
        <p:spPr>
          <a:xfrm>
            <a:off x="4611688" y="3200400"/>
            <a:ext cx="933450" cy="7540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7" name="Can 26"/>
          <p:cNvSpPr/>
          <p:nvPr/>
        </p:nvSpPr>
        <p:spPr>
          <a:xfrm>
            <a:off x="3748088" y="4876800"/>
            <a:ext cx="1727200" cy="9144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FFFFFF"/>
                </a:solidFill>
              </a:rPr>
              <a:t>Data Capacitor</a:t>
            </a:r>
          </a:p>
        </p:txBody>
      </p:sp>
      <p:cxnSp>
        <p:nvCxnSpPr>
          <p:cNvPr id="28" name="Straight Arrow Connector 27"/>
          <p:cNvCxnSpPr>
            <a:stCxn id="23" idx="3"/>
            <a:endCxn id="27" idx="1"/>
          </p:cNvCxnSpPr>
          <p:nvPr/>
        </p:nvCxnSpPr>
        <p:spPr>
          <a:xfrm>
            <a:off x="3509963" y="3940175"/>
            <a:ext cx="1101725" cy="936625"/>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4" idx="1"/>
            <a:endCxn id="27" idx="1"/>
          </p:cNvCxnSpPr>
          <p:nvPr/>
        </p:nvCxnSpPr>
        <p:spPr>
          <a:xfrm flipH="1">
            <a:off x="4611688" y="3954463"/>
            <a:ext cx="933450" cy="922337"/>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30" name="Can 29"/>
          <p:cNvSpPr/>
          <p:nvPr/>
        </p:nvSpPr>
        <p:spPr>
          <a:xfrm>
            <a:off x="1909763" y="4991100"/>
            <a:ext cx="990600" cy="685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rgbClr val="FFFFFF"/>
                </a:solidFill>
              </a:rPr>
              <a:t>Archive</a:t>
            </a:r>
          </a:p>
        </p:txBody>
      </p:sp>
      <p:cxnSp>
        <p:nvCxnSpPr>
          <p:cNvPr id="31" name="Straight Arrow Connector 30"/>
          <p:cNvCxnSpPr>
            <a:stCxn id="30" idx="4"/>
            <a:endCxn id="27" idx="2"/>
          </p:cNvCxnSpPr>
          <p:nvPr/>
        </p:nvCxnSpPr>
        <p:spPr>
          <a:xfrm>
            <a:off x="2900363" y="5334000"/>
            <a:ext cx="847725" cy="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32" name="Line Callout 1 (Accent Bar) 31"/>
          <p:cNvSpPr>
            <a:spLocks/>
          </p:cNvSpPr>
          <p:nvPr/>
        </p:nvSpPr>
        <p:spPr bwMode="auto">
          <a:xfrm>
            <a:off x="6705600" y="1293814"/>
            <a:ext cx="2362200" cy="1132278"/>
          </a:xfrm>
          <a:prstGeom prst="accentCallout1">
            <a:avLst>
              <a:gd name="adj1" fmla="val 53190"/>
              <a:gd name="adj2" fmla="val -5833"/>
              <a:gd name="adj3" fmla="val 80190"/>
              <a:gd name="adj4" fmla="val -26120"/>
            </a:avLst>
          </a:prstGeom>
          <a:solidFill>
            <a:schemeClr val="accent1">
              <a:alpha val="25098"/>
            </a:schemeClr>
          </a:solidFill>
          <a:ln w="9525">
            <a:solidFill>
              <a:schemeClr val="tx1"/>
            </a:solidFill>
            <a:round/>
            <a:headEnd/>
            <a:tailEnd/>
          </a:ln>
        </p:spPr>
        <p:txBody>
          <a:bodyPr/>
          <a:lstStyle/>
          <a:p>
            <a:r>
              <a:rPr lang="en-US" sz="1600" dirty="0">
                <a:solidFill>
                  <a:srgbClr val="000000"/>
                </a:solidFill>
                <a:ea typeface="MS PGothic" pitchFamily="34" charset="-128"/>
              </a:rPr>
              <a:t>NCGAS establishes tools, hardens them, and moves them into production.</a:t>
            </a:r>
          </a:p>
          <a:p>
            <a:endParaRPr lang="en-US" sz="1400" dirty="0">
              <a:solidFill>
                <a:srgbClr val="000000"/>
              </a:solidFill>
              <a:ea typeface="MS PGothic" pitchFamily="34" charset="-128"/>
            </a:endParaRPr>
          </a:p>
        </p:txBody>
      </p:sp>
      <p:sp>
        <p:nvSpPr>
          <p:cNvPr id="33" name="Line Callout 1 (Accent Bar) 32"/>
          <p:cNvSpPr>
            <a:spLocks/>
          </p:cNvSpPr>
          <p:nvPr/>
        </p:nvSpPr>
        <p:spPr bwMode="auto">
          <a:xfrm>
            <a:off x="152400" y="4202113"/>
            <a:ext cx="1600200" cy="979487"/>
          </a:xfrm>
          <a:prstGeom prst="accentCallout1">
            <a:avLst>
              <a:gd name="adj1" fmla="val 39713"/>
              <a:gd name="adj2" fmla="val 105153"/>
              <a:gd name="adj3" fmla="val 44395"/>
              <a:gd name="adj4" fmla="val 244511"/>
            </a:avLst>
          </a:prstGeom>
          <a:solidFill>
            <a:schemeClr val="accent1">
              <a:alpha val="25098"/>
            </a:schemeClr>
          </a:solidFill>
          <a:ln w="9525">
            <a:solidFill>
              <a:schemeClr val="tx1"/>
            </a:solidFill>
            <a:round/>
            <a:headEnd/>
            <a:tailEnd/>
          </a:ln>
        </p:spPr>
        <p:txBody>
          <a:bodyPr/>
          <a:lstStyle/>
          <a:p>
            <a:r>
              <a:rPr lang="en-US" sz="1400" dirty="0" smtClean="0">
                <a:solidFill>
                  <a:srgbClr val="000000"/>
                </a:solidFill>
                <a:ea typeface="MS PGothic" pitchFamily="34" charset="-128"/>
              </a:rPr>
              <a:t>Each project can get 50 TB of archive space for raw data.</a:t>
            </a:r>
            <a:endParaRPr lang="en-US" sz="1400" dirty="0">
              <a:solidFill>
                <a:srgbClr val="000000"/>
              </a:solidFill>
              <a:ea typeface="MS PGothic" pitchFamily="34" charset="-128"/>
            </a:endParaRPr>
          </a:p>
          <a:p>
            <a:endParaRPr lang="en-US" sz="1200" dirty="0">
              <a:solidFill>
                <a:srgbClr val="000000"/>
              </a:solidFill>
              <a:ea typeface="MS PGothic" pitchFamily="34" charset="-128"/>
            </a:endParaRPr>
          </a:p>
        </p:txBody>
      </p:sp>
      <p:sp>
        <p:nvSpPr>
          <p:cNvPr id="34" name="Line Callout 1 (Accent Bar) 33"/>
          <p:cNvSpPr>
            <a:spLocks/>
          </p:cNvSpPr>
          <p:nvPr/>
        </p:nvSpPr>
        <p:spPr bwMode="auto">
          <a:xfrm>
            <a:off x="155575" y="2030413"/>
            <a:ext cx="2362200" cy="636587"/>
          </a:xfrm>
          <a:prstGeom prst="accentCallout1">
            <a:avLst>
              <a:gd name="adj1" fmla="val 41574"/>
              <a:gd name="adj2" fmla="val 103903"/>
              <a:gd name="adj3" fmla="val 42958"/>
              <a:gd name="adj4" fmla="val 125019"/>
            </a:avLst>
          </a:prstGeom>
          <a:solidFill>
            <a:schemeClr val="accent1">
              <a:alpha val="25098"/>
            </a:schemeClr>
          </a:solidFill>
          <a:ln w="9525">
            <a:solidFill>
              <a:schemeClr val="tx1"/>
            </a:solidFill>
            <a:round/>
            <a:headEnd/>
            <a:tailEnd/>
          </a:ln>
        </p:spPr>
        <p:txBody>
          <a:bodyPr/>
          <a:lstStyle/>
          <a:p>
            <a:r>
              <a:rPr lang="en-US" sz="1400" dirty="0">
                <a:solidFill>
                  <a:srgbClr val="000000"/>
                </a:solidFill>
                <a:ea typeface="MS PGothic" pitchFamily="34" charset="-128"/>
              </a:rPr>
              <a:t>Individual projects can get duplicate </a:t>
            </a:r>
            <a:r>
              <a:rPr lang="en-US" sz="1400" dirty="0" smtClean="0">
                <a:solidFill>
                  <a:srgbClr val="000000"/>
                </a:solidFill>
                <a:ea typeface="MS PGothic" pitchFamily="34" charset="-128"/>
              </a:rPr>
              <a:t>VMs.</a:t>
            </a:r>
            <a:endParaRPr lang="en-US" sz="1400" dirty="0">
              <a:solidFill>
                <a:srgbClr val="000000"/>
              </a:solidFill>
              <a:ea typeface="MS PGothic" pitchFamily="34" charset="-128"/>
            </a:endParaRPr>
          </a:p>
        </p:txBody>
      </p:sp>
      <p:cxnSp>
        <p:nvCxnSpPr>
          <p:cNvPr id="35" name="Curved Connector 34"/>
          <p:cNvCxnSpPr>
            <a:stCxn id="20" idx="2"/>
            <a:endCxn id="30" idx="4"/>
          </p:cNvCxnSpPr>
          <p:nvPr/>
        </p:nvCxnSpPr>
        <p:spPr bwMode="auto">
          <a:xfrm rot="5400000">
            <a:off x="2689226" y="3411537"/>
            <a:ext cx="2133600" cy="1711325"/>
          </a:xfrm>
          <a:prstGeom prst="curvedConnector2">
            <a:avLst/>
          </a:prstGeom>
          <a:solidFill>
            <a:schemeClr val="accent1"/>
          </a:solidFill>
          <a:ln w="38100" cap="flat" cmpd="sng" algn="ctr">
            <a:solidFill>
              <a:schemeClr val="accent2">
                <a:lumMod val="60000"/>
                <a:lumOff val="40000"/>
              </a:schemeClr>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6" name="Line Callout 1 (Accent Bar) 35"/>
          <p:cNvSpPr>
            <a:spLocks/>
          </p:cNvSpPr>
          <p:nvPr/>
        </p:nvSpPr>
        <p:spPr bwMode="auto">
          <a:xfrm>
            <a:off x="6248400" y="4648200"/>
            <a:ext cx="2362200" cy="762000"/>
          </a:xfrm>
          <a:prstGeom prst="accentCallout1">
            <a:avLst>
              <a:gd name="adj1" fmla="val 42407"/>
              <a:gd name="adj2" fmla="val -4824"/>
              <a:gd name="adj3" fmla="val 67167"/>
              <a:gd name="adj4" fmla="val -30157"/>
            </a:avLst>
          </a:prstGeom>
          <a:solidFill>
            <a:schemeClr val="accent1">
              <a:alpha val="25098"/>
            </a:schemeClr>
          </a:solidFill>
          <a:ln w="9525">
            <a:solidFill>
              <a:schemeClr val="tx1"/>
            </a:solidFill>
            <a:round/>
            <a:headEnd/>
            <a:tailEnd/>
          </a:ln>
        </p:spPr>
        <p:txBody>
          <a:bodyPr/>
          <a:lstStyle/>
          <a:p>
            <a:r>
              <a:rPr lang="en-US" sz="1400" dirty="0" smtClean="0">
                <a:solidFill>
                  <a:srgbClr val="000000"/>
                </a:solidFill>
                <a:ea typeface="MS PGothic" pitchFamily="34" charset="-128"/>
              </a:rPr>
              <a:t>Policies </a:t>
            </a:r>
            <a:r>
              <a:rPr lang="en-US" sz="1400" dirty="0">
                <a:solidFill>
                  <a:srgbClr val="000000"/>
                </a:solidFill>
                <a:ea typeface="MS PGothic" pitchFamily="34" charset="-128"/>
              </a:rPr>
              <a:t>guarantee that untouched data is removed with time.</a:t>
            </a:r>
          </a:p>
        </p:txBody>
      </p:sp>
    </p:spTree>
    <p:extLst>
      <p:ext uri="{BB962C8B-B14F-4D97-AF65-F5344CB8AC3E}">
        <p14:creationId xmlns:p14="http://schemas.microsoft.com/office/powerpoint/2010/main" val="35038700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xit" presetSubtype="0" fill="hold" grpId="1" nodeType="withEffect">
                                  <p:stCondLst>
                                    <p:cond delay="0"/>
                                  </p:stCondLst>
                                  <p:childTnLst>
                                    <p:animEffect transition="out" filter="fade">
                                      <p:cBhvr>
                                        <p:cTn id="14" dur="500"/>
                                        <p:tgtEl>
                                          <p:spTgt spid="32"/>
                                        </p:tgtEl>
                                      </p:cBhvr>
                                    </p:animEffect>
                                    <p:set>
                                      <p:cBhvr>
                                        <p:cTn id="15" dur="1" fill="hold">
                                          <p:stCondLst>
                                            <p:cond delay="499"/>
                                          </p:stCondLst>
                                        </p:cTn>
                                        <p:tgtEl>
                                          <p:spTgt spid="32"/>
                                        </p:tgtEl>
                                        <p:attrNameLst>
                                          <p:attrName>style.visibility</p:attrName>
                                        </p:attrNameLst>
                                      </p:cBhvr>
                                      <p:to>
                                        <p:strVal val="hidden"/>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par>
                                <p:cTn id="21" presetID="10" presetClass="exit" presetSubtype="0" fill="hold" grpId="1" nodeType="withEffect">
                                  <p:stCondLst>
                                    <p:cond delay="0"/>
                                  </p:stCondLst>
                                  <p:childTnLst>
                                    <p:animEffect transition="out" filter="fad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xit" presetSubtype="0" fill="hold" grpId="1" nodeType="withEffect">
                                  <p:stCondLst>
                                    <p:cond delay="0"/>
                                  </p:stCondLst>
                                  <p:childTnLst>
                                    <p:animEffect transition="out" filter="fade">
                                      <p:cBhvr>
                                        <p:cTn id="30" dur="500"/>
                                        <p:tgtEl>
                                          <p:spTgt spid="36"/>
                                        </p:tgtEl>
                                      </p:cBhvr>
                                    </p:animEffect>
                                    <p:set>
                                      <p:cBhvr>
                                        <p:cTn id="31"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6" grpId="0" animBg="1"/>
      <p:bldP spid="36"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Connector 48"/>
          <p:cNvCxnSpPr>
            <a:cxnSpLocks noChangeShapeType="1"/>
          </p:cNvCxnSpPr>
          <p:nvPr/>
        </p:nvCxnSpPr>
        <p:spPr bwMode="auto">
          <a:xfrm flipH="1">
            <a:off x="6564187" y="5071389"/>
            <a:ext cx="448891"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cxnSp>
      <p:cxnSp>
        <p:nvCxnSpPr>
          <p:cNvPr id="18477" name="Straight Connector 60"/>
          <p:cNvCxnSpPr>
            <a:cxnSpLocks noChangeShapeType="1"/>
          </p:cNvCxnSpPr>
          <p:nvPr/>
        </p:nvCxnSpPr>
        <p:spPr bwMode="auto">
          <a:xfrm>
            <a:off x="3211664" y="5062321"/>
            <a:ext cx="2819400" cy="0"/>
          </a:xfrm>
          <a:prstGeom prst="line">
            <a:avLst/>
          </a:prstGeom>
          <a:noFill/>
          <a:ln w="12065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cxnSp>
        <p:nvCxnSpPr>
          <p:cNvPr id="30724" name="Straight Connector 46"/>
          <p:cNvCxnSpPr>
            <a:cxnSpLocks noChangeShapeType="1"/>
          </p:cNvCxnSpPr>
          <p:nvPr/>
        </p:nvCxnSpPr>
        <p:spPr bwMode="auto">
          <a:xfrm flipV="1">
            <a:off x="6553200" y="2057400"/>
            <a:ext cx="152400" cy="382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cxnSp>
      <p:cxnSp>
        <p:nvCxnSpPr>
          <p:cNvPr id="30725" name="Straight Connector 48"/>
          <p:cNvCxnSpPr>
            <a:cxnSpLocks noChangeShapeType="1"/>
            <a:endCxn id="30761" idx="4"/>
          </p:cNvCxnSpPr>
          <p:nvPr/>
        </p:nvCxnSpPr>
        <p:spPr bwMode="auto">
          <a:xfrm flipH="1" flipV="1">
            <a:off x="6553200" y="2400300"/>
            <a:ext cx="152400" cy="3429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cxnSp>
      <p:sp>
        <p:nvSpPr>
          <p:cNvPr id="30728" name="TextBox 27"/>
          <p:cNvSpPr txBox="1">
            <a:spLocks noChangeArrowheads="1"/>
          </p:cNvSpPr>
          <p:nvPr/>
        </p:nvSpPr>
        <p:spPr bwMode="auto">
          <a:xfrm>
            <a:off x="1905000" y="4724400"/>
            <a:ext cx="863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a:solidFill>
                  <a:srgbClr val="000000"/>
                </a:solidFill>
              </a:rPr>
              <a:t>10 Gbps </a:t>
            </a:r>
          </a:p>
        </p:txBody>
      </p:sp>
      <p:sp>
        <p:nvSpPr>
          <p:cNvPr id="30729" name="TextBox 28"/>
          <p:cNvSpPr txBox="1">
            <a:spLocks noChangeArrowheads="1"/>
          </p:cNvSpPr>
          <p:nvPr/>
        </p:nvSpPr>
        <p:spPr bwMode="auto">
          <a:xfrm>
            <a:off x="2566193" y="1673225"/>
            <a:ext cx="9636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dirty="0">
                <a:solidFill>
                  <a:srgbClr val="000000"/>
                </a:solidFill>
              </a:rPr>
              <a:t>100 </a:t>
            </a:r>
            <a:r>
              <a:rPr lang="en-US" sz="1400" i="0" dirty="0" err="1">
                <a:solidFill>
                  <a:srgbClr val="000000"/>
                </a:solidFill>
              </a:rPr>
              <a:t>Gbps</a:t>
            </a:r>
            <a:r>
              <a:rPr lang="en-US" sz="1400" i="0" dirty="0">
                <a:solidFill>
                  <a:srgbClr val="000000"/>
                </a:solidFill>
              </a:rPr>
              <a:t> </a:t>
            </a:r>
          </a:p>
        </p:txBody>
      </p:sp>
      <p:sp>
        <p:nvSpPr>
          <p:cNvPr id="30730" name="TextBox 30"/>
          <p:cNvSpPr txBox="1">
            <a:spLocks noChangeArrowheads="1"/>
          </p:cNvSpPr>
          <p:nvPr/>
        </p:nvSpPr>
        <p:spPr bwMode="auto">
          <a:xfrm>
            <a:off x="7620000" y="1524000"/>
            <a:ext cx="14144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dirty="0">
                <a:solidFill>
                  <a:srgbClr val="000000"/>
                </a:solidFill>
              </a:rPr>
              <a:t>NCGAS Mason</a:t>
            </a:r>
          </a:p>
          <a:p>
            <a:pPr algn="ctr"/>
            <a:r>
              <a:rPr lang="en-US" sz="1400" i="0" dirty="0">
                <a:solidFill>
                  <a:srgbClr val="000000"/>
                </a:solidFill>
              </a:rPr>
              <a:t>(Free for </a:t>
            </a:r>
          </a:p>
          <a:p>
            <a:pPr algn="ctr"/>
            <a:r>
              <a:rPr lang="en-US" sz="1400" i="0" dirty="0">
                <a:solidFill>
                  <a:srgbClr val="000000"/>
                </a:solidFill>
              </a:rPr>
              <a:t>NSF users)</a:t>
            </a:r>
          </a:p>
        </p:txBody>
      </p:sp>
      <p:sp>
        <p:nvSpPr>
          <p:cNvPr id="30731" name="TextBox 31"/>
          <p:cNvSpPr txBox="1">
            <a:spLocks noChangeArrowheads="1"/>
          </p:cNvSpPr>
          <p:nvPr/>
        </p:nvSpPr>
        <p:spPr bwMode="auto">
          <a:xfrm>
            <a:off x="7620000" y="2514600"/>
            <a:ext cx="1312863"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dirty="0">
                <a:solidFill>
                  <a:srgbClr val="000000"/>
                </a:solidFill>
              </a:rPr>
              <a:t>IU POD</a:t>
            </a:r>
          </a:p>
          <a:p>
            <a:pPr algn="ctr"/>
            <a:r>
              <a:rPr lang="en-US" sz="1400" i="0" dirty="0">
                <a:solidFill>
                  <a:srgbClr val="000000"/>
                </a:solidFill>
              </a:rPr>
              <a:t>(12 cents</a:t>
            </a:r>
          </a:p>
          <a:p>
            <a:pPr algn="ctr"/>
            <a:r>
              <a:rPr lang="en-US" sz="1400" i="0" dirty="0">
                <a:solidFill>
                  <a:srgbClr val="000000"/>
                </a:solidFill>
              </a:rPr>
              <a:t>per core hour)</a:t>
            </a:r>
          </a:p>
        </p:txBody>
      </p:sp>
      <p:cxnSp>
        <p:nvCxnSpPr>
          <p:cNvPr id="18449" name="Straight Connector 34"/>
          <p:cNvCxnSpPr>
            <a:cxnSpLocks noChangeShapeType="1"/>
          </p:cNvCxnSpPr>
          <p:nvPr/>
        </p:nvCxnSpPr>
        <p:spPr bwMode="auto">
          <a:xfrm>
            <a:off x="1676400" y="3657600"/>
            <a:ext cx="1447800" cy="0"/>
          </a:xfrm>
          <a:prstGeom prst="line">
            <a:avLst/>
          </a:prstGeom>
          <a:noFill/>
          <a:ln w="5715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sp>
        <p:nvSpPr>
          <p:cNvPr id="30734" name="TextBox 39"/>
          <p:cNvSpPr txBox="1">
            <a:spLocks noChangeArrowheads="1"/>
          </p:cNvSpPr>
          <p:nvPr/>
        </p:nvSpPr>
        <p:spPr bwMode="auto">
          <a:xfrm>
            <a:off x="4860925" y="2895601"/>
            <a:ext cx="182880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dirty="0">
                <a:solidFill>
                  <a:srgbClr val="000000"/>
                </a:solidFill>
              </a:rPr>
              <a:t>Data Capacitor</a:t>
            </a:r>
          </a:p>
          <a:p>
            <a:pPr algn="ctr"/>
            <a:r>
              <a:rPr lang="en-US" sz="1100" i="0" dirty="0">
                <a:solidFill>
                  <a:srgbClr val="000000"/>
                </a:solidFill>
              </a:rPr>
              <a:t>NO data storage Charges</a:t>
            </a:r>
          </a:p>
        </p:txBody>
      </p:sp>
      <p:cxnSp>
        <p:nvCxnSpPr>
          <p:cNvPr id="18452" name="Straight Connector 42"/>
          <p:cNvCxnSpPr>
            <a:cxnSpLocks noChangeShapeType="1"/>
          </p:cNvCxnSpPr>
          <p:nvPr/>
        </p:nvCxnSpPr>
        <p:spPr bwMode="auto">
          <a:xfrm>
            <a:off x="3124200" y="2408238"/>
            <a:ext cx="2819400" cy="0"/>
          </a:xfrm>
          <a:prstGeom prst="line">
            <a:avLst/>
          </a:prstGeom>
          <a:noFill/>
          <a:ln w="10160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pic>
        <p:nvPicPr>
          <p:cNvPr id="30738" name="Picture 9" descr="938183.jpe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4678" y="1408113"/>
            <a:ext cx="85407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9" name="Rectangle 68"/>
          <p:cNvSpPr>
            <a:spLocks noChangeArrowheads="1"/>
          </p:cNvSpPr>
          <p:nvPr/>
        </p:nvSpPr>
        <p:spPr bwMode="auto">
          <a:xfrm>
            <a:off x="4572000" y="1371600"/>
            <a:ext cx="4495800" cy="2114549"/>
          </a:xfrm>
          <a:prstGeom prst="rect">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a typeface="MS PGothic" pitchFamily="34" charset="-128"/>
            </a:endParaRPr>
          </a:p>
        </p:txBody>
      </p:sp>
      <p:pic>
        <p:nvPicPr>
          <p:cNvPr id="30742" name="Picture 3" descr="imgres.jpe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68644" y="1148687"/>
            <a:ext cx="8239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3" name="Picture 9" descr="imgres.jpe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953000"/>
            <a:ext cx="5334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4" name="Picture 24" descr="imgres.jpe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5600" y="2667000"/>
            <a:ext cx="908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5" name="Picture 24" descr="imgres.jpe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5600" y="1600200"/>
            <a:ext cx="908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6" name="Rectangle 68"/>
          <p:cNvSpPr>
            <a:spLocks noChangeArrowheads="1"/>
          </p:cNvSpPr>
          <p:nvPr/>
        </p:nvSpPr>
        <p:spPr bwMode="auto">
          <a:xfrm>
            <a:off x="152400" y="1828800"/>
            <a:ext cx="1524000" cy="1219200"/>
          </a:xfrm>
          <a:prstGeom prst="rect">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a typeface="MS PGothic" pitchFamily="34" charset="-128"/>
            </a:endParaRPr>
          </a:p>
        </p:txBody>
      </p:sp>
      <p:pic>
        <p:nvPicPr>
          <p:cNvPr id="30747" name="Picture 19" descr="imgres.jpe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600" y="2514600"/>
            <a:ext cx="4127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465" name="Straight Connector 85"/>
          <p:cNvCxnSpPr>
            <a:cxnSpLocks noChangeShapeType="1"/>
          </p:cNvCxnSpPr>
          <p:nvPr/>
        </p:nvCxnSpPr>
        <p:spPr bwMode="auto">
          <a:xfrm>
            <a:off x="1676400" y="2286000"/>
            <a:ext cx="1447800" cy="0"/>
          </a:xfrm>
          <a:prstGeom prst="line">
            <a:avLst/>
          </a:prstGeom>
          <a:noFill/>
          <a:ln w="5715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sp>
        <p:nvSpPr>
          <p:cNvPr id="30749" name="TextBox 69"/>
          <p:cNvSpPr txBox="1">
            <a:spLocks noChangeArrowheads="1"/>
          </p:cNvSpPr>
          <p:nvPr/>
        </p:nvSpPr>
        <p:spPr bwMode="auto">
          <a:xfrm>
            <a:off x="152400" y="3352800"/>
            <a:ext cx="1504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200" i="0">
                <a:solidFill>
                  <a:srgbClr val="000000"/>
                </a:solidFill>
              </a:rPr>
              <a:t>Your Friendly </a:t>
            </a:r>
          </a:p>
          <a:p>
            <a:r>
              <a:rPr lang="en-US" sz="1200" i="0">
                <a:solidFill>
                  <a:srgbClr val="000000"/>
                </a:solidFill>
              </a:rPr>
              <a:t>Neighborhood </a:t>
            </a:r>
          </a:p>
          <a:p>
            <a:r>
              <a:rPr lang="en-US" sz="1200" i="0">
                <a:solidFill>
                  <a:srgbClr val="000000"/>
                </a:solidFill>
              </a:rPr>
              <a:t>Sequencing Center</a:t>
            </a:r>
          </a:p>
        </p:txBody>
      </p:sp>
      <p:sp>
        <p:nvSpPr>
          <p:cNvPr id="30750" name="Rectangle 68"/>
          <p:cNvSpPr>
            <a:spLocks noChangeArrowheads="1"/>
          </p:cNvSpPr>
          <p:nvPr/>
        </p:nvSpPr>
        <p:spPr bwMode="auto">
          <a:xfrm>
            <a:off x="152400" y="3352800"/>
            <a:ext cx="1524000" cy="1219200"/>
          </a:xfrm>
          <a:prstGeom prst="rect">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a typeface="MS PGothic" pitchFamily="34" charset="-128"/>
            </a:endParaRPr>
          </a:p>
        </p:txBody>
      </p:sp>
      <p:pic>
        <p:nvPicPr>
          <p:cNvPr id="30751" name="Picture 19" descr="imgres.jpe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600" y="4038600"/>
            <a:ext cx="4127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2" name="Rectangle 68"/>
          <p:cNvSpPr>
            <a:spLocks noChangeArrowheads="1"/>
          </p:cNvSpPr>
          <p:nvPr/>
        </p:nvSpPr>
        <p:spPr bwMode="auto">
          <a:xfrm>
            <a:off x="152400" y="4865053"/>
            <a:ext cx="1524000" cy="1219200"/>
          </a:xfrm>
          <a:prstGeom prst="rect">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a typeface="MS PGothic" pitchFamily="34" charset="-128"/>
            </a:endParaRPr>
          </a:p>
        </p:txBody>
      </p:sp>
      <p:pic>
        <p:nvPicPr>
          <p:cNvPr id="30753" name="Picture 19" descr="imgres.jpe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600" y="5638800"/>
            <a:ext cx="4127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4" name="TextBox 69"/>
          <p:cNvSpPr txBox="1">
            <a:spLocks noChangeArrowheads="1"/>
          </p:cNvSpPr>
          <p:nvPr/>
        </p:nvSpPr>
        <p:spPr bwMode="auto">
          <a:xfrm>
            <a:off x="152400" y="4953000"/>
            <a:ext cx="1504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200" i="0">
                <a:solidFill>
                  <a:srgbClr val="000000"/>
                </a:solidFill>
              </a:rPr>
              <a:t>Your Friendly </a:t>
            </a:r>
          </a:p>
          <a:p>
            <a:r>
              <a:rPr lang="en-US" sz="1200" i="0">
                <a:solidFill>
                  <a:srgbClr val="000000"/>
                </a:solidFill>
              </a:rPr>
              <a:t>Neighborhood </a:t>
            </a:r>
          </a:p>
          <a:p>
            <a:r>
              <a:rPr lang="en-US" sz="1200" i="0">
                <a:solidFill>
                  <a:srgbClr val="000000"/>
                </a:solidFill>
              </a:rPr>
              <a:t>Sequencing Center</a:t>
            </a:r>
          </a:p>
        </p:txBody>
      </p:sp>
      <p:sp>
        <p:nvSpPr>
          <p:cNvPr id="30755" name="TextBox 69"/>
          <p:cNvSpPr txBox="1">
            <a:spLocks noChangeArrowheads="1"/>
          </p:cNvSpPr>
          <p:nvPr/>
        </p:nvSpPr>
        <p:spPr bwMode="auto">
          <a:xfrm>
            <a:off x="152400" y="1828800"/>
            <a:ext cx="1504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200" i="0">
                <a:solidFill>
                  <a:srgbClr val="000000"/>
                </a:solidFill>
              </a:rPr>
              <a:t>Your Friendly </a:t>
            </a:r>
          </a:p>
          <a:p>
            <a:r>
              <a:rPr lang="en-US" sz="1200" i="0">
                <a:solidFill>
                  <a:srgbClr val="000000"/>
                </a:solidFill>
              </a:rPr>
              <a:t>Neighborhood </a:t>
            </a:r>
          </a:p>
          <a:p>
            <a:r>
              <a:rPr lang="en-US" sz="1200" i="0">
                <a:solidFill>
                  <a:srgbClr val="000000"/>
                </a:solidFill>
              </a:rPr>
              <a:t>Sequencing Center</a:t>
            </a:r>
          </a:p>
        </p:txBody>
      </p:sp>
      <p:cxnSp>
        <p:nvCxnSpPr>
          <p:cNvPr id="18473" name="Straight Connector 96"/>
          <p:cNvCxnSpPr>
            <a:cxnSpLocks noChangeShapeType="1"/>
          </p:cNvCxnSpPr>
          <p:nvPr/>
        </p:nvCxnSpPr>
        <p:spPr bwMode="auto">
          <a:xfrm>
            <a:off x="1676400" y="5638800"/>
            <a:ext cx="1447800" cy="0"/>
          </a:xfrm>
          <a:prstGeom prst="line">
            <a:avLst/>
          </a:prstGeom>
          <a:noFill/>
          <a:ln w="5715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cxnSp>
        <p:nvCxnSpPr>
          <p:cNvPr id="18478" name="Straight Connector 61"/>
          <p:cNvCxnSpPr>
            <a:cxnSpLocks noChangeShapeType="1"/>
          </p:cNvCxnSpPr>
          <p:nvPr/>
        </p:nvCxnSpPr>
        <p:spPr bwMode="auto">
          <a:xfrm flipV="1">
            <a:off x="3124200" y="2057400"/>
            <a:ext cx="0" cy="4038600"/>
          </a:xfrm>
          <a:prstGeom prst="line">
            <a:avLst/>
          </a:prstGeom>
          <a:noFill/>
          <a:ln w="127000">
            <a:solidFill>
              <a:schemeClr val="tx1"/>
            </a:solidFill>
            <a:round/>
            <a:headEnd/>
            <a:tailEnd/>
          </a:ln>
          <a:scene3d>
            <a:camera prst="obliqueTopRight"/>
            <a:lightRig rig="threePt" dir="t"/>
          </a:scene3d>
          <a:sp3d>
            <a:bevelT/>
          </a:sp3d>
          <a:extLst>
            <a:ext uri="{909E8E84-426E-40DD-AFC4-6F175D3DCCD1}">
              <a14:hiddenFill xmlns:a14="http://schemas.microsoft.com/office/drawing/2010/main">
                <a:noFill/>
              </a14:hiddenFill>
            </a:ext>
          </a:extLst>
        </p:spPr>
      </p:cxnSp>
      <p:sp>
        <p:nvSpPr>
          <p:cNvPr id="30761" name="Can 6"/>
          <p:cNvSpPr>
            <a:spLocks noChangeArrowheads="1"/>
          </p:cNvSpPr>
          <p:nvPr/>
        </p:nvSpPr>
        <p:spPr bwMode="auto">
          <a:xfrm>
            <a:off x="5867400" y="1981200"/>
            <a:ext cx="685800" cy="838200"/>
          </a:xfrm>
          <a:prstGeom prst="can">
            <a:avLst>
              <a:gd name="adj" fmla="val 24999"/>
            </a:avLst>
          </a:prstGeom>
          <a:solidFill>
            <a:schemeClr val="accent1"/>
          </a:solidFill>
          <a:ln w="9525">
            <a:solidFill>
              <a:schemeClr val="tx1"/>
            </a:solidFill>
            <a:round/>
            <a:headEnd/>
            <a:tailEnd/>
          </a:ln>
        </p:spPr>
        <p:txBody>
          <a:bodyPr/>
          <a:lstStyle/>
          <a:p>
            <a:endParaRPr lang="en-US">
              <a:solidFill>
                <a:srgbClr val="000000"/>
              </a:solidFill>
              <a:ea typeface="MS PGothic" pitchFamily="34" charset="-128"/>
            </a:endParaRPr>
          </a:p>
        </p:txBody>
      </p:sp>
      <p:sp>
        <p:nvSpPr>
          <p:cNvPr id="30762" name="Title 1"/>
          <p:cNvSpPr>
            <a:spLocks noGrp="1"/>
          </p:cNvSpPr>
          <p:nvPr/>
        </p:nvSpPr>
        <p:spPr bwMode="auto">
          <a:xfrm>
            <a:off x="263304" y="533400"/>
            <a:ext cx="82296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57200"/>
            <a:r>
              <a:rPr lang="en-US" sz="2800" b="1" dirty="0" smtClean="0">
                <a:solidFill>
                  <a:srgbClr val="990000"/>
                </a:solidFill>
                <a:ea typeface="MS PGothic" pitchFamily="34" charset="-128"/>
                <a:cs typeface="Arial" pitchFamily="34" charset="0"/>
              </a:rPr>
              <a:t>Current System</a:t>
            </a:r>
            <a:endParaRPr lang="en-US" sz="2800" b="1" dirty="0">
              <a:solidFill>
                <a:srgbClr val="990000"/>
              </a:solidFill>
              <a:ea typeface="MS PGothic" pitchFamily="34" charset="-128"/>
              <a:cs typeface="Arial" pitchFamily="34" charset="0"/>
            </a:endParaRPr>
          </a:p>
        </p:txBody>
      </p:sp>
      <p:sp>
        <p:nvSpPr>
          <p:cNvPr id="47" name="Can 6"/>
          <p:cNvSpPr>
            <a:spLocks noChangeArrowheads="1"/>
          </p:cNvSpPr>
          <p:nvPr/>
        </p:nvSpPr>
        <p:spPr bwMode="auto">
          <a:xfrm>
            <a:off x="5954864" y="4557091"/>
            <a:ext cx="685800" cy="838200"/>
          </a:xfrm>
          <a:prstGeom prst="can">
            <a:avLst>
              <a:gd name="adj" fmla="val 24999"/>
            </a:avLst>
          </a:prstGeom>
          <a:solidFill>
            <a:schemeClr val="accent1"/>
          </a:solidFill>
          <a:ln w="9525">
            <a:solidFill>
              <a:schemeClr val="tx1"/>
            </a:solidFill>
            <a:round/>
            <a:headEnd/>
            <a:tailEnd/>
          </a:ln>
        </p:spPr>
        <p:txBody>
          <a:bodyPr/>
          <a:lstStyle/>
          <a:p>
            <a:endParaRPr lang="en-US">
              <a:solidFill>
                <a:srgbClr val="000000"/>
              </a:solidFill>
              <a:ea typeface="MS PGothic" pitchFamily="34" charset="-128"/>
            </a:endParaRPr>
          </a:p>
        </p:txBody>
      </p:sp>
      <p:pic>
        <p:nvPicPr>
          <p:cNvPr id="46" name="Picture 24" descr="imgres.jpe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07364" y="4795621"/>
            <a:ext cx="9080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30"/>
          <p:cNvSpPr txBox="1">
            <a:spLocks noChangeArrowheads="1"/>
          </p:cNvSpPr>
          <p:nvPr/>
        </p:nvSpPr>
        <p:spPr bwMode="auto">
          <a:xfrm>
            <a:off x="4704678" y="4184190"/>
            <a:ext cx="30970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1400" i="0" dirty="0" smtClean="0">
                <a:solidFill>
                  <a:srgbClr val="000000"/>
                </a:solidFill>
              </a:rPr>
              <a:t>Other NCGAS XSEDE Resources…</a:t>
            </a:r>
            <a:endParaRPr lang="en-US" sz="1400" i="0" dirty="0">
              <a:solidFill>
                <a:srgbClr val="000000"/>
              </a:solidFill>
            </a:endParaRPr>
          </a:p>
        </p:txBody>
      </p:sp>
      <p:grpSp>
        <p:nvGrpSpPr>
          <p:cNvPr id="6" name="Group 5"/>
          <p:cNvGrpSpPr/>
          <p:nvPr/>
        </p:nvGrpSpPr>
        <p:grpSpPr>
          <a:xfrm>
            <a:off x="4266107" y="2400299"/>
            <a:ext cx="3377513" cy="2575891"/>
            <a:chOff x="4266107" y="2400299"/>
            <a:chExt cx="3377513" cy="2575891"/>
          </a:xfrm>
        </p:grpSpPr>
        <p:sp>
          <p:nvSpPr>
            <p:cNvPr id="18456" name="TextBox 13"/>
            <p:cNvSpPr txBox="1">
              <a:spLocks noChangeArrowheads="1"/>
            </p:cNvSpPr>
            <p:nvPr/>
          </p:nvSpPr>
          <p:spPr bwMode="auto">
            <a:xfrm>
              <a:off x="4266107" y="3688244"/>
              <a:ext cx="33775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2000" b="1" dirty="0" err="1">
                  <a:solidFill>
                    <a:srgbClr val="A1333A"/>
                  </a:solidFill>
                </a:rPr>
                <a:t>Lustre</a:t>
              </a:r>
              <a:r>
                <a:rPr lang="en-US" sz="2000" b="1" dirty="0">
                  <a:solidFill>
                    <a:srgbClr val="A1333A"/>
                  </a:solidFill>
                </a:rPr>
                <a:t> </a:t>
              </a:r>
              <a:r>
                <a:rPr lang="en-US" sz="2000" b="1" dirty="0" smtClean="0">
                  <a:solidFill>
                    <a:srgbClr val="A1333A"/>
                  </a:solidFill>
                </a:rPr>
                <a:t>WAN File </a:t>
              </a:r>
              <a:r>
                <a:rPr lang="en-US" sz="2000" b="1" dirty="0">
                  <a:solidFill>
                    <a:srgbClr val="A1333A"/>
                  </a:solidFill>
                </a:rPr>
                <a:t>System</a:t>
              </a:r>
            </a:p>
          </p:txBody>
        </p:sp>
        <p:cxnSp>
          <p:nvCxnSpPr>
            <p:cNvPr id="51" name="Curved Connector 50"/>
            <p:cNvCxnSpPr>
              <a:stCxn id="30761" idx="2"/>
              <a:endCxn id="47" idx="2"/>
            </p:cNvCxnSpPr>
            <p:nvPr/>
          </p:nvCxnSpPr>
          <p:spPr bwMode="auto">
            <a:xfrm rot="10800000" flipH="1" flipV="1">
              <a:off x="5867400" y="2400299"/>
              <a:ext cx="87464" cy="2575891"/>
            </a:xfrm>
            <a:prstGeom prst="curvedConnector3">
              <a:avLst>
                <a:gd name="adj1" fmla="val -3143194"/>
              </a:avLst>
            </a:prstGeom>
            <a:solidFill>
              <a:schemeClr val="accent1"/>
            </a:solidFill>
            <a:ln w="38100" cap="flat" cmpd="sng" algn="ctr">
              <a:solidFill>
                <a:srgbClr val="7D110C">
                  <a:alpha val="55000"/>
                </a:srgbClr>
              </a:solidFill>
              <a:prstDash val="solid"/>
              <a:round/>
              <a:headEnd type="none" w="med" len="med"/>
              <a:tailEnd type="none" w="med" len="med"/>
            </a:ln>
            <a:effectLst>
              <a:glow rad="101600">
                <a:schemeClr val="accent1">
                  <a:satMod val="175000"/>
                  <a:alpha val="40000"/>
                </a:schemeClr>
              </a:glow>
              <a:outerShdw blurRad="63500" dist="38099" dir="2700000" algn="ctr" rotWithShape="0">
                <a:schemeClr val="bg2">
                  <a:alpha val="74998"/>
                </a:schemeClr>
              </a:outerShdw>
            </a:effectLst>
            <a:extLst/>
          </p:spPr>
        </p:cxnSp>
      </p:grpSp>
      <p:grpSp>
        <p:nvGrpSpPr>
          <p:cNvPr id="7" name="Group 6"/>
          <p:cNvGrpSpPr/>
          <p:nvPr/>
        </p:nvGrpSpPr>
        <p:grpSpPr>
          <a:xfrm>
            <a:off x="1066800" y="2514600"/>
            <a:ext cx="4953000" cy="3505200"/>
            <a:chOff x="1066800" y="2514600"/>
            <a:chExt cx="4953000" cy="3505200"/>
          </a:xfrm>
        </p:grpSpPr>
        <p:grpSp>
          <p:nvGrpSpPr>
            <p:cNvPr id="5" name="Group 4"/>
            <p:cNvGrpSpPr/>
            <p:nvPr/>
          </p:nvGrpSpPr>
          <p:grpSpPr>
            <a:xfrm>
              <a:off x="1066800" y="2514600"/>
              <a:ext cx="4953000" cy="3505200"/>
              <a:chOff x="1066800" y="2514600"/>
              <a:chExt cx="4953000" cy="3505200"/>
            </a:xfrm>
          </p:grpSpPr>
          <p:cxnSp>
            <p:nvCxnSpPr>
              <p:cNvPr id="102" name="Curved Connector 101"/>
              <p:cNvCxnSpPr/>
              <p:nvPr/>
            </p:nvCxnSpPr>
            <p:spPr bwMode="auto">
              <a:xfrm rot="10800000" flipV="1">
                <a:off x="1066800" y="2552699"/>
                <a:ext cx="4800600" cy="1866899"/>
              </a:xfrm>
              <a:prstGeom prst="curvedConnector3">
                <a:avLst>
                  <a:gd name="adj1" fmla="val 50000"/>
                </a:avLst>
              </a:prstGeom>
              <a:solidFill>
                <a:schemeClr val="accent1"/>
              </a:solidFill>
              <a:ln w="38100" cap="flat" cmpd="sng" algn="ctr">
                <a:solidFill>
                  <a:srgbClr val="7D110C">
                    <a:alpha val="55000"/>
                  </a:srgbClr>
                </a:solidFill>
                <a:prstDash val="solid"/>
                <a:round/>
                <a:headEnd type="none" w="med" len="med"/>
                <a:tailEnd type="none" w="med" len="med"/>
              </a:ln>
              <a:effectLst>
                <a:glow rad="101600">
                  <a:schemeClr val="accent1">
                    <a:satMod val="175000"/>
                    <a:alpha val="40000"/>
                  </a:schemeClr>
                </a:glow>
                <a:outerShdw blurRad="63500" dist="38099" dir="2700000" algn="ctr" rotWithShape="0">
                  <a:schemeClr val="bg2">
                    <a:alpha val="74998"/>
                  </a:schemeClr>
                </a:outerShdw>
              </a:effectLst>
              <a:extLst/>
            </p:spPr>
          </p:cxnSp>
          <p:cxnSp>
            <p:nvCxnSpPr>
              <p:cNvPr id="104" name="Curved Connector 103"/>
              <p:cNvCxnSpPr/>
              <p:nvPr/>
            </p:nvCxnSpPr>
            <p:spPr bwMode="auto">
              <a:xfrm rot="10800000" flipV="1">
                <a:off x="1066800" y="2590800"/>
                <a:ext cx="4800600" cy="3429000"/>
              </a:xfrm>
              <a:prstGeom prst="curvedConnector3">
                <a:avLst>
                  <a:gd name="adj1" fmla="val 50000"/>
                </a:avLst>
              </a:prstGeom>
              <a:solidFill>
                <a:schemeClr val="accent1"/>
              </a:solidFill>
              <a:ln w="38100" cap="flat" cmpd="sng" algn="ctr">
                <a:solidFill>
                  <a:srgbClr val="7D110C">
                    <a:alpha val="55000"/>
                  </a:srgbClr>
                </a:solidFill>
                <a:prstDash val="solid"/>
                <a:round/>
                <a:headEnd type="none" w="med" len="med"/>
                <a:tailEnd type="none" w="med" len="med"/>
              </a:ln>
              <a:effectLst>
                <a:glow rad="101600">
                  <a:schemeClr val="accent1">
                    <a:satMod val="175000"/>
                    <a:alpha val="40000"/>
                  </a:schemeClr>
                </a:glow>
                <a:outerShdw blurRad="63500" dist="38099" dir="2700000" algn="ctr" rotWithShape="0">
                  <a:schemeClr val="bg2">
                    <a:alpha val="74998"/>
                  </a:schemeClr>
                </a:outerShdw>
              </a:effectLst>
              <a:extLst/>
            </p:spPr>
          </p:cxnSp>
          <p:cxnSp>
            <p:nvCxnSpPr>
              <p:cNvPr id="12" name="Curved Connector 11"/>
              <p:cNvCxnSpPr/>
              <p:nvPr/>
            </p:nvCxnSpPr>
            <p:spPr bwMode="auto">
              <a:xfrm rot="10800000" flipV="1">
                <a:off x="1066800" y="2514600"/>
                <a:ext cx="4953000" cy="381000"/>
              </a:xfrm>
              <a:prstGeom prst="curvedConnector3">
                <a:avLst>
                  <a:gd name="adj1" fmla="val 50000"/>
                </a:avLst>
              </a:prstGeom>
              <a:solidFill>
                <a:schemeClr val="accent1"/>
              </a:solidFill>
              <a:ln w="38100" cap="flat" cmpd="sng" algn="ctr">
                <a:solidFill>
                  <a:srgbClr val="7D110C">
                    <a:alpha val="55000"/>
                  </a:srgbClr>
                </a:solidFill>
                <a:prstDash val="solid"/>
                <a:round/>
                <a:headEnd type="none" w="med" len="med"/>
                <a:tailEnd type="none" w="med" len="med"/>
              </a:ln>
              <a:effectLst>
                <a:glow rad="101600">
                  <a:schemeClr val="accent1">
                    <a:satMod val="175000"/>
                    <a:alpha val="40000"/>
                  </a:schemeClr>
                </a:glow>
                <a:outerShdw blurRad="63500" dist="38099" dir="2700000" algn="ctr" rotWithShape="0">
                  <a:schemeClr val="bg2">
                    <a:alpha val="74998"/>
                  </a:schemeClr>
                </a:outerShdw>
              </a:effectLst>
              <a:extLst/>
            </p:spPr>
          </p:cxnSp>
        </p:grpSp>
        <p:sp>
          <p:nvSpPr>
            <p:cNvPr id="55" name="TextBox 13"/>
            <p:cNvSpPr txBox="1">
              <a:spLocks noChangeArrowheads="1"/>
            </p:cNvSpPr>
            <p:nvPr/>
          </p:nvSpPr>
          <p:spPr bwMode="auto">
            <a:xfrm>
              <a:off x="1066800" y="3096789"/>
              <a:ext cx="2073422" cy="707886"/>
            </a:xfrm>
            <a:prstGeom prst="rect">
              <a:avLst/>
            </a:prstGeom>
            <a:solidFill>
              <a:schemeClr val="bg1"/>
            </a:solidFill>
            <a:ln>
              <a:noFill/>
            </a:ln>
            <a:extLst/>
          </p:spPr>
          <p:txBody>
            <a:bodyPr wrap="squar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2000" b="1" dirty="0" smtClean="0">
                  <a:solidFill>
                    <a:srgbClr val="A1333A"/>
                  </a:solidFill>
                </a:rPr>
                <a:t>Globus On-line and other tools</a:t>
              </a:r>
              <a:endParaRPr lang="en-US" sz="2000" b="1" dirty="0">
                <a:solidFill>
                  <a:srgbClr val="A1333A"/>
                </a:solidFill>
              </a:endParaRPr>
            </a:p>
          </p:txBody>
        </p:sp>
      </p:grpSp>
      <p:grpSp>
        <p:nvGrpSpPr>
          <p:cNvPr id="8" name="Group 7"/>
          <p:cNvGrpSpPr/>
          <p:nvPr/>
        </p:nvGrpSpPr>
        <p:grpSpPr>
          <a:xfrm>
            <a:off x="3103779" y="2144404"/>
            <a:ext cx="4604788" cy="3938698"/>
            <a:chOff x="3103779" y="2144404"/>
            <a:chExt cx="4604788" cy="3938698"/>
          </a:xfrm>
        </p:grpSpPr>
        <p:grpSp>
          <p:nvGrpSpPr>
            <p:cNvPr id="24" name="Group 23"/>
            <p:cNvGrpSpPr/>
            <p:nvPr/>
          </p:nvGrpSpPr>
          <p:grpSpPr>
            <a:xfrm>
              <a:off x="3103779" y="2144404"/>
              <a:ext cx="3921126" cy="3796748"/>
              <a:chOff x="1424556" y="576539"/>
              <a:chExt cx="3921126" cy="3796748"/>
            </a:xfrm>
          </p:grpSpPr>
          <p:pic>
            <p:nvPicPr>
              <p:cNvPr id="44" name="Grafik 8" descr="FinalComparison.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24556" y="2108993"/>
                <a:ext cx="3818821" cy="226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Straight Arrow Connector 13"/>
              <p:cNvCxnSpPr/>
              <p:nvPr/>
            </p:nvCxnSpPr>
            <p:spPr bwMode="auto">
              <a:xfrm flipV="1">
                <a:off x="3343531" y="576539"/>
                <a:ext cx="2002151" cy="1471763"/>
              </a:xfrm>
              <a:prstGeom prst="straightConnector1">
                <a:avLst/>
              </a:prstGeom>
              <a:solidFill>
                <a:schemeClr val="accent1"/>
              </a:solidFill>
              <a:ln w="38100" cap="flat" cmpd="sng" algn="ctr">
                <a:solidFill>
                  <a:schemeClr val="accent1"/>
                </a:solidFill>
                <a:prstDash val="solid"/>
                <a:round/>
                <a:headEnd type="none" w="med" len="med"/>
                <a:tailEnd type="arrow"/>
              </a:ln>
              <a:effectLst>
                <a:glow rad="101600">
                  <a:schemeClr val="accent1">
                    <a:alpha val="40000"/>
                  </a:schemeClr>
                </a:glow>
                <a:outerShdw blurRad="63500" dist="38099" dir="2700000" algn="ctr" rotWithShape="0">
                  <a:schemeClr val="bg2">
                    <a:alpha val="74998"/>
                  </a:schemeClr>
                </a:outerShdw>
              </a:effectLst>
              <a:extLst/>
            </p:spPr>
          </p:cxnSp>
        </p:grpSp>
        <p:sp>
          <p:nvSpPr>
            <p:cNvPr id="73" name="TextBox 13"/>
            <p:cNvSpPr txBox="1">
              <a:spLocks noChangeArrowheads="1"/>
            </p:cNvSpPr>
            <p:nvPr/>
          </p:nvSpPr>
          <p:spPr bwMode="auto">
            <a:xfrm>
              <a:off x="5369465" y="5713770"/>
              <a:ext cx="2339102" cy="369332"/>
            </a:xfrm>
            <a:prstGeom prst="rect">
              <a:avLst/>
            </a:prstGeom>
            <a:solidFill>
              <a:schemeClr val="bg1"/>
            </a:solidFill>
            <a:ln>
              <a:noFill/>
            </a:ln>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800" b="1" dirty="0" smtClean="0">
                  <a:solidFill>
                    <a:srgbClr val="A1333A"/>
                  </a:solidFill>
                </a:rPr>
                <a:t>Optimized Software</a:t>
              </a:r>
              <a:endParaRPr lang="en-US" sz="1800" b="1" dirty="0">
                <a:solidFill>
                  <a:srgbClr val="A1333A"/>
                </a:solidFill>
              </a:endParaRPr>
            </a:p>
          </p:txBody>
        </p:sp>
      </p:grpSp>
      <p:grpSp>
        <p:nvGrpSpPr>
          <p:cNvPr id="4" name="Group 3"/>
          <p:cNvGrpSpPr/>
          <p:nvPr/>
        </p:nvGrpSpPr>
        <p:grpSpPr>
          <a:xfrm>
            <a:off x="938473" y="1987645"/>
            <a:ext cx="3932391" cy="3910791"/>
            <a:chOff x="2856241" y="2064026"/>
            <a:chExt cx="3932391" cy="3910791"/>
          </a:xfrm>
        </p:grpSpPr>
        <p:cxnSp>
          <p:nvCxnSpPr>
            <p:cNvPr id="63" name="Straight Arrow Connector 62"/>
            <p:cNvCxnSpPr>
              <a:stCxn id="49" idx="0"/>
            </p:cNvCxnSpPr>
            <p:nvPr/>
          </p:nvCxnSpPr>
          <p:spPr bwMode="auto">
            <a:xfrm flipV="1">
              <a:off x="4771284" y="2064026"/>
              <a:ext cx="2017348" cy="1516988"/>
            </a:xfrm>
            <a:prstGeom prst="straightConnector1">
              <a:avLst/>
            </a:prstGeom>
            <a:solidFill>
              <a:schemeClr val="accent1"/>
            </a:solidFill>
            <a:ln w="38100" cap="flat" cmpd="sng" algn="ctr">
              <a:solidFill>
                <a:schemeClr val="accent1"/>
              </a:solidFill>
              <a:prstDash val="solid"/>
              <a:round/>
              <a:headEnd type="none" w="med" len="med"/>
              <a:tailEnd type="arrow"/>
            </a:ln>
            <a:effectLst>
              <a:glow rad="101600">
                <a:schemeClr val="accent1">
                  <a:alpha val="40000"/>
                </a:schemeClr>
              </a:glow>
              <a:outerShdw blurRad="63500" dist="38099" dir="2700000" algn="ctr" rotWithShape="0">
                <a:schemeClr val="bg2">
                  <a:alpha val="74998"/>
                </a:schemeClr>
              </a:outerShdw>
            </a:effectLst>
            <a:extLst/>
          </p:spPr>
        </p:cxnSp>
        <p:pic>
          <p:nvPicPr>
            <p:cNvPr id="49" name="Content Placeholder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856241" y="3581014"/>
              <a:ext cx="3830085" cy="2393803"/>
            </a:xfrm>
            <a:prstGeom prst="rect">
              <a:avLst/>
            </a:prstGeom>
          </p:spPr>
        </p:pic>
      </p:grpSp>
    </p:spTree>
    <p:extLst>
      <p:ext uri="{BB962C8B-B14F-4D97-AF65-F5344CB8AC3E}">
        <p14:creationId xmlns:p14="http://schemas.microsoft.com/office/powerpoint/2010/main" val="2502164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xit" presetSubtype="0" fill="hold" nodeType="withEffect">
                                  <p:stCondLst>
                                    <p:cond delay="0"/>
                                  </p:stCondLst>
                                  <p:childTnLst>
                                    <p:animEffect transition="out" filter="fade">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xit" presetSubtype="0" fill="hold" nodeType="withEffect">
                                  <p:stCondLst>
                                    <p:cond delay="0"/>
                                  </p:stCondLst>
                                  <p:childTnLst>
                                    <p:animEffect transition="out" filter="fad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xit" presetSubtype="0" fill="hold"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Direction</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1451446"/>
            <a:ext cx="3421271" cy="4415954"/>
          </a:xfrm>
        </p:spPr>
      </p:pic>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22</a:t>
            </a:fld>
            <a:endParaRPr lang="en-US" dirty="0">
              <a:solidFill>
                <a:srgbClr val="FFFFFF"/>
              </a:solidFill>
            </a:endParaRPr>
          </a:p>
        </p:txBody>
      </p:sp>
    </p:spTree>
    <p:extLst>
      <p:ext uri="{BB962C8B-B14F-4D97-AF65-F5344CB8AC3E}">
        <p14:creationId xmlns:p14="http://schemas.microsoft.com/office/powerpoint/2010/main" val="22757129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NCGAS gives back to XSEDE</a:t>
            </a:r>
            <a:endParaRPr lang="en-US" dirty="0"/>
          </a:p>
        </p:txBody>
      </p:sp>
      <p:sp>
        <p:nvSpPr>
          <p:cNvPr id="3" name="Content Placeholder 2"/>
          <p:cNvSpPr>
            <a:spLocks noGrp="1"/>
          </p:cNvSpPr>
          <p:nvPr>
            <p:ph idx="1"/>
          </p:nvPr>
        </p:nvSpPr>
        <p:spPr/>
        <p:txBody>
          <a:bodyPr/>
          <a:lstStyle/>
          <a:p>
            <a:r>
              <a:rPr lang="en-US" dirty="0" smtClean="0"/>
              <a:t>NCGAS is a Tier 2 XSEDE Partner.</a:t>
            </a:r>
          </a:p>
          <a:p>
            <a:endParaRPr lang="en-US" dirty="0"/>
          </a:p>
          <a:p>
            <a:r>
              <a:rPr lang="en-US" dirty="0" smtClean="0"/>
              <a:t>XSEDE allocations are available on Mason (our large RAM cluster).</a:t>
            </a:r>
          </a:p>
          <a:p>
            <a:endParaRPr lang="en-US" dirty="0"/>
          </a:p>
          <a:p>
            <a:r>
              <a:rPr lang="en-US" dirty="0" smtClean="0"/>
              <a:t>300,000 SU’s of 0.5 TB RAM nodes with NCGAS support software.</a:t>
            </a:r>
            <a:endParaRPr lang="en-US"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23</a:t>
            </a:fld>
            <a:endParaRPr lang="en-US" dirty="0">
              <a:solidFill>
                <a:srgbClr val="FFFFFF"/>
              </a:solidFill>
            </a:endParaRPr>
          </a:p>
        </p:txBody>
      </p:sp>
    </p:spTree>
    <p:extLst>
      <p:ext uri="{BB962C8B-B14F-4D97-AF65-F5344CB8AC3E}">
        <p14:creationId xmlns:p14="http://schemas.microsoft.com/office/powerpoint/2010/main" val="21671037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609600" y="914400"/>
            <a:ext cx="7796213" cy="1143000"/>
          </a:xfrm>
        </p:spPr>
        <p:txBody>
          <a:bodyPr/>
          <a:lstStyle/>
          <a:p>
            <a:pPr eaLnBrk="1" hangingPunct="1"/>
            <a:r>
              <a:rPr lang="en-US" smtClean="0"/>
              <a:t>Thank You</a:t>
            </a:r>
          </a:p>
        </p:txBody>
      </p:sp>
      <p:sp>
        <p:nvSpPr>
          <p:cNvPr id="38916" name="Rectangle 3"/>
          <p:cNvSpPr>
            <a:spLocks noGrp="1" noChangeArrowheads="1"/>
          </p:cNvSpPr>
          <p:nvPr>
            <p:ph type="body" idx="1"/>
          </p:nvPr>
        </p:nvSpPr>
        <p:spPr>
          <a:xfrm>
            <a:off x="1905000" y="1752600"/>
            <a:ext cx="6019800" cy="2895600"/>
          </a:xfrm>
        </p:spPr>
        <p:txBody>
          <a:bodyPr/>
          <a:lstStyle/>
          <a:p>
            <a:pPr marL="0" indent="0" eaLnBrk="1" hangingPunct="1">
              <a:buFontTx/>
              <a:buNone/>
            </a:pPr>
            <a:r>
              <a:rPr lang="en-US" dirty="0" smtClean="0"/>
              <a:t>Questions?</a:t>
            </a:r>
          </a:p>
          <a:p>
            <a:pPr marL="0" indent="0" eaLnBrk="1" hangingPunct="1">
              <a:buFontTx/>
              <a:buNone/>
            </a:pPr>
            <a:r>
              <a:rPr lang="en-US" sz="2400" dirty="0" smtClean="0"/>
              <a:t>Bill Barnett</a:t>
            </a:r>
          </a:p>
          <a:p>
            <a:pPr marL="0" indent="0" eaLnBrk="1" hangingPunct="1">
              <a:buFontTx/>
              <a:buNone/>
            </a:pPr>
            <a:r>
              <a:rPr lang="en-US" sz="2400" dirty="0" smtClean="0"/>
              <a:t>Rich LeDuc</a:t>
            </a:r>
          </a:p>
          <a:p>
            <a:pPr marL="0" indent="0" eaLnBrk="1" hangingPunct="1">
              <a:buFontTx/>
              <a:buNone/>
            </a:pPr>
            <a:r>
              <a:rPr lang="en-US" sz="2400" dirty="0" smtClean="0"/>
              <a:t>Le-Shin Wu</a:t>
            </a:r>
          </a:p>
          <a:p>
            <a:pPr marL="0" indent="0" eaLnBrk="1" hangingPunct="1">
              <a:buFontTx/>
              <a:buNone/>
            </a:pPr>
            <a:r>
              <a:rPr lang="en-US" sz="2400" dirty="0" smtClean="0"/>
              <a:t>Carrie Ganote</a:t>
            </a:r>
          </a:p>
          <a:p>
            <a:pPr marL="0" indent="0" eaLnBrk="1" hangingPunct="1">
              <a:buFontTx/>
              <a:buNone/>
            </a:pPr>
            <a:r>
              <a:rPr lang="en-US" sz="2400" dirty="0" smtClean="0"/>
              <a:t>Tom Doak</a:t>
            </a:r>
          </a:p>
          <a:p>
            <a:pPr marL="0" indent="0" eaLnBrk="1" hangingPunct="1">
              <a:buFontTx/>
              <a:buNone/>
            </a:pPr>
            <a:endParaRPr lang="en-US" sz="2400" dirty="0" smtClean="0"/>
          </a:p>
          <a:p>
            <a:pPr marL="0" indent="0" eaLnBrk="1" hangingPunct="1">
              <a:buFontTx/>
              <a:buNone/>
            </a:pPr>
            <a:endParaRPr lang="en-US" sz="2400" dirty="0" smtClean="0"/>
          </a:p>
          <a:p>
            <a:pPr marL="0" indent="0" eaLnBrk="1" hangingPunct="1">
              <a:buFontTx/>
              <a:buNone/>
            </a:pPr>
            <a:endParaRPr lang="en-US" sz="2000" dirty="0" smtClean="0"/>
          </a:p>
        </p:txBody>
      </p:sp>
      <p:pic>
        <p:nvPicPr>
          <p:cNvPr id="38917" name="Picture 5" descr="NCGAS_Horizontal.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4800600"/>
            <a:ext cx="53467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ight Arrow 1"/>
          <p:cNvSpPr/>
          <p:nvPr/>
        </p:nvSpPr>
        <p:spPr bwMode="auto">
          <a:xfrm>
            <a:off x="1066800" y="2743200"/>
            <a:ext cx="91440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8648332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457200" y="1828801"/>
            <a:ext cx="8229600" cy="3200400"/>
          </a:xfrm>
        </p:spPr>
        <p:txBody>
          <a:bodyPr>
            <a:normAutofit/>
          </a:bodyPr>
          <a:lstStyle/>
          <a:p>
            <a:r>
              <a:rPr lang="en-US" sz="1600" dirty="0"/>
              <a:t>This material is based upon work supported by the National Science Foundation under Grants No. </a:t>
            </a:r>
            <a:r>
              <a:rPr lang="en-US" sz="1600" dirty="0" smtClean="0"/>
              <a:t>ABI-1062432</a:t>
            </a:r>
          </a:p>
          <a:p>
            <a:r>
              <a:rPr lang="en-US" sz="1600" dirty="0" smtClean="0"/>
              <a:t>This </a:t>
            </a:r>
            <a:r>
              <a:rPr lang="en-US" sz="1600" dirty="0"/>
              <a:t>work was supported in part by the Lilly Endowment, Inc. and the Indiana University Pervasive Technology Institute</a:t>
            </a:r>
          </a:p>
          <a:p>
            <a:r>
              <a:rPr lang="en-US" sz="1600" dirty="0"/>
              <a:t>Any opinions presented here are those of the presenter(s) and do not necessarily represent the opinions of the National Science Foundation or any other funding </a:t>
            </a:r>
            <a:r>
              <a:rPr lang="en-US" sz="1600" dirty="0" smtClean="0"/>
              <a:t>agencies</a:t>
            </a:r>
            <a:endParaRPr lang="en-US" sz="1600" dirty="0"/>
          </a:p>
        </p:txBody>
      </p:sp>
    </p:spTree>
    <p:extLst>
      <p:ext uri="{BB962C8B-B14F-4D97-AF65-F5344CB8AC3E}">
        <p14:creationId xmlns:p14="http://schemas.microsoft.com/office/powerpoint/2010/main" val="3578567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457200" y="1219201"/>
            <a:ext cx="8229600" cy="4572000"/>
          </a:xfrm>
        </p:spPr>
        <p:txBody>
          <a:bodyPr>
            <a:noAutofit/>
          </a:bodyPr>
          <a:lstStyle/>
          <a:p>
            <a:pPr>
              <a:spcBef>
                <a:spcPts val="0"/>
              </a:spcBef>
              <a:spcAft>
                <a:spcPts val="1200"/>
              </a:spcAft>
            </a:pPr>
            <a:r>
              <a:rPr lang="en-US" sz="1400" dirty="0"/>
              <a:t>Please cite as: </a:t>
            </a:r>
            <a:r>
              <a:rPr lang="en-US" sz="1400" dirty="0" smtClean="0"/>
              <a:t>LeDuc, R.D</a:t>
            </a:r>
            <a:r>
              <a:rPr lang="en-US" sz="1400" dirty="0"/>
              <a:t>., National Center for Genome Analysis Support Leverages XSEDE Resources to Support Life Scientists, </a:t>
            </a:r>
            <a:r>
              <a:rPr lang="en-US" sz="1400" dirty="0" smtClean="0"/>
              <a:t>presented at XSEDE13, San Diego, CA, 7/23/2013.</a:t>
            </a:r>
            <a:endParaRPr lang="en-US" sz="1400" dirty="0"/>
          </a:p>
          <a:p>
            <a:pPr>
              <a:spcBef>
                <a:spcPts val="0"/>
              </a:spcBef>
              <a:spcAft>
                <a:spcPts val="1200"/>
              </a:spcAft>
            </a:pPr>
            <a:r>
              <a:rPr lang="en-US" sz="1400" dirty="0"/>
              <a:t>Items indicated with a © are under copyright and used here with permission. Such items may not be reused without permission from the holder of copyright except where license terms noted on a slide permit reuse.</a:t>
            </a:r>
          </a:p>
          <a:p>
            <a:pPr>
              <a:spcBef>
                <a:spcPts val="0"/>
              </a:spcBef>
              <a:spcAft>
                <a:spcPts val="1200"/>
              </a:spcAft>
            </a:pPr>
            <a:r>
              <a:rPr lang="en-US" sz="1400" dirty="0"/>
              <a:t>Except where otherwise noted,  contents of this presentation are copyright 2011 by the Trustees of Indiana University.</a:t>
            </a:r>
          </a:p>
          <a:p>
            <a:pPr>
              <a:spcBef>
                <a:spcPts val="0"/>
              </a:spcBef>
              <a:spcAft>
                <a:spcPts val="1200"/>
              </a:spcAft>
            </a:pPr>
            <a:r>
              <a:rPr lang="en-US" sz="1400" dirty="0"/>
              <a:t>This document is released under the Creative Commons Attribution 3.0 Unported license (</a:t>
            </a:r>
            <a:r>
              <a:rPr lang="en-US" sz="1400" dirty="0">
                <a:hlinkClick r:id="rId2"/>
              </a:rPr>
              <a:t>http://creativecommons.org/licenses/by/3.0</a:t>
            </a:r>
            <a:r>
              <a:rPr lang="en-US" sz="1400" dirty="0" smtClean="0">
                <a:hlinkClick r:id="rId2"/>
              </a:rPr>
              <a:t>/</a:t>
            </a:r>
            <a:r>
              <a:rPr lang="en-US" sz="1400" dirty="0" smtClean="0"/>
              <a:t>)</a:t>
            </a:r>
            <a:r>
              <a:rPr lang="en-US" sz="1400" dirty="0"/>
              <a:t>. This license includes the following terms: You are free to share – to copy, distribute and transmit the work and to remix – to adapt the work under the following conditions: attribution – you must attribute the work in the manner specified by the author or licensor (but not in any way that suggests that they endorse you or your use of the work). For any reuse or distribution, you must make clear to others the license terms of this work</a:t>
            </a:r>
            <a:r>
              <a:rPr lang="en-US" sz="1400" dirty="0" smtClean="0"/>
              <a:t>.</a:t>
            </a:r>
            <a:endParaRPr lang="en-US" sz="1400" dirty="0"/>
          </a:p>
        </p:txBody>
      </p:sp>
    </p:spTree>
    <p:extLst>
      <p:ext uri="{BB962C8B-B14F-4D97-AF65-F5344CB8AC3E}">
        <p14:creationId xmlns:p14="http://schemas.microsoft.com/office/powerpoint/2010/main" val="1620760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3"/>
          <p:cNvSpPr>
            <a:spLocks noGrp="1" noChangeArrowheads="1"/>
          </p:cNvSpPr>
          <p:nvPr>
            <p:ph type="body" idx="1"/>
          </p:nvPr>
        </p:nvSpPr>
        <p:spPr>
          <a:xfrm>
            <a:off x="533400" y="2209800"/>
            <a:ext cx="7543800" cy="3581400"/>
          </a:xfrm>
        </p:spPr>
        <p:txBody>
          <a:bodyPr/>
          <a:lstStyle/>
          <a:p>
            <a:pPr eaLnBrk="1" hangingPunct="1"/>
            <a:r>
              <a:rPr lang="en-US" dirty="0" smtClean="0"/>
              <a:t>Funded by National Science Foundation</a:t>
            </a:r>
          </a:p>
          <a:p>
            <a:pPr marL="920750" lvl="1" indent="-514350">
              <a:buFont typeface="+mj-lt"/>
              <a:buAutoNum type="arabicPeriod"/>
            </a:pPr>
            <a:r>
              <a:rPr lang="en-US" sz="1800" dirty="0" smtClean="0"/>
              <a:t>Large memory clusters for assembly</a:t>
            </a:r>
          </a:p>
          <a:p>
            <a:pPr marL="920750" lvl="1" indent="-514350">
              <a:buFont typeface="+mj-lt"/>
              <a:buAutoNum type="arabicPeriod"/>
            </a:pPr>
            <a:r>
              <a:rPr lang="en-US" sz="1800" dirty="0" smtClean="0"/>
              <a:t>Bioinformatics consulting for biologists</a:t>
            </a:r>
          </a:p>
          <a:p>
            <a:pPr marL="920750" lvl="1" indent="-514350">
              <a:buFont typeface="+mj-lt"/>
              <a:buAutoNum type="arabicPeriod"/>
            </a:pPr>
            <a:r>
              <a:rPr lang="en-US" sz="1800" dirty="0" smtClean="0"/>
              <a:t>Optimized software for better efficiency</a:t>
            </a:r>
            <a:endParaRPr lang="en-US" sz="2400" dirty="0" smtClean="0"/>
          </a:p>
          <a:p>
            <a:pPr eaLnBrk="1" hangingPunct="1"/>
            <a:r>
              <a:rPr lang="en-US" dirty="0" smtClean="0"/>
              <a:t>Collaboration across IU, TACC, SDSC, and PSC.</a:t>
            </a:r>
          </a:p>
          <a:p>
            <a:pPr eaLnBrk="1" hangingPunct="1"/>
            <a:r>
              <a:rPr lang="en-US" dirty="0" smtClean="0"/>
              <a:t>Open for business at: </a:t>
            </a:r>
            <a:r>
              <a:rPr lang="en-US" dirty="0" smtClean="0">
                <a:hlinkClick r:id="rId3"/>
              </a:rPr>
              <a:t>http://ncgas.org</a:t>
            </a:r>
            <a:r>
              <a:rPr lang="en-US" dirty="0" smtClean="0"/>
              <a:t> </a:t>
            </a:r>
          </a:p>
        </p:txBody>
      </p:sp>
      <p:pic>
        <p:nvPicPr>
          <p:cNvPr id="20485" name="Picture 3" descr="imgres.jpe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74492" y="2667000"/>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5" descr="NCGAS_Horizontal.t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096" y="228600"/>
            <a:ext cx="8498904" cy="145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9287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279797" y="596486"/>
            <a:ext cx="8458200" cy="1143000"/>
          </a:xfrm>
        </p:spPr>
        <p:txBody>
          <a:bodyPr/>
          <a:lstStyle/>
          <a:p>
            <a:pPr eaLnBrk="1" hangingPunct="1"/>
            <a:r>
              <a:rPr lang="en-US" dirty="0" smtClean="0"/>
              <a:t>Making it easier for Biologists</a:t>
            </a:r>
          </a:p>
        </p:txBody>
      </p:sp>
      <p:sp>
        <p:nvSpPr>
          <p:cNvPr id="22532" name="Content Placeholder 2"/>
          <p:cNvSpPr>
            <a:spLocks noGrp="1"/>
          </p:cNvSpPr>
          <p:nvPr>
            <p:ph idx="1"/>
          </p:nvPr>
        </p:nvSpPr>
        <p:spPr>
          <a:xfrm>
            <a:off x="4358481" y="2895600"/>
            <a:ext cx="4419600" cy="2986088"/>
          </a:xfrm>
        </p:spPr>
        <p:txBody>
          <a:bodyPr/>
          <a:lstStyle/>
          <a:p>
            <a:r>
              <a:rPr lang="en-US" sz="2400" dirty="0" smtClean="0"/>
              <a:t>Web interface to NCGAS resources </a:t>
            </a:r>
          </a:p>
          <a:p>
            <a:r>
              <a:rPr lang="en-US" sz="2400" dirty="0" smtClean="0"/>
              <a:t>Supports many bioinformatics tools</a:t>
            </a:r>
          </a:p>
          <a:p>
            <a:r>
              <a:rPr lang="en-US" sz="2400" dirty="0" smtClean="0"/>
              <a:t>Available for both research and instruction.</a:t>
            </a:r>
          </a:p>
        </p:txBody>
      </p:sp>
      <p:pic>
        <p:nvPicPr>
          <p:cNvPr id="22536" name="Picture 16" descr="imgres.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600200"/>
            <a:ext cx="3974048" cy="110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237214" y="1789844"/>
            <a:ext cx="3733800" cy="3660775"/>
            <a:chOff x="5334000" y="1828800"/>
            <a:chExt cx="3733800" cy="3660775"/>
          </a:xfrm>
        </p:grpSpPr>
        <p:grpSp>
          <p:nvGrpSpPr>
            <p:cNvPr id="22533" name="Group 9"/>
            <p:cNvGrpSpPr>
              <a:grpSpLocks/>
            </p:cNvGrpSpPr>
            <p:nvPr/>
          </p:nvGrpSpPr>
          <p:grpSpPr bwMode="auto">
            <a:xfrm>
              <a:off x="5334000" y="1828800"/>
              <a:ext cx="3048000" cy="3660775"/>
              <a:chOff x="-79920" y="1749489"/>
              <a:chExt cx="3196804" cy="3660711"/>
            </a:xfrm>
          </p:grpSpPr>
          <p:sp>
            <p:nvSpPr>
              <p:cNvPr id="11" name="Isosceles Triangle 10"/>
              <p:cNvSpPr/>
              <p:nvPr/>
            </p:nvSpPr>
            <p:spPr bwMode="auto">
              <a:xfrm rot="10800000">
                <a:off x="1371962" y="2209856"/>
                <a:ext cx="1295372" cy="3200344"/>
              </a:xfrm>
              <a:prstGeom prst="triangle">
                <a:avLst>
                  <a:gd name="adj" fmla="val 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solidFill>
                    <a:srgbClr val="000000"/>
                  </a:solidFill>
                  <a:latin typeface="Arial" charset="0"/>
                  <a:ea typeface="ＭＳ Ｐゴシック" charset="0"/>
                </a:endParaRPr>
              </a:p>
            </p:txBody>
          </p:sp>
          <p:sp>
            <p:nvSpPr>
              <p:cNvPr id="22540" name="TextBox 11"/>
              <p:cNvSpPr txBox="1">
                <a:spLocks noChangeArrowheads="1"/>
              </p:cNvSpPr>
              <p:nvPr/>
            </p:nvSpPr>
            <p:spPr bwMode="auto">
              <a:xfrm>
                <a:off x="-79920" y="2206681"/>
                <a:ext cx="12474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a:solidFill>
                      <a:srgbClr val="000000"/>
                    </a:solidFill>
                  </a:rPr>
                  <a:t>Common</a:t>
                </a:r>
              </a:p>
            </p:txBody>
          </p:sp>
          <p:sp>
            <p:nvSpPr>
              <p:cNvPr id="22541" name="TextBox 12"/>
              <p:cNvSpPr txBox="1">
                <a:spLocks noChangeArrowheads="1"/>
              </p:cNvSpPr>
              <p:nvPr/>
            </p:nvSpPr>
            <p:spPr bwMode="auto">
              <a:xfrm>
                <a:off x="124143" y="4953000"/>
                <a:ext cx="11233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r"/>
                <a:r>
                  <a:rPr lang="en-US">
                    <a:solidFill>
                      <a:srgbClr val="000000"/>
                    </a:solidFill>
                  </a:rPr>
                  <a:t>Rare</a:t>
                </a:r>
              </a:p>
            </p:txBody>
          </p:sp>
          <p:sp>
            <p:nvSpPr>
              <p:cNvPr id="22542" name="TextBox 13"/>
              <p:cNvSpPr txBox="1">
                <a:spLocks noChangeArrowheads="1"/>
              </p:cNvSpPr>
              <p:nvPr/>
            </p:nvSpPr>
            <p:spPr bwMode="auto">
              <a:xfrm>
                <a:off x="0" y="1749489"/>
                <a:ext cx="31168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pPr algn="ctr"/>
                <a:r>
                  <a:rPr lang="en-US" sz="2000" b="1">
                    <a:solidFill>
                      <a:srgbClr val="7D110C"/>
                    </a:solidFill>
                  </a:rPr>
                  <a:t>Computational Skills</a:t>
                </a:r>
              </a:p>
            </p:txBody>
          </p:sp>
        </p:grpSp>
        <p:cxnSp>
          <p:nvCxnSpPr>
            <p:cNvPr id="15" name="Straight Connector 14"/>
            <p:cNvCxnSpPr/>
            <p:nvPr/>
          </p:nvCxnSpPr>
          <p:spPr bwMode="auto">
            <a:xfrm>
              <a:off x="5638800" y="3124200"/>
              <a:ext cx="3276600" cy="0"/>
            </a:xfrm>
            <a:prstGeom prst="line">
              <a:avLst/>
            </a:prstGeom>
            <a:solidFill>
              <a:schemeClr val="accent1"/>
            </a:solidFill>
            <a:ln w="57150" cap="flat" cmpd="sng" algn="ctr">
              <a:solidFill>
                <a:schemeClr val="accent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 name="Straight Connector 15"/>
            <p:cNvCxnSpPr/>
            <p:nvPr/>
          </p:nvCxnSpPr>
          <p:spPr bwMode="auto">
            <a:xfrm>
              <a:off x="5638800" y="4191000"/>
              <a:ext cx="3276600" cy="0"/>
            </a:xfrm>
            <a:prstGeom prst="line">
              <a:avLst/>
            </a:prstGeom>
            <a:solidFill>
              <a:schemeClr val="accent1"/>
            </a:solidFill>
            <a:ln w="57150" cap="flat" cmpd="sng" algn="ctr">
              <a:solidFill>
                <a:schemeClr val="accent1">
                  <a:lumMod val="50000"/>
                  <a:alpha val="2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2537" name="Rectangle 2"/>
            <p:cNvSpPr txBox="1">
              <a:spLocks noChangeArrowheads="1"/>
            </p:cNvSpPr>
            <p:nvPr/>
          </p:nvSpPr>
          <p:spPr bwMode="auto">
            <a:xfrm>
              <a:off x="8001000" y="2057400"/>
              <a:ext cx="106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b="1" dirty="0">
                  <a:solidFill>
                    <a:srgbClr val="7D110C"/>
                  </a:solidFill>
                </a:rPr>
                <a:t>LOW</a:t>
              </a:r>
            </a:p>
          </p:txBody>
        </p:sp>
        <p:sp>
          <p:nvSpPr>
            <p:cNvPr id="22538" name="Rectangle 2"/>
            <p:cNvSpPr txBox="1">
              <a:spLocks noChangeArrowheads="1"/>
            </p:cNvSpPr>
            <p:nvPr/>
          </p:nvSpPr>
          <p:spPr bwMode="auto">
            <a:xfrm>
              <a:off x="8001000" y="4800600"/>
              <a:ext cx="106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b="1" dirty="0">
                  <a:solidFill>
                    <a:srgbClr val="7D110C"/>
                  </a:solidFill>
                </a:rPr>
                <a:t>HIGH</a:t>
              </a:r>
            </a:p>
          </p:txBody>
        </p:sp>
      </p:grpSp>
      <p:sp>
        <p:nvSpPr>
          <p:cNvPr id="3" name="Rectangle 2"/>
          <p:cNvSpPr/>
          <p:nvPr/>
        </p:nvSpPr>
        <p:spPr bwMode="auto">
          <a:xfrm>
            <a:off x="237214" y="1600200"/>
            <a:ext cx="3933157" cy="4343400"/>
          </a:xfrm>
          <a:prstGeom prst="rect">
            <a:avLst/>
          </a:prstGeom>
          <a:noFill/>
          <a:ln w="38100" cap="flat" cmpd="sng" algn="ctr">
            <a:solidFill>
              <a:schemeClr val="accent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96292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Provide:</a:t>
            </a:r>
            <a:endParaRPr lang="en-US" dirty="0"/>
          </a:p>
        </p:txBody>
      </p:sp>
      <p:sp>
        <p:nvSpPr>
          <p:cNvPr id="3" name="Content Placeholder 2"/>
          <p:cNvSpPr>
            <a:spLocks noGrp="1"/>
          </p:cNvSpPr>
          <p:nvPr>
            <p:ph idx="1"/>
          </p:nvPr>
        </p:nvSpPr>
        <p:spPr/>
        <p:txBody>
          <a:bodyPr/>
          <a:lstStyle/>
          <a:p>
            <a:r>
              <a:rPr lang="en-US" dirty="0" smtClean="0"/>
              <a:t>Large RAM computational resources</a:t>
            </a:r>
          </a:p>
          <a:p>
            <a:r>
              <a:rPr lang="en-US" dirty="0" smtClean="0"/>
              <a:t>Appropriate storage</a:t>
            </a:r>
          </a:p>
          <a:p>
            <a:r>
              <a:rPr lang="en-US" dirty="0" smtClean="0"/>
              <a:t>Data transport assistance</a:t>
            </a:r>
          </a:p>
          <a:p>
            <a:r>
              <a:rPr lang="en-US" dirty="0" smtClean="0"/>
              <a:t>IT (help-desk-like) Support</a:t>
            </a:r>
          </a:p>
          <a:p>
            <a:r>
              <a:rPr lang="en-US" dirty="0" smtClean="0"/>
              <a:t>Bioinformatic Consultation and support</a:t>
            </a:r>
            <a:endParaRPr lang="en-US"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5</a:t>
            </a:fld>
            <a:endParaRPr lang="en-US" dirty="0">
              <a:solidFill>
                <a:srgbClr val="FFFFFF"/>
              </a:solidFill>
            </a:endParaRPr>
          </a:p>
        </p:txBody>
      </p:sp>
    </p:spTree>
    <p:extLst>
      <p:ext uri="{BB962C8B-B14F-4D97-AF65-F5344CB8AC3E}">
        <p14:creationId xmlns:p14="http://schemas.microsoft.com/office/powerpoint/2010/main" val="2225295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services announced today include:</a:t>
            </a:r>
            <a:br>
              <a:rPr lang="en-US" dirty="0"/>
            </a:br>
            <a:endParaRPr lang="en-US" dirty="0"/>
          </a:p>
        </p:txBody>
      </p:sp>
      <p:sp>
        <p:nvSpPr>
          <p:cNvPr id="3" name="Content Placeholder 2"/>
          <p:cNvSpPr>
            <a:spLocks noGrp="1"/>
          </p:cNvSpPr>
          <p:nvPr>
            <p:ph idx="1"/>
          </p:nvPr>
        </p:nvSpPr>
        <p:spPr/>
        <p:txBody>
          <a:bodyPr/>
          <a:lstStyle/>
          <a:p>
            <a:r>
              <a:rPr lang="en-US" sz="2400" dirty="0" smtClean="0"/>
              <a:t>Storage </a:t>
            </a:r>
            <a:r>
              <a:rPr lang="en-US" sz="2400" dirty="0"/>
              <a:t>of up to 50 terabytes of research data on IU's Scientific Data Archive tape storage system</a:t>
            </a:r>
            <a:r>
              <a:rPr lang="en-US" sz="2400" dirty="0" smtClean="0"/>
              <a:t>.</a:t>
            </a:r>
            <a:endParaRPr lang="en-US" sz="2400" dirty="0"/>
          </a:p>
          <a:p>
            <a:r>
              <a:rPr lang="en-US" sz="2400" dirty="0" smtClean="0"/>
              <a:t>Services </a:t>
            </a:r>
            <a:r>
              <a:rPr lang="en-US" sz="2400" dirty="0"/>
              <a:t>for </a:t>
            </a:r>
            <a:r>
              <a:rPr lang="en-US" sz="2400" dirty="0" err="1"/>
              <a:t>curation</a:t>
            </a:r>
            <a:r>
              <a:rPr lang="en-US" sz="2400" dirty="0"/>
              <a:t> and long-term storage of data sets and final results from genome research in the </a:t>
            </a:r>
            <a:r>
              <a:rPr lang="en-US" sz="2400" dirty="0" smtClean="0"/>
              <a:t>IUScholarWorks…</a:t>
            </a:r>
            <a:endParaRPr lang="en-US" sz="2400" dirty="0"/>
          </a:p>
          <a:p>
            <a:pPr marL="0" indent="0">
              <a:buNone/>
            </a:pPr>
            <a:r>
              <a:rPr lang="en-US" sz="2400" dirty="0"/>
              <a:t>• </a:t>
            </a:r>
            <a:r>
              <a:rPr lang="en-US" sz="2400" dirty="0" smtClean="0"/>
              <a:t>NCGAS </a:t>
            </a:r>
            <a:r>
              <a:rPr lang="en-US" sz="2400" dirty="0"/>
              <a:t>will write letters of commitment for consulting, computation, and data storage resources to include with grant proposals </a:t>
            </a:r>
            <a:r>
              <a:rPr lang="en-US" sz="2400" dirty="0" smtClean="0"/>
              <a:t>…</a:t>
            </a:r>
            <a:endParaRPr lang="en-US" sz="2400" dirty="0"/>
          </a:p>
          <a:p>
            <a:endParaRPr lang="en-US" sz="2400"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6</a:t>
            </a:fld>
            <a:endParaRPr lang="en-US" dirty="0">
              <a:solidFill>
                <a:srgbClr val="FFFFFF"/>
              </a:solidFill>
            </a:endParaRPr>
          </a:p>
        </p:txBody>
      </p:sp>
    </p:spTree>
    <p:extLst>
      <p:ext uri="{BB962C8B-B14F-4D97-AF65-F5344CB8AC3E}">
        <p14:creationId xmlns:p14="http://schemas.microsoft.com/office/powerpoint/2010/main" val="3042696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Continuum</a:t>
            </a:r>
            <a:endParaRPr lang="en-US" dirty="0"/>
          </a:p>
        </p:txBody>
      </p:sp>
      <p:sp>
        <p:nvSpPr>
          <p:cNvPr id="4" name="Slide Number Placeholder 3"/>
          <p:cNvSpPr>
            <a:spLocks noGrp="1"/>
          </p:cNvSpPr>
          <p:nvPr>
            <p:ph type="sldNum" sz="quarter" idx="12"/>
          </p:nvPr>
        </p:nvSpPr>
        <p:spPr/>
        <p:txBody>
          <a:bodyPr/>
          <a:lstStyle/>
          <a:p>
            <a:fld id="{D11A1371-1E5D-4540-8D6E-8432AB53A6A6}" type="slidenum">
              <a:rPr lang="en-US" smtClean="0">
                <a:solidFill>
                  <a:srgbClr val="FFFFFF"/>
                </a:solidFill>
              </a:rPr>
              <a:pPr/>
              <a:t>7</a:t>
            </a:fld>
            <a:endParaRPr lang="en-US" dirty="0">
              <a:solidFill>
                <a:srgbClr val="FFFFFF"/>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219200"/>
            <a:ext cx="2904055" cy="199007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0179" y="3844500"/>
            <a:ext cx="3096572" cy="1759182"/>
          </a:xfrm>
          <a:prstGeom prst="rect">
            <a:avLst/>
          </a:prstGeom>
        </p:spPr>
      </p:pic>
      <p:sp>
        <p:nvSpPr>
          <p:cNvPr id="5" name="Right Arrow 4"/>
          <p:cNvSpPr/>
          <p:nvPr/>
        </p:nvSpPr>
        <p:spPr bwMode="auto">
          <a:xfrm>
            <a:off x="304800" y="5181600"/>
            <a:ext cx="8458200" cy="914400"/>
          </a:xfrm>
          <a:prstGeom prst="rightArrow">
            <a:avLst/>
          </a:prstGeom>
          <a:gradFill flip="none" rotWithShape="1">
            <a:gsLst>
              <a:gs pos="0">
                <a:srgbClr val="C00000"/>
              </a:gs>
              <a:gs pos="50000">
                <a:schemeClr val="accent1">
                  <a:tint val="44500"/>
                  <a:satMod val="160000"/>
                </a:schemeClr>
              </a:gs>
              <a:gs pos="100000">
                <a:srgbClr val="00B050"/>
              </a:gs>
            </a:gsLst>
            <a:lin ang="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ea typeface="ＭＳ Ｐゴシック" charset="0"/>
                <a:cs typeface="ＭＳ Ｐゴシック" charset="0"/>
              </a:rPr>
              <a:t>Focus</a:t>
            </a:r>
            <a:endParaRPr kumimoji="0" lang="en-US" sz="2400" b="0" i="0" u="none" strike="noStrike" cap="none" normalizeH="0" baseline="0" dirty="0">
              <a:ln>
                <a:noFill/>
              </a:ln>
              <a:solidFill>
                <a:srgbClr val="000000"/>
              </a:solidFill>
              <a:effectLst/>
              <a:latin typeface="Arial" charset="0"/>
              <a:ea typeface="ＭＳ Ｐゴシック" charset="0"/>
              <a:cs typeface="ＭＳ Ｐゴシック" charset="0"/>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1200" y="1905000"/>
            <a:ext cx="2394857" cy="2133600"/>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9876" y="2514600"/>
            <a:ext cx="2853724" cy="24604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8403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49325"/>
            <a:ext cx="8177213" cy="1143000"/>
          </a:xfrm>
        </p:spPr>
        <p:txBody>
          <a:bodyPr/>
          <a:lstStyle/>
          <a:p>
            <a:r>
              <a:rPr lang="en-US" dirty="0" smtClean="0"/>
              <a:t>Staffing</a:t>
            </a:r>
            <a:endParaRPr lang="en-US" dirty="0"/>
          </a:p>
        </p:txBody>
      </p:sp>
      <p:sp>
        <p:nvSpPr>
          <p:cNvPr id="3" name="Content Placeholder 2"/>
          <p:cNvSpPr>
            <a:spLocks noGrp="1"/>
          </p:cNvSpPr>
          <p:nvPr>
            <p:ph idx="1"/>
          </p:nvPr>
        </p:nvSpPr>
        <p:spPr>
          <a:xfrm>
            <a:off x="458788" y="1981200"/>
            <a:ext cx="8177212" cy="4038600"/>
          </a:xfrm>
        </p:spPr>
        <p:txBody>
          <a:bodyPr/>
          <a:lstStyle/>
          <a:p>
            <a:r>
              <a:rPr lang="en-US" sz="2400" dirty="0" smtClean="0"/>
              <a:t>3.7 FTE Direct Staff</a:t>
            </a:r>
          </a:p>
          <a:p>
            <a:pPr marL="971550" lvl="1" indent="-514350">
              <a:buFont typeface="+mj-lt"/>
              <a:buAutoNum type="arabicPeriod"/>
            </a:pPr>
            <a:r>
              <a:rPr lang="en-US" sz="2400" dirty="0" smtClean="0"/>
              <a:t>I’m a biologist with 15 years software engineering experience</a:t>
            </a:r>
          </a:p>
          <a:p>
            <a:pPr marL="971550" lvl="1" indent="-514350">
              <a:buFont typeface="+mj-lt"/>
              <a:buAutoNum type="arabicPeriod"/>
            </a:pPr>
            <a:r>
              <a:rPr lang="en-US" sz="2400" dirty="0" smtClean="0"/>
              <a:t>PhD Computer Scientist</a:t>
            </a:r>
          </a:p>
          <a:p>
            <a:pPr marL="971550" lvl="1" indent="-514350">
              <a:buFont typeface="+mj-lt"/>
              <a:buAutoNum type="arabicPeriod"/>
            </a:pPr>
            <a:r>
              <a:rPr lang="en-US" sz="2400" dirty="0" smtClean="0"/>
              <a:t>Full-time Bioinformatic Analyst</a:t>
            </a:r>
          </a:p>
          <a:p>
            <a:pPr marL="971550" lvl="1" indent="-514350">
              <a:buFont typeface="+mj-lt"/>
              <a:buAutoNum type="arabicPeriod"/>
            </a:pPr>
            <a:r>
              <a:rPr lang="en-US" sz="2400" dirty="0" smtClean="0"/>
              <a:t>50% of a PhD Genomicist</a:t>
            </a:r>
          </a:p>
          <a:p>
            <a:pPr marL="971550" lvl="1" indent="-514350">
              <a:buFont typeface="+mj-lt"/>
              <a:buAutoNum type="arabicPeriod"/>
            </a:pPr>
            <a:r>
              <a:rPr lang="en-US" sz="2400" dirty="0" smtClean="0"/>
              <a:t>20% of people above me</a:t>
            </a:r>
          </a:p>
          <a:p>
            <a:r>
              <a:rPr lang="en-US" sz="2400" dirty="0" smtClean="0"/>
              <a:t>But we have direct access to the rest of our partner supercomputing centers</a:t>
            </a:r>
            <a:endParaRPr lang="en-US" sz="2400" dirty="0"/>
          </a:p>
        </p:txBody>
      </p:sp>
      <p:sp>
        <p:nvSpPr>
          <p:cNvPr id="4" name="Date Placeholder 3"/>
          <p:cNvSpPr>
            <a:spLocks noGrp="1"/>
          </p:cNvSpPr>
          <p:nvPr>
            <p:ph type="dt" sz="half" idx="10"/>
          </p:nvPr>
        </p:nvSpPr>
        <p:spPr/>
        <p:txBody>
          <a:bodyPr/>
          <a:lstStyle/>
          <a:p>
            <a:fld id="{463DE18A-DD1A-49B3-B1F0-79DE0AAA8E76}" type="datetime1">
              <a:rPr lang="en-US" smtClean="0">
                <a:solidFill>
                  <a:srgbClr val="B0B2B4"/>
                </a:solidFill>
              </a:rPr>
              <a:pPr/>
              <a:t>7/23/2013</a:t>
            </a:fld>
            <a:endParaRPr lang="en-US" sz="1400" i="1">
              <a:solidFill>
                <a:srgbClr val="000000"/>
              </a:solidFill>
            </a:endParaRPr>
          </a:p>
        </p:txBody>
      </p:sp>
      <p:sp>
        <p:nvSpPr>
          <p:cNvPr id="5" name="Footer Placeholder 4"/>
          <p:cNvSpPr>
            <a:spLocks noGrp="1"/>
          </p:cNvSpPr>
          <p:nvPr>
            <p:ph type="ftr" sz="quarter" idx="11"/>
          </p:nvPr>
        </p:nvSpPr>
        <p:spPr/>
        <p:txBody>
          <a:bodyPr/>
          <a:lstStyle/>
          <a:p>
            <a:pPr>
              <a:defRPr/>
            </a:pPr>
            <a:r>
              <a:rPr lang="en-US" smtClean="0">
                <a:solidFill>
                  <a:srgbClr val="B0B2B4"/>
                </a:solidFill>
              </a:rPr>
              <a:t>Customize footer: View menu/Header and Footer</a:t>
            </a:r>
            <a:endParaRPr lang="en-US" sz="1400" i="1">
              <a:solidFill>
                <a:srgbClr val="000000"/>
              </a:solidFill>
            </a:endParaRPr>
          </a:p>
        </p:txBody>
      </p:sp>
    </p:spTree>
    <p:extLst>
      <p:ext uri="{BB962C8B-B14F-4D97-AF65-F5344CB8AC3E}">
        <p14:creationId xmlns:p14="http://schemas.microsoft.com/office/powerpoint/2010/main" val="51476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xfrm>
            <a:off x="228600" y="6248400"/>
            <a:ext cx="57912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chemeClr val="tx1"/>
                </a:solidFill>
                <a:latin typeface="Arial" pitchFamily="34" charset="0"/>
                <a:ea typeface="MS PGothic" pitchFamily="34" charset="-128"/>
              </a:defRPr>
            </a:lvl1pPr>
            <a:lvl2pPr marL="742950" indent="-285750">
              <a:defRPr sz="2400" i="1">
                <a:solidFill>
                  <a:schemeClr val="tx1"/>
                </a:solidFill>
                <a:latin typeface="Arial" pitchFamily="34" charset="0"/>
                <a:ea typeface="MS PGothic" pitchFamily="34" charset="-128"/>
              </a:defRPr>
            </a:lvl2pPr>
            <a:lvl3pPr marL="1143000" indent="-228600">
              <a:defRPr sz="2400" i="1">
                <a:solidFill>
                  <a:schemeClr val="tx1"/>
                </a:solidFill>
                <a:latin typeface="Arial" pitchFamily="34" charset="0"/>
                <a:ea typeface="MS PGothic" pitchFamily="34" charset="-128"/>
              </a:defRPr>
            </a:lvl3pPr>
            <a:lvl4pPr marL="1600200" indent="-228600">
              <a:defRPr sz="2400" i="1">
                <a:solidFill>
                  <a:schemeClr val="tx1"/>
                </a:solidFill>
                <a:latin typeface="Arial" pitchFamily="34" charset="0"/>
                <a:ea typeface="MS PGothic" pitchFamily="34" charset="-128"/>
              </a:defRPr>
            </a:lvl4pPr>
            <a:lvl5pPr marL="2057400" indent="-228600">
              <a:defRPr sz="2400" i="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i="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i="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i="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i="1">
                <a:solidFill>
                  <a:schemeClr val="tx1"/>
                </a:solidFill>
                <a:latin typeface="Arial" pitchFamily="34" charset="0"/>
                <a:ea typeface="MS PGothic" pitchFamily="34" charset="-128"/>
              </a:defRPr>
            </a:lvl9pPr>
          </a:lstStyle>
          <a:p>
            <a:r>
              <a:rPr lang="en-US" sz="1400" i="0" dirty="0" smtClean="0">
                <a:solidFill>
                  <a:srgbClr val="B0B2B4"/>
                </a:solidFill>
              </a:rPr>
              <a:t>National Center for Genome Analysis Support: </a:t>
            </a:r>
            <a:r>
              <a:rPr lang="en-US" sz="1400" i="0" dirty="0" smtClean="0">
                <a:solidFill>
                  <a:srgbClr val="B0B2B4"/>
                </a:solidFill>
                <a:hlinkClick r:id="rId3"/>
              </a:rPr>
              <a:t>http://ncgas.org</a:t>
            </a:r>
            <a:r>
              <a:rPr lang="en-US" sz="1400" i="0" dirty="0" smtClean="0">
                <a:solidFill>
                  <a:srgbClr val="B0B2B4"/>
                </a:solidFill>
              </a:rPr>
              <a:t> </a:t>
            </a:r>
            <a:endParaRPr lang="en-US" sz="1600" dirty="0" smtClean="0">
              <a:solidFill>
                <a:srgbClr val="000000"/>
              </a:solidFill>
            </a:endParaRPr>
          </a:p>
        </p:txBody>
      </p:sp>
      <p:sp>
        <p:nvSpPr>
          <p:cNvPr id="24579" name="Rectangle 2"/>
          <p:cNvSpPr>
            <a:spLocks noGrp="1" noChangeArrowheads="1"/>
          </p:cNvSpPr>
          <p:nvPr>
            <p:ph type="title"/>
          </p:nvPr>
        </p:nvSpPr>
        <p:spPr>
          <a:xfrm>
            <a:off x="609600" y="914400"/>
            <a:ext cx="7796213" cy="1143000"/>
          </a:xfrm>
        </p:spPr>
        <p:txBody>
          <a:bodyPr/>
          <a:lstStyle/>
          <a:p>
            <a:pPr eaLnBrk="1" hangingPunct="1"/>
            <a:r>
              <a:rPr lang="en-US" dirty="0" smtClean="0"/>
              <a:t>NCGAS Cyberinfrastructure at IU</a:t>
            </a:r>
          </a:p>
        </p:txBody>
      </p:sp>
      <p:sp>
        <p:nvSpPr>
          <p:cNvPr id="24580" name="Rectangle 3"/>
          <p:cNvSpPr>
            <a:spLocks noGrp="1" noChangeArrowheads="1"/>
          </p:cNvSpPr>
          <p:nvPr>
            <p:ph type="body" idx="1"/>
          </p:nvPr>
        </p:nvSpPr>
        <p:spPr>
          <a:xfrm>
            <a:off x="990600" y="1981200"/>
            <a:ext cx="7645400" cy="4038600"/>
          </a:xfrm>
        </p:spPr>
        <p:txBody>
          <a:bodyPr/>
          <a:lstStyle/>
          <a:p>
            <a:pPr eaLnBrk="1" hangingPunct="1"/>
            <a:r>
              <a:rPr lang="en-US" sz="2400" dirty="0" smtClean="0"/>
              <a:t>Rockhopper: 11 servers with 48 cores and </a:t>
            </a:r>
            <a:br>
              <a:rPr lang="en-US" sz="2400" dirty="0" smtClean="0"/>
            </a:br>
            <a:r>
              <a:rPr lang="en-US" sz="2400" dirty="0" smtClean="0"/>
              <a:t>128 GB RAM.</a:t>
            </a:r>
          </a:p>
          <a:p>
            <a:pPr eaLnBrk="1" hangingPunct="1"/>
            <a:r>
              <a:rPr lang="en-US" sz="2400" dirty="0" smtClean="0"/>
              <a:t>Mason large memory cluster: 16 nodes with 32 cores each and 512 GB RAM  per node</a:t>
            </a:r>
            <a:r>
              <a:rPr lang="en-US" sz="2400" dirty="0"/>
              <a:t>.</a:t>
            </a:r>
            <a:endParaRPr lang="en-US" sz="2400" dirty="0" smtClean="0"/>
          </a:p>
          <a:p>
            <a:pPr eaLnBrk="1" hangingPunct="1"/>
            <a:r>
              <a:rPr lang="en-US" sz="2400" dirty="0" smtClean="0"/>
              <a:t>Data Capacitor: 1 PB at 20 Gbps throughput.</a:t>
            </a:r>
          </a:p>
          <a:p>
            <a:pPr eaLnBrk="1" hangingPunct="1"/>
            <a:r>
              <a:rPr lang="en-US" sz="2400" dirty="0" smtClean="0"/>
              <a:t>SDA – 17(+) PB hierarchical tape archive</a:t>
            </a:r>
          </a:p>
          <a:p>
            <a:pPr eaLnBrk="1" hangingPunct="1"/>
            <a:endParaRPr lang="en-US" sz="2400" dirty="0"/>
          </a:p>
          <a:p>
            <a:pPr eaLnBrk="1" hangingPunct="1"/>
            <a:r>
              <a:rPr lang="en-US" sz="2400" dirty="0" smtClean="0"/>
              <a:t>Additional resources through our XSEDE partners</a:t>
            </a:r>
          </a:p>
          <a:p>
            <a:pPr eaLnBrk="1" hangingPunct="1"/>
            <a:r>
              <a:rPr lang="en-US" sz="2400" dirty="0" smtClean="0"/>
              <a:t>XRAC allocation</a:t>
            </a:r>
          </a:p>
          <a:p>
            <a:pPr eaLnBrk="1" hangingPunct="1"/>
            <a:endParaRPr lang="en-US" sz="2000" dirty="0" smtClean="0"/>
          </a:p>
        </p:txBody>
      </p:sp>
    </p:spTree>
    <p:extLst>
      <p:ext uri="{BB962C8B-B14F-4D97-AF65-F5344CB8AC3E}">
        <p14:creationId xmlns:p14="http://schemas.microsoft.com/office/powerpoint/2010/main" val="874856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9F3D3"/>
        </a:lt1>
        <a:dk2>
          <a:srgbClr val="F8F3D2"/>
        </a:dk2>
        <a:lt2>
          <a:srgbClr val="B0B2B4"/>
        </a:lt2>
        <a:accent1>
          <a:srgbClr val="7D110C"/>
        </a:accent1>
        <a:accent2>
          <a:srgbClr val="6D6E70"/>
        </a:accent2>
        <a:accent3>
          <a:srgbClr val="FBF8E6"/>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Research Technologies">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9F3D3"/>
        </a:lt1>
        <a:dk2>
          <a:srgbClr val="F8F3D2"/>
        </a:dk2>
        <a:lt2>
          <a:srgbClr val="B0B2B4"/>
        </a:lt2>
        <a:accent1>
          <a:srgbClr val="7D110C"/>
        </a:accent1>
        <a:accent2>
          <a:srgbClr val="6D6E70"/>
        </a:accent2>
        <a:accent3>
          <a:srgbClr val="FBF8E6"/>
        </a:accent3>
        <a:accent4>
          <a:srgbClr val="000000"/>
        </a:accent4>
        <a:accent5>
          <a:srgbClr val="BFAAAA"/>
        </a:accent5>
        <a:accent6>
          <a:srgbClr val="626365"/>
        </a:accent6>
        <a:hlink>
          <a:srgbClr val="7D110C"/>
        </a:hlink>
        <a:folHlink>
          <a:srgbClr val="6D6E7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ank Presentation 1">
    <a:dk1>
      <a:srgbClr val="000000"/>
    </a:dk1>
    <a:lt1>
      <a:srgbClr val="FFFFFF"/>
    </a:lt1>
    <a:dk2>
      <a:srgbClr val="F8F3D2"/>
    </a:dk2>
    <a:lt2>
      <a:srgbClr val="B0B2B4"/>
    </a:lt2>
    <a:accent1>
      <a:srgbClr val="7D110C"/>
    </a:accent1>
    <a:accent2>
      <a:srgbClr val="6D6E70"/>
    </a:accent2>
    <a:accent3>
      <a:srgbClr val="FFFFFF"/>
    </a:accent3>
    <a:accent4>
      <a:srgbClr val="000000"/>
    </a:accent4>
    <a:accent5>
      <a:srgbClr val="BFAAAA"/>
    </a:accent5>
    <a:accent6>
      <a:srgbClr val="626365"/>
    </a:accent6>
    <a:hlink>
      <a:srgbClr val="7D110C"/>
    </a:hlink>
    <a:folHlink>
      <a:srgbClr val="6D6E70"/>
    </a:folHlink>
  </a:clrScheme>
</a:themeOverride>
</file>

<file path=docProps/app.xml><?xml version="1.0" encoding="utf-8"?>
<Properties xmlns="http://schemas.openxmlformats.org/officeDocument/2006/extended-properties" xmlns:vt="http://schemas.openxmlformats.org/officeDocument/2006/docPropsVTypes">
  <TotalTime>542</TotalTime>
  <Words>1211</Words>
  <Application>Microsoft Office PowerPoint</Application>
  <PresentationFormat>On-screen Show (4:3)</PresentationFormat>
  <Paragraphs>169</Paragraphs>
  <Slides>26</Slides>
  <Notes>8</Notes>
  <HiddenSlides>2</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Blank Presentation</vt:lpstr>
      <vt:lpstr>1_Blank Presentation</vt:lpstr>
      <vt:lpstr>National Center for Genome Analysis Support Leverages XSEDE Resources to Support Life Scientists</vt:lpstr>
      <vt:lpstr>Summary</vt:lpstr>
      <vt:lpstr>PowerPoint Presentation</vt:lpstr>
      <vt:lpstr>Making it easier for Biologists</vt:lpstr>
      <vt:lpstr>We Provide:</vt:lpstr>
      <vt:lpstr>The services announced today include: </vt:lpstr>
      <vt:lpstr>Service Continuum</vt:lpstr>
      <vt:lpstr>Staffing</vt:lpstr>
      <vt:lpstr>NCGAS Cyberinfrastructure at IU</vt:lpstr>
      <vt:lpstr>Rockhopper</vt:lpstr>
      <vt:lpstr>Standardized Trinity Analyses</vt:lpstr>
      <vt:lpstr>Who do we serve?</vt:lpstr>
      <vt:lpstr>PowerPoint Presentation</vt:lpstr>
      <vt:lpstr>The Project</vt:lpstr>
      <vt:lpstr>Projects</vt:lpstr>
      <vt:lpstr>Projects as of Early July 2013</vt:lpstr>
      <vt:lpstr>How do we support Projects</vt:lpstr>
      <vt:lpstr>Support varies by Project need</vt:lpstr>
      <vt:lpstr>PowerPoint Presentation</vt:lpstr>
      <vt:lpstr>GALAXY.NCGAS.ORG Model</vt:lpstr>
      <vt:lpstr>PowerPoint Presentation</vt:lpstr>
      <vt:lpstr>Future Direction</vt:lpstr>
      <vt:lpstr>NCGAS gives back to XSEDE</vt:lpstr>
      <vt:lpstr>Thank You</vt:lpstr>
      <vt:lpstr>PowerPoint Presentation</vt:lpstr>
      <vt:lpstr>PowerPoint Presentation</vt:lpstr>
    </vt:vector>
  </TitlesOfParts>
  <Company>Indiana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Center for Genome Analysis Support Leverages XSEDE Resources to Support Life Scientists</dc:title>
  <dc:creator>LeDuc, Richard Dann</dc:creator>
  <cp:lastModifiedBy>LeDuc, Richard Dann</cp:lastModifiedBy>
  <cp:revision>18</cp:revision>
  <dcterms:created xsi:type="dcterms:W3CDTF">2013-07-17T13:21:33Z</dcterms:created>
  <dcterms:modified xsi:type="dcterms:W3CDTF">2013-07-23T22:46:05Z</dcterms:modified>
</cp:coreProperties>
</file>