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6"/>
  </p:notesMasterIdLst>
  <p:handoutMasterIdLst>
    <p:handoutMasterId r:id="rId127"/>
  </p:handoutMasterIdLst>
  <p:sldIdLst>
    <p:sldId id="256" r:id="rId2"/>
    <p:sldId id="941" r:id="rId3"/>
    <p:sldId id="972" r:id="rId4"/>
    <p:sldId id="987" r:id="rId5"/>
    <p:sldId id="806" r:id="rId6"/>
    <p:sldId id="842" r:id="rId7"/>
    <p:sldId id="855" r:id="rId8"/>
    <p:sldId id="856" r:id="rId9"/>
    <p:sldId id="857" r:id="rId10"/>
    <p:sldId id="973" r:id="rId11"/>
    <p:sldId id="846" r:id="rId12"/>
    <p:sldId id="852" r:id="rId13"/>
    <p:sldId id="854" r:id="rId14"/>
    <p:sldId id="853" r:id="rId15"/>
    <p:sldId id="812" r:id="rId16"/>
    <p:sldId id="813" r:id="rId17"/>
    <p:sldId id="814" r:id="rId18"/>
    <p:sldId id="847" r:id="rId19"/>
    <p:sldId id="946" r:id="rId20"/>
    <p:sldId id="848" r:id="rId21"/>
    <p:sldId id="843" r:id="rId22"/>
    <p:sldId id="849" r:id="rId23"/>
    <p:sldId id="818" r:id="rId24"/>
    <p:sldId id="819" r:id="rId25"/>
    <p:sldId id="821" r:id="rId26"/>
    <p:sldId id="822" r:id="rId27"/>
    <p:sldId id="828" r:id="rId28"/>
    <p:sldId id="834" r:id="rId29"/>
    <p:sldId id="974" r:id="rId30"/>
    <p:sldId id="859" r:id="rId31"/>
    <p:sldId id="860" r:id="rId32"/>
    <p:sldId id="861" r:id="rId33"/>
    <p:sldId id="862" r:id="rId34"/>
    <p:sldId id="863" r:id="rId35"/>
    <p:sldId id="864" r:id="rId36"/>
    <p:sldId id="975" r:id="rId37"/>
    <p:sldId id="866" r:id="rId38"/>
    <p:sldId id="867" r:id="rId39"/>
    <p:sldId id="868" r:id="rId40"/>
    <p:sldId id="869" r:id="rId41"/>
    <p:sldId id="870" r:id="rId42"/>
    <p:sldId id="871" r:id="rId43"/>
    <p:sldId id="872" r:id="rId44"/>
    <p:sldId id="873" r:id="rId45"/>
    <p:sldId id="874" r:id="rId46"/>
    <p:sldId id="875" r:id="rId47"/>
    <p:sldId id="876" r:id="rId48"/>
    <p:sldId id="877" r:id="rId49"/>
    <p:sldId id="976" r:id="rId50"/>
    <p:sldId id="879" r:id="rId51"/>
    <p:sldId id="880" r:id="rId52"/>
    <p:sldId id="881" r:id="rId53"/>
    <p:sldId id="882" r:id="rId54"/>
    <p:sldId id="883" r:id="rId55"/>
    <p:sldId id="884" r:id="rId56"/>
    <p:sldId id="977" r:id="rId57"/>
    <p:sldId id="927" r:id="rId58"/>
    <p:sldId id="928" r:id="rId59"/>
    <p:sldId id="929" r:id="rId60"/>
    <p:sldId id="930" r:id="rId61"/>
    <p:sldId id="931" r:id="rId62"/>
    <p:sldId id="932" r:id="rId63"/>
    <p:sldId id="933" r:id="rId64"/>
    <p:sldId id="934" r:id="rId65"/>
    <p:sldId id="935" r:id="rId66"/>
    <p:sldId id="963" r:id="rId67"/>
    <p:sldId id="936" r:id="rId68"/>
    <p:sldId id="939" r:id="rId69"/>
    <p:sldId id="940" r:id="rId70"/>
    <p:sldId id="978" r:id="rId71"/>
    <p:sldId id="886" r:id="rId72"/>
    <p:sldId id="887" r:id="rId73"/>
    <p:sldId id="979" r:id="rId74"/>
    <p:sldId id="900" r:id="rId75"/>
    <p:sldId id="901" r:id="rId76"/>
    <p:sldId id="902" r:id="rId77"/>
    <p:sldId id="903" r:id="rId78"/>
    <p:sldId id="980" r:id="rId79"/>
    <p:sldId id="889" r:id="rId80"/>
    <p:sldId id="890" r:id="rId81"/>
    <p:sldId id="891" r:id="rId82"/>
    <p:sldId id="892" r:id="rId83"/>
    <p:sldId id="981" r:id="rId84"/>
    <p:sldId id="894" r:id="rId85"/>
    <p:sldId id="895" r:id="rId86"/>
    <p:sldId id="896" r:id="rId87"/>
    <p:sldId id="898" r:id="rId88"/>
    <p:sldId id="982" r:id="rId89"/>
    <p:sldId id="905" r:id="rId90"/>
    <p:sldId id="906" r:id="rId91"/>
    <p:sldId id="947" r:id="rId92"/>
    <p:sldId id="948" r:id="rId93"/>
    <p:sldId id="907" r:id="rId94"/>
    <p:sldId id="908" r:id="rId95"/>
    <p:sldId id="909" r:id="rId96"/>
    <p:sldId id="983" r:id="rId97"/>
    <p:sldId id="916" r:id="rId98"/>
    <p:sldId id="919" r:id="rId99"/>
    <p:sldId id="920" r:id="rId100"/>
    <p:sldId id="921" r:id="rId101"/>
    <p:sldId id="922" r:id="rId102"/>
    <p:sldId id="923" r:id="rId103"/>
    <p:sldId id="984" r:id="rId104"/>
    <p:sldId id="942" r:id="rId105"/>
    <p:sldId id="943" r:id="rId106"/>
    <p:sldId id="944" r:id="rId107"/>
    <p:sldId id="945" r:id="rId108"/>
    <p:sldId id="985" r:id="rId109"/>
    <p:sldId id="949" r:id="rId110"/>
    <p:sldId id="950" r:id="rId111"/>
    <p:sldId id="952" r:id="rId112"/>
    <p:sldId id="951" r:id="rId113"/>
    <p:sldId id="953" r:id="rId114"/>
    <p:sldId id="954" r:id="rId115"/>
    <p:sldId id="955" r:id="rId116"/>
    <p:sldId id="986" r:id="rId117"/>
    <p:sldId id="956" r:id="rId118"/>
    <p:sldId id="959" r:id="rId119"/>
    <p:sldId id="957" r:id="rId120"/>
    <p:sldId id="958" r:id="rId121"/>
    <p:sldId id="962" r:id="rId122"/>
    <p:sldId id="960" r:id="rId123"/>
    <p:sldId id="961" r:id="rId124"/>
    <p:sldId id="925" r:id="rId1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4C11687-63F8-9F48-9A2C-171F6B6F1528}">
          <p14:sldIdLst>
            <p14:sldId id="256"/>
            <p14:sldId id="941"/>
            <p14:sldId id="972"/>
            <p14:sldId id="987"/>
            <p14:sldId id="806"/>
            <p14:sldId id="842"/>
          </p14:sldIdLst>
        </p14:section>
        <p14:section name="VBOX" id="{3CE64AA7-69C4-46E5-A53F-08EF87DACDD4}">
          <p14:sldIdLst>
            <p14:sldId id="855"/>
            <p14:sldId id="856"/>
            <p14:sldId id="857"/>
          </p14:sldIdLst>
        </p14:section>
        <p14:section name="ADIOS_overview" id="{4AD7FABF-E550-4153-AEB4-FDE01FB2CE9B}">
          <p14:sldIdLst>
            <p14:sldId id="973"/>
            <p14:sldId id="846"/>
            <p14:sldId id="852"/>
            <p14:sldId id="854"/>
            <p14:sldId id="853"/>
            <p14:sldId id="812"/>
            <p14:sldId id="813"/>
            <p14:sldId id="814"/>
            <p14:sldId id="847"/>
            <p14:sldId id="946"/>
            <p14:sldId id="848"/>
            <p14:sldId id="843"/>
            <p14:sldId id="849"/>
            <p14:sldId id="818"/>
            <p14:sldId id="819"/>
            <p14:sldId id="821"/>
            <p14:sldId id="822"/>
            <p14:sldId id="828"/>
            <p14:sldId id="834"/>
          </p14:sldIdLst>
        </p14:section>
        <p14:section name="ADIOS-write" id="{397A884D-436A-47A6-A109-7592EC0F8891}">
          <p14:sldIdLst>
            <p14:sldId id="974"/>
            <p14:sldId id="859"/>
            <p14:sldId id="860"/>
            <p14:sldId id="861"/>
            <p14:sldId id="862"/>
            <p14:sldId id="863"/>
            <p14:sldId id="864"/>
          </p14:sldIdLst>
        </p14:section>
        <p14:section name="ADIOS_Write_hands_on" id="{FDB52AF7-83C1-4EA8-8561-BDFEB9B82A94}">
          <p14:sldIdLst>
            <p14:sldId id="975"/>
            <p14:sldId id="866"/>
            <p14:sldId id="867"/>
            <p14:sldId id="868"/>
            <p14:sldId id="869"/>
            <p14:sldId id="870"/>
            <p14:sldId id="871"/>
            <p14:sldId id="872"/>
            <p14:sldId id="873"/>
            <p14:sldId id="874"/>
            <p14:sldId id="875"/>
            <p14:sldId id="876"/>
            <p14:sldId id="877"/>
          </p14:sldIdLst>
        </p14:section>
        <p14:section name="ADIOS-tools" id="{259B4F75-B9B0-4031-B3DB-80BE9B9B79C6}">
          <p14:sldIdLst>
            <p14:sldId id="976"/>
            <p14:sldId id="879"/>
            <p14:sldId id="880"/>
            <p14:sldId id="881"/>
            <p14:sldId id="882"/>
            <p14:sldId id="883"/>
            <p14:sldId id="884"/>
          </p14:sldIdLst>
        </p14:section>
        <p14:section name="ADIOS-read" id="{ED836512-9383-4954-9C82-2B5E67FB0621}">
          <p14:sldIdLst>
            <p14:sldId id="977"/>
            <p14:sldId id="927"/>
            <p14:sldId id="928"/>
            <p14:sldId id="929"/>
            <p14:sldId id="930"/>
            <p14:sldId id="931"/>
            <p14:sldId id="932"/>
            <p14:sldId id="933"/>
            <p14:sldId id="934"/>
            <p14:sldId id="935"/>
            <p14:sldId id="963"/>
            <p14:sldId id="936"/>
            <p14:sldId id="939"/>
            <p14:sldId id="940"/>
          </p14:sldIdLst>
        </p14:section>
        <p14:section name="ADIOS-read-hands-on" id="{EECAEF76-F0BA-49B4-AE9F-BD4858256D89}">
          <p14:sldIdLst>
            <p14:sldId id="978"/>
            <p14:sldId id="886"/>
            <p14:sldId id="887"/>
          </p14:sldIdLst>
        </p14:section>
        <p14:section name="spatial_aggregation" id="{4E9FE524-0427-FF44-B735-25257EABEE57}">
          <p14:sldIdLst>
            <p14:sldId id="979"/>
            <p14:sldId id="900"/>
            <p14:sldId id="901"/>
            <p14:sldId id="902"/>
            <p14:sldId id="903"/>
          </p14:sldIdLst>
        </p14:section>
        <p14:section name="non-xml API" id="{AB34677D-DD40-421A-8B68-3BDCEE93BFED}">
          <p14:sldIdLst>
            <p14:sldId id="980"/>
            <p14:sldId id="889"/>
            <p14:sldId id="890"/>
            <p14:sldId id="891"/>
            <p14:sldId id="892"/>
          </p14:sldIdLst>
        </p14:section>
        <p14:section name="ADIOS-non-xml" id="{C55C1BF5-A231-4E5F-A74A-1598D2898B91}">
          <p14:sldIdLst>
            <p14:sldId id="981"/>
            <p14:sldId id="894"/>
            <p14:sldId id="895"/>
            <p14:sldId id="896"/>
            <p14:sldId id="898"/>
          </p14:sldIdLst>
        </p14:section>
        <p14:section name="ADIOS-staging" id="{8CA7139B-31F5-4D7B-AE4D-357AE63440D8}">
          <p14:sldIdLst>
            <p14:sldId id="982"/>
            <p14:sldId id="905"/>
            <p14:sldId id="906"/>
            <p14:sldId id="947"/>
            <p14:sldId id="948"/>
            <p14:sldId id="907"/>
            <p14:sldId id="908"/>
            <p14:sldId id="909"/>
          </p14:sldIdLst>
        </p14:section>
        <p14:section name="SKEL" id="{89FD4507-BCBE-42E5-94C9-BD0F7D0D7C5D}">
          <p14:sldIdLst>
            <p14:sldId id="983"/>
            <p14:sldId id="916"/>
            <p14:sldId id="919"/>
            <p14:sldId id="920"/>
            <p14:sldId id="921"/>
            <p14:sldId id="922"/>
            <p14:sldId id="923"/>
          </p14:sldIdLst>
        </p14:section>
        <p14:section name="Matlab" id="{1D52AA66-CF2B-43D9-84DA-0F9961A291D8}">
          <p14:sldIdLst>
            <p14:sldId id="984"/>
            <p14:sldId id="942"/>
            <p14:sldId id="943"/>
            <p14:sldId id="944"/>
            <p14:sldId id="945"/>
          </p14:sldIdLst>
        </p14:section>
        <p14:section name="Python" id="{5121A6B6-C7DD-40E8-92D0-A8A47FF749D4}">
          <p14:sldIdLst>
            <p14:sldId id="985"/>
            <p14:sldId id="949"/>
            <p14:sldId id="950"/>
            <p14:sldId id="952"/>
            <p14:sldId id="951"/>
            <p14:sldId id="953"/>
            <p14:sldId id="954"/>
            <p14:sldId id="955"/>
          </p14:sldIdLst>
        </p14:section>
        <p14:section name="Java" id="{C0FCB837-3491-4326-959D-CA3693508DDD}">
          <p14:sldIdLst>
            <p14:sldId id="986"/>
            <p14:sldId id="956"/>
            <p14:sldId id="959"/>
            <p14:sldId id="957"/>
            <p14:sldId id="958"/>
            <p14:sldId id="962"/>
            <p14:sldId id="960"/>
            <p14:sldId id="961"/>
          </p14:sldIdLst>
        </p14:section>
        <p14:section name="Conclusions" id="{90946653-C5C4-7745-9E18-FD75FDF4353E}">
          <p14:sldIdLst>
            <p14:sldId id="925"/>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san" initials="H" lastIdx="3" clrIdx="0">
    <p:extLst>
      <p:ext uri="{19B8F6BF-5375-455C-9EA6-DF929625EA0E}">
        <p15:presenceInfo xmlns:p15="http://schemas.microsoft.com/office/powerpoint/2012/main" xmlns="" userId="3cf0e7213f6e742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4F81BD"/>
    <a:srgbClr val="800080"/>
    <a:srgbClr val="400080"/>
    <a:srgbClr val="008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3" autoAdjust="0"/>
    <p:restoredTop sz="95442" autoAdjust="0"/>
  </p:normalViewPr>
  <p:slideViewPr>
    <p:cSldViewPr snapToGrid="0">
      <p:cViewPr varScale="1">
        <p:scale>
          <a:sx n="85" d="100"/>
          <a:sy n="85" d="100"/>
        </p:scale>
        <p:origin x="-912" y="-96"/>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sorterViewPr>
    <p:cViewPr varScale="1">
      <p:scale>
        <a:sx n="1" d="1"/>
        <a:sy n="1" d="1"/>
      </p:scale>
      <p:origin x="0" y="34408"/>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notesMaster" Target="notesMasters/notesMaster1.xml"/><Relationship Id="rId127" Type="http://schemas.openxmlformats.org/officeDocument/2006/relationships/handoutMaster" Target="handoutMasters/handoutMaster1.xml"/><Relationship Id="rId128" Type="http://schemas.openxmlformats.org/officeDocument/2006/relationships/printerSettings" Target="printerSettings/printerSettings1.bin"/><Relationship Id="rId129" Type="http://schemas.openxmlformats.org/officeDocument/2006/relationships/commentAuthors" Target="commentAuthor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presProps" Target="presProps.xml"/><Relationship Id="rId131" Type="http://schemas.openxmlformats.org/officeDocument/2006/relationships/viewProps" Target="viewProps.xml"/><Relationship Id="rId132" Type="http://schemas.openxmlformats.org/officeDocument/2006/relationships/theme" Target="theme/theme1.xml"/><Relationship Id="rId13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cott\Dropbox\SDG\SDG%20Slides%20for%20DOE%20ASCR\ADIOS_for_Lucy.xlsx" TargetMode="External"/><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b="0" i="0" u="none" strike="noStrike" kern="1200" baseline="0">
                <a:solidFill>
                  <a:schemeClr val="dk1">
                    <a:lumMod val="65000"/>
                    <a:lumOff val="35000"/>
                  </a:schemeClr>
                </a:solidFill>
                <a:effectLst/>
                <a:latin typeface="+mn-lt"/>
                <a:ea typeface="+mn-ea"/>
                <a:cs typeface="+mn-cs"/>
              </a:defRPr>
            </a:pPr>
            <a:r>
              <a:rPr lang="en-US" sz="2200" b="0" dirty="0">
                <a:solidFill>
                  <a:srgbClr val="006600"/>
                </a:solidFill>
                <a:latin typeface="+mj-lt"/>
                <a:cs typeface="Times New Roman" panose="02020603050405020304" pitchFamily="18" charset="0"/>
              </a:rPr>
              <a:t> contributions in bridging the data gap for</a:t>
            </a:r>
            <a:r>
              <a:rPr lang="en-US" sz="2200" b="0" baseline="0" dirty="0">
                <a:solidFill>
                  <a:srgbClr val="006600"/>
                </a:solidFill>
                <a:latin typeface="+mj-lt"/>
                <a:cs typeface="Times New Roman" panose="02020603050405020304" pitchFamily="18" charset="0"/>
              </a:rPr>
              <a:t> high fidelity science</a:t>
            </a:r>
            <a:endParaRPr lang="en-US" sz="2200" b="0" dirty="0">
              <a:solidFill>
                <a:srgbClr val="006600"/>
              </a:solidFill>
              <a:latin typeface="+mj-lt"/>
              <a:cs typeface="Times New Roman" panose="02020603050405020304" pitchFamily="18" charset="0"/>
            </a:endParaRPr>
          </a:p>
        </c:rich>
      </c:tx>
      <c:layout>
        <c:manualLayout>
          <c:xMode val="edge"/>
          <c:yMode val="edge"/>
          <c:x val="0.182349190726159"/>
          <c:y val="0.0161256959055637"/>
        </c:manualLayout>
      </c:layout>
      <c:overlay val="0"/>
      <c:spPr>
        <a:noFill/>
        <a:ln>
          <a:noFill/>
        </a:ln>
        <a:effectLst/>
      </c:spPr>
    </c:title>
    <c:autoTitleDeleted val="0"/>
    <c:plotArea>
      <c:layout>
        <c:manualLayout>
          <c:layoutTarget val="inner"/>
          <c:xMode val="edge"/>
          <c:yMode val="edge"/>
          <c:x val="0.105095880522214"/>
          <c:y val="0.0934336452353963"/>
          <c:w val="0.8846590703488"/>
          <c:h val="0.720179186290827"/>
        </c:manualLayout>
      </c:layout>
      <c:barChart>
        <c:barDir val="col"/>
        <c:grouping val="clustered"/>
        <c:varyColors val="1"/>
        <c:ser>
          <c:idx val="0"/>
          <c:order val="0"/>
          <c:spPr>
            <a:effectLst>
              <a:outerShdw blurRad="76200" dir="13500000" sy="23000" kx="1200000" algn="br" rotWithShape="0">
                <a:prstClr val="black">
                  <a:alpha val="20000"/>
                </a:prstClr>
              </a:outerShdw>
              <a:softEdge rad="31750"/>
            </a:effectLst>
            <a:scene3d>
              <a:camera prst="orthographicFront"/>
              <a:lightRig rig="sunset" dir="t"/>
            </a:scene3d>
            <a:sp3d prstMaterial="metal"/>
          </c:spPr>
          <c:invertIfNegative val="0"/>
          <c:dPt>
            <c:idx val="0"/>
            <c:invertIfNegative val="0"/>
            <c:bubble3D val="0"/>
            <c:spPr>
              <a:solidFill>
                <a:srgbClr val="CCCC00"/>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1"/>
            <c:invertIfNegative val="0"/>
            <c:bubble3D val="0"/>
            <c:spPr>
              <a:solidFill>
                <a:srgbClr val="99CC00"/>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2"/>
            <c:invertIfNegative val="0"/>
            <c:bubble3D val="0"/>
            <c:spPr>
              <a:solidFill>
                <a:srgbClr val="00CC00"/>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3"/>
            <c:invertIfNegative val="0"/>
            <c:bubble3D val="0"/>
            <c:spPr>
              <a:solidFill>
                <a:srgbClr val="00CC99"/>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4"/>
            <c:invertIfNegative val="0"/>
            <c:bubble3D val="0"/>
            <c:spPr>
              <a:solidFill>
                <a:srgbClr val="33CCCC"/>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5"/>
            <c:invertIfNegative val="0"/>
            <c:bubble3D val="0"/>
            <c:spPr>
              <a:solidFill>
                <a:srgbClr val="0099FF"/>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6"/>
            <c:invertIfNegative val="0"/>
            <c:bubble3D val="0"/>
            <c:spPr>
              <a:solidFill>
                <a:srgbClr val="3333CC"/>
              </a:solidFill>
              <a:ln>
                <a:no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Pt>
            <c:idx val="7"/>
            <c:invertIfNegative val="0"/>
            <c:bubble3D val="0"/>
            <c:spPr>
              <a:solidFill>
                <a:srgbClr val="7030A0"/>
              </a:solidFill>
              <a:ln>
                <a:solidFill>
                  <a:srgbClr val="7030A0"/>
                </a:solidFill>
              </a:ln>
              <a:effectLst>
                <a:outerShdw blurRad="76200" dir="13500000" sy="23000" kx="1200000" algn="br" rotWithShape="0">
                  <a:prstClr val="black">
                    <a:alpha val="20000"/>
                  </a:prstClr>
                </a:outerShdw>
                <a:softEdge rad="31750"/>
              </a:effectLst>
              <a:scene3d>
                <a:camera prst="orthographicFront"/>
                <a:lightRig rig="sunset" dir="t"/>
              </a:scene3d>
              <a:sp3d prstMaterial="metal"/>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effectLst>
                      <a:outerShdw blurRad="50800" dist="38100" dir="2700000" algn="tl" rotWithShape="0">
                        <a:prstClr val="black">
                          <a:alpha val="40000"/>
                        </a:prstClr>
                      </a:outerShdw>
                    </a:effectLst>
                    <a:latin typeface="+mj-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Sheet1!$A$6:$A$13</c:f>
              <c:strCache>
                <c:ptCount val="8"/>
                <c:pt idx="0">
                  <c:v>Fusion</c:v>
                </c:pt>
                <c:pt idx="1">
                  <c:v>Square Kilometer Array</c:v>
                </c:pt>
                <c:pt idx="2">
                  <c:v>Seismology</c:v>
                </c:pt>
                <c:pt idx="3">
                  <c:v>Quantum Physics</c:v>
                </c:pt>
                <c:pt idx="4">
                  <c:v>Astrophysics</c:v>
                </c:pt>
                <c:pt idx="5">
                  <c:v>Combustion</c:v>
                </c:pt>
                <c:pt idx="6">
                  <c:v>Climate Analysis</c:v>
                </c:pt>
                <c:pt idx="7">
                  <c:v>Industrial Engineering</c:v>
                </c:pt>
              </c:strCache>
            </c:strRef>
          </c:cat>
          <c:val>
            <c:numRef>
              <c:f>Sheet1!$B$6:$B$13</c:f>
              <c:numCache>
                <c:formatCode>General</c:formatCode>
                <c:ptCount val="8"/>
                <c:pt idx="0">
                  <c:v>10.0</c:v>
                </c:pt>
                <c:pt idx="1">
                  <c:v>10.0</c:v>
                </c:pt>
                <c:pt idx="2">
                  <c:v>15.0</c:v>
                </c:pt>
                <c:pt idx="3">
                  <c:v>20.0</c:v>
                </c:pt>
                <c:pt idx="4">
                  <c:v>20.0</c:v>
                </c:pt>
                <c:pt idx="5">
                  <c:v>30.0</c:v>
                </c:pt>
                <c:pt idx="6">
                  <c:v>73.0</c:v>
                </c:pt>
                <c:pt idx="7">
                  <c:v>100.0</c:v>
                </c:pt>
              </c:numCache>
            </c:numRef>
          </c:val>
        </c:ser>
        <c:dLbls>
          <c:dLblPos val="outEnd"/>
          <c:showLegendKey val="0"/>
          <c:showVal val="1"/>
          <c:showCatName val="0"/>
          <c:showSerName val="0"/>
          <c:showPercent val="0"/>
          <c:showBubbleSize val="0"/>
        </c:dLbls>
        <c:gapWidth val="150"/>
        <c:axId val="2123488408"/>
        <c:axId val="2123448216"/>
      </c:barChart>
      <c:catAx>
        <c:axId val="2123488408"/>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r>
                  <a:rPr lang="en-US" sz="2000">
                    <a:latin typeface="+mj-lt"/>
                    <a:cs typeface="Times New Roman" panose="02020603050405020304" pitchFamily="18" charset="0"/>
                  </a:rPr>
                  <a:t>Application Areas</a:t>
                </a:r>
              </a:p>
            </c:rich>
          </c:tx>
          <c:layout>
            <c:manualLayout>
              <c:xMode val="edge"/>
              <c:yMode val="edge"/>
              <c:x val="0.416043608645116"/>
              <c:y val="0.925428403731651"/>
            </c:manualLayout>
          </c:layout>
          <c:overlay val="0"/>
          <c:spPr>
            <a:noFill/>
            <a:ln>
              <a:noFill/>
            </a:ln>
            <a:effectLst/>
          </c:sp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300" b="0" i="0" u="none" strike="noStrike" kern="1200" baseline="0">
                <a:solidFill>
                  <a:schemeClr val="dk1">
                    <a:lumMod val="65000"/>
                    <a:lumOff val="35000"/>
                  </a:schemeClr>
                </a:solidFill>
                <a:effectLst/>
                <a:latin typeface="+mj-lt"/>
                <a:ea typeface="+mn-ea"/>
                <a:cs typeface="+mn-cs"/>
              </a:defRPr>
            </a:pPr>
            <a:endParaRPr lang="en-US"/>
          </a:p>
        </c:txPr>
        <c:crossAx val="2123448216"/>
        <c:crosses val="autoZero"/>
        <c:auto val="1"/>
        <c:lblAlgn val="ctr"/>
        <c:lblOffset val="100"/>
        <c:noMultiLvlLbl val="0"/>
      </c:catAx>
      <c:valAx>
        <c:axId val="2123448216"/>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r>
                  <a:rPr lang="en-US" sz="1400" b="1">
                    <a:latin typeface="+mj-lt"/>
                  </a:rPr>
                  <a:t>Performance Improvement over  other parallel I/O solutions</a:t>
                </a:r>
              </a:p>
            </c:rich>
          </c:tx>
          <c:layout/>
          <c:overlay val="0"/>
          <c:spPr>
            <a:noFill/>
            <a:ln>
              <a:noFill/>
            </a:ln>
            <a:effectLst/>
          </c:sp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dk1">
                    <a:lumMod val="65000"/>
                    <a:lumOff val="35000"/>
                  </a:schemeClr>
                </a:solidFill>
                <a:latin typeface="+mj-lt"/>
                <a:ea typeface="+mn-ea"/>
                <a:cs typeface="+mn-cs"/>
              </a:defRPr>
            </a:pPr>
            <a:endParaRPr lang="en-US"/>
          </a:p>
        </c:txPr>
        <c:crossAx val="2123488408"/>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1">
    <c:autoUpdate val="0"/>
  </c:externalData>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2.png"/></Relationships>
</file>

<file path=ppt/drawings/drawing1.xml><?xml version="1.0" encoding="utf-8"?>
<c:userShapes xmlns:c="http://schemas.openxmlformats.org/drawingml/2006/chart">
  <cdr:relSizeAnchor xmlns:cdr="http://schemas.openxmlformats.org/drawingml/2006/chartDrawing">
    <cdr:from>
      <cdr:x>0.10875</cdr:x>
      <cdr:y>0.01569</cdr:y>
    </cdr:from>
    <cdr:to>
      <cdr:x>0.187</cdr:x>
      <cdr:y>0.05923</cdr:y>
    </cdr:to>
    <cdr:pic>
      <cdr:nvPicPr>
        <cdr:cNvPr id="2" name="Picture 1" descr="C:\Users\ywy\AppData\Local\Microsoft\Windows\Temporary Internet Files\Content.Outlook\JD5BBDJ8\adios-logo (2).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1" cstate="email">
          <a:clrChange>
            <a:clrFrom>
              <a:srgbClr val="FFFFFF"/>
            </a:clrFrom>
            <a:clrTo>
              <a:srgbClr val="FFFFFF">
                <a:alpha val="0"/>
              </a:srgbClr>
            </a:clrTo>
          </a:clrChange>
          <a:extLst>
            <a:ext uri="{28A0092B-C50C-407E-A947-70E740481C1C}">
              <a14:useLocalDpi xmlns:a14="http://schemas.microsoft.com/office/drawing/2010/main"/>
            </a:ext>
          </a:extLst>
        </a:blip>
        <a:srcRect xmlns:a="http://schemas.openxmlformats.org/drawingml/2006/main"/>
        <a:stretch xmlns:a="http://schemas.openxmlformats.org/drawingml/2006/main">
          <a:fillRect/>
        </a:stretch>
      </cdr:blipFill>
      <cdr:spPr bwMode="auto">
        <a:xfrm xmlns:a="http://schemas.openxmlformats.org/drawingml/2006/main">
          <a:off x="994440" y="107480"/>
          <a:ext cx="715518" cy="298260"/>
        </a:xfrm>
        <a:prstGeom xmlns:a="http://schemas.openxmlformats.org/drawingml/2006/main" prst="rect">
          <a:avLst/>
        </a:prstGeom>
        <a:noFill xmlns:a="http://schemas.openxmlformats.org/drawingml/2006/main"/>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BA63A7-2F02-8F41-AFA0-8F04B22FE9E2}" type="datetimeFigureOut">
              <a:rPr lang="en-US" smtClean="0"/>
              <a:pPr/>
              <a:t>7/25/13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240187-411F-734A-B821-565321BC642E}" type="slidenum">
              <a:rPr lang="en-US" smtClean="0"/>
              <a:pPr/>
              <a:t>‹#›</a:t>
            </a:fld>
            <a:endParaRPr lang="en-US"/>
          </a:p>
        </p:txBody>
      </p:sp>
    </p:spTree>
    <p:extLst>
      <p:ext uri="{BB962C8B-B14F-4D97-AF65-F5344CB8AC3E}">
        <p14:creationId xmlns:p14="http://schemas.microsoft.com/office/powerpoint/2010/main" val="101736297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9E0B69-0685-42EE-8C0E-89AAC646C59E}" type="datetimeFigureOut">
              <a:rPr lang="en-US" smtClean="0"/>
              <a:pPr/>
              <a:t>7/25/13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13E405-3917-499B-98FC-3859BC242C8B}" type="slidenum">
              <a:rPr lang="en-US" smtClean="0"/>
              <a:pPr/>
              <a:t>‹#›</a:t>
            </a:fld>
            <a:endParaRPr lang="en-US"/>
          </a:p>
        </p:txBody>
      </p:sp>
    </p:spTree>
    <p:extLst>
      <p:ext uri="{BB962C8B-B14F-4D97-AF65-F5344CB8AC3E}">
        <p14:creationId xmlns:p14="http://schemas.microsoft.com/office/powerpoint/2010/main" val="15997260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www.hpcwire.com/hpcwire/2009-10-29/adios_ignites_combustion_simulations.html"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p:spPr>
      </p:sp>
      <p:sp>
        <p:nvSpPr>
          <p:cNvPr id="90115" name="Rectangle 3"/>
          <p:cNvSpPr>
            <a:spLocks noGrp="1"/>
          </p:cNvSpPr>
          <p:nvPr>
            <p:ph type="body" idx="1"/>
          </p:nvPr>
        </p:nvSpPr>
        <p:spPr bwMode="auto">
          <a:noFill/>
        </p:spPr>
        <p:txBody>
          <a:bodyPr wrap="square" numCol="1" anchor="t" anchorCtr="0" compatLnSpc="1">
            <a:prstTxWarp prst="textNoShape">
              <a:avLst/>
            </a:prstTxWarp>
          </a:bodyPr>
          <a:lstStyle/>
          <a:p>
            <a:endParaRPr lang="en-US" b="1" dirty="0" smtClean="0"/>
          </a:p>
        </p:txBody>
      </p:sp>
    </p:spTree>
    <p:extLst>
      <p:ext uri="{BB962C8B-B14F-4D97-AF65-F5344CB8AC3E}">
        <p14:creationId xmlns:p14="http://schemas.microsoft.com/office/powerpoint/2010/main" val="1149858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Don’t have everyone</a:t>
            </a:r>
            <a:r>
              <a:rPr lang="en-US" baseline="0" dirty="0" smtClean="0"/>
              <a:t> doing this.</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54</a:t>
            </a:fld>
            <a:endParaRPr lang="en-US"/>
          </a:p>
        </p:txBody>
      </p:sp>
    </p:spTree>
    <p:extLst>
      <p:ext uri="{BB962C8B-B14F-4D97-AF65-F5344CB8AC3E}">
        <p14:creationId xmlns:p14="http://schemas.microsoft.com/office/powerpoint/2010/main" val="3049855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Staging implementations usually</a:t>
            </a:r>
            <a:r>
              <a:rPr lang="en-US" baseline="0" dirty="0" smtClean="0"/>
              <a:t> depend on connecting all parties before anyone can start working. Therefore, the connection cannot be postponed until the first open call. Therefore, we must have these initialization calls.</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59</a:t>
            </a:fld>
            <a:endParaRPr lang="en-US"/>
          </a:p>
        </p:txBody>
      </p:sp>
    </p:spTree>
    <p:extLst>
      <p:ext uri="{BB962C8B-B14F-4D97-AF65-F5344CB8AC3E}">
        <p14:creationId xmlns:p14="http://schemas.microsoft.com/office/powerpoint/2010/main" val="373494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 the API defines</a:t>
            </a:r>
            <a:r>
              <a:rPr lang="en-US" baseline="0" dirty="0" smtClean="0"/>
              <a:t> different locking modes, staging implementations at this time (v1.5.0) usually support only one of them: DATASPACES: CURRENT, FLEXPATH: ALL </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61</a:t>
            </a:fld>
            <a:endParaRPr lang="en-US"/>
          </a:p>
        </p:txBody>
      </p:sp>
    </p:spTree>
    <p:extLst>
      <p:ext uri="{BB962C8B-B14F-4D97-AF65-F5344CB8AC3E}">
        <p14:creationId xmlns:p14="http://schemas.microsoft.com/office/powerpoint/2010/main" val="1244810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62</a:t>
            </a:fld>
            <a:endParaRPr lang="en-US"/>
          </a:p>
        </p:txBody>
      </p:sp>
    </p:spTree>
    <p:extLst>
      <p:ext uri="{BB962C8B-B14F-4D97-AF65-F5344CB8AC3E}">
        <p14:creationId xmlns:p14="http://schemas.microsoft.com/office/powerpoint/2010/main" val="1144632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Fortran: only blocking</a:t>
            </a:r>
            <a:r>
              <a:rPr lang="en-US" baseline="0" dirty="0" smtClean="0"/>
              <a:t> read is supported in v1.5.0</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63</a:t>
            </a:fld>
            <a:endParaRPr lang="en-US"/>
          </a:p>
        </p:txBody>
      </p:sp>
    </p:spTree>
    <p:extLst>
      <p:ext uri="{BB962C8B-B14F-4D97-AF65-F5344CB8AC3E}">
        <p14:creationId xmlns:p14="http://schemas.microsoft.com/office/powerpoint/2010/main" val="1743082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Opening a</a:t>
            </a:r>
            <a:r>
              <a:rPr lang="en-US" baseline="0" dirty="0" smtClean="0"/>
              <a:t> file/stream </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68</a:t>
            </a:fld>
            <a:endParaRPr lang="en-US"/>
          </a:p>
        </p:txBody>
      </p:sp>
    </p:spTree>
    <p:extLst>
      <p:ext uri="{BB962C8B-B14F-4D97-AF65-F5344CB8AC3E}">
        <p14:creationId xmlns:p14="http://schemas.microsoft.com/office/powerpoint/2010/main" val="3186447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Opening a</a:t>
            </a:r>
            <a:r>
              <a:rPr lang="en-US" baseline="0" dirty="0" smtClean="0"/>
              <a:t> file/stream </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69</a:t>
            </a:fld>
            <a:endParaRPr lang="en-US"/>
          </a:p>
        </p:txBody>
      </p:sp>
    </p:spTree>
    <p:extLst>
      <p:ext uri="{BB962C8B-B14F-4D97-AF65-F5344CB8AC3E}">
        <p14:creationId xmlns:p14="http://schemas.microsoft.com/office/powerpoint/2010/main" val="3113910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take a look at the SAR.</a:t>
            </a:r>
          </a:p>
          <a:p>
            <a:r>
              <a:rPr lang="en-US" baseline="0" dirty="0" smtClean="0"/>
              <a:t>As STAR is a chunking-based data layout, one issue is that such a data organization could lead to significant amount of small chunks for each variable at scale, </a:t>
            </a:r>
            <a:r>
              <a:rPr lang="en-US" baseline="0" dirty="0" err="1" smtClean="0"/>
              <a:t>particuarly</a:t>
            </a:r>
            <a:r>
              <a:rPr lang="en-US" baseline="0" dirty="0" smtClean="0"/>
              <a:t> when variable itself is small.</a:t>
            </a:r>
          </a:p>
          <a:p>
            <a:r>
              <a:rPr lang="en-US" baseline="0" dirty="0" smtClean="0"/>
              <a:t>Reading performance therefore will suffer severely from large amount of seek and read requests.</a:t>
            </a:r>
          </a:p>
          <a:p>
            <a:r>
              <a:rPr lang="en-US" baseline="0" dirty="0" smtClean="0"/>
              <a:t>The common practice which concatenate data chunks won’t help in such case because reading still requires the same number of seeks.</a:t>
            </a:r>
          </a:p>
          <a:p>
            <a:r>
              <a:rPr lang="en-US" baseline="0" dirty="0" smtClean="0"/>
              <a:t>So we want to the number of data chunks, but we do not want to loose the capability of alleviating dimension dependency from chunking-based data organization</a:t>
            </a:r>
          </a:p>
          <a:p>
            <a:r>
              <a:rPr lang="en-US" baseline="0" dirty="0" smtClean="0"/>
              <a:t>The spatial aggregation will merge the data chunks into large data block with their spatial localities are reserved. Such algorithm is able to reduce the number of seek operations, therefore enabling more efficient reads.</a:t>
            </a:r>
          </a:p>
          <a:p>
            <a:endParaRPr lang="en-US" baseline="0" dirty="0" smtClean="0"/>
          </a:p>
          <a:p>
            <a:r>
              <a:rPr lang="en-US" baseline="0" dirty="0" smtClean="0"/>
              <a:t>An example is given here to demonstrate the idea.</a:t>
            </a:r>
          </a:p>
          <a:p>
            <a:r>
              <a:rPr lang="en-US" baseline="0" dirty="0" smtClean="0"/>
              <a:t>The original 16 chunks are merged into 4  with 1 level of SAR, and they can be further merged with higher level of SAR.</a:t>
            </a:r>
          </a:p>
          <a:p>
            <a:r>
              <a:rPr lang="en-US" baseline="0" dirty="0" smtClean="0"/>
              <a:t>For writing, it means less process is writing out, therefore less contention at </a:t>
            </a:r>
            <a:r>
              <a:rPr lang="en-US" baseline="0" dirty="0" err="1" smtClean="0"/>
              <a:t>stoarge</a:t>
            </a:r>
            <a:endParaRPr lang="en-US" baseline="0" dirty="0" smtClean="0"/>
          </a:p>
          <a:p>
            <a:r>
              <a:rPr lang="en-US" baseline="0" dirty="0" smtClean="0"/>
              <a:t>For reading, the read request on each dimension is reduced from 4 to 2 w </a:t>
            </a:r>
            <a:r>
              <a:rPr lang="en-US" baseline="0" dirty="0" err="1" smtClean="0"/>
              <a:t>ith</a:t>
            </a:r>
            <a:r>
              <a:rPr lang="en-US" baseline="0" dirty="0" smtClean="0"/>
              <a:t> one level of SAR, and it can be further reduced with higher level of SAR. So reading can be more efficiently performed</a:t>
            </a:r>
          </a:p>
          <a:p>
            <a:endParaRPr lang="en-US" dirty="0"/>
          </a:p>
        </p:txBody>
      </p:sp>
      <p:sp>
        <p:nvSpPr>
          <p:cNvPr id="4" name="Slide Number Placeholder 3"/>
          <p:cNvSpPr>
            <a:spLocks noGrp="1"/>
          </p:cNvSpPr>
          <p:nvPr>
            <p:ph type="sldNum" sz="quarter" idx="10"/>
          </p:nvPr>
        </p:nvSpPr>
        <p:spPr/>
        <p:txBody>
          <a:bodyPr/>
          <a:lstStyle/>
          <a:p>
            <a:fld id="{1F38CE21-FEFB-4A81-BBAB-C7AAA5977913}" type="slidenum">
              <a:rPr lang="en-US" smtClean="0">
                <a:solidFill>
                  <a:prstClr val="black"/>
                </a:solidFill>
                <a:latin typeface="Calibri"/>
              </a:rPr>
              <a:pPr/>
              <a:t>74</a:t>
            </a:fld>
            <a:endParaRPr lang="en-US">
              <a:solidFill>
                <a:prstClr val="black"/>
              </a:solidFill>
              <a:latin typeface="Calibri"/>
            </a:endParaRPr>
          </a:p>
        </p:txBody>
      </p:sp>
    </p:spTree>
    <p:extLst>
      <p:ext uri="{BB962C8B-B14F-4D97-AF65-F5344CB8AC3E}">
        <p14:creationId xmlns:p14="http://schemas.microsoft.com/office/powerpoint/2010/main" val="1757211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Opening a</a:t>
            </a:r>
            <a:r>
              <a:rPr lang="en-US" baseline="0" dirty="0" smtClean="0"/>
              <a:t> file/stream </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91</a:t>
            </a:fld>
            <a:endParaRPr lang="en-US"/>
          </a:p>
        </p:txBody>
      </p:sp>
    </p:spTree>
    <p:extLst>
      <p:ext uri="{BB962C8B-B14F-4D97-AF65-F5344CB8AC3E}">
        <p14:creationId xmlns:p14="http://schemas.microsoft.com/office/powerpoint/2010/main" val="1460419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Opening a</a:t>
            </a:r>
            <a:r>
              <a:rPr lang="en-US" baseline="0" dirty="0" smtClean="0"/>
              <a:t> file/stream </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92</a:t>
            </a:fld>
            <a:endParaRPr lang="en-US"/>
          </a:p>
        </p:txBody>
      </p:sp>
    </p:spTree>
    <p:extLst>
      <p:ext uri="{BB962C8B-B14F-4D97-AF65-F5344CB8AC3E}">
        <p14:creationId xmlns:p14="http://schemas.microsoft.com/office/powerpoint/2010/main" val="487181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smtClean="0"/>
              <a:t>Scott</a:t>
            </a:r>
          </a:p>
          <a:p>
            <a:endParaRPr lang="en-US" dirty="0" smtClean="0"/>
          </a:p>
          <a:p>
            <a:r>
              <a:rPr lang="en-US" dirty="0" smtClean="0"/>
              <a:t>Bunch of challenges after the first experiments…  here are the challenges… new</a:t>
            </a:r>
          </a:p>
          <a:p>
            <a:r>
              <a:rPr lang="en-US" dirty="0" smtClean="0"/>
              <a:t>Challenge of software development, software complexity,</a:t>
            </a:r>
            <a:r>
              <a:rPr lang="en-US" baseline="0" dirty="0" smtClean="0"/>
              <a:t> complexity… </a:t>
            </a:r>
          </a:p>
          <a:p>
            <a:r>
              <a:rPr lang="en-US" baseline="0" dirty="0" smtClean="0"/>
              <a:t>Slide of all of the different challenges…</a:t>
            </a:r>
          </a:p>
          <a:p>
            <a:r>
              <a:rPr lang="en-US" baseline="0" dirty="0" smtClean="0"/>
              <a:t>Bullet list of the challenges….</a:t>
            </a:r>
          </a:p>
          <a:p>
            <a:endParaRPr lang="en-US" dirty="0"/>
          </a:p>
        </p:txBody>
      </p:sp>
    </p:spTree>
    <p:extLst>
      <p:ext uri="{BB962C8B-B14F-4D97-AF65-F5344CB8AC3E}">
        <p14:creationId xmlns:p14="http://schemas.microsoft.com/office/powerpoint/2010/main" val="1237474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writeblock</a:t>
            </a:r>
            <a:r>
              <a:rPr lang="en-US" dirty="0" smtClean="0"/>
              <a:t> selection </a:t>
            </a:r>
            <a:r>
              <a:rPr lang="en-US" dirty="0" smtClean="0">
                <a:sym typeface="Wingdings"/>
              </a:rPr>
              <a:t> same number of readers as writers needed in this example run</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94</a:t>
            </a:fld>
            <a:endParaRPr lang="en-US"/>
          </a:p>
        </p:txBody>
      </p:sp>
    </p:spTree>
    <p:extLst>
      <p:ext uri="{BB962C8B-B14F-4D97-AF65-F5344CB8AC3E}">
        <p14:creationId xmlns:p14="http://schemas.microsoft.com/office/powerpoint/2010/main" val="3186845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Run both on the same number</a:t>
            </a:r>
            <a:r>
              <a:rPr lang="en-US" baseline="0" dirty="0" smtClean="0"/>
              <a:t> of processors (</a:t>
            </a:r>
            <a:r>
              <a:rPr lang="en-US" baseline="0" dirty="0" err="1" smtClean="0"/>
              <a:t>writeblock</a:t>
            </a:r>
            <a:r>
              <a:rPr lang="en-US" baseline="0" dirty="0" smtClean="0"/>
              <a:t> selection). Size of slow dimension (=64) should be divisible by the number of processors (so run on 1,2,4 </a:t>
            </a:r>
            <a:r>
              <a:rPr lang="en-US" baseline="0" dirty="0" err="1" smtClean="0"/>
              <a:t>etc</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95</a:t>
            </a:fld>
            <a:endParaRPr lang="en-US"/>
          </a:p>
        </p:txBody>
      </p:sp>
    </p:spTree>
    <p:extLst>
      <p:ext uri="{BB962C8B-B14F-4D97-AF65-F5344CB8AC3E}">
        <p14:creationId xmlns:p14="http://schemas.microsoft.com/office/powerpoint/2010/main" val="3837733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top</a:t>
            </a:r>
            <a:r>
              <a:rPr lang="en-US" baseline="0" dirty="0" smtClean="0"/>
              <a:t> is the easiest syntax to get a subset of a variable from a file.</a:t>
            </a:r>
          </a:p>
          <a:p>
            <a:r>
              <a:rPr lang="en-US" baseline="0" dirty="0" smtClean="0"/>
              <a:t>The bottom example is useful to have one file opening, and reading many variables from it</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105</a:t>
            </a:fld>
            <a:endParaRPr lang="en-US"/>
          </a:p>
        </p:txBody>
      </p:sp>
    </p:spTree>
    <p:extLst>
      <p:ext uri="{BB962C8B-B14F-4D97-AF65-F5344CB8AC3E}">
        <p14:creationId xmlns:p14="http://schemas.microsoft.com/office/powerpoint/2010/main" val="948675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ADIOS/Matlab API was implemented using the old read API based on groups. Therefore, variables are organized into groups. Usually there is one group only in a file, so </a:t>
            </a:r>
            <a:r>
              <a:rPr lang="en-US" baseline="0" dirty="0" err="1" smtClean="0"/>
              <a:t>f.Groups</a:t>
            </a:r>
            <a:r>
              <a:rPr lang="en-US" baseline="0" dirty="0" smtClean="0"/>
              <a:t> refers to that </a:t>
            </a:r>
            <a:r>
              <a:rPr lang="en-US" baseline="0" smtClean="0"/>
              <a:t>single group.</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106</a:t>
            </a:fld>
            <a:endParaRPr lang="en-US"/>
          </a:p>
        </p:txBody>
      </p:sp>
    </p:spTree>
    <p:extLst>
      <p:ext uri="{BB962C8B-B14F-4D97-AF65-F5344CB8AC3E}">
        <p14:creationId xmlns:p14="http://schemas.microsoft.com/office/powerpoint/2010/main" val="2885725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top</a:t>
            </a:r>
            <a:r>
              <a:rPr lang="en-US" baseline="0" dirty="0" smtClean="0"/>
              <a:t> is the easiest syntax to get a subset of a variable from a file.</a:t>
            </a:r>
          </a:p>
          <a:p>
            <a:r>
              <a:rPr lang="en-US" baseline="0" dirty="0" smtClean="0"/>
              <a:t>The bottom example is useful to have one file opening, and reading many variables from it</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107</a:t>
            </a:fld>
            <a:endParaRPr lang="en-US"/>
          </a:p>
        </p:txBody>
      </p:sp>
    </p:spTree>
    <p:extLst>
      <p:ext uri="{BB962C8B-B14F-4D97-AF65-F5344CB8AC3E}">
        <p14:creationId xmlns:p14="http://schemas.microsoft.com/office/powerpoint/2010/main" val="2525909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18</a:t>
            </a:fld>
            <a:endParaRPr lang="en-US" dirty="0"/>
          </a:p>
        </p:txBody>
      </p:sp>
    </p:spTree>
    <p:extLst>
      <p:ext uri="{BB962C8B-B14F-4D97-AF65-F5344CB8AC3E}">
        <p14:creationId xmlns:p14="http://schemas.microsoft.com/office/powerpoint/2010/main" val="1586433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Explanation of numbers</a:t>
            </a:r>
          </a:p>
          <a:p>
            <a:endParaRPr lang="en-US" dirty="0" smtClean="0"/>
          </a:p>
          <a:p>
            <a:r>
              <a:rPr lang="en-US" dirty="0" smtClean="0"/>
              <a:t>Combustion:  S3D code</a:t>
            </a:r>
            <a:r>
              <a:rPr lang="en-US" baseline="0" dirty="0" smtClean="0"/>
              <a:t> output performance (analysis data  = checkpoint/restart data). ADIOS enabled S3D to scale beyond 30k cores (I/O became the bottleneck in larger runs before ADIOS)</a:t>
            </a:r>
          </a:p>
          <a:p>
            <a:r>
              <a:rPr lang="en-US" baseline="0" dirty="0" smtClean="0"/>
              <a:t>Enabled S3D to scale to full size of Jaguar XT5 (ref: </a:t>
            </a:r>
            <a:r>
              <a:rPr lang="en-US" dirty="0" smtClean="0">
                <a:hlinkClick r:id="rId3"/>
              </a:rPr>
              <a:t>http://www.hpcwire.com/hpcwire/2009-10-29/adios_ignites_combustion_simulations.html</a:t>
            </a:r>
            <a:r>
              <a:rPr lang="en-US" dirty="0" smtClean="0"/>
              <a:t>)</a:t>
            </a:r>
          </a:p>
          <a:p>
            <a:endParaRPr lang="en-US" baseline="0" dirty="0" smtClean="0"/>
          </a:p>
          <a:p>
            <a:endParaRPr lang="en-US" baseline="0" dirty="0" smtClean="0"/>
          </a:p>
          <a:p>
            <a:r>
              <a:rPr lang="en-US" baseline="0" dirty="0" smtClean="0"/>
              <a:t>Fusion: Simulation (XGC and GTC)</a:t>
            </a:r>
          </a:p>
          <a:p>
            <a:r>
              <a:rPr lang="en-US" baseline="0" dirty="0" smtClean="0"/>
              <a:t>ref: </a:t>
            </a:r>
            <a:r>
              <a:rPr lang="en-US" sz="1200" b="0" i="0" kern="1200" dirty="0" smtClean="0">
                <a:solidFill>
                  <a:schemeClr val="tx1"/>
                </a:solidFill>
                <a:effectLst/>
                <a:latin typeface="+mn-lt"/>
                <a:ea typeface="+mn-ea"/>
                <a:cs typeface="+mn-cs"/>
              </a:rPr>
              <a:t>Podhorszki, Norbert, et al. "Plasma fusion code coupling using scalable I/O services and scientific workflows." </a:t>
            </a:r>
            <a:r>
              <a:rPr lang="en-US" sz="1200" b="0" i="1" kern="1200" dirty="0" smtClean="0">
                <a:solidFill>
                  <a:schemeClr val="tx1"/>
                </a:solidFill>
                <a:effectLst/>
                <a:latin typeface="+mn-lt"/>
                <a:ea typeface="+mn-ea"/>
                <a:cs typeface="+mn-cs"/>
              </a:rPr>
              <a:t>Proceedings of the 4th Workshop on Workflows in Support of Large-Scale Science</a:t>
            </a:r>
            <a:r>
              <a:rPr lang="en-US" sz="1200" b="0" i="0" kern="1200" dirty="0" smtClean="0">
                <a:solidFill>
                  <a:schemeClr val="tx1"/>
                </a:solidFill>
                <a:effectLst/>
                <a:latin typeface="+mn-lt"/>
                <a:ea typeface="+mn-ea"/>
                <a:cs typeface="+mn-cs"/>
              </a:rPr>
              <a:t>. ACM, 2009.</a:t>
            </a:r>
          </a:p>
          <a:p>
            <a:endParaRPr lang="en-US" sz="1200" b="0" i="0" kern="1200" dirty="0" smtClean="0">
              <a:solidFill>
                <a:schemeClr val="tx1"/>
              </a:solidFill>
              <a:effectLst/>
              <a:latin typeface="+mn-lt"/>
              <a:ea typeface="+mn-ea"/>
              <a:cs typeface="+mn-cs"/>
            </a:endParaRPr>
          </a:p>
          <a:p>
            <a:r>
              <a:rPr lang="en-US" dirty="0" smtClean="0"/>
              <a:t>Seismology: SCEC (South</a:t>
            </a:r>
            <a:r>
              <a:rPr lang="en-US" baseline="0" dirty="0" smtClean="0"/>
              <a:t> California Earth Quake Center) M8 runs on Jaguar XT5 in 2010 (finalist for Gordon Bell award), checkpoint/restart data I/O performance. ADIOS enabled to actually write out the huge dataset and thus enabled to actually complete the complete simulation (with restarts after machine failures).</a:t>
            </a:r>
          </a:p>
          <a:p>
            <a:endParaRPr lang="en-US" baseline="0" dirty="0" smtClean="0"/>
          </a:p>
          <a:p>
            <a:r>
              <a:rPr lang="en-US" baseline="0" dirty="0" smtClean="0"/>
              <a:t>Climate Analysis: NASA’s GEOS-5 code. </a:t>
            </a:r>
            <a:r>
              <a:rPr lang="en-US" sz="1200" kern="1200" dirty="0" smtClean="0">
                <a:solidFill>
                  <a:schemeClr val="tx1"/>
                </a:solidFill>
                <a:latin typeface="+mn-lt"/>
                <a:ea typeface="+mn-ea"/>
                <a:cs typeface="+mn-cs"/>
              </a:rPr>
              <a:t>Our experimental results on the Jaguar supercomputer at ORNL have demonstrated a maximum of 11x speedup for the write performance, and 73x speedup for the performance of data post-processing. Published</a:t>
            </a:r>
            <a:r>
              <a:rPr lang="en-US" sz="1200" kern="1200" baseline="0" dirty="0" smtClean="0">
                <a:solidFill>
                  <a:schemeClr val="tx1"/>
                </a:solidFill>
                <a:latin typeface="+mn-lt"/>
                <a:ea typeface="+mn-ea"/>
                <a:cs typeface="+mn-cs"/>
              </a:rPr>
              <a:t> at </a:t>
            </a:r>
            <a:r>
              <a:rPr lang="fr-FR" sz="1200" kern="1200" dirty="0" smtClean="0">
                <a:solidFill>
                  <a:schemeClr val="tx1"/>
                </a:solidFill>
                <a:latin typeface="+mn-lt"/>
                <a:ea typeface="+mn-ea"/>
                <a:cs typeface="+mn-cs"/>
              </a:rPr>
              <a:t>MSST'13: ‘A </a:t>
            </a:r>
            <a:r>
              <a:rPr lang="fr-FR" sz="1200" kern="1200" dirty="0" err="1" smtClean="0">
                <a:solidFill>
                  <a:schemeClr val="tx1"/>
                </a:solidFill>
                <a:latin typeface="+mn-lt"/>
                <a:ea typeface="+mn-ea"/>
                <a:cs typeface="+mn-cs"/>
              </a:rPr>
              <a:t>Lightweight</a:t>
            </a:r>
            <a:r>
              <a:rPr lang="fr-FR" sz="1200" kern="1200" dirty="0" smtClean="0">
                <a:solidFill>
                  <a:schemeClr val="tx1"/>
                </a:solidFill>
                <a:latin typeface="+mn-lt"/>
                <a:ea typeface="+mn-ea"/>
                <a:cs typeface="+mn-cs"/>
              </a:rPr>
              <a:t> I/O </a:t>
            </a:r>
            <a:r>
              <a:rPr lang="fr-FR" sz="1200" kern="1200" dirty="0" err="1" smtClean="0">
                <a:solidFill>
                  <a:schemeClr val="tx1"/>
                </a:solidFill>
                <a:latin typeface="+mn-lt"/>
                <a:ea typeface="+mn-ea"/>
                <a:cs typeface="+mn-cs"/>
              </a:rPr>
              <a:t>Scheme</a:t>
            </a:r>
            <a:r>
              <a:rPr lang="fr-FR" sz="1200" kern="1200" dirty="0" smtClean="0">
                <a:solidFill>
                  <a:schemeClr val="tx1"/>
                </a:solidFill>
                <a:latin typeface="+mn-lt"/>
                <a:ea typeface="+mn-ea"/>
                <a:cs typeface="+mn-cs"/>
              </a:rPr>
              <a:t> to </a:t>
            </a:r>
            <a:r>
              <a:rPr lang="fr-FR" sz="1200" kern="1200" dirty="0" err="1" smtClean="0">
                <a:solidFill>
                  <a:schemeClr val="tx1"/>
                </a:solidFill>
                <a:latin typeface="+mn-lt"/>
                <a:ea typeface="+mn-ea"/>
                <a:cs typeface="+mn-cs"/>
              </a:rPr>
              <a:t>Facilitate</a:t>
            </a:r>
            <a:r>
              <a:rPr lang="fr-FR" sz="1200" kern="1200" dirty="0" smtClean="0">
                <a:solidFill>
                  <a:schemeClr val="tx1"/>
                </a:solidFill>
                <a:latin typeface="+mn-lt"/>
                <a:ea typeface="+mn-ea"/>
                <a:cs typeface="+mn-cs"/>
              </a:rPr>
              <a:t> Spatial and Temporal </a:t>
            </a:r>
            <a:r>
              <a:rPr lang="fr-FR" sz="1200" kern="1200" dirty="0" err="1" smtClean="0">
                <a:solidFill>
                  <a:schemeClr val="tx1"/>
                </a:solidFill>
                <a:latin typeface="+mn-lt"/>
                <a:ea typeface="+mn-ea"/>
                <a:cs typeface="+mn-cs"/>
              </a:rPr>
              <a:t>Queries</a:t>
            </a:r>
            <a:r>
              <a:rPr lang="fr-FR" sz="1200" kern="1200" dirty="0" smtClean="0">
                <a:solidFill>
                  <a:schemeClr val="tx1"/>
                </a:solidFill>
                <a:latin typeface="+mn-lt"/>
                <a:ea typeface="+mn-ea"/>
                <a:cs typeface="+mn-cs"/>
              </a:rPr>
              <a:t> of </a:t>
            </a:r>
            <a:r>
              <a:rPr lang="fr-FR" sz="1200" kern="1200" dirty="0" err="1" smtClean="0">
                <a:solidFill>
                  <a:schemeClr val="tx1"/>
                </a:solidFill>
                <a:latin typeface="+mn-lt"/>
                <a:ea typeface="+mn-ea"/>
                <a:cs typeface="+mn-cs"/>
              </a:rPr>
              <a:t>Scientific</a:t>
            </a:r>
            <a:r>
              <a:rPr lang="fr-FR" sz="1200" kern="1200" dirty="0" smtClean="0">
                <a:solidFill>
                  <a:schemeClr val="tx1"/>
                </a:solidFill>
                <a:latin typeface="+mn-lt"/>
                <a:ea typeface="+mn-ea"/>
                <a:cs typeface="+mn-cs"/>
              </a:rPr>
              <a:t> Data </a:t>
            </a:r>
            <a:r>
              <a:rPr lang="fr-FR" sz="1200" kern="1200" dirty="0" err="1" smtClean="0">
                <a:solidFill>
                  <a:schemeClr val="tx1"/>
                </a:solidFill>
                <a:latin typeface="+mn-lt"/>
                <a:ea typeface="+mn-ea"/>
                <a:cs typeface="+mn-cs"/>
              </a:rPr>
              <a:t>Analytics</a:t>
            </a:r>
            <a:r>
              <a:rPr lang="fr-FR" sz="1200" kern="1200" dirty="0" smtClean="0">
                <a:solidFill>
                  <a:schemeClr val="tx1"/>
                </a:solidFill>
                <a:latin typeface="+mn-lt"/>
                <a:ea typeface="+mn-ea"/>
                <a:cs typeface="+mn-cs"/>
              </a:rPr>
              <a:t>’</a:t>
            </a:r>
            <a:endParaRPr lang="en-US" baseline="0" dirty="0" smtClean="0"/>
          </a:p>
          <a:p>
            <a:endParaRPr lang="en-US" baseline="0" dirty="0" smtClean="0"/>
          </a:p>
          <a:p>
            <a:r>
              <a:rPr lang="en-US" baseline="0" dirty="0" smtClean="0"/>
              <a:t>Square Kilometer Array: I/O performance for a </a:t>
            </a:r>
            <a:r>
              <a:rPr lang="en-US" baseline="0" dirty="0" err="1" smtClean="0"/>
              <a:t>correlator</a:t>
            </a:r>
            <a:r>
              <a:rPr lang="en-US" baseline="0" dirty="0" smtClean="0"/>
              <a:t> code. All radio telescopes’ data is streamed through this application on the </a:t>
            </a:r>
            <a:r>
              <a:rPr lang="en-US" baseline="0" dirty="0" err="1" smtClean="0"/>
              <a:t>Fornax</a:t>
            </a:r>
            <a:r>
              <a:rPr lang="en-US" baseline="0" dirty="0" smtClean="0"/>
              <a:t> supercomputer at </a:t>
            </a:r>
            <a:r>
              <a:rPr lang="en-US" baseline="0" dirty="0" err="1" smtClean="0"/>
              <a:t>iVEC</a:t>
            </a:r>
            <a:r>
              <a:rPr lang="en-US" baseline="0" dirty="0" smtClean="0"/>
              <a:t> in Western Australia. </a:t>
            </a:r>
          </a:p>
          <a:p>
            <a:r>
              <a:rPr lang="en-US" baseline="0" dirty="0" smtClean="0"/>
              <a:t>Ref: Personal email from researcher at IVEC</a:t>
            </a:r>
          </a:p>
          <a:p>
            <a:endParaRPr lang="en-US" baseline="0" dirty="0" smtClean="0"/>
          </a:p>
          <a:p>
            <a:r>
              <a:rPr lang="en-US" baseline="0" dirty="0" smtClean="0"/>
              <a:t>Industrial Engineering: RAMGEN Ltd, supersonic gas compression turbines, using CFD code. ADIOS enabled scaling the geometry from 500M cells to 3.5 billion cells in their simulations in 2012 on Jaguar XK6 and thus study fine turbulent structures.</a:t>
            </a:r>
          </a:p>
          <a:p>
            <a:r>
              <a:rPr lang="en-US" baseline="0" dirty="0" smtClean="0"/>
              <a:t>Ref: </a:t>
            </a:r>
          </a:p>
          <a:p>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D6AEFC13-D59E-3D40-954D-F1E783E7A760}" type="slidenum">
              <a:rPr lang="en-US" smtClean="0"/>
              <a:t>19</a:t>
            </a:fld>
            <a:endParaRPr lang="en-US"/>
          </a:p>
        </p:txBody>
      </p:sp>
    </p:spTree>
    <p:extLst>
      <p:ext uri="{BB962C8B-B14F-4D97-AF65-F5344CB8AC3E}">
        <p14:creationId xmlns:p14="http://schemas.microsoft.com/office/powerpoint/2010/main" val="1891534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The vision</a:t>
            </a:r>
            <a:r>
              <a:rPr lang="en-US" baseline="0" dirty="0" smtClean="0"/>
              <a:t> began with the abstraction of data streaming and I/O back in 1985 with the General Relativity Black Hole code.</a:t>
            </a:r>
          </a:p>
          <a:p>
            <a:r>
              <a:rPr lang="en-US" dirty="0" smtClean="0"/>
              <a:t>2. 1995 we worked on techniques to use the JIT java compiler to move analysis code to other analysis platforms, to share</a:t>
            </a:r>
            <a:r>
              <a:rPr lang="en-US" baseline="0" dirty="0" smtClean="0"/>
              <a:t> the data. This concept then went into many papers and then ADIOS code (COD – C On Demand) some years later.</a:t>
            </a:r>
          </a:p>
          <a:p>
            <a:r>
              <a:rPr lang="en-US" baseline="0" dirty="0" smtClean="0"/>
              <a:t>3. 2000. Thread and buffer the data for Z. Lin (GTC </a:t>
            </a:r>
            <a:r>
              <a:rPr lang="en-US" baseline="0" dirty="0" err="1" smtClean="0"/>
              <a:t>Gyrokinetic</a:t>
            </a:r>
            <a:r>
              <a:rPr lang="en-US" baseline="0" dirty="0" smtClean="0"/>
              <a:t> Turbulence Code) to allow them to scale to 1K cores, since parallel HDF5 was over 10X to slow compared to our data streaming.</a:t>
            </a:r>
          </a:p>
          <a:p>
            <a:r>
              <a:rPr lang="en-US" baseline="0" dirty="0" smtClean="0"/>
              <a:t>4. C.S. Chang had to couple data, and using our research from </a:t>
            </a:r>
            <a:r>
              <a:rPr lang="en-US" baseline="0" dirty="0" err="1" smtClean="0"/>
              <a:t>Predata</a:t>
            </a:r>
            <a:r>
              <a:rPr lang="en-US" baseline="0" dirty="0" smtClean="0"/>
              <a:t> (2011), along with ADIOS 1.0, we were able to scale his Fusion Edge simulation to over 100K cores, and couple this code to a Magneto Hydrodynamic Code (M3D) (this was using our Service Oriented Architecture Vision).</a:t>
            </a:r>
          </a:p>
          <a:p>
            <a:r>
              <a:rPr lang="en-US" baseline="0" dirty="0" smtClean="0"/>
              <a:t>5. 3 Phase I/O (aggregate data, move data to the file system, asynchronous metadata movement) along with ADIOS-sub-files has allowed many codes (</a:t>
            </a:r>
            <a:r>
              <a:rPr lang="en-US" baseline="0" dirty="0" err="1" smtClean="0"/>
              <a:t>Ramgen</a:t>
            </a:r>
            <a:r>
              <a:rPr lang="en-US" baseline="0" dirty="0" smtClean="0"/>
              <a:t>/</a:t>
            </a:r>
            <a:r>
              <a:rPr lang="en-US" baseline="0" dirty="0" err="1" smtClean="0"/>
              <a:t>Numecca</a:t>
            </a:r>
            <a:r>
              <a:rPr lang="en-US" baseline="0" dirty="0" smtClean="0"/>
              <a:t>, </a:t>
            </a:r>
            <a:r>
              <a:rPr lang="en-US" baseline="0" dirty="0" err="1" smtClean="0"/>
              <a:t>Combusion</a:t>
            </a:r>
            <a:r>
              <a:rPr lang="en-US" baseline="0" dirty="0" smtClean="0"/>
              <a:t>, etc.) to scale to the full machine, and allowing most codes to get over 75% of the peak I/O performance, compared to before, where most didn’t get 1% of the peak I/O performance.</a:t>
            </a:r>
          </a:p>
          <a:p>
            <a:r>
              <a:rPr lang="en-US" baseline="0" dirty="0" smtClean="0"/>
              <a:t>6. </a:t>
            </a:r>
            <a:r>
              <a:rPr lang="en-US" baseline="0" dirty="0" err="1" smtClean="0"/>
              <a:t>Predata</a:t>
            </a:r>
            <a:r>
              <a:rPr lang="en-US" baseline="0" dirty="0" smtClean="0"/>
              <a:t> allowed us to do code-coupling, along with </a:t>
            </a:r>
            <a:r>
              <a:rPr lang="en-US" baseline="0" dirty="0" err="1" smtClean="0"/>
              <a:t>Dataspaces</a:t>
            </a:r>
            <a:r>
              <a:rPr lang="en-US" baseline="0" dirty="0" smtClean="0"/>
              <a:t>, which created a shared space semantic for coupling codes, allowing a code to use the SOA technique.</a:t>
            </a:r>
          </a:p>
          <a:p>
            <a:r>
              <a:rPr lang="en-US" baseline="0" dirty="0" smtClean="0"/>
              <a:t>7. Using both spatial and temporal aggregation allowed us to get over 70X faster reading performance and over </a:t>
            </a:r>
            <a:endParaRPr lang="en-US" dirty="0"/>
          </a:p>
        </p:txBody>
      </p:sp>
      <p:sp>
        <p:nvSpPr>
          <p:cNvPr id="4" name="Slide Number Placeholder 3"/>
          <p:cNvSpPr>
            <a:spLocks noGrp="1"/>
          </p:cNvSpPr>
          <p:nvPr>
            <p:ph type="sldNum" sz="quarter" idx="10"/>
          </p:nvPr>
        </p:nvSpPr>
        <p:spPr/>
        <p:txBody>
          <a:bodyPr/>
          <a:lstStyle/>
          <a:p>
            <a:fld id="{C8168ABD-1961-4F86-98FD-C8DE288DFC30}"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952091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38CE21-FEFB-4A81-BBAB-C7AAA5977913}" type="slidenum">
              <a:rPr lang="en-US" smtClean="0"/>
              <a:t>25</a:t>
            </a:fld>
            <a:endParaRPr lang="en-US"/>
          </a:p>
        </p:txBody>
      </p:sp>
    </p:spTree>
    <p:extLst>
      <p:ext uri="{BB962C8B-B14F-4D97-AF65-F5344CB8AC3E}">
        <p14:creationId xmlns:p14="http://schemas.microsoft.com/office/powerpoint/2010/main" val="1873533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85092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38CE21-FEFB-4A81-BBAB-C7AAA5977913}" type="slidenum">
              <a:rPr lang="en-US" smtClean="0"/>
              <a:t>27</a:t>
            </a:fld>
            <a:endParaRPr lang="en-US"/>
          </a:p>
        </p:txBody>
      </p:sp>
    </p:spTree>
    <p:extLst>
      <p:ext uri="{BB962C8B-B14F-4D97-AF65-F5344CB8AC3E}">
        <p14:creationId xmlns:p14="http://schemas.microsoft.com/office/powerpoint/2010/main" val="3215908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a:t>
            </a:r>
            <a:r>
              <a:rPr lang="en-US" baseline="0" dirty="0" smtClean="0"/>
              <a:t> hands on</a:t>
            </a:r>
            <a:endParaRPr lang="en-US" dirty="0"/>
          </a:p>
        </p:txBody>
      </p:sp>
      <p:sp>
        <p:nvSpPr>
          <p:cNvPr id="4" name="Slide Number Placeholder 3"/>
          <p:cNvSpPr>
            <a:spLocks noGrp="1"/>
          </p:cNvSpPr>
          <p:nvPr>
            <p:ph type="sldNum" sz="quarter" idx="10"/>
          </p:nvPr>
        </p:nvSpPr>
        <p:spPr/>
        <p:txBody>
          <a:bodyPr/>
          <a:lstStyle/>
          <a:p>
            <a:fld id="{1A13E405-3917-499B-98FC-3859BC242C8B}" type="slidenum">
              <a:rPr lang="en-US" smtClean="0"/>
              <a:pPr/>
              <a:t>52</a:t>
            </a:fld>
            <a:endParaRPr lang="en-US"/>
          </a:p>
        </p:txBody>
      </p:sp>
    </p:spTree>
    <p:extLst>
      <p:ext uri="{BB962C8B-B14F-4D97-AF65-F5344CB8AC3E}">
        <p14:creationId xmlns:p14="http://schemas.microsoft.com/office/powerpoint/2010/main" val="1836820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110BE9D-5D58-4B43-9EF2-AF068876B42B}" type="datetime1">
              <a:rPr lang="en-US" smtClean="0"/>
              <a:pPr/>
              <a:t>7/25/13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808381" y="6356349"/>
            <a:ext cx="2133600" cy="365125"/>
          </a:xfrm>
          <a:prstGeom prst="rect">
            <a:avLst/>
          </a:prstGeom>
        </p:spPr>
        <p:txBody>
          <a:bodyPr/>
          <a:lstStyle/>
          <a:p>
            <a:fld id="{81B36CC8-2166-4885-A85B-C55F76B1D6E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560"/>
            <a:ext cx="8229600" cy="587996"/>
          </a:xfrm>
        </p:spPr>
        <p:txBody>
          <a:bodyPr>
            <a:noAutofit/>
          </a:bodyPr>
          <a:lstStyle>
            <a:lvl1pPr>
              <a:defRPr sz="32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762000"/>
            <a:ext cx="8229600" cy="5364163"/>
          </a:xfrm>
        </p:spPr>
        <p:txBody>
          <a:bodyPr>
            <a:norm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A001FFD-975B-5545-9E6C-9D475ECC597F}" type="datetime1">
              <a:rPr lang="en-US" smtClean="0"/>
              <a:pPr/>
              <a:t>7/25/13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sz="1400"/>
            </a:lvl1pPr>
          </a:lstStyle>
          <a:p>
            <a:endParaRPr lang="en-US" dirty="0"/>
          </a:p>
        </p:txBody>
      </p:sp>
      <p:sp>
        <p:nvSpPr>
          <p:cNvPr id="6" name="Slide Number Placeholder 5"/>
          <p:cNvSpPr>
            <a:spLocks noGrp="1"/>
          </p:cNvSpPr>
          <p:nvPr>
            <p:ph type="sldNum" sz="quarter" idx="12"/>
          </p:nvPr>
        </p:nvSpPr>
        <p:spPr>
          <a:xfrm>
            <a:off x="6893442" y="6356350"/>
            <a:ext cx="2133600" cy="365125"/>
          </a:xfrm>
          <a:prstGeom prst="rect">
            <a:avLst/>
          </a:prstGeom>
        </p:spPr>
        <p:txBody>
          <a:bodyPr/>
          <a:lstStyle/>
          <a:p>
            <a:fld id="{81B36CC8-2166-4885-A85B-C55F76B1D6E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ORD-Slide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lvl1pPr>
              <a:defRPr sz="3200"/>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6635" y="1038225"/>
            <a:ext cx="8864965" cy="5486399"/>
          </a:xfrm>
        </p:spPr>
        <p:txBody>
          <a:bodyPr/>
          <a:lstStyle>
            <a:lvl1pPr>
              <a:lnSpc>
                <a:spcPct val="100000"/>
              </a:lnSpc>
              <a:defRPr/>
            </a:lvl1pPr>
            <a:lvl2pPr>
              <a:lnSpc>
                <a:spcPct val="100000"/>
              </a:lnSpc>
              <a:defRPr sz="2200"/>
            </a:lvl2pPr>
            <a:lvl3pPr>
              <a:lnSpc>
                <a:spcPct val="100000"/>
              </a:lnSpc>
              <a:defRPr sz="2000"/>
            </a:lvl3pPr>
            <a:lvl4pPr>
              <a:lnSpc>
                <a:spcPct val="100000"/>
              </a:lnSpc>
              <a:defRPr sz="1800"/>
            </a:lvl4pPr>
            <a:lvl5pPr>
              <a:lnSpc>
                <a:spcPct val="100000"/>
              </a:lnSpc>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457200"/>
          </a:xfrm>
        </p:spPr>
        <p:txBody>
          <a:bodyPr>
            <a:normAutofit/>
          </a:bodyPr>
          <a:lstStyle>
            <a:lvl1pPr>
              <a:defRPr sz="2400"/>
            </a:lvl1pPr>
          </a:lstStyle>
          <a:p>
            <a:r>
              <a:rPr lang="en-US" dirty="0" smtClean="0"/>
              <a:t>Click to edit Master title style</a:t>
            </a:r>
            <a:endParaRPr lang="en-US" dirty="0"/>
          </a:p>
        </p:txBody>
      </p:sp>
      <p:sp>
        <p:nvSpPr>
          <p:cNvPr id="3" name="Content Placeholder 2"/>
          <p:cNvSpPr>
            <a:spLocks noGrp="1"/>
          </p:cNvSpPr>
          <p:nvPr>
            <p:ph sz="half" idx="1"/>
          </p:nvPr>
        </p:nvSpPr>
        <p:spPr>
          <a:xfrm>
            <a:off x="152400" y="762000"/>
            <a:ext cx="44196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24400" y="762000"/>
            <a:ext cx="43434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67062"/>
            <a:ext cx="8229600" cy="792162"/>
          </a:xfrm>
        </p:spPr>
        <p:txBody>
          <a:bodyPr/>
          <a:lstStyle/>
          <a:p>
            <a:r>
              <a:rPr lang="en-US" dirty="0" smtClean="0"/>
              <a:t>Click to edit Master title style</a:t>
            </a:r>
            <a:endParaRPr lang="en-US" dirty="0"/>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EE7722DF-2837-1A43-9F3D-A41E00AE6CE3}" type="datetime1">
              <a:rPr lang="en-US" altLang="ko-KR" smtClean="0"/>
              <a:pPr/>
              <a:t>7/25/13</a:t>
            </a:fld>
            <a:endParaRPr lang="en-US" altLang="ko-KR"/>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ltLang="ko-KR"/>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8F54CF11-4F21-4E7C-AC07-1E9764FB6ABE}" type="slidenum">
              <a:rPr lang="en-US" altLang="ko-KR"/>
              <a:pPr/>
              <a:t>‹#›</a:t>
            </a:fld>
            <a:endParaRPr lang="en-US" altLang="ko-K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A8E66A36-4B30-BE42-A866-87E9F4A65C51}" type="datetimeFigureOut">
              <a:rPr lang="en-US" smtClean="0"/>
              <a:t>7/25/13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51847735-70D7-DB40-A22A-518FA274087C}" type="slidenum">
              <a:rPr lang="en-US" smtClean="0"/>
              <a:t>‹#›</a:t>
            </a:fld>
            <a:endParaRPr lang="en-US"/>
          </a:p>
        </p:txBody>
      </p:sp>
    </p:spTree>
    <p:extLst>
      <p:ext uri="{BB962C8B-B14F-4D97-AF65-F5344CB8AC3E}">
        <p14:creationId xmlns:p14="http://schemas.microsoft.com/office/powerpoint/2010/main" val="39069704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3.png"/><Relationship Id="rId12" Type="http://schemas.openxmlformats.org/officeDocument/2006/relationships/image" Target="../media/image4.png"/><Relationship Id="rId13" Type="http://schemas.openxmlformats.org/officeDocument/2006/relationships/image" Target="../media/image5.png"/><Relationship Id="rId1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9" Type="http://schemas.microsoft.com/office/2007/relationships/hdphoto" Target="../media/hdphoto1.wdp"/><Relationship Id="rId1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13" descr="Screen Shot 2012-05-08 at 2.44.37 PM.png"/>
          <p:cNvPicPr>
            <a:picLocks noChangeAspect="1"/>
          </p:cNvPicPr>
          <p:nvPr userDrawn="1"/>
        </p:nvPicPr>
        <p:blipFill>
          <a:blip r:embed="rId8" cstate="email">
            <a:clrChange>
              <a:clrFrom>
                <a:srgbClr val="FBFBFB"/>
              </a:clrFrom>
              <a:clrTo>
                <a:srgbClr val="FBFBFB">
                  <a:alpha val="0"/>
                </a:srgbClr>
              </a:clrTo>
            </a:clrChange>
            <a:extLst>
              <a:ext uri="{BEBA8EAE-BF5A-486C-A8C5-ECC9F3942E4B}">
                <a14:imgProps xmlns:a14="http://schemas.microsoft.com/office/drawing/2010/main">
                  <a14:imgLayer r:embed="rId9">
                    <a14:imgEffect>
                      <a14:sharpenSoften amount="5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0" y="41480"/>
            <a:ext cx="905256" cy="457200"/>
          </a:xfrm>
          <a:prstGeom prst="rect">
            <a:avLst/>
          </a:prstGeom>
        </p:spPr>
      </p:pic>
      <p:pic>
        <p:nvPicPr>
          <p:cNvPr id="10" name="Picture 1" descr="C:\Users\ywy\AppData\Local\Microsoft\Windows\Temporary Internet Files\Content.Outlook\JD5BBDJ8\adios-logo (2).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316583" y="6390167"/>
            <a:ext cx="1127086" cy="457200"/>
          </a:xfrm>
          <a:prstGeom prst="rect">
            <a:avLst/>
          </a:prstGeom>
          <a:noFill/>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pic>
        <p:nvPicPr>
          <p:cNvPr id="5" name="Picture 4" descr="SDG-logo.png"/>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672" y="6390167"/>
            <a:ext cx="1201668" cy="457200"/>
          </a:xfrm>
          <a:prstGeom prst="rect">
            <a:avLst/>
          </a:prstGeom>
        </p:spPr>
      </p:pic>
      <p:sp>
        <p:nvSpPr>
          <p:cNvPr id="6" name="Slide Number Placeholder 5"/>
          <p:cNvSpPr>
            <a:spLocks noGrp="1"/>
          </p:cNvSpPr>
          <p:nvPr>
            <p:ph type="sldNum" sz="quarter" idx="4"/>
          </p:nvPr>
        </p:nvSpPr>
        <p:spPr>
          <a:xfrm>
            <a:off x="7010400" y="6402572"/>
            <a:ext cx="2133600" cy="365125"/>
          </a:xfrm>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5" name="Picture 10"/>
          <p:cNvPicPr>
            <a:picLocks noChangeAspect="1"/>
          </p:cNvPicPr>
          <p:nvPr userDrawn="1"/>
        </p:nvPicPr>
        <p:blipFill>
          <a:blip r:embed="rId12" cstate="email">
            <a:extLst>
              <a:ext uri="{28A0092B-C50C-407E-A947-70E740481C1C}">
                <a14:useLocalDpi xmlns:a14="http://schemas.microsoft.com/office/drawing/2010/main"/>
              </a:ext>
            </a:extLst>
          </a:blip>
          <a:srcRect/>
          <a:stretch>
            <a:fillRect/>
          </a:stretch>
        </p:blipFill>
        <p:spPr bwMode="auto">
          <a:xfrm>
            <a:off x="1284837" y="6390167"/>
            <a:ext cx="176850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SDAV_logo_blue.png"/>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3134842" y="6390167"/>
            <a:ext cx="2508251" cy="457200"/>
          </a:xfrm>
          <a:prstGeom prst="rect">
            <a:avLst/>
          </a:prstGeom>
        </p:spPr>
      </p:pic>
      <p:pic>
        <p:nvPicPr>
          <p:cNvPr id="9" name="Picture 8"/>
          <p:cNvPicPr>
            <a:picLocks noChangeAspect="1"/>
          </p:cNvPicPr>
          <p:nvPr userDrawn="1"/>
        </p:nvPicPr>
        <p:blipFill>
          <a:blip r:embed="rId14"/>
          <a:stretch>
            <a:fillRect/>
          </a:stretch>
        </p:blipFill>
        <p:spPr>
          <a:xfrm>
            <a:off x="5724590" y="6390167"/>
            <a:ext cx="1510496" cy="4572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logans@ornl.gov" TargetMode="External"/><Relationship Id="rId4" Type="http://schemas.openxmlformats.org/officeDocument/2006/relationships/image" Target="../media/image7.jpe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jpg"/><Relationship Id="rId8"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hyperlink" Target="mailto:tiany@ornl.gov"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 Id="rId3" Type="http://schemas.openxmlformats.org/officeDocument/2006/relationships/image" Target="../media/image18.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tiff"/><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nccs.gov/user-support/center-projects/adios/" TargetMode="External"/><Relationship Id="rId4" Type="http://schemas.openxmlformats.org/officeDocument/2006/relationships/image" Target="../media/image27.emf"/><Relationship Id="rId5" Type="http://schemas.openxmlformats.org/officeDocument/2006/relationships/image" Target="../media/image28.emf"/><Relationship Id="rId6" Type="http://schemas.openxmlformats.org/officeDocument/2006/relationships/image" Target="../media/image29.emf"/><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1" Type="http://schemas.openxmlformats.org/officeDocument/2006/relationships/image" Target="../media/image16.png"/><Relationship Id="rId12" Type="http://schemas.openxmlformats.org/officeDocument/2006/relationships/image" Target="../media/image38.png"/><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jpe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emf"/></Relationships>
</file>

<file path=ppt/slides/_rels/slide23.xml.rels><?xml version="1.0" encoding="UTF-8" standalone="yes"?>
<Relationships xmlns="http://schemas.openxmlformats.org/package/2006/relationships"><Relationship Id="rId3" Type="http://schemas.openxmlformats.org/officeDocument/2006/relationships/image" Target="../media/image40.emf"/><Relationship Id="rId4" Type="http://schemas.openxmlformats.org/officeDocument/2006/relationships/image" Target="../media/image41.png"/><Relationship Id="rId5" Type="http://schemas.openxmlformats.org/officeDocument/2006/relationships/image" Target="../media/image42.png"/><Relationship Id="rId1" Type="http://schemas.openxmlformats.org/officeDocument/2006/relationships/slideLayout" Target="../slideLayouts/slideLayout4.xml"/><Relationship Id="rId2" Type="http://schemas.openxmlformats.org/officeDocument/2006/relationships/hyperlink" Target="http://www.olcf.ornl.gov/center-projects/adio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emf"/><Relationship Id="rId1" Type="http://schemas.openxmlformats.org/officeDocument/2006/relationships/slideLayout" Target="../slideLayouts/slideLayout4.xml"/><Relationship Id="rId2"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emf"/><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emf"/><Relationship Id="rId5" Type="http://schemas.openxmlformats.org/officeDocument/2006/relationships/image" Target="../media/image54.emf"/><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4.emf"/><Relationship Id="rId5" Type="http://schemas.openxmlformats.org/officeDocument/2006/relationships/image" Target="../media/image15.emf"/><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virtualbox.org/wiki/Download_Old_Builds_4_2"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7.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0.emf"/><Relationship Id="rId3" Type="http://schemas.openxmlformats.org/officeDocument/2006/relationships/image" Target="../media/image6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 Id="rId3" Type="http://schemas.openxmlformats.org/officeDocument/2006/relationships/image" Target="../media/image6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1143000"/>
          </a:xfrm>
        </p:spPr>
        <p:txBody>
          <a:bodyPr>
            <a:normAutofit/>
          </a:bodyPr>
          <a:lstStyle/>
          <a:p>
            <a:r>
              <a:rPr lang="en-US" sz="3200" dirty="0" smtClean="0"/>
              <a:t>Jul 21 2013</a:t>
            </a:r>
            <a:br>
              <a:rPr lang="en-US" sz="3200" dirty="0" smtClean="0"/>
            </a:br>
            <a:r>
              <a:rPr lang="en-US" sz="3200" dirty="0" smtClean="0"/>
              <a:t>XSEDE’13</a:t>
            </a:r>
            <a:endParaRPr lang="en-US" sz="3200" dirty="0"/>
          </a:p>
        </p:txBody>
      </p:sp>
      <p:sp>
        <p:nvSpPr>
          <p:cNvPr id="3" name="Subtitle 2"/>
          <p:cNvSpPr>
            <a:spLocks noGrp="1"/>
          </p:cNvSpPr>
          <p:nvPr>
            <p:ph type="subTitle" idx="1"/>
          </p:nvPr>
        </p:nvSpPr>
        <p:spPr>
          <a:xfrm>
            <a:off x="1655654" y="2863917"/>
            <a:ext cx="5763566" cy="2070939"/>
          </a:xfrm>
        </p:spPr>
        <p:txBody>
          <a:bodyPr>
            <a:noAutofit/>
          </a:bodyPr>
          <a:lstStyle/>
          <a:p>
            <a:pPr>
              <a:lnSpc>
                <a:spcPct val="70000"/>
              </a:lnSpc>
            </a:pPr>
            <a:r>
              <a:rPr lang="en-US" sz="2400" dirty="0" smtClean="0">
                <a:solidFill>
                  <a:srgbClr val="0070C0"/>
                </a:solidFill>
              </a:rPr>
              <a:t>Yuan Tian  </a:t>
            </a:r>
          </a:p>
          <a:p>
            <a:pPr>
              <a:lnSpc>
                <a:spcPct val="70000"/>
              </a:lnSpc>
            </a:pPr>
            <a:r>
              <a:rPr lang="en-US" sz="2200" dirty="0" smtClean="0">
                <a:solidFill>
                  <a:srgbClr val="0070C0"/>
                </a:solidFill>
                <a:hlinkClick r:id="rId2"/>
              </a:rPr>
              <a:t>tiany@ornl.gov</a:t>
            </a:r>
            <a:endParaRPr lang="en-US" sz="2200" dirty="0" smtClean="0">
              <a:solidFill>
                <a:srgbClr val="0070C0"/>
              </a:solidFill>
            </a:endParaRPr>
          </a:p>
          <a:p>
            <a:pPr>
              <a:lnSpc>
                <a:spcPct val="70000"/>
              </a:lnSpc>
            </a:pPr>
            <a:r>
              <a:rPr lang="en-US" sz="2400" dirty="0" smtClean="0">
                <a:solidFill>
                  <a:srgbClr val="0070C0"/>
                </a:solidFill>
              </a:rPr>
              <a:t>Jeremy Logan </a:t>
            </a:r>
          </a:p>
          <a:p>
            <a:pPr>
              <a:lnSpc>
                <a:spcPct val="70000"/>
              </a:lnSpc>
            </a:pPr>
            <a:r>
              <a:rPr lang="en-US" sz="2200" dirty="0" smtClean="0">
                <a:solidFill>
                  <a:srgbClr val="0070C0"/>
                </a:solidFill>
                <a:hlinkClick r:id="rId3"/>
              </a:rPr>
              <a:t>jlogans@ornl.gov</a:t>
            </a:r>
            <a:endParaRPr lang="en-US" sz="2200" dirty="0" smtClean="0">
              <a:solidFill>
                <a:srgbClr val="0070C0"/>
              </a:solidFill>
            </a:endParaRPr>
          </a:p>
          <a:p>
            <a:pPr>
              <a:lnSpc>
                <a:spcPct val="70000"/>
              </a:lnSpc>
            </a:pPr>
            <a:r>
              <a:rPr lang="en-US" sz="2200" dirty="0" smtClean="0">
                <a:solidFill>
                  <a:srgbClr val="0070C0"/>
                </a:solidFill>
              </a:rPr>
              <a:t>University of Tennessee</a:t>
            </a:r>
            <a:endParaRPr lang="en-US" sz="2200" dirty="0">
              <a:solidFill>
                <a:srgbClr val="0070C0"/>
              </a:solidFill>
            </a:endParaRPr>
          </a:p>
        </p:txBody>
      </p:sp>
      <p:sp>
        <p:nvSpPr>
          <p:cNvPr id="5" name="Subtitle 2"/>
          <p:cNvSpPr txBox="1">
            <a:spLocks/>
          </p:cNvSpPr>
          <p:nvPr/>
        </p:nvSpPr>
        <p:spPr>
          <a:xfrm>
            <a:off x="266700" y="1220285"/>
            <a:ext cx="8610600" cy="2116783"/>
          </a:xfrm>
          <a:prstGeom prst="rect">
            <a:avLst/>
          </a:prstGeom>
          <a:effectLst>
            <a:innerShdw blurRad="63500" dist="50800" dir="16200000">
              <a:prstClr val="black">
                <a:alpha val="50000"/>
              </a:prstClr>
            </a:innerShdw>
          </a:effectLst>
        </p:spPr>
        <p:txBody>
          <a:bodyPr vert="horz" lIns="91440" tIns="45720" rIns="91440" bIns="45720" rtlCol="0">
            <a:prstTxWarp prst="textArchUp">
              <a:avLst/>
            </a:prstTxWarp>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4400" dirty="0" smtClean="0">
                <a:solidFill>
                  <a:srgbClr val="C00000"/>
                </a:solidFill>
                <a:effectLst>
                  <a:outerShdw blurRad="60007" dist="310007" dir="7680000" sy="30000" kx="1300200" algn="ctr" rotWithShape="0">
                    <a:prstClr val="black">
                      <a:alpha val="32000"/>
                    </a:prstClr>
                  </a:outerShdw>
                </a:effectLst>
              </a:rPr>
              <a:t>Managing Large-Scale Data </a:t>
            </a:r>
          </a:p>
          <a:p>
            <a:r>
              <a:rPr lang="en-US" sz="4400" dirty="0" smtClean="0">
                <a:solidFill>
                  <a:srgbClr val="C00000"/>
                </a:solidFill>
                <a:effectLst>
                  <a:outerShdw blurRad="60007" dist="310007" dir="7680000" sy="30000" kx="1300200" algn="ctr" rotWithShape="0">
                    <a:prstClr val="black">
                      <a:alpha val="32000"/>
                    </a:prstClr>
                  </a:outerShdw>
                </a:effectLst>
              </a:rPr>
              <a:t>Using ADIOS</a:t>
            </a:r>
          </a:p>
        </p:txBody>
      </p:sp>
      <p:pic>
        <p:nvPicPr>
          <p:cNvPr id="6" name="Picture 5" descr="Screen shot 2011-02-18 at 4.24.37 PM.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400" y="4495800"/>
            <a:ext cx="1072362" cy="1712851"/>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67600" y="4495800"/>
            <a:ext cx="1553563" cy="2008692"/>
          </a:xfrm>
          <a:prstGeom prst="rect">
            <a:avLst/>
          </a:prstGeom>
        </p:spPr>
      </p:pic>
      <p:pic>
        <p:nvPicPr>
          <p:cNvPr id="8" name="Picture 7"/>
          <p:cNvPicPr>
            <a:picLocks noChangeAspect="1"/>
          </p:cNvPicPr>
          <p:nvPr/>
        </p:nvPicPr>
        <p:blipFill rotWithShape="1">
          <a:blip r:embed="rId6"/>
          <a:srcRect t="5172"/>
          <a:stretch/>
        </p:blipFill>
        <p:spPr>
          <a:xfrm>
            <a:off x="7354365" y="2126646"/>
            <a:ext cx="1583107" cy="2366166"/>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0473" y="3388659"/>
            <a:ext cx="1075762" cy="976792"/>
          </a:xfrm>
          <a:prstGeom prst="rect">
            <a:avLst/>
          </a:prstGeom>
        </p:spPr>
      </p:pic>
      <p:pic>
        <p:nvPicPr>
          <p:cNvPr id="7" name="Picture 6"/>
          <p:cNvPicPr>
            <a:picLocks noChangeAspect="1"/>
          </p:cNvPicPr>
          <p:nvPr/>
        </p:nvPicPr>
        <p:blipFill>
          <a:blip r:embed="rId8"/>
          <a:stretch>
            <a:fillRect/>
          </a:stretch>
        </p:blipFill>
        <p:spPr>
          <a:xfrm>
            <a:off x="1548189" y="4541762"/>
            <a:ext cx="5733143" cy="1828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rgbClr val="0070C0"/>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10</a:t>
            </a:fld>
            <a:endParaRPr lang="en-US"/>
          </a:p>
        </p:txBody>
      </p:sp>
    </p:spTree>
    <p:extLst>
      <p:ext uri="{BB962C8B-B14F-4D97-AF65-F5344CB8AC3E}">
        <p14:creationId xmlns:p14="http://schemas.microsoft.com/office/powerpoint/2010/main" val="918081228"/>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Skel</a:t>
            </a:r>
            <a:r>
              <a:rPr lang="en-US" dirty="0" smtClean="0"/>
              <a:t> Tutorial</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 Edit the parameters</a:t>
            </a:r>
          </a:p>
          <a:p>
            <a:pPr marL="0" indent="0">
              <a:buNone/>
            </a:pPr>
            <a:r>
              <a:rPr lang="en-US" dirty="0">
                <a:solidFill>
                  <a:srgbClr val="FF0000"/>
                </a:solidFill>
              </a:rPr>
              <a:t>$ vi </a:t>
            </a:r>
            <a:r>
              <a:rPr lang="en-US" dirty="0" err="1" smtClean="0">
                <a:solidFill>
                  <a:srgbClr val="FF0000"/>
                </a:solidFill>
              </a:rPr>
              <a:t>grapes_params.xml</a:t>
            </a:r>
            <a:endParaRPr lang="en-US" dirty="0">
              <a:solidFill>
                <a:srgbClr val="FF0000"/>
              </a:solidFill>
            </a:endParaRPr>
          </a:p>
          <a:p>
            <a:pPr marL="0" indent="0">
              <a:buNone/>
            </a:pPr>
            <a:endParaRPr lang="en-US" dirty="0" smtClean="0"/>
          </a:p>
          <a:p>
            <a:pPr marL="0" indent="0">
              <a:buNone/>
            </a:pPr>
            <a:r>
              <a:rPr lang="en-US" dirty="0" smtClean="0"/>
              <a:t># “target” defines the platform you are running on. </a:t>
            </a:r>
            <a:endParaRPr lang="en-US" dirty="0"/>
          </a:p>
          <a:p>
            <a:pPr marL="0" indent="0">
              <a:buNone/>
            </a:pPr>
            <a:r>
              <a:rPr lang="en-US" dirty="0" smtClean="0"/>
              <a:t># &lt;scalars&gt; are used to define array sizes</a:t>
            </a:r>
          </a:p>
          <a:p>
            <a:pPr marL="0" indent="0">
              <a:buNone/>
            </a:pPr>
            <a:r>
              <a:rPr lang="en-US" dirty="0" smtClean="0"/>
              <a:t># &lt;arrays&gt; can be initialized randomly or with specific</a:t>
            </a:r>
          </a:p>
          <a:p>
            <a:pPr marL="0" indent="0">
              <a:buNone/>
            </a:pPr>
            <a:r>
              <a:rPr lang="en-US" dirty="0"/>
              <a:t>#</a:t>
            </a:r>
            <a:r>
              <a:rPr lang="en-US" dirty="0" smtClean="0"/>
              <a:t>                  patterns (helpful for debugging)</a:t>
            </a:r>
          </a:p>
          <a:p>
            <a:pPr marL="0" indent="0">
              <a:buNone/>
            </a:pPr>
            <a:r>
              <a:rPr lang="en-US" dirty="0" smtClean="0"/>
              <a:t># &lt;tests&gt; allow multiple runs using different methods</a:t>
            </a:r>
          </a:p>
          <a:p>
            <a:pPr marL="0" indent="0">
              <a:buNone/>
            </a:pPr>
            <a:endParaRPr lang="en-US" dirty="0"/>
          </a:p>
          <a:p>
            <a:pPr marL="0" indent="0">
              <a:buNone/>
            </a:pPr>
            <a:r>
              <a:rPr lang="en-US" dirty="0" smtClean="0"/>
              <a:t># or, just use a prepared run</a:t>
            </a:r>
          </a:p>
          <a:p>
            <a:pPr marL="0" indent="0">
              <a:buNone/>
            </a:pPr>
            <a:r>
              <a:rPr lang="en-US" dirty="0" smtClean="0"/>
              <a:t>$ </a:t>
            </a:r>
            <a:r>
              <a:rPr lang="en-US" dirty="0" err="1" smtClean="0"/>
              <a:t>cp</a:t>
            </a:r>
            <a:r>
              <a:rPr lang="en-US" dirty="0" smtClean="0"/>
              <a:t> ../</a:t>
            </a:r>
            <a:r>
              <a:rPr lang="en-US" dirty="0" err="1" smtClean="0"/>
              <a:t>grapes_params.xml</a:t>
            </a:r>
            <a:r>
              <a:rPr lang="en-US" dirty="0" smtClean="0"/>
              <a:t> .</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100</a:t>
            </a:fld>
            <a:endParaRPr lang="en-US"/>
          </a:p>
        </p:txBody>
      </p:sp>
    </p:spTree>
    <p:extLst>
      <p:ext uri="{BB962C8B-B14F-4D97-AF65-F5344CB8AC3E}">
        <p14:creationId xmlns:p14="http://schemas.microsoft.com/office/powerpoint/2010/main" val="1990844986"/>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Skel</a:t>
            </a:r>
            <a:r>
              <a:rPr lang="en-US" dirty="0" smtClean="0"/>
              <a:t> Tutorial</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 Generate the </a:t>
            </a:r>
            <a:r>
              <a:rPr lang="en-US" dirty="0" err="1" smtClean="0"/>
              <a:t>Makefile</a:t>
            </a:r>
            <a:endParaRPr lang="en-US" dirty="0" smtClean="0"/>
          </a:p>
          <a:p>
            <a:pPr marL="0" indent="0">
              <a:buNone/>
            </a:pPr>
            <a:r>
              <a:rPr lang="en-US" dirty="0" smtClean="0">
                <a:solidFill>
                  <a:srgbClr val="FF0000"/>
                </a:solidFill>
              </a:rPr>
              <a:t>$ </a:t>
            </a:r>
            <a:r>
              <a:rPr lang="en-US" dirty="0" err="1" smtClean="0">
                <a:solidFill>
                  <a:srgbClr val="FF0000"/>
                </a:solidFill>
              </a:rPr>
              <a:t>skel</a:t>
            </a:r>
            <a:r>
              <a:rPr lang="en-US" dirty="0" smtClean="0">
                <a:solidFill>
                  <a:srgbClr val="FF0000"/>
                </a:solidFill>
              </a:rPr>
              <a:t> </a:t>
            </a:r>
            <a:r>
              <a:rPr lang="en-US" dirty="0" err="1" smtClean="0">
                <a:solidFill>
                  <a:srgbClr val="FF0000"/>
                </a:solidFill>
              </a:rPr>
              <a:t>makefile</a:t>
            </a:r>
            <a:r>
              <a:rPr lang="en-US" dirty="0" smtClean="0">
                <a:solidFill>
                  <a:srgbClr val="FF0000"/>
                </a:solidFill>
              </a:rPr>
              <a:t> grapes</a:t>
            </a:r>
          </a:p>
          <a:p>
            <a:pPr marL="0" indent="0">
              <a:buNone/>
            </a:pPr>
            <a:endParaRPr lang="en-US" dirty="0" smtClean="0"/>
          </a:p>
          <a:p>
            <a:pPr marL="0" indent="0">
              <a:buNone/>
            </a:pPr>
            <a:r>
              <a:rPr lang="en-US" dirty="0" smtClean="0"/>
              <a:t># </a:t>
            </a:r>
            <a:r>
              <a:rPr lang="en-US" dirty="0"/>
              <a:t>Generate the </a:t>
            </a:r>
            <a:r>
              <a:rPr lang="en-US" dirty="0" smtClean="0"/>
              <a:t>source file</a:t>
            </a:r>
            <a:endParaRPr lang="en-US" dirty="0"/>
          </a:p>
          <a:p>
            <a:pPr marL="0" indent="0">
              <a:buNone/>
            </a:pPr>
            <a:r>
              <a:rPr lang="en-US" dirty="0" smtClean="0">
                <a:solidFill>
                  <a:srgbClr val="FF0000"/>
                </a:solidFill>
              </a:rPr>
              <a:t>$ </a:t>
            </a:r>
            <a:r>
              <a:rPr lang="en-US" dirty="0" err="1" smtClean="0">
                <a:solidFill>
                  <a:srgbClr val="FF0000"/>
                </a:solidFill>
              </a:rPr>
              <a:t>skel</a:t>
            </a:r>
            <a:r>
              <a:rPr lang="en-US" dirty="0" smtClean="0">
                <a:solidFill>
                  <a:srgbClr val="FF0000"/>
                </a:solidFill>
              </a:rPr>
              <a:t> source grapes</a:t>
            </a:r>
          </a:p>
          <a:p>
            <a:pPr marL="0" indent="0">
              <a:buNone/>
            </a:pPr>
            <a:endParaRPr lang="en-US" dirty="0" smtClean="0">
              <a:solidFill>
                <a:srgbClr val="FF0000"/>
              </a:solidFill>
            </a:endParaRPr>
          </a:p>
          <a:p>
            <a:pPr marL="0" indent="0">
              <a:buNone/>
            </a:pPr>
            <a:r>
              <a:rPr lang="en-US" dirty="0" smtClean="0"/>
              <a:t># look at the generated code</a:t>
            </a:r>
          </a:p>
          <a:p>
            <a:pPr marL="0" indent="0">
              <a:buNone/>
            </a:pPr>
            <a:r>
              <a:rPr lang="en-US" dirty="0" smtClean="0">
                <a:solidFill>
                  <a:srgbClr val="FF0000"/>
                </a:solidFill>
              </a:rPr>
              <a:t>$ vi grapes_skel_post_process_write.f90</a:t>
            </a:r>
            <a:endParaRPr lang="en-US" dirty="0"/>
          </a:p>
          <a:p>
            <a:pPr marL="0" indent="0">
              <a:buNone/>
            </a:pPr>
            <a:endParaRPr lang="en-US" dirty="0" smtClean="0"/>
          </a:p>
          <a:p>
            <a:pPr marL="0" indent="0">
              <a:buNone/>
            </a:pPr>
            <a:r>
              <a:rPr lang="en-US" dirty="0" smtClean="0"/>
              <a:t># Build the skeletal application</a:t>
            </a:r>
          </a:p>
          <a:p>
            <a:pPr marL="0" indent="0">
              <a:buNone/>
            </a:pPr>
            <a:r>
              <a:rPr lang="en-US" dirty="0" smtClean="0">
                <a:solidFill>
                  <a:srgbClr val="FF0000"/>
                </a:solidFill>
              </a:rPr>
              <a:t>$ make</a:t>
            </a:r>
          </a:p>
          <a:p>
            <a:pPr marL="0" indent="0">
              <a:buNone/>
            </a:pPr>
            <a:r>
              <a:rPr lang="en-US" dirty="0" smtClean="0"/>
              <a:t># executable: </a:t>
            </a:r>
            <a:r>
              <a:rPr lang="en-US" dirty="0"/>
              <a:t>﻿</a:t>
            </a:r>
            <a:r>
              <a:rPr lang="en-US" dirty="0" err="1"/>
              <a:t>grapes_skel_post_process_write</a:t>
            </a:r>
            <a:r>
              <a:rPr lang="en-US" dirty="0"/>
              <a:t> </a:t>
            </a:r>
            <a:endParaRPr lang="en-US" dirty="0" smtClean="0">
              <a:solidFill>
                <a:srgbClr val="FF0000"/>
              </a:solidFill>
            </a:endParaRPr>
          </a:p>
        </p:txBody>
      </p:sp>
      <p:sp>
        <p:nvSpPr>
          <p:cNvPr id="6" name="Slide Number Placeholder 5"/>
          <p:cNvSpPr>
            <a:spLocks noGrp="1"/>
          </p:cNvSpPr>
          <p:nvPr>
            <p:ph type="sldNum" sz="quarter" idx="12"/>
          </p:nvPr>
        </p:nvSpPr>
        <p:spPr/>
        <p:txBody>
          <a:bodyPr/>
          <a:lstStyle/>
          <a:p>
            <a:fld id="{81B36CC8-2166-4885-A85B-C55F76B1D6EF}" type="slidenum">
              <a:rPr lang="en-US" smtClean="0"/>
              <a:pPr/>
              <a:t>101</a:t>
            </a:fld>
            <a:endParaRPr lang="en-US"/>
          </a:p>
        </p:txBody>
      </p:sp>
    </p:spTree>
    <p:extLst>
      <p:ext uri="{BB962C8B-B14F-4D97-AF65-F5344CB8AC3E}">
        <p14:creationId xmlns:p14="http://schemas.microsoft.com/office/powerpoint/2010/main" val="2237499828"/>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Skel</a:t>
            </a:r>
            <a:r>
              <a:rPr lang="en-US" dirty="0" smtClean="0"/>
              <a:t> Tutorial</a:t>
            </a:r>
            <a:endParaRPr lang="en-US" dirty="0"/>
          </a:p>
        </p:txBody>
      </p:sp>
      <p:sp>
        <p:nvSpPr>
          <p:cNvPr id="3" name="Content Placeholder 2"/>
          <p:cNvSpPr>
            <a:spLocks noGrp="1"/>
          </p:cNvSpPr>
          <p:nvPr>
            <p:ph idx="1"/>
          </p:nvPr>
        </p:nvSpPr>
        <p:spPr/>
        <p:txBody>
          <a:bodyPr/>
          <a:lstStyle/>
          <a:p>
            <a:pPr marL="0" indent="0">
              <a:buNone/>
            </a:pPr>
            <a:r>
              <a:rPr lang="en-US" dirty="0"/>
              <a:t># And run </a:t>
            </a:r>
            <a:r>
              <a:rPr lang="en-US" dirty="0" smtClean="0"/>
              <a:t>it</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 output file:   </a:t>
            </a:r>
            <a:r>
              <a:rPr lang="en-US" dirty="0"/>
              <a:t>﻿out_post_process_write_1</a:t>
            </a:r>
          </a:p>
          <a:p>
            <a:pPr marL="0" indent="0">
              <a:buNone/>
            </a:pPr>
            <a:endParaRPr lang="en-US" dirty="0" smtClean="0"/>
          </a:p>
          <a:p>
            <a:pPr marL="0" indent="0">
              <a:buNone/>
            </a:pPr>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102</a:t>
            </a:fld>
            <a:endParaRPr lang="en-US"/>
          </a:p>
        </p:txBody>
      </p:sp>
      <p:sp>
        <p:nvSpPr>
          <p:cNvPr id="5" name="TextBox 4"/>
          <p:cNvSpPr txBox="1"/>
          <p:nvPr/>
        </p:nvSpPr>
        <p:spPr>
          <a:xfrm>
            <a:off x="1446114" y="1368665"/>
            <a:ext cx="6044091" cy="2554545"/>
          </a:xfrm>
          <a:prstGeom prst="rect">
            <a:avLst/>
          </a:prstGeom>
          <a:solidFill>
            <a:schemeClr val="bg2"/>
          </a:solidFill>
          <a:ln>
            <a:solidFill>
              <a:schemeClr val="accent3"/>
            </a:solid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r>
              <a:rPr lang="en-US" sz="2000" dirty="0">
                <a:solidFill>
                  <a:srgbClr val="FF0000"/>
                </a:solidFill>
              </a:rPr>
              <a:t>$ </a:t>
            </a:r>
            <a:r>
              <a:rPr lang="en-US" sz="2000" dirty="0" err="1">
                <a:solidFill>
                  <a:srgbClr val="FF0000"/>
                </a:solidFill>
              </a:rPr>
              <a:t>mpirun</a:t>
            </a:r>
            <a:r>
              <a:rPr lang="en-US" sz="2000" dirty="0">
                <a:solidFill>
                  <a:srgbClr val="FF0000"/>
                </a:solidFill>
              </a:rPr>
              <a:t> -</a:t>
            </a:r>
            <a:r>
              <a:rPr lang="en-US" sz="2000" dirty="0" err="1">
                <a:solidFill>
                  <a:srgbClr val="FF0000"/>
                </a:solidFill>
              </a:rPr>
              <a:t>np</a:t>
            </a:r>
            <a:r>
              <a:rPr lang="en-US" sz="2000" dirty="0">
                <a:solidFill>
                  <a:srgbClr val="FF0000"/>
                </a:solidFill>
              </a:rPr>
              <a:t> 4 ./</a:t>
            </a:r>
            <a:r>
              <a:rPr lang="en-US" sz="2000" dirty="0" err="1">
                <a:solidFill>
                  <a:srgbClr val="FF0000"/>
                </a:solidFill>
              </a:rPr>
              <a:t>grapes_skel_post_process_write</a:t>
            </a:r>
            <a:endParaRPr lang="en-US" sz="2000" dirty="0">
              <a:solidFill>
                <a:srgbClr val="FF0000"/>
              </a:solidFill>
            </a:endParaRPr>
          </a:p>
          <a:p>
            <a:r>
              <a:rPr lang="en-US" sz="2000" dirty="0"/>
              <a:t> **************************</a:t>
            </a:r>
          </a:p>
          <a:p>
            <a:r>
              <a:rPr lang="en-US" sz="2000" dirty="0"/>
              <a:t>   </a:t>
            </a:r>
            <a:r>
              <a:rPr lang="en-US" sz="2000" dirty="0" err="1"/>
              <a:t>Groupsize</a:t>
            </a:r>
            <a:r>
              <a:rPr lang="en-US" sz="2000" dirty="0"/>
              <a:t>:                375892</a:t>
            </a:r>
          </a:p>
          <a:p>
            <a:r>
              <a:rPr lang="en-US" sz="2000" dirty="0"/>
              <a:t>   Open Time:   1.88302993774414063E-003</a:t>
            </a:r>
          </a:p>
          <a:p>
            <a:r>
              <a:rPr lang="en-US" sz="2000" dirty="0"/>
              <a:t>   Access Time:   8.32605361938476563E-003</a:t>
            </a:r>
          </a:p>
          <a:p>
            <a:r>
              <a:rPr lang="en-US" sz="2000" dirty="0"/>
              <a:t>   Close Time:   9.05203819274902344E-003</a:t>
            </a:r>
          </a:p>
          <a:p>
            <a:r>
              <a:rPr lang="en-US" sz="2000" dirty="0"/>
              <a:t>   Total Time:   1.54860019683837891E-002</a:t>
            </a:r>
          </a:p>
          <a:p>
            <a:r>
              <a:rPr lang="en-US" sz="2000" dirty="0"/>
              <a:t> **************************</a:t>
            </a:r>
          </a:p>
        </p:txBody>
      </p:sp>
    </p:spTree>
    <p:extLst>
      <p:ext uri="{BB962C8B-B14F-4D97-AF65-F5344CB8AC3E}">
        <p14:creationId xmlns:p14="http://schemas.microsoft.com/office/powerpoint/2010/main" val="3670600842"/>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rgbClr val="0070C0"/>
                </a:solidFill>
              </a:rPr>
              <a:t>ADIOS + </a:t>
            </a:r>
            <a:r>
              <a:rPr lang="en-US" sz="2000" dirty="0" err="1" smtClean="0">
                <a:solidFill>
                  <a:srgbClr val="0070C0"/>
                </a:solidFill>
              </a:rPr>
              <a:t>Matlab</a:t>
            </a:r>
            <a:endParaRPr lang="en-US" sz="2000" dirty="0" smtClean="0">
              <a:solidFill>
                <a:srgbClr val="0070C0"/>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103</a:t>
            </a:fld>
            <a:endParaRPr lang="en-US"/>
          </a:p>
        </p:txBody>
      </p:sp>
    </p:spTree>
    <p:extLst>
      <p:ext uri="{BB962C8B-B14F-4D97-AF65-F5344CB8AC3E}">
        <p14:creationId xmlns:p14="http://schemas.microsoft.com/office/powerpoint/2010/main" val="805021937"/>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r>
              <a:rPr lang="en-US" sz="2400" dirty="0" smtClean="0">
                <a:solidFill>
                  <a:srgbClr val="7F7F7F"/>
                </a:solidFill>
              </a:rPr>
              <a:t>Use </a:t>
            </a:r>
            <a:r>
              <a:rPr lang="en-US" sz="2400" dirty="0" err="1" smtClean="0">
                <a:solidFill>
                  <a:srgbClr val="7F7F7F"/>
                </a:solidFill>
              </a:rPr>
              <a:t>bpls</a:t>
            </a:r>
            <a:r>
              <a:rPr lang="en-US" sz="2400" dirty="0" smtClean="0">
                <a:solidFill>
                  <a:srgbClr val="7F7F7F"/>
                </a:solidFill>
              </a:rPr>
              <a:t> to read in a 2D slice</a:t>
            </a:r>
          </a:p>
          <a:p>
            <a:endParaRPr lang="en-US" sz="2400" dirty="0"/>
          </a:p>
          <a:p>
            <a:endParaRPr lang="en-US" sz="2400" dirty="0" smtClean="0"/>
          </a:p>
          <a:p>
            <a:endParaRPr lang="en-US" sz="2400" dirty="0"/>
          </a:p>
          <a:p>
            <a:endParaRPr lang="en-US" sz="2400" dirty="0" smtClean="0"/>
          </a:p>
          <a:p>
            <a:endParaRPr lang="en-US" sz="2400" dirty="0" smtClean="0"/>
          </a:p>
          <a:p>
            <a:endParaRPr lang="en-US" sz="2400" dirty="0"/>
          </a:p>
          <a:p>
            <a:r>
              <a:rPr lang="en-US" sz="2400" dirty="0" smtClean="0">
                <a:solidFill>
                  <a:srgbClr val="FF0000"/>
                </a:solidFill>
              </a:rPr>
              <a:t>How do we the same in Matlab?</a:t>
            </a:r>
            <a:endParaRPr lang="en-US" dirty="0">
              <a:solidFill>
                <a:srgbClr val="FF0000"/>
              </a:solidFill>
            </a:endParaRPr>
          </a:p>
        </p:txBody>
      </p:sp>
      <p:sp>
        <p:nvSpPr>
          <p:cNvPr id="28" name="TextBox 27"/>
          <p:cNvSpPr txBox="1"/>
          <p:nvPr/>
        </p:nvSpPr>
        <p:spPr>
          <a:xfrm>
            <a:off x="459568" y="1339458"/>
            <a:ext cx="8236322" cy="1692771"/>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a:t>
            </a:r>
            <a:r>
              <a:rPr lang="en-US" sz="2400" dirty="0" smtClean="0">
                <a:solidFill>
                  <a:schemeClr val="tx1">
                    <a:lumMod val="50000"/>
                    <a:lumOff val="50000"/>
                  </a:schemeClr>
                </a:solidFill>
              </a:rPr>
              <a:t>$ </a:t>
            </a:r>
            <a:r>
              <a:rPr lang="en-US" sz="2400" dirty="0" err="1">
                <a:solidFill>
                  <a:schemeClr val="tx1">
                    <a:lumMod val="50000"/>
                    <a:lumOff val="50000"/>
                  </a:schemeClr>
                </a:solidFill>
              </a:rPr>
              <a:t>bpls</a:t>
            </a:r>
            <a:r>
              <a:rPr lang="en-US" sz="2400" dirty="0">
                <a:solidFill>
                  <a:schemeClr val="tx1">
                    <a:lumMod val="50000"/>
                    <a:lumOff val="50000"/>
                  </a:schemeClr>
                </a:solidFill>
              </a:rPr>
              <a:t> writer00.bp -d </a:t>
            </a:r>
            <a:r>
              <a:rPr lang="en-US" sz="2400" dirty="0" err="1">
                <a:solidFill>
                  <a:schemeClr val="tx1">
                    <a:lumMod val="50000"/>
                    <a:lumOff val="50000"/>
                  </a:schemeClr>
                </a:solidFill>
              </a:rPr>
              <a:t>xy</a:t>
            </a:r>
            <a:r>
              <a:rPr lang="en-US" sz="2400" dirty="0">
                <a:solidFill>
                  <a:schemeClr val="tx1">
                    <a:lumMod val="50000"/>
                    <a:lumOff val="50000"/>
                  </a:schemeClr>
                </a:solidFill>
              </a:rPr>
              <a:t> -s "128,64" -c "2,2" -n 2</a:t>
            </a:r>
          </a:p>
          <a:p>
            <a:pPr>
              <a:buNone/>
            </a:pPr>
            <a:r>
              <a:rPr lang="en-US" sz="2000" b="1" dirty="0">
                <a:solidFill>
                  <a:schemeClr val="tx1">
                    <a:lumMod val="50000"/>
                    <a:lumOff val="50000"/>
                  </a:schemeClr>
                </a:solidFill>
                <a:latin typeface="Courier New"/>
                <a:cs typeface="Courier New"/>
              </a:rPr>
              <a:t>double   /</a:t>
            </a:r>
            <a:r>
              <a:rPr lang="en-US" sz="2000" b="1" dirty="0" err="1">
                <a:solidFill>
                  <a:schemeClr val="tx1">
                    <a:lumMod val="50000"/>
                    <a:lumOff val="50000"/>
                  </a:schemeClr>
                </a:solidFill>
                <a:latin typeface="Courier New"/>
                <a:cs typeface="Courier New"/>
              </a:rPr>
              <a:t>xy</a:t>
            </a:r>
            <a:r>
              <a:rPr lang="en-US" sz="2000" b="1" dirty="0">
                <a:solidFill>
                  <a:schemeClr val="tx1">
                    <a:lumMod val="50000"/>
                    <a:lumOff val="50000"/>
                  </a:schemeClr>
                </a:solidFill>
                <a:latin typeface="Courier New"/>
                <a:cs typeface="Courier New"/>
              </a:rPr>
              <a:t>   {387, 260}</a:t>
            </a:r>
          </a:p>
          <a:p>
            <a:pPr>
              <a:buNone/>
            </a:pPr>
            <a:r>
              <a:rPr lang="en-US" sz="2000" b="1" dirty="0">
                <a:solidFill>
                  <a:schemeClr val="tx1">
                    <a:lumMod val="50000"/>
                    <a:lumOff val="50000"/>
                  </a:schemeClr>
                </a:solidFill>
                <a:latin typeface="Courier New"/>
                <a:cs typeface="Courier New"/>
              </a:rPr>
              <a:t> slice (128:129, 64:65)</a:t>
            </a:r>
          </a:p>
          <a:p>
            <a:pPr>
              <a:buNone/>
            </a:pPr>
            <a:r>
              <a:rPr lang="en-US" sz="2000" b="1" dirty="0">
                <a:solidFill>
                  <a:schemeClr val="tx1">
                    <a:lumMod val="50000"/>
                    <a:lumOff val="50000"/>
                  </a:schemeClr>
                </a:solidFill>
                <a:latin typeface="Courier New"/>
                <a:cs typeface="Courier New"/>
              </a:rPr>
              <a:t> (128,64)    0 1 </a:t>
            </a:r>
          </a:p>
          <a:p>
            <a:pPr>
              <a:buNone/>
            </a:pPr>
            <a:r>
              <a:rPr lang="en-US" sz="2000" b="1" dirty="0">
                <a:solidFill>
                  <a:schemeClr val="tx1">
                    <a:lumMod val="50000"/>
                    <a:lumOff val="50000"/>
                  </a:schemeClr>
                </a:solidFill>
                <a:latin typeface="Courier New"/>
                <a:cs typeface="Courier New"/>
              </a:rPr>
              <a:t> (129,64)    4 5</a:t>
            </a:r>
          </a:p>
        </p:txBody>
      </p:sp>
      <p:sp>
        <p:nvSpPr>
          <p:cNvPr id="2" name="Title 1"/>
          <p:cNvSpPr>
            <a:spLocks noGrp="1"/>
          </p:cNvSpPr>
          <p:nvPr>
            <p:ph type="title"/>
          </p:nvPr>
        </p:nvSpPr>
        <p:spPr/>
        <p:txBody>
          <a:bodyPr>
            <a:normAutofit/>
          </a:bodyPr>
          <a:lstStyle/>
          <a:p>
            <a:r>
              <a:rPr lang="en-US" dirty="0" err="1" smtClean="0">
                <a:solidFill>
                  <a:srgbClr val="7F7F7F"/>
                </a:solidFill>
              </a:rPr>
              <a:t>bpls</a:t>
            </a:r>
            <a:endParaRPr lang="en-US" dirty="0">
              <a:solidFill>
                <a:srgbClr val="7F7F7F"/>
              </a:solidFill>
            </a:endParaRPr>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104</a:t>
            </a:fld>
            <a:endParaRPr lang="en-US" dirty="0"/>
          </a:p>
        </p:txBody>
      </p:sp>
      <p:sp>
        <p:nvSpPr>
          <p:cNvPr id="4" name="Rectangle 3"/>
          <p:cNvSpPr/>
          <p:nvPr/>
        </p:nvSpPr>
        <p:spPr>
          <a:xfrm>
            <a:off x="5415638" y="2234300"/>
            <a:ext cx="3623288" cy="3779133"/>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8" name="Group 7"/>
          <p:cNvGrpSpPr/>
          <p:nvPr/>
        </p:nvGrpSpPr>
        <p:grpSpPr>
          <a:xfrm>
            <a:off x="5431949" y="2264936"/>
            <a:ext cx="3439749" cy="3641279"/>
            <a:chOff x="5371300" y="2681024"/>
            <a:chExt cx="3439749" cy="3641279"/>
          </a:xfrm>
        </p:grpSpPr>
        <p:sp>
          <p:nvSpPr>
            <p:cNvPr id="9" name="Rectangle 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xy.00.png"/>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11" name="TextBox 10"/>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12" name="TextBox 11"/>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3" name="TextBox 12"/>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4" name="TextBox 13"/>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5" name="TextBox 14"/>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6" name="TextBox 15"/>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7" name="TextBox 16"/>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9" name="TextBox 18"/>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20" name="TextBox 19"/>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22" name="TextBox 21"/>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23" name="TextBox 22"/>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4" name="TextBox 23"/>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5" name="TextBox 24"/>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6" name="TextBox 25"/>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sp>
        <p:nvSpPr>
          <p:cNvPr id="18" name="Rectangle 17"/>
          <p:cNvSpPr/>
          <p:nvPr/>
        </p:nvSpPr>
        <p:spPr>
          <a:xfrm>
            <a:off x="6563005" y="4114862"/>
            <a:ext cx="228600" cy="228600"/>
          </a:xfrm>
          <a:prstGeom prst="rect">
            <a:avLst/>
          </a:prstGeom>
          <a:solidFill>
            <a:srgbClr val="FFFFFF"/>
          </a:solidFill>
          <a:ln>
            <a:solidFill>
              <a:schemeClr val="accent2">
                <a:lumMod val="40000"/>
                <a:lumOff val="6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35475209"/>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Matlab</a:t>
            </a:r>
            <a:endParaRPr lang="en-US" sz="3200" dirty="0"/>
          </a:p>
        </p:txBody>
      </p:sp>
      <p:sp>
        <p:nvSpPr>
          <p:cNvPr id="3" name="Content Placeholder 2"/>
          <p:cNvSpPr>
            <a:spLocks noGrp="1"/>
          </p:cNvSpPr>
          <p:nvPr>
            <p:ph idx="1"/>
          </p:nvPr>
        </p:nvSpPr>
        <p:spPr>
          <a:xfrm>
            <a:off x="457200" y="2650898"/>
            <a:ext cx="8229600" cy="1454671"/>
          </a:xfrm>
        </p:spPr>
        <p:txBody>
          <a:bodyPr>
            <a:normAutofit fontScale="85000" lnSpcReduction="20000"/>
          </a:bodyPr>
          <a:lstStyle/>
          <a:p>
            <a:r>
              <a:rPr lang="en-US" dirty="0" smtClean="0"/>
              <a:t>Matlab is column-major, </a:t>
            </a:r>
            <a:r>
              <a:rPr lang="en-US" dirty="0" err="1" smtClean="0"/>
              <a:t>bpls</a:t>
            </a:r>
            <a:r>
              <a:rPr lang="en-US" dirty="0" smtClean="0"/>
              <a:t> (which is C) is row-major</a:t>
            </a:r>
          </a:p>
          <a:p>
            <a:pPr lvl="1"/>
            <a:r>
              <a:rPr lang="en-US" dirty="0" smtClean="0"/>
              <a:t>128, 64 </a:t>
            </a:r>
            <a:r>
              <a:rPr lang="en-US" dirty="0" smtClean="0">
                <a:sym typeface="Wingdings"/>
              </a:rPr>
              <a:t> 64, 128</a:t>
            </a:r>
            <a:endParaRPr lang="en-US" dirty="0"/>
          </a:p>
          <a:p>
            <a:r>
              <a:rPr lang="en-US" dirty="0" smtClean="0"/>
              <a:t>Matlab array indices start from 1 (</a:t>
            </a:r>
            <a:r>
              <a:rPr lang="en-US" dirty="0" err="1" smtClean="0"/>
              <a:t>bpls</a:t>
            </a:r>
            <a:r>
              <a:rPr lang="en-US" dirty="0" smtClean="0"/>
              <a:t>/C starts from 0)</a:t>
            </a:r>
          </a:p>
          <a:p>
            <a:pPr lvl="1"/>
            <a:r>
              <a:rPr lang="en-US" dirty="0" smtClean="0"/>
              <a:t>64, 128 </a:t>
            </a:r>
            <a:r>
              <a:rPr lang="en-US" dirty="0" smtClean="0">
                <a:sym typeface="Wingdings"/>
              </a:rPr>
              <a:t> 65, 129</a:t>
            </a:r>
            <a:endParaRPr lang="en-US" dirty="0" smtClean="0"/>
          </a:p>
        </p:txBody>
      </p:sp>
      <p:sp>
        <p:nvSpPr>
          <p:cNvPr id="6"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105</a:t>
            </a:fld>
            <a:endParaRPr lang="en-US" dirty="0"/>
          </a:p>
        </p:txBody>
      </p:sp>
      <p:sp>
        <p:nvSpPr>
          <p:cNvPr id="8" name="TextBox 7"/>
          <p:cNvSpPr txBox="1"/>
          <p:nvPr/>
        </p:nvSpPr>
        <p:spPr>
          <a:xfrm>
            <a:off x="390432" y="972849"/>
            <a:ext cx="6978670" cy="1569660"/>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dirty="0">
                <a:solidFill>
                  <a:srgbClr val="FF0000"/>
                </a:solidFill>
              </a:rPr>
              <a:t>&gt;&gt; data=</a:t>
            </a:r>
            <a:r>
              <a:rPr lang="en-US" sz="2400" dirty="0" err="1">
                <a:solidFill>
                  <a:srgbClr val="FF0000"/>
                </a:solidFill>
              </a:rPr>
              <a:t>adiosread</a:t>
            </a:r>
            <a:r>
              <a:rPr lang="en-US" sz="2400" dirty="0" smtClean="0">
                <a:solidFill>
                  <a:srgbClr val="FF0000"/>
                </a:solidFill>
              </a:rPr>
              <a:t>(‘writer.</a:t>
            </a:r>
            <a:r>
              <a:rPr lang="en-US" sz="2400" dirty="0" err="1" smtClean="0">
                <a:solidFill>
                  <a:srgbClr val="FF0000"/>
                </a:solidFill>
              </a:rPr>
              <a:t>bp</a:t>
            </a:r>
            <a:r>
              <a:rPr lang="en-US" sz="2400" dirty="0" smtClean="0">
                <a:solidFill>
                  <a:srgbClr val="FF0000"/>
                </a:solidFill>
              </a:rPr>
              <a:t>’,’</a:t>
            </a:r>
            <a:r>
              <a:rPr lang="en-US" sz="2400" dirty="0" err="1" smtClean="0">
                <a:solidFill>
                  <a:srgbClr val="FF0000"/>
                </a:solidFill>
              </a:rPr>
              <a:t>xy</a:t>
            </a:r>
            <a:r>
              <a:rPr lang="en-US" sz="2400" dirty="0" smtClean="0">
                <a:solidFill>
                  <a:srgbClr val="FF0000"/>
                </a:solidFill>
              </a:rPr>
              <a:t>’,’Slice’,</a:t>
            </a:r>
            <a:r>
              <a:rPr lang="en-US" sz="2400" dirty="0">
                <a:solidFill>
                  <a:srgbClr val="FF0000"/>
                </a:solidFill>
              </a:rPr>
              <a:t>[65 2; 129 2]) </a:t>
            </a:r>
          </a:p>
          <a:p>
            <a:r>
              <a:rPr lang="en-US" sz="2400" dirty="0" smtClean="0">
                <a:solidFill>
                  <a:srgbClr val="FF0000"/>
                </a:solidFill>
              </a:rPr>
              <a:t>data </a:t>
            </a:r>
            <a:r>
              <a:rPr lang="en-US" sz="2400" dirty="0">
                <a:solidFill>
                  <a:srgbClr val="FF0000"/>
                </a:solidFill>
              </a:rPr>
              <a:t>=</a:t>
            </a:r>
          </a:p>
          <a:p>
            <a:r>
              <a:rPr lang="en-US" sz="2400" dirty="0" smtClean="0">
                <a:solidFill>
                  <a:srgbClr val="FF0000"/>
                </a:solidFill>
              </a:rPr>
              <a:t>     </a:t>
            </a:r>
            <a:r>
              <a:rPr lang="en-US" sz="2400" dirty="0">
                <a:solidFill>
                  <a:srgbClr val="FF0000"/>
                </a:solidFill>
              </a:rPr>
              <a:t>0     4</a:t>
            </a:r>
          </a:p>
          <a:p>
            <a:r>
              <a:rPr lang="en-US" sz="2400" dirty="0">
                <a:solidFill>
                  <a:srgbClr val="FF0000"/>
                </a:solidFill>
              </a:rPr>
              <a:t>     1     </a:t>
            </a:r>
            <a:r>
              <a:rPr lang="en-US" sz="2400" dirty="0" smtClean="0">
                <a:solidFill>
                  <a:srgbClr val="FF0000"/>
                </a:solidFill>
              </a:rPr>
              <a:t>5</a:t>
            </a:r>
            <a:endParaRPr lang="en-US" sz="2400" dirty="0">
              <a:solidFill>
                <a:srgbClr val="FF0000"/>
              </a:solidFill>
            </a:endParaRPr>
          </a:p>
        </p:txBody>
      </p:sp>
      <p:sp>
        <p:nvSpPr>
          <p:cNvPr id="5" name="TextBox 4"/>
          <p:cNvSpPr txBox="1"/>
          <p:nvPr/>
        </p:nvSpPr>
        <p:spPr>
          <a:xfrm>
            <a:off x="2178893" y="4003291"/>
            <a:ext cx="6751102" cy="2400657"/>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dirty="0" smtClean="0">
                <a:solidFill>
                  <a:srgbClr val="FF0000"/>
                </a:solidFill>
              </a:rPr>
              <a:t>&gt;&gt; f=</a:t>
            </a:r>
            <a:r>
              <a:rPr lang="en-US" sz="2400" dirty="0" err="1">
                <a:solidFill>
                  <a:srgbClr val="FF0000"/>
                </a:solidFill>
              </a:rPr>
              <a:t>adiosopen</a:t>
            </a:r>
            <a:r>
              <a:rPr lang="en-US" sz="2400" dirty="0" smtClean="0">
                <a:solidFill>
                  <a:srgbClr val="FF0000"/>
                </a:solidFill>
              </a:rPr>
              <a:t>(‘writer00.bp’);</a:t>
            </a:r>
          </a:p>
          <a:p>
            <a:r>
              <a:rPr lang="en-US" sz="2400" dirty="0" smtClean="0">
                <a:solidFill>
                  <a:srgbClr val="FF0000"/>
                </a:solidFill>
              </a:rPr>
              <a:t>&gt;&gt; data</a:t>
            </a:r>
            <a:r>
              <a:rPr lang="en-US" sz="2400" dirty="0">
                <a:solidFill>
                  <a:srgbClr val="FF0000"/>
                </a:solidFill>
              </a:rPr>
              <a:t>=</a:t>
            </a:r>
            <a:r>
              <a:rPr lang="en-US" sz="2400" dirty="0" err="1">
                <a:solidFill>
                  <a:srgbClr val="FF0000"/>
                </a:solidFill>
              </a:rPr>
              <a:t>adiosread</a:t>
            </a:r>
            <a:r>
              <a:rPr lang="en-US" sz="2400" dirty="0">
                <a:solidFill>
                  <a:srgbClr val="FF0000"/>
                </a:solidFill>
              </a:rPr>
              <a:t>(</a:t>
            </a:r>
            <a:r>
              <a:rPr lang="en-US" sz="2400" dirty="0" err="1">
                <a:solidFill>
                  <a:srgbClr val="FF0000"/>
                </a:solidFill>
              </a:rPr>
              <a:t>f.Groups</a:t>
            </a:r>
            <a:r>
              <a:rPr lang="en-US" sz="2400" dirty="0">
                <a:solidFill>
                  <a:srgbClr val="FF0000"/>
                </a:solidFill>
              </a:rPr>
              <a:t>,'/</a:t>
            </a:r>
            <a:r>
              <a:rPr lang="en-US" sz="2400" dirty="0" err="1">
                <a:solidFill>
                  <a:srgbClr val="FF0000"/>
                </a:solidFill>
              </a:rPr>
              <a:t>xy</a:t>
            </a:r>
            <a:r>
              <a:rPr lang="en-US" sz="2400" dirty="0">
                <a:solidFill>
                  <a:srgbClr val="FF0000"/>
                </a:solidFill>
              </a:rPr>
              <a:t>')</a:t>
            </a:r>
            <a:r>
              <a:rPr lang="en-US" sz="2400" dirty="0" smtClean="0">
                <a:solidFill>
                  <a:srgbClr val="FF0000"/>
                </a:solidFill>
              </a:rPr>
              <a:t>;</a:t>
            </a:r>
          </a:p>
          <a:p>
            <a:r>
              <a:rPr lang="en-US" sz="2400" dirty="0" smtClean="0">
                <a:solidFill>
                  <a:srgbClr val="FF0000"/>
                </a:solidFill>
              </a:rPr>
              <a:t>&gt;&gt; </a:t>
            </a:r>
            <a:r>
              <a:rPr lang="en-US" sz="2400" dirty="0" err="1" smtClean="0">
                <a:solidFill>
                  <a:srgbClr val="FF0000"/>
                </a:solidFill>
              </a:rPr>
              <a:t>whos</a:t>
            </a:r>
            <a:r>
              <a:rPr lang="en-US" sz="2400" dirty="0" smtClean="0">
                <a:solidFill>
                  <a:srgbClr val="FF0000"/>
                </a:solidFill>
              </a:rPr>
              <a:t> </a:t>
            </a:r>
            <a:r>
              <a:rPr lang="en-US" sz="2400" dirty="0">
                <a:solidFill>
                  <a:srgbClr val="FF0000"/>
                </a:solidFill>
              </a:rPr>
              <a:t>data </a:t>
            </a:r>
          </a:p>
          <a:p>
            <a:r>
              <a:rPr lang="en-US" dirty="0"/>
              <a:t> </a:t>
            </a:r>
            <a:r>
              <a:rPr lang="en-US" dirty="0">
                <a:latin typeface="Courier"/>
                <a:cs typeface="Courier"/>
              </a:rPr>
              <a:t>Name  </a:t>
            </a:r>
            <a:r>
              <a:rPr lang="en-US" dirty="0" smtClean="0">
                <a:latin typeface="Courier"/>
                <a:cs typeface="Courier"/>
              </a:rPr>
              <a:t>   </a:t>
            </a:r>
            <a:r>
              <a:rPr lang="en-US" dirty="0">
                <a:latin typeface="Courier"/>
                <a:cs typeface="Courier"/>
              </a:rPr>
              <a:t>Size   </a:t>
            </a:r>
            <a:r>
              <a:rPr lang="en-US" dirty="0" smtClean="0">
                <a:latin typeface="Courier"/>
                <a:cs typeface="Courier"/>
              </a:rPr>
              <a:t>     </a:t>
            </a:r>
            <a:r>
              <a:rPr lang="en-US" dirty="0">
                <a:latin typeface="Courier"/>
                <a:cs typeface="Courier"/>
              </a:rPr>
              <a:t>Bytes  Class    </a:t>
            </a:r>
            <a:r>
              <a:rPr lang="en-US" dirty="0" smtClean="0">
                <a:latin typeface="Courier"/>
                <a:cs typeface="Courier"/>
              </a:rPr>
              <a:t>Attributes</a:t>
            </a:r>
            <a:endParaRPr lang="en-US" dirty="0">
              <a:latin typeface="Courier"/>
              <a:cs typeface="Courier"/>
            </a:endParaRPr>
          </a:p>
          <a:p>
            <a:endParaRPr lang="en-US" dirty="0" smtClean="0">
              <a:latin typeface="Courier"/>
              <a:cs typeface="Courier"/>
            </a:endParaRPr>
          </a:p>
          <a:p>
            <a:r>
              <a:rPr lang="en-US" dirty="0" smtClean="0">
                <a:latin typeface="Courier"/>
                <a:cs typeface="Courier"/>
              </a:rPr>
              <a:t>  data   260x387     </a:t>
            </a:r>
            <a:r>
              <a:rPr lang="en-US" dirty="0">
                <a:latin typeface="Courier"/>
                <a:cs typeface="Courier"/>
              </a:rPr>
              <a:t>804960 </a:t>
            </a:r>
            <a:r>
              <a:rPr lang="en-US" dirty="0" smtClean="0">
                <a:latin typeface="Courier"/>
                <a:cs typeface="Courier"/>
              </a:rPr>
              <a:t> double</a:t>
            </a:r>
          </a:p>
          <a:p>
            <a:r>
              <a:rPr lang="en-US" sz="2400" dirty="0">
                <a:solidFill>
                  <a:srgbClr val="FF0000"/>
                </a:solidFill>
              </a:rPr>
              <a:t>&gt;&gt; </a:t>
            </a:r>
            <a:r>
              <a:rPr lang="en-US" sz="2400" dirty="0" err="1" smtClean="0">
                <a:solidFill>
                  <a:srgbClr val="FF0000"/>
                </a:solidFill>
              </a:rPr>
              <a:t>adiosclose</a:t>
            </a:r>
            <a:r>
              <a:rPr lang="en-US" sz="2400" dirty="0" smtClean="0">
                <a:solidFill>
                  <a:srgbClr val="FF0000"/>
                </a:solidFill>
              </a:rPr>
              <a:t>(f);</a:t>
            </a:r>
            <a:endParaRPr lang="en-US" sz="2400" dirty="0">
              <a:solidFill>
                <a:srgbClr val="FF0000"/>
              </a:solidFill>
            </a:endParaRPr>
          </a:p>
        </p:txBody>
      </p:sp>
      <p:sp>
        <p:nvSpPr>
          <p:cNvPr id="9" name="TextBox 8"/>
          <p:cNvSpPr txBox="1"/>
          <p:nvPr/>
        </p:nvSpPr>
        <p:spPr>
          <a:xfrm>
            <a:off x="5748439" y="1492170"/>
            <a:ext cx="2747513" cy="1077218"/>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a:t>
            </a:r>
            <a:r>
              <a:rPr lang="en-US" sz="2400" dirty="0" err="1" smtClean="0">
                <a:solidFill>
                  <a:schemeClr val="tx1">
                    <a:lumMod val="50000"/>
                    <a:lumOff val="50000"/>
                  </a:schemeClr>
                </a:solidFill>
              </a:rPr>
              <a:t>bpls</a:t>
            </a:r>
            <a:r>
              <a:rPr lang="en-US" sz="2400" dirty="0" smtClean="0">
                <a:solidFill>
                  <a:schemeClr val="tx1">
                    <a:lumMod val="50000"/>
                    <a:lumOff val="50000"/>
                  </a:schemeClr>
                </a:solidFill>
              </a:rPr>
              <a:t> result was</a:t>
            </a:r>
            <a:endParaRPr lang="en-US" sz="2400" dirty="0">
              <a:solidFill>
                <a:schemeClr val="tx1">
                  <a:lumMod val="50000"/>
                  <a:lumOff val="50000"/>
                </a:schemeClr>
              </a:solidFill>
            </a:endParaRPr>
          </a:p>
          <a:p>
            <a:pPr>
              <a:buNone/>
            </a:pPr>
            <a:r>
              <a:rPr lang="en-US" sz="2000" b="1" dirty="0" smtClean="0">
                <a:solidFill>
                  <a:schemeClr val="tx1">
                    <a:lumMod val="50000"/>
                    <a:lumOff val="50000"/>
                  </a:schemeClr>
                </a:solidFill>
                <a:latin typeface="Courier New"/>
                <a:cs typeface="Courier New"/>
              </a:rPr>
              <a:t> </a:t>
            </a:r>
            <a:r>
              <a:rPr lang="en-US" sz="2000" b="1" dirty="0">
                <a:solidFill>
                  <a:schemeClr val="tx1">
                    <a:lumMod val="50000"/>
                    <a:lumOff val="50000"/>
                  </a:schemeClr>
                </a:solidFill>
                <a:latin typeface="Courier New"/>
                <a:cs typeface="Courier New"/>
              </a:rPr>
              <a:t>(128,64)    0 1 </a:t>
            </a:r>
          </a:p>
          <a:p>
            <a:pPr>
              <a:buNone/>
            </a:pPr>
            <a:r>
              <a:rPr lang="en-US" sz="2000" b="1" dirty="0">
                <a:solidFill>
                  <a:schemeClr val="tx1">
                    <a:lumMod val="50000"/>
                    <a:lumOff val="50000"/>
                  </a:schemeClr>
                </a:solidFill>
                <a:latin typeface="Courier New"/>
                <a:cs typeface="Courier New"/>
              </a:rPr>
              <a:t> (129,64)    4 5</a:t>
            </a:r>
          </a:p>
        </p:txBody>
      </p:sp>
    </p:spTree>
    <p:extLst>
      <p:ext uri="{BB962C8B-B14F-4D97-AF65-F5344CB8AC3E}">
        <p14:creationId xmlns:p14="http://schemas.microsoft.com/office/powerpoint/2010/main" val="2905263640"/>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Matlab API functions</a:t>
            </a:r>
            <a:endParaRPr lang="en-US" dirty="0"/>
          </a:p>
        </p:txBody>
      </p:sp>
      <p:sp>
        <p:nvSpPr>
          <p:cNvPr id="3" name="Content Placeholder 2"/>
          <p:cNvSpPr>
            <a:spLocks noGrp="1"/>
          </p:cNvSpPr>
          <p:nvPr>
            <p:ph idx="1"/>
          </p:nvPr>
        </p:nvSpPr>
        <p:spPr/>
        <p:txBody>
          <a:bodyPr>
            <a:normAutofit lnSpcReduction="10000"/>
          </a:bodyPr>
          <a:lstStyle/>
          <a:p>
            <a:r>
              <a:rPr lang="en-US" dirty="0" smtClean="0"/>
              <a:t>Open</a:t>
            </a:r>
          </a:p>
          <a:p>
            <a:pPr marL="457200" lvl="1" indent="0">
              <a:buNone/>
            </a:pPr>
            <a:r>
              <a:rPr lang="en-US" dirty="0"/>
              <a:t>INFO = </a:t>
            </a:r>
            <a:r>
              <a:rPr lang="en-US" dirty="0" smtClean="0">
                <a:solidFill>
                  <a:srgbClr val="FF0000"/>
                </a:solidFill>
              </a:rPr>
              <a:t>ADIOSOPEN </a:t>
            </a:r>
            <a:r>
              <a:rPr lang="en-US" dirty="0" smtClean="0"/>
              <a:t>(</a:t>
            </a:r>
            <a:r>
              <a:rPr lang="en-US" dirty="0"/>
              <a:t>FILE</a:t>
            </a:r>
            <a:r>
              <a:rPr lang="en-US" dirty="0" smtClean="0"/>
              <a:t>);</a:t>
            </a:r>
          </a:p>
          <a:p>
            <a:pPr marL="457200" lvl="1" indent="0">
              <a:buNone/>
            </a:pPr>
            <a:r>
              <a:rPr lang="en-US" dirty="0"/>
              <a:t>INFO = </a:t>
            </a:r>
            <a:r>
              <a:rPr lang="en-US" dirty="0" smtClean="0">
                <a:solidFill>
                  <a:srgbClr val="FF0000"/>
                </a:solidFill>
              </a:rPr>
              <a:t>ADIOSOPEN </a:t>
            </a:r>
            <a:r>
              <a:rPr lang="en-US" dirty="0" smtClean="0"/>
              <a:t>(</a:t>
            </a:r>
            <a:r>
              <a:rPr lang="en-US" dirty="0"/>
              <a:t>FILE, 'Verbose', LEVEL)</a:t>
            </a:r>
          </a:p>
          <a:p>
            <a:pPr marL="1200150" lvl="2" indent="-342900"/>
            <a:r>
              <a:rPr lang="en-US" dirty="0" smtClean="0"/>
              <a:t>see definition in </a:t>
            </a:r>
            <a:r>
              <a:rPr lang="en-US" dirty="0" err="1" smtClean="0"/>
              <a:t>matlab</a:t>
            </a:r>
            <a:r>
              <a:rPr lang="en-US" dirty="0" smtClean="0"/>
              <a:t>: help </a:t>
            </a:r>
            <a:r>
              <a:rPr lang="en-US" dirty="0" err="1" smtClean="0"/>
              <a:t>adiosopen</a:t>
            </a:r>
            <a:endParaRPr lang="en-US" dirty="0"/>
          </a:p>
          <a:p>
            <a:r>
              <a:rPr lang="pt-BR" dirty="0" smtClean="0"/>
              <a:t>Close</a:t>
            </a:r>
          </a:p>
          <a:p>
            <a:pPr marL="457200" lvl="1" indent="0">
              <a:buNone/>
            </a:pPr>
            <a:r>
              <a:rPr lang="pt-BR" dirty="0" smtClean="0">
                <a:solidFill>
                  <a:srgbClr val="FF0000"/>
                </a:solidFill>
              </a:rPr>
              <a:t>ADIOSCLOSE </a:t>
            </a:r>
            <a:r>
              <a:rPr lang="pt-BR" dirty="0" smtClean="0"/>
              <a:t>(</a:t>
            </a:r>
            <a:r>
              <a:rPr lang="pt-BR" dirty="0"/>
              <a:t>STRUCT)</a:t>
            </a:r>
            <a:endParaRPr lang="pt-BR" dirty="0" smtClean="0"/>
          </a:p>
          <a:p>
            <a:pPr lvl="2"/>
            <a:r>
              <a:rPr lang="pt-BR" dirty="0" smtClean="0"/>
              <a:t>STRUCT </a:t>
            </a:r>
            <a:r>
              <a:rPr lang="pt-BR" dirty="0" err="1" smtClean="0"/>
              <a:t>is</a:t>
            </a:r>
            <a:r>
              <a:rPr lang="pt-BR" dirty="0" smtClean="0"/>
              <a:t> </a:t>
            </a:r>
            <a:r>
              <a:rPr lang="pt-BR" dirty="0" err="1" smtClean="0"/>
              <a:t>the</a:t>
            </a:r>
            <a:r>
              <a:rPr lang="pt-BR" dirty="0" smtClean="0"/>
              <a:t> </a:t>
            </a:r>
            <a:r>
              <a:rPr lang="pt-BR" dirty="0" err="1" smtClean="0"/>
              <a:t>return</a:t>
            </a:r>
            <a:r>
              <a:rPr lang="pt-BR" dirty="0" smtClean="0"/>
              <a:t> </a:t>
            </a:r>
            <a:r>
              <a:rPr lang="pt-BR" dirty="0" err="1" smtClean="0"/>
              <a:t>value</a:t>
            </a:r>
            <a:r>
              <a:rPr lang="pt-BR" dirty="0" smtClean="0"/>
              <a:t> </a:t>
            </a:r>
            <a:r>
              <a:rPr lang="pt-BR" dirty="0" err="1" smtClean="0"/>
              <a:t>of</a:t>
            </a:r>
            <a:r>
              <a:rPr lang="pt-BR" dirty="0" smtClean="0"/>
              <a:t> ADIOSOPEN</a:t>
            </a:r>
          </a:p>
          <a:p>
            <a:r>
              <a:rPr lang="pt-BR" dirty="0" err="1" smtClean="0"/>
              <a:t>Read</a:t>
            </a:r>
            <a:r>
              <a:rPr lang="pt-BR" dirty="0" smtClean="0"/>
              <a:t> </a:t>
            </a:r>
            <a:r>
              <a:rPr lang="pt-BR" dirty="0" err="1" smtClean="0"/>
              <a:t>from</a:t>
            </a:r>
            <a:r>
              <a:rPr lang="pt-BR" dirty="0" smtClean="0"/>
              <a:t> </a:t>
            </a:r>
            <a:r>
              <a:rPr lang="pt-BR" dirty="0" err="1" smtClean="0"/>
              <a:t>an</a:t>
            </a:r>
            <a:r>
              <a:rPr lang="pt-BR" dirty="0" smtClean="0"/>
              <a:t> </a:t>
            </a:r>
            <a:r>
              <a:rPr lang="pt-BR" dirty="0" err="1" smtClean="0"/>
              <a:t>opened</a:t>
            </a:r>
            <a:r>
              <a:rPr lang="pt-BR" dirty="0" smtClean="0"/>
              <a:t> file</a:t>
            </a:r>
          </a:p>
          <a:p>
            <a:pPr marL="457200" lvl="1" indent="0">
              <a:buNone/>
            </a:pPr>
            <a:r>
              <a:rPr lang="pt-BR" dirty="0"/>
              <a:t>DATA = </a:t>
            </a:r>
            <a:r>
              <a:rPr lang="pt-BR" dirty="0" smtClean="0">
                <a:solidFill>
                  <a:srgbClr val="FF0000"/>
                </a:solidFill>
              </a:rPr>
              <a:t>ADIOSREAD </a:t>
            </a:r>
            <a:r>
              <a:rPr lang="pt-BR" dirty="0" smtClean="0"/>
              <a:t>(STRUCT</a:t>
            </a:r>
            <a:r>
              <a:rPr lang="pt-BR" dirty="0"/>
              <a:t>, VARPATH</a:t>
            </a:r>
            <a:r>
              <a:rPr lang="pt-BR" dirty="0" smtClean="0"/>
              <a:t>)</a:t>
            </a:r>
          </a:p>
          <a:p>
            <a:pPr lvl="2"/>
            <a:r>
              <a:rPr lang="pt-BR" dirty="0"/>
              <a:t>STRUCT </a:t>
            </a:r>
            <a:r>
              <a:rPr lang="pt-BR" dirty="0" err="1"/>
              <a:t>is</a:t>
            </a:r>
            <a:r>
              <a:rPr lang="pt-BR" dirty="0"/>
              <a:t> </a:t>
            </a:r>
            <a:r>
              <a:rPr lang="pt-BR" dirty="0" err="1"/>
              <a:t>the</a:t>
            </a:r>
            <a:r>
              <a:rPr lang="pt-BR" dirty="0"/>
              <a:t> </a:t>
            </a:r>
            <a:r>
              <a:rPr lang="pt-BR" dirty="0" err="1"/>
              <a:t>return</a:t>
            </a:r>
            <a:r>
              <a:rPr lang="pt-BR" dirty="0"/>
              <a:t> </a:t>
            </a:r>
            <a:r>
              <a:rPr lang="pt-BR" dirty="0" err="1"/>
              <a:t>value</a:t>
            </a:r>
            <a:r>
              <a:rPr lang="pt-BR" dirty="0"/>
              <a:t> </a:t>
            </a:r>
            <a:r>
              <a:rPr lang="pt-BR" dirty="0" err="1"/>
              <a:t>of</a:t>
            </a:r>
            <a:r>
              <a:rPr lang="pt-BR" dirty="0"/>
              <a:t> </a:t>
            </a:r>
            <a:r>
              <a:rPr lang="pt-BR" dirty="0" smtClean="0"/>
              <a:t>ADIOSOPEN</a:t>
            </a:r>
          </a:p>
          <a:p>
            <a:r>
              <a:rPr lang="pt-BR" dirty="0" err="1" smtClean="0"/>
              <a:t>Read</a:t>
            </a:r>
            <a:r>
              <a:rPr lang="pt-BR" dirty="0" smtClean="0"/>
              <a:t> </a:t>
            </a:r>
            <a:r>
              <a:rPr lang="pt-BR" dirty="0" err="1" smtClean="0"/>
              <a:t>from</a:t>
            </a:r>
            <a:r>
              <a:rPr lang="pt-BR" dirty="0" smtClean="0"/>
              <a:t> </a:t>
            </a:r>
            <a:r>
              <a:rPr lang="pt-BR" dirty="0" err="1" smtClean="0"/>
              <a:t>an</a:t>
            </a:r>
            <a:r>
              <a:rPr lang="pt-BR" dirty="0" smtClean="0"/>
              <a:t> </a:t>
            </a:r>
            <a:r>
              <a:rPr lang="pt-BR" dirty="0" err="1" smtClean="0"/>
              <a:t>unopened</a:t>
            </a:r>
            <a:r>
              <a:rPr lang="pt-BR" dirty="0" smtClean="0"/>
              <a:t> file</a:t>
            </a:r>
          </a:p>
          <a:p>
            <a:pPr marL="457200" lvl="1" indent="0">
              <a:buNone/>
            </a:pPr>
            <a:r>
              <a:rPr lang="pt-BR" dirty="0"/>
              <a:t>DATA = </a:t>
            </a:r>
            <a:r>
              <a:rPr lang="pt-BR" dirty="0" smtClean="0">
                <a:solidFill>
                  <a:srgbClr val="FF0000"/>
                </a:solidFill>
              </a:rPr>
              <a:t>ADIOSREAD </a:t>
            </a:r>
            <a:r>
              <a:rPr lang="pt-BR" dirty="0" smtClean="0"/>
              <a:t>(</a:t>
            </a:r>
            <a:r>
              <a:rPr lang="pt-BR" dirty="0"/>
              <a:t>FILE, VARPATH</a:t>
            </a:r>
            <a:r>
              <a:rPr lang="pt-BR" dirty="0" smtClean="0"/>
              <a:t>)</a:t>
            </a:r>
          </a:p>
          <a:p>
            <a:pPr lvl="2"/>
            <a:r>
              <a:rPr lang="pt-BR" dirty="0" smtClean="0"/>
              <a:t>File </a:t>
            </a:r>
            <a:r>
              <a:rPr lang="pt-BR" dirty="0" err="1" smtClean="0"/>
              <a:t>is</a:t>
            </a:r>
            <a:r>
              <a:rPr lang="pt-BR" dirty="0" smtClean="0"/>
              <a:t> </a:t>
            </a:r>
            <a:r>
              <a:rPr lang="pt-BR" dirty="0" err="1" smtClean="0"/>
              <a:t>the</a:t>
            </a:r>
            <a:r>
              <a:rPr lang="pt-BR" dirty="0" smtClean="0"/>
              <a:t> path </a:t>
            </a:r>
            <a:r>
              <a:rPr lang="pt-BR" dirty="0" err="1" smtClean="0"/>
              <a:t>string</a:t>
            </a:r>
            <a:r>
              <a:rPr lang="pt-BR" dirty="0" smtClean="0"/>
              <a:t> </a:t>
            </a:r>
            <a:r>
              <a:rPr lang="pt-BR" dirty="0" err="1" smtClean="0"/>
              <a:t>here</a:t>
            </a:r>
            <a:r>
              <a:rPr lang="pt-BR" dirty="0" smtClean="0"/>
              <a:t> </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106</a:t>
            </a:fld>
            <a:endParaRPr lang="en-US"/>
          </a:p>
        </p:txBody>
      </p:sp>
    </p:spTree>
    <p:extLst>
      <p:ext uri="{BB962C8B-B14F-4D97-AF65-F5344CB8AC3E}">
        <p14:creationId xmlns:p14="http://schemas.microsoft.com/office/powerpoint/2010/main" val="1553139510"/>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Matlab </a:t>
            </a:r>
            <a:r>
              <a:rPr lang="en-US" sz="3200" dirty="0" err="1" smtClean="0"/>
              <a:t>reader.m</a:t>
            </a:r>
            <a:r>
              <a:rPr lang="en-US" sz="3200" dirty="0" smtClean="0"/>
              <a:t> for 01_write_read example</a:t>
            </a:r>
            <a:endParaRPr lang="en-US" sz="3200" dirty="0"/>
          </a:p>
        </p:txBody>
      </p:sp>
      <p:sp>
        <p:nvSpPr>
          <p:cNvPr id="6"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107</a:t>
            </a:fld>
            <a:endParaRPr lang="en-US" dirty="0"/>
          </a:p>
        </p:txBody>
      </p:sp>
      <p:sp>
        <p:nvSpPr>
          <p:cNvPr id="8" name="TextBox 7"/>
          <p:cNvSpPr txBox="1"/>
          <p:nvPr/>
        </p:nvSpPr>
        <p:spPr>
          <a:xfrm>
            <a:off x="1660403" y="988924"/>
            <a:ext cx="5734371" cy="4985981"/>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a:solidFill>
                  <a:schemeClr val="tx1"/>
                </a:solidFill>
              </a:rPr>
              <a:t>﻿﻿function reader (file)</a:t>
            </a:r>
          </a:p>
          <a:p>
            <a:endParaRPr lang="en-US" sz="800" dirty="0">
              <a:solidFill>
                <a:schemeClr val="tx1"/>
              </a:solidFill>
            </a:endParaRPr>
          </a:p>
          <a:p>
            <a:r>
              <a:rPr lang="en-US" dirty="0">
                <a:solidFill>
                  <a:schemeClr val="tx1"/>
                </a:solidFill>
              </a:rPr>
              <a:t>    </a:t>
            </a:r>
            <a:r>
              <a:rPr lang="en-US" dirty="0" smtClean="0">
                <a:solidFill>
                  <a:schemeClr val="bg1">
                    <a:lumMod val="50000"/>
                  </a:schemeClr>
                </a:solidFill>
              </a:rPr>
              <a:t>% f</a:t>
            </a:r>
            <a:r>
              <a:rPr lang="en-US" dirty="0">
                <a:solidFill>
                  <a:schemeClr val="bg1">
                    <a:lumMod val="50000"/>
                  </a:schemeClr>
                </a:solidFill>
              </a:rPr>
              <a:t>=</a:t>
            </a:r>
            <a:r>
              <a:rPr lang="en-US" dirty="0" err="1">
                <a:solidFill>
                  <a:schemeClr val="bg1">
                    <a:lumMod val="50000"/>
                  </a:schemeClr>
                </a:solidFill>
              </a:rPr>
              <a:t>adiosopen</a:t>
            </a:r>
            <a:r>
              <a:rPr lang="en-US" dirty="0">
                <a:solidFill>
                  <a:schemeClr val="bg1">
                    <a:lumMod val="50000"/>
                  </a:schemeClr>
                </a:solidFill>
              </a:rPr>
              <a:t>(file);</a:t>
            </a:r>
          </a:p>
          <a:p>
            <a:r>
              <a:rPr lang="en-US" dirty="0">
                <a:solidFill>
                  <a:schemeClr val="tx1"/>
                </a:solidFill>
              </a:rPr>
              <a:t>    f=</a:t>
            </a:r>
            <a:r>
              <a:rPr lang="en-US" dirty="0" err="1">
                <a:solidFill>
                  <a:schemeClr val="tx1"/>
                </a:solidFill>
              </a:rPr>
              <a:t>adiosopen</a:t>
            </a:r>
            <a:r>
              <a:rPr lang="en-US" dirty="0">
                <a:solidFill>
                  <a:schemeClr val="tx1"/>
                </a:solidFill>
              </a:rPr>
              <a:t>(file, 'Verbose',0);</a:t>
            </a:r>
          </a:p>
          <a:p>
            <a:endParaRPr lang="en-US" sz="800" dirty="0">
              <a:solidFill>
                <a:schemeClr val="tx1"/>
              </a:solidFill>
            </a:endParaRPr>
          </a:p>
          <a:p>
            <a:r>
              <a:rPr lang="en-US" dirty="0">
                <a:solidFill>
                  <a:schemeClr val="tx1"/>
                </a:solidFill>
              </a:rPr>
              <a:t>    </a:t>
            </a:r>
            <a:r>
              <a:rPr lang="en-US" dirty="0">
                <a:solidFill>
                  <a:schemeClr val="bg1">
                    <a:lumMod val="50000"/>
                  </a:schemeClr>
                </a:solidFill>
              </a:rPr>
              <a:t>% list metadata of all variables</a:t>
            </a:r>
          </a:p>
          <a:p>
            <a:r>
              <a:rPr lang="en-US" dirty="0">
                <a:solidFill>
                  <a:schemeClr val="tx1"/>
                </a:solidFill>
              </a:rPr>
              <a:t>    for </a:t>
            </a:r>
            <a:r>
              <a:rPr lang="en-US" dirty="0" err="1">
                <a:solidFill>
                  <a:schemeClr val="tx1"/>
                </a:solidFill>
              </a:rPr>
              <a:t>i</a:t>
            </a:r>
            <a:r>
              <a:rPr lang="en-US" dirty="0">
                <a:solidFill>
                  <a:schemeClr val="tx1"/>
                </a:solidFill>
              </a:rPr>
              <a:t>=1:length(</a:t>
            </a:r>
            <a:r>
              <a:rPr lang="en-US" dirty="0" err="1">
                <a:solidFill>
                  <a:schemeClr val="tx1"/>
                </a:solidFill>
              </a:rPr>
              <a:t>f.Groups.Variables</a:t>
            </a:r>
            <a:r>
              <a:rPr lang="en-US" dirty="0">
                <a:solidFill>
                  <a:schemeClr val="tx1"/>
                </a:solidFill>
              </a:rPr>
              <a:t>)</a:t>
            </a:r>
          </a:p>
          <a:p>
            <a:r>
              <a:rPr lang="en-US" dirty="0">
                <a:solidFill>
                  <a:schemeClr val="tx1"/>
                </a:solidFill>
              </a:rPr>
              <a:t>        </a:t>
            </a:r>
            <a:r>
              <a:rPr lang="en-US" dirty="0" err="1">
                <a:solidFill>
                  <a:schemeClr val="tx1"/>
                </a:solidFill>
              </a:rPr>
              <a:t>f.Groups.Variables</a:t>
            </a:r>
            <a:r>
              <a:rPr lang="en-US" dirty="0">
                <a:solidFill>
                  <a:schemeClr val="tx1"/>
                </a:solidFill>
              </a:rPr>
              <a:t>(</a:t>
            </a:r>
            <a:r>
              <a:rPr lang="en-US" dirty="0" err="1">
                <a:solidFill>
                  <a:schemeClr val="tx1"/>
                </a:solidFill>
              </a:rPr>
              <a:t>i</a:t>
            </a:r>
            <a:r>
              <a:rPr lang="en-US" dirty="0">
                <a:solidFill>
                  <a:schemeClr val="tx1"/>
                </a:solidFill>
              </a:rPr>
              <a:t>)</a:t>
            </a:r>
          </a:p>
          <a:p>
            <a:r>
              <a:rPr lang="en-US" dirty="0">
                <a:solidFill>
                  <a:schemeClr val="tx1"/>
                </a:solidFill>
              </a:rPr>
              <a:t>    end</a:t>
            </a:r>
          </a:p>
          <a:p>
            <a:endParaRPr lang="en-US" sz="800" dirty="0">
              <a:solidFill>
                <a:schemeClr val="tx1"/>
              </a:solidFill>
            </a:endParaRPr>
          </a:p>
          <a:p>
            <a:r>
              <a:rPr lang="en-US" dirty="0">
                <a:solidFill>
                  <a:schemeClr val="tx1"/>
                </a:solidFill>
              </a:rPr>
              <a:t>    </a:t>
            </a:r>
            <a:r>
              <a:rPr lang="en-US" dirty="0">
                <a:solidFill>
                  <a:schemeClr val="bg1">
                    <a:lumMod val="50000"/>
                  </a:schemeClr>
                </a:solidFill>
              </a:rPr>
              <a:t>% read in the data of </a:t>
            </a:r>
            <a:r>
              <a:rPr lang="en-US" dirty="0" err="1">
                <a:solidFill>
                  <a:schemeClr val="bg1">
                    <a:lumMod val="50000"/>
                  </a:schemeClr>
                </a:solidFill>
              </a:rPr>
              <a:t>xy</a:t>
            </a:r>
            <a:endParaRPr lang="en-US" dirty="0">
              <a:solidFill>
                <a:schemeClr val="bg1">
                  <a:lumMod val="50000"/>
                </a:schemeClr>
              </a:solidFill>
            </a:endParaRPr>
          </a:p>
          <a:p>
            <a:r>
              <a:rPr lang="en-US" dirty="0">
                <a:solidFill>
                  <a:schemeClr val="tx1"/>
                </a:solidFill>
              </a:rPr>
              <a:t>    data=</a:t>
            </a:r>
            <a:r>
              <a:rPr lang="en-US" dirty="0" err="1">
                <a:solidFill>
                  <a:schemeClr val="tx1"/>
                </a:solidFill>
              </a:rPr>
              <a:t>adiosread</a:t>
            </a:r>
            <a:r>
              <a:rPr lang="en-US" dirty="0">
                <a:solidFill>
                  <a:schemeClr val="tx1"/>
                </a:solidFill>
              </a:rPr>
              <a:t>(</a:t>
            </a:r>
            <a:r>
              <a:rPr lang="en-US" dirty="0" err="1">
                <a:solidFill>
                  <a:schemeClr val="tx1"/>
                </a:solidFill>
              </a:rPr>
              <a:t>f.Groups</a:t>
            </a:r>
            <a:r>
              <a:rPr lang="en-US" dirty="0">
                <a:solidFill>
                  <a:schemeClr val="tx1"/>
                </a:solidFill>
              </a:rPr>
              <a:t>,'/</a:t>
            </a:r>
            <a:r>
              <a:rPr lang="en-US" dirty="0" err="1">
                <a:solidFill>
                  <a:schemeClr val="tx1"/>
                </a:solidFill>
              </a:rPr>
              <a:t>xy</a:t>
            </a:r>
            <a:r>
              <a:rPr lang="en-US" dirty="0">
                <a:solidFill>
                  <a:schemeClr val="tx1"/>
                </a:solidFill>
              </a:rPr>
              <a:t>');</a:t>
            </a:r>
          </a:p>
          <a:p>
            <a:endParaRPr lang="en-US" sz="800" dirty="0">
              <a:solidFill>
                <a:schemeClr val="tx1"/>
              </a:solidFill>
            </a:endParaRPr>
          </a:p>
          <a:p>
            <a:r>
              <a:rPr lang="en-US" dirty="0">
                <a:solidFill>
                  <a:schemeClr val="tx1"/>
                </a:solidFill>
              </a:rPr>
              <a:t>    </a:t>
            </a:r>
            <a:r>
              <a:rPr lang="en-US" dirty="0" err="1">
                <a:solidFill>
                  <a:schemeClr val="tx1"/>
                </a:solidFill>
              </a:rPr>
              <a:t>adiosclose</a:t>
            </a:r>
            <a:r>
              <a:rPr lang="en-US" dirty="0">
                <a:solidFill>
                  <a:schemeClr val="tx1"/>
                </a:solidFill>
              </a:rPr>
              <a:t>(f)</a:t>
            </a:r>
          </a:p>
          <a:p>
            <a:endParaRPr lang="en-US" sz="800" dirty="0">
              <a:solidFill>
                <a:schemeClr val="tx1"/>
              </a:solidFill>
            </a:endParaRPr>
          </a:p>
          <a:p>
            <a:r>
              <a:rPr lang="en-US" dirty="0">
                <a:solidFill>
                  <a:schemeClr val="tx1"/>
                </a:solidFill>
              </a:rPr>
              <a:t>    </a:t>
            </a:r>
            <a:r>
              <a:rPr lang="en-US" dirty="0">
                <a:solidFill>
                  <a:schemeClr val="bg1">
                    <a:lumMod val="50000"/>
                  </a:schemeClr>
                </a:solidFill>
              </a:rPr>
              <a:t>% export the last variable in the file as '</a:t>
            </a:r>
            <a:r>
              <a:rPr lang="en-US" dirty="0" err="1">
                <a:solidFill>
                  <a:schemeClr val="bg1">
                    <a:lumMod val="50000"/>
                  </a:schemeClr>
                </a:solidFill>
              </a:rPr>
              <a:t>xy</a:t>
            </a:r>
            <a:r>
              <a:rPr lang="en-US" dirty="0">
                <a:solidFill>
                  <a:schemeClr val="bg1">
                    <a:lumMod val="50000"/>
                  </a:schemeClr>
                </a:solidFill>
              </a:rPr>
              <a:t>' in </a:t>
            </a:r>
            <a:r>
              <a:rPr lang="en-US" dirty="0" err="1">
                <a:solidFill>
                  <a:schemeClr val="bg1">
                    <a:lumMod val="50000"/>
                  </a:schemeClr>
                </a:solidFill>
              </a:rPr>
              <a:t>matlab</a:t>
            </a:r>
            <a:endParaRPr lang="en-US" dirty="0">
              <a:solidFill>
                <a:schemeClr val="bg1">
                  <a:lumMod val="50000"/>
                </a:schemeClr>
              </a:solidFill>
            </a:endParaRPr>
          </a:p>
          <a:p>
            <a:r>
              <a:rPr lang="en-US" dirty="0">
                <a:solidFill>
                  <a:schemeClr val="tx1"/>
                </a:solidFill>
              </a:rPr>
              <a:t>    </a:t>
            </a:r>
            <a:r>
              <a:rPr lang="en-US" dirty="0" err="1">
                <a:solidFill>
                  <a:schemeClr val="tx1"/>
                </a:solidFill>
              </a:rPr>
              <a:t>assignin</a:t>
            </a:r>
            <a:r>
              <a:rPr lang="en-US" dirty="0">
                <a:solidFill>
                  <a:schemeClr val="tx1"/>
                </a:solidFill>
              </a:rPr>
              <a:t>('base','</a:t>
            </a:r>
            <a:r>
              <a:rPr lang="en-US" dirty="0" err="1">
                <a:solidFill>
                  <a:schemeClr val="tx1"/>
                </a:solidFill>
              </a:rPr>
              <a:t>xy</a:t>
            </a:r>
            <a:r>
              <a:rPr lang="en-US" dirty="0">
                <a:solidFill>
                  <a:schemeClr val="tx1"/>
                </a:solidFill>
              </a:rPr>
              <a:t>',data);</a:t>
            </a:r>
          </a:p>
          <a:p>
            <a:endParaRPr lang="en-US" sz="800" dirty="0">
              <a:solidFill>
                <a:schemeClr val="tx1"/>
              </a:solidFill>
            </a:endParaRPr>
          </a:p>
          <a:p>
            <a:r>
              <a:rPr lang="en-US" dirty="0">
                <a:solidFill>
                  <a:schemeClr val="tx1"/>
                </a:solidFill>
              </a:rPr>
              <a:t>    </a:t>
            </a:r>
            <a:r>
              <a:rPr lang="en-US" dirty="0" err="1">
                <a:solidFill>
                  <a:schemeClr val="tx1"/>
                </a:solidFill>
              </a:rPr>
              <a:t>whos</a:t>
            </a:r>
            <a:r>
              <a:rPr lang="en-US" dirty="0">
                <a:solidFill>
                  <a:schemeClr val="tx1"/>
                </a:solidFill>
              </a:rPr>
              <a:t> data  </a:t>
            </a:r>
          </a:p>
          <a:p>
            <a:r>
              <a:rPr lang="en-US" dirty="0">
                <a:solidFill>
                  <a:schemeClr val="tx1"/>
                </a:solidFill>
              </a:rPr>
              <a:t>    </a:t>
            </a:r>
            <a:r>
              <a:rPr lang="en-US" dirty="0" smtClean="0">
                <a:solidFill>
                  <a:schemeClr val="bg1">
                    <a:lumMod val="50000"/>
                  </a:schemeClr>
                </a:solidFill>
              </a:rPr>
              <a:t>% check </a:t>
            </a:r>
            <a:r>
              <a:rPr lang="en-US" dirty="0">
                <a:solidFill>
                  <a:schemeClr val="bg1">
                    <a:lumMod val="50000"/>
                  </a:schemeClr>
                </a:solidFill>
              </a:rPr>
              <a:t>out the variable after the function returns</a:t>
            </a:r>
          </a:p>
          <a:p>
            <a:r>
              <a:rPr lang="en-US" dirty="0">
                <a:solidFill>
                  <a:schemeClr val="bg1">
                    <a:lumMod val="50000"/>
                  </a:schemeClr>
                </a:solidFill>
              </a:rPr>
              <a:t>   </a:t>
            </a:r>
            <a:r>
              <a:rPr lang="en-US" dirty="0" smtClean="0">
                <a:solidFill>
                  <a:schemeClr val="bg1">
                    <a:lumMod val="50000"/>
                  </a:schemeClr>
                </a:solidFill>
              </a:rPr>
              <a:t> %    </a:t>
            </a:r>
            <a:r>
              <a:rPr lang="en-US" dirty="0" err="1" smtClean="0">
                <a:solidFill>
                  <a:schemeClr val="bg1">
                    <a:lumMod val="50000"/>
                  </a:schemeClr>
                </a:solidFill>
              </a:rPr>
              <a:t>whos</a:t>
            </a:r>
            <a:r>
              <a:rPr lang="en-US" dirty="0">
                <a:solidFill>
                  <a:schemeClr val="bg1">
                    <a:lumMod val="50000"/>
                  </a:schemeClr>
                </a:solidFill>
              </a:rPr>
              <a:t>('</a:t>
            </a:r>
            <a:r>
              <a:rPr lang="en-US" dirty="0" err="1" smtClean="0">
                <a:solidFill>
                  <a:schemeClr val="bg1">
                    <a:lumMod val="50000"/>
                  </a:schemeClr>
                </a:solidFill>
              </a:rPr>
              <a:t>xy</a:t>
            </a:r>
            <a:r>
              <a:rPr lang="en-US" dirty="0" smtClean="0">
                <a:solidFill>
                  <a:schemeClr val="bg1">
                    <a:lumMod val="50000"/>
                  </a:schemeClr>
                </a:solidFill>
              </a:rPr>
              <a:t>’)</a:t>
            </a:r>
            <a:endParaRPr lang="en-US" dirty="0">
              <a:solidFill>
                <a:schemeClr val="bg1">
                  <a:lumMod val="50000"/>
                </a:schemeClr>
              </a:solidFill>
            </a:endParaRPr>
          </a:p>
        </p:txBody>
      </p:sp>
    </p:spTree>
    <p:extLst>
      <p:ext uri="{BB962C8B-B14F-4D97-AF65-F5344CB8AC3E}">
        <p14:creationId xmlns:p14="http://schemas.microsoft.com/office/powerpoint/2010/main" val="2700998535"/>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a:t>
            </a:r>
            <a:r>
              <a:rPr lang="en-US" sz="2000" dirty="0">
                <a:solidFill>
                  <a:schemeClr val="bg1">
                    <a:lumMod val="50000"/>
                  </a:schemeClr>
                </a:solidFill>
              </a:rPr>
              <a:t>2</a:t>
            </a:r>
            <a:r>
              <a:rPr lang="en-US" sz="2000" dirty="0" smtClean="0">
                <a:solidFill>
                  <a:schemeClr val="bg1">
                    <a:lumMod val="50000"/>
                  </a:schemeClr>
                </a:solidFill>
              </a:rPr>
              <a:t>,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rgbClr val="0070C0"/>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108</a:t>
            </a:fld>
            <a:endParaRPr lang="en-US"/>
          </a:p>
        </p:txBody>
      </p:sp>
    </p:spTree>
    <p:extLst>
      <p:ext uri="{BB962C8B-B14F-4D97-AF65-F5344CB8AC3E}">
        <p14:creationId xmlns:p14="http://schemas.microsoft.com/office/powerpoint/2010/main" val="2743214767"/>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ADIOS Python Wrapper Build</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Prerequisite modules and tools</a:t>
            </a:r>
          </a:p>
          <a:p>
            <a:pPr lvl="1"/>
            <a:r>
              <a:rPr lang="en-US" dirty="0" err="1" smtClean="0"/>
              <a:t>NumPy</a:t>
            </a:r>
            <a:r>
              <a:rPr lang="en-US" dirty="0" smtClean="0"/>
              <a:t>: array and matrix representation</a:t>
            </a:r>
          </a:p>
          <a:p>
            <a:pPr lvl="1"/>
            <a:r>
              <a:rPr lang="en-US" dirty="0" smtClean="0"/>
              <a:t>MPI4Py: MPI for Python</a:t>
            </a:r>
          </a:p>
          <a:p>
            <a:pPr lvl="1"/>
            <a:r>
              <a:rPr lang="en-US" dirty="0" err="1" smtClean="0"/>
              <a:t>Cython</a:t>
            </a:r>
            <a:r>
              <a:rPr lang="en-US" dirty="0" smtClean="0"/>
              <a:t>: provide C/C++ interface to Python</a:t>
            </a:r>
          </a:p>
          <a:p>
            <a:pPr lvl="1"/>
            <a:r>
              <a:rPr lang="en-US" dirty="0" err="1" smtClean="0"/>
              <a:t>Cmake</a:t>
            </a:r>
            <a:r>
              <a:rPr lang="en-US" dirty="0" smtClean="0"/>
              <a:t>: </a:t>
            </a:r>
            <a:r>
              <a:rPr lang="en-US" dirty="0" err="1" smtClean="0"/>
              <a:t>makefile</a:t>
            </a:r>
            <a:r>
              <a:rPr lang="en-US" dirty="0" smtClean="0"/>
              <a:t> generator</a:t>
            </a:r>
          </a:p>
          <a:p>
            <a:r>
              <a:rPr lang="en-US" dirty="0" smtClean="0"/>
              <a:t>Build</a:t>
            </a:r>
          </a:p>
          <a:p>
            <a:pPr lvl="1"/>
            <a:r>
              <a:rPr lang="en-US" dirty="0" smtClean="0"/>
              <a:t>Run </a:t>
            </a:r>
            <a:r>
              <a:rPr lang="en-US" dirty="0" err="1" smtClean="0"/>
              <a:t>cmake</a:t>
            </a:r>
            <a:r>
              <a:rPr lang="en-US" dirty="0" smtClean="0"/>
              <a:t> which will detect python libraries and generate </a:t>
            </a:r>
            <a:r>
              <a:rPr lang="en-US" dirty="0" err="1" smtClean="0"/>
              <a:t>Makefile</a:t>
            </a:r>
            <a:endParaRPr lang="en-US" dirty="0" smtClean="0"/>
          </a:p>
          <a:p>
            <a:pPr marL="681038" lvl="1" indent="0">
              <a:buNone/>
            </a:pPr>
            <a:r>
              <a:rPr lang="en-US" dirty="0" smtClean="0">
                <a:latin typeface="Courier New"/>
                <a:cs typeface="Courier New"/>
              </a:rPr>
              <a:t>$ </a:t>
            </a:r>
            <a:r>
              <a:rPr lang="en-US" dirty="0" err="1" smtClean="0">
                <a:latin typeface="Courier New"/>
                <a:cs typeface="Courier New"/>
              </a:rPr>
              <a:t>cmake</a:t>
            </a:r>
            <a:r>
              <a:rPr lang="en-US" dirty="0" smtClean="0">
                <a:latin typeface="Courier New"/>
                <a:cs typeface="Courier New"/>
              </a:rPr>
              <a:t> /</a:t>
            </a:r>
            <a:r>
              <a:rPr lang="en-US" dirty="0" err="1" smtClean="0">
                <a:latin typeface="Courier New"/>
                <a:cs typeface="Courier New"/>
              </a:rPr>
              <a:t>dir</a:t>
            </a:r>
            <a:r>
              <a:rPr lang="en-US" dirty="0" smtClean="0">
                <a:latin typeface="Courier New"/>
                <a:cs typeface="Courier New"/>
              </a:rPr>
              <a:t>/to/adios-source/wrapper/</a:t>
            </a:r>
            <a:r>
              <a:rPr lang="en-US" dirty="0" err="1" smtClean="0">
                <a:latin typeface="Courier New"/>
                <a:cs typeface="Courier New"/>
              </a:rPr>
              <a:t>numpy</a:t>
            </a:r>
            <a:r>
              <a:rPr lang="en-US" dirty="0">
                <a:latin typeface="Courier New"/>
                <a:cs typeface="Courier New"/>
              </a:rPr>
              <a:t/>
            </a:r>
            <a:br>
              <a:rPr lang="en-US" dirty="0">
                <a:latin typeface="Courier New"/>
                <a:cs typeface="Courier New"/>
              </a:rPr>
            </a:br>
            <a:endParaRPr lang="en-US" dirty="0" smtClean="0">
              <a:latin typeface="Courier New"/>
              <a:cs typeface="Courier New"/>
            </a:endParaRPr>
          </a:p>
          <a:p>
            <a:pPr lvl="1"/>
            <a:r>
              <a:rPr lang="en-US" dirty="0" smtClean="0"/>
              <a:t>Type make which will make </a:t>
            </a:r>
            <a:r>
              <a:rPr lang="en-US" dirty="0" err="1" smtClean="0"/>
              <a:t>adios.so</a:t>
            </a:r>
            <a:endParaRPr lang="en-US" dirty="0" smtClean="0"/>
          </a:p>
          <a:p>
            <a:pPr marL="681038" lvl="1" indent="0">
              <a:buNone/>
            </a:pPr>
            <a:r>
              <a:rPr lang="en-US" dirty="0" smtClean="0">
                <a:latin typeface="Courier New"/>
                <a:cs typeface="Courier New"/>
              </a:rPr>
              <a:t>$ make</a:t>
            </a:r>
          </a:p>
          <a:p>
            <a:pPr lvl="1"/>
            <a:r>
              <a:rPr lang="en-US" dirty="0" smtClean="0"/>
              <a:t>Copy </a:t>
            </a:r>
            <a:r>
              <a:rPr lang="en-US" dirty="0" err="1" smtClean="0"/>
              <a:t>adios.so</a:t>
            </a:r>
            <a:r>
              <a:rPr lang="en-US" dirty="0" smtClean="0"/>
              <a:t> where python can access (E.g., ~/.local/lib/python2.6/site-packages)</a:t>
            </a:r>
          </a:p>
          <a:p>
            <a:r>
              <a:rPr lang="en-US" dirty="0" smtClean="0"/>
              <a:t>Use in Python</a:t>
            </a:r>
          </a:p>
          <a:p>
            <a:pPr marL="681038" lvl="1" indent="0">
              <a:buNone/>
            </a:pPr>
            <a:r>
              <a:rPr lang="en-US" dirty="0" smtClean="0">
                <a:latin typeface="Courier New"/>
                <a:cs typeface="Courier New"/>
              </a:rPr>
              <a:t>&gt;&gt;&gt; import adios</a:t>
            </a:r>
          </a:p>
          <a:p>
            <a:pPr lvl="1"/>
            <a:endParaRPr lang="en-US" dirty="0" smtClean="0"/>
          </a:p>
        </p:txBody>
      </p:sp>
      <p:sp>
        <p:nvSpPr>
          <p:cNvPr id="4" name="Slide Number Placeholder 3"/>
          <p:cNvSpPr>
            <a:spLocks noGrp="1"/>
          </p:cNvSpPr>
          <p:nvPr>
            <p:ph type="sldNum" sz="quarter" idx="12"/>
          </p:nvPr>
        </p:nvSpPr>
        <p:spPr/>
        <p:txBody>
          <a:bodyPr/>
          <a:lstStyle/>
          <a:p>
            <a:fld id="{81B36CC8-2166-4885-A85B-C55F76B1D6EF}" type="slidenum">
              <a:rPr lang="en-US" smtClean="0"/>
              <a:pPr/>
              <a:t>109</a:t>
            </a:fld>
            <a:endParaRPr lang="en-US"/>
          </a:p>
        </p:txBody>
      </p:sp>
    </p:spTree>
    <p:extLst>
      <p:ext uri="{BB962C8B-B14F-4D97-AF65-F5344CB8AC3E}">
        <p14:creationId xmlns:p14="http://schemas.microsoft.com/office/powerpoint/2010/main" val="274163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data</a:t>
            </a:r>
            <a:endParaRPr lang="en-US" dirty="0"/>
          </a:p>
        </p:txBody>
      </p:sp>
      <p:sp>
        <p:nvSpPr>
          <p:cNvPr id="3" name="Content Placeholder 2"/>
          <p:cNvSpPr>
            <a:spLocks noGrp="1"/>
          </p:cNvSpPr>
          <p:nvPr>
            <p:ph idx="1"/>
          </p:nvPr>
        </p:nvSpPr>
        <p:spPr/>
        <p:txBody>
          <a:bodyPr>
            <a:normAutofit lnSpcReduction="10000"/>
          </a:bodyPr>
          <a:lstStyle/>
          <a:p>
            <a:r>
              <a:rPr lang="en-US" dirty="0"/>
              <a:t>Big data is characterized by</a:t>
            </a:r>
          </a:p>
          <a:p>
            <a:pPr lvl="1"/>
            <a:r>
              <a:rPr lang="en-US" dirty="0"/>
              <a:t>Volume</a:t>
            </a:r>
          </a:p>
          <a:p>
            <a:pPr lvl="2"/>
            <a:r>
              <a:rPr lang="en-US" dirty="0">
                <a:solidFill>
                  <a:srgbClr val="800000"/>
                </a:solidFill>
              </a:rPr>
              <a:t>Remote </a:t>
            </a:r>
            <a:r>
              <a:rPr lang="en-US" dirty="0" smtClean="0">
                <a:solidFill>
                  <a:srgbClr val="800000"/>
                </a:solidFill>
              </a:rPr>
              <a:t>Sensing</a:t>
            </a:r>
            <a:endParaRPr lang="en-US" dirty="0"/>
          </a:p>
          <a:p>
            <a:pPr lvl="2"/>
            <a:r>
              <a:rPr lang="en-US" dirty="0"/>
              <a:t>Web (text</a:t>
            </a:r>
            <a:r>
              <a:rPr lang="en-US" dirty="0">
                <a:solidFill>
                  <a:srgbClr val="800000"/>
                </a:solidFill>
              </a:rPr>
              <a:t>, images, video</a:t>
            </a:r>
            <a:r>
              <a:rPr lang="en-US" dirty="0" smtClean="0"/>
              <a:t>)</a:t>
            </a:r>
            <a:endParaRPr lang="en-US" dirty="0"/>
          </a:p>
          <a:p>
            <a:pPr lvl="2"/>
            <a:r>
              <a:rPr lang="en-US" dirty="0" smtClean="0"/>
              <a:t>Simulations: 1 PB for some simulations</a:t>
            </a:r>
          </a:p>
          <a:p>
            <a:pPr lvl="2"/>
            <a:r>
              <a:rPr lang="en-US" dirty="0" smtClean="0"/>
              <a:t>Experiments</a:t>
            </a:r>
          </a:p>
          <a:p>
            <a:pPr lvl="1"/>
            <a:r>
              <a:rPr lang="en-US" dirty="0" smtClean="0"/>
              <a:t>Velocity</a:t>
            </a:r>
          </a:p>
          <a:p>
            <a:pPr lvl="2"/>
            <a:r>
              <a:rPr lang="en-US" dirty="0" smtClean="0"/>
              <a:t>SKA: 10 PB/s</a:t>
            </a:r>
            <a:endParaRPr lang="en-US" dirty="0"/>
          </a:p>
          <a:p>
            <a:pPr lvl="1"/>
            <a:r>
              <a:rPr lang="en-US" dirty="0"/>
              <a:t>Variety</a:t>
            </a:r>
          </a:p>
          <a:p>
            <a:pPr lvl="2"/>
            <a:r>
              <a:rPr lang="en-US" sz="2400" dirty="0"/>
              <a:t>Heterogeneous, spatial and temporal</a:t>
            </a:r>
          </a:p>
          <a:p>
            <a:pPr lvl="2"/>
            <a:r>
              <a:rPr lang="en-US" sz="2400" dirty="0"/>
              <a:t>Multi-resolution, Multi-sensor</a:t>
            </a:r>
          </a:p>
          <a:p>
            <a:pPr lvl="1"/>
            <a:r>
              <a:rPr lang="en-US" dirty="0"/>
              <a:t>Veracity</a:t>
            </a:r>
          </a:p>
          <a:p>
            <a:pPr lvl="1"/>
            <a:r>
              <a:rPr lang="en-US" dirty="0"/>
              <a:t>Value </a:t>
            </a:r>
            <a:endParaRPr lang="en-US" sz="1800" dirty="0"/>
          </a:p>
          <a:p>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11</a:t>
            </a:fld>
            <a:endParaRPr lang="en-US"/>
          </a:p>
        </p:txBody>
      </p:sp>
    </p:spTree>
    <p:extLst>
      <p:ext uri="{BB962C8B-B14F-4D97-AF65-F5344CB8AC3E}">
        <p14:creationId xmlns:p14="http://schemas.microsoft.com/office/powerpoint/2010/main" val="1191868447"/>
      </p:ext>
    </p:extLst>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Writer Example</a:t>
            </a:r>
            <a:endParaRPr lang="en-US" dirty="0"/>
          </a:p>
        </p:txBody>
      </p:sp>
      <p:sp>
        <p:nvSpPr>
          <p:cNvPr id="6" name="Content Placeholder 5"/>
          <p:cNvSpPr>
            <a:spLocks noGrp="1"/>
          </p:cNvSpPr>
          <p:nvPr>
            <p:ph idx="1"/>
          </p:nvPr>
        </p:nvSpPr>
        <p:spPr/>
        <p:txBody>
          <a:bodyPr/>
          <a:lstStyle/>
          <a:p>
            <a:r>
              <a:rPr lang="en-US" dirty="0" smtClean="0"/>
              <a:t>Use the same Fortran example (01_write_read)</a:t>
            </a:r>
          </a:p>
          <a:p>
            <a:r>
              <a:rPr lang="en-US" dirty="0" smtClean="0"/>
              <a:t>Import necessary modules</a:t>
            </a:r>
          </a:p>
          <a:p>
            <a:endParaRPr lang="en-US" dirty="0"/>
          </a:p>
          <a:p>
            <a:endParaRPr lang="en-US" dirty="0" smtClean="0"/>
          </a:p>
          <a:p>
            <a:r>
              <a:rPr lang="en-US" dirty="0" smtClean="0"/>
              <a:t>Use NUMPY for array/matrix</a:t>
            </a:r>
          </a:p>
          <a:p>
            <a:endParaRPr lang="en-US" dirty="0" smtClean="0"/>
          </a:p>
          <a:p>
            <a:r>
              <a:rPr lang="en-US" dirty="0" smtClean="0"/>
              <a:t>Call adios write functions</a:t>
            </a:r>
            <a:endParaRPr lang="en-US" dirty="0"/>
          </a:p>
          <a:p>
            <a:endParaRPr lang="en-US" dirty="0" smtClean="0"/>
          </a:p>
          <a:p>
            <a:endParaRPr lang="en-US" dirty="0"/>
          </a:p>
          <a:p>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110</a:t>
            </a:fld>
            <a:endParaRPr lang="en-US"/>
          </a:p>
        </p:txBody>
      </p:sp>
      <p:sp>
        <p:nvSpPr>
          <p:cNvPr id="5" name="TextBox 4"/>
          <p:cNvSpPr txBox="1"/>
          <p:nvPr/>
        </p:nvSpPr>
        <p:spPr>
          <a:xfrm>
            <a:off x="459568" y="1862442"/>
            <a:ext cx="8236322" cy="923330"/>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latin typeface="Courier New"/>
                <a:cs typeface="Courier New"/>
              </a:rPr>
              <a:t>import </a:t>
            </a:r>
            <a:r>
              <a:rPr lang="en-US" dirty="0" err="1">
                <a:latin typeface="Courier New"/>
                <a:cs typeface="Courier New"/>
              </a:rPr>
              <a:t>numpy</a:t>
            </a:r>
            <a:r>
              <a:rPr lang="en-US" dirty="0">
                <a:latin typeface="Courier New"/>
                <a:cs typeface="Courier New"/>
              </a:rPr>
              <a:t> as </a:t>
            </a:r>
            <a:r>
              <a:rPr lang="en-US" dirty="0" err="1">
                <a:latin typeface="Courier New"/>
                <a:cs typeface="Courier New"/>
              </a:rPr>
              <a:t>np</a:t>
            </a:r>
            <a:endParaRPr lang="en-US" dirty="0">
              <a:latin typeface="Courier New"/>
              <a:cs typeface="Courier New"/>
            </a:endParaRPr>
          </a:p>
          <a:p>
            <a:r>
              <a:rPr lang="en-US" dirty="0">
                <a:latin typeface="Courier New"/>
                <a:cs typeface="Courier New"/>
              </a:rPr>
              <a:t>from mpi4py import MPI</a:t>
            </a:r>
          </a:p>
          <a:p>
            <a:r>
              <a:rPr lang="en-US" dirty="0">
                <a:latin typeface="Courier New"/>
                <a:cs typeface="Courier New"/>
              </a:rPr>
              <a:t>import </a:t>
            </a:r>
            <a:r>
              <a:rPr lang="en-US" dirty="0" smtClean="0">
                <a:latin typeface="Courier New"/>
                <a:cs typeface="Courier New"/>
              </a:rPr>
              <a:t>adios</a:t>
            </a:r>
            <a:endParaRPr lang="en-US" dirty="0">
              <a:latin typeface="Courier New"/>
              <a:cs typeface="Courier New"/>
            </a:endParaRPr>
          </a:p>
        </p:txBody>
      </p:sp>
      <p:sp>
        <p:nvSpPr>
          <p:cNvPr id="7" name="TextBox 6"/>
          <p:cNvSpPr txBox="1"/>
          <p:nvPr/>
        </p:nvSpPr>
        <p:spPr>
          <a:xfrm>
            <a:off x="450100" y="4393188"/>
            <a:ext cx="8236322" cy="1754327"/>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err="1" smtClean="0">
                <a:latin typeface="Courier New"/>
                <a:cs typeface="Courier New"/>
              </a:rPr>
              <a:t>fd</a:t>
            </a:r>
            <a:r>
              <a:rPr lang="en-US" dirty="0" smtClean="0">
                <a:latin typeface="Courier New"/>
                <a:cs typeface="Courier New"/>
              </a:rPr>
              <a:t> </a:t>
            </a:r>
            <a:r>
              <a:rPr lang="en-US" dirty="0">
                <a:latin typeface="Courier New"/>
                <a:cs typeface="Courier New"/>
              </a:rPr>
              <a:t>= </a:t>
            </a:r>
            <a:r>
              <a:rPr lang="en-US" dirty="0" err="1">
                <a:latin typeface="Courier New"/>
                <a:cs typeface="Courier New"/>
              </a:rPr>
              <a:t>adios.open</a:t>
            </a:r>
            <a:r>
              <a:rPr lang="en-US" dirty="0">
                <a:latin typeface="Courier New"/>
                <a:cs typeface="Courier New"/>
              </a:rPr>
              <a:t>("writer", filename, "w")</a:t>
            </a:r>
          </a:p>
          <a:p>
            <a:r>
              <a:rPr lang="en-US" dirty="0" err="1" smtClean="0">
                <a:latin typeface="Courier New"/>
                <a:cs typeface="Courier New"/>
              </a:rPr>
              <a:t>adios.set_group_size</a:t>
            </a:r>
            <a:r>
              <a:rPr lang="en-US" dirty="0">
                <a:latin typeface="Courier New"/>
                <a:cs typeface="Courier New"/>
              </a:rPr>
              <a:t>(</a:t>
            </a:r>
            <a:r>
              <a:rPr lang="en-US" dirty="0" err="1">
                <a:latin typeface="Courier New"/>
                <a:cs typeface="Courier New"/>
              </a:rPr>
              <a:t>fd</a:t>
            </a:r>
            <a:r>
              <a:rPr lang="en-US" dirty="0">
                <a:latin typeface="Courier New"/>
                <a:cs typeface="Courier New"/>
              </a:rPr>
              <a:t>, </a:t>
            </a:r>
            <a:r>
              <a:rPr lang="en-US" dirty="0" err="1">
                <a:latin typeface="Courier New"/>
                <a:cs typeface="Courier New"/>
              </a:rPr>
              <a:t>groupsize</a:t>
            </a:r>
            <a:r>
              <a:rPr lang="en-US" dirty="0">
                <a:latin typeface="Courier New"/>
                <a:cs typeface="Courier New"/>
              </a:rPr>
              <a:t>)</a:t>
            </a:r>
          </a:p>
          <a:p>
            <a:r>
              <a:rPr lang="en-US" dirty="0" err="1" smtClean="0">
                <a:latin typeface="Courier New"/>
                <a:cs typeface="Courier New"/>
              </a:rPr>
              <a:t>adios.write_int</a:t>
            </a:r>
            <a:r>
              <a:rPr lang="en-US" dirty="0">
                <a:latin typeface="Courier New"/>
                <a:cs typeface="Courier New"/>
              </a:rPr>
              <a:t>(</a:t>
            </a:r>
            <a:r>
              <a:rPr lang="en-US" dirty="0" err="1">
                <a:latin typeface="Courier New"/>
                <a:cs typeface="Courier New"/>
              </a:rPr>
              <a:t>fd</a:t>
            </a:r>
            <a:r>
              <a:rPr lang="en-US" dirty="0">
                <a:latin typeface="Courier New"/>
                <a:cs typeface="Courier New"/>
              </a:rPr>
              <a:t>, "</a:t>
            </a:r>
            <a:r>
              <a:rPr lang="en-US" dirty="0" err="1">
                <a:latin typeface="Courier New"/>
                <a:cs typeface="Courier New"/>
              </a:rPr>
              <a:t>nx_global</a:t>
            </a:r>
            <a:r>
              <a:rPr lang="en-US" dirty="0">
                <a:latin typeface="Courier New"/>
                <a:cs typeface="Courier New"/>
              </a:rPr>
              <a:t>", </a:t>
            </a:r>
            <a:r>
              <a:rPr lang="en-US" dirty="0" err="1">
                <a:latin typeface="Courier New"/>
                <a:cs typeface="Courier New"/>
              </a:rPr>
              <a:t>nx_global</a:t>
            </a:r>
            <a:r>
              <a:rPr lang="en-US" dirty="0" smtClean="0">
                <a:latin typeface="Courier New"/>
                <a:cs typeface="Courier New"/>
              </a:rPr>
              <a:t>)</a:t>
            </a:r>
          </a:p>
          <a:p>
            <a:r>
              <a:rPr lang="en-US" dirty="0" smtClean="0">
                <a:latin typeface="Courier New"/>
                <a:cs typeface="Courier New"/>
              </a:rPr>
              <a:t>...</a:t>
            </a:r>
            <a:endParaRPr lang="en-US" dirty="0">
              <a:latin typeface="Courier New"/>
              <a:cs typeface="Courier New"/>
            </a:endParaRPr>
          </a:p>
          <a:p>
            <a:r>
              <a:rPr lang="en-US" dirty="0" err="1" smtClean="0">
                <a:latin typeface="Courier New"/>
                <a:cs typeface="Courier New"/>
              </a:rPr>
              <a:t>adios.write</a:t>
            </a:r>
            <a:r>
              <a:rPr lang="en-US" dirty="0">
                <a:latin typeface="Courier New"/>
                <a:cs typeface="Courier New"/>
              </a:rPr>
              <a:t>(</a:t>
            </a:r>
            <a:r>
              <a:rPr lang="en-US" dirty="0" err="1">
                <a:latin typeface="Courier New"/>
                <a:cs typeface="Courier New"/>
              </a:rPr>
              <a:t>fd</a:t>
            </a:r>
            <a:r>
              <a:rPr lang="en-US" dirty="0">
                <a:latin typeface="Courier New"/>
                <a:cs typeface="Courier New"/>
              </a:rPr>
              <a:t>, "</a:t>
            </a:r>
            <a:r>
              <a:rPr lang="en-US" dirty="0" err="1">
                <a:latin typeface="Courier New"/>
                <a:cs typeface="Courier New"/>
              </a:rPr>
              <a:t>xy</a:t>
            </a:r>
            <a:r>
              <a:rPr lang="en-US" dirty="0">
                <a:latin typeface="Courier New"/>
                <a:cs typeface="Courier New"/>
              </a:rPr>
              <a:t>", </a:t>
            </a:r>
            <a:r>
              <a:rPr lang="en-US" dirty="0" err="1">
                <a:latin typeface="Courier New"/>
                <a:cs typeface="Courier New"/>
              </a:rPr>
              <a:t>xy</a:t>
            </a:r>
            <a:r>
              <a:rPr lang="en-US" dirty="0">
                <a:latin typeface="Courier New"/>
                <a:cs typeface="Courier New"/>
              </a:rPr>
              <a:t>)</a:t>
            </a:r>
          </a:p>
          <a:p>
            <a:r>
              <a:rPr lang="en-US" dirty="0" err="1" smtClean="0">
                <a:latin typeface="Courier New"/>
                <a:cs typeface="Courier New"/>
              </a:rPr>
              <a:t>adios.close</a:t>
            </a:r>
            <a:r>
              <a:rPr lang="en-US" dirty="0">
                <a:latin typeface="Courier New"/>
                <a:cs typeface="Courier New"/>
              </a:rPr>
              <a:t>(</a:t>
            </a:r>
            <a:r>
              <a:rPr lang="en-US" dirty="0" err="1">
                <a:latin typeface="Courier New"/>
                <a:cs typeface="Courier New"/>
              </a:rPr>
              <a:t>fd</a:t>
            </a:r>
            <a:r>
              <a:rPr lang="en-US" dirty="0">
                <a:latin typeface="Courier New"/>
                <a:cs typeface="Courier New"/>
              </a:rPr>
              <a:t>)</a:t>
            </a:r>
          </a:p>
        </p:txBody>
      </p:sp>
      <p:sp>
        <p:nvSpPr>
          <p:cNvPr id="8" name="TextBox 7"/>
          <p:cNvSpPr txBox="1"/>
          <p:nvPr/>
        </p:nvSpPr>
        <p:spPr>
          <a:xfrm>
            <a:off x="465534" y="3300376"/>
            <a:ext cx="8236322" cy="369332"/>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err="1">
                <a:latin typeface="Courier New"/>
                <a:cs typeface="Courier New"/>
              </a:rPr>
              <a:t>xy</a:t>
            </a:r>
            <a:r>
              <a:rPr lang="en-US" dirty="0">
                <a:latin typeface="Courier New"/>
                <a:cs typeface="Courier New"/>
              </a:rPr>
              <a:t> = </a:t>
            </a:r>
            <a:r>
              <a:rPr lang="en-US" dirty="0" err="1">
                <a:latin typeface="Courier New"/>
                <a:cs typeface="Courier New"/>
              </a:rPr>
              <a:t>np.zeros</a:t>
            </a:r>
            <a:r>
              <a:rPr lang="en-US" dirty="0">
                <a:latin typeface="Courier New"/>
                <a:cs typeface="Courier New"/>
              </a:rPr>
              <a:t>((</a:t>
            </a:r>
            <a:r>
              <a:rPr lang="en-US" dirty="0" err="1">
                <a:latin typeface="Courier New"/>
                <a:cs typeface="Courier New"/>
              </a:rPr>
              <a:t>ndx</a:t>
            </a:r>
            <a:r>
              <a:rPr lang="en-US" dirty="0">
                <a:latin typeface="Courier New"/>
                <a:cs typeface="Courier New"/>
              </a:rPr>
              <a:t>, </a:t>
            </a:r>
            <a:r>
              <a:rPr lang="en-US" dirty="0" err="1">
                <a:latin typeface="Courier New"/>
                <a:cs typeface="Courier New"/>
              </a:rPr>
              <a:t>ndy</a:t>
            </a:r>
            <a:r>
              <a:rPr lang="en-US" dirty="0">
                <a:latin typeface="Courier New"/>
                <a:cs typeface="Courier New"/>
              </a:rPr>
              <a:t>), </a:t>
            </a:r>
            <a:r>
              <a:rPr lang="en-US" dirty="0" err="1">
                <a:latin typeface="Courier New"/>
                <a:cs typeface="Courier New"/>
              </a:rPr>
              <a:t>dtype</a:t>
            </a:r>
            <a:r>
              <a:rPr lang="en-US" dirty="0">
                <a:latin typeface="Courier New"/>
                <a:cs typeface="Courier New"/>
              </a:rPr>
              <a:t>=np.float64</a:t>
            </a:r>
            <a:r>
              <a:rPr lang="en-US" dirty="0" smtClean="0">
                <a:latin typeface="Courier New"/>
                <a:cs typeface="Courier New"/>
              </a:rPr>
              <a:t>)</a:t>
            </a:r>
            <a:endParaRPr lang="en-US" dirty="0">
              <a:latin typeface="Courier New"/>
              <a:cs typeface="Courier New"/>
            </a:endParaRPr>
          </a:p>
        </p:txBody>
      </p:sp>
    </p:spTree>
    <p:extLst>
      <p:ext uri="{BB962C8B-B14F-4D97-AF65-F5344CB8AC3E}">
        <p14:creationId xmlns:p14="http://schemas.microsoft.com/office/powerpoint/2010/main" val="3281632109"/>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Python Write API functions</a:t>
            </a:r>
            <a:endParaRPr lang="en-US" dirty="0"/>
          </a:p>
        </p:txBody>
      </p:sp>
      <p:sp>
        <p:nvSpPr>
          <p:cNvPr id="3" name="Content Placeholder 2"/>
          <p:cNvSpPr>
            <a:spLocks noGrp="1"/>
          </p:cNvSpPr>
          <p:nvPr>
            <p:ph idx="1"/>
          </p:nvPr>
        </p:nvSpPr>
        <p:spPr/>
        <p:txBody>
          <a:bodyPr>
            <a:normAutofit/>
          </a:bodyPr>
          <a:lstStyle/>
          <a:p>
            <a:r>
              <a:rPr lang="en-US" dirty="0" err="1" smtClean="0"/>
              <a:t>Init</a:t>
            </a:r>
            <a:r>
              <a:rPr lang="en-US" dirty="0" smtClean="0"/>
              <a:t> and finalize</a:t>
            </a:r>
          </a:p>
          <a:p>
            <a:pPr marL="457200" lvl="1" indent="0">
              <a:buNone/>
            </a:pPr>
            <a:r>
              <a:rPr lang="en-US" dirty="0" err="1" smtClean="0">
                <a:solidFill>
                  <a:srgbClr val="FF0000"/>
                </a:solidFill>
              </a:rPr>
              <a:t>Init</a:t>
            </a:r>
            <a:r>
              <a:rPr lang="en-US" dirty="0" smtClean="0">
                <a:solidFill>
                  <a:prstClr val="black"/>
                </a:solidFill>
              </a:rPr>
              <a:t>(CONFIG); </a:t>
            </a:r>
          </a:p>
          <a:p>
            <a:pPr marL="457200" lvl="1" indent="0">
              <a:buNone/>
            </a:pPr>
            <a:r>
              <a:rPr lang="en-US" dirty="0" smtClean="0">
                <a:solidFill>
                  <a:srgbClr val="FF0000"/>
                </a:solidFill>
              </a:rPr>
              <a:t>finalize</a:t>
            </a:r>
            <a:r>
              <a:rPr lang="en-US" dirty="0" smtClean="0">
                <a:solidFill>
                  <a:prstClr val="black"/>
                </a:solidFill>
              </a:rPr>
              <a:t>()</a:t>
            </a:r>
            <a:endParaRPr lang="en-US" dirty="0">
              <a:solidFill>
                <a:prstClr val="black"/>
              </a:solidFill>
            </a:endParaRPr>
          </a:p>
          <a:p>
            <a:pPr marL="1150938" lvl="2" indent="-241300"/>
            <a:r>
              <a:rPr lang="en-US" dirty="0" smtClean="0">
                <a:solidFill>
                  <a:prstClr val="black"/>
                </a:solidFill>
              </a:rPr>
              <a:t>CONFIG is a filename for Adios XML </a:t>
            </a:r>
            <a:r>
              <a:rPr lang="en-US" dirty="0" err="1" smtClean="0">
                <a:solidFill>
                  <a:prstClr val="black"/>
                </a:solidFill>
              </a:rPr>
              <a:t>config</a:t>
            </a:r>
            <a:r>
              <a:rPr lang="en-US" dirty="0" smtClean="0">
                <a:solidFill>
                  <a:prstClr val="black"/>
                </a:solidFill>
              </a:rPr>
              <a:t> file</a:t>
            </a:r>
            <a:endParaRPr lang="en-US" dirty="0" smtClean="0"/>
          </a:p>
          <a:p>
            <a:r>
              <a:rPr lang="en-US" dirty="0" smtClean="0"/>
              <a:t>Open &amp; Close</a:t>
            </a:r>
          </a:p>
          <a:p>
            <a:pPr marL="457200" lvl="1" indent="0">
              <a:buNone/>
            </a:pPr>
            <a:r>
              <a:rPr lang="en-US" dirty="0" smtClean="0"/>
              <a:t>FOBJ = </a:t>
            </a:r>
            <a:r>
              <a:rPr lang="en-US" dirty="0" smtClean="0">
                <a:solidFill>
                  <a:srgbClr val="FF0000"/>
                </a:solidFill>
              </a:rPr>
              <a:t>open</a:t>
            </a:r>
            <a:r>
              <a:rPr lang="en-US" dirty="0" smtClean="0"/>
              <a:t>(GRPNAME, FILENAME, MODE);</a:t>
            </a:r>
          </a:p>
          <a:p>
            <a:pPr marL="457200" lvl="1" indent="0">
              <a:buNone/>
            </a:pPr>
            <a:r>
              <a:rPr lang="pt-BR" dirty="0" smtClean="0">
                <a:solidFill>
                  <a:srgbClr val="FF0000"/>
                </a:solidFill>
              </a:rPr>
              <a:t>close </a:t>
            </a:r>
            <a:r>
              <a:rPr lang="pt-BR" dirty="0" smtClean="0"/>
              <a:t>(FOBJ)</a:t>
            </a:r>
          </a:p>
          <a:p>
            <a:pPr marL="1150938" lvl="2" indent="-241300"/>
            <a:r>
              <a:rPr lang="pt-BR" dirty="0" smtClean="0"/>
              <a:t>FOBJ </a:t>
            </a:r>
            <a:r>
              <a:rPr lang="pt-BR" dirty="0" err="1"/>
              <a:t>is</a:t>
            </a:r>
            <a:r>
              <a:rPr lang="pt-BR" dirty="0"/>
              <a:t> </a:t>
            </a:r>
            <a:r>
              <a:rPr lang="pt-BR" dirty="0" err="1"/>
              <a:t>adios</a:t>
            </a:r>
            <a:r>
              <a:rPr lang="pt-BR" dirty="0"/>
              <a:t> file </a:t>
            </a:r>
            <a:r>
              <a:rPr lang="pt-BR" dirty="0" err="1" smtClean="0"/>
              <a:t>object</a:t>
            </a:r>
            <a:endParaRPr lang="en-US" dirty="0"/>
          </a:p>
          <a:p>
            <a:r>
              <a:rPr lang="pt-BR" dirty="0" smtClean="0"/>
              <a:t>Write </a:t>
            </a:r>
            <a:r>
              <a:rPr lang="pt-BR" dirty="0" err="1" smtClean="0"/>
              <a:t>to</a:t>
            </a:r>
            <a:r>
              <a:rPr lang="pt-BR" dirty="0" smtClean="0"/>
              <a:t> </a:t>
            </a:r>
            <a:r>
              <a:rPr lang="pt-BR" dirty="0" err="1" smtClean="0"/>
              <a:t>an</a:t>
            </a:r>
            <a:r>
              <a:rPr lang="pt-BR" dirty="0" smtClean="0"/>
              <a:t> </a:t>
            </a:r>
            <a:r>
              <a:rPr lang="pt-BR" dirty="0" err="1" smtClean="0"/>
              <a:t>opened</a:t>
            </a:r>
            <a:r>
              <a:rPr lang="pt-BR" dirty="0" smtClean="0"/>
              <a:t> file</a:t>
            </a:r>
          </a:p>
          <a:p>
            <a:pPr marL="457200" lvl="1" indent="0">
              <a:buNone/>
            </a:pPr>
            <a:r>
              <a:rPr lang="pt-BR" dirty="0" err="1" smtClean="0">
                <a:solidFill>
                  <a:srgbClr val="FF0000"/>
                </a:solidFill>
              </a:rPr>
              <a:t>write_int</a:t>
            </a:r>
            <a:r>
              <a:rPr lang="pt-BR" dirty="0" smtClean="0">
                <a:solidFill>
                  <a:srgbClr val="FF0000"/>
                </a:solidFill>
              </a:rPr>
              <a:t> </a:t>
            </a:r>
            <a:r>
              <a:rPr lang="pt-BR" dirty="0" smtClean="0"/>
              <a:t>(FOBJ, VARNAME, VALUE)</a:t>
            </a:r>
          </a:p>
          <a:p>
            <a:pPr marL="457200" lvl="1" indent="0">
              <a:buNone/>
            </a:pPr>
            <a:r>
              <a:rPr lang="pt-BR" dirty="0" err="1" smtClean="0">
                <a:solidFill>
                  <a:srgbClr val="FF0000"/>
                </a:solidFill>
              </a:rPr>
              <a:t>write</a:t>
            </a:r>
            <a:r>
              <a:rPr lang="pt-BR" dirty="0" smtClean="0">
                <a:solidFill>
                  <a:srgbClr val="FF0000"/>
                </a:solidFill>
              </a:rPr>
              <a:t> </a:t>
            </a:r>
            <a:r>
              <a:rPr lang="pt-BR" dirty="0" smtClean="0"/>
              <a:t>(FOBJ, VARNAME, NUMPY_ARR)</a:t>
            </a:r>
          </a:p>
          <a:p>
            <a:pPr lvl="2"/>
            <a:r>
              <a:rPr lang="pt-BR" dirty="0" smtClean="0"/>
              <a:t>NUMPY_ARR </a:t>
            </a:r>
            <a:r>
              <a:rPr lang="pt-BR" dirty="0" err="1" smtClean="0"/>
              <a:t>is</a:t>
            </a:r>
            <a:r>
              <a:rPr lang="pt-BR" dirty="0" smtClean="0"/>
              <a:t> a </a:t>
            </a:r>
            <a:r>
              <a:rPr lang="pt-BR" dirty="0" err="1" smtClean="0"/>
              <a:t>NumPy</a:t>
            </a:r>
            <a:r>
              <a:rPr lang="pt-BR" dirty="0" smtClean="0"/>
              <a:t> </a:t>
            </a:r>
            <a:r>
              <a:rPr lang="pt-BR" dirty="0" err="1" smtClean="0"/>
              <a:t>array</a:t>
            </a:r>
            <a:r>
              <a:rPr lang="pt-BR" dirty="0" smtClean="0"/>
              <a:t>/</a:t>
            </a:r>
            <a:r>
              <a:rPr lang="pt-BR" dirty="0" err="1" smtClean="0"/>
              <a:t>matrix</a:t>
            </a:r>
            <a:r>
              <a:rPr lang="pt-BR" dirty="0" smtClean="0"/>
              <a:t> </a:t>
            </a:r>
            <a:r>
              <a:rPr lang="pt-BR" dirty="0" err="1" smtClean="0"/>
              <a:t>object</a:t>
            </a:r>
            <a:r>
              <a:rPr lang="pt-BR" dirty="0" smtClean="0"/>
              <a:t> </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111</a:t>
            </a:fld>
            <a:endParaRPr lang="en-US"/>
          </a:p>
        </p:txBody>
      </p:sp>
    </p:spTree>
    <p:extLst>
      <p:ext uri="{BB962C8B-B14F-4D97-AF65-F5344CB8AC3E}">
        <p14:creationId xmlns:p14="http://schemas.microsoft.com/office/powerpoint/2010/main" val="2656765230"/>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696610"/>
            <a:ext cx="8229600" cy="5364163"/>
          </a:xfrm>
        </p:spPr>
        <p:txBody>
          <a:bodyPr>
            <a:normAutofit/>
          </a:bodyPr>
          <a:lstStyle/>
          <a:p>
            <a:r>
              <a:rPr lang="en-US" sz="2400" dirty="0" smtClean="0">
                <a:solidFill>
                  <a:srgbClr val="7F7F7F"/>
                </a:solidFill>
              </a:rPr>
              <a:t>We will get the same result with MPI</a:t>
            </a:r>
          </a:p>
          <a:p>
            <a:endParaRPr lang="en-US" sz="2400" dirty="0" smtClean="0">
              <a:solidFill>
                <a:srgbClr val="7F7F7F"/>
              </a:solidFill>
            </a:endParaRPr>
          </a:p>
          <a:p>
            <a:r>
              <a:rPr lang="en-US" sz="2400" dirty="0" smtClean="0">
                <a:solidFill>
                  <a:srgbClr val="7F7F7F"/>
                </a:solidFill>
              </a:rPr>
              <a:t>Use </a:t>
            </a:r>
            <a:r>
              <a:rPr lang="en-US" sz="2400" dirty="0" err="1" smtClean="0">
                <a:solidFill>
                  <a:srgbClr val="7F7F7F"/>
                </a:solidFill>
              </a:rPr>
              <a:t>bpls</a:t>
            </a:r>
            <a:r>
              <a:rPr lang="en-US" sz="2400" dirty="0" smtClean="0">
                <a:solidFill>
                  <a:srgbClr val="7F7F7F"/>
                </a:solidFill>
              </a:rPr>
              <a:t> to read in a 2D slice</a:t>
            </a:r>
          </a:p>
          <a:p>
            <a:endParaRPr lang="en-US" sz="2400" dirty="0"/>
          </a:p>
          <a:p>
            <a:endParaRPr lang="en-US" sz="2400" dirty="0" smtClean="0"/>
          </a:p>
          <a:p>
            <a:endParaRPr lang="en-US" sz="2400" dirty="0"/>
          </a:p>
          <a:p>
            <a:endParaRPr lang="en-US" sz="2400" dirty="0" smtClean="0"/>
          </a:p>
          <a:p>
            <a:endParaRPr lang="en-US" sz="2400" dirty="0" smtClean="0"/>
          </a:p>
        </p:txBody>
      </p:sp>
      <p:sp>
        <p:nvSpPr>
          <p:cNvPr id="28" name="TextBox 27"/>
          <p:cNvSpPr txBox="1"/>
          <p:nvPr/>
        </p:nvSpPr>
        <p:spPr>
          <a:xfrm>
            <a:off x="459568" y="2227226"/>
            <a:ext cx="8236322" cy="1692771"/>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solidFill>
                  <a:srgbClr val="000000"/>
                </a:solidFill>
              </a:rPr>
              <a:t>﻿﻿$ </a:t>
            </a:r>
            <a:r>
              <a:rPr lang="en-US" sz="2400" dirty="0" err="1">
                <a:solidFill>
                  <a:srgbClr val="000000"/>
                </a:solidFill>
              </a:rPr>
              <a:t>bpls</a:t>
            </a:r>
            <a:r>
              <a:rPr lang="en-US" sz="2400" dirty="0">
                <a:solidFill>
                  <a:srgbClr val="000000"/>
                </a:solidFill>
              </a:rPr>
              <a:t> writer00.bp -d </a:t>
            </a:r>
            <a:r>
              <a:rPr lang="en-US" sz="2400" dirty="0" err="1">
                <a:solidFill>
                  <a:srgbClr val="000000"/>
                </a:solidFill>
              </a:rPr>
              <a:t>xy</a:t>
            </a:r>
            <a:r>
              <a:rPr lang="en-US" sz="2400" dirty="0">
                <a:solidFill>
                  <a:srgbClr val="000000"/>
                </a:solidFill>
              </a:rPr>
              <a:t> -s "128,64" -c "2,2" -n 2</a:t>
            </a:r>
          </a:p>
          <a:p>
            <a:pPr>
              <a:buNone/>
            </a:pPr>
            <a:r>
              <a:rPr lang="en-US" sz="2000" b="1" dirty="0">
                <a:solidFill>
                  <a:srgbClr val="000000"/>
                </a:solidFill>
                <a:latin typeface="Courier New"/>
                <a:cs typeface="Courier New"/>
              </a:rPr>
              <a:t>double   /</a:t>
            </a:r>
            <a:r>
              <a:rPr lang="en-US" sz="2000" b="1" dirty="0" err="1">
                <a:solidFill>
                  <a:srgbClr val="000000"/>
                </a:solidFill>
                <a:latin typeface="Courier New"/>
                <a:cs typeface="Courier New"/>
              </a:rPr>
              <a:t>xy</a:t>
            </a:r>
            <a:r>
              <a:rPr lang="en-US" sz="2000" b="1" dirty="0">
                <a:solidFill>
                  <a:srgbClr val="000000"/>
                </a:solidFill>
                <a:latin typeface="Courier New"/>
                <a:cs typeface="Courier New"/>
              </a:rPr>
              <a:t>   {387, 260}</a:t>
            </a:r>
          </a:p>
          <a:p>
            <a:pPr>
              <a:buNone/>
            </a:pPr>
            <a:r>
              <a:rPr lang="en-US" sz="2000" b="1" dirty="0">
                <a:solidFill>
                  <a:srgbClr val="000000"/>
                </a:solidFill>
                <a:latin typeface="Courier New"/>
                <a:cs typeface="Courier New"/>
              </a:rPr>
              <a:t> slice (128:129, 64:65)</a:t>
            </a:r>
          </a:p>
          <a:p>
            <a:pPr>
              <a:buNone/>
            </a:pPr>
            <a:r>
              <a:rPr lang="en-US" sz="2000" b="1" dirty="0">
                <a:solidFill>
                  <a:srgbClr val="000000"/>
                </a:solidFill>
                <a:latin typeface="Courier New"/>
                <a:cs typeface="Courier New"/>
              </a:rPr>
              <a:t> (128,64)    0 1 </a:t>
            </a:r>
          </a:p>
          <a:p>
            <a:pPr>
              <a:buNone/>
            </a:pPr>
            <a:r>
              <a:rPr lang="en-US" sz="2000" b="1" dirty="0">
                <a:solidFill>
                  <a:srgbClr val="000000"/>
                </a:solidFill>
                <a:latin typeface="Courier New"/>
                <a:cs typeface="Courier New"/>
              </a:rPr>
              <a:t> (129,64)    4 5</a:t>
            </a:r>
          </a:p>
        </p:txBody>
      </p:sp>
      <p:sp>
        <p:nvSpPr>
          <p:cNvPr id="2" name="Title 1"/>
          <p:cNvSpPr>
            <a:spLocks noGrp="1"/>
          </p:cNvSpPr>
          <p:nvPr>
            <p:ph type="title"/>
          </p:nvPr>
        </p:nvSpPr>
        <p:spPr/>
        <p:txBody>
          <a:bodyPr>
            <a:normAutofit/>
          </a:bodyPr>
          <a:lstStyle/>
          <a:p>
            <a:r>
              <a:rPr lang="en-US" dirty="0" smtClean="0"/>
              <a:t>Writing</a:t>
            </a:r>
            <a:endParaRPr lang="en-US" dirty="0"/>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112</a:t>
            </a:fld>
            <a:endParaRPr lang="en-US" dirty="0"/>
          </a:p>
        </p:txBody>
      </p:sp>
      <p:sp>
        <p:nvSpPr>
          <p:cNvPr id="4" name="Rectangle 3"/>
          <p:cNvSpPr/>
          <p:nvPr/>
        </p:nvSpPr>
        <p:spPr>
          <a:xfrm>
            <a:off x="5415638" y="2958505"/>
            <a:ext cx="3623288" cy="3054928"/>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8" name="Group 7"/>
          <p:cNvGrpSpPr/>
          <p:nvPr/>
        </p:nvGrpSpPr>
        <p:grpSpPr>
          <a:xfrm>
            <a:off x="5431949" y="3097911"/>
            <a:ext cx="3439749" cy="2808304"/>
            <a:chOff x="5371300" y="2681024"/>
            <a:chExt cx="3439749" cy="3641279"/>
          </a:xfrm>
        </p:grpSpPr>
        <p:sp>
          <p:nvSpPr>
            <p:cNvPr id="9" name="Rectangle 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xy.00.png"/>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11" name="TextBox 10"/>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12" name="TextBox 11"/>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3" name="TextBox 12"/>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4" name="TextBox 13"/>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5" name="TextBox 14"/>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6" name="TextBox 15"/>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7" name="TextBox 16"/>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9" name="TextBox 18"/>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20" name="TextBox 19"/>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22" name="TextBox 21"/>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23" name="TextBox 22"/>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4" name="TextBox 23"/>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5" name="TextBox 24"/>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6" name="TextBox 25"/>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sp>
        <p:nvSpPr>
          <p:cNvPr id="18" name="Rectangle 17"/>
          <p:cNvSpPr/>
          <p:nvPr/>
        </p:nvSpPr>
        <p:spPr>
          <a:xfrm>
            <a:off x="6563005" y="4490042"/>
            <a:ext cx="228600" cy="228600"/>
          </a:xfrm>
          <a:prstGeom prst="rect">
            <a:avLst/>
          </a:prstGeom>
          <a:solidFill>
            <a:srgbClr val="FFFFFF"/>
          </a:solidFill>
          <a:ln>
            <a:solidFill>
              <a:schemeClr val="accent2">
                <a:lumMod val="40000"/>
                <a:lumOff val="6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7" name="TextBox 26"/>
          <p:cNvSpPr txBox="1"/>
          <p:nvPr/>
        </p:nvSpPr>
        <p:spPr>
          <a:xfrm>
            <a:off x="441595" y="1186927"/>
            <a:ext cx="8236322" cy="461665"/>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 </a:t>
            </a:r>
            <a:r>
              <a:rPr lang="en-US" sz="2400" dirty="0" err="1" smtClean="0"/>
              <a:t>mpirun</a:t>
            </a:r>
            <a:r>
              <a:rPr lang="en-US" sz="2400" dirty="0" smtClean="0"/>
              <a:t> –</a:t>
            </a:r>
            <a:r>
              <a:rPr lang="en-US" sz="2400" dirty="0" err="1" smtClean="0"/>
              <a:t>np</a:t>
            </a:r>
            <a:r>
              <a:rPr lang="en-US" sz="2400" dirty="0" smtClean="0"/>
              <a:t> 12 ./writer.py</a:t>
            </a:r>
            <a:endParaRPr lang="en-US" sz="2000" b="1" dirty="0">
              <a:solidFill>
                <a:schemeClr val="tx1">
                  <a:lumMod val="50000"/>
                  <a:lumOff val="50000"/>
                </a:schemeClr>
              </a:solidFill>
              <a:latin typeface="Courier New"/>
              <a:cs typeface="Courier New"/>
            </a:endParaRPr>
          </a:p>
        </p:txBody>
      </p:sp>
    </p:spTree>
    <p:extLst>
      <p:ext uri="{BB962C8B-B14F-4D97-AF65-F5344CB8AC3E}">
        <p14:creationId xmlns:p14="http://schemas.microsoft.com/office/powerpoint/2010/main" val="856901923"/>
      </p:ext>
    </p:extLst>
  </p:cSld>
  <p:clrMapOvr>
    <a:masterClrMapping/>
  </p:clrMapOvr>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Example</a:t>
            </a:r>
            <a:endParaRPr lang="en-US" dirty="0"/>
          </a:p>
        </p:txBody>
      </p:sp>
      <p:sp>
        <p:nvSpPr>
          <p:cNvPr id="6" name="Content Placeholder 5"/>
          <p:cNvSpPr>
            <a:spLocks noGrp="1"/>
          </p:cNvSpPr>
          <p:nvPr>
            <p:ph idx="1"/>
          </p:nvPr>
        </p:nvSpPr>
        <p:spPr/>
        <p:txBody>
          <a:bodyPr/>
          <a:lstStyle/>
          <a:p>
            <a:r>
              <a:rPr lang="en-US" dirty="0" smtClean="0"/>
              <a:t>Import necessary modules</a:t>
            </a:r>
          </a:p>
          <a:p>
            <a:endParaRPr lang="en-US" dirty="0"/>
          </a:p>
          <a:p>
            <a:pPr marL="0" indent="0">
              <a:buNone/>
            </a:pPr>
            <a:endParaRPr lang="en-US" dirty="0" smtClean="0"/>
          </a:p>
          <a:p>
            <a:r>
              <a:rPr lang="en-US" dirty="0" smtClean="0"/>
              <a:t>Call adios read functions</a:t>
            </a:r>
            <a:endParaRPr lang="en-US" dirty="0"/>
          </a:p>
          <a:p>
            <a:endParaRPr lang="en-US" dirty="0" smtClean="0"/>
          </a:p>
          <a:p>
            <a:endParaRPr lang="en-US" dirty="0"/>
          </a:p>
          <a:p>
            <a:endParaRPr lang="en-US" dirty="0" smtClean="0"/>
          </a:p>
          <a:p>
            <a:pPr marL="0" indent="0">
              <a:buNone/>
            </a:pPr>
            <a:endParaRPr lang="en-US" dirty="0" smtClean="0"/>
          </a:p>
          <a:p>
            <a:endParaRPr lang="en-US" dirty="0" smtClean="0"/>
          </a:p>
          <a:p>
            <a:r>
              <a:rPr lang="en-US" dirty="0" smtClean="0"/>
              <a:t>read() will return </a:t>
            </a:r>
            <a:r>
              <a:rPr lang="en-US" dirty="0" err="1" smtClean="0"/>
              <a:t>NumPy</a:t>
            </a:r>
            <a:r>
              <a:rPr lang="en-US" dirty="0" smtClean="0"/>
              <a:t> object (array/matrix)</a:t>
            </a:r>
            <a:endParaRPr lang="en-US" dirty="0"/>
          </a:p>
          <a:p>
            <a:endParaRPr lang="en-US" dirty="0" smtClean="0"/>
          </a:p>
          <a:p>
            <a:endParaRPr lang="en-US" dirty="0"/>
          </a:p>
          <a:p>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113</a:t>
            </a:fld>
            <a:endParaRPr lang="en-US"/>
          </a:p>
        </p:txBody>
      </p:sp>
      <p:sp>
        <p:nvSpPr>
          <p:cNvPr id="5" name="TextBox 4"/>
          <p:cNvSpPr txBox="1"/>
          <p:nvPr/>
        </p:nvSpPr>
        <p:spPr>
          <a:xfrm>
            <a:off x="459568" y="1335782"/>
            <a:ext cx="8236322" cy="923330"/>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latin typeface="Courier New"/>
                <a:cs typeface="Courier New"/>
              </a:rPr>
              <a:t>import </a:t>
            </a:r>
            <a:r>
              <a:rPr lang="en-US" dirty="0" err="1">
                <a:latin typeface="Courier New"/>
                <a:cs typeface="Courier New"/>
              </a:rPr>
              <a:t>numpy</a:t>
            </a:r>
            <a:r>
              <a:rPr lang="en-US" dirty="0">
                <a:latin typeface="Courier New"/>
                <a:cs typeface="Courier New"/>
              </a:rPr>
              <a:t> as </a:t>
            </a:r>
            <a:r>
              <a:rPr lang="en-US" dirty="0" err="1">
                <a:latin typeface="Courier New"/>
                <a:cs typeface="Courier New"/>
              </a:rPr>
              <a:t>np</a:t>
            </a:r>
            <a:endParaRPr lang="en-US" dirty="0">
              <a:latin typeface="Courier New"/>
              <a:cs typeface="Courier New"/>
            </a:endParaRPr>
          </a:p>
          <a:p>
            <a:r>
              <a:rPr lang="en-US" dirty="0">
                <a:latin typeface="Courier New"/>
                <a:cs typeface="Courier New"/>
              </a:rPr>
              <a:t>from mpi4py import MPI</a:t>
            </a:r>
          </a:p>
          <a:p>
            <a:r>
              <a:rPr lang="en-US" dirty="0">
                <a:latin typeface="Courier New"/>
                <a:cs typeface="Courier New"/>
              </a:rPr>
              <a:t>import </a:t>
            </a:r>
            <a:r>
              <a:rPr lang="en-US" dirty="0" smtClean="0">
                <a:latin typeface="Courier New"/>
                <a:cs typeface="Courier New"/>
              </a:rPr>
              <a:t>adios</a:t>
            </a:r>
            <a:endParaRPr lang="en-US" dirty="0">
              <a:latin typeface="Courier New"/>
              <a:cs typeface="Courier New"/>
            </a:endParaRPr>
          </a:p>
        </p:txBody>
      </p:sp>
      <p:sp>
        <p:nvSpPr>
          <p:cNvPr id="7" name="TextBox 6"/>
          <p:cNvSpPr txBox="1"/>
          <p:nvPr/>
        </p:nvSpPr>
        <p:spPr>
          <a:xfrm>
            <a:off x="450100" y="2875168"/>
            <a:ext cx="8236322" cy="2031325"/>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latin typeface="Courier New"/>
                <a:cs typeface="Courier New"/>
              </a:rPr>
              <a:t>f </a:t>
            </a:r>
            <a:r>
              <a:rPr lang="en-US" dirty="0">
                <a:latin typeface="Courier New"/>
                <a:cs typeface="Courier New"/>
              </a:rPr>
              <a:t>= </a:t>
            </a:r>
            <a:r>
              <a:rPr lang="en-US" dirty="0" err="1">
                <a:latin typeface="Courier New"/>
                <a:cs typeface="Courier New"/>
              </a:rPr>
              <a:t>adios.AdiosFile</a:t>
            </a:r>
            <a:r>
              <a:rPr lang="en-US" dirty="0">
                <a:latin typeface="Courier New"/>
                <a:cs typeface="Courier New"/>
              </a:rPr>
              <a:t>(filename</a:t>
            </a:r>
            <a:r>
              <a:rPr lang="en-US" dirty="0" smtClean="0">
                <a:latin typeface="Courier New"/>
                <a:cs typeface="Courier New"/>
              </a:rPr>
              <a:t>)</a:t>
            </a:r>
          </a:p>
          <a:p>
            <a:r>
              <a:rPr lang="en-US" dirty="0" smtClean="0">
                <a:latin typeface="Courier New"/>
                <a:cs typeface="Courier New"/>
              </a:rPr>
              <a:t>g </a:t>
            </a:r>
            <a:r>
              <a:rPr lang="en-US" dirty="0">
                <a:latin typeface="Courier New"/>
                <a:cs typeface="Courier New"/>
              </a:rPr>
              <a:t>= </a:t>
            </a:r>
            <a:r>
              <a:rPr lang="en-US" dirty="0" err="1">
                <a:latin typeface="Courier New"/>
                <a:cs typeface="Courier New"/>
              </a:rPr>
              <a:t>f.group</a:t>
            </a:r>
            <a:r>
              <a:rPr lang="en-US" dirty="0">
                <a:latin typeface="Courier New"/>
                <a:cs typeface="Courier New"/>
              </a:rPr>
              <a:t>["writer"</a:t>
            </a:r>
            <a:r>
              <a:rPr lang="en-US" dirty="0" smtClean="0">
                <a:latin typeface="Courier New"/>
                <a:cs typeface="Courier New"/>
              </a:rPr>
              <a:t>]</a:t>
            </a:r>
          </a:p>
          <a:p>
            <a:r>
              <a:rPr lang="en-US" dirty="0" smtClean="0">
                <a:latin typeface="Courier New"/>
                <a:cs typeface="Courier New"/>
              </a:rPr>
              <a:t>## Scalar reading</a:t>
            </a:r>
          </a:p>
          <a:p>
            <a:r>
              <a:rPr lang="en-US" dirty="0" err="1">
                <a:latin typeface="Courier New"/>
                <a:cs typeface="Courier New"/>
              </a:rPr>
              <a:t>nx_global</a:t>
            </a:r>
            <a:r>
              <a:rPr lang="en-US" dirty="0">
                <a:latin typeface="Courier New"/>
                <a:cs typeface="Courier New"/>
              </a:rPr>
              <a:t> = </a:t>
            </a:r>
            <a:r>
              <a:rPr lang="en-US" dirty="0" err="1">
                <a:latin typeface="Courier New"/>
                <a:cs typeface="Courier New"/>
              </a:rPr>
              <a:t>g.var</a:t>
            </a:r>
            <a:r>
              <a:rPr lang="en-US" dirty="0">
                <a:latin typeface="Courier New"/>
                <a:cs typeface="Courier New"/>
              </a:rPr>
              <a:t>["/</a:t>
            </a:r>
            <a:r>
              <a:rPr lang="en-US" dirty="0" err="1">
                <a:latin typeface="Courier New"/>
                <a:cs typeface="Courier New"/>
              </a:rPr>
              <a:t>nx_global</a:t>
            </a:r>
            <a:r>
              <a:rPr lang="en-US" dirty="0">
                <a:latin typeface="Courier New"/>
                <a:cs typeface="Courier New"/>
              </a:rPr>
              <a:t>"].read(</a:t>
            </a:r>
            <a:r>
              <a:rPr lang="en-US" dirty="0" smtClean="0">
                <a:latin typeface="Courier New"/>
                <a:cs typeface="Courier New"/>
              </a:rPr>
              <a:t>).item()</a:t>
            </a:r>
          </a:p>
          <a:p>
            <a:r>
              <a:rPr lang="en-US" dirty="0">
                <a:latin typeface="Courier New"/>
                <a:cs typeface="Courier New"/>
              </a:rPr>
              <a:t>## </a:t>
            </a:r>
            <a:r>
              <a:rPr lang="en-US" dirty="0" smtClean="0">
                <a:latin typeface="Courier New"/>
                <a:cs typeface="Courier New"/>
              </a:rPr>
              <a:t>Array/Matrix reading</a:t>
            </a:r>
          </a:p>
          <a:p>
            <a:r>
              <a:rPr lang="en-US" dirty="0" err="1" smtClean="0">
                <a:latin typeface="Courier New"/>
                <a:cs typeface="Courier New"/>
              </a:rPr>
              <a:t>xy</a:t>
            </a:r>
            <a:r>
              <a:rPr lang="en-US" dirty="0" smtClean="0">
                <a:latin typeface="Courier New"/>
                <a:cs typeface="Courier New"/>
              </a:rPr>
              <a:t> </a:t>
            </a:r>
            <a:r>
              <a:rPr lang="en-US" dirty="0">
                <a:latin typeface="Courier New"/>
                <a:cs typeface="Courier New"/>
              </a:rPr>
              <a:t>= </a:t>
            </a:r>
            <a:r>
              <a:rPr lang="en-US" dirty="0" err="1">
                <a:latin typeface="Courier New"/>
                <a:cs typeface="Courier New"/>
              </a:rPr>
              <a:t>g.var</a:t>
            </a:r>
            <a:r>
              <a:rPr lang="en-US" dirty="0">
                <a:latin typeface="Courier New"/>
                <a:cs typeface="Courier New"/>
              </a:rPr>
              <a:t>["/</a:t>
            </a:r>
            <a:r>
              <a:rPr lang="en-US" dirty="0" err="1">
                <a:latin typeface="Courier New"/>
                <a:cs typeface="Courier New"/>
              </a:rPr>
              <a:t>xy</a:t>
            </a:r>
            <a:r>
              <a:rPr lang="en-US" dirty="0">
                <a:latin typeface="Courier New"/>
                <a:cs typeface="Courier New"/>
              </a:rPr>
              <a:t>"].read(offset, </a:t>
            </a:r>
            <a:r>
              <a:rPr lang="en-US" dirty="0" smtClean="0">
                <a:latin typeface="Courier New"/>
                <a:cs typeface="Courier New"/>
              </a:rPr>
              <a:t>offset + count)</a:t>
            </a:r>
          </a:p>
          <a:p>
            <a:r>
              <a:rPr lang="en-US" dirty="0" err="1" smtClean="0">
                <a:latin typeface="Courier New"/>
                <a:cs typeface="Courier New"/>
              </a:rPr>
              <a:t>f.close</a:t>
            </a:r>
            <a:r>
              <a:rPr lang="en-US" dirty="0" smtClean="0">
                <a:latin typeface="Courier New"/>
                <a:cs typeface="Courier New"/>
              </a:rPr>
              <a:t>()</a:t>
            </a:r>
          </a:p>
        </p:txBody>
      </p:sp>
    </p:spTree>
    <p:extLst>
      <p:ext uri="{BB962C8B-B14F-4D97-AF65-F5344CB8AC3E}">
        <p14:creationId xmlns:p14="http://schemas.microsoft.com/office/powerpoint/2010/main" val="1641870676"/>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762001"/>
            <a:ext cx="8229600" cy="2010630"/>
          </a:xfrm>
        </p:spPr>
        <p:txBody>
          <a:bodyPr>
            <a:normAutofit fontScale="92500" lnSpcReduction="10000"/>
          </a:bodyPr>
          <a:lstStyle/>
          <a:p>
            <a:r>
              <a:rPr lang="en-US" sz="2400" dirty="0" smtClean="0">
                <a:solidFill>
                  <a:srgbClr val="7F7F7F"/>
                </a:solidFill>
              </a:rPr>
              <a:t>Run with MPI</a:t>
            </a:r>
          </a:p>
          <a:p>
            <a:r>
              <a:rPr lang="en-US" sz="2400" dirty="0" smtClean="0">
                <a:solidFill>
                  <a:srgbClr val="7F7F7F"/>
                </a:solidFill>
              </a:rPr>
              <a:t>Use </a:t>
            </a:r>
            <a:r>
              <a:rPr lang="en-US" sz="2400" dirty="0" err="1" smtClean="0">
                <a:solidFill>
                  <a:srgbClr val="7F7F7F"/>
                </a:solidFill>
              </a:rPr>
              <a:t>bpls</a:t>
            </a:r>
            <a:r>
              <a:rPr lang="en-US" sz="2400" dirty="0" smtClean="0">
                <a:solidFill>
                  <a:srgbClr val="7F7F7F"/>
                </a:solidFill>
              </a:rPr>
              <a:t> to read in a 2D slice</a:t>
            </a:r>
          </a:p>
          <a:p>
            <a:endParaRPr lang="en-US" sz="2400" dirty="0" smtClean="0"/>
          </a:p>
          <a:p>
            <a:r>
              <a:rPr lang="en-US" sz="2400" dirty="0" smtClean="0"/>
              <a:t>Each process writes </a:t>
            </a:r>
            <a:r>
              <a:rPr lang="en-US" sz="2400" dirty="0" err="1" smtClean="0"/>
              <a:t>python.NNN</a:t>
            </a:r>
            <a:r>
              <a:rPr lang="en-US" sz="2400" dirty="0" smtClean="0"/>
              <a:t> (NNN is rank)</a:t>
            </a:r>
          </a:p>
          <a:p>
            <a:r>
              <a:rPr lang="en-US" sz="2400" dirty="0" smtClean="0"/>
              <a:t>Full matrix (387-by-260) will be decomposed by column-wise</a:t>
            </a:r>
          </a:p>
          <a:p>
            <a:endParaRPr lang="en-US" sz="2400" dirty="0" smtClean="0"/>
          </a:p>
          <a:p>
            <a:endParaRPr lang="en-US" sz="2400" dirty="0" smtClean="0"/>
          </a:p>
          <a:p>
            <a:endParaRPr lang="en-US" sz="2400" dirty="0"/>
          </a:p>
          <a:p>
            <a:endParaRPr lang="en-US" sz="2400" dirty="0" smtClean="0"/>
          </a:p>
          <a:p>
            <a:endParaRPr lang="en-US" sz="2400" dirty="0" smtClean="0"/>
          </a:p>
        </p:txBody>
      </p:sp>
      <p:sp>
        <p:nvSpPr>
          <p:cNvPr id="2" name="Title 1"/>
          <p:cNvSpPr>
            <a:spLocks noGrp="1"/>
          </p:cNvSpPr>
          <p:nvPr>
            <p:ph type="title"/>
          </p:nvPr>
        </p:nvSpPr>
        <p:spPr/>
        <p:txBody>
          <a:bodyPr>
            <a:normAutofit/>
          </a:bodyPr>
          <a:lstStyle/>
          <a:p>
            <a:r>
              <a:rPr lang="en-US" dirty="0" smtClean="0"/>
              <a:t>read</a:t>
            </a:r>
            <a:endParaRPr lang="en-US" dirty="0"/>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114</a:t>
            </a:fld>
            <a:endParaRPr lang="en-US" dirty="0"/>
          </a:p>
        </p:txBody>
      </p:sp>
      <p:grpSp>
        <p:nvGrpSpPr>
          <p:cNvPr id="5" name="Group 4"/>
          <p:cNvGrpSpPr/>
          <p:nvPr/>
        </p:nvGrpSpPr>
        <p:grpSpPr>
          <a:xfrm>
            <a:off x="2333434" y="3020463"/>
            <a:ext cx="3623288" cy="3054928"/>
            <a:chOff x="2333434" y="3020463"/>
            <a:chExt cx="3623288" cy="3054928"/>
          </a:xfrm>
        </p:grpSpPr>
        <p:sp>
          <p:nvSpPr>
            <p:cNvPr id="4" name="Rectangle 3"/>
            <p:cNvSpPr/>
            <p:nvPr/>
          </p:nvSpPr>
          <p:spPr>
            <a:xfrm>
              <a:off x="2333434" y="3020463"/>
              <a:ext cx="3623288" cy="3054928"/>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8" name="Group 7"/>
            <p:cNvGrpSpPr/>
            <p:nvPr/>
          </p:nvGrpSpPr>
          <p:grpSpPr>
            <a:xfrm>
              <a:off x="2349745" y="3159869"/>
              <a:ext cx="3439749" cy="2808304"/>
              <a:chOff x="5371300" y="2681024"/>
              <a:chExt cx="3439749" cy="3641279"/>
            </a:xfrm>
          </p:grpSpPr>
          <p:pic>
            <p:nvPicPr>
              <p:cNvPr id="10" name="Picture 9" descr="xy.00.png"/>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9" name="Rectangle 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1" name="TextBox 10"/>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12" name="TextBox 11"/>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3" name="TextBox 12"/>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4" name="TextBox 13"/>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5" name="TextBox 14"/>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6" name="TextBox 15"/>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7" name="TextBox 16"/>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9" name="TextBox 18"/>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20" name="TextBox 19"/>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22" name="TextBox 21"/>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23" name="TextBox 22"/>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4" name="TextBox 23"/>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5" name="TextBox 24"/>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6" name="TextBox 25"/>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grpSp>
      <p:sp>
        <p:nvSpPr>
          <p:cNvPr id="27" name="TextBox 26"/>
          <p:cNvSpPr txBox="1"/>
          <p:nvPr/>
        </p:nvSpPr>
        <p:spPr>
          <a:xfrm>
            <a:off x="441595" y="1186927"/>
            <a:ext cx="8236322" cy="461665"/>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 </a:t>
            </a:r>
            <a:r>
              <a:rPr lang="en-US" sz="2400" dirty="0" err="1" smtClean="0"/>
              <a:t>mpirun</a:t>
            </a:r>
            <a:r>
              <a:rPr lang="en-US" sz="2400" dirty="0" smtClean="0"/>
              <a:t> –</a:t>
            </a:r>
            <a:r>
              <a:rPr lang="en-US" sz="2400" dirty="0" err="1" smtClean="0"/>
              <a:t>np</a:t>
            </a:r>
            <a:r>
              <a:rPr lang="en-US" sz="2400" dirty="0" smtClean="0"/>
              <a:t> 3 ./reader.py</a:t>
            </a:r>
            <a:endParaRPr lang="en-US" sz="2000" b="1" dirty="0">
              <a:solidFill>
                <a:schemeClr val="tx1">
                  <a:lumMod val="50000"/>
                  <a:lumOff val="50000"/>
                </a:schemeClr>
              </a:solidFill>
              <a:latin typeface="Courier New"/>
              <a:cs typeface="Courier New"/>
            </a:endParaRPr>
          </a:p>
        </p:txBody>
      </p:sp>
      <p:sp>
        <p:nvSpPr>
          <p:cNvPr id="32" name="Rectangle 31"/>
          <p:cNvSpPr/>
          <p:nvPr/>
        </p:nvSpPr>
        <p:spPr>
          <a:xfrm>
            <a:off x="3158158" y="3182956"/>
            <a:ext cx="635967" cy="2182794"/>
          </a:xfrm>
          <a:prstGeom prst="rect">
            <a:avLst/>
          </a:prstGeom>
          <a:no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3" name="Rectangle 32"/>
          <p:cNvSpPr/>
          <p:nvPr/>
        </p:nvSpPr>
        <p:spPr>
          <a:xfrm>
            <a:off x="3802683" y="3176606"/>
            <a:ext cx="635967" cy="2182794"/>
          </a:xfrm>
          <a:prstGeom prst="rect">
            <a:avLst/>
          </a:prstGeom>
          <a:no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4" name="Rectangle 33"/>
          <p:cNvSpPr/>
          <p:nvPr/>
        </p:nvSpPr>
        <p:spPr>
          <a:xfrm>
            <a:off x="4447208" y="3184686"/>
            <a:ext cx="635967" cy="2182794"/>
          </a:xfrm>
          <a:prstGeom prst="rect">
            <a:avLst/>
          </a:prstGeom>
          <a:no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09455097"/>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Python Read API functions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File Open &amp; Close</a:t>
            </a:r>
          </a:p>
          <a:p>
            <a:pPr marL="457200" lvl="1" indent="0">
              <a:buNone/>
            </a:pPr>
            <a:r>
              <a:rPr lang="en-US" dirty="0" smtClean="0"/>
              <a:t>FOBJ = </a:t>
            </a:r>
            <a:r>
              <a:rPr lang="en-US" dirty="0" err="1" smtClean="0">
                <a:solidFill>
                  <a:srgbClr val="FF0000"/>
                </a:solidFill>
              </a:rPr>
              <a:t>AdiosFile</a:t>
            </a:r>
            <a:r>
              <a:rPr lang="en-US" dirty="0" smtClean="0"/>
              <a:t>(FILENAME);</a:t>
            </a:r>
          </a:p>
          <a:p>
            <a:pPr marL="457200" lvl="1" indent="0">
              <a:buNone/>
            </a:pPr>
            <a:r>
              <a:rPr lang="pt-BR" dirty="0" err="1" smtClean="0"/>
              <a:t>FOBJ.</a:t>
            </a:r>
            <a:r>
              <a:rPr lang="pt-BR" dirty="0" err="1" smtClean="0">
                <a:solidFill>
                  <a:srgbClr val="FF0000"/>
                </a:solidFill>
              </a:rPr>
              <a:t>close</a:t>
            </a:r>
            <a:r>
              <a:rPr lang="pt-BR" dirty="0" smtClean="0"/>
              <a:t>()</a:t>
            </a:r>
          </a:p>
          <a:p>
            <a:pPr marL="1150938" lvl="2" indent="-241300"/>
            <a:r>
              <a:rPr lang="pt-BR" dirty="0" smtClean="0"/>
              <a:t>FOBJ </a:t>
            </a:r>
            <a:r>
              <a:rPr lang="pt-BR" dirty="0" err="1"/>
              <a:t>is</a:t>
            </a:r>
            <a:r>
              <a:rPr lang="pt-BR" dirty="0"/>
              <a:t> </a:t>
            </a:r>
            <a:r>
              <a:rPr lang="pt-BR" dirty="0" err="1"/>
              <a:t>adios</a:t>
            </a:r>
            <a:r>
              <a:rPr lang="pt-BR" dirty="0"/>
              <a:t> file </a:t>
            </a:r>
            <a:r>
              <a:rPr lang="pt-BR" dirty="0" err="1" smtClean="0"/>
              <a:t>object</a:t>
            </a:r>
            <a:endParaRPr lang="en-US" dirty="0" smtClean="0"/>
          </a:p>
          <a:p>
            <a:r>
              <a:rPr lang="pt-BR" dirty="0" err="1" smtClean="0"/>
              <a:t>Group</a:t>
            </a:r>
            <a:r>
              <a:rPr lang="pt-BR" dirty="0" smtClean="0"/>
              <a:t> open</a:t>
            </a:r>
          </a:p>
          <a:p>
            <a:pPr marL="457200" lvl="1" indent="0">
              <a:buNone/>
            </a:pPr>
            <a:r>
              <a:rPr lang="en-US" dirty="0" smtClean="0">
                <a:solidFill>
                  <a:prstClr val="black"/>
                </a:solidFill>
              </a:rPr>
              <a:t>GOBJ </a:t>
            </a:r>
            <a:r>
              <a:rPr lang="en-US" dirty="0">
                <a:solidFill>
                  <a:prstClr val="black"/>
                </a:solidFill>
              </a:rPr>
              <a:t>= </a:t>
            </a:r>
            <a:r>
              <a:rPr lang="pt-BR" dirty="0" err="1" smtClean="0"/>
              <a:t>FOBJ.</a:t>
            </a:r>
            <a:r>
              <a:rPr lang="pt-BR" dirty="0" err="1" smtClean="0">
                <a:solidFill>
                  <a:srgbClr val="FF0000"/>
                </a:solidFill>
              </a:rPr>
              <a:t>group</a:t>
            </a:r>
            <a:r>
              <a:rPr lang="pt-BR" dirty="0" smtClean="0"/>
              <a:t>[GRPNAME]</a:t>
            </a:r>
            <a:endParaRPr lang="en-US" dirty="0"/>
          </a:p>
          <a:p>
            <a:pPr marL="1150938" lvl="2" indent="-241300"/>
            <a:r>
              <a:rPr lang="pt-BR" dirty="0" smtClean="0">
                <a:solidFill>
                  <a:prstClr val="black"/>
                </a:solidFill>
              </a:rPr>
              <a:t>GOBJ </a:t>
            </a:r>
            <a:r>
              <a:rPr lang="pt-BR" dirty="0" err="1" smtClean="0">
                <a:solidFill>
                  <a:prstClr val="black"/>
                </a:solidFill>
              </a:rPr>
              <a:t>is</a:t>
            </a:r>
            <a:r>
              <a:rPr lang="pt-BR" dirty="0" smtClean="0">
                <a:solidFill>
                  <a:prstClr val="black"/>
                </a:solidFill>
              </a:rPr>
              <a:t> </a:t>
            </a:r>
            <a:r>
              <a:rPr lang="pt-BR" dirty="0" err="1" smtClean="0">
                <a:solidFill>
                  <a:prstClr val="black"/>
                </a:solidFill>
              </a:rPr>
              <a:t>adios</a:t>
            </a:r>
            <a:r>
              <a:rPr lang="pt-BR" dirty="0" smtClean="0">
                <a:solidFill>
                  <a:prstClr val="black"/>
                </a:solidFill>
              </a:rPr>
              <a:t> </a:t>
            </a:r>
            <a:r>
              <a:rPr lang="pt-BR" dirty="0" err="1" smtClean="0">
                <a:solidFill>
                  <a:prstClr val="black"/>
                </a:solidFill>
              </a:rPr>
              <a:t>group</a:t>
            </a:r>
            <a:r>
              <a:rPr lang="pt-BR" dirty="0" smtClean="0">
                <a:solidFill>
                  <a:prstClr val="black"/>
                </a:solidFill>
              </a:rPr>
              <a:t> </a:t>
            </a:r>
            <a:r>
              <a:rPr lang="pt-BR" dirty="0" err="1" smtClean="0">
                <a:solidFill>
                  <a:prstClr val="black"/>
                </a:solidFill>
              </a:rPr>
              <a:t>object</a:t>
            </a:r>
            <a:endParaRPr lang="pt-BR" dirty="0" smtClean="0">
              <a:solidFill>
                <a:prstClr val="black"/>
              </a:solidFill>
            </a:endParaRPr>
          </a:p>
          <a:p>
            <a:pPr marL="1150938" lvl="2" indent="-241300"/>
            <a:r>
              <a:rPr lang="pt-BR" dirty="0" smtClean="0">
                <a:solidFill>
                  <a:prstClr val="black"/>
                </a:solidFill>
              </a:rPr>
              <a:t>GRPNAME </a:t>
            </a:r>
            <a:r>
              <a:rPr lang="pt-BR" dirty="0" err="1" smtClean="0">
                <a:solidFill>
                  <a:prstClr val="black"/>
                </a:solidFill>
              </a:rPr>
              <a:t>is</a:t>
            </a:r>
            <a:r>
              <a:rPr lang="pt-BR" dirty="0" smtClean="0">
                <a:solidFill>
                  <a:prstClr val="black"/>
                </a:solidFill>
              </a:rPr>
              <a:t> a </a:t>
            </a:r>
            <a:r>
              <a:rPr lang="en-US" dirty="0" smtClean="0">
                <a:solidFill>
                  <a:prstClr val="black"/>
                </a:solidFill>
              </a:rPr>
              <a:t>group name</a:t>
            </a:r>
            <a:endParaRPr lang="pt-BR" dirty="0" smtClean="0"/>
          </a:p>
          <a:p>
            <a:r>
              <a:rPr lang="pt-BR" dirty="0" err="1" smtClean="0"/>
              <a:t>Read</a:t>
            </a:r>
            <a:r>
              <a:rPr lang="pt-BR" dirty="0" smtClean="0"/>
              <a:t> </a:t>
            </a:r>
            <a:r>
              <a:rPr lang="pt-BR" dirty="0" err="1" smtClean="0"/>
              <a:t>variables</a:t>
            </a:r>
            <a:endParaRPr lang="pt-BR" dirty="0" smtClean="0"/>
          </a:p>
          <a:p>
            <a:pPr marL="457200" lvl="1" indent="0">
              <a:buNone/>
            </a:pPr>
            <a:r>
              <a:rPr lang="en-US" dirty="0" smtClean="0">
                <a:solidFill>
                  <a:prstClr val="black"/>
                </a:solidFill>
              </a:rPr>
              <a:t>VOBJ </a:t>
            </a:r>
            <a:r>
              <a:rPr lang="en-US" dirty="0">
                <a:solidFill>
                  <a:prstClr val="black"/>
                </a:solidFill>
              </a:rPr>
              <a:t>= </a:t>
            </a:r>
            <a:r>
              <a:rPr lang="pt-BR" dirty="0" err="1" smtClean="0">
                <a:solidFill>
                  <a:prstClr val="black"/>
                </a:solidFill>
              </a:rPr>
              <a:t>GOBJ.</a:t>
            </a:r>
            <a:r>
              <a:rPr lang="pt-BR" dirty="0" err="1" smtClean="0">
                <a:solidFill>
                  <a:srgbClr val="FF0000"/>
                </a:solidFill>
              </a:rPr>
              <a:t>var</a:t>
            </a:r>
            <a:r>
              <a:rPr lang="pt-BR" dirty="0" smtClean="0">
                <a:solidFill>
                  <a:srgbClr val="FF0000"/>
                </a:solidFill>
              </a:rPr>
              <a:t> </a:t>
            </a:r>
            <a:r>
              <a:rPr lang="pt-BR" dirty="0" smtClean="0">
                <a:solidFill>
                  <a:prstClr val="black"/>
                </a:solidFill>
              </a:rPr>
              <a:t>[VARNAME]</a:t>
            </a:r>
          </a:p>
          <a:p>
            <a:pPr marL="457200" lvl="1" indent="0">
              <a:buNone/>
            </a:pPr>
            <a:r>
              <a:rPr lang="pt-BR" dirty="0" smtClean="0">
                <a:solidFill>
                  <a:prstClr val="black"/>
                </a:solidFill>
              </a:rPr>
              <a:t>NUMPY_ARR = </a:t>
            </a:r>
            <a:r>
              <a:rPr lang="pt-BR" dirty="0" err="1" smtClean="0">
                <a:solidFill>
                  <a:prstClr val="black"/>
                </a:solidFill>
              </a:rPr>
              <a:t>VOBJ.</a:t>
            </a:r>
            <a:r>
              <a:rPr lang="pt-BR" dirty="0" err="1" smtClean="0">
                <a:solidFill>
                  <a:srgbClr val="FF0000"/>
                </a:solidFill>
              </a:rPr>
              <a:t>read</a:t>
            </a:r>
            <a:r>
              <a:rPr lang="pt-BR" dirty="0" smtClean="0">
                <a:solidFill>
                  <a:prstClr val="black"/>
                </a:solidFill>
              </a:rPr>
              <a:t>()</a:t>
            </a:r>
            <a:endParaRPr lang="en-US" dirty="0">
              <a:solidFill>
                <a:prstClr val="black"/>
              </a:solidFill>
            </a:endParaRPr>
          </a:p>
          <a:p>
            <a:pPr lvl="2"/>
            <a:r>
              <a:rPr lang="pt-BR" dirty="0" smtClean="0"/>
              <a:t>VARNAME </a:t>
            </a:r>
            <a:r>
              <a:rPr lang="pt-BR" dirty="0" err="1" smtClean="0"/>
              <a:t>is</a:t>
            </a:r>
            <a:r>
              <a:rPr lang="pt-BR" dirty="0" smtClean="0"/>
              <a:t> a </a:t>
            </a:r>
            <a:r>
              <a:rPr lang="pt-BR" dirty="0" err="1" smtClean="0"/>
              <a:t>variable</a:t>
            </a:r>
            <a:r>
              <a:rPr lang="pt-BR" dirty="0" smtClean="0"/>
              <a:t> </a:t>
            </a:r>
            <a:r>
              <a:rPr lang="pt-BR" dirty="0" err="1" smtClean="0"/>
              <a:t>name</a:t>
            </a:r>
            <a:endParaRPr lang="pt-BR" dirty="0" smtClean="0"/>
          </a:p>
          <a:p>
            <a:pPr lvl="2"/>
            <a:r>
              <a:rPr lang="pt-BR" dirty="0" smtClean="0"/>
              <a:t>VOBJ </a:t>
            </a:r>
            <a:r>
              <a:rPr lang="pt-BR" dirty="0" err="1" smtClean="0"/>
              <a:t>is</a:t>
            </a:r>
            <a:r>
              <a:rPr lang="pt-BR" dirty="0" smtClean="0"/>
              <a:t> </a:t>
            </a:r>
            <a:r>
              <a:rPr lang="pt-BR" dirty="0" err="1" smtClean="0"/>
              <a:t>Adios</a:t>
            </a:r>
            <a:r>
              <a:rPr lang="pt-BR" dirty="0" smtClean="0"/>
              <a:t> </a:t>
            </a:r>
            <a:r>
              <a:rPr lang="pt-BR" dirty="0" err="1" smtClean="0"/>
              <a:t>variable</a:t>
            </a:r>
            <a:r>
              <a:rPr lang="pt-BR" dirty="0" smtClean="0"/>
              <a:t> </a:t>
            </a:r>
            <a:r>
              <a:rPr lang="pt-BR" dirty="0" err="1" smtClean="0"/>
              <a:t>object</a:t>
            </a:r>
            <a:endParaRPr lang="pt-BR" dirty="0" smtClean="0"/>
          </a:p>
          <a:p>
            <a:pPr lvl="2"/>
            <a:r>
              <a:rPr lang="pt-BR" dirty="0" smtClean="0"/>
              <a:t>NUMPY_ARR </a:t>
            </a:r>
            <a:r>
              <a:rPr lang="pt-BR" dirty="0" err="1" smtClean="0"/>
              <a:t>is</a:t>
            </a:r>
            <a:r>
              <a:rPr lang="pt-BR" dirty="0" smtClean="0"/>
              <a:t> a </a:t>
            </a:r>
            <a:r>
              <a:rPr lang="pt-BR" dirty="0" err="1" smtClean="0"/>
              <a:t>NumPy</a:t>
            </a:r>
            <a:r>
              <a:rPr lang="pt-BR" dirty="0" smtClean="0"/>
              <a:t> </a:t>
            </a:r>
            <a:r>
              <a:rPr lang="pt-BR" dirty="0" err="1" smtClean="0"/>
              <a:t>array</a:t>
            </a:r>
            <a:r>
              <a:rPr lang="pt-BR" dirty="0" smtClean="0"/>
              <a:t>/</a:t>
            </a:r>
            <a:r>
              <a:rPr lang="pt-BR" dirty="0" err="1" smtClean="0"/>
              <a:t>matrix</a:t>
            </a:r>
            <a:r>
              <a:rPr lang="pt-BR" dirty="0" smtClean="0"/>
              <a:t> </a:t>
            </a:r>
            <a:r>
              <a:rPr lang="pt-BR" dirty="0" err="1" smtClean="0"/>
              <a:t>object</a:t>
            </a:r>
            <a:r>
              <a:rPr lang="pt-BR" dirty="0" smtClean="0"/>
              <a:t> </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115</a:t>
            </a:fld>
            <a:endParaRPr lang="en-US"/>
          </a:p>
        </p:txBody>
      </p:sp>
    </p:spTree>
    <p:extLst>
      <p:ext uri="{BB962C8B-B14F-4D97-AF65-F5344CB8AC3E}">
        <p14:creationId xmlns:p14="http://schemas.microsoft.com/office/powerpoint/2010/main" val="2055885028"/>
      </p:ext>
    </p:extLst>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rgbClr val="0070C0"/>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116</a:t>
            </a:fld>
            <a:endParaRPr lang="en-US"/>
          </a:p>
        </p:txBody>
      </p:sp>
    </p:spTree>
    <p:extLst>
      <p:ext uri="{BB962C8B-B14F-4D97-AF65-F5344CB8AC3E}">
        <p14:creationId xmlns:p14="http://schemas.microsoft.com/office/powerpoint/2010/main" val="3711481004"/>
      </p:ext>
    </p:extLst>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ADIOS Java Wrapper Build</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Prerequisite modules and tools</a:t>
            </a:r>
          </a:p>
          <a:p>
            <a:pPr lvl="1"/>
            <a:r>
              <a:rPr lang="en-US" dirty="0" smtClean="0"/>
              <a:t>Java JDK: need Java Native Interface (JNI)</a:t>
            </a:r>
          </a:p>
          <a:p>
            <a:pPr lvl="1"/>
            <a:r>
              <a:rPr lang="en-US" dirty="0" err="1" smtClean="0"/>
              <a:t>Cmake</a:t>
            </a:r>
            <a:r>
              <a:rPr lang="en-US" dirty="0" smtClean="0"/>
              <a:t>: </a:t>
            </a:r>
            <a:r>
              <a:rPr lang="en-US" dirty="0" err="1" smtClean="0"/>
              <a:t>makefile</a:t>
            </a:r>
            <a:r>
              <a:rPr lang="en-US" dirty="0" smtClean="0"/>
              <a:t> generator</a:t>
            </a:r>
          </a:p>
          <a:p>
            <a:r>
              <a:rPr lang="en-US" dirty="0" smtClean="0"/>
              <a:t>Build</a:t>
            </a:r>
          </a:p>
          <a:p>
            <a:pPr lvl="1"/>
            <a:r>
              <a:rPr lang="en-US" dirty="0" smtClean="0"/>
              <a:t>Run </a:t>
            </a:r>
            <a:r>
              <a:rPr lang="en-US" dirty="0" err="1" smtClean="0"/>
              <a:t>cmake</a:t>
            </a:r>
            <a:r>
              <a:rPr lang="en-US" dirty="0" smtClean="0"/>
              <a:t> which will detect Java libraries and generate </a:t>
            </a:r>
            <a:r>
              <a:rPr lang="en-US" dirty="0" err="1" smtClean="0"/>
              <a:t>Makefile</a:t>
            </a:r>
            <a:endParaRPr lang="en-US" dirty="0" smtClean="0"/>
          </a:p>
          <a:p>
            <a:pPr marL="681038" lvl="1" indent="0">
              <a:buNone/>
            </a:pPr>
            <a:r>
              <a:rPr lang="en-US" dirty="0" smtClean="0">
                <a:latin typeface="Courier New"/>
                <a:cs typeface="Courier New"/>
              </a:rPr>
              <a:t>$ </a:t>
            </a:r>
            <a:r>
              <a:rPr lang="en-US" dirty="0" err="1" smtClean="0">
                <a:latin typeface="Courier New"/>
                <a:cs typeface="Courier New"/>
              </a:rPr>
              <a:t>cmake</a:t>
            </a:r>
            <a:r>
              <a:rPr lang="en-US" dirty="0" smtClean="0">
                <a:latin typeface="Courier New"/>
                <a:cs typeface="Courier New"/>
              </a:rPr>
              <a:t> /</a:t>
            </a:r>
            <a:r>
              <a:rPr lang="en-US" dirty="0" err="1" smtClean="0">
                <a:latin typeface="Courier New"/>
                <a:cs typeface="Courier New"/>
              </a:rPr>
              <a:t>dir</a:t>
            </a:r>
            <a:r>
              <a:rPr lang="en-US" dirty="0" smtClean="0">
                <a:latin typeface="Courier New"/>
                <a:cs typeface="Courier New"/>
              </a:rPr>
              <a:t>/to/adios-source/wrapper/java</a:t>
            </a:r>
          </a:p>
          <a:p>
            <a:pPr lvl="1"/>
            <a:r>
              <a:rPr lang="en-US" dirty="0" smtClean="0"/>
              <a:t>Type make which will make </a:t>
            </a:r>
            <a:r>
              <a:rPr lang="en-US" dirty="0" err="1" smtClean="0">
                <a:solidFill>
                  <a:srgbClr val="FF0000"/>
                </a:solidFill>
              </a:rPr>
              <a:t>libAdiosJava.so</a:t>
            </a:r>
            <a:r>
              <a:rPr lang="en-US" dirty="0" smtClean="0"/>
              <a:t> </a:t>
            </a:r>
            <a:r>
              <a:rPr lang="en-US" dirty="0"/>
              <a:t>and </a:t>
            </a:r>
            <a:r>
              <a:rPr lang="en-US" dirty="0" err="1">
                <a:solidFill>
                  <a:srgbClr val="FF0000"/>
                </a:solidFill>
              </a:rPr>
              <a:t>AdiosJava.jar</a:t>
            </a:r>
            <a:endParaRPr lang="en-US" dirty="0" smtClean="0">
              <a:solidFill>
                <a:srgbClr val="FF0000"/>
              </a:solidFill>
            </a:endParaRPr>
          </a:p>
          <a:p>
            <a:pPr marL="681038" lvl="1" indent="0">
              <a:buNone/>
            </a:pPr>
            <a:r>
              <a:rPr lang="en-US" dirty="0" smtClean="0">
                <a:latin typeface="Courier New"/>
                <a:cs typeface="Courier New"/>
              </a:rPr>
              <a:t>$ make</a:t>
            </a:r>
          </a:p>
          <a:p>
            <a:pPr lvl="1"/>
            <a:r>
              <a:rPr lang="en-US" dirty="0" smtClean="0"/>
              <a:t>Copy </a:t>
            </a:r>
            <a:r>
              <a:rPr lang="en-US" dirty="0" err="1">
                <a:solidFill>
                  <a:srgbClr val="FF0000"/>
                </a:solidFill>
              </a:rPr>
              <a:t>libAdiosJava.so</a:t>
            </a:r>
            <a:r>
              <a:rPr lang="en-US" dirty="0"/>
              <a:t> and </a:t>
            </a:r>
            <a:r>
              <a:rPr lang="en-US" dirty="0" err="1" smtClean="0">
                <a:solidFill>
                  <a:srgbClr val="FF0000"/>
                </a:solidFill>
              </a:rPr>
              <a:t>AdiosJava.jar</a:t>
            </a:r>
            <a:r>
              <a:rPr lang="en-US" dirty="0" smtClean="0"/>
              <a:t> to a shared location (E.g., $ADIOS_DIR/lib)</a:t>
            </a:r>
          </a:p>
          <a:p>
            <a:r>
              <a:rPr lang="en-US" dirty="0" smtClean="0"/>
              <a:t>Use in Java</a:t>
            </a:r>
          </a:p>
          <a:p>
            <a:pPr marL="681038" lvl="1" indent="0">
              <a:buNone/>
            </a:pPr>
            <a:r>
              <a:rPr lang="en-US" dirty="0" smtClean="0">
                <a:latin typeface="Courier New"/>
                <a:cs typeface="Courier New"/>
              </a:rPr>
              <a:t>import </a:t>
            </a:r>
            <a:r>
              <a:rPr lang="en-US" dirty="0" err="1">
                <a:latin typeface="Courier New"/>
                <a:cs typeface="Courier New"/>
              </a:rPr>
              <a:t>gov.ornl.ccs.Adios</a:t>
            </a:r>
            <a:r>
              <a:rPr lang="en-US" dirty="0" smtClean="0">
                <a:latin typeface="Courier New"/>
                <a:cs typeface="Courier New"/>
              </a:rPr>
              <a:t>;     // For Writer</a:t>
            </a:r>
            <a:endParaRPr lang="en-US" dirty="0">
              <a:latin typeface="Courier New"/>
              <a:cs typeface="Courier New"/>
            </a:endParaRPr>
          </a:p>
          <a:p>
            <a:pPr marL="681038" lvl="1" indent="0">
              <a:buNone/>
            </a:pPr>
            <a:r>
              <a:rPr lang="en-US" dirty="0">
                <a:latin typeface="Courier New"/>
                <a:cs typeface="Courier New"/>
              </a:rPr>
              <a:t>import </a:t>
            </a:r>
            <a:r>
              <a:rPr lang="en-US" dirty="0" err="1">
                <a:latin typeface="Courier New"/>
                <a:cs typeface="Courier New"/>
              </a:rPr>
              <a:t>gov.ornl.ccs.AdiosFile</a:t>
            </a:r>
            <a:r>
              <a:rPr lang="en-US" dirty="0" smtClean="0">
                <a:latin typeface="Courier New"/>
                <a:cs typeface="Courier New"/>
              </a:rPr>
              <a:t>; // For Reader</a:t>
            </a:r>
            <a:endParaRPr lang="en-US" dirty="0">
              <a:latin typeface="Courier New"/>
              <a:cs typeface="Courier New"/>
            </a:endParaRPr>
          </a:p>
          <a:p>
            <a:pPr marL="681038" lvl="1" indent="0">
              <a:buNone/>
            </a:pPr>
            <a:r>
              <a:rPr lang="en-US" dirty="0">
                <a:latin typeface="Courier New"/>
                <a:cs typeface="Courier New"/>
              </a:rPr>
              <a:t>import </a:t>
            </a:r>
            <a:r>
              <a:rPr lang="en-US" dirty="0" err="1">
                <a:latin typeface="Courier New"/>
                <a:cs typeface="Courier New"/>
              </a:rPr>
              <a:t>gov.ornl.ccs.AdiosGroup</a:t>
            </a:r>
            <a:r>
              <a:rPr lang="en-US" dirty="0" smtClean="0">
                <a:latin typeface="Courier New"/>
                <a:cs typeface="Courier New"/>
              </a:rPr>
              <a:t>;</a:t>
            </a:r>
            <a:endParaRPr lang="en-US" dirty="0">
              <a:latin typeface="Courier New"/>
              <a:cs typeface="Courier New"/>
            </a:endParaRPr>
          </a:p>
          <a:p>
            <a:pPr marL="681038" lvl="1" indent="0">
              <a:buNone/>
            </a:pPr>
            <a:r>
              <a:rPr lang="en-US" dirty="0">
                <a:latin typeface="Courier New"/>
                <a:cs typeface="Courier New"/>
              </a:rPr>
              <a:t>import </a:t>
            </a:r>
            <a:r>
              <a:rPr lang="en-US" dirty="0" err="1">
                <a:latin typeface="Courier New"/>
                <a:cs typeface="Courier New"/>
              </a:rPr>
              <a:t>gov.ornl.ccs.AdiosVarinfo</a:t>
            </a:r>
            <a:r>
              <a:rPr lang="en-US" dirty="0" smtClean="0">
                <a:latin typeface="Courier New"/>
                <a:cs typeface="Courier New"/>
              </a:rPr>
              <a:t>;</a:t>
            </a:r>
            <a:endParaRPr lang="en-US" dirty="0">
              <a:latin typeface="Courier New"/>
              <a:cs typeface="Courier New"/>
            </a:endParaRPr>
          </a:p>
        </p:txBody>
      </p:sp>
      <p:sp>
        <p:nvSpPr>
          <p:cNvPr id="4" name="Slide Number Placeholder 3"/>
          <p:cNvSpPr>
            <a:spLocks noGrp="1"/>
          </p:cNvSpPr>
          <p:nvPr>
            <p:ph type="sldNum" sz="quarter" idx="12"/>
          </p:nvPr>
        </p:nvSpPr>
        <p:spPr/>
        <p:txBody>
          <a:bodyPr/>
          <a:lstStyle/>
          <a:p>
            <a:fld id="{81B36CC8-2166-4885-A85B-C55F76B1D6EF}" type="slidenum">
              <a:rPr lang="en-US" smtClean="0"/>
              <a:pPr/>
              <a:t>117</a:t>
            </a:fld>
            <a:endParaRPr lang="en-US"/>
          </a:p>
        </p:txBody>
      </p:sp>
    </p:spTree>
    <p:extLst>
      <p:ext uri="{BB962C8B-B14F-4D97-AF65-F5344CB8AC3E}">
        <p14:creationId xmlns:p14="http://schemas.microsoft.com/office/powerpoint/2010/main" val="4253995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Java Write API functions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MPI </a:t>
            </a:r>
            <a:r>
              <a:rPr lang="en-US" dirty="0" err="1"/>
              <a:t>Init</a:t>
            </a:r>
            <a:r>
              <a:rPr lang="en-US" dirty="0"/>
              <a:t> and finalize</a:t>
            </a:r>
          </a:p>
          <a:p>
            <a:pPr marL="457200" lvl="1" indent="0">
              <a:buNone/>
            </a:pPr>
            <a:r>
              <a:rPr lang="en-US" dirty="0" err="1">
                <a:solidFill>
                  <a:srgbClr val="FF0000"/>
                </a:solidFill>
              </a:rPr>
              <a:t>MPI_Init</a:t>
            </a:r>
            <a:r>
              <a:rPr lang="en-US" dirty="0" smtClean="0">
                <a:solidFill>
                  <a:prstClr val="black"/>
                </a:solidFill>
              </a:rPr>
              <a:t>()</a:t>
            </a:r>
            <a:r>
              <a:rPr lang="en-US" dirty="0">
                <a:solidFill>
                  <a:prstClr val="black"/>
                </a:solidFill>
              </a:rPr>
              <a:t>; </a:t>
            </a:r>
          </a:p>
          <a:p>
            <a:pPr marL="457200" lvl="1" indent="0">
              <a:buNone/>
            </a:pPr>
            <a:r>
              <a:rPr lang="en-US" dirty="0" err="1" smtClean="0">
                <a:solidFill>
                  <a:srgbClr val="FF0000"/>
                </a:solidFill>
              </a:rPr>
              <a:t>MPI_Finalize</a:t>
            </a:r>
            <a:r>
              <a:rPr lang="en-US" dirty="0" smtClean="0">
                <a:solidFill>
                  <a:prstClr val="black"/>
                </a:solidFill>
              </a:rPr>
              <a:t>(</a:t>
            </a:r>
            <a:r>
              <a:rPr lang="en-US" dirty="0">
                <a:solidFill>
                  <a:prstClr val="black"/>
                </a:solidFill>
              </a:rPr>
              <a:t>)</a:t>
            </a:r>
          </a:p>
          <a:p>
            <a:pPr marL="1150938" lvl="2" indent="-241300"/>
            <a:r>
              <a:rPr lang="en-US" dirty="0" smtClean="0">
                <a:solidFill>
                  <a:prstClr val="black"/>
                </a:solidFill>
              </a:rPr>
              <a:t>Adios Java wrapper contains own MPI </a:t>
            </a:r>
            <a:r>
              <a:rPr lang="en-US" dirty="0" err="1" smtClean="0">
                <a:solidFill>
                  <a:prstClr val="black"/>
                </a:solidFill>
              </a:rPr>
              <a:t>init</a:t>
            </a:r>
            <a:r>
              <a:rPr lang="en-US" dirty="0">
                <a:solidFill>
                  <a:prstClr val="black"/>
                </a:solidFill>
              </a:rPr>
              <a:t> </a:t>
            </a:r>
            <a:r>
              <a:rPr lang="en-US" dirty="0" smtClean="0">
                <a:solidFill>
                  <a:prstClr val="black"/>
                </a:solidFill>
              </a:rPr>
              <a:t>and finalize routine</a:t>
            </a:r>
            <a:endParaRPr lang="en-US" dirty="0" smtClean="0"/>
          </a:p>
          <a:p>
            <a:r>
              <a:rPr lang="en-US" dirty="0" smtClean="0"/>
              <a:t>Adios </a:t>
            </a:r>
            <a:r>
              <a:rPr lang="en-US" dirty="0" err="1" smtClean="0"/>
              <a:t>Init</a:t>
            </a:r>
            <a:r>
              <a:rPr lang="en-US" dirty="0" smtClean="0"/>
              <a:t> and finalize</a:t>
            </a:r>
          </a:p>
          <a:p>
            <a:pPr marL="457200" lvl="1" indent="0">
              <a:buNone/>
            </a:pPr>
            <a:r>
              <a:rPr lang="en-US" dirty="0" err="1" smtClean="0">
                <a:solidFill>
                  <a:srgbClr val="FF0000"/>
                </a:solidFill>
              </a:rPr>
              <a:t>Init</a:t>
            </a:r>
            <a:r>
              <a:rPr lang="en-US" dirty="0" smtClean="0">
                <a:solidFill>
                  <a:prstClr val="black"/>
                </a:solidFill>
              </a:rPr>
              <a:t>()</a:t>
            </a:r>
          </a:p>
          <a:p>
            <a:pPr marL="457200" lvl="1" indent="0">
              <a:buNone/>
            </a:pPr>
            <a:r>
              <a:rPr lang="en-US" dirty="0" smtClean="0">
                <a:solidFill>
                  <a:srgbClr val="FF0000"/>
                </a:solidFill>
              </a:rPr>
              <a:t>Finalize</a:t>
            </a:r>
            <a:r>
              <a:rPr lang="en-US" dirty="0" smtClean="0">
                <a:solidFill>
                  <a:prstClr val="black"/>
                </a:solidFill>
              </a:rPr>
              <a:t>(ID)</a:t>
            </a:r>
            <a:endParaRPr lang="en-US" dirty="0">
              <a:solidFill>
                <a:prstClr val="black"/>
              </a:solidFill>
            </a:endParaRPr>
          </a:p>
          <a:p>
            <a:pPr marL="1150938" lvl="2" indent="-241300"/>
            <a:r>
              <a:rPr lang="en-US" dirty="0" smtClean="0">
                <a:solidFill>
                  <a:prstClr val="black"/>
                </a:solidFill>
              </a:rPr>
              <a:t>ID is a rank</a:t>
            </a:r>
            <a:endParaRPr lang="en-US" dirty="0" smtClean="0"/>
          </a:p>
          <a:p>
            <a:r>
              <a:rPr lang="en-US" dirty="0" smtClean="0"/>
              <a:t>Open &amp; Close</a:t>
            </a:r>
          </a:p>
          <a:p>
            <a:pPr marL="457200" lvl="1" indent="0">
              <a:buNone/>
            </a:pPr>
            <a:r>
              <a:rPr lang="en-US" dirty="0" smtClean="0"/>
              <a:t>H = </a:t>
            </a:r>
            <a:r>
              <a:rPr lang="en-US" dirty="0" smtClean="0">
                <a:solidFill>
                  <a:srgbClr val="FF0000"/>
                </a:solidFill>
              </a:rPr>
              <a:t>open</a:t>
            </a:r>
            <a:r>
              <a:rPr lang="en-US" dirty="0" smtClean="0"/>
              <a:t>(GRPNAME, FILENAME, MODE);</a:t>
            </a:r>
          </a:p>
          <a:p>
            <a:pPr marL="457200" lvl="1" indent="0">
              <a:buNone/>
            </a:pPr>
            <a:r>
              <a:rPr lang="pt-BR" dirty="0" smtClean="0">
                <a:solidFill>
                  <a:srgbClr val="FF0000"/>
                </a:solidFill>
              </a:rPr>
              <a:t>close </a:t>
            </a:r>
            <a:r>
              <a:rPr lang="pt-BR" dirty="0" smtClean="0"/>
              <a:t>(H)</a:t>
            </a:r>
          </a:p>
          <a:p>
            <a:pPr marL="1150938" lvl="2" indent="-241300"/>
            <a:r>
              <a:rPr lang="pt-BR" dirty="0" smtClean="0"/>
              <a:t>H </a:t>
            </a:r>
            <a:r>
              <a:rPr lang="pt-BR" dirty="0" err="1"/>
              <a:t>is</a:t>
            </a:r>
            <a:r>
              <a:rPr lang="pt-BR" dirty="0"/>
              <a:t> </a:t>
            </a:r>
            <a:r>
              <a:rPr lang="pt-BR" dirty="0" err="1" smtClean="0"/>
              <a:t>adios</a:t>
            </a:r>
            <a:r>
              <a:rPr lang="pt-BR" dirty="0" smtClean="0"/>
              <a:t> file </a:t>
            </a:r>
            <a:r>
              <a:rPr lang="pt-BR" dirty="0" err="1" smtClean="0"/>
              <a:t>handler</a:t>
            </a:r>
            <a:endParaRPr lang="en-US" dirty="0"/>
          </a:p>
          <a:p>
            <a:r>
              <a:rPr lang="pt-BR" dirty="0" smtClean="0"/>
              <a:t>Write </a:t>
            </a:r>
            <a:r>
              <a:rPr lang="pt-BR" dirty="0" err="1" smtClean="0"/>
              <a:t>to</a:t>
            </a:r>
            <a:r>
              <a:rPr lang="pt-BR" dirty="0" smtClean="0"/>
              <a:t> </a:t>
            </a:r>
            <a:r>
              <a:rPr lang="pt-BR" dirty="0" err="1" smtClean="0"/>
              <a:t>an</a:t>
            </a:r>
            <a:r>
              <a:rPr lang="pt-BR" dirty="0" smtClean="0"/>
              <a:t> </a:t>
            </a:r>
            <a:r>
              <a:rPr lang="pt-BR" dirty="0" err="1" smtClean="0"/>
              <a:t>opened</a:t>
            </a:r>
            <a:r>
              <a:rPr lang="pt-BR" dirty="0" smtClean="0"/>
              <a:t> file</a:t>
            </a:r>
          </a:p>
          <a:p>
            <a:pPr marL="457200" lvl="1" indent="0">
              <a:buNone/>
            </a:pPr>
            <a:r>
              <a:rPr lang="pt-BR" dirty="0" smtClean="0">
                <a:solidFill>
                  <a:srgbClr val="FF0000"/>
                </a:solidFill>
              </a:rPr>
              <a:t>Write </a:t>
            </a:r>
            <a:r>
              <a:rPr lang="pt-BR" dirty="0" smtClean="0"/>
              <a:t>(H, VARNAME, VAL)</a:t>
            </a:r>
          </a:p>
          <a:p>
            <a:pPr lvl="2"/>
            <a:r>
              <a:rPr lang="pt-BR" dirty="0" err="1" smtClean="0"/>
              <a:t>Overloaded</a:t>
            </a:r>
            <a:r>
              <a:rPr lang="pt-BR" dirty="0" smtClean="0"/>
              <a:t>. VAL </a:t>
            </a:r>
            <a:r>
              <a:rPr lang="pt-BR" dirty="0" err="1" smtClean="0"/>
              <a:t>can</a:t>
            </a:r>
            <a:r>
              <a:rPr lang="pt-BR" dirty="0" smtClean="0"/>
              <a:t> </a:t>
            </a:r>
            <a:r>
              <a:rPr lang="pt-BR" dirty="0" err="1" smtClean="0"/>
              <a:t>be</a:t>
            </a:r>
            <a:r>
              <a:rPr lang="pt-BR" dirty="0" smtClean="0"/>
              <a:t> </a:t>
            </a:r>
            <a:r>
              <a:rPr lang="pt-BR" dirty="0" err="1" smtClean="0"/>
              <a:t>scalar</a:t>
            </a:r>
            <a:r>
              <a:rPr lang="pt-BR" dirty="0" smtClean="0"/>
              <a:t> </a:t>
            </a:r>
            <a:r>
              <a:rPr lang="pt-BR" dirty="0" err="1" smtClean="0"/>
              <a:t>or</a:t>
            </a:r>
            <a:r>
              <a:rPr lang="pt-BR" dirty="0" smtClean="0"/>
              <a:t> </a:t>
            </a:r>
            <a:r>
              <a:rPr lang="pt-BR" dirty="0" err="1" smtClean="0"/>
              <a:t>array</a:t>
            </a:r>
            <a:r>
              <a:rPr lang="pt-BR" dirty="0" smtClean="0"/>
              <a:t> (</a:t>
            </a:r>
            <a:r>
              <a:rPr lang="pt-BR" dirty="0" err="1" smtClean="0"/>
              <a:t>int</a:t>
            </a:r>
            <a:r>
              <a:rPr lang="pt-BR" dirty="0" smtClean="0"/>
              <a:t>, </a:t>
            </a:r>
            <a:r>
              <a:rPr lang="pt-BR" dirty="0" err="1" smtClean="0"/>
              <a:t>double</a:t>
            </a:r>
            <a:r>
              <a:rPr lang="pt-BR" dirty="0" smtClean="0"/>
              <a:t>, byte, ...)</a:t>
            </a:r>
          </a:p>
        </p:txBody>
      </p:sp>
      <p:sp>
        <p:nvSpPr>
          <p:cNvPr id="6" name="Slide Number Placeholder 5"/>
          <p:cNvSpPr>
            <a:spLocks noGrp="1"/>
          </p:cNvSpPr>
          <p:nvPr>
            <p:ph type="sldNum" sz="quarter" idx="12"/>
          </p:nvPr>
        </p:nvSpPr>
        <p:spPr/>
        <p:txBody>
          <a:bodyPr/>
          <a:lstStyle/>
          <a:p>
            <a:fld id="{81B36CC8-2166-4885-A85B-C55F76B1D6EF}" type="slidenum">
              <a:rPr lang="en-US" smtClean="0"/>
              <a:pPr/>
              <a:t>118</a:t>
            </a:fld>
            <a:endParaRPr lang="en-US"/>
          </a:p>
        </p:txBody>
      </p:sp>
    </p:spTree>
    <p:extLst>
      <p:ext uri="{BB962C8B-B14F-4D97-AF65-F5344CB8AC3E}">
        <p14:creationId xmlns:p14="http://schemas.microsoft.com/office/powerpoint/2010/main" val="1752425368"/>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Writer Example</a:t>
            </a:r>
            <a:endParaRPr lang="en-US" dirty="0"/>
          </a:p>
        </p:txBody>
      </p:sp>
      <p:sp>
        <p:nvSpPr>
          <p:cNvPr id="6" name="Content Placeholder 5"/>
          <p:cNvSpPr>
            <a:spLocks noGrp="1"/>
          </p:cNvSpPr>
          <p:nvPr>
            <p:ph idx="1"/>
          </p:nvPr>
        </p:nvSpPr>
        <p:spPr/>
        <p:txBody>
          <a:bodyPr/>
          <a:lstStyle/>
          <a:p>
            <a:r>
              <a:rPr lang="en-US" dirty="0" smtClean="0"/>
              <a:t>Same tasks with Fortran example (01_write_read)</a:t>
            </a:r>
          </a:p>
          <a:p>
            <a:r>
              <a:rPr lang="en-US" dirty="0" smtClean="0"/>
              <a:t>Import necessary class</a:t>
            </a:r>
          </a:p>
          <a:p>
            <a:endParaRPr lang="en-US" dirty="0"/>
          </a:p>
          <a:p>
            <a:endParaRPr lang="en-US" dirty="0" smtClean="0"/>
          </a:p>
          <a:p>
            <a:pPr marL="0" indent="0">
              <a:buNone/>
            </a:pPr>
            <a:endParaRPr lang="en-US" dirty="0" smtClean="0"/>
          </a:p>
          <a:p>
            <a:r>
              <a:rPr lang="en-US" dirty="0" smtClean="0"/>
              <a:t>Call adios write functions</a:t>
            </a:r>
            <a:endParaRPr lang="en-US" dirty="0"/>
          </a:p>
          <a:p>
            <a:endParaRPr lang="en-US" dirty="0" smtClean="0"/>
          </a:p>
          <a:p>
            <a:endParaRPr lang="en-US" dirty="0"/>
          </a:p>
          <a:p>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119</a:t>
            </a:fld>
            <a:endParaRPr lang="en-US"/>
          </a:p>
        </p:txBody>
      </p:sp>
      <p:sp>
        <p:nvSpPr>
          <p:cNvPr id="5" name="TextBox 4"/>
          <p:cNvSpPr txBox="1"/>
          <p:nvPr/>
        </p:nvSpPr>
        <p:spPr>
          <a:xfrm>
            <a:off x="459568" y="1862442"/>
            <a:ext cx="8236322" cy="1200329"/>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latin typeface="Courier New"/>
                <a:cs typeface="Courier New"/>
              </a:rPr>
              <a:t>import </a:t>
            </a:r>
            <a:r>
              <a:rPr lang="en-US" dirty="0" err="1">
                <a:latin typeface="Courier New"/>
                <a:cs typeface="Courier New"/>
              </a:rPr>
              <a:t>gov.ornl.ccs.Adios</a:t>
            </a:r>
            <a:r>
              <a:rPr lang="en-US" dirty="0">
                <a:latin typeface="Courier New"/>
                <a:cs typeface="Courier New"/>
              </a:rPr>
              <a:t>;</a:t>
            </a:r>
          </a:p>
          <a:p>
            <a:r>
              <a:rPr lang="en-US" dirty="0">
                <a:latin typeface="Courier New"/>
                <a:cs typeface="Courier New"/>
              </a:rPr>
              <a:t>import </a:t>
            </a:r>
            <a:r>
              <a:rPr lang="en-US" dirty="0" err="1">
                <a:latin typeface="Courier New"/>
                <a:cs typeface="Courier New"/>
              </a:rPr>
              <a:t>gov.ornl.ccs.AdiosFile</a:t>
            </a:r>
            <a:r>
              <a:rPr lang="en-US" dirty="0">
                <a:latin typeface="Courier New"/>
                <a:cs typeface="Courier New"/>
              </a:rPr>
              <a:t>;</a:t>
            </a:r>
          </a:p>
          <a:p>
            <a:r>
              <a:rPr lang="en-US" dirty="0">
                <a:latin typeface="Courier New"/>
                <a:cs typeface="Courier New"/>
              </a:rPr>
              <a:t>import </a:t>
            </a:r>
            <a:r>
              <a:rPr lang="en-US" dirty="0" err="1">
                <a:latin typeface="Courier New"/>
                <a:cs typeface="Courier New"/>
              </a:rPr>
              <a:t>gov.ornl.ccs.AdiosGroup</a:t>
            </a:r>
            <a:r>
              <a:rPr lang="en-US" dirty="0">
                <a:latin typeface="Courier New"/>
                <a:cs typeface="Courier New"/>
              </a:rPr>
              <a:t>;</a:t>
            </a:r>
          </a:p>
          <a:p>
            <a:r>
              <a:rPr lang="en-US" dirty="0">
                <a:latin typeface="Courier New"/>
                <a:cs typeface="Courier New"/>
              </a:rPr>
              <a:t>import </a:t>
            </a:r>
            <a:r>
              <a:rPr lang="en-US" dirty="0" err="1">
                <a:latin typeface="Courier New"/>
                <a:cs typeface="Courier New"/>
              </a:rPr>
              <a:t>gov.ornl.ccs.AdiosVarinfo</a:t>
            </a:r>
            <a:r>
              <a:rPr lang="en-US" dirty="0" smtClean="0">
                <a:latin typeface="Courier New"/>
                <a:cs typeface="Courier New"/>
              </a:rPr>
              <a:t>;</a:t>
            </a:r>
            <a:endParaRPr lang="en-US" dirty="0">
              <a:latin typeface="Courier New"/>
              <a:cs typeface="Courier New"/>
            </a:endParaRPr>
          </a:p>
        </p:txBody>
      </p:sp>
      <p:sp>
        <p:nvSpPr>
          <p:cNvPr id="7" name="TextBox 6"/>
          <p:cNvSpPr txBox="1"/>
          <p:nvPr/>
        </p:nvSpPr>
        <p:spPr>
          <a:xfrm>
            <a:off x="450100" y="3931408"/>
            <a:ext cx="8236322" cy="2308324"/>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latin typeface="Courier New"/>
                <a:cs typeface="Courier New"/>
              </a:rPr>
              <a:t>long </a:t>
            </a:r>
            <a:r>
              <a:rPr lang="en-US" dirty="0" err="1">
                <a:latin typeface="Courier New"/>
                <a:cs typeface="Courier New"/>
              </a:rPr>
              <a:t>adios_handle</a:t>
            </a:r>
            <a:r>
              <a:rPr lang="en-US" dirty="0">
                <a:latin typeface="Courier New"/>
                <a:cs typeface="Courier New"/>
              </a:rPr>
              <a:t> = </a:t>
            </a:r>
            <a:r>
              <a:rPr lang="en-US" dirty="0" err="1">
                <a:latin typeface="Courier New"/>
                <a:cs typeface="Courier New"/>
              </a:rPr>
              <a:t>Adios.Open</a:t>
            </a:r>
            <a:r>
              <a:rPr lang="en-US" dirty="0">
                <a:latin typeface="Courier New"/>
                <a:cs typeface="Courier New"/>
              </a:rPr>
              <a:t> ("</a:t>
            </a:r>
            <a:r>
              <a:rPr lang="en-US" dirty="0" smtClean="0">
                <a:latin typeface="Courier New"/>
                <a:cs typeface="Courier New"/>
              </a:rPr>
              <a:t>writer”, </a:t>
            </a:r>
          </a:p>
          <a:p>
            <a:r>
              <a:rPr lang="en-US" dirty="0">
                <a:latin typeface="Courier New"/>
                <a:cs typeface="Courier New"/>
              </a:rPr>
              <a:t> </a:t>
            </a:r>
            <a:r>
              <a:rPr lang="en-US" dirty="0" smtClean="0">
                <a:latin typeface="Courier New"/>
                <a:cs typeface="Courier New"/>
              </a:rPr>
              <a:t>          </a:t>
            </a:r>
            <a:r>
              <a:rPr lang="en-US" dirty="0" err="1" smtClean="0">
                <a:latin typeface="Courier New"/>
                <a:cs typeface="Courier New"/>
              </a:rPr>
              <a:t>String.format</a:t>
            </a:r>
            <a:r>
              <a:rPr lang="en-US" dirty="0">
                <a:latin typeface="Courier New"/>
                <a:cs typeface="Courier New"/>
              </a:rPr>
              <a:t>("writer%02d.bp", </a:t>
            </a:r>
            <a:r>
              <a:rPr lang="en-US" dirty="0" err="1">
                <a:latin typeface="Courier New"/>
                <a:cs typeface="Courier New"/>
              </a:rPr>
              <a:t>ts</a:t>
            </a:r>
            <a:r>
              <a:rPr lang="en-US" dirty="0">
                <a:latin typeface="Courier New"/>
                <a:cs typeface="Courier New"/>
              </a:rPr>
              <a:t>), </a:t>
            </a:r>
            <a:r>
              <a:rPr lang="en-US" dirty="0" smtClean="0">
                <a:latin typeface="Courier New"/>
                <a:cs typeface="Courier New"/>
              </a:rPr>
              <a:t>"</a:t>
            </a:r>
            <a:r>
              <a:rPr lang="en-US" dirty="0">
                <a:latin typeface="Courier New"/>
                <a:cs typeface="Courier New"/>
              </a:rPr>
              <a:t>w", </a:t>
            </a:r>
            <a:r>
              <a:rPr lang="en-US" dirty="0" err="1">
                <a:latin typeface="Courier New"/>
                <a:cs typeface="Courier New"/>
              </a:rPr>
              <a:t>comm</a:t>
            </a:r>
            <a:r>
              <a:rPr lang="en-US" dirty="0">
                <a:latin typeface="Courier New"/>
                <a:cs typeface="Courier New"/>
              </a:rPr>
              <a:t>);</a:t>
            </a:r>
          </a:p>
          <a:p>
            <a:r>
              <a:rPr lang="en-US" dirty="0" err="1" smtClean="0">
                <a:latin typeface="Courier New"/>
                <a:cs typeface="Courier New"/>
              </a:rPr>
              <a:t>Adios.SetGroupSize</a:t>
            </a:r>
            <a:r>
              <a:rPr lang="en-US" dirty="0" smtClean="0">
                <a:latin typeface="Courier New"/>
                <a:cs typeface="Courier New"/>
              </a:rPr>
              <a:t> </a:t>
            </a:r>
            <a:r>
              <a:rPr lang="en-US" dirty="0">
                <a:latin typeface="Courier New"/>
                <a:cs typeface="Courier New"/>
              </a:rPr>
              <a:t>(</a:t>
            </a:r>
            <a:r>
              <a:rPr lang="en-US" dirty="0" err="1">
                <a:latin typeface="Courier New"/>
                <a:cs typeface="Courier New"/>
              </a:rPr>
              <a:t>adios_handle</a:t>
            </a:r>
            <a:r>
              <a:rPr lang="en-US" dirty="0">
                <a:latin typeface="Courier New"/>
                <a:cs typeface="Courier New"/>
              </a:rPr>
              <a:t>, </a:t>
            </a:r>
            <a:r>
              <a:rPr lang="en-US" dirty="0" err="1">
                <a:latin typeface="Courier New"/>
                <a:cs typeface="Courier New"/>
              </a:rPr>
              <a:t>groupsize</a:t>
            </a:r>
            <a:r>
              <a:rPr lang="en-US" dirty="0">
                <a:latin typeface="Courier New"/>
                <a:cs typeface="Courier New"/>
              </a:rPr>
              <a:t>);</a:t>
            </a:r>
          </a:p>
          <a:p>
            <a:r>
              <a:rPr lang="en-US" dirty="0">
                <a:latin typeface="Courier New"/>
                <a:cs typeface="Courier New"/>
              </a:rPr>
              <a:t>            </a:t>
            </a:r>
          </a:p>
          <a:p>
            <a:r>
              <a:rPr lang="en-US" dirty="0" err="1" smtClean="0">
                <a:latin typeface="Courier New"/>
                <a:cs typeface="Courier New"/>
              </a:rPr>
              <a:t>Adios.Write</a:t>
            </a:r>
            <a:r>
              <a:rPr lang="en-US" dirty="0" smtClean="0">
                <a:latin typeface="Courier New"/>
                <a:cs typeface="Courier New"/>
              </a:rPr>
              <a:t> </a:t>
            </a:r>
            <a:r>
              <a:rPr lang="en-US" dirty="0">
                <a:latin typeface="Courier New"/>
                <a:cs typeface="Courier New"/>
              </a:rPr>
              <a:t>(</a:t>
            </a:r>
            <a:r>
              <a:rPr lang="en-US" dirty="0" err="1">
                <a:latin typeface="Courier New"/>
                <a:cs typeface="Courier New"/>
              </a:rPr>
              <a:t>adios_handle</a:t>
            </a:r>
            <a:r>
              <a:rPr lang="en-US" dirty="0">
                <a:latin typeface="Courier New"/>
                <a:cs typeface="Courier New"/>
              </a:rPr>
              <a:t>, "</a:t>
            </a:r>
            <a:r>
              <a:rPr lang="en-US" dirty="0" err="1">
                <a:latin typeface="Courier New"/>
                <a:cs typeface="Courier New"/>
              </a:rPr>
              <a:t>nx_global</a:t>
            </a:r>
            <a:r>
              <a:rPr lang="en-US" dirty="0">
                <a:latin typeface="Courier New"/>
                <a:cs typeface="Courier New"/>
              </a:rPr>
              <a:t>", </a:t>
            </a:r>
            <a:r>
              <a:rPr lang="en-US" dirty="0" err="1">
                <a:latin typeface="Courier New"/>
                <a:cs typeface="Courier New"/>
              </a:rPr>
              <a:t>nx_global</a:t>
            </a:r>
            <a:r>
              <a:rPr lang="en-US" dirty="0">
                <a:latin typeface="Courier New"/>
                <a:cs typeface="Courier New"/>
              </a:rPr>
              <a:t>)</a:t>
            </a:r>
            <a:r>
              <a:rPr lang="en-US" dirty="0" smtClean="0">
                <a:latin typeface="Courier New"/>
                <a:cs typeface="Courier New"/>
              </a:rPr>
              <a:t>;</a:t>
            </a:r>
          </a:p>
          <a:p>
            <a:r>
              <a:rPr lang="en-US" dirty="0" smtClean="0">
                <a:latin typeface="Courier New"/>
                <a:cs typeface="Courier New"/>
              </a:rPr>
              <a:t>...</a:t>
            </a:r>
            <a:endParaRPr lang="en-US" dirty="0">
              <a:latin typeface="Courier New"/>
              <a:cs typeface="Courier New"/>
            </a:endParaRPr>
          </a:p>
          <a:p>
            <a:r>
              <a:rPr lang="en-US" dirty="0" err="1" smtClean="0">
                <a:latin typeface="Courier New"/>
                <a:cs typeface="Courier New"/>
              </a:rPr>
              <a:t>Adios.Write</a:t>
            </a:r>
            <a:r>
              <a:rPr lang="en-US" dirty="0" smtClean="0">
                <a:latin typeface="Courier New"/>
                <a:cs typeface="Courier New"/>
              </a:rPr>
              <a:t> </a:t>
            </a:r>
            <a:r>
              <a:rPr lang="en-US" dirty="0">
                <a:latin typeface="Courier New"/>
                <a:cs typeface="Courier New"/>
              </a:rPr>
              <a:t>(</a:t>
            </a:r>
            <a:r>
              <a:rPr lang="en-US" dirty="0" err="1">
                <a:latin typeface="Courier New"/>
                <a:cs typeface="Courier New"/>
              </a:rPr>
              <a:t>adios_handle</a:t>
            </a:r>
            <a:r>
              <a:rPr lang="en-US" dirty="0">
                <a:latin typeface="Courier New"/>
                <a:cs typeface="Courier New"/>
              </a:rPr>
              <a:t>, "</a:t>
            </a:r>
            <a:r>
              <a:rPr lang="en-US" dirty="0" err="1">
                <a:latin typeface="Courier New"/>
                <a:cs typeface="Courier New"/>
              </a:rPr>
              <a:t>xy</a:t>
            </a:r>
            <a:r>
              <a:rPr lang="en-US" dirty="0">
                <a:latin typeface="Courier New"/>
                <a:cs typeface="Courier New"/>
              </a:rPr>
              <a:t>", </a:t>
            </a:r>
            <a:r>
              <a:rPr lang="en-US" dirty="0" err="1">
                <a:latin typeface="Courier New"/>
                <a:cs typeface="Courier New"/>
              </a:rPr>
              <a:t>xy</a:t>
            </a:r>
            <a:r>
              <a:rPr lang="en-US" dirty="0">
                <a:latin typeface="Courier New"/>
                <a:cs typeface="Courier New"/>
              </a:rPr>
              <a:t>);</a:t>
            </a:r>
          </a:p>
          <a:p>
            <a:r>
              <a:rPr lang="en-US" dirty="0" err="1" smtClean="0">
                <a:latin typeface="Courier New"/>
                <a:cs typeface="Courier New"/>
              </a:rPr>
              <a:t>Adios.Close</a:t>
            </a:r>
            <a:r>
              <a:rPr lang="en-US" dirty="0" smtClean="0">
                <a:latin typeface="Courier New"/>
                <a:cs typeface="Courier New"/>
              </a:rPr>
              <a:t> </a:t>
            </a:r>
            <a:r>
              <a:rPr lang="en-US" dirty="0">
                <a:latin typeface="Courier New"/>
                <a:cs typeface="Courier New"/>
              </a:rPr>
              <a:t>(</a:t>
            </a:r>
            <a:r>
              <a:rPr lang="en-US" dirty="0" err="1">
                <a:latin typeface="Courier New"/>
                <a:cs typeface="Courier New"/>
              </a:rPr>
              <a:t>adios_handle</a:t>
            </a:r>
            <a:r>
              <a:rPr lang="en-US" dirty="0">
                <a:latin typeface="Courier New"/>
                <a:cs typeface="Courier New"/>
              </a:rPr>
              <a:t>)</a:t>
            </a:r>
            <a:r>
              <a:rPr lang="en-US" dirty="0" smtClean="0">
                <a:latin typeface="Courier New"/>
                <a:cs typeface="Courier New"/>
              </a:rPr>
              <a:t>;</a:t>
            </a:r>
            <a:endParaRPr lang="en-US" dirty="0">
              <a:latin typeface="Courier New"/>
              <a:cs typeface="Courier New"/>
            </a:endParaRPr>
          </a:p>
        </p:txBody>
      </p:sp>
    </p:spTree>
    <p:extLst>
      <p:ext uri="{BB962C8B-B14F-4D97-AF65-F5344CB8AC3E}">
        <p14:creationId xmlns:p14="http://schemas.microsoft.com/office/powerpoint/2010/main" val="222957821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3275"/>
            <a:ext cx="8610600" cy="581025"/>
          </a:xfrm>
        </p:spPr>
        <p:txBody>
          <a:bodyPr>
            <a:normAutofit fontScale="90000"/>
          </a:bodyPr>
          <a:lstStyle/>
          <a:p>
            <a:r>
              <a:rPr lang="en-US" sz="3600" dirty="0">
                <a:solidFill>
                  <a:schemeClr val="dk1"/>
                </a:solidFill>
                <a:latin typeface="+mn-lt"/>
                <a:ea typeface="+mn-ea"/>
                <a:cs typeface="+mn-cs"/>
              </a:rPr>
              <a:t>Extreme scale computing.</a:t>
            </a:r>
          </a:p>
        </p:txBody>
      </p:sp>
      <p:sp>
        <p:nvSpPr>
          <p:cNvPr id="4" name="Content Placeholder 3"/>
          <p:cNvSpPr>
            <a:spLocks noGrp="1"/>
          </p:cNvSpPr>
          <p:nvPr>
            <p:ph sz="half" idx="1"/>
          </p:nvPr>
        </p:nvSpPr>
        <p:spPr>
          <a:xfrm>
            <a:off x="110706" y="1038046"/>
            <a:ext cx="3803650" cy="5130800"/>
          </a:xfrm>
        </p:spPr>
        <p:txBody>
          <a:bodyPr>
            <a:normAutofit fontScale="92500" lnSpcReduction="10000"/>
          </a:bodyPr>
          <a:lstStyle/>
          <a:p>
            <a:r>
              <a:rPr lang="en-US" dirty="0" smtClean="0">
                <a:solidFill>
                  <a:srgbClr val="C00000"/>
                </a:solidFill>
              </a:rPr>
              <a:t>Trends</a:t>
            </a:r>
          </a:p>
          <a:p>
            <a:pPr lvl="1"/>
            <a:r>
              <a:rPr lang="en-US" dirty="0" smtClean="0"/>
              <a:t>More FLOPS</a:t>
            </a:r>
          </a:p>
          <a:p>
            <a:pPr lvl="1"/>
            <a:r>
              <a:rPr lang="en-US" dirty="0" smtClean="0"/>
              <a:t>Limited number of users at the extreme scale</a:t>
            </a:r>
          </a:p>
          <a:p>
            <a:r>
              <a:rPr lang="en-US" dirty="0" smtClean="0">
                <a:solidFill>
                  <a:srgbClr val="C00000"/>
                </a:solidFill>
              </a:rPr>
              <a:t>Problems</a:t>
            </a:r>
          </a:p>
          <a:p>
            <a:pPr lvl="1"/>
            <a:r>
              <a:rPr lang="en-US" dirty="0" smtClean="0"/>
              <a:t>Performance</a:t>
            </a:r>
          </a:p>
          <a:p>
            <a:pPr lvl="1"/>
            <a:r>
              <a:rPr lang="en-US" dirty="0" smtClean="0"/>
              <a:t>Resiliency</a:t>
            </a:r>
          </a:p>
          <a:p>
            <a:pPr lvl="1"/>
            <a:r>
              <a:rPr lang="en-US" dirty="0" smtClean="0"/>
              <a:t>Debugging</a:t>
            </a:r>
          </a:p>
          <a:p>
            <a:pPr lvl="1"/>
            <a:r>
              <a:rPr lang="en-US" dirty="0" smtClean="0"/>
              <a:t>Getting Science done</a:t>
            </a:r>
            <a:endParaRPr lang="en-US" dirty="0"/>
          </a:p>
          <a:p>
            <a:r>
              <a:rPr lang="en-US" dirty="0" smtClean="0">
                <a:solidFill>
                  <a:srgbClr val="C00000"/>
                </a:solidFill>
              </a:rPr>
              <a:t>Problems will get worse</a:t>
            </a:r>
          </a:p>
          <a:p>
            <a:pPr lvl="1"/>
            <a:r>
              <a:rPr lang="en-US" dirty="0" smtClean="0"/>
              <a:t>Need a “revolutionary” way to store, access, debug to get the science done!</a:t>
            </a:r>
            <a:endParaRPr lang="en-US" dirty="0"/>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46273" y="557158"/>
            <a:ext cx="4429125" cy="2910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46273" y="3467820"/>
            <a:ext cx="4446635" cy="2784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291938" y="6514813"/>
            <a:ext cx="6580908" cy="369332"/>
          </a:xfrm>
          <a:prstGeom prst="rect">
            <a:avLst/>
          </a:prstGeom>
          <a:solidFill>
            <a:schemeClr val="bg1"/>
          </a:solidFill>
          <a:ln>
            <a:noFill/>
          </a:ln>
        </p:spPr>
        <p:txBody>
          <a:bodyPr wrap="square">
            <a:spAutoFit/>
          </a:bodyPr>
          <a:lstStyle/>
          <a:p>
            <a:pPr eaLnBrk="1" fontAlgn="auto" hangingPunct="1">
              <a:spcBef>
                <a:spcPts val="0"/>
              </a:spcBef>
              <a:spcAft>
                <a:spcPts val="0"/>
              </a:spcAft>
              <a:defRPr/>
            </a:pPr>
            <a:r>
              <a:rPr lang="en-US" sz="900" i="0" kern="0" dirty="0">
                <a:solidFill>
                  <a:sysClr val="windowText" lastClr="000000"/>
                </a:solidFill>
              </a:rPr>
              <a:t>From J. </a:t>
            </a:r>
            <a:r>
              <a:rPr lang="en-US" sz="900" i="0" kern="0" dirty="0" err="1">
                <a:solidFill>
                  <a:sysClr val="windowText" lastClr="000000"/>
                </a:solidFill>
              </a:rPr>
              <a:t>Dongarra</a:t>
            </a:r>
            <a:r>
              <a:rPr lang="en-US" sz="900" i="0" kern="0" dirty="0">
                <a:solidFill>
                  <a:sysClr val="windowText" lastClr="000000"/>
                </a:solidFill>
              </a:rPr>
              <a:t>, “Impact of Architecture and Technology for Extreme Scale on Software and Algorithm Design,” Cross-cutting Technologies for Computing at the Exascale, February 2-5, 2010.</a:t>
            </a:r>
          </a:p>
        </p:txBody>
      </p:sp>
      <p:grpSp>
        <p:nvGrpSpPr>
          <p:cNvPr id="13" name="Group 12"/>
          <p:cNvGrpSpPr/>
          <p:nvPr/>
        </p:nvGrpSpPr>
        <p:grpSpPr>
          <a:xfrm>
            <a:off x="5428384" y="3133299"/>
            <a:ext cx="2969653" cy="2447808"/>
            <a:chOff x="5652038" y="3110227"/>
            <a:chExt cx="2969653" cy="2686846"/>
          </a:xfrm>
        </p:grpSpPr>
        <p:sp>
          <p:nvSpPr>
            <p:cNvPr id="8" name="Cloud 7"/>
            <p:cNvSpPr/>
            <p:nvPr/>
          </p:nvSpPr>
          <p:spPr>
            <a:xfrm>
              <a:off x="5652038" y="3110227"/>
              <a:ext cx="2969653" cy="2211124"/>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Most people get &lt; 10 GB/s at </a:t>
              </a:r>
              <a:r>
                <a:rPr lang="en-US" sz="2400" dirty="0" smtClean="0">
                  <a:solidFill>
                    <a:schemeClr val="tx1"/>
                  </a:solidFill>
                </a:rPr>
                <a:t>scale</a:t>
              </a:r>
              <a:endParaRPr lang="en-US" sz="2400" dirty="0">
                <a:solidFill>
                  <a:schemeClr val="tx1"/>
                </a:solidFill>
              </a:endParaRPr>
            </a:p>
          </p:txBody>
        </p:sp>
        <p:cxnSp>
          <p:nvCxnSpPr>
            <p:cNvPr id="11" name="Straight Arrow Connector 10"/>
            <p:cNvCxnSpPr>
              <a:stCxn id="8" idx="1"/>
            </p:cNvCxnSpPr>
            <p:nvPr/>
          </p:nvCxnSpPr>
          <p:spPr>
            <a:xfrm flipH="1">
              <a:off x="6187249" y="5318999"/>
              <a:ext cx="949616" cy="4780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523520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r>
              <a:rPr lang="en-US" sz="2400" dirty="0" smtClean="0">
                <a:solidFill>
                  <a:srgbClr val="7F7F7F"/>
                </a:solidFill>
              </a:rPr>
              <a:t>We will get the same result with MPI</a:t>
            </a:r>
          </a:p>
          <a:p>
            <a:endParaRPr lang="en-US" sz="2400" dirty="0" smtClean="0">
              <a:solidFill>
                <a:srgbClr val="7F7F7F"/>
              </a:solidFill>
            </a:endParaRPr>
          </a:p>
          <a:p>
            <a:endParaRPr lang="en-US" sz="2400" dirty="0" smtClean="0">
              <a:solidFill>
                <a:srgbClr val="7F7F7F"/>
              </a:solidFill>
            </a:endParaRPr>
          </a:p>
          <a:p>
            <a:pPr lvl="1"/>
            <a:r>
              <a:rPr lang="en-US" sz="2000" dirty="0" smtClean="0">
                <a:solidFill>
                  <a:srgbClr val="7F7F7F"/>
                </a:solidFill>
              </a:rPr>
              <a:t>Add </a:t>
            </a:r>
            <a:r>
              <a:rPr lang="en-US" sz="2000" dirty="0" err="1" smtClean="0">
                <a:solidFill>
                  <a:srgbClr val="7F7F7F"/>
                </a:solidFill>
              </a:rPr>
              <a:t>AdiosJava.jar</a:t>
            </a:r>
            <a:r>
              <a:rPr lang="en-US" sz="2000" dirty="0" smtClean="0">
                <a:solidFill>
                  <a:srgbClr val="7F7F7F"/>
                </a:solidFill>
              </a:rPr>
              <a:t> in the </a:t>
            </a:r>
            <a:r>
              <a:rPr lang="en-US" sz="2000" dirty="0" err="1" smtClean="0">
                <a:solidFill>
                  <a:srgbClr val="7F7F7F"/>
                </a:solidFill>
              </a:rPr>
              <a:t>classpath</a:t>
            </a:r>
            <a:endParaRPr lang="en-US" sz="2000" dirty="0" smtClean="0">
              <a:solidFill>
                <a:srgbClr val="7F7F7F"/>
              </a:solidFill>
            </a:endParaRPr>
          </a:p>
          <a:p>
            <a:pPr lvl="1"/>
            <a:r>
              <a:rPr lang="en-US" sz="2000" dirty="0" smtClean="0">
                <a:solidFill>
                  <a:srgbClr val="7F7F7F"/>
                </a:solidFill>
              </a:rPr>
              <a:t>Specify the directory contains </a:t>
            </a:r>
            <a:r>
              <a:rPr lang="en-US" sz="2000" dirty="0" err="1" smtClean="0">
                <a:solidFill>
                  <a:srgbClr val="7F7F7F"/>
                </a:solidFill>
              </a:rPr>
              <a:t>libAdiosJava.so</a:t>
            </a:r>
            <a:r>
              <a:rPr lang="en-US" sz="2000" dirty="0" smtClean="0">
                <a:solidFill>
                  <a:srgbClr val="7F7F7F"/>
                </a:solidFill>
              </a:rPr>
              <a:t> (shared lib)  in </a:t>
            </a:r>
            <a:r>
              <a:rPr lang="en-US" sz="2000" dirty="0" err="1" smtClean="0">
                <a:solidFill>
                  <a:srgbClr val="7F7F7F"/>
                </a:solidFill>
              </a:rPr>
              <a:t>java.library.path</a:t>
            </a:r>
            <a:endParaRPr lang="en-US" sz="2000" dirty="0" smtClean="0">
              <a:solidFill>
                <a:srgbClr val="7F7F7F"/>
              </a:solidFill>
            </a:endParaRPr>
          </a:p>
          <a:p>
            <a:r>
              <a:rPr lang="en-US" sz="2400" dirty="0" smtClean="0">
                <a:solidFill>
                  <a:srgbClr val="7F7F7F"/>
                </a:solidFill>
              </a:rPr>
              <a:t>Use </a:t>
            </a:r>
            <a:r>
              <a:rPr lang="en-US" sz="2400" dirty="0" err="1" smtClean="0">
                <a:solidFill>
                  <a:srgbClr val="7F7F7F"/>
                </a:solidFill>
              </a:rPr>
              <a:t>bpls</a:t>
            </a:r>
            <a:r>
              <a:rPr lang="en-US" sz="2400" dirty="0" smtClean="0">
                <a:solidFill>
                  <a:srgbClr val="7F7F7F"/>
                </a:solidFill>
              </a:rPr>
              <a:t> to read in a 2D slice</a:t>
            </a:r>
          </a:p>
          <a:p>
            <a:endParaRPr lang="en-US" sz="2400" dirty="0"/>
          </a:p>
          <a:p>
            <a:endParaRPr lang="en-US" sz="2400" dirty="0" smtClean="0"/>
          </a:p>
          <a:p>
            <a:endParaRPr lang="en-US" sz="2400" dirty="0"/>
          </a:p>
          <a:p>
            <a:endParaRPr lang="en-US" sz="2400" dirty="0" smtClean="0"/>
          </a:p>
          <a:p>
            <a:endParaRPr lang="en-US" sz="2400" dirty="0" smtClean="0"/>
          </a:p>
        </p:txBody>
      </p:sp>
      <p:sp>
        <p:nvSpPr>
          <p:cNvPr id="28" name="TextBox 27"/>
          <p:cNvSpPr txBox="1"/>
          <p:nvPr/>
        </p:nvSpPr>
        <p:spPr>
          <a:xfrm>
            <a:off x="459568" y="3655807"/>
            <a:ext cx="8236322" cy="2062103"/>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solidFill>
                  <a:srgbClr val="000000"/>
                </a:solidFill>
              </a:rPr>
              <a:t>﻿﻿$ </a:t>
            </a:r>
            <a:r>
              <a:rPr lang="en-US" sz="2400" dirty="0" err="1">
                <a:solidFill>
                  <a:srgbClr val="000000"/>
                </a:solidFill>
              </a:rPr>
              <a:t>bpls</a:t>
            </a:r>
            <a:r>
              <a:rPr lang="en-US" sz="2400" dirty="0">
                <a:solidFill>
                  <a:srgbClr val="000000"/>
                </a:solidFill>
              </a:rPr>
              <a:t> writer00.bp -d </a:t>
            </a:r>
            <a:r>
              <a:rPr lang="en-US" sz="2400" dirty="0" err="1">
                <a:solidFill>
                  <a:srgbClr val="000000"/>
                </a:solidFill>
              </a:rPr>
              <a:t>xy</a:t>
            </a:r>
            <a:r>
              <a:rPr lang="en-US" sz="2400" dirty="0">
                <a:solidFill>
                  <a:srgbClr val="000000"/>
                </a:solidFill>
              </a:rPr>
              <a:t> </a:t>
            </a:r>
            <a:r>
              <a:rPr lang="en-US" sz="2400" dirty="0" smtClean="0">
                <a:solidFill>
                  <a:srgbClr val="000000"/>
                </a:solidFill>
              </a:rPr>
              <a:t> \</a:t>
            </a:r>
            <a:br>
              <a:rPr lang="en-US" sz="2400" dirty="0" smtClean="0">
                <a:solidFill>
                  <a:srgbClr val="000000"/>
                </a:solidFill>
              </a:rPr>
            </a:br>
            <a:r>
              <a:rPr lang="en-US" sz="2400" dirty="0" smtClean="0">
                <a:solidFill>
                  <a:srgbClr val="000000"/>
                </a:solidFill>
              </a:rPr>
              <a:t>   -</a:t>
            </a:r>
            <a:r>
              <a:rPr lang="en-US" sz="2400" dirty="0">
                <a:solidFill>
                  <a:srgbClr val="000000"/>
                </a:solidFill>
              </a:rPr>
              <a:t>s "</a:t>
            </a:r>
            <a:r>
              <a:rPr lang="en-US" sz="2400" dirty="0" smtClean="0">
                <a:solidFill>
                  <a:srgbClr val="000000"/>
                </a:solidFill>
              </a:rPr>
              <a:t>128,64” </a:t>
            </a:r>
            <a:r>
              <a:rPr lang="en-US" sz="2400" dirty="0">
                <a:solidFill>
                  <a:srgbClr val="000000"/>
                </a:solidFill>
              </a:rPr>
              <a:t>-c "2,2" -n 2</a:t>
            </a:r>
          </a:p>
          <a:p>
            <a:pPr>
              <a:buNone/>
            </a:pPr>
            <a:r>
              <a:rPr lang="en-US" sz="2000" b="1" dirty="0">
                <a:solidFill>
                  <a:srgbClr val="000000"/>
                </a:solidFill>
                <a:latin typeface="Courier New"/>
                <a:cs typeface="Courier New"/>
              </a:rPr>
              <a:t>double   /</a:t>
            </a:r>
            <a:r>
              <a:rPr lang="en-US" sz="2000" b="1" dirty="0" err="1">
                <a:solidFill>
                  <a:srgbClr val="000000"/>
                </a:solidFill>
                <a:latin typeface="Courier New"/>
                <a:cs typeface="Courier New"/>
              </a:rPr>
              <a:t>xy</a:t>
            </a:r>
            <a:r>
              <a:rPr lang="en-US" sz="2000" b="1" dirty="0">
                <a:solidFill>
                  <a:srgbClr val="000000"/>
                </a:solidFill>
                <a:latin typeface="Courier New"/>
                <a:cs typeface="Courier New"/>
              </a:rPr>
              <a:t>   {387, 260}</a:t>
            </a:r>
          </a:p>
          <a:p>
            <a:pPr>
              <a:buNone/>
            </a:pPr>
            <a:r>
              <a:rPr lang="en-US" sz="2000" b="1" dirty="0">
                <a:solidFill>
                  <a:srgbClr val="000000"/>
                </a:solidFill>
                <a:latin typeface="Courier New"/>
                <a:cs typeface="Courier New"/>
              </a:rPr>
              <a:t> slice (128:129, 64:65)</a:t>
            </a:r>
          </a:p>
          <a:p>
            <a:pPr>
              <a:buNone/>
            </a:pPr>
            <a:r>
              <a:rPr lang="en-US" sz="2000" b="1" dirty="0">
                <a:solidFill>
                  <a:srgbClr val="000000"/>
                </a:solidFill>
                <a:latin typeface="Courier New"/>
                <a:cs typeface="Courier New"/>
              </a:rPr>
              <a:t> (128,64)    0 1 </a:t>
            </a:r>
          </a:p>
          <a:p>
            <a:pPr>
              <a:buNone/>
            </a:pPr>
            <a:r>
              <a:rPr lang="en-US" sz="2000" b="1" dirty="0">
                <a:solidFill>
                  <a:srgbClr val="000000"/>
                </a:solidFill>
                <a:latin typeface="Courier New"/>
                <a:cs typeface="Courier New"/>
              </a:rPr>
              <a:t> (129,64)    4 5</a:t>
            </a:r>
          </a:p>
        </p:txBody>
      </p:sp>
      <p:sp>
        <p:nvSpPr>
          <p:cNvPr id="2" name="Title 1"/>
          <p:cNvSpPr>
            <a:spLocks noGrp="1"/>
          </p:cNvSpPr>
          <p:nvPr>
            <p:ph type="title"/>
          </p:nvPr>
        </p:nvSpPr>
        <p:spPr/>
        <p:txBody>
          <a:bodyPr>
            <a:normAutofit/>
          </a:bodyPr>
          <a:lstStyle/>
          <a:p>
            <a:r>
              <a:rPr lang="en-US" dirty="0" err="1" smtClean="0">
                <a:solidFill>
                  <a:srgbClr val="7F7F7F"/>
                </a:solidFill>
              </a:rPr>
              <a:t>mpiexec</a:t>
            </a:r>
            <a:r>
              <a:rPr lang="en-US" dirty="0" smtClean="0">
                <a:solidFill>
                  <a:srgbClr val="7F7F7F"/>
                </a:solidFill>
              </a:rPr>
              <a:t>  and </a:t>
            </a:r>
            <a:r>
              <a:rPr lang="en-US" dirty="0" err="1" smtClean="0">
                <a:solidFill>
                  <a:srgbClr val="7F7F7F"/>
                </a:solidFill>
              </a:rPr>
              <a:t>bpls</a:t>
            </a:r>
            <a:endParaRPr lang="en-US" dirty="0">
              <a:solidFill>
                <a:srgbClr val="7F7F7F"/>
              </a:solidFill>
            </a:endParaRPr>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120</a:t>
            </a:fld>
            <a:endParaRPr lang="en-US" dirty="0"/>
          </a:p>
        </p:txBody>
      </p:sp>
      <p:sp>
        <p:nvSpPr>
          <p:cNvPr id="4" name="Rectangle 3"/>
          <p:cNvSpPr/>
          <p:nvPr/>
        </p:nvSpPr>
        <p:spPr>
          <a:xfrm>
            <a:off x="5415638" y="2958505"/>
            <a:ext cx="3623288" cy="3054928"/>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8" name="Group 7"/>
          <p:cNvGrpSpPr/>
          <p:nvPr/>
        </p:nvGrpSpPr>
        <p:grpSpPr>
          <a:xfrm>
            <a:off x="5431949" y="3097911"/>
            <a:ext cx="3439749" cy="2808304"/>
            <a:chOff x="5371300" y="2681024"/>
            <a:chExt cx="3439749" cy="3641279"/>
          </a:xfrm>
        </p:grpSpPr>
        <p:sp>
          <p:nvSpPr>
            <p:cNvPr id="9" name="Rectangle 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xy.00.png"/>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11" name="TextBox 10"/>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12" name="TextBox 11"/>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3" name="TextBox 12"/>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4" name="TextBox 13"/>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5" name="TextBox 14"/>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6" name="TextBox 15"/>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7" name="TextBox 16"/>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9" name="TextBox 18"/>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20" name="TextBox 19"/>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22" name="TextBox 21"/>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23" name="TextBox 22"/>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4" name="TextBox 23"/>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5" name="TextBox 24"/>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6" name="TextBox 25"/>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sp>
        <p:nvSpPr>
          <p:cNvPr id="27" name="TextBox 26"/>
          <p:cNvSpPr txBox="1"/>
          <p:nvPr/>
        </p:nvSpPr>
        <p:spPr>
          <a:xfrm>
            <a:off x="441595" y="1186927"/>
            <a:ext cx="8236322" cy="830997"/>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 </a:t>
            </a:r>
            <a:r>
              <a:rPr lang="en-US" sz="2400" dirty="0" err="1"/>
              <a:t>mpiexec</a:t>
            </a:r>
            <a:r>
              <a:rPr lang="en-US" sz="2400" dirty="0"/>
              <a:t> -n 12 java -</a:t>
            </a:r>
            <a:r>
              <a:rPr lang="en-US" sz="2400" dirty="0" err="1"/>
              <a:t>Djava.library.path</a:t>
            </a:r>
            <a:r>
              <a:rPr lang="en-US" sz="2400" dirty="0"/>
              <a:t>=/opt/adios/1.5.0/lib -</a:t>
            </a:r>
            <a:r>
              <a:rPr lang="en-US" sz="2400" dirty="0" err="1"/>
              <a:t>classpath</a:t>
            </a:r>
            <a:r>
              <a:rPr lang="en-US" sz="2400" dirty="0"/>
              <a:t> /opt/adios/1.5.0/lib/AdiosJava.jar:. Writer</a:t>
            </a:r>
          </a:p>
        </p:txBody>
      </p:sp>
      <p:sp>
        <p:nvSpPr>
          <p:cNvPr id="29" name="Rectangle 28"/>
          <p:cNvSpPr/>
          <p:nvPr/>
        </p:nvSpPr>
        <p:spPr>
          <a:xfrm>
            <a:off x="6563005" y="4490042"/>
            <a:ext cx="228600" cy="228600"/>
          </a:xfrm>
          <a:prstGeom prst="rect">
            <a:avLst/>
          </a:prstGeom>
          <a:solidFill>
            <a:srgbClr val="FFFFFF"/>
          </a:solidFill>
          <a:ln>
            <a:solidFill>
              <a:schemeClr val="accent2">
                <a:lumMod val="40000"/>
                <a:lumOff val="6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984458350"/>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Java Read API functions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File </a:t>
            </a:r>
            <a:r>
              <a:rPr lang="en-US" dirty="0"/>
              <a:t>o</a:t>
            </a:r>
            <a:r>
              <a:rPr lang="en-US" dirty="0" smtClean="0"/>
              <a:t>pen &amp; </a:t>
            </a:r>
            <a:r>
              <a:rPr lang="en-US" dirty="0"/>
              <a:t>c</a:t>
            </a:r>
            <a:r>
              <a:rPr lang="en-US" dirty="0" smtClean="0"/>
              <a:t>lose</a:t>
            </a:r>
          </a:p>
          <a:p>
            <a:pPr marL="457200" lvl="1" indent="0">
              <a:buNone/>
            </a:pPr>
            <a:r>
              <a:rPr lang="en-US" dirty="0" err="1" smtClean="0"/>
              <a:t>AdiosFile</a:t>
            </a:r>
            <a:r>
              <a:rPr lang="en-US" dirty="0" smtClean="0"/>
              <a:t> FH = new </a:t>
            </a:r>
            <a:r>
              <a:rPr lang="en-US" dirty="0" err="1" smtClean="0">
                <a:solidFill>
                  <a:srgbClr val="FF0000"/>
                </a:solidFill>
              </a:rPr>
              <a:t>AdiosFile</a:t>
            </a:r>
            <a:r>
              <a:rPr lang="en-US" dirty="0" smtClean="0"/>
              <a:t>();</a:t>
            </a:r>
          </a:p>
          <a:p>
            <a:pPr marL="457200" lvl="1" indent="0">
              <a:buNone/>
            </a:pPr>
            <a:r>
              <a:rPr lang="en-US" dirty="0" err="1" smtClean="0"/>
              <a:t>FH.</a:t>
            </a:r>
            <a:r>
              <a:rPr lang="en-US" dirty="0" err="1" smtClean="0">
                <a:solidFill>
                  <a:srgbClr val="FF0000"/>
                </a:solidFill>
              </a:rPr>
              <a:t>open</a:t>
            </a:r>
            <a:r>
              <a:rPr lang="en-US" dirty="0" smtClean="0"/>
              <a:t>(FILENAME, COMM);</a:t>
            </a:r>
          </a:p>
          <a:p>
            <a:pPr marL="457200" lvl="1" indent="0">
              <a:buNone/>
            </a:pPr>
            <a:r>
              <a:rPr lang="pt-BR" dirty="0" err="1" smtClean="0"/>
              <a:t>FH.</a:t>
            </a:r>
            <a:r>
              <a:rPr lang="pt-BR" dirty="0" err="1" smtClean="0">
                <a:solidFill>
                  <a:srgbClr val="FF0000"/>
                </a:solidFill>
              </a:rPr>
              <a:t>close</a:t>
            </a:r>
            <a:r>
              <a:rPr lang="pt-BR" dirty="0" smtClean="0"/>
              <a:t>()</a:t>
            </a:r>
          </a:p>
          <a:p>
            <a:pPr marL="1150938" lvl="2" indent="-241300"/>
            <a:r>
              <a:rPr lang="pt-BR" dirty="0" smtClean="0"/>
              <a:t>H </a:t>
            </a:r>
            <a:r>
              <a:rPr lang="pt-BR" dirty="0" err="1" smtClean="0"/>
              <a:t>is</a:t>
            </a:r>
            <a:r>
              <a:rPr lang="pt-BR" dirty="0" smtClean="0"/>
              <a:t> </a:t>
            </a:r>
            <a:r>
              <a:rPr lang="pt-BR" dirty="0" err="1"/>
              <a:t>adios</a:t>
            </a:r>
            <a:r>
              <a:rPr lang="pt-BR" dirty="0"/>
              <a:t> file </a:t>
            </a:r>
            <a:r>
              <a:rPr lang="pt-BR" dirty="0" err="1" smtClean="0"/>
              <a:t>handler</a:t>
            </a:r>
            <a:endParaRPr lang="en-US" dirty="0" smtClean="0"/>
          </a:p>
          <a:p>
            <a:r>
              <a:rPr lang="pt-BR" dirty="0" err="1" smtClean="0"/>
              <a:t>Group</a:t>
            </a:r>
            <a:r>
              <a:rPr lang="pt-BR" dirty="0" smtClean="0"/>
              <a:t> open &amp; </a:t>
            </a:r>
            <a:r>
              <a:rPr lang="pt-BR" dirty="0"/>
              <a:t>c</a:t>
            </a:r>
            <a:r>
              <a:rPr lang="pt-BR" dirty="0" smtClean="0"/>
              <a:t>lose</a:t>
            </a:r>
          </a:p>
          <a:p>
            <a:pPr marL="457200" lvl="1" indent="0">
              <a:buNone/>
            </a:pPr>
            <a:r>
              <a:rPr lang="en-US" dirty="0" err="1" smtClean="0">
                <a:solidFill>
                  <a:prstClr val="black"/>
                </a:solidFill>
              </a:rPr>
              <a:t>AdiosGroup</a:t>
            </a:r>
            <a:r>
              <a:rPr lang="en-US" dirty="0" smtClean="0">
                <a:solidFill>
                  <a:prstClr val="black"/>
                </a:solidFill>
              </a:rPr>
              <a:t> GH = new </a:t>
            </a:r>
            <a:r>
              <a:rPr lang="en-US" dirty="0" err="1" smtClean="0">
                <a:solidFill>
                  <a:srgbClr val="FF0000"/>
                </a:solidFill>
              </a:rPr>
              <a:t>AdiosGroup</a:t>
            </a:r>
            <a:r>
              <a:rPr lang="en-US" dirty="0" smtClean="0">
                <a:solidFill>
                  <a:prstClr val="black"/>
                </a:solidFill>
              </a:rPr>
              <a:t>(FH);</a:t>
            </a:r>
          </a:p>
          <a:p>
            <a:pPr marL="457200" lvl="1" indent="0">
              <a:buNone/>
            </a:pPr>
            <a:r>
              <a:rPr lang="pt-BR" dirty="0" err="1" smtClean="0"/>
              <a:t>GH.</a:t>
            </a:r>
            <a:r>
              <a:rPr lang="pt-BR" dirty="0" err="1" smtClean="0">
                <a:solidFill>
                  <a:srgbClr val="FF0000"/>
                </a:solidFill>
              </a:rPr>
              <a:t>group</a:t>
            </a:r>
            <a:r>
              <a:rPr lang="pt-BR" dirty="0"/>
              <a:t>(</a:t>
            </a:r>
            <a:r>
              <a:rPr lang="pt-BR" dirty="0" smtClean="0"/>
              <a:t>GRPNAME</a:t>
            </a:r>
            <a:r>
              <a:rPr lang="pt-BR" dirty="0"/>
              <a:t>)</a:t>
            </a:r>
            <a:endParaRPr lang="en-US" dirty="0"/>
          </a:p>
          <a:p>
            <a:pPr marL="1150938" lvl="2" indent="-241300"/>
            <a:r>
              <a:rPr lang="pt-BR" dirty="0" smtClean="0">
                <a:solidFill>
                  <a:prstClr val="black"/>
                </a:solidFill>
              </a:rPr>
              <a:t>GH </a:t>
            </a:r>
            <a:r>
              <a:rPr lang="pt-BR" dirty="0" err="1" smtClean="0">
                <a:solidFill>
                  <a:prstClr val="black"/>
                </a:solidFill>
              </a:rPr>
              <a:t>is</a:t>
            </a:r>
            <a:r>
              <a:rPr lang="pt-BR" dirty="0" smtClean="0">
                <a:solidFill>
                  <a:prstClr val="black"/>
                </a:solidFill>
              </a:rPr>
              <a:t> </a:t>
            </a:r>
            <a:r>
              <a:rPr lang="pt-BR" dirty="0" err="1" smtClean="0">
                <a:solidFill>
                  <a:prstClr val="black"/>
                </a:solidFill>
              </a:rPr>
              <a:t>adios</a:t>
            </a:r>
            <a:r>
              <a:rPr lang="pt-BR" dirty="0" smtClean="0">
                <a:solidFill>
                  <a:prstClr val="black"/>
                </a:solidFill>
              </a:rPr>
              <a:t> </a:t>
            </a:r>
            <a:r>
              <a:rPr lang="pt-BR" dirty="0" err="1" smtClean="0">
                <a:solidFill>
                  <a:prstClr val="black"/>
                </a:solidFill>
              </a:rPr>
              <a:t>group</a:t>
            </a:r>
            <a:r>
              <a:rPr lang="pt-BR" dirty="0" smtClean="0">
                <a:solidFill>
                  <a:prstClr val="black"/>
                </a:solidFill>
              </a:rPr>
              <a:t> </a:t>
            </a:r>
            <a:r>
              <a:rPr lang="pt-BR" dirty="0" err="1" smtClean="0">
                <a:solidFill>
                  <a:prstClr val="black"/>
                </a:solidFill>
              </a:rPr>
              <a:t>handler</a:t>
            </a:r>
            <a:endParaRPr lang="pt-BR" dirty="0" smtClean="0">
              <a:solidFill>
                <a:prstClr val="black"/>
              </a:solidFill>
            </a:endParaRPr>
          </a:p>
          <a:p>
            <a:pPr marL="1150938" lvl="2" indent="-241300"/>
            <a:r>
              <a:rPr lang="pt-BR" dirty="0" smtClean="0">
                <a:solidFill>
                  <a:prstClr val="black"/>
                </a:solidFill>
              </a:rPr>
              <a:t>GRPNAME </a:t>
            </a:r>
            <a:r>
              <a:rPr lang="pt-BR" dirty="0" err="1" smtClean="0">
                <a:solidFill>
                  <a:prstClr val="black"/>
                </a:solidFill>
              </a:rPr>
              <a:t>is</a:t>
            </a:r>
            <a:r>
              <a:rPr lang="pt-BR" dirty="0" smtClean="0">
                <a:solidFill>
                  <a:prstClr val="black"/>
                </a:solidFill>
              </a:rPr>
              <a:t> a </a:t>
            </a:r>
            <a:r>
              <a:rPr lang="en-US" dirty="0" smtClean="0">
                <a:solidFill>
                  <a:prstClr val="black"/>
                </a:solidFill>
              </a:rPr>
              <a:t>group name</a:t>
            </a:r>
            <a:endParaRPr lang="pt-BR" dirty="0" smtClean="0"/>
          </a:p>
          <a:p>
            <a:r>
              <a:rPr lang="pt-BR" dirty="0" err="1" smtClean="0"/>
              <a:t>Read</a:t>
            </a:r>
            <a:r>
              <a:rPr lang="pt-BR" dirty="0" smtClean="0"/>
              <a:t> </a:t>
            </a:r>
            <a:r>
              <a:rPr lang="pt-BR" dirty="0" err="1" smtClean="0"/>
              <a:t>variables</a:t>
            </a:r>
            <a:endParaRPr lang="pt-BR" dirty="0" smtClean="0"/>
          </a:p>
          <a:p>
            <a:pPr marL="457200" lvl="1" indent="0">
              <a:buNone/>
            </a:pPr>
            <a:r>
              <a:rPr lang="en-US" dirty="0" err="1" smtClean="0">
                <a:solidFill>
                  <a:prstClr val="black"/>
                </a:solidFill>
              </a:rPr>
              <a:t>AdiosVarinfo</a:t>
            </a:r>
            <a:r>
              <a:rPr lang="en-US" dirty="0" smtClean="0">
                <a:solidFill>
                  <a:prstClr val="black"/>
                </a:solidFill>
              </a:rPr>
              <a:t> VH = new </a:t>
            </a:r>
            <a:r>
              <a:rPr lang="en-US" dirty="0" err="1" smtClean="0">
                <a:solidFill>
                  <a:srgbClr val="FF0000"/>
                </a:solidFill>
              </a:rPr>
              <a:t>AdiosVarinfo</a:t>
            </a:r>
            <a:r>
              <a:rPr lang="en-US" dirty="0" smtClean="0">
                <a:solidFill>
                  <a:prstClr val="black"/>
                </a:solidFill>
              </a:rPr>
              <a:t>(GH);</a:t>
            </a:r>
          </a:p>
          <a:p>
            <a:pPr marL="457200" lvl="1" indent="0">
              <a:buNone/>
            </a:pPr>
            <a:r>
              <a:rPr lang="pt-BR" dirty="0" err="1" smtClean="0">
                <a:solidFill>
                  <a:prstClr val="black"/>
                </a:solidFill>
              </a:rPr>
              <a:t>VH.</a:t>
            </a:r>
            <a:r>
              <a:rPr lang="pt-BR" dirty="0" err="1" smtClean="0">
                <a:solidFill>
                  <a:srgbClr val="FF0000"/>
                </a:solidFill>
              </a:rPr>
              <a:t>inq</a:t>
            </a:r>
            <a:r>
              <a:rPr lang="pt-BR" dirty="0" smtClean="0">
                <a:solidFill>
                  <a:prstClr val="black"/>
                </a:solidFill>
              </a:rPr>
              <a:t>(VARNAME)</a:t>
            </a:r>
          </a:p>
          <a:p>
            <a:pPr marL="457200" lvl="1" indent="0">
              <a:buNone/>
            </a:pPr>
            <a:r>
              <a:rPr lang="pt-BR" dirty="0" err="1" smtClean="0">
                <a:solidFill>
                  <a:prstClr val="black"/>
                </a:solidFill>
              </a:rPr>
              <a:t>VH.</a:t>
            </a:r>
            <a:r>
              <a:rPr lang="pt-BR" dirty="0" err="1" smtClean="0">
                <a:solidFill>
                  <a:srgbClr val="FF0000"/>
                </a:solidFill>
              </a:rPr>
              <a:t>readIntValue</a:t>
            </a:r>
            <a:r>
              <a:rPr lang="pt-BR" dirty="0" smtClean="0">
                <a:solidFill>
                  <a:prstClr val="black"/>
                </a:solidFill>
              </a:rPr>
              <a:t>()</a:t>
            </a:r>
          </a:p>
          <a:p>
            <a:pPr marL="457200" lvl="1" indent="0">
              <a:buNone/>
            </a:pPr>
            <a:r>
              <a:rPr lang="pt-BR" dirty="0" err="1" smtClean="0">
                <a:solidFill>
                  <a:prstClr val="black"/>
                </a:solidFill>
              </a:rPr>
              <a:t>VH.</a:t>
            </a:r>
            <a:r>
              <a:rPr lang="pt-BR" dirty="0" err="1" smtClean="0">
                <a:solidFill>
                  <a:srgbClr val="FF0000"/>
                </a:solidFill>
              </a:rPr>
              <a:t>read</a:t>
            </a:r>
            <a:r>
              <a:rPr lang="pt-BR" dirty="0" smtClean="0">
                <a:solidFill>
                  <a:prstClr val="black"/>
                </a:solidFill>
              </a:rPr>
              <a:t>(OFFSET, COUNT, ARR)</a:t>
            </a:r>
          </a:p>
          <a:p>
            <a:pPr lvl="2"/>
            <a:r>
              <a:rPr lang="pt-BR" dirty="0" smtClean="0"/>
              <a:t>VARNAME </a:t>
            </a:r>
            <a:r>
              <a:rPr lang="pt-BR" dirty="0" err="1" smtClean="0"/>
              <a:t>is</a:t>
            </a:r>
            <a:r>
              <a:rPr lang="pt-BR" dirty="0" smtClean="0"/>
              <a:t> a </a:t>
            </a:r>
            <a:r>
              <a:rPr lang="pt-BR" dirty="0" err="1" smtClean="0"/>
              <a:t>variable</a:t>
            </a:r>
            <a:r>
              <a:rPr lang="pt-BR" dirty="0" smtClean="0"/>
              <a:t> </a:t>
            </a:r>
            <a:r>
              <a:rPr lang="pt-BR" dirty="0" err="1" smtClean="0"/>
              <a:t>name</a:t>
            </a:r>
            <a:endParaRPr lang="pt-BR" dirty="0" smtClean="0"/>
          </a:p>
          <a:p>
            <a:pPr lvl="2"/>
            <a:r>
              <a:rPr lang="pt-BR" dirty="0" smtClean="0"/>
              <a:t>VH </a:t>
            </a:r>
            <a:r>
              <a:rPr lang="pt-BR" dirty="0" err="1" smtClean="0"/>
              <a:t>is</a:t>
            </a:r>
            <a:r>
              <a:rPr lang="pt-BR" dirty="0" smtClean="0"/>
              <a:t> </a:t>
            </a:r>
            <a:r>
              <a:rPr lang="pt-BR" dirty="0" err="1" smtClean="0"/>
              <a:t>Adios</a:t>
            </a:r>
            <a:r>
              <a:rPr lang="pt-BR" dirty="0" smtClean="0"/>
              <a:t> </a:t>
            </a:r>
            <a:r>
              <a:rPr lang="pt-BR" dirty="0" err="1" smtClean="0"/>
              <a:t>variable</a:t>
            </a:r>
            <a:r>
              <a:rPr lang="pt-BR" dirty="0" smtClean="0"/>
              <a:t> </a:t>
            </a:r>
            <a:r>
              <a:rPr lang="pt-BR" dirty="0" err="1" smtClean="0"/>
              <a:t>handler</a:t>
            </a:r>
            <a:endParaRPr lang="pt-BR" dirty="0" smtClean="0"/>
          </a:p>
          <a:p>
            <a:pPr lvl="2"/>
            <a:r>
              <a:rPr lang="pt-BR" dirty="0" err="1" smtClean="0"/>
              <a:t>After</a:t>
            </a:r>
            <a:r>
              <a:rPr lang="pt-BR" dirty="0" smtClean="0"/>
              <a:t> </a:t>
            </a:r>
            <a:r>
              <a:rPr lang="pt-BR" dirty="0" err="1" smtClean="0"/>
              <a:t>inq</a:t>
            </a:r>
            <a:r>
              <a:rPr lang="pt-BR" dirty="0" smtClean="0"/>
              <a:t>(), </a:t>
            </a:r>
            <a:r>
              <a:rPr lang="pt-BR" dirty="0" err="1" smtClean="0"/>
              <a:t>call</a:t>
            </a:r>
            <a:r>
              <a:rPr lang="pt-BR" dirty="0" smtClean="0"/>
              <a:t> </a:t>
            </a:r>
            <a:r>
              <a:rPr lang="pt-BR" dirty="0" err="1" smtClean="0"/>
              <a:t>readIntValue</a:t>
            </a:r>
            <a:r>
              <a:rPr lang="pt-BR" dirty="0" smtClean="0"/>
              <a:t>() for </a:t>
            </a:r>
            <a:r>
              <a:rPr lang="pt-BR" dirty="0" err="1" smtClean="0"/>
              <a:t>scalar</a:t>
            </a:r>
            <a:r>
              <a:rPr lang="pt-BR" dirty="0" smtClean="0"/>
              <a:t> </a:t>
            </a:r>
            <a:r>
              <a:rPr lang="pt-BR" dirty="0" err="1" smtClean="0"/>
              <a:t>or</a:t>
            </a:r>
            <a:r>
              <a:rPr lang="pt-BR" dirty="0" smtClean="0"/>
              <a:t> </a:t>
            </a:r>
            <a:r>
              <a:rPr lang="pt-BR" dirty="0" err="1" smtClean="0"/>
              <a:t>read</a:t>
            </a:r>
            <a:r>
              <a:rPr lang="pt-BR" dirty="0" smtClean="0"/>
              <a:t>() for </a:t>
            </a:r>
            <a:r>
              <a:rPr lang="pt-BR" dirty="0" err="1" smtClean="0"/>
              <a:t>array</a:t>
            </a:r>
            <a:endParaRPr lang="pt-BR"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121</a:t>
            </a:fld>
            <a:endParaRPr lang="en-US"/>
          </a:p>
        </p:txBody>
      </p:sp>
    </p:spTree>
    <p:extLst>
      <p:ext uri="{BB962C8B-B14F-4D97-AF65-F5344CB8AC3E}">
        <p14:creationId xmlns:p14="http://schemas.microsoft.com/office/powerpoint/2010/main" val="1766642939"/>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Example</a:t>
            </a:r>
            <a:endParaRPr lang="en-US" dirty="0"/>
          </a:p>
        </p:txBody>
      </p:sp>
      <p:sp>
        <p:nvSpPr>
          <p:cNvPr id="6" name="Content Placeholder 5"/>
          <p:cNvSpPr>
            <a:spLocks noGrp="1"/>
          </p:cNvSpPr>
          <p:nvPr>
            <p:ph idx="1"/>
          </p:nvPr>
        </p:nvSpPr>
        <p:spPr/>
        <p:txBody>
          <a:bodyPr/>
          <a:lstStyle/>
          <a:p>
            <a:r>
              <a:rPr lang="en-US" dirty="0" smtClean="0"/>
              <a:t>Import necessary library</a:t>
            </a:r>
          </a:p>
          <a:p>
            <a:endParaRPr lang="en-US" dirty="0"/>
          </a:p>
          <a:p>
            <a:pPr marL="0" indent="0">
              <a:buNone/>
            </a:pPr>
            <a:endParaRPr lang="en-US" dirty="0" smtClean="0"/>
          </a:p>
          <a:p>
            <a:r>
              <a:rPr lang="en-US" dirty="0" smtClean="0"/>
              <a:t>Open file, group, and </a:t>
            </a:r>
            <a:r>
              <a:rPr lang="en-US" dirty="0" err="1" smtClean="0"/>
              <a:t>varinfo</a:t>
            </a:r>
            <a:endParaRPr lang="en-US" dirty="0"/>
          </a:p>
          <a:p>
            <a:endParaRPr lang="en-US" dirty="0" smtClean="0"/>
          </a:p>
          <a:p>
            <a:endParaRPr lang="en-US" dirty="0"/>
          </a:p>
          <a:p>
            <a:endParaRPr lang="en-US" dirty="0" smtClean="0"/>
          </a:p>
          <a:p>
            <a:pPr marL="0" indent="0">
              <a:buNone/>
            </a:pPr>
            <a:endParaRPr lang="en-US" dirty="0" smtClean="0"/>
          </a:p>
          <a:p>
            <a:r>
              <a:rPr lang="en-US" dirty="0" smtClean="0"/>
              <a:t>Read scalar or array</a:t>
            </a:r>
            <a:endParaRPr lang="en-US" dirty="0"/>
          </a:p>
          <a:p>
            <a:endParaRPr lang="en-US" dirty="0" smtClean="0"/>
          </a:p>
          <a:p>
            <a:endParaRPr lang="en-US" dirty="0"/>
          </a:p>
          <a:p>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122</a:t>
            </a:fld>
            <a:endParaRPr lang="en-US"/>
          </a:p>
        </p:txBody>
      </p:sp>
      <p:sp>
        <p:nvSpPr>
          <p:cNvPr id="5" name="TextBox 4"/>
          <p:cNvSpPr txBox="1"/>
          <p:nvPr/>
        </p:nvSpPr>
        <p:spPr>
          <a:xfrm>
            <a:off x="459568" y="1335782"/>
            <a:ext cx="8236322" cy="923330"/>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a:latin typeface="Courier New"/>
                <a:cs typeface="Courier New"/>
              </a:rPr>
              <a:t>import </a:t>
            </a:r>
            <a:r>
              <a:rPr lang="en-US" dirty="0" err="1">
                <a:latin typeface="Courier New"/>
                <a:cs typeface="Courier New"/>
              </a:rPr>
              <a:t>gov.ornl.ccs.AdiosFile</a:t>
            </a:r>
            <a:r>
              <a:rPr lang="en-US" dirty="0">
                <a:latin typeface="Courier New"/>
                <a:cs typeface="Courier New"/>
              </a:rPr>
              <a:t>;</a:t>
            </a:r>
          </a:p>
          <a:p>
            <a:r>
              <a:rPr lang="en-US" dirty="0">
                <a:latin typeface="Courier New"/>
                <a:cs typeface="Courier New"/>
              </a:rPr>
              <a:t>import </a:t>
            </a:r>
            <a:r>
              <a:rPr lang="en-US" dirty="0" err="1">
                <a:latin typeface="Courier New"/>
                <a:cs typeface="Courier New"/>
              </a:rPr>
              <a:t>gov.ornl.ccs.AdiosGroup</a:t>
            </a:r>
            <a:r>
              <a:rPr lang="en-US" dirty="0">
                <a:latin typeface="Courier New"/>
                <a:cs typeface="Courier New"/>
              </a:rPr>
              <a:t>;</a:t>
            </a:r>
          </a:p>
          <a:p>
            <a:r>
              <a:rPr lang="en-US" dirty="0">
                <a:latin typeface="Courier New"/>
                <a:cs typeface="Courier New"/>
              </a:rPr>
              <a:t>import </a:t>
            </a:r>
            <a:r>
              <a:rPr lang="en-US" dirty="0" err="1">
                <a:latin typeface="Courier New"/>
                <a:cs typeface="Courier New"/>
              </a:rPr>
              <a:t>gov.ornl.ccs.AdiosVarinfo</a:t>
            </a:r>
            <a:r>
              <a:rPr lang="en-US" dirty="0" smtClean="0">
                <a:latin typeface="Courier New"/>
                <a:cs typeface="Courier New"/>
              </a:rPr>
              <a:t>;</a:t>
            </a:r>
            <a:endParaRPr lang="en-US" dirty="0">
              <a:latin typeface="Courier New"/>
              <a:cs typeface="Courier New"/>
            </a:endParaRPr>
          </a:p>
        </p:txBody>
      </p:sp>
      <p:sp>
        <p:nvSpPr>
          <p:cNvPr id="7" name="TextBox 6"/>
          <p:cNvSpPr txBox="1"/>
          <p:nvPr/>
        </p:nvSpPr>
        <p:spPr>
          <a:xfrm>
            <a:off x="450100" y="2875168"/>
            <a:ext cx="8236322" cy="1754327"/>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err="1" smtClean="0">
                <a:latin typeface="Courier New"/>
                <a:cs typeface="Courier New"/>
              </a:rPr>
              <a:t>AdiosFile</a:t>
            </a:r>
            <a:r>
              <a:rPr lang="en-US" dirty="0" smtClean="0">
                <a:latin typeface="Courier New"/>
                <a:cs typeface="Courier New"/>
              </a:rPr>
              <a:t> </a:t>
            </a:r>
            <a:r>
              <a:rPr lang="en-US" dirty="0">
                <a:latin typeface="Courier New"/>
                <a:cs typeface="Courier New"/>
              </a:rPr>
              <a:t>file = new </a:t>
            </a:r>
            <a:r>
              <a:rPr lang="en-US" dirty="0" err="1">
                <a:latin typeface="Courier New"/>
                <a:cs typeface="Courier New"/>
              </a:rPr>
              <a:t>AdiosFile</a:t>
            </a:r>
            <a:r>
              <a:rPr lang="en-US" dirty="0">
                <a:latin typeface="Courier New"/>
                <a:cs typeface="Courier New"/>
              </a:rPr>
              <a:t>();</a:t>
            </a:r>
          </a:p>
          <a:p>
            <a:r>
              <a:rPr lang="en-US" dirty="0" err="1" smtClean="0">
                <a:latin typeface="Courier New"/>
                <a:cs typeface="Courier New"/>
              </a:rPr>
              <a:t>file.open</a:t>
            </a:r>
            <a:r>
              <a:rPr lang="en-US" dirty="0">
                <a:latin typeface="Courier New"/>
                <a:cs typeface="Courier New"/>
              </a:rPr>
              <a:t>(</a:t>
            </a:r>
            <a:r>
              <a:rPr lang="en-US" dirty="0" err="1">
                <a:latin typeface="Courier New"/>
                <a:cs typeface="Courier New"/>
              </a:rPr>
              <a:t>String.format</a:t>
            </a:r>
            <a:r>
              <a:rPr lang="en-US" dirty="0">
                <a:latin typeface="Courier New"/>
                <a:cs typeface="Courier New"/>
              </a:rPr>
              <a:t>("writer%02d.bp", </a:t>
            </a:r>
            <a:r>
              <a:rPr lang="en-US" dirty="0" err="1">
                <a:latin typeface="Courier New"/>
                <a:cs typeface="Courier New"/>
              </a:rPr>
              <a:t>ts</a:t>
            </a:r>
            <a:r>
              <a:rPr lang="en-US" dirty="0">
                <a:latin typeface="Courier New"/>
                <a:cs typeface="Courier New"/>
              </a:rPr>
              <a:t>), </a:t>
            </a:r>
            <a:r>
              <a:rPr lang="en-US" dirty="0" err="1">
                <a:latin typeface="Courier New"/>
                <a:cs typeface="Courier New"/>
              </a:rPr>
              <a:t>comm</a:t>
            </a:r>
            <a:r>
              <a:rPr lang="en-US" dirty="0">
                <a:latin typeface="Courier New"/>
                <a:cs typeface="Courier New"/>
              </a:rPr>
              <a:t>)</a:t>
            </a:r>
            <a:r>
              <a:rPr lang="en-US" dirty="0" smtClean="0">
                <a:latin typeface="Courier New"/>
                <a:cs typeface="Courier New"/>
              </a:rPr>
              <a:t>;</a:t>
            </a:r>
          </a:p>
          <a:p>
            <a:r>
              <a:rPr lang="en-US" dirty="0" err="1" smtClean="0">
                <a:latin typeface="Courier New"/>
                <a:cs typeface="Courier New"/>
              </a:rPr>
              <a:t>AdiosGroup</a:t>
            </a:r>
            <a:r>
              <a:rPr lang="en-US" dirty="0" smtClean="0">
                <a:latin typeface="Courier New"/>
                <a:cs typeface="Courier New"/>
              </a:rPr>
              <a:t> </a:t>
            </a:r>
            <a:r>
              <a:rPr lang="en-US" dirty="0">
                <a:latin typeface="Courier New"/>
                <a:cs typeface="Courier New"/>
              </a:rPr>
              <a:t>group = new </a:t>
            </a:r>
            <a:r>
              <a:rPr lang="en-US" dirty="0" err="1">
                <a:latin typeface="Courier New"/>
                <a:cs typeface="Courier New"/>
              </a:rPr>
              <a:t>AdiosGroup</a:t>
            </a:r>
            <a:r>
              <a:rPr lang="en-US" dirty="0">
                <a:latin typeface="Courier New"/>
                <a:cs typeface="Courier New"/>
              </a:rPr>
              <a:t>(file);</a:t>
            </a:r>
          </a:p>
          <a:p>
            <a:r>
              <a:rPr lang="en-US" dirty="0" err="1" smtClean="0">
                <a:latin typeface="Courier New"/>
                <a:cs typeface="Courier New"/>
              </a:rPr>
              <a:t>group.open</a:t>
            </a:r>
            <a:r>
              <a:rPr lang="en-US" dirty="0">
                <a:latin typeface="Courier New"/>
                <a:cs typeface="Courier New"/>
              </a:rPr>
              <a:t>("writer")</a:t>
            </a:r>
            <a:r>
              <a:rPr lang="en-US" dirty="0" smtClean="0">
                <a:latin typeface="Courier New"/>
                <a:cs typeface="Courier New"/>
              </a:rPr>
              <a:t>;</a:t>
            </a:r>
          </a:p>
          <a:p>
            <a:r>
              <a:rPr lang="en-US" dirty="0" err="1" smtClean="0">
                <a:latin typeface="Courier New"/>
                <a:cs typeface="Courier New"/>
              </a:rPr>
              <a:t>AdiosVarinfo</a:t>
            </a:r>
            <a:r>
              <a:rPr lang="en-US" dirty="0" smtClean="0">
                <a:latin typeface="Courier New"/>
                <a:cs typeface="Courier New"/>
              </a:rPr>
              <a:t> </a:t>
            </a:r>
            <a:r>
              <a:rPr lang="en-US" dirty="0">
                <a:latin typeface="Courier New"/>
                <a:cs typeface="Courier New"/>
              </a:rPr>
              <a:t>var1 = new </a:t>
            </a:r>
            <a:r>
              <a:rPr lang="en-US" dirty="0" err="1">
                <a:latin typeface="Courier New"/>
                <a:cs typeface="Courier New"/>
              </a:rPr>
              <a:t>AdiosVarinfo</a:t>
            </a:r>
            <a:r>
              <a:rPr lang="en-US" dirty="0">
                <a:latin typeface="Courier New"/>
                <a:cs typeface="Courier New"/>
              </a:rPr>
              <a:t>(group);</a:t>
            </a:r>
          </a:p>
          <a:p>
            <a:r>
              <a:rPr lang="en-US" dirty="0" smtClean="0">
                <a:latin typeface="Courier New"/>
                <a:cs typeface="Courier New"/>
              </a:rPr>
              <a:t>var1</a:t>
            </a:r>
            <a:r>
              <a:rPr lang="en-US" dirty="0">
                <a:latin typeface="Courier New"/>
                <a:cs typeface="Courier New"/>
              </a:rPr>
              <a:t>.inq("</a:t>
            </a:r>
            <a:r>
              <a:rPr lang="en-US" dirty="0" err="1">
                <a:latin typeface="Courier New"/>
                <a:cs typeface="Courier New"/>
              </a:rPr>
              <a:t>nx_global</a:t>
            </a:r>
            <a:r>
              <a:rPr lang="en-US" dirty="0">
                <a:latin typeface="Courier New"/>
                <a:cs typeface="Courier New"/>
              </a:rPr>
              <a:t>")</a:t>
            </a:r>
            <a:r>
              <a:rPr lang="en-US" dirty="0" smtClean="0">
                <a:latin typeface="Courier New"/>
                <a:cs typeface="Courier New"/>
              </a:rPr>
              <a:t>;</a:t>
            </a:r>
            <a:endParaRPr lang="en-US" dirty="0">
              <a:latin typeface="Courier New"/>
              <a:cs typeface="Courier New"/>
            </a:endParaRPr>
          </a:p>
        </p:txBody>
      </p:sp>
      <p:sp>
        <p:nvSpPr>
          <p:cNvPr id="8" name="TextBox 7"/>
          <p:cNvSpPr txBox="1"/>
          <p:nvPr/>
        </p:nvSpPr>
        <p:spPr>
          <a:xfrm>
            <a:off x="458188" y="5350859"/>
            <a:ext cx="8236322" cy="923330"/>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err="1" smtClean="0">
                <a:latin typeface="Courier New"/>
                <a:cs typeface="Courier New"/>
              </a:rPr>
              <a:t>int</a:t>
            </a:r>
            <a:r>
              <a:rPr lang="en-US" dirty="0" smtClean="0">
                <a:latin typeface="Courier New"/>
                <a:cs typeface="Courier New"/>
              </a:rPr>
              <a:t> </a:t>
            </a:r>
            <a:r>
              <a:rPr lang="en-US" dirty="0" err="1">
                <a:latin typeface="Courier New"/>
                <a:cs typeface="Courier New"/>
              </a:rPr>
              <a:t>nx_global</a:t>
            </a:r>
            <a:r>
              <a:rPr lang="en-US" dirty="0">
                <a:latin typeface="Courier New"/>
                <a:cs typeface="Courier New"/>
              </a:rPr>
              <a:t> = var1.readIntValue()</a:t>
            </a:r>
            <a:r>
              <a:rPr lang="en-US" dirty="0" smtClean="0">
                <a:latin typeface="Courier New"/>
                <a:cs typeface="Courier New"/>
              </a:rPr>
              <a:t>;</a:t>
            </a:r>
          </a:p>
          <a:p>
            <a:r>
              <a:rPr lang="en-US" dirty="0" smtClean="0">
                <a:latin typeface="Courier New"/>
                <a:cs typeface="Courier New"/>
              </a:rPr>
              <a:t>double</a:t>
            </a:r>
            <a:r>
              <a:rPr lang="en-US" dirty="0">
                <a:latin typeface="Courier New"/>
                <a:cs typeface="Courier New"/>
              </a:rPr>
              <a:t>[] </a:t>
            </a:r>
            <a:r>
              <a:rPr lang="en-US" dirty="0" err="1">
                <a:latin typeface="Courier New"/>
                <a:cs typeface="Courier New"/>
              </a:rPr>
              <a:t>xy</a:t>
            </a:r>
            <a:r>
              <a:rPr lang="en-US" dirty="0">
                <a:latin typeface="Courier New"/>
                <a:cs typeface="Courier New"/>
              </a:rPr>
              <a:t> = new double</a:t>
            </a:r>
            <a:r>
              <a:rPr lang="en-US" dirty="0" smtClean="0">
                <a:latin typeface="Courier New"/>
                <a:cs typeface="Courier New"/>
              </a:rPr>
              <a:t>[...]</a:t>
            </a:r>
            <a:r>
              <a:rPr lang="en-US" dirty="0">
                <a:latin typeface="Courier New"/>
                <a:cs typeface="Courier New"/>
              </a:rPr>
              <a:t>;</a:t>
            </a:r>
            <a:endParaRPr lang="en-US" dirty="0" smtClean="0">
              <a:latin typeface="Courier New"/>
              <a:cs typeface="Courier New"/>
            </a:endParaRPr>
          </a:p>
          <a:p>
            <a:r>
              <a:rPr lang="en-US" dirty="0" smtClean="0">
                <a:latin typeface="Courier New"/>
                <a:cs typeface="Courier New"/>
              </a:rPr>
              <a:t>var3</a:t>
            </a:r>
            <a:r>
              <a:rPr lang="en-US" dirty="0">
                <a:latin typeface="Courier New"/>
                <a:cs typeface="Courier New"/>
              </a:rPr>
              <a:t>.read(offset, </a:t>
            </a:r>
            <a:r>
              <a:rPr lang="en-US" dirty="0" err="1">
                <a:latin typeface="Courier New"/>
                <a:cs typeface="Courier New"/>
              </a:rPr>
              <a:t>readsize</a:t>
            </a:r>
            <a:r>
              <a:rPr lang="en-US" dirty="0">
                <a:latin typeface="Courier New"/>
                <a:cs typeface="Courier New"/>
              </a:rPr>
              <a:t>, </a:t>
            </a:r>
            <a:r>
              <a:rPr lang="en-US" dirty="0" err="1">
                <a:latin typeface="Courier New"/>
                <a:cs typeface="Courier New"/>
              </a:rPr>
              <a:t>xy</a:t>
            </a:r>
            <a:r>
              <a:rPr lang="en-US" dirty="0">
                <a:latin typeface="Courier New"/>
                <a:cs typeface="Courier New"/>
              </a:rPr>
              <a:t>);</a:t>
            </a:r>
            <a:endParaRPr lang="en-US" dirty="0" smtClean="0">
              <a:latin typeface="Courier New"/>
              <a:cs typeface="Courier New"/>
            </a:endParaRPr>
          </a:p>
        </p:txBody>
      </p:sp>
    </p:spTree>
    <p:extLst>
      <p:ext uri="{BB962C8B-B14F-4D97-AF65-F5344CB8AC3E}">
        <p14:creationId xmlns:p14="http://schemas.microsoft.com/office/powerpoint/2010/main" val="10389120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762000"/>
            <a:ext cx="8229600" cy="5197713"/>
          </a:xfrm>
        </p:spPr>
        <p:txBody>
          <a:bodyPr>
            <a:normAutofit/>
          </a:bodyPr>
          <a:lstStyle/>
          <a:p>
            <a:r>
              <a:rPr lang="en-US" sz="2400" dirty="0" smtClean="0">
                <a:solidFill>
                  <a:srgbClr val="7F7F7F"/>
                </a:solidFill>
              </a:rPr>
              <a:t>Run with MPI</a:t>
            </a:r>
          </a:p>
          <a:p>
            <a:endParaRPr lang="en-US" sz="2400" dirty="0" smtClean="0">
              <a:solidFill>
                <a:srgbClr val="7F7F7F"/>
              </a:solidFill>
            </a:endParaRPr>
          </a:p>
          <a:p>
            <a:r>
              <a:rPr lang="en-US" sz="2400" dirty="0" smtClean="0">
                <a:solidFill>
                  <a:srgbClr val="7F7F7F"/>
                </a:solidFill>
              </a:rPr>
              <a:t>Use </a:t>
            </a:r>
            <a:r>
              <a:rPr lang="en-US" sz="2400" dirty="0" err="1" smtClean="0">
                <a:solidFill>
                  <a:srgbClr val="7F7F7F"/>
                </a:solidFill>
              </a:rPr>
              <a:t>bpls</a:t>
            </a:r>
            <a:r>
              <a:rPr lang="en-US" sz="2400" dirty="0" smtClean="0">
                <a:solidFill>
                  <a:srgbClr val="7F7F7F"/>
                </a:solidFill>
              </a:rPr>
              <a:t> to read in a 2D slice</a:t>
            </a:r>
          </a:p>
          <a:p>
            <a:pPr lvl="1"/>
            <a:r>
              <a:rPr lang="en-US" sz="2000" dirty="0">
                <a:solidFill>
                  <a:srgbClr val="7F7F7F"/>
                </a:solidFill>
              </a:rPr>
              <a:t>Add </a:t>
            </a:r>
            <a:r>
              <a:rPr lang="en-US" sz="2000" dirty="0" err="1">
                <a:solidFill>
                  <a:srgbClr val="7F7F7F"/>
                </a:solidFill>
              </a:rPr>
              <a:t>AdiosJava.jar</a:t>
            </a:r>
            <a:r>
              <a:rPr lang="en-US" sz="2000" dirty="0">
                <a:solidFill>
                  <a:srgbClr val="7F7F7F"/>
                </a:solidFill>
              </a:rPr>
              <a:t> in the </a:t>
            </a:r>
            <a:r>
              <a:rPr lang="en-US" sz="2000" dirty="0" err="1">
                <a:solidFill>
                  <a:srgbClr val="7F7F7F"/>
                </a:solidFill>
              </a:rPr>
              <a:t>classpath</a:t>
            </a:r>
            <a:endParaRPr lang="en-US" sz="2000" dirty="0">
              <a:solidFill>
                <a:srgbClr val="7F7F7F"/>
              </a:solidFill>
            </a:endParaRPr>
          </a:p>
          <a:p>
            <a:pPr lvl="1"/>
            <a:r>
              <a:rPr lang="en-US" sz="2000" dirty="0">
                <a:solidFill>
                  <a:srgbClr val="7F7F7F"/>
                </a:solidFill>
              </a:rPr>
              <a:t>Specify the directory contains </a:t>
            </a:r>
            <a:r>
              <a:rPr lang="en-US" sz="2000" dirty="0" err="1">
                <a:solidFill>
                  <a:srgbClr val="7F7F7F"/>
                </a:solidFill>
              </a:rPr>
              <a:t>libAdiosJava.so</a:t>
            </a:r>
            <a:r>
              <a:rPr lang="en-US" sz="2000" dirty="0">
                <a:solidFill>
                  <a:srgbClr val="7F7F7F"/>
                </a:solidFill>
              </a:rPr>
              <a:t> (shared lib)  in </a:t>
            </a:r>
            <a:r>
              <a:rPr lang="en-US" sz="2000" dirty="0" err="1" smtClean="0">
                <a:solidFill>
                  <a:srgbClr val="7F7F7F"/>
                </a:solidFill>
              </a:rPr>
              <a:t>java.library.path</a:t>
            </a:r>
            <a:endParaRPr lang="en-US" sz="2400" dirty="0" smtClean="0"/>
          </a:p>
          <a:p>
            <a:r>
              <a:rPr lang="en-US" sz="2400" dirty="0" smtClean="0"/>
              <a:t>Each process writes </a:t>
            </a:r>
            <a:br>
              <a:rPr lang="en-US" sz="2400" dirty="0" smtClean="0"/>
            </a:br>
            <a:r>
              <a:rPr lang="en-US" sz="2400" dirty="0" err="1" smtClean="0"/>
              <a:t>java.NNN</a:t>
            </a:r>
            <a:r>
              <a:rPr lang="en-US" sz="2400" dirty="0" smtClean="0"/>
              <a:t> (NNN is rank)</a:t>
            </a:r>
          </a:p>
          <a:p>
            <a:r>
              <a:rPr lang="en-US" sz="2400" dirty="0" smtClean="0"/>
              <a:t>Full matrix (387-by-260) will be </a:t>
            </a:r>
            <a:br>
              <a:rPr lang="en-US" sz="2400" dirty="0" smtClean="0"/>
            </a:br>
            <a:r>
              <a:rPr lang="en-US" sz="2400" dirty="0" smtClean="0"/>
              <a:t>decomposed by column-wise</a:t>
            </a:r>
          </a:p>
          <a:p>
            <a:endParaRPr lang="en-US" sz="2400" dirty="0" smtClean="0"/>
          </a:p>
          <a:p>
            <a:endParaRPr lang="en-US" sz="2400" dirty="0" smtClean="0"/>
          </a:p>
          <a:p>
            <a:endParaRPr lang="en-US" sz="2400" dirty="0"/>
          </a:p>
          <a:p>
            <a:endParaRPr lang="en-US" sz="2400" dirty="0" smtClean="0"/>
          </a:p>
          <a:p>
            <a:endParaRPr lang="en-US" sz="2400" dirty="0" smtClean="0"/>
          </a:p>
        </p:txBody>
      </p:sp>
      <p:sp>
        <p:nvSpPr>
          <p:cNvPr id="2" name="Title 1"/>
          <p:cNvSpPr>
            <a:spLocks noGrp="1"/>
          </p:cNvSpPr>
          <p:nvPr>
            <p:ph type="title"/>
          </p:nvPr>
        </p:nvSpPr>
        <p:spPr/>
        <p:txBody>
          <a:bodyPr>
            <a:normAutofit/>
          </a:bodyPr>
          <a:lstStyle/>
          <a:p>
            <a:r>
              <a:rPr lang="en-US" dirty="0" err="1" smtClean="0">
                <a:solidFill>
                  <a:srgbClr val="7F7F7F"/>
                </a:solidFill>
              </a:rPr>
              <a:t>mpiexec</a:t>
            </a:r>
            <a:r>
              <a:rPr lang="en-US" dirty="0" smtClean="0">
                <a:solidFill>
                  <a:srgbClr val="7F7F7F"/>
                </a:solidFill>
              </a:rPr>
              <a:t>  and </a:t>
            </a:r>
            <a:r>
              <a:rPr lang="en-US" dirty="0" err="1" smtClean="0">
                <a:solidFill>
                  <a:srgbClr val="7F7F7F"/>
                </a:solidFill>
              </a:rPr>
              <a:t>bpls</a:t>
            </a:r>
            <a:endParaRPr lang="en-US" dirty="0">
              <a:solidFill>
                <a:srgbClr val="7F7F7F"/>
              </a:solidFill>
            </a:endParaRPr>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123</a:t>
            </a:fld>
            <a:endParaRPr lang="en-US" dirty="0"/>
          </a:p>
        </p:txBody>
      </p:sp>
      <p:grpSp>
        <p:nvGrpSpPr>
          <p:cNvPr id="5" name="Group 4"/>
          <p:cNvGrpSpPr/>
          <p:nvPr/>
        </p:nvGrpSpPr>
        <p:grpSpPr>
          <a:xfrm>
            <a:off x="5147528" y="3107045"/>
            <a:ext cx="3623288" cy="3054928"/>
            <a:chOff x="2333434" y="3020463"/>
            <a:chExt cx="3623288" cy="3054928"/>
          </a:xfrm>
        </p:grpSpPr>
        <p:sp>
          <p:nvSpPr>
            <p:cNvPr id="4" name="Rectangle 3"/>
            <p:cNvSpPr/>
            <p:nvPr/>
          </p:nvSpPr>
          <p:spPr>
            <a:xfrm>
              <a:off x="2333434" y="3020463"/>
              <a:ext cx="3623288" cy="3054928"/>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8" name="Group 7"/>
            <p:cNvGrpSpPr/>
            <p:nvPr/>
          </p:nvGrpSpPr>
          <p:grpSpPr>
            <a:xfrm>
              <a:off x="2349745" y="3159869"/>
              <a:ext cx="3439749" cy="2808304"/>
              <a:chOff x="5371300" y="2681024"/>
              <a:chExt cx="3439749" cy="3641279"/>
            </a:xfrm>
          </p:grpSpPr>
          <p:pic>
            <p:nvPicPr>
              <p:cNvPr id="10" name="Picture 9" descr="xy.00.png"/>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9" name="Rectangle 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1" name="TextBox 10"/>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12" name="TextBox 11"/>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3" name="TextBox 12"/>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4" name="TextBox 13"/>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5" name="TextBox 14"/>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6" name="TextBox 15"/>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7" name="TextBox 16"/>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9" name="TextBox 18"/>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20" name="TextBox 19"/>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22" name="TextBox 21"/>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23" name="TextBox 22"/>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4" name="TextBox 23"/>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5" name="TextBox 24"/>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6" name="TextBox 25"/>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grpSp>
      <p:sp>
        <p:nvSpPr>
          <p:cNvPr id="27" name="TextBox 26"/>
          <p:cNvSpPr txBox="1"/>
          <p:nvPr/>
        </p:nvSpPr>
        <p:spPr>
          <a:xfrm>
            <a:off x="441595" y="1186927"/>
            <a:ext cx="8236322" cy="830997"/>
          </a:xfrm>
          <a:prstGeom prst="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 </a:t>
            </a:r>
            <a:r>
              <a:rPr lang="en-US" sz="2400" dirty="0" err="1"/>
              <a:t>mpiexec</a:t>
            </a:r>
            <a:r>
              <a:rPr lang="en-US" sz="2400" dirty="0"/>
              <a:t> -n 3 java -</a:t>
            </a:r>
            <a:r>
              <a:rPr lang="en-US" sz="2400" dirty="0" err="1"/>
              <a:t>Djava.library.path</a:t>
            </a:r>
            <a:r>
              <a:rPr lang="en-US" sz="2400" dirty="0"/>
              <a:t>=/opt/adios/1.5.0/lib -</a:t>
            </a:r>
            <a:r>
              <a:rPr lang="en-US" sz="2400" dirty="0" err="1"/>
              <a:t>classpath</a:t>
            </a:r>
            <a:r>
              <a:rPr lang="en-US" sz="2400" dirty="0"/>
              <a:t> /opt/adios/1.5.0/lib/AdiosJava.jar:. Reader</a:t>
            </a:r>
          </a:p>
        </p:txBody>
      </p:sp>
      <p:sp>
        <p:nvSpPr>
          <p:cNvPr id="32" name="Rectangle 31"/>
          <p:cNvSpPr/>
          <p:nvPr/>
        </p:nvSpPr>
        <p:spPr>
          <a:xfrm>
            <a:off x="5972252" y="3269538"/>
            <a:ext cx="635967" cy="2182794"/>
          </a:xfrm>
          <a:prstGeom prst="rect">
            <a:avLst/>
          </a:prstGeom>
          <a:no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3" name="Rectangle 32"/>
          <p:cNvSpPr/>
          <p:nvPr/>
        </p:nvSpPr>
        <p:spPr>
          <a:xfrm>
            <a:off x="6616777" y="3263188"/>
            <a:ext cx="635967" cy="2182794"/>
          </a:xfrm>
          <a:prstGeom prst="rect">
            <a:avLst/>
          </a:prstGeom>
          <a:no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4" name="Rectangle 33"/>
          <p:cNvSpPr/>
          <p:nvPr/>
        </p:nvSpPr>
        <p:spPr>
          <a:xfrm>
            <a:off x="7261302" y="3271268"/>
            <a:ext cx="635967" cy="2182794"/>
          </a:xfrm>
          <a:prstGeom prst="rect">
            <a:avLst/>
          </a:prstGeom>
          <a:no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80165885"/>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Summary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ADIOS is an abstraction for data pipelines</a:t>
            </a:r>
          </a:p>
          <a:p>
            <a:pPr lvl="1"/>
            <a:r>
              <a:rPr lang="en-US" dirty="0" smtClean="0"/>
              <a:t>Over 60 publications</a:t>
            </a:r>
          </a:p>
          <a:p>
            <a:r>
              <a:rPr lang="en-US" dirty="0" smtClean="0"/>
              <a:t>Typically the ADIOS team creates new I/O methods when applications require them</a:t>
            </a:r>
          </a:p>
          <a:p>
            <a:pPr lvl="1"/>
            <a:r>
              <a:rPr lang="en-US" dirty="0" smtClean="0"/>
              <a:t>Fusion applications (Particle-in-cell, MHD)</a:t>
            </a:r>
          </a:p>
          <a:p>
            <a:pPr lvl="1"/>
            <a:r>
              <a:rPr lang="en-US" dirty="0" smtClean="0"/>
              <a:t>Combustion (DNS, LES, AMR)</a:t>
            </a:r>
          </a:p>
          <a:p>
            <a:pPr lvl="1"/>
            <a:r>
              <a:rPr lang="en-US" dirty="0" smtClean="0"/>
              <a:t>Astrophysics </a:t>
            </a:r>
          </a:p>
          <a:p>
            <a:pPr lvl="1"/>
            <a:r>
              <a:rPr lang="en-US" dirty="0" smtClean="0"/>
              <a:t>Relativity</a:t>
            </a:r>
          </a:p>
          <a:p>
            <a:pPr lvl="1"/>
            <a:r>
              <a:rPr lang="en-US" dirty="0" smtClean="0"/>
              <a:t>Climate</a:t>
            </a:r>
          </a:p>
          <a:p>
            <a:pPr lvl="1"/>
            <a:r>
              <a:rPr lang="en-US" dirty="0" smtClean="0"/>
              <a:t>Weather</a:t>
            </a:r>
          </a:p>
          <a:p>
            <a:pPr lvl="1"/>
            <a:r>
              <a:rPr lang="en-US" dirty="0" smtClean="0"/>
              <a:t>QCD</a:t>
            </a:r>
          </a:p>
          <a:p>
            <a:pPr lvl="1"/>
            <a:r>
              <a:rPr lang="en-US" dirty="0" smtClean="0"/>
              <a:t>High Energy Physics</a:t>
            </a:r>
          </a:p>
          <a:p>
            <a:r>
              <a:rPr lang="en-US" dirty="0" smtClean="0"/>
              <a:t>ADIOS 1.5 includes staging services</a:t>
            </a:r>
          </a:p>
          <a:p>
            <a:pPr lvl="1"/>
            <a:r>
              <a:rPr lang="en-US" dirty="0" smtClean="0"/>
              <a:t>I/O abstraction allows codes to be executed in staging area</a:t>
            </a:r>
          </a:p>
          <a:p>
            <a:r>
              <a:rPr lang="en-US" dirty="0" smtClean="0"/>
              <a:t>ADIOS 2.0 will be a new version of ADIOS using SOA methodologies</a:t>
            </a:r>
          </a:p>
          <a:p>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124</a:t>
            </a:fld>
            <a:endParaRPr lang="en-US"/>
          </a:p>
        </p:txBody>
      </p:sp>
    </p:spTree>
    <p:extLst>
      <p:ext uri="{BB962C8B-B14F-4D97-AF65-F5344CB8AC3E}">
        <p14:creationId xmlns:p14="http://schemas.microsoft.com/office/powerpoint/2010/main" val="21896376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062"/>
            <a:ext cx="8229600" cy="518738"/>
          </a:xfrm>
        </p:spPr>
        <p:txBody>
          <a:bodyPr>
            <a:normAutofit fontScale="90000"/>
          </a:bodyPr>
          <a:lstStyle/>
          <a:p>
            <a:r>
              <a:rPr lang="en-US" sz="3200" dirty="0" smtClean="0"/>
              <a:t>File Systems</a:t>
            </a:r>
            <a:endParaRPr lang="en-US" sz="3200" dirty="0"/>
          </a:p>
        </p:txBody>
      </p:sp>
      <p:sp>
        <p:nvSpPr>
          <p:cNvPr id="8" name="Slide Number Placeholder 7"/>
          <p:cNvSpPr>
            <a:spLocks noGrp="1"/>
          </p:cNvSpPr>
          <p:nvPr>
            <p:ph type="sldNum" sz="quarter" idx="12"/>
          </p:nvPr>
        </p:nvSpPr>
        <p:spPr/>
        <p:txBody>
          <a:bodyPr/>
          <a:lstStyle/>
          <a:p>
            <a:fld id="{81B36CC8-2166-4885-A85B-C55F76B1D6EF}" type="slidenum">
              <a:rPr lang="en-US" smtClean="0"/>
              <a:pPr/>
              <a:t>13</a:t>
            </a:fld>
            <a:endParaRPr lang="en-US"/>
          </a:p>
        </p:txBody>
      </p:sp>
      <p:pic>
        <p:nvPicPr>
          <p:cNvPr id="4" name="Picture 3" descr="Screen shot 2011-11-09 at 8.36.00 A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566" y="652408"/>
            <a:ext cx="9055234" cy="5824592"/>
          </a:xfrm>
          <a:prstGeom prst="rect">
            <a:avLst/>
          </a:prstGeom>
        </p:spPr>
      </p:pic>
    </p:spTree>
    <p:extLst>
      <p:ext uri="{BB962C8B-B14F-4D97-AF65-F5344CB8AC3E}">
        <p14:creationId xmlns:p14="http://schemas.microsoft.com/office/powerpoint/2010/main" val="165900760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LUSTRE</a:t>
            </a:r>
            <a:endParaRPr lang="en-US" dirty="0"/>
          </a:p>
        </p:txBody>
      </p:sp>
      <p:sp>
        <p:nvSpPr>
          <p:cNvPr id="4" name="Content Placeholder 3"/>
          <p:cNvSpPr>
            <a:spLocks noGrp="1"/>
          </p:cNvSpPr>
          <p:nvPr>
            <p:ph sz="half" idx="1"/>
          </p:nvPr>
        </p:nvSpPr>
        <p:spPr>
          <a:xfrm>
            <a:off x="24384" y="707136"/>
            <a:ext cx="4337050" cy="5913120"/>
          </a:xfrm>
          <a:solidFill>
            <a:schemeClr val="bg1"/>
          </a:solidFill>
        </p:spPr>
        <p:txBody>
          <a:bodyPr>
            <a:normAutofit lnSpcReduction="10000"/>
          </a:bodyPr>
          <a:lstStyle/>
          <a:p>
            <a:r>
              <a:rPr lang="en-US" dirty="0" err="1" smtClean="0"/>
              <a:t>Lustre</a:t>
            </a:r>
            <a:r>
              <a:rPr lang="en-US" dirty="0" smtClean="0"/>
              <a:t> consists of four major components</a:t>
            </a:r>
          </a:p>
          <a:p>
            <a:pPr lvl="1"/>
            <a:r>
              <a:rPr lang="en-US" dirty="0" smtClean="0"/>
              <a:t> </a:t>
            </a:r>
            <a:r>
              <a:rPr lang="en-US" dirty="0" err="1" smtClean="0"/>
              <a:t>MetaData</a:t>
            </a:r>
            <a:r>
              <a:rPr lang="en-US" dirty="0" smtClean="0"/>
              <a:t> Server (MDS)</a:t>
            </a:r>
          </a:p>
          <a:p>
            <a:pPr lvl="1"/>
            <a:r>
              <a:rPr lang="en-US" dirty="0" smtClean="0"/>
              <a:t> Object Storage Servers (OSSs)</a:t>
            </a:r>
          </a:p>
          <a:p>
            <a:pPr lvl="1"/>
            <a:r>
              <a:rPr lang="en-US" dirty="0" smtClean="0"/>
              <a:t> Object Storage Targets (OSTs)</a:t>
            </a:r>
          </a:p>
          <a:p>
            <a:pPr lvl="1"/>
            <a:r>
              <a:rPr lang="en-US" dirty="0" smtClean="0"/>
              <a:t> Clients</a:t>
            </a:r>
          </a:p>
          <a:p>
            <a:r>
              <a:rPr lang="en-US" dirty="0" smtClean="0"/>
              <a:t>MDS</a:t>
            </a:r>
          </a:p>
          <a:p>
            <a:r>
              <a:rPr lang="en-US" dirty="0" smtClean="0"/>
              <a:t>OSS</a:t>
            </a:r>
          </a:p>
          <a:p>
            <a:r>
              <a:rPr lang="en-US" dirty="0" smtClean="0"/>
              <a:t>OST</a:t>
            </a:r>
          </a:p>
          <a:p>
            <a:r>
              <a:rPr lang="en-US" dirty="0" smtClean="0"/>
              <a:t>Performance: Striping, alignment, placement</a:t>
            </a:r>
          </a:p>
          <a:p>
            <a:r>
              <a:rPr lang="en-US" dirty="0" smtClean="0"/>
              <a:t>GPFS is similar, but …</a:t>
            </a:r>
          </a:p>
        </p:txBody>
      </p:sp>
      <p:pic>
        <p:nvPicPr>
          <p:cNvPr id="7" name="Picture 6" descr="lustre.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4260744" y="742188"/>
            <a:ext cx="4540618" cy="3247696"/>
          </a:xfrm>
          <a:prstGeom prst="rect">
            <a:avLst/>
          </a:prstGeom>
        </p:spPr>
      </p:pic>
      <p:pic>
        <p:nvPicPr>
          <p:cNvPr id="12288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01313" y="3918332"/>
            <a:ext cx="4742688" cy="2901568"/>
          </a:xfrm>
          <a:prstGeom prst="rect">
            <a:avLst/>
          </a:prstGeom>
          <a:noFill/>
          <a:ln w="9525">
            <a:noFill/>
            <a:miter lim="800000"/>
            <a:headEnd/>
            <a:tailEnd/>
          </a:ln>
          <a:effectLst/>
        </p:spPr>
      </p:pic>
    </p:spTree>
    <p:extLst>
      <p:ext uri="{BB962C8B-B14F-4D97-AF65-F5344CB8AC3E}">
        <p14:creationId xmlns:p14="http://schemas.microsoft.com/office/powerpoint/2010/main" val="328143662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Goals for sustainable software development</a:t>
            </a:r>
            <a:endParaRPr lang="en-US" dirty="0"/>
          </a:p>
        </p:txBody>
      </p:sp>
      <p:sp>
        <p:nvSpPr>
          <p:cNvPr id="3" name="Content Placeholder 2"/>
          <p:cNvSpPr>
            <a:spLocks noGrp="1"/>
          </p:cNvSpPr>
          <p:nvPr>
            <p:ph idx="1"/>
          </p:nvPr>
        </p:nvSpPr>
        <p:spPr>
          <a:xfrm>
            <a:off x="152400" y="648428"/>
            <a:ext cx="8839200" cy="5322890"/>
          </a:xfrm>
        </p:spPr>
        <p:txBody>
          <a:bodyPr numCol="2"/>
          <a:lstStyle/>
          <a:p>
            <a:r>
              <a:rPr lang="en-US" dirty="0" smtClean="0"/>
              <a:t>Ease of use</a:t>
            </a:r>
          </a:p>
          <a:p>
            <a:endParaRPr lang="en-US" dirty="0" smtClean="0"/>
          </a:p>
          <a:p>
            <a:endParaRPr lang="en-US" dirty="0"/>
          </a:p>
          <a:p>
            <a:endParaRPr lang="en-US" dirty="0" smtClean="0"/>
          </a:p>
          <a:p>
            <a:endParaRPr lang="en-US" dirty="0"/>
          </a:p>
          <a:p>
            <a:r>
              <a:rPr lang="en-US" dirty="0" smtClean="0"/>
              <a:t>High Performance</a:t>
            </a:r>
          </a:p>
          <a:p>
            <a:endParaRPr lang="en-US" dirty="0" smtClean="0"/>
          </a:p>
          <a:p>
            <a:endParaRPr lang="en-US" dirty="0"/>
          </a:p>
          <a:p>
            <a:endParaRPr lang="en-US" dirty="0" smtClean="0"/>
          </a:p>
          <a:p>
            <a:endParaRPr lang="en-US" dirty="0"/>
          </a:p>
          <a:p>
            <a:r>
              <a:rPr lang="en-US" dirty="0" smtClean="0"/>
              <a:t>Scalable</a:t>
            </a:r>
          </a:p>
          <a:p>
            <a:endParaRPr lang="en-US" dirty="0"/>
          </a:p>
          <a:p>
            <a:endParaRPr lang="en-US" dirty="0" smtClean="0"/>
          </a:p>
          <a:p>
            <a:pPr marL="0" indent="0">
              <a:buNone/>
            </a:pPr>
            <a:endParaRPr lang="en-US" dirty="0" smtClean="0"/>
          </a:p>
          <a:p>
            <a:r>
              <a:rPr lang="en-US" dirty="0" smtClean="0"/>
              <a:t>Portable</a:t>
            </a:r>
          </a:p>
          <a:p>
            <a:endParaRPr lang="en-US" dirty="0"/>
          </a:p>
          <a:p>
            <a:endParaRPr lang="en-US" dirty="0" smtClean="0"/>
          </a:p>
          <a:p>
            <a:r>
              <a:rPr lang="en-US" dirty="0" smtClean="0"/>
              <a:t>Easy to master</a:t>
            </a:r>
            <a:endParaRPr lang="en-US" dirty="0"/>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10800000">
            <a:off x="4910988" y="3120129"/>
            <a:ext cx="1655580" cy="1249892"/>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400" y="3817664"/>
            <a:ext cx="4115690" cy="2153654"/>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0987" y="4658955"/>
            <a:ext cx="2401455" cy="1801091"/>
          </a:xfrm>
          <a:prstGeom prst="rect">
            <a:avLst/>
          </a:prstGeom>
        </p:spPr>
      </p:pic>
      <p:pic>
        <p:nvPicPr>
          <p:cNvPr id="9" name="Picture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910988" y="1219202"/>
            <a:ext cx="2309091" cy="1526325"/>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52400" y="1291329"/>
            <a:ext cx="4537212" cy="1828800"/>
          </a:xfrm>
          <a:prstGeom prst="rect">
            <a:avLst/>
          </a:prstGeom>
        </p:spPr>
      </p:pic>
    </p:spTree>
    <p:extLst>
      <p:ext uri="{BB962C8B-B14F-4D97-AF65-F5344CB8AC3E}">
        <p14:creationId xmlns:p14="http://schemas.microsoft.com/office/powerpoint/2010/main" val="8967548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4766"/>
            <a:ext cx="8610600" cy="581025"/>
          </a:xfrm>
        </p:spPr>
        <p:txBody>
          <a:bodyPr>
            <a:normAutofit fontScale="90000"/>
          </a:bodyPr>
          <a:lstStyle/>
          <a:p>
            <a:r>
              <a:rPr lang="en-US" sz="3600" dirty="0">
                <a:solidFill>
                  <a:srgbClr val="000000"/>
                </a:solidFill>
              </a:rPr>
              <a:t>The SOA philosophy for </a:t>
            </a:r>
            <a:r>
              <a:rPr lang="en-US" sz="3600" dirty="0" smtClean="0">
                <a:solidFill>
                  <a:srgbClr val="000000"/>
                </a:solidFill>
              </a:rPr>
              <a:t>HPC/ADIOS</a:t>
            </a:r>
            <a:endParaRPr lang="en-US" sz="3600" dirty="0">
              <a:solidFill>
                <a:srgbClr val="000000"/>
              </a:solidFill>
            </a:endParaRPr>
          </a:p>
        </p:txBody>
      </p:sp>
      <p:sp>
        <p:nvSpPr>
          <p:cNvPr id="3" name="Content Placeholder 2"/>
          <p:cNvSpPr>
            <a:spLocks noGrp="1"/>
          </p:cNvSpPr>
          <p:nvPr>
            <p:ph idx="1"/>
          </p:nvPr>
        </p:nvSpPr>
        <p:spPr>
          <a:xfrm>
            <a:off x="191412" y="673393"/>
            <a:ext cx="8565540" cy="5895399"/>
          </a:xfrm>
        </p:spPr>
        <p:txBody>
          <a:bodyPr>
            <a:normAutofit/>
          </a:bodyPr>
          <a:lstStyle/>
          <a:p>
            <a:r>
              <a:rPr lang="en-US" sz="2400" dirty="0">
                <a:solidFill>
                  <a:srgbClr val="000000"/>
                </a:solidFill>
              </a:rPr>
              <a:t>The overarching design philosophy of our framework is based on the </a:t>
            </a:r>
            <a:r>
              <a:rPr lang="en-US" sz="2400" dirty="0">
                <a:solidFill>
                  <a:srgbClr val="FF0000"/>
                </a:solidFill>
              </a:rPr>
              <a:t>Service-Oriented Architecture </a:t>
            </a:r>
          </a:p>
          <a:p>
            <a:pPr lvl="1"/>
            <a:r>
              <a:rPr lang="en-US" sz="2200" dirty="0">
                <a:solidFill>
                  <a:srgbClr val="000000"/>
                </a:solidFill>
              </a:rPr>
              <a:t>Used to deal with system/application complexity, rapidly changing requirements, evolving target platforms, and diverse teams</a:t>
            </a:r>
          </a:p>
          <a:p>
            <a:r>
              <a:rPr lang="en-US" sz="2400" dirty="0">
                <a:solidFill>
                  <a:srgbClr val="000000"/>
                </a:solidFill>
              </a:rPr>
              <a:t>Applications constructed by assembling services based on a universal view of their functionality using a </a:t>
            </a:r>
            <a:r>
              <a:rPr lang="en-US" sz="2400" dirty="0">
                <a:solidFill>
                  <a:srgbClr val="FF0000"/>
                </a:solidFill>
              </a:rPr>
              <a:t>well-defined API</a:t>
            </a:r>
          </a:p>
          <a:p>
            <a:r>
              <a:rPr lang="en-US" sz="2400" dirty="0">
                <a:solidFill>
                  <a:srgbClr val="000000"/>
                </a:solidFill>
              </a:rPr>
              <a:t>Service implementations can be changed easily</a:t>
            </a:r>
          </a:p>
          <a:p>
            <a:r>
              <a:rPr lang="en-US" sz="2400" dirty="0">
                <a:solidFill>
                  <a:srgbClr val="000000"/>
                </a:solidFill>
              </a:rPr>
              <a:t>Integrated simulation can be assembled using these services</a:t>
            </a:r>
          </a:p>
          <a:p>
            <a:pPr lvl="0"/>
            <a:r>
              <a:rPr lang="en-US" sz="2400" dirty="0">
                <a:solidFill>
                  <a:srgbClr val="FF0000"/>
                </a:solidFill>
              </a:rPr>
              <a:t>Manage complexity while maintaining performance/scalability</a:t>
            </a:r>
          </a:p>
          <a:p>
            <a:pPr lvl="1"/>
            <a:r>
              <a:rPr lang="en-US" sz="2200" dirty="0">
                <a:solidFill>
                  <a:srgbClr val="000000"/>
                </a:solidFill>
              </a:rPr>
              <a:t>Complexity from the problem (complex physics)</a:t>
            </a:r>
          </a:p>
          <a:p>
            <a:pPr lvl="1"/>
            <a:r>
              <a:rPr lang="en-US" sz="2200" dirty="0">
                <a:solidFill>
                  <a:srgbClr val="000000"/>
                </a:solidFill>
              </a:rPr>
              <a:t>Complexity from the codes and how they are </a:t>
            </a:r>
          </a:p>
          <a:p>
            <a:pPr lvl="1"/>
            <a:r>
              <a:rPr lang="en-US" sz="2200" dirty="0">
                <a:solidFill>
                  <a:srgbClr val="000000"/>
                </a:solidFill>
              </a:rPr>
              <a:t>Complexity of underlying disruptive infrastructure</a:t>
            </a:r>
          </a:p>
          <a:p>
            <a:pPr lvl="1"/>
            <a:r>
              <a:rPr lang="en-US" sz="2200" dirty="0">
                <a:solidFill>
                  <a:srgbClr val="000000"/>
                </a:solidFill>
              </a:rPr>
              <a:t>Complexity from coordination across codes and research teams</a:t>
            </a:r>
          </a:p>
          <a:p>
            <a:pPr lvl="1"/>
            <a:r>
              <a:rPr lang="en-US" sz="2200" dirty="0">
                <a:solidFill>
                  <a:srgbClr val="000000"/>
                </a:solidFill>
              </a:rPr>
              <a:t>Complexity of the end-to-end workflows</a:t>
            </a:r>
          </a:p>
        </p:txBody>
      </p:sp>
    </p:spTree>
    <p:extLst>
      <p:ext uri="{BB962C8B-B14F-4D97-AF65-F5344CB8AC3E}">
        <p14:creationId xmlns:p14="http://schemas.microsoft.com/office/powerpoint/2010/main" val="62380745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4725"/>
            <a:ext cx="9144000" cy="501238"/>
          </a:xfrm>
        </p:spPr>
        <p:txBody>
          <a:bodyPr/>
          <a:lstStyle/>
          <a:p>
            <a:r>
              <a:rPr lang="en-US" dirty="0" smtClean="0"/>
              <a:t>Most cited ADIOS-related publications</a:t>
            </a:r>
            <a:endParaRPr lang="en-US" dirty="0"/>
          </a:p>
        </p:txBody>
      </p:sp>
      <p:sp>
        <p:nvSpPr>
          <p:cNvPr id="3" name="Content Placeholder 2"/>
          <p:cNvSpPr>
            <a:spLocks noGrp="1"/>
          </p:cNvSpPr>
          <p:nvPr>
            <p:ph idx="1"/>
          </p:nvPr>
        </p:nvSpPr>
        <p:spPr>
          <a:xfrm>
            <a:off x="0" y="545962"/>
            <a:ext cx="9144000" cy="5844738"/>
          </a:xfrm>
        </p:spPr>
        <p:txBody>
          <a:bodyPr numCol="2" spcCol="91440">
            <a:normAutofit lnSpcReduction="10000"/>
          </a:bodyPr>
          <a:lstStyle/>
          <a:p>
            <a:pPr algn="just"/>
            <a:r>
              <a:rPr lang="en-US" sz="1900" dirty="0" smtClean="0"/>
              <a:t>96</a:t>
            </a:r>
            <a:r>
              <a:rPr lang="en-US" sz="1900" dirty="0"/>
              <a:t>	Flexible io and integration for scientific codes through the adaptable io system (adios</a:t>
            </a:r>
            <a:r>
              <a:rPr lang="en-US" sz="1900" dirty="0" smtClean="0"/>
              <a:t>)</a:t>
            </a:r>
          </a:p>
          <a:p>
            <a:pPr algn="just"/>
            <a:r>
              <a:rPr lang="en-US" sz="1900" dirty="0" smtClean="0"/>
              <a:t>81</a:t>
            </a:r>
            <a:r>
              <a:rPr lang="en-US" sz="1900" dirty="0"/>
              <a:t>	</a:t>
            </a:r>
            <a:r>
              <a:rPr lang="en-US" sz="1900" dirty="0" err="1"/>
              <a:t>Datastager</a:t>
            </a:r>
            <a:r>
              <a:rPr lang="en-US" sz="1900" dirty="0"/>
              <a:t>: scalable data staging services for </a:t>
            </a:r>
            <a:r>
              <a:rPr lang="en-US" sz="1900" dirty="0" err="1"/>
              <a:t>petascale</a:t>
            </a:r>
            <a:r>
              <a:rPr lang="en-US" sz="1900" dirty="0"/>
              <a:t> </a:t>
            </a:r>
            <a:r>
              <a:rPr lang="en-US" sz="1900" dirty="0" smtClean="0"/>
              <a:t>applications</a:t>
            </a:r>
            <a:endParaRPr lang="en-US" sz="1900" dirty="0"/>
          </a:p>
          <a:p>
            <a:pPr algn="just"/>
            <a:r>
              <a:rPr lang="en-US" sz="1900" dirty="0" smtClean="0"/>
              <a:t>76</a:t>
            </a:r>
            <a:r>
              <a:rPr lang="en-US" sz="1900" dirty="0"/>
              <a:t>	Adaptable, metadata rich IO methods for portable high performance IO</a:t>
            </a:r>
          </a:p>
          <a:p>
            <a:pPr algn="just"/>
            <a:r>
              <a:rPr lang="en-US" sz="1900" dirty="0" smtClean="0"/>
              <a:t>53</a:t>
            </a:r>
            <a:r>
              <a:rPr lang="en-US" sz="1900" dirty="0"/>
              <a:t>	</a:t>
            </a:r>
            <a:r>
              <a:rPr lang="en-US" sz="1900" dirty="0" err="1" smtClean="0"/>
              <a:t>PreDatA</a:t>
            </a:r>
            <a:r>
              <a:rPr lang="en-US" sz="1900" dirty="0"/>
              <a:t> </a:t>
            </a:r>
            <a:r>
              <a:rPr lang="en-US" sz="1900" dirty="0" smtClean="0"/>
              <a:t>preparatory data </a:t>
            </a:r>
            <a:r>
              <a:rPr lang="en-US" sz="1900" dirty="0"/>
              <a:t>analytics on </a:t>
            </a:r>
            <a:r>
              <a:rPr lang="en-US" sz="1900" dirty="0" err="1"/>
              <a:t>peta</a:t>
            </a:r>
            <a:r>
              <a:rPr lang="en-US" sz="1900" dirty="0"/>
              <a:t>-scale </a:t>
            </a:r>
            <a:r>
              <a:rPr lang="en-US" sz="1900" dirty="0" smtClean="0"/>
              <a:t>machines</a:t>
            </a:r>
          </a:p>
          <a:p>
            <a:pPr algn="just"/>
            <a:r>
              <a:rPr lang="en-US" sz="1900" dirty="0" smtClean="0"/>
              <a:t>46</a:t>
            </a:r>
            <a:r>
              <a:rPr lang="en-US" sz="1900" dirty="0"/>
              <a:t>	Managing variability in the IO performance of </a:t>
            </a:r>
            <a:r>
              <a:rPr lang="en-US" sz="1900" dirty="0" err="1"/>
              <a:t>petascale</a:t>
            </a:r>
            <a:r>
              <a:rPr lang="en-US" sz="1900" dirty="0"/>
              <a:t> storage </a:t>
            </a:r>
            <a:r>
              <a:rPr lang="en-US" sz="1900" dirty="0" smtClean="0"/>
              <a:t>systems</a:t>
            </a:r>
            <a:endParaRPr lang="en-US" sz="1900" dirty="0"/>
          </a:p>
          <a:p>
            <a:pPr algn="just"/>
            <a:r>
              <a:rPr lang="en-US" sz="1900" dirty="0" smtClean="0"/>
              <a:t>43</a:t>
            </a:r>
            <a:r>
              <a:rPr lang="en-US" sz="1900" dirty="0"/>
              <a:t>	Grid-based parallel data streaming implemented for the </a:t>
            </a:r>
            <a:r>
              <a:rPr lang="en-US" sz="1900" dirty="0" err="1"/>
              <a:t>gyrokinetic</a:t>
            </a:r>
            <a:r>
              <a:rPr lang="en-US" sz="1900" dirty="0"/>
              <a:t> </a:t>
            </a:r>
            <a:r>
              <a:rPr lang="en-US" sz="1900" dirty="0" err="1"/>
              <a:t>toroidal</a:t>
            </a:r>
            <a:r>
              <a:rPr lang="en-US" sz="1900" dirty="0"/>
              <a:t> </a:t>
            </a:r>
            <a:r>
              <a:rPr lang="en-US" sz="1900" dirty="0" smtClean="0"/>
              <a:t>code</a:t>
            </a:r>
          </a:p>
          <a:p>
            <a:pPr algn="just"/>
            <a:r>
              <a:rPr lang="en-US" sz="1900" dirty="0" smtClean="0"/>
              <a:t>36 </a:t>
            </a:r>
            <a:r>
              <a:rPr lang="en-US" sz="1900" dirty="0" err="1"/>
              <a:t>DataSpaces</a:t>
            </a:r>
            <a:r>
              <a:rPr lang="en-US" sz="1900" dirty="0"/>
              <a:t>: An interaction and coordination framework for coupled simulation </a:t>
            </a:r>
            <a:r>
              <a:rPr lang="en-US" sz="1900" dirty="0" smtClean="0"/>
              <a:t>workflows</a:t>
            </a:r>
            <a:endParaRPr lang="en-US" sz="1900" dirty="0"/>
          </a:p>
          <a:p>
            <a:pPr algn="just"/>
            <a:r>
              <a:rPr lang="en-US" sz="1900" dirty="0" smtClean="0"/>
              <a:t>35 </a:t>
            </a:r>
            <a:r>
              <a:rPr lang="en-US" sz="1900" dirty="0"/>
              <a:t>High performance threaded data streaming for large scale simulations</a:t>
            </a:r>
          </a:p>
          <a:p>
            <a:pPr algn="just"/>
            <a:r>
              <a:rPr lang="en-US" sz="1900" dirty="0"/>
              <a:t>32 Workflow automation for processing plasma fusion simulation data</a:t>
            </a:r>
          </a:p>
          <a:p>
            <a:pPr algn="just"/>
            <a:r>
              <a:rPr lang="en-US" sz="1900" dirty="0" smtClean="0"/>
              <a:t>26 </a:t>
            </a:r>
            <a:r>
              <a:rPr lang="en-US" sz="1900" dirty="0"/>
              <a:t>Plasma edge kinetic-MHD modeling in </a:t>
            </a:r>
            <a:r>
              <a:rPr lang="en-US" sz="1900" dirty="0" err="1"/>
              <a:t>tokamaks</a:t>
            </a:r>
            <a:r>
              <a:rPr lang="en-US" sz="1900" dirty="0"/>
              <a:t> using </a:t>
            </a:r>
            <a:r>
              <a:rPr lang="en-US" sz="1900" dirty="0" err="1"/>
              <a:t>Kepler</a:t>
            </a:r>
            <a:r>
              <a:rPr lang="en-US" sz="1900" dirty="0"/>
              <a:t> workflow for code coupling, data management and visualization</a:t>
            </a:r>
          </a:p>
          <a:p>
            <a:pPr algn="just"/>
            <a:r>
              <a:rPr lang="en-US" sz="1900" dirty="0"/>
              <a:t>26 An autonomic service architecture for self-managing grid applications</a:t>
            </a:r>
          </a:p>
          <a:p>
            <a:pPr algn="just"/>
            <a:r>
              <a:rPr lang="en-US" sz="1900" dirty="0" smtClean="0"/>
              <a:t>23 </a:t>
            </a:r>
            <a:r>
              <a:rPr lang="en-US" sz="1900" dirty="0"/>
              <a:t>Extending i/o through high performance data </a:t>
            </a:r>
            <a:r>
              <a:rPr lang="en-US" sz="1900" dirty="0" smtClean="0"/>
              <a:t>services</a:t>
            </a:r>
          </a:p>
          <a:p>
            <a:pPr algn="just"/>
            <a:r>
              <a:rPr lang="en-US" sz="1900" dirty="0"/>
              <a:t>19 EDO: improving read performance for scientific applications through elastic data </a:t>
            </a:r>
            <a:r>
              <a:rPr lang="en-US" sz="1900" dirty="0" smtClean="0"/>
              <a:t>organization</a:t>
            </a:r>
          </a:p>
          <a:p>
            <a:pPr algn="just"/>
            <a:r>
              <a:rPr lang="en-US" sz="1900" dirty="0"/>
              <a:t>19 Six degrees of scientific data: reading patterns for extreme scale science </a:t>
            </a:r>
            <a:r>
              <a:rPr lang="en-US" sz="1900" dirty="0" smtClean="0"/>
              <a:t>IO</a:t>
            </a:r>
          </a:p>
          <a:p>
            <a:pPr algn="just"/>
            <a:r>
              <a:rPr lang="en-US" sz="1900" dirty="0"/>
              <a:t>19 Compressing the incompressible with ISABELA: In-situ reduction of </a:t>
            </a:r>
            <a:r>
              <a:rPr lang="en-US" sz="1900" dirty="0" err="1"/>
              <a:t>spatio</a:t>
            </a:r>
            <a:r>
              <a:rPr lang="en-US" sz="1900" dirty="0"/>
              <a:t>-temporal </a:t>
            </a:r>
            <a:r>
              <a:rPr lang="en-US" sz="1900" dirty="0" smtClean="0"/>
              <a:t>data</a:t>
            </a:r>
          </a:p>
          <a:p>
            <a:pPr algn="just"/>
            <a:endParaRPr lang="en-US" sz="1900" dirty="0"/>
          </a:p>
        </p:txBody>
      </p:sp>
    </p:spTree>
    <p:extLst>
      <p:ext uri="{BB962C8B-B14F-4D97-AF65-F5344CB8AC3E}">
        <p14:creationId xmlns:p14="http://schemas.microsoft.com/office/powerpoint/2010/main" val="121478455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ADIOS</a:t>
            </a:r>
            <a:endParaRPr lang="en-US" sz="3200" dirty="0"/>
          </a:p>
        </p:txBody>
      </p:sp>
      <p:sp>
        <p:nvSpPr>
          <p:cNvPr id="4" name="Text Placeholder 2"/>
          <p:cNvSpPr txBox="1">
            <a:spLocks/>
          </p:cNvSpPr>
          <p:nvPr/>
        </p:nvSpPr>
        <p:spPr>
          <a:xfrm>
            <a:off x="3696679" y="755314"/>
            <a:ext cx="5371122" cy="5493086"/>
          </a:xfrm>
          <a:prstGeom prst="rect">
            <a:avLst/>
          </a:prstGeom>
          <a:no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3363" indent="-233363">
              <a:spcBef>
                <a:spcPts val="600"/>
              </a:spcBef>
            </a:pPr>
            <a:r>
              <a:rPr lang="en-US" sz="2400" dirty="0" smtClean="0"/>
              <a:t>An I/O abstraction framework </a:t>
            </a:r>
          </a:p>
          <a:p>
            <a:pPr marL="233363" indent="-233363">
              <a:spcBef>
                <a:spcPts val="600"/>
              </a:spcBef>
            </a:pPr>
            <a:r>
              <a:rPr lang="en-US" sz="2400" dirty="0" smtClean="0"/>
              <a:t>Provides portable, fast, scalable, easy-to-use, metadata rich output </a:t>
            </a:r>
          </a:p>
          <a:p>
            <a:pPr marL="233363" indent="-233363">
              <a:spcBef>
                <a:spcPts val="600"/>
              </a:spcBef>
            </a:pPr>
            <a:r>
              <a:rPr lang="en-US" sz="2400" dirty="0" smtClean="0"/>
              <a:t>Change I/O method on-the-fly</a:t>
            </a:r>
          </a:p>
          <a:p>
            <a:pPr marL="233363" indent="-233363">
              <a:spcBef>
                <a:spcPts val="600"/>
              </a:spcBef>
            </a:pPr>
            <a:r>
              <a:rPr lang="en-US" sz="2400" dirty="0" smtClean="0"/>
              <a:t>Abstracts the API from the method </a:t>
            </a:r>
            <a:r>
              <a:rPr lang="en-US" sz="2400" dirty="0" smtClean="0">
                <a:hlinkClick r:id="rId3"/>
              </a:rPr>
              <a:t>http://www.nccs.gov/user-support/center-projects/adios/</a:t>
            </a:r>
            <a:endParaRPr lang="en-US" sz="2400" dirty="0" smtClean="0"/>
          </a:p>
          <a:p>
            <a:pPr marL="233363" indent="-233363">
              <a:spcBef>
                <a:spcPts val="600"/>
              </a:spcBef>
            </a:pPr>
            <a:r>
              <a:rPr lang="en-US" sz="2400" dirty="0"/>
              <a:t>T</a:t>
            </a:r>
            <a:r>
              <a:rPr lang="en-US" sz="2400" dirty="0" smtClean="0"/>
              <a:t>ypical</a:t>
            </a:r>
            <a:br>
              <a:rPr lang="en-US" sz="2400" dirty="0" smtClean="0"/>
            </a:br>
            <a:r>
              <a:rPr lang="en-US" sz="2400" dirty="0" smtClean="0"/>
              <a:t>10X performance</a:t>
            </a:r>
            <a:br>
              <a:rPr lang="en-US" sz="2400" dirty="0" smtClean="0"/>
            </a:br>
            <a:r>
              <a:rPr lang="en-US" sz="2400" dirty="0" smtClean="0"/>
              <a:t>improvement for</a:t>
            </a:r>
            <a:br>
              <a:rPr lang="en-US" sz="2400" dirty="0" smtClean="0"/>
            </a:br>
            <a:r>
              <a:rPr lang="en-US" sz="2400" dirty="0" smtClean="0"/>
              <a:t>synchronous I/O</a:t>
            </a:r>
            <a:br>
              <a:rPr lang="en-US" sz="2400" dirty="0" smtClean="0"/>
            </a:br>
            <a:r>
              <a:rPr lang="en-US" sz="2400" dirty="0" smtClean="0"/>
              <a:t>over other</a:t>
            </a:r>
            <a:br>
              <a:rPr lang="en-US" sz="2400" dirty="0" smtClean="0"/>
            </a:br>
            <a:r>
              <a:rPr lang="en-US" sz="2400" dirty="0" smtClean="0"/>
              <a:t>solutions</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83" y="914400"/>
            <a:ext cx="3640095" cy="2463499"/>
          </a:xfrm>
          <a:prstGeom prst="rect">
            <a:avLst/>
          </a:prstGeom>
        </p:spPr>
      </p:pic>
      <p:pic>
        <p:nvPicPr>
          <p:cNvPr id="9" name="Picture 8"/>
          <p:cNvPicPr>
            <a:picLocks noChangeAspect="1"/>
          </p:cNvPicPr>
          <p:nvPr/>
        </p:nvPicPr>
        <p:blipFill rotWithShape="1">
          <a:blip r:embed="rId5" cstate="screen">
            <a:extLst>
              <a:ext uri="{28A0092B-C50C-407E-A947-70E740481C1C}">
                <a14:useLocalDpi xmlns:a14="http://schemas.microsoft.com/office/drawing/2010/main"/>
              </a:ext>
            </a:extLst>
          </a:blip>
          <a:srcRect l="4350" r="16155" b="2627"/>
          <a:stretch/>
        </p:blipFill>
        <p:spPr>
          <a:xfrm>
            <a:off x="6445677" y="3657600"/>
            <a:ext cx="2698323" cy="3171236"/>
          </a:xfrm>
          <a:prstGeom prst="rect">
            <a:avLst/>
          </a:prstGeom>
        </p:spPr>
      </p:pic>
      <p:pic>
        <p:nvPicPr>
          <p:cNvPr id="7" name="Picture 6"/>
          <p:cNvPicPr>
            <a:picLocks noChangeAspect="1"/>
          </p:cNvPicPr>
          <p:nvPr/>
        </p:nvPicPr>
        <p:blipFill>
          <a:blip r:embed="rId6"/>
          <a:stretch>
            <a:fillRect/>
          </a:stretch>
        </p:blipFill>
        <p:spPr>
          <a:xfrm>
            <a:off x="0" y="3352800"/>
            <a:ext cx="3457182" cy="2164935"/>
          </a:xfrm>
          <a:prstGeom prst="rect">
            <a:avLst/>
          </a:prstGeom>
        </p:spPr>
      </p:pic>
      <p:sp>
        <p:nvSpPr>
          <p:cNvPr id="10" name="Rectangle 9"/>
          <p:cNvSpPr>
            <a:spLocks noChangeArrowheads="1"/>
          </p:cNvSpPr>
          <p:nvPr/>
        </p:nvSpPr>
        <p:spPr bwMode="auto">
          <a:xfrm>
            <a:off x="304799" y="3441301"/>
            <a:ext cx="2653107" cy="368699"/>
          </a:xfrm>
          <a:prstGeom prst="rect">
            <a:avLst/>
          </a:prstGeom>
          <a:noFill/>
          <a:ln w="15875">
            <a:noFill/>
            <a:miter lim="800000"/>
            <a:headEnd/>
            <a:tailEnd/>
          </a:ln>
        </p:spPr>
        <p:txBody>
          <a:bodyPr anchor="ctr"/>
          <a:lstStyle/>
          <a:p>
            <a:pPr indent="-173038" algn="ctr" eaLnBrk="0" hangingPunct="0">
              <a:lnSpc>
                <a:spcPct val="90000"/>
              </a:lnSpc>
              <a:spcBef>
                <a:spcPct val="60000"/>
              </a:spcBef>
              <a:buClr>
                <a:srgbClr val="FFFF99"/>
              </a:buClr>
              <a:buFont typeface="Symbol" pitchFamily="18" charset="2"/>
              <a:buNone/>
            </a:pPr>
            <a:r>
              <a:rPr lang="en-US" sz="1000" b="1" dirty="0">
                <a:solidFill>
                  <a:schemeClr val="tx2">
                    <a:lumMod val="50000"/>
                  </a:schemeClr>
                </a:solidFill>
              </a:rPr>
              <a:t>R</a:t>
            </a:r>
            <a:r>
              <a:rPr lang="en-US" sz="1000" b="1" dirty="0" smtClean="0">
                <a:solidFill>
                  <a:schemeClr val="tx2">
                    <a:lumMod val="50000"/>
                  </a:schemeClr>
                </a:solidFill>
              </a:rPr>
              <a:t>ead performance of a 2D slice of a 3D </a:t>
            </a:r>
            <a:br>
              <a:rPr lang="en-US" sz="1000" b="1" dirty="0" smtClean="0">
                <a:solidFill>
                  <a:schemeClr val="tx2">
                    <a:lumMod val="50000"/>
                  </a:schemeClr>
                </a:solidFill>
              </a:rPr>
            </a:br>
            <a:r>
              <a:rPr lang="en-US" sz="1000" b="1" dirty="0" smtClean="0">
                <a:solidFill>
                  <a:schemeClr val="tx2">
                    <a:lumMod val="50000"/>
                  </a:schemeClr>
                </a:solidFill>
              </a:rPr>
              <a:t>variable + time</a:t>
            </a:r>
            <a:endParaRPr lang="en-US" sz="1000" b="1" dirty="0">
              <a:solidFill>
                <a:schemeClr val="tx2">
                  <a:lumMod val="50000"/>
                </a:schemeClr>
              </a:solidFill>
            </a:endParaRPr>
          </a:p>
        </p:txBody>
      </p:sp>
      <p:sp>
        <p:nvSpPr>
          <p:cNvPr id="2" name="TextBox 1"/>
          <p:cNvSpPr txBox="1"/>
          <p:nvPr/>
        </p:nvSpPr>
        <p:spPr>
          <a:xfrm>
            <a:off x="56583" y="5890364"/>
            <a:ext cx="6135013" cy="369332"/>
          </a:xfrm>
          <a:prstGeom prst="rect">
            <a:avLst/>
          </a:prstGeom>
          <a:noFill/>
        </p:spPr>
        <p:txBody>
          <a:bodyPr wrap="none" rtlCol="0">
            <a:spAutoFit/>
          </a:bodyPr>
          <a:lstStyle/>
          <a:p>
            <a:r>
              <a:rPr lang="en-US" dirty="0" smtClean="0"/>
              <a:t>Georgia Tech, Rutgers, NCSU, Emory, Auburn, Sandia, LBL, PPPL</a:t>
            </a:r>
            <a:endParaRPr lang="en-US" dirty="0"/>
          </a:p>
        </p:txBody>
      </p:sp>
    </p:spTree>
    <p:extLst>
      <p:ext uri="{BB962C8B-B14F-4D97-AF65-F5344CB8AC3E}">
        <p14:creationId xmlns:p14="http://schemas.microsoft.com/office/powerpoint/2010/main" val="39468001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a:graphicFrameLocks noGrp="1"/>
          </p:cNvGraphicFramePr>
          <p:nvPr>
            <p:extLst>
              <p:ext uri="{D42A27DB-BD31-4B8C-83A1-F6EECF244321}">
                <p14:modId xmlns:p14="http://schemas.microsoft.com/office/powerpoint/2010/main" val="2254587437"/>
              </p:ext>
            </p:extLst>
          </p:nvPr>
        </p:nvGraphicFramePr>
        <p:xfrm>
          <a:off x="0" y="7752"/>
          <a:ext cx="9144000" cy="68502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22618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fld id="{81B36CC8-2166-4885-A85B-C55F76B1D6EF}" type="slidenum">
              <a:rPr lang="en-US" smtClean="0"/>
              <a:pPr/>
              <a:t>2</a:t>
            </a:fld>
            <a:endParaRPr lang="en-US"/>
          </a:p>
        </p:txBody>
      </p:sp>
      <p:pic>
        <p:nvPicPr>
          <p:cNvPr id="6" name="Picture 5" descr="image2.jpg"/>
          <p:cNvPicPr>
            <a:picLocks noChangeAspect="1"/>
          </p:cNvPicPr>
          <p:nvPr/>
        </p:nvPicPr>
        <p:blipFill rotWithShape="1">
          <a:blip r:embed="rId2" cstate="email">
            <a:extLst>
              <a:ext uri="{28A0092B-C50C-407E-A947-70E740481C1C}">
                <a14:useLocalDpi xmlns:a14="http://schemas.microsoft.com/office/drawing/2010/main"/>
              </a:ext>
            </a:extLst>
          </a:blip>
          <a:srcRect r="-2399" b="-1568"/>
          <a:stretch/>
        </p:blipFill>
        <p:spPr bwMode="auto">
          <a:xfrm>
            <a:off x="0" y="-8724"/>
            <a:ext cx="9047115" cy="6866723"/>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Tree>
    <p:extLst>
      <p:ext uri="{BB962C8B-B14F-4D97-AF65-F5344CB8AC3E}">
        <p14:creationId xmlns:p14="http://schemas.microsoft.com/office/powerpoint/2010/main" val="406113339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ADIOS information</a:t>
            </a:r>
            <a:endParaRPr lang="en-US" dirty="0"/>
          </a:p>
        </p:txBody>
      </p:sp>
      <p:sp>
        <p:nvSpPr>
          <p:cNvPr id="5" name="Content Placeholder 4"/>
          <p:cNvSpPr>
            <a:spLocks noGrp="1"/>
          </p:cNvSpPr>
          <p:nvPr>
            <p:ph idx="1"/>
          </p:nvPr>
        </p:nvSpPr>
        <p:spPr/>
        <p:txBody>
          <a:bodyPr>
            <a:normAutofit fontScale="92500"/>
          </a:bodyPr>
          <a:lstStyle/>
          <a:p>
            <a:r>
              <a:rPr lang="en-US" dirty="0" smtClean="0"/>
              <a:t>ADIOS is an I/O framework</a:t>
            </a:r>
          </a:p>
          <a:p>
            <a:pPr lvl="1"/>
            <a:r>
              <a:rPr lang="en-US" dirty="0" smtClean="0"/>
              <a:t>Similar software philosophy as Linux: there is no single owner</a:t>
            </a:r>
          </a:p>
          <a:p>
            <a:pPr lvl="1"/>
            <a:r>
              <a:rPr lang="en-US" dirty="0" smtClean="0"/>
              <a:t>Provides multiple methods to stage data to a staging area (on node, off node, off machine)</a:t>
            </a:r>
          </a:p>
          <a:p>
            <a:pPr lvl="1"/>
            <a:r>
              <a:rPr lang="en-US" dirty="0" smtClean="0"/>
              <a:t>Data output can be anything one wants</a:t>
            </a:r>
          </a:p>
          <a:p>
            <a:pPr lvl="2"/>
            <a:r>
              <a:rPr lang="en-US" dirty="0" smtClean="0"/>
              <a:t>Different methods allow for different types of data movement, aggregation, and arrangement to the storage system or to stream over the local-nodes, LAN, WAN</a:t>
            </a:r>
          </a:p>
          <a:p>
            <a:pPr lvl="1"/>
            <a:r>
              <a:rPr lang="en-US" dirty="0" smtClean="0"/>
              <a:t>It contains our own file format if you choose to use it (ADIOS-BP)</a:t>
            </a:r>
          </a:p>
          <a:p>
            <a:pPr lvl="1"/>
            <a:r>
              <a:rPr lang="en-US" dirty="0" smtClean="0"/>
              <a:t>In the next release, it will be able to compress/decompress data in parallel: plugged into the transform layer</a:t>
            </a:r>
          </a:p>
          <a:p>
            <a:pPr lvl="1"/>
            <a:r>
              <a:rPr lang="en-US" dirty="0" smtClean="0"/>
              <a:t>In the next release: it will contain mechanisms to index and then query the data</a:t>
            </a:r>
            <a:endParaRPr lang="en-US" dirty="0"/>
          </a:p>
        </p:txBody>
      </p:sp>
      <p:sp>
        <p:nvSpPr>
          <p:cNvPr id="3" name="Slide Number Placeholder 2"/>
          <p:cNvSpPr>
            <a:spLocks noGrp="1"/>
          </p:cNvSpPr>
          <p:nvPr>
            <p:ph type="sldNum" sz="quarter" idx="12"/>
          </p:nvPr>
        </p:nvSpPr>
        <p:spPr/>
        <p:txBody>
          <a:bodyPr/>
          <a:lstStyle/>
          <a:p>
            <a:fld id="{8F54CF11-4F21-4E7C-AC07-1E9764FB6ABE}" type="slidenum">
              <a:rPr lang="en-US" altLang="ko-KR" smtClean="0"/>
              <a:pPr/>
              <a:t>20</a:t>
            </a:fld>
            <a:endParaRPr lang="en-US" altLang="ko-KR"/>
          </a:p>
        </p:txBody>
      </p:sp>
    </p:spTree>
    <p:extLst>
      <p:ext uri="{BB962C8B-B14F-4D97-AF65-F5344CB8AC3E}">
        <p14:creationId xmlns:p14="http://schemas.microsoft.com/office/powerpoint/2010/main" val="36366342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411" y="477175"/>
            <a:ext cx="9151309" cy="6383227"/>
          </a:xfrm>
          <a:prstGeom prst="rect">
            <a:avLst/>
          </a:prstGeom>
          <a:ln>
            <a:noFill/>
          </a:ln>
        </p:spPr>
      </p:pic>
      <p:cxnSp>
        <p:nvCxnSpPr>
          <p:cNvPr id="34" name="Straight Arrow Connector 33"/>
          <p:cNvCxnSpPr/>
          <p:nvPr/>
        </p:nvCxnSpPr>
        <p:spPr>
          <a:xfrm>
            <a:off x="3567094" y="2871163"/>
            <a:ext cx="310138" cy="2958137"/>
          </a:xfrm>
          <a:prstGeom prst="straightConnector1">
            <a:avLst/>
          </a:prstGeom>
          <a:ln>
            <a:solidFill>
              <a:srgbClr val="0070C0"/>
            </a:solidFill>
            <a:prstDash val="lgDash"/>
            <a:tailEnd type="triangle"/>
          </a:ln>
        </p:spPr>
        <p:style>
          <a:lnRef idx="3">
            <a:schemeClr val="dk1"/>
          </a:lnRef>
          <a:fillRef idx="0">
            <a:schemeClr val="dk1"/>
          </a:fillRef>
          <a:effectRef idx="2">
            <a:schemeClr val="dk1"/>
          </a:effectRef>
          <a:fontRef idx="minor">
            <a:schemeClr val="tx1"/>
          </a:fontRef>
        </p:style>
      </p:cxnSp>
      <p:sp>
        <p:nvSpPr>
          <p:cNvPr id="3" name="Title 2"/>
          <p:cNvSpPr>
            <a:spLocks noGrp="1"/>
          </p:cNvSpPr>
          <p:nvPr>
            <p:ph type="title"/>
          </p:nvPr>
        </p:nvSpPr>
        <p:spPr>
          <a:xfrm>
            <a:off x="362999" y="123850"/>
            <a:ext cx="8229600" cy="458587"/>
          </a:xfrm>
        </p:spPr>
        <p:txBody>
          <a:bodyPr>
            <a:normAutofit fontScale="90000"/>
          </a:bodyPr>
          <a:lstStyle/>
          <a:p>
            <a:r>
              <a:rPr lang="en-US" sz="2800" kern="0" dirty="0">
                <a:solidFill>
                  <a:srgbClr val="0F7844"/>
                </a:solidFill>
                <a:latin typeface="Arial Black" panose="020B0A04020102020204" pitchFamily="34" charset="0"/>
              </a:rPr>
              <a:t>The </a:t>
            </a:r>
            <a:r>
              <a:rPr lang="en-US" sz="2800" kern="0" dirty="0" smtClean="0">
                <a:solidFill>
                  <a:srgbClr val="0F7844"/>
                </a:solidFill>
                <a:latin typeface="Arial Black" panose="020B0A04020102020204" pitchFamily="34" charset="0"/>
              </a:rPr>
              <a:t>History of</a:t>
            </a:r>
            <a:endParaRPr lang="en-US" dirty="0">
              <a:solidFill>
                <a:srgbClr val="0F7844"/>
              </a:solidFill>
            </a:endParaRPr>
          </a:p>
        </p:txBody>
      </p:sp>
      <p:grpSp>
        <p:nvGrpSpPr>
          <p:cNvPr id="8" name="Group 7"/>
          <p:cNvGrpSpPr/>
          <p:nvPr/>
        </p:nvGrpSpPr>
        <p:grpSpPr>
          <a:xfrm>
            <a:off x="791273" y="3139263"/>
            <a:ext cx="1219200" cy="2110422"/>
            <a:chOff x="646180" y="3139263"/>
            <a:chExt cx="1219200" cy="2110422"/>
          </a:xfrm>
        </p:grpSpPr>
        <p:sp>
          <p:nvSpPr>
            <p:cNvPr id="12" name="TextBox 11"/>
            <p:cNvSpPr txBox="1"/>
            <p:nvPr/>
          </p:nvSpPr>
          <p:spPr>
            <a:xfrm>
              <a:off x="646180" y="3926246"/>
              <a:ext cx="1219200" cy="1323439"/>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fontAlgn="auto">
                <a:spcBef>
                  <a:spcPts val="0"/>
                </a:spcBef>
                <a:spcAft>
                  <a:spcPts val="0"/>
                </a:spcAft>
              </a:pPr>
              <a:r>
                <a:rPr lang="en-US" sz="1600" dirty="0" smtClean="0">
                  <a:solidFill>
                    <a:prstClr val="black"/>
                  </a:solidFill>
                </a:rPr>
                <a:t>General Relativity: enabled interactive analysis</a:t>
              </a:r>
            </a:p>
          </p:txBody>
        </p:sp>
        <p:pic>
          <p:nvPicPr>
            <p:cNvPr id="17" name="Pictur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8065" y="3139263"/>
              <a:ext cx="928269" cy="759833"/>
            </a:xfrm>
            <a:prstGeom prst="rect">
              <a:avLst/>
            </a:prstGeom>
            <a:ln/>
          </p:spPr>
          <p:style>
            <a:lnRef idx="2">
              <a:schemeClr val="dk1"/>
            </a:lnRef>
            <a:fillRef idx="1">
              <a:schemeClr val="lt1"/>
            </a:fillRef>
            <a:effectRef idx="0">
              <a:schemeClr val="dk1"/>
            </a:effectRef>
            <a:fontRef idx="minor">
              <a:schemeClr val="dk1"/>
            </a:fontRef>
          </p:style>
        </p:pic>
      </p:grpSp>
      <p:grpSp>
        <p:nvGrpSpPr>
          <p:cNvPr id="4" name="Group 3"/>
          <p:cNvGrpSpPr/>
          <p:nvPr/>
        </p:nvGrpSpPr>
        <p:grpSpPr>
          <a:xfrm>
            <a:off x="632544" y="748425"/>
            <a:ext cx="2938155" cy="1099602"/>
            <a:chOff x="-339335" y="3376445"/>
            <a:chExt cx="3405431" cy="1099602"/>
          </a:xfrm>
        </p:grpSpPr>
        <p:sp>
          <p:nvSpPr>
            <p:cNvPr id="57" name="TextBox 56"/>
            <p:cNvSpPr txBox="1"/>
            <p:nvPr/>
          </p:nvSpPr>
          <p:spPr>
            <a:xfrm>
              <a:off x="-339335" y="3376445"/>
              <a:ext cx="2204715" cy="738664"/>
            </a:xfrm>
            <a:prstGeom prst="rect">
              <a:avLst/>
            </a:prstGeom>
            <a:noFill/>
            <a:ln>
              <a:solidFill>
                <a:srgbClr val="0070C0"/>
              </a:solidFill>
            </a:ln>
          </p:spPr>
          <p:txBody>
            <a:bodyPr wrap="square" rtlCol="0">
              <a:spAutoFit/>
            </a:bodyPr>
            <a:lstStyle/>
            <a:p>
              <a:pPr fontAlgn="auto">
                <a:spcBef>
                  <a:spcPts val="0"/>
                </a:spcBef>
                <a:spcAft>
                  <a:spcPts val="0"/>
                </a:spcAft>
              </a:pPr>
              <a:r>
                <a:rPr lang="en-US" sz="1400" dirty="0" smtClean="0">
                  <a:solidFill>
                    <a:prstClr val="black"/>
                  </a:solidFill>
                  <a:latin typeface="Calibri" panose="020F0502020204030204"/>
                </a:rPr>
                <a:t>Z. Lin: Allowed fusion code to scale from 100’s to 1000’s of cores</a:t>
              </a:r>
              <a:endParaRPr lang="en-US" sz="1400" dirty="0">
                <a:solidFill>
                  <a:prstClr val="black"/>
                </a:solidFill>
                <a:latin typeface="Calibri" panose="020F0502020204030204"/>
              </a:endParaRPr>
            </a:p>
          </p:txBody>
        </p:sp>
        <p:pic>
          <p:nvPicPr>
            <p:cNvPr id="20" name="Picture 1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65381" y="3376445"/>
              <a:ext cx="1200715" cy="1099602"/>
            </a:xfrm>
            <a:prstGeom prst="rect">
              <a:avLst/>
            </a:prstGeom>
            <a:ln>
              <a:solidFill>
                <a:srgbClr val="0070C0"/>
              </a:solidFill>
            </a:ln>
          </p:spPr>
        </p:pic>
      </p:grpSp>
      <p:grpSp>
        <p:nvGrpSpPr>
          <p:cNvPr id="2" name="Group 1"/>
          <p:cNvGrpSpPr/>
          <p:nvPr/>
        </p:nvGrpSpPr>
        <p:grpSpPr>
          <a:xfrm>
            <a:off x="4066033" y="3020335"/>
            <a:ext cx="1490463" cy="2695283"/>
            <a:chOff x="4016167" y="1973456"/>
            <a:chExt cx="746182" cy="2695283"/>
          </a:xfrm>
        </p:grpSpPr>
        <p:sp>
          <p:nvSpPr>
            <p:cNvPr id="58" name="TextBox 57"/>
            <p:cNvSpPr txBox="1"/>
            <p:nvPr/>
          </p:nvSpPr>
          <p:spPr>
            <a:xfrm>
              <a:off x="4016167" y="3283744"/>
              <a:ext cx="746182" cy="13849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fontAlgn="auto">
                <a:spcBef>
                  <a:spcPts val="0"/>
                </a:spcBef>
                <a:spcAft>
                  <a:spcPts val="0"/>
                </a:spcAft>
              </a:pPr>
              <a:r>
                <a:rPr lang="en-US" sz="1400" dirty="0" smtClean="0">
                  <a:solidFill>
                    <a:prstClr val="black"/>
                  </a:solidFill>
                </a:rPr>
                <a:t>C. S. Chang, </a:t>
              </a:r>
            </a:p>
            <a:p>
              <a:pPr fontAlgn="auto">
                <a:spcBef>
                  <a:spcPts val="0"/>
                </a:spcBef>
                <a:spcAft>
                  <a:spcPts val="0"/>
                </a:spcAft>
              </a:pPr>
              <a:r>
                <a:rPr lang="en-US" sz="1400" dirty="0" smtClean="0">
                  <a:solidFill>
                    <a:prstClr val="black"/>
                  </a:solidFill>
                </a:rPr>
                <a:t>Edge Fusion code scales to 100K cores from 1K, and couple multi-physics codes</a:t>
              </a:r>
              <a:endParaRPr lang="en-US" sz="1400" dirty="0">
                <a:solidFill>
                  <a:prstClr val="black"/>
                </a:solidFill>
              </a:endParaRPr>
            </a:p>
          </p:txBody>
        </p:sp>
        <p:pic>
          <p:nvPicPr>
            <p:cNvPr id="21" name="Picture 2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98060" y="1973456"/>
              <a:ext cx="397315" cy="1283339"/>
            </a:xfrm>
            <a:prstGeom prst="rect">
              <a:avLst/>
            </a:prstGeom>
          </p:spPr>
          <p:style>
            <a:lnRef idx="2">
              <a:schemeClr val="accent3"/>
            </a:lnRef>
            <a:fillRef idx="1">
              <a:schemeClr val="lt1"/>
            </a:fillRef>
            <a:effectRef idx="0">
              <a:schemeClr val="accent3"/>
            </a:effectRef>
            <a:fontRef idx="minor">
              <a:schemeClr val="dk1"/>
            </a:fontRef>
          </p:style>
        </p:pic>
      </p:grpSp>
      <p:grpSp>
        <p:nvGrpSpPr>
          <p:cNvPr id="10" name="Group 9"/>
          <p:cNvGrpSpPr/>
          <p:nvPr/>
        </p:nvGrpSpPr>
        <p:grpSpPr>
          <a:xfrm>
            <a:off x="7487153" y="3430914"/>
            <a:ext cx="1587701" cy="2025749"/>
            <a:chOff x="3774111" y="3640488"/>
            <a:chExt cx="1766465" cy="1849079"/>
          </a:xfrm>
        </p:grpSpPr>
        <p:sp>
          <p:nvSpPr>
            <p:cNvPr id="59" name="TextBox 58"/>
            <p:cNvSpPr txBox="1"/>
            <p:nvPr/>
          </p:nvSpPr>
          <p:spPr>
            <a:xfrm>
              <a:off x="3774111" y="4505934"/>
              <a:ext cx="1766465" cy="983633"/>
            </a:xfrm>
            <a:prstGeom prst="rect">
              <a:avLst/>
            </a:prstGeom>
          </p:spPr>
          <p:style>
            <a:lnRef idx="2">
              <a:schemeClr val="accent6"/>
            </a:lnRef>
            <a:fillRef idx="1">
              <a:schemeClr val="lt1"/>
            </a:fillRef>
            <a:effectRef idx="0">
              <a:schemeClr val="accent6"/>
            </a:effectRef>
            <a:fontRef idx="minor">
              <a:schemeClr val="dk1"/>
            </a:fontRef>
          </p:style>
          <p:txBody>
            <a:bodyPr wrap="square" rtlCol="0">
              <a:noAutofit/>
            </a:bodyPr>
            <a:lstStyle/>
            <a:p>
              <a:pPr fontAlgn="auto">
                <a:spcBef>
                  <a:spcPts val="0"/>
                </a:spcBef>
                <a:spcAft>
                  <a:spcPts val="0"/>
                </a:spcAft>
              </a:pPr>
              <a:r>
                <a:rPr lang="en-US" sz="1400" dirty="0" err="1" smtClean="0">
                  <a:solidFill>
                    <a:prstClr val="black"/>
                  </a:solidFill>
                </a:rPr>
                <a:t>J.Chen</a:t>
              </a:r>
              <a:r>
                <a:rPr lang="en-US" sz="1400" dirty="0" smtClean="0">
                  <a:solidFill>
                    <a:prstClr val="black"/>
                  </a:solidFill>
                </a:rPr>
                <a:t>, combustion, allows us to scale beyond the MPI-IO barrier at 30K cores</a:t>
              </a:r>
              <a:endParaRPr lang="en-US" sz="1400" dirty="0">
                <a:solidFill>
                  <a:prstClr val="black"/>
                </a:solidFill>
              </a:endParaRPr>
            </a:p>
          </p:txBody>
        </p:sp>
        <p:pic>
          <p:nvPicPr>
            <p:cNvPr id="23" name="Picture 2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138960" y="3640488"/>
              <a:ext cx="842962" cy="842962"/>
            </a:xfrm>
            <a:prstGeom prst="rect">
              <a:avLst/>
            </a:prstGeom>
          </p:spPr>
          <p:style>
            <a:lnRef idx="2">
              <a:schemeClr val="accent6"/>
            </a:lnRef>
            <a:fillRef idx="1">
              <a:schemeClr val="lt1"/>
            </a:fillRef>
            <a:effectRef idx="0">
              <a:schemeClr val="accent6"/>
            </a:effectRef>
            <a:fontRef idx="minor">
              <a:schemeClr val="dk1"/>
            </a:fontRef>
          </p:style>
        </p:pic>
      </p:grpSp>
      <p:grpSp>
        <p:nvGrpSpPr>
          <p:cNvPr id="31" name="Group 30"/>
          <p:cNvGrpSpPr/>
          <p:nvPr/>
        </p:nvGrpSpPr>
        <p:grpSpPr>
          <a:xfrm>
            <a:off x="8110344" y="553739"/>
            <a:ext cx="1033657" cy="2697034"/>
            <a:chOff x="8110344" y="553739"/>
            <a:chExt cx="1033657" cy="2697034"/>
          </a:xfrm>
        </p:grpSpPr>
        <p:sp>
          <p:nvSpPr>
            <p:cNvPr id="60" name="TextBox 59"/>
            <p:cNvSpPr txBox="1"/>
            <p:nvPr/>
          </p:nvSpPr>
          <p:spPr>
            <a:xfrm>
              <a:off x="8110345" y="1219448"/>
              <a:ext cx="1033656" cy="2031325"/>
            </a:xfrm>
            <a:prstGeom prst="rect">
              <a:avLst/>
            </a:prstGeom>
            <a:noFill/>
            <a:ln>
              <a:solidFill>
                <a:schemeClr val="accent2"/>
              </a:solidFill>
            </a:ln>
          </p:spPr>
          <p:txBody>
            <a:bodyPr wrap="square" rtlCol="0">
              <a:spAutoFit/>
            </a:bodyPr>
            <a:lstStyle/>
            <a:p>
              <a:pPr fontAlgn="auto">
                <a:spcBef>
                  <a:spcPts val="0"/>
                </a:spcBef>
                <a:spcAft>
                  <a:spcPts val="0"/>
                </a:spcAft>
              </a:pPr>
              <a:r>
                <a:rPr lang="en-US" sz="1400" dirty="0" smtClean="0">
                  <a:solidFill>
                    <a:prstClr val="black"/>
                  </a:solidFill>
                  <a:latin typeface="Calibri" panose="020F0502020204030204"/>
                </a:rPr>
                <a:t>Workflow streams from KSTAR to ORNL for 10X faster  data processing of KSTAR ECEI data</a:t>
              </a:r>
              <a:endParaRPr lang="en-US" sz="1400" dirty="0">
                <a:solidFill>
                  <a:prstClr val="black"/>
                </a:solidFill>
                <a:latin typeface="Calibri" panose="020F0502020204030204"/>
              </a:endParaRPr>
            </a:p>
          </p:txBody>
        </p:sp>
        <p:pic>
          <p:nvPicPr>
            <p:cNvPr id="65" name="Picture 6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110344" y="553739"/>
              <a:ext cx="964510" cy="647700"/>
            </a:xfrm>
            <a:prstGeom prst="rect">
              <a:avLst/>
            </a:prstGeom>
            <a:ln>
              <a:solidFill>
                <a:schemeClr val="accent2"/>
              </a:solidFill>
            </a:ln>
          </p:spPr>
        </p:pic>
      </p:grpSp>
      <p:grpSp>
        <p:nvGrpSpPr>
          <p:cNvPr id="6" name="Group 5"/>
          <p:cNvGrpSpPr/>
          <p:nvPr/>
        </p:nvGrpSpPr>
        <p:grpSpPr>
          <a:xfrm>
            <a:off x="5548395" y="1520568"/>
            <a:ext cx="2181026" cy="1298832"/>
            <a:chOff x="6622512" y="1520567"/>
            <a:chExt cx="1304925" cy="1963467"/>
          </a:xfrm>
        </p:grpSpPr>
        <p:pic>
          <p:nvPicPr>
            <p:cNvPr id="64" name="Picture 6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739605" y="1520567"/>
              <a:ext cx="892646" cy="578470"/>
            </a:xfrm>
            <a:prstGeom prst="rect">
              <a:avLst/>
            </a:prstGeom>
          </p:spPr>
        </p:pic>
        <p:sp>
          <p:nvSpPr>
            <p:cNvPr id="5" name="TextBox 4"/>
            <p:cNvSpPr txBox="1"/>
            <p:nvPr/>
          </p:nvSpPr>
          <p:spPr>
            <a:xfrm>
              <a:off x="6622512" y="2099039"/>
              <a:ext cx="1304925" cy="1384995"/>
            </a:xfrm>
            <a:prstGeom prst="rect">
              <a:avLst/>
            </a:prstGeom>
            <a:noFill/>
            <a:ln>
              <a:solidFill>
                <a:srgbClr val="7030A0"/>
              </a:solidFill>
            </a:ln>
          </p:spPr>
          <p:txBody>
            <a:bodyPr wrap="square" rtlCol="0">
              <a:spAutoFit/>
            </a:bodyPr>
            <a:lstStyle/>
            <a:p>
              <a:pPr fontAlgn="auto">
                <a:spcBef>
                  <a:spcPts val="0"/>
                </a:spcBef>
                <a:spcAft>
                  <a:spcPts val="0"/>
                </a:spcAft>
              </a:pPr>
              <a:r>
                <a:rPr lang="en-US" sz="1400" dirty="0" smtClean="0">
                  <a:solidFill>
                    <a:prstClr val="black"/>
                  </a:solidFill>
                  <a:latin typeface="Calibri" panose="020F0502020204030204"/>
                </a:rPr>
                <a:t>GEOS5 climate code reading  performance improved 78X over parallel HDF5</a:t>
              </a:r>
              <a:endParaRPr lang="en-US" sz="1400" dirty="0">
                <a:solidFill>
                  <a:prstClr val="black"/>
                </a:solidFill>
                <a:latin typeface="Calibri" panose="020F0502020204030204"/>
              </a:endParaRPr>
            </a:p>
          </p:txBody>
        </p:sp>
      </p:grpSp>
      <p:grpSp>
        <p:nvGrpSpPr>
          <p:cNvPr id="29" name="Group 28"/>
          <p:cNvGrpSpPr/>
          <p:nvPr/>
        </p:nvGrpSpPr>
        <p:grpSpPr>
          <a:xfrm>
            <a:off x="1646998" y="1238205"/>
            <a:ext cx="3847402" cy="1588431"/>
            <a:chOff x="1646998" y="1238205"/>
            <a:chExt cx="3847402" cy="1588431"/>
          </a:xfrm>
        </p:grpSpPr>
        <p:sp>
          <p:nvSpPr>
            <p:cNvPr id="13" name="TextBox 12"/>
            <p:cNvSpPr txBox="1"/>
            <p:nvPr/>
          </p:nvSpPr>
          <p:spPr>
            <a:xfrm>
              <a:off x="1646998" y="1872529"/>
              <a:ext cx="3847402" cy="954107"/>
            </a:xfrm>
            <a:prstGeom prst="rect">
              <a:avLst/>
            </a:prstGeom>
            <a:noFill/>
            <a:ln>
              <a:solidFill>
                <a:srgbClr val="FF0000"/>
              </a:solidFill>
            </a:ln>
          </p:spPr>
          <p:txBody>
            <a:bodyPr wrap="square" rtlCol="0">
              <a:spAutoFit/>
            </a:bodyPr>
            <a:lstStyle/>
            <a:p>
              <a:pPr fontAlgn="auto">
                <a:spcBef>
                  <a:spcPts val="0"/>
                </a:spcBef>
                <a:spcAft>
                  <a:spcPts val="0"/>
                </a:spcAft>
              </a:pPr>
              <a:r>
                <a:rPr lang="en-US" sz="1400" dirty="0" smtClean="0">
                  <a:solidFill>
                    <a:prstClr val="black"/>
                  </a:solidFill>
                  <a:latin typeface="Calibri" panose="020F0502020204030204"/>
                </a:rPr>
                <a:t>Ramgen/</a:t>
              </a:r>
              <a:r>
                <a:rPr lang="en-US" sz="1400" dirty="0" err="1" smtClean="0">
                  <a:solidFill>
                    <a:prstClr val="black"/>
                  </a:solidFill>
                  <a:latin typeface="Calibri" panose="020F0502020204030204"/>
                </a:rPr>
                <a:t>Numeca</a:t>
              </a:r>
              <a:endParaRPr lang="en-US" sz="1400" dirty="0">
                <a:solidFill>
                  <a:prstClr val="black"/>
                </a:solidFill>
                <a:latin typeface="Calibri" panose="020F0502020204030204"/>
              </a:endParaRPr>
            </a:p>
            <a:p>
              <a:pPr fontAlgn="auto">
                <a:spcBef>
                  <a:spcPts val="0"/>
                </a:spcBef>
                <a:spcAft>
                  <a:spcPts val="0"/>
                </a:spcAft>
              </a:pPr>
              <a:r>
                <a:rPr lang="en-US" sz="1400" dirty="0" smtClean="0">
                  <a:solidFill>
                    <a:prstClr val="black"/>
                  </a:solidFill>
                  <a:latin typeface="Calibri" panose="020F0502020204030204"/>
                </a:rPr>
                <a:t>First commercial code to use ADIOS,</a:t>
              </a:r>
            </a:p>
            <a:p>
              <a:pPr fontAlgn="auto">
                <a:spcBef>
                  <a:spcPts val="0"/>
                </a:spcBef>
                <a:spcAft>
                  <a:spcPts val="0"/>
                </a:spcAft>
              </a:pPr>
              <a:r>
                <a:rPr lang="en-US" sz="1400" dirty="0" smtClean="0">
                  <a:solidFill>
                    <a:prstClr val="black"/>
                  </a:solidFill>
                  <a:latin typeface="Calibri" panose="020F0502020204030204"/>
                </a:rPr>
                <a:t>Allowed them to scale from 10K cores to over 200K cores </a:t>
              </a:r>
              <a:endParaRPr lang="en-US" sz="1400" dirty="0">
                <a:solidFill>
                  <a:prstClr val="black"/>
                </a:solidFill>
                <a:latin typeface="Calibri" panose="020F0502020204030204"/>
              </a:endParaRPr>
            </a:p>
          </p:txBody>
        </p:sp>
        <p:pic>
          <p:nvPicPr>
            <p:cNvPr id="11" name="Picture 10"/>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610818" y="1238205"/>
              <a:ext cx="839724" cy="1104900"/>
            </a:xfrm>
            <a:prstGeom prst="rect">
              <a:avLst/>
            </a:prstGeom>
          </p:spPr>
        </p:pic>
      </p:grpSp>
      <p:cxnSp>
        <p:nvCxnSpPr>
          <p:cNvPr id="15" name="Straight Arrow Connector 14"/>
          <p:cNvCxnSpPr>
            <a:stCxn id="12" idx="2"/>
          </p:cNvCxnSpPr>
          <p:nvPr/>
        </p:nvCxnSpPr>
        <p:spPr>
          <a:xfrm flipH="1">
            <a:off x="1171575" y="5249685"/>
            <a:ext cx="229298" cy="35101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6" name="Straight Arrow Connector 35"/>
          <p:cNvCxnSpPr/>
          <p:nvPr/>
        </p:nvCxnSpPr>
        <p:spPr>
          <a:xfrm>
            <a:off x="5559156" y="5046517"/>
            <a:ext cx="1508394" cy="47798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8" name="Straight Arrow Connector 37"/>
          <p:cNvCxnSpPr/>
          <p:nvPr/>
        </p:nvCxnSpPr>
        <p:spPr>
          <a:xfrm flipH="1">
            <a:off x="7415335" y="3940243"/>
            <a:ext cx="392143" cy="50338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0" name="Straight Arrow Connector 39"/>
          <p:cNvCxnSpPr/>
          <p:nvPr/>
        </p:nvCxnSpPr>
        <p:spPr>
          <a:xfrm>
            <a:off x="6753558" y="2819400"/>
            <a:ext cx="857848" cy="700723"/>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43" name="Straight Arrow Connector 42"/>
          <p:cNvCxnSpPr/>
          <p:nvPr/>
        </p:nvCxnSpPr>
        <p:spPr>
          <a:xfrm flipH="1">
            <a:off x="7972425" y="733758"/>
            <a:ext cx="127212" cy="28005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7" name="Straight Arrow Connector 46"/>
          <p:cNvCxnSpPr/>
          <p:nvPr/>
        </p:nvCxnSpPr>
        <p:spPr>
          <a:xfrm>
            <a:off x="5195426" y="2381654"/>
            <a:ext cx="2175748" cy="1922020"/>
          </a:xfrm>
          <a:prstGeom prst="straightConnector1">
            <a:avLst/>
          </a:prstGeom>
          <a:ln cap="rnd" cmpd="sng">
            <a:solidFill>
              <a:srgbClr val="FF0000"/>
            </a:solidFill>
            <a:prstDash val="lgDashDotDot"/>
            <a:bevel/>
            <a:tailEnd type="triangle"/>
          </a:ln>
        </p:spPr>
        <p:style>
          <a:lnRef idx="3">
            <a:schemeClr val="dk1"/>
          </a:lnRef>
          <a:fillRef idx="0">
            <a:schemeClr val="dk1"/>
          </a:fillRef>
          <a:effectRef idx="2">
            <a:schemeClr val="dk1"/>
          </a:effectRef>
          <a:fontRef idx="minor">
            <a:schemeClr val="tx1"/>
          </a:fontRef>
        </p:style>
      </p:cxnSp>
      <p:cxnSp>
        <p:nvCxnSpPr>
          <p:cNvPr id="51" name="Straight Arrow Connector 50"/>
          <p:cNvCxnSpPr/>
          <p:nvPr/>
        </p:nvCxnSpPr>
        <p:spPr>
          <a:xfrm>
            <a:off x="3449079" y="1870056"/>
            <a:ext cx="49990" cy="331296"/>
          </a:xfrm>
          <a:prstGeom prst="straightConnector1">
            <a:avLst/>
          </a:prstGeom>
          <a:ln>
            <a:solidFill>
              <a:srgbClr val="0070C0"/>
            </a:solidFill>
            <a:prstDash val="lgDash"/>
            <a:tailEnd type="none"/>
          </a:ln>
        </p:spPr>
        <p:style>
          <a:lnRef idx="3">
            <a:schemeClr val="dk1"/>
          </a:lnRef>
          <a:fillRef idx="0">
            <a:schemeClr val="dk1"/>
          </a:fillRef>
          <a:effectRef idx="2">
            <a:schemeClr val="dk1"/>
          </a:effectRef>
          <a:fontRef idx="minor">
            <a:schemeClr val="tx1"/>
          </a:fontRef>
        </p:style>
      </p:cxnSp>
      <p:pic>
        <p:nvPicPr>
          <p:cNvPr id="35" name="Picture 34"/>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5845297" y="19975"/>
            <a:ext cx="1099584" cy="457200"/>
          </a:xfrm>
          <a:prstGeom prst="rect">
            <a:avLst/>
          </a:prstGeom>
        </p:spPr>
      </p:pic>
      <p:pic>
        <p:nvPicPr>
          <p:cNvPr id="14" name="Picture 13"/>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821335" y="4084106"/>
            <a:ext cx="268247" cy="384081"/>
          </a:xfrm>
          <a:prstGeom prst="rect">
            <a:avLst/>
          </a:prstGeom>
        </p:spPr>
      </p:pic>
    </p:spTree>
    <p:extLst>
      <p:ext uri="{BB962C8B-B14F-4D97-AF65-F5344CB8AC3E}">
        <p14:creationId xmlns:p14="http://schemas.microsoft.com/office/powerpoint/2010/main" val="427653010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p:cNvSpPr>
            <a:spLocks noGrp="1"/>
          </p:cNvSpPr>
          <p:nvPr>
            <p:ph idx="1"/>
          </p:nvPr>
        </p:nvSpPr>
        <p:spPr>
          <a:xfrm>
            <a:off x="4518236" y="838200"/>
            <a:ext cx="4168564" cy="5511800"/>
          </a:xfrm>
        </p:spPr>
        <p:txBody>
          <a:bodyPr>
            <a:normAutofit/>
          </a:bodyPr>
          <a:lstStyle/>
          <a:p>
            <a:r>
              <a:rPr lang="en-US" sz="2400" dirty="0" smtClean="0"/>
              <a:t>All data chunks are from a single producer</a:t>
            </a:r>
          </a:p>
          <a:p>
            <a:pPr lvl="1"/>
            <a:r>
              <a:rPr lang="en-US" sz="2000" dirty="0" smtClean="0"/>
              <a:t>MPI process</a:t>
            </a:r>
          </a:p>
          <a:p>
            <a:pPr lvl="1"/>
            <a:r>
              <a:rPr lang="en-US" sz="2000" dirty="0" smtClean="0"/>
              <a:t>Single diagnostic</a:t>
            </a:r>
          </a:p>
          <a:p>
            <a:r>
              <a:rPr lang="en-US" sz="2400" dirty="0" smtClean="0"/>
              <a:t>Ability to create a separate metadata file when “sub-files” are generated</a:t>
            </a:r>
          </a:p>
          <a:p>
            <a:r>
              <a:rPr lang="en-US" sz="2400" dirty="0" smtClean="0"/>
              <a:t>Allow code to be integrated to streams</a:t>
            </a:r>
          </a:p>
          <a:p>
            <a:r>
              <a:rPr lang="en-US" sz="2400" dirty="0"/>
              <a:t>A</a:t>
            </a:r>
            <a:r>
              <a:rPr lang="en-US" sz="2400" dirty="0" smtClean="0"/>
              <a:t>llows variables to be individually compressed</a:t>
            </a:r>
          </a:p>
          <a:p>
            <a:r>
              <a:rPr lang="en-US" sz="2400" dirty="0" smtClean="0"/>
              <a:t>Format is for “data-in-motion” and “data-at-rest”</a:t>
            </a:r>
            <a:endParaRPr lang="en-US" sz="2400" dirty="0"/>
          </a:p>
        </p:txBody>
      </p:sp>
      <p:sp>
        <p:nvSpPr>
          <p:cNvPr id="8" name="TextBox 7"/>
          <p:cNvSpPr txBox="1"/>
          <p:nvPr/>
        </p:nvSpPr>
        <p:spPr>
          <a:xfrm>
            <a:off x="3429000" y="5103673"/>
            <a:ext cx="1089236" cy="175432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Metadata for all</a:t>
            </a:r>
          </a:p>
          <a:p>
            <a:r>
              <a:rPr lang="en-US" dirty="0" smtClean="0"/>
              <a:t>chunks</a:t>
            </a:r>
          </a:p>
          <a:p>
            <a:r>
              <a:rPr lang="en-US" dirty="0" smtClean="0"/>
              <a:t>Statistics for all chunks</a:t>
            </a:r>
          </a:p>
        </p:txBody>
      </p:sp>
      <p:grpSp>
        <p:nvGrpSpPr>
          <p:cNvPr id="29" name="Group 28"/>
          <p:cNvGrpSpPr/>
          <p:nvPr/>
        </p:nvGrpSpPr>
        <p:grpSpPr>
          <a:xfrm>
            <a:off x="152400" y="609600"/>
            <a:ext cx="3276600" cy="6045200"/>
            <a:chOff x="2057400" y="762000"/>
            <a:chExt cx="3276600" cy="6045200"/>
          </a:xfrm>
        </p:grpSpPr>
        <p:pic>
          <p:nvPicPr>
            <p:cNvPr id="20" name="Picture 19"/>
            <p:cNvPicPr>
              <a:picLocks noChangeAspect="1"/>
            </p:cNvPicPr>
            <p:nvPr/>
          </p:nvPicPr>
          <p:blipFill>
            <a:blip r:embed="rId2"/>
            <a:stretch>
              <a:fillRect/>
            </a:stretch>
          </p:blipFill>
          <p:spPr>
            <a:xfrm>
              <a:off x="2057400" y="762000"/>
              <a:ext cx="1117600" cy="4330700"/>
            </a:xfrm>
            <a:prstGeom prst="rect">
              <a:avLst/>
            </a:prstGeom>
          </p:spPr>
        </p:pic>
        <p:pic>
          <p:nvPicPr>
            <p:cNvPr id="21" name="Picture 20"/>
            <p:cNvPicPr>
              <a:picLocks noChangeAspect="1"/>
            </p:cNvPicPr>
            <p:nvPr/>
          </p:nvPicPr>
          <p:blipFill>
            <a:blip r:embed="rId2"/>
            <a:stretch>
              <a:fillRect/>
            </a:stretch>
          </p:blipFill>
          <p:spPr>
            <a:xfrm>
              <a:off x="2327275" y="976312"/>
              <a:ext cx="1117600" cy="4330700"/>
            </a:xfrm>
            <a:prstGeom prst="rect">
              <a:avLst/>
            </a:prstGeom>
          </p:spPr>
        </p:pic>
        <p:pic>
          <p:nvPicPr>
            <p:cNvPr id="22" name="Picture 21"/>
            <p:cNvPicPr>
              <a:picLocks noChangeAspect="1"/>
            </p:cNvPicPr>
            <p:nvPr/>
          </p:nvPicPr>
          <p:blipFill>
            <a:blip r:embed="rId2"/>
            <a:stretch>
              <a:fillRect/>
            </a:stretch>
          </p:blipFill>
          <p:spPr>
            <a:xfrm>
              <a:off x="2597150" y="1190624"/>
              <a:ext cx="1117600" cy="4330700"/>
            </a:xfrm>
            <a:prstGeom prst="rect">
              <a:avLst/>
            </a:prstGeom>
          </p:spPr>
        </p:pic>
        <p:pic>
          <p:nvPicPr>
            <p:cNvPr id="23" name="Picture 22"/>
            <p:cNvPicPr>
              <a:picLocks noChangeAspect="1"/>
            </p:cNvPicPr>
            <p:nvPr/>
          </p:nvPicPr>
          <p:blipFill>
            <a:blip r:embed="rId2"/>
            <a:stretch>
              <a:fillRect/>
            </a:stretch>
          </p:blipFill>
          <p:spPr>
            <a:xfrm>
              <a:off x="2867025" y="1404936"/>
              <a:ext cx="1117600" cy="4330700"/>
            </a:xfrm>
            <a:prstGeom prst="rect">
              <a:avLst/>
            </a:prstGeom>
          </p:spPr>
        </p:pic>
        <p:pic>
          <p:nvPicPr>
            <p:cNvPr id="24" name="Picture 23"/>
            <p:cNvPicPr>
              <a:picLocks noChangeAspect="1"/>
            </p:cNvPicPr>
            <p:nvPr/>
          </p:nvPicPr>
          <p:blipFill>
            <a:blip r:embed="rId2"/>
            <a:stretch>
              <a:fillRect/>
            </a:stretch>
          </p:blipFill>
          <p:spPr>
            <a:xfrm>
              <a:off x="3136900" y="1619248"/>
              <a:ext cx="1117600" cy="4330700"/>
            </a:xfrm>
            <a:prstGeom prst="rect">
              <a:avLst/>
            </a:prstGeom>
          </p:spPr>
        </p:pic>
        <p:pic>
          <p:nvPicPr>
            <p:cNvPr id="25" name="Picture 24"/>
            <p:cNvPicPr>
              <a:picLocks noChangeAspect="1"/>
            </p:cNvPicPr>
            <p:nvPr/>
          </p:nvPicPr>
          <p:blipFill>
            <a:blip r:embed="rId2"/>
            <a:stretch>
              <a:fillRect/>
            </a:stretch>
          </p:blipFill>
          <p:spPr>
            <a:xfrm>
              <a:off x="3406775" y="1833560"/>
              <a:ext cx="1117600" cy="4330700"/>
            </a:xfrm>
            <a:prstGeom prst="rect">
              <a:avLst/>
            </a:prstGeom>
          </p:spPr>
        </p:pic>
        <p:pic>
          <p:nvPicPr>
            <p:cNvPr id="26" name="Picture 25"/>
            <p:cNvPicPr>
              <a:picLocks noChangeAspect="1"/>
            </p:cNvPicPr>
            <p:nvPr/>
          </p:nvPicPr>
          <p:blipFill>
            <a:blip r:embed="rId2"/>
            <a:stretch>
              <a:fillRect/>
            </a:stretch>
          </p:blipFill>
          <p:spPr>
            <a:xfrm>
              <a:off x="3676650" y="2047872"/>
              <a:ext cx="1117600" cy="4330700"/>
            </a:xfrm>
            <a:prstGeom prst="rect">
              <a:avLst/>
            </a:prstGeom>
          </p:spPr>
        </p:pic>
        <p:pic>
          <p:nvPicPr>
            <p:cNvPr id="27" name="Picture 26"/>
            <p:cNvPicPr>
              <a:picLocks noChangeAspect="1"/>
            </p:cNvPicPr>
            <p:nvPr/>
          </p:nvPicPr>
          <p:blipFill>
            <a:blip r:embed="rId2"/>
            <a:stretch>
              <a:fillRect/>
            </a:stretch>
          </p:blipFill>
          <p:spPr>
            <a:xfrm>
              <a:off x="3946525" y="2262184"/>
              <a:ext cx="1117600" cy="4330700"/>
            </a:xfrm>
            <a:prstGeom prst="rect">
              <a:avLst/>
            </a:prstGeom>
          </p:spPr>
        </p:pic>
        <p:pic>
          <p:nvPicPr>
            <p:cNvPr id="28" name="Picture 27"/>
            <p:cNvPicPr>
              <a:picLocks noChangeAspect="1"/>
            </p:cNvPicPr>
            <p:nvPr/>
          </p:nvPicPr>
          <p:blipFill>
            <a:blip r:embed="rId2"/>
            <a:stretch>
              <a:fillRect/>
            </a:stretch>
          </p:blipFill>
          <p:spPr>
            <a:xfrm>
              <a:off x="4216400" y="2476500"/>
              <a:ext cx="1117600" cy="4330700"/>
            </a:xfrm>
            <a:prstGeom prst="rect">
              <a:avLst/>
            </a:prstGeom>
          </p:spPr>
        </p:pic>
      </p:grpSp>
      <p:sp>
        <p:nvSpPr>
          <p:cNvPr id="3" name="Title 2"/>
          <p:cNvSpPr>
            <a:spLocks noGrp="1"/>
          </p:cNvSpPr>
          <p:nvPr>
            <p:ph type="title"/>
          </p:nvPr>
        </p:nvSpPr>
        <p:spPr>
          <a:xfrm>
            <a:off x="152400" y="76200"/>
            <a:ext cx="8763000" cy="719136"/>
          </a:xfrm>
        </p:spPr>
        <p:txBody>
          <a:bodyPr>
            <a:normAutofit/>
          </a:bodyPr>
          <a:lstStyle/>
          <a:p>
            <a:r>
              <a:rPr lang="en-US" sz="2800" dirty="0" smtClean="0"/>
              <a:t>ADIOS Self-describing </a:t>
            </a:r>
            <a:r>
              <a:rPr lang="en-US" sz="2800" dirty="0"/>
              <a:t>F</a:t>
            </a:r>
            <a:r>
              <a:rPr lang="en-US" sz="2800" dirty="0" smtClean="0"/>
              <a:t>ormat for Data Chunks/Streams</a:t>
            </a:r>
            <a:endParaRPr lang="en-US" sz="2800" dirty="0"/>
          </a:p>
        </p:txBody>
      </p:sp>
    </p:spTree>
    <p:extLst>
      <p:ext uri="{BB962C8B-B14F-4D97-AF65-F5344CB8AC3E}">
        <p14:creationId xmlns:p14="http://schemas.microsoft.com/office/powerpoint/2010/main" val="302432157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ADIOS latest Release</a:t>
            </a:r>
          </a:p>
        </p:txBody>
      </p:sp>
      <p:sp>
        <p:nvSpPr>
          <p:cNvPr id="5" name="Content Placeholder 4"/>
          <p:cNvSpPr>
            <a:spLocks noGrp="1"/>
          </p:cNvSpPr>
          <p:nvPr>
            <p:ph sz="half" idx="1"/>
          </p:nvPr>
        </p:nvSpPr>
        <p:spPr>
          <a:xfrm>
            <a:off x="457199" y="1040192"/>
            <a:ext cx="4624939" cy="5085973"/>
          </a:xfrm>
        </p:spPr>
        <p:txBody>
          <a:bodyPr>
            <a:normAutofit fontScale="70000" lnSpcReduction="20000"/>
          </a:bodyPr>
          <a:lstStyle/>
          <a:p>
            <a:r>
              <a:rPr lang="en-US" b="1" dirty="0"/>
              <a:t>1.5.0 Release June </a:t>
            </a:r>
            <a:r>
              <a:rPr lang="en-US" b="1" dirty="0" smtClean="0"/>
              <a:t>2013</a:t>
            </a:r>
          </a:p>
          <a:p>
            <a:r>
              <a:rPr lang="en-US" b="1" dirty="0">
                <a:hlinkClick r:id="rId2"/>
              </a:rPr>
              <a:t>http://www.olcf.ornl.gov/center-projects/adios</a:t>
            </a:r>
            <a:r>
              <a:rPr lang="en-US" b="1" dirty="0" smtClean="0">
                <a:hlinkClick r:id="rId2"/>
              </a:rPr>
              <a:t>/</a:t>
            </a:r>
            <a:endParaRPr lang="en-US" b="1" dirty="0"/>
          </a:p>
          <a:p>
            <a:r>
              <a:rPr lang="en-US" dirty="0"/>
              <a:t>Changes to Write API: </a:t>
            </a:r>
          </a:p>
          <a:p>
            <a:r>
              <a:rPr lang="en-US" dirty="0" smtClean="0"/>
              <a:t>Changes </a:t>
            </a:r>
            <a:r>
              <a:rPr lang="en-US" dirty="0"/>
              <a:t>to Read API: </a:t>
            </a:r>
          </a:p>
          <a:p>
            <a:r>
              <a:rPr lang="en-US" dirty="0" smtClean="0"/>
              <a:t>New </a:t>
            </a:r>
            <a:r>
              <a:rPr lang="en-US" dirty="0"/>
              <a:t>staging methods: </a:t>
            </a:r>
          </a:p>
          <a:p>
            <a:pPr lvl="1"/>
            <a:r>
              <a:rPr lang="en-US" dirty="0"/>
              <a:t>DIMES </a:t>
            </a:r>
          </a:p>
          <a:p>
            <a:pPr lvl="1"/>
            <a:r>
              <a:rPr lang="en-US" dirty="0"/>
              <a:t>FLEXPATH </a:t>
            </a:r>
          </a:p>
          <a:p>
            <a:r>
              <a:rPr lang="en-US" dirty="0"/>
              <a:t>CMAKE build files (besides </a:t>
            </a:r>
            <a:r>
              <a:rPr lang="en-US" dirty="0" err="1"/>
              <a:t>Automake</a:t>
            </a:r>
            <a:r>
              <a:rPr lang="en-US" dirty="0"/>
              <a:t> files) </a:t>
            </a:r>
          </a:p>
          <a:p>
            <a:r>
              <a:rPr lang="en-US" dirty="0"/>
              <a:t>New write method VAR_MERGE for spatial aggregation of small per-process-output into larger chunks. It improves both write and read performance for </a:t>
            </a:r>
            <a:r>
              <a:rPr lang="en-US" dirty="0" smtClean="0"/>
              <a:t>applications</a:t>
            </a:r>
          </a:p>
          <a:p>
            <a:r>
              <a:rPr lang="en-US" dirty="0" smtClean="0"/>
              <a:t>Please give us suggestions for our next release at SC-2013.</a:t>
            </a:r>
            <a:endParaRPr lang="en-US" dirty="0"/>
          </a:p>
        </p:txBody>
      </p:sp>
      <p:sp>
        <p:nvSpPr>
          <p:cNvPr id="2" name="Content Placeholder 1"/>
          <p:cNvSpPr>
            <a:spLocks noGrp="1"/>
          </p:cNvSpPr>
          <p:nvPr>
            <p:ph sz="half" idx="2"/>
          </p:nvPr>
        </p:nvSpPr>
        <p:spPr>
          <a:xfrm>
            <a:off x="4939553" y="1873067"/>
            <a:ext cx="4204447" cy="4525963"/>
          </a:xfrm>
        </p:spPr>
        <p:txBody>
          <a:bodyPr>
            <a:noAutofit/>
          </a:bodyPr>
          <a:lstStyle/>
          <a:p>
            <a:r>
              <a:rPr lang="en-US" sz="2400" dirty="0"/>
              <a:t>Aggregated file read method </a:t>
            </a:r>
          </a:p>
          <a:p>
            <a:endParaRPr lang="en-US" sz="2400" dirty="0"/>
          </a:p>
          <a:p>
            <a:endParaRPr lang="en-US" sz="2400" dirty="0"/>
          </a:p>
          <a:p>
            <a:endParaRPr lang="en-US" sz="2400" dirty="0"/>
          </a:p>
          <a:p>
            <a:endParaRPr lang="en-US" sz="2400" dirty="0"/>
          </a:p>
          <a:p>
            <a:r>
              <a:rPr lang="en-US" sz="2400" dirty="0"/>
              <a:t>Staged write C code</a:t>
            </a:r>
          </a:p>
          <a:p>
            <a:pPr lvl="1"/>
            <a:r>
              <a:rPr lang="en-US" sz="2000" dirty="0"/>
              <a:t>Uses any staging or file method to read data, writes with any ADIOS method</a:t>
            </a:r>
          </a:p>
          <a:p>
            <a:endParaRPr lang="en-US" sz="2400" dirty="0"/>
          </a:p>
          <a:p>
            <a:pPr marL="457200" lvl="1" indent="0">
              <a:buNone/>
            </a:pPr>
            <a:endParaRPr lang="en-US" sz="2000"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04174" y="2320272"/>
            <a:ext cx="2754645" cy="1615188"/>
          </a:xfrm>
          <a:prstGeom prst="rect">
            <a:avLst/>
          </a:prstGeom>
        </p:spPr>
      </p:pic>
      <p:pic>
        <p:nvPicPr>
          <p:cNvPr id="9" name="Picture 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604174" y="5422445"/>
            <a:ext cx="2402293" cy="1389866"/>
          </a:xfrm>
          <a:prstGeom prst="rect">
            <a:avLst/>
          </a:prstGeom>
          <a:extLst/>
        </p:spPr>
      </p:pic>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349668" y="57087"/>
            <a:ext cx="1656799" cy="1815980"/>
          </a:xfrm>
          <a:prstGeom prst="rect">
            <a:avLst/>
          </a:prstGeom>
        </p:spPr>
      </p:pic>
    </p:spTree>
    <p:extLst>
      <p:ext uri="{BB962C8B-B14F-4D97-AF65-F5344CB8AC3E}">
        <p14:creationId xmlns:p14="http://schemas.microsoft.com/office/powerpoint/2010/main" val="741641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41793" y="57087"/>
            <a:ext cx="8895865" cy="873856"/>
          </a:xfrm>
        </p:spPr>
        <p:txBody>
          <a:bodyPr>
            <a:noAutofit/>
          </a:bodyPr>
          <a:lstStyle/>
          <a:p>
            <a:r>
              <a:rPr lang="en-US" sz="2400" dirty="0" smtClean="0">
                <a:solidFill>
                  <a:schemeClr val="accent2"/>
                </a:solidFill>
              </a:rPr>
              <a:t>ADIOS performance for writing</a:t>
            </a:r>
            <a:endParaRPr lang="en-US" sz="2400" dirty="0"/>
          </a:p>
        </p:txBody>
      </p:sp>
      <p:pic>
        <p:nvPicPr>
          <p:cNvPr id="5" name="Picture 4" descr="Screen Shot 2012-05-11 at 3.09.00 PM.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483383" y="715063"/>
            <a:ext cx="3416968" cy="3062164"/>
          </a:xfrm>
          <a:prstGeom prst="rect">
            <a:avLst/>
          </a:prstGeom>
          <a:effectLst>
            <a:outerShdw blurRad="50800" dist="38100" dir="8100000" algn="tr" rotWithShape="0">
              <a:prstClr val="black">
                <a:alpha val="40000"/>
              </a:prstClr>
            </a:outerShdw>
          </a:effectLst>
        </p:spPr>
      </p:pic>
      <p:pic>
        <p:nvPicPr>
          <p:cNvPr id="13" name="Picture 1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11" y="801928"/>
            <a:ext cx="2946594" cy="2658758"/>
          </a:xfrm>
          <a:prstGeom prst="rect">
            <a:avLst/>
          </a:prstGeom>
          <a:noFill/>
          <a:ln w="9525">
            <a:noFill/>
            <a:miter lim="800000"/>
            <a:headEnd/>
            <a:tailEnd/>
          </a:ln>
        </p:spPr>
      </p:pic>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91429" y="1057808"/>
            <a:ext cx="1646229" cy="1492767"/>
          </a:xfrm>
          <a:prstGeom prst="rect">
            <a:avLst/>
          </a:prstGeom>
        </p:spPr>
      </p:pic>
      <p:pic>
        <p:nvPicPr>
          <p:cNvPr id="15" name="Picture 14"/>
          <p:cNvPicPr>
            <a:picLocks noChangeAspect="1"/>
          </p:cNvPicPr>
          <p:nvPr/>
        </p:nvPicPr>
        <p:blipFill>
          <a:blip r:embed="rId5"/>
          <a:stretch>
            <a:fillRect/>
          </a:stretch>
        </p:blipFill>
        <p:spPr>
          <a:xfrm>
            <a:off x="5403168" y="3777227"/>
            <a:ext cx="3686997" cy="2665534"/>
          </a:xfrm>
          <a:prstGeom prst="rect">
            <a:avLst/>
          </a:prstGeom>
        </p:spPr>
      </p:pic>
      <p:pic>
        <p:nvPicPr>
          <p:cNvPr id="17" name="Picture 1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2440" y="3878980"/>
            <a:ext cx="3676149" cy="2213812"/>
          </a:xfrm>
          <a:prstGeom prst="rect">
            <a:avLst/>
          </a:prstGeom>
          <a:noFill/>
          <a:ln w="9525">
            <a:noFill/>
            <a:miter lim="800000"/>
            <a:headEnd/>
            <a:tailEnd/>
          </a:ln>
        </p:spPr>
      </p:pic>
    </p:spTree>
    <p:extLst>
      <p:ext uri="{BB962C8B-B14F-4D97-AF65-F5344CB8AC3E}">
        <p14:creationId xmlns:p14="http://schemas.microsoft.com/office/powerpoint/2010/main" val="2738233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Favorite highlights</a:t>
            </a:r>
          </a:p>
        </p:txBody>
      </p:sp>
      <p:sp>
        <p:nvSpPr>
          <p:cNvPr id="3" name="Content Placeholder 2"/>
          <p:cNvSpPr>
            <a:spLocks noGrp="1"/>
          </p:cNvSpPr>
          <p:nvPr>
            <p:ph sz="half" idx="1"/>
          </p:nvPr>
        </p:nvSpPr>
        <p:spPr>
          <a:xfrm>
            <a:off x="173256" y="1029732"/>
            <a:ext cx="4096364" cy="4957411"/>
          </a:xfrm>
        </p:spPr>
        <p:txBody>
          <a:bodyPr>
            <a:normAutofit fontScale="92500"/>
          </a:bodyPr>
          <a:lstStyle/>
          <a:p>
            <a:r>
              <a:rPr lang="en-US" sz="2400" dirty="0"/>
              <a:t>"I appreciate the clean yet capable interface and that from my perspective, it just works," Grout. </a:t>
            </a:r>
          </a:p>
          <a:p>
            <a:r>
              <a:rPr lang="en-US" sz="2400" dirty="0"/>
              <a:t>“ADIOS has allowed us to couple fusion codes to solve new physics problems”, Chang.</a:t>
            </a:r>
          </a:p>
          <a:p>
            <a:r>
              <a:rPr lang="en-US" sz="2400" dirty="0"/>
              <a:t>“So far I have found that even using ADIOS in the way you said is bad and silly in every aspect, the I/O performance is still improved by about </a:t>
            </a:r>
            <a:r>
              <a:rPr lang="en-US" sz="2400" dirty="0" smtClean="0"/>
              <a:t>10X”</a:t>
            </a:r>
            <a:r>
              <a:rPr lang="en-US" sz="2400" dirty="0"/>
              <a:t>, J. Wang ICAR</a:t>
            </a:r>
          </a:p>
        </p:txBody>
      </p:sp>
      <p:sp>
        <p:nvSpPr>
          <p:cNvPr id="4" name="Content Placeholder 3"/>
          <p:cNvSpPr>
            <a:spLocks noGrp="1"/>
          </p:cNvSpPr>
          <p:nvPr>
            <p:ph sz="half" idx="2"/>
          </p:nvPr>
        </p:nvSpPr>
        <p:spPr>
          <a:xfrm>
            <a:off x="4648200" y="1029732"/>
            <a:ext cx="4197417" cy="5096433"/>
          </a:xfrm>
        </p:spPr>
        <p:txBody>
          <a:bodyPr>
            <a:noAutofit/>
          </a:bodyPr>
          <a:lstStyle/>
          <a:p>
            <a:r>
              <a:rPr lang="en-US" sz="2400" dirty="0"/>
              <a:t>“… thanks to Dr. </a:t>
            </a:r>
            <a:r>
              <a:rPr lang="en-US" sz="2400" dirty="0" err="1"/>
              <a:t>Podhorszki</a:t>
            </a:r>
            <a:r>
              <a:rPr lang="en-US" sz="2400" dirty="0"/>
              <a:t>, the developers at </a:t>
            </a:r>
            <a:r>
              <a:rPr lang="en-US" sz="2400" dirty="0" err="1"/>
              <a:t>Numeca</a:t>
            </a:r>
            <a:r>
              <a:rPr lang="en-US" sz="2400" dirty="0"/>
              <a:t> have had excellent support in integrating ADIOS into FINE/Turbo. We have observed a 100x speedup of I/O, which is difficult to achieve in commercial codes on industrial applications”, Grosvenor.</a:t>
            </a:r>
          </a:p>
        </p:txBody>
      </p:sp>
    </p:spTree>
    <p:extLst>
      <p:ext uri="{BB962C8B-B14F-4D97-AF65-F5344CB8AC3E}">
        <p14:creationId xmlns:p14="http://schemas.microsoft.com/office/powerpoint/2010/main" val="127497706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8508"/>
            <a:ext cx="8900414" cy="1200329"/>
          </a:xfrm>
        </p:spPr>
        <p:txBody>
          <a:bodyPr/>
          <a:lstStyle/>
          <a:p>
            <a:r>
              <a:rPr lang="en-US" dirty="0" smtClean="0"/>
              <a:t>Reading performance</a:t>
            </a:r>
            <a:endParaRPr lang="en-US" dirty="0"/>
          </a:p>
        </p:txBody>
      </p:sp>
      <p:sp>
        <p:nvSpPr>
          <p:cNvPr id="3" name="Content Placeholder 2"/>
          <p:cNvSpPr>
            <a:spLocks noGrp="1"/>
          </p:cNvSpPr>
          <p:nvPr>
            <p:ph idx="1"/>
          </p:nvPr>
        </p:nvSpPr>
        <p:spPr>
          <a:xfrm>
            <a:off x="405365" y="921525"/>
            <a:ext cx="8229600" cy="2113947"/>
          </a:xfrm>
        </p:spPr>
        <p:txBody>
          <a:bodyPr>
            <a:normAutofit fontScale="92500" lnSpcReduction="20000"/>
          </a:bodyPr>
          <a:lstStyle/>
          <a:p>
            <a:r>
              <a:rPr lang="en-US" sz="2400" dirty="0" smtClean="0"/>
              <a:t>Aggregate and place </a:t>
            </a:r>
            <a:r>
              <a:rPr lang="en-US" sz="2400" dirty="0"/>
              <a:t>chunks on </a:t>
            </a:r>
            <a:r>
              <a:rPr lang="en-US" sz="2400" dirty="0" smtClean="0"/>
              <a:t>file </a:t>
            </a:r>
            <a:r>
              <a:rPr lang="en-US" sz="2400" dirty="0"/>
              <a:t>system with an Elastic Data </a:t>
            </a:r>
            <a:r>
              <a:rPr lang="en-US" sz="2400" dirty="0" smtClean="0"/>
              <a:t>Organization</a:t>
            </a:r>
          </a:p>
          <a:p>
            <a:r>
              <a:rPr lang="en-US" sz="2400" dirty="0"/>
              <a:t>A</a:t>
            </a:r>
            <a:r>
              <a:rPr lang="en-US" sz="2400" dirty="0" smtClean="0"/>
              <a:t>bility to optimize for common read patterns (e.g. 2D slice from 3D variable), space-time optimizations</a:t>
            </a:r>
          </a:p>
          <a:p>
            <a:r>
              <a:rPr lang="en-US" altLang="zh-CN" sz="2400" b="1" dirty="0">
                <a:latin typeface="Arial"/>
                <a:cs typeface="Arial"/>
              </a:rPr>
              <a:t>Achieved a 73x speedup for read performance, and 11x speedup for write performance in mission critical climate simulation GEOS-5 (NASA), on Jaguar.</a:t>
            </a:r>
          </a:p>
          <a:p>
            <a:endParaRPr lang="en-US" sz="2400" dirty="0"/>
          </a:p>
        </p:txBody>
      </p:sp>
      <p:grpSp>
        <p:nvGrpSpPr>
          <p:cNvPr id="7" name="Group 6"/>
          <p:cNvGrpSpPr/>
          <p:nvPr/>
        </p:nvGrpSpPr>
        <p:grpSpPr>
          <a:xfrm>
            <a:off x="535234" y="3184562"/>
            <a:ext cx="4010859" cy="3346565"/>
            <a:chOff x="0" y="2171473"/>
            <a:chExt cx="4010859" cy="3346565"/>
          </a:xfrm>
        </p:grpSpPr>
        <p:pic>
          <p:nvPicPr>
            <p:cNvPr id="4" name="Picture 3" descr="Screen shot 2011-06-27 at 10.31.34 A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9540" y="2171473"/>
              <a:ext cx="3831319" cy="2878460"/>
            </a:xfrm>
            <a:prstGeom prst="rect">
              <a:avLst/>
            </a:prstGeom>
          </p:spPr>
        </p:pic>
        <p:sp>
          <p:nvSpPr>
            <p:cNvPr id="14" name="TextBox 13"/>
            <p:cNvSpPr txBox="1"/>
            <p:nvPr/>
          </p:nvSpPr>
          <p:spPr>
            <a:xfrm>
              <a:off x="0" y="4973273"/>
              <a:ext cx="3950563" cy="544765"/>
            </a:xfrm>
            <a:prstGeom prst="rect">
              <a:avLst/>
            </a:prstGeom>
            <a:noFill/>
          </p:spPr>
          <p:txBody>
            <a:bodyPr wrap="square" rtlCol="0">
              <a:spAutoFit/>
            </a:bodyPr>
            <a:lstStyle/>
            <a:p>
              <a:pPr>
                <a:lnSpc>
                  <a:spcPct val="80000"/>
                </a:lnSpc>
              </a:pPr>
              <a:r>
                <a:rPr lang="en-US" b="1" dirty="0">
                  <a:latin typeface="Calibri"/>
                  <a:cs typeface="Calibri"/>
                </a:rPr>
                <a:t>First place ACM student Research Competition </a:t>
              </a:r>
              <a:r>
                <a:rPr lang="en-US" b="1" dirty="0" smtClean="0">
                  <a:latin typeface="Calibri"/>
                  <a:cs typeface="Calibri"/>
                </a:rPr>
                <a:t>2012</a:t>
              </a:r>
              <a:endParaRPr lang="en-US" b="1" dirty="0">
                <a:latin typeface="Calibri"/>
                <a:cs typeface="Calibri"/>
              </a:endParaRPr>
            </a:p>
          </p:txBody>
        </p:sp>
      </p:grpSp>
      <p:grpSp>
        <p:nvGrpSpPr>
          <p:cNvPr id="8" name="Group 7"/>
          <p:cNvGrpSpPr/>
          <p:nvPr/>
        </p:nvGrpSpPr>
        <p:grpSpPr>
          <a:xfrm>
            <a:off x="4520165" y="3518507"/>
            <a:ext cx="4419600" cy="3124200"/>
            <a:chOff x="4572000" y="2590800"/>
            <a:chExt cx="4419600" cy="3124200"/>
          </a:xfrm>
        </p:grpSpPr>
        <p:sp>
          <p:nvSpPr>
            <p:cNvPr id="9" name="Rectangle 9"/>
            <p:cNvSpPr>
              <a:spLocks noChangeArrowheads="1"/>
            </p:cNvSpPr>
            <p:nvPr/>
          </p:nvSpPr>
          <p:spPr bwMode="auto">
            <a:xfrm>
              <a:off x="6982382" y="2761172"/>
              <a:ext cx="2009218" cy="579386"/>
            </a:xfrm>
            <a:prstGeom prst="rect">
              <a:avLst/>
            </a:prstGeom>
            <a:noFill/>
            <a:ln w="15875">
              <a:noFill/>
              <a:miter lim="800000"/>
              <a:headEnd/>
              <a:tailEnd/>
            </a:ln>
          </p:spPr>
          <p:txBody>
            <a:bodyPr anchor="ctr">
              <a:normAutofit/>
            </a:bodyPr>
            <a:lstStyle/>
            <a:p>
              <a:pPr indent="-173038" eaLnBrk="0" hangingPunct="0">
                <a:lnSpc>
                  <a:spcPct val="90000"/>
                </a:lnSpc>
                <a:spcBef>
                  <a:spcPct val="60000"/>
                </a:spcBef>
                <a:buClr>
                  <a:srgbClr val="FFFF99"/>
                </a:buClr>
                <a:buFont typeface="Symbol" pitchFamily="18" charset="2"/>
                <a:buNone/>
              </a:pPr>
              <a:r>
                <a:rPr lang="en-US" sz="1000" b="1" dirty="0">
                  <a:solidFill>
                    <a:schemeClr val="tx2">
                      <a:lumMod val="50000"/>
                    </a:schemeClr>
                  </a:solidFill>
                </a:rPr>
                <a:t>R</a:t>
              </a:r>
              <a:r>
                <a:rPr lang="en-US" sz="1000" b="1" dirty="0" smtClean="0">
                  <a:solidFill>
                    <a:schemeClr val="tx2">
                      <a:lumMod val="50000"/>
                    </a:schemeClr>
                  </a:solidFill>
                </a:rPr>
                <a:t>ead performance of a 2D slice of a 3D  variable + time</a:t>
              </a:r>
              <a:endParaRPr lang="en-US" sz="1000" b="1" dirty="0">
                <a:solidFill>
                  <a:schemeClr val="tx2">
                    <a:lumMod val="50000"/>
                  </a:schemeClr>
                </a:solidFill>
              </a:endParaRPr>
            </a:p>
          </p:txBody>
        </p:sp>
        <p:sp>
          <p:nvSpPr>
            <p:cNvPr id="10" name="Rectangle 9"/>
            <p:cNvSpPr>
              <a:spLocks noChangeArrowheads="1"/>
            </p:cNvSpPr>
            <p:nvPr/>
          </p:nvSpPr>
          <p:spPr bwMode="auto">
            <a:xfrm>
              <a:off x="7239000" y="2590800"/>
              <a:ext cx="1447800" cy="228599"/>
            </a:xfrm>
            <a:prstGeom prst="rect">
              <a:avLst/>
            </a:prstGeom>
            <a:noFill/>
            <a:ln w="15875">
              <a:noFill/>
              <a:miter lim="800000"/>
              <a:headEnd/>
              <a:tailEnd/>
            </a:ln>
          </p:spPr>
          <p:txBody>
            <a:bodyPr anchor="ctr"/>
            <a:lstStyle/>
            <a:p>
              <a:pPr indent="-173038" algn="ctr" eaLnBrk="0" hangingPunct="0">
                <a:lnSpc>
                  <a:spcPct val="90000"/>
                </a:lnSpc>
                <a:spcBef>
                  <a:spcPct val="60000"/>
                </a:spcBef>
                <a:buClr>
                  <a:srgbClr val="FFFF99"/>
                </a:buClr>
                <a:buFont typeface="Symbol" pitchFamily="18" charset="2"/>
                <a:buNone/>
              </a:pPr>
              <a:r>
                <a:rPr lang="en-US" sz="1200" b="1" dirty="0" smtClean="0">
                  <a:solidFill>
                    <a:schemeClr val="tx2">
                      <a:lumMod val="50000"/>
                    </a:schemeClr>
                  </a:solidFill>
                </a:rPr>
                <a:t>GEOS-5 Results</a:t>
              </a:r>
              <a:endParaRPr lang="en-US" sz="1200" b="1" dirty="0">
                <a:solidFill>
                  <a:schemeClr val="tx2">
                    <a:lumMod val="50000"/>
                  </a:schemeClr>
                </a:solidFill>
              </a:endParaRPr>
            </a:p>
          </p:txBody>
        </p:sp>
        <p:sp>
          <p:nvSpPr>
            <p:cNvPr id="11" name="Content Placeholder 5"/>
            <p:cNvSpPr txBox="1">
              <a:spLocks/>
            </p:cNvSpPr>
            <p:nvPr/>
          </p:nvSpPr>
          <p:spPr bwMode="auto">
            <a:xfrm>
              <a:off x="4648200" y="2789793"/>
              <a:ext cx="2209800" cy="16902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171450" indent="-171450" defTabSz="889000">
                <a:spcBef>
                  <a:spcPts val="700"/>
                </a:spcBef>
                <a:buClr>
                  <a:srgbClr val="56851F"/>
                </a:buClr>
                <a:buFont typeface="Times" charset="0"/>
                <a:buChar char="•"/>
              </a:pPr>
              <a:r>
                <a:rPr lang="en-US" altLang="zh-CN" sz="1400" dirty="0" smtClean="0">
                  <a:latin typeface="Arial"/>
                  <a:cs typeface="Arial"/>
                </a:rPr>
                <a:t>Common read patterns for GEOS-5 users are reduced from 10 – 0.1 seconds</a:t>
              </a:r>
            </a:p>
            <a:p>
              <a:pPr marL="171450" indent="-171450" defTabSz="889000">
                <a:spcBef>
                  <a:spcPts val="700"/>
                </a:spcBef>
                <a:buClr>
                  <a:srgbClr val="56851F"/>
                </a:buClr>
                <a:buFont typeface="Times" charset="0"/>
                <a:buChar char="•"/>
              </a:pPr>
              <a:r>
                <a:rPr lang="en-US" altLang="zh-CN" sz="1400" dirty="0" smtClean="0">
                  <a:latin typeface="Arial"/>
                  <a:cs typeface="Arial"/>
                </a:rPr>
                <a:t>Allows interactive data exploration for mission critical visualizations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00" y="4419600"/>
              <a:ext cx="2299335" cy="1295400"/>
            </a:xfrm>
            <a:prstGeom prst="rect">
              <a:avLst/>
            </a:prstGeom>
          </p:spPr>
        </p:pic>
        <p:pic>
          <p:nvPicPr>
            <p:cNvPr id="13" name="Picture 12"/>
            <p:cNvPicPr>
              <a:picLocks noChangeAspect="1"/>
            </p:cNvPicPr>
            <p:nvPr/>
          </p:nvPicPr>
          <p:blipFill>
            <a:blip r:embed="rId5"/>
            <a:stretch>
              <a:fillRect/>
            </a:stretch>
          </p:blipFill>
          <p:spPr>
            <a:xfrm>
              <a:off x="7049575" y="3203710"/>
              <a:ext cx="1855241" cy="1164521"/>
            </a:xfrm>
            <a:prstGeom prst="rect">
              <a:avLst/>
            </a:prstGeom>
          </p:spPr>
        </p:pic>
        <p:pic>
          <p:nvPicPr>
            <p:cNvPr id="15" name="Picture 14"/>
            <p:cNvPicPr>
              <a:picLocks noChangeAspect="1"/>
            </p:cNvPicPr>
            <p:nvPr/>
          </p:nvPicPr>
          <p:blipFill>
            <a:blip r:embed="rId6"/>
            <a:stretch>
              <a:fillRect/>
            </a:stretch>
          </p:blipFill>
          <p:spPr>
            <a:xfrm>
              <a:off x="6971879" y="4400329"/>
              <a:ext cx="1828959" cy="1304657"/>
            </a:xfrm>
            <a:prstGeom prst="rect">
              <a:avLst/>
            </a:prstGeom>
          </p:spPr>
        </p:pic>
      </p:grpSp>
    </p:spTree>
    <p:extLst>
      <p:ext uri="{BB962C8B-B14F-4D97-AF65-F5344CB8AC3E}">
        <p14:creationId xmlns:p14="http://schemas.microsoft.com/office/powerpoint/2010/main" val="374310992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152"/>
            <a:ext cx="9144000" cy="550610"/>
          </a:xfrm>
        </p:spPr>
        <p:txBody>
          <a:bodyPr>
            <a:normAutofit fontScale="90000"/>
          </a:bodyPr>
          <a:lstStyle/>
          <a:p>
            <a:pPr algn="ctr"/>
            <a:r>
              <a:rPr lang="en-US" dirty="0" smtClean="0">
                <a:solidFill>
                  <a:schemeClr val="tx1"/>
                </a:solidFill>
              </a:rPr>
              <a:t>Introduction to Staging</a:t>
            </a:r>
            <a:endParaRPr lang="en-US" dirty="0">
              <a:solidFill>
                <a:schemeClr val="tx1"/>
              </a:solidFill>
            </a:endParaRPr>
          </a:p>
        </p:txBody>
      </p:sp>
      <p:sp>
        <p:nvSpPr>
          <p:cNvPr id="3" name="Text Placeholder 2"/>
          <p:cNvSpPr>
            <a:spLocks noGrp="1"/>
          </p:cNvSpPr>
          <p:nvPr>
            <p:ph type="body" sz="quarter" idx="10"/>
          </p:nvPr>
        </p:nvSpPr>
        <p:spPr>
          <a:xfrm>
            <a:off x="126637" y="456314"/>
            <a:ext cx="8864965" cy="5486399"/>
          </a:xfrm>
        </p:spPr>
        <p:txBody>
          <a:bodyPr/>
          <a:lstStyle/>
          <a:p>
            <a:r>
              <a:rPr lang="en-US" sz="2000" dirty="0"/>
              <a:t>Initial development as a research effort to minimize I/O overhead</a:t>
            </a:r>
          </a:p>
          <a:p>
            <a:r>
              <a:rPr lang="en-US" sz="2000" dirty="0"/>
              <a:t>Draws from past work on threaded I/O</a:t>
            </a:r>
          </a:p>
          <a:p>
            <a:r>
              <a:rPr lang="en-US" sz="2000" dirty="0"/>
              <a:t>Exploits network hardware support for fast data transfer to remote memory</a:t>
            </a:r>
          </a:p>
        </p:txBody>
      </p:sp>
      <p:pic>
        <p:nvPicPr>
          <p:cNvPr id="4" name="Picture 2"/>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20193" y="1816588"/>
            <a:ext cx="2750166" cy="1591131"/>
          </a:xfrm>
          <a:prstGeom prst="rect">
            <a:avLst/>
          </a:prstGeom>
          <a:extLst/>
        </p:spPr>
      </p:pic>
      <p:sp>
        <p:nvSpPr>
          <p:cNvPr id="7" name="Rectangle 6"/>
          <p:cNvSpPr/>
          <p:nvPr/>
        </p:nvSpPr>
        <p:spPr>
          <a:xfrm>
            <a:off x="126635" y="5567132"/>
            <a:ext cx="8723118" cy="461665"/>
          </a:xfrm>
          <a:prstGeom prst="rect">
            <a:avLst/>
          </a:prstGeom>
        </p:spPr>
        <p:txBody>
          <a:bodyPr wrap="square">
            <a:spAutoFit/>
          </a:bodyPr>
          <a:lstStyle/>
          <a:p>
            <a:r>
              <a:rPr lang="en-US" sz="1200" dirty="0">
                <a:latin typeface="Calibri"/>
                <a:cs typeface="Calibri"/>
              </a:rPr>
              <a:t>Hasan Abbasi, Matthew Wolf, Greg </a:t>
            </a:r>
            <a:r>
              <a:rPr lang="en-US" sz="1200" dirty="0" err="1">
                <a:latin typeface="Calibri"/>
                <a:cs typeface="Calibri"/>
              </a:rPr>
              <a:t>Eisenhauer</a:t>
            </a:r>
            <a:r>
              <a:rPr lang="en-US" sz="1200" dirty="0">
                <a:latin typeface="Calibri"/>
                <a:cs typeface="Calibri"/>
              </a:rPr>
              <a:t>, Scott Klasky, Karsten Schwan, Fang Zheng: </a:t>
            </a:r>
            <a:r>
              <a:rPr lang="en-US" sz="1200" dirty="0" err="1">
                <a:latin typeface="Calibri"/>
                <a:cs typeface="Calibri"/>
              </a:rPr>
              <a:t>DataStager</a:t>
            </a:r>
            <a:r>
              <a:rPr lang="en-US" sz="1200" dirty="0">
                <a:latin typeface="Calibri"/>
                <a:cs typeface="Calibri"/>
              </a:rPr>
              <a:t>: scalable data staging services for </a:t>
            </a:r>
            <a:r>
              <a:rPr lang="en-US" sz="1200" dirty="0" err="1">
                <a:latin typeface="Calibri"/>
                <a:cs typeface="Calibri"/>
              </a:rPr>
              <a:t>petascale</a:t>
            </a:r>
            <a:r>
              <a:rPr lang="en-US" sz="1200" dirty="0">
                <a:latin typeface="Calibri"/>
                <a:cs typeface="Calibri"/>
              </a:rPr>
              <a:t> applications. Cluster Computing 13(3): 277-290 (2010)</a:t>
            </a:r>
          </a:p>
        </p:txBody>
      </p:sp>
      <p:sp>
        <p:nvSpPr>
          <p:cNvPr id="11" name="Rectangle 10"/>
          <p:cNvSpPr/>
          <p:nvPr/>
        </p:nvSpPr>
        <p:spPr>
          <a:xfrm>
            <a:off x="126637" y="6028797"/>
            <a:ext cx="8488447" cy="461665"/>
          </a:xfrm>
          <a:prstGeom prst="rect">
            <a:avLst/>
          </a:prstGeom>
        </p:spPr>
        <p:txBody>
          <a:bodyPr wrap="square">
            <a:spAutoFit/>
          </a:bodyPr>
          <a:lstStyle/>
          <a:p>
            <a:r>
              <a:rPr lang="en-US" sz="1200" dirty="0">
                <a:latin typeface="Calibri"/>
                <a:cs typeface="Calibri"/>
              </a:rPr>
              <a:t>Ciprian Docan, Manish Parashar, Scott Klasky: </a:t>
            </a:r>
            <a:r>
              <a:rPr lang="en-US" sz="1200" dirty="0" err="1">
                <a:latin typeface="Calibri"/>
                <a:cs typeface="Calibri"/>
              </a:rPr>
              <a:t>DataSpaces</a:t>
            </a:r>
            <a:r>
              <a:rPr lang="en-US" sz="1200" dirty="0">
                <a:latin typeface="Calibri"/>
                <a:cs typeface="Calibri"/>
              </a:rPr>
              <a:t>: an interaction and coordination framework for coupled simulation workflows. Cluster Computing 15(2): 163-181 (2012)</a:t>
            </a:r>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95229" y="1946569"/>
            <a:ext cx="3692690" cy="3701876"/>
          </a:xfrm>
          <a:prstGeom prst="rect">
            <a:avLst/>
          </a:prstGeom>
        </p:spPr>
      </p:pic>
      <p:sp>
        <p:nvSpPr>
          <p:cNvPr id="17" name="TextBox 16"/>
          <p:cNvSpPr txBox="1"/>
          <p:nvPr/>
        </p:nvSpPr>
        <p:spPr>
          <a:xfrm>
            <a:off x="4521663" y="1629954"/>
            <a:ext cx="4493513" cy="430887"/>
          </a:xfrm>
          <a:prstGeom prst="rect">
            <a:avLst/>
          </a:prstGeom>
          <a:noFill/>
        </p:spPr>
        <p:txBody>
          <a:bodyPr wrap="square" rtlCol="0">
            <a:spAutoFit/>
          </a:bodyPr>
          <a:lstStyle/>
          <a:p>
            <a:r>
              <a:rPr lang="en-US" sz="2200" dirty="0">
                <a:solidFill>
                  <a:srgbClr val="FF0000"/>
                </a:solidFill>
                <a:latin typeface="Calibri"/>
                <a:cs typeface="Calibri"/>
              </a:rPr>
              <a:t>Using Staging as an I/O burst buffer</a:t>
            </a:r>
          </a:p>
        </p:txBody>
      </p:sp>
      <p:grpSp>
        <p:nvGrpSpPr>
          <p:cNvPr id="18" name="Group 17"/>
          <p:cNvGrpSpPr/>
          <p:nvPr/>
        </p:nvGrpSpPr>
        <p:grpSpPr>
          <a:xfrm>
            <a:off x="114513" y="3289760"/>
            <a:ext cx="4445126" cy="2152439"/>
            <a:chOff x="4378476" y="1372309"/>
            <a:chExt cx="4481330" cy="2789779"/>
          </a:xfrm>
        </p:grpSpPr>
        <p:pic>
          <p:nvPicPr>
            <p:cNvPr id="19" name="Picture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78476" y="1372309"/>
              <a:ext cx="4481330" cy="2468880"/>
            </a:xfrm>
            <a:prstGeom prst="rect">
              <a:avLst/>
            </a:prstGeom>
          </p:spPr>
        </p:pic>
        <p:sp>
          <p:nvSpPr>
            <p:cNvPr id="20" name="TextBox 19"/>
            <p:cNvSpPr txBox="1"/>
            <p:nvPr/>
          </p:nvSpPr>
          <p:spPr>
            <a:xfrm>
              <a:off x="5816418" y="3763178"/>
              <a:ext cx="1766353" cy="398910"/>
            </a:xfrm>
            <a:prstGeom prst="rect">
              <a:avLst/>
            </a:prstGeom>
            <a:noFill/>
          </p:spPr>
          <p:txBody>
            <a:bodyPr wrap="none" rtlCol="0">
              <a:spAutoFit/>
            </a:bodyPr>
            <a:lstStyle/>
            <a:p>
              <a:r>
                <a:rPr lang="en-US" sz="1400" dirty="0">
                  <a:solidFill>
                    <a:srgbClr val="000000"/>
                  </a:solidFill>
                  <a:latin typeface="Calibri" panose="020F0502020204030204" pitchFamily="34" charset="0"/>
                </a:rPr>
                <a:t>Scheduling technique</a:t>
              </a:r>
            </a:p>
          </p:txBody>
        </p:sp>
      </p:grpSp>
    </p:spTree>
    <p:extLst>
      <p:ext uri="{BB962C8B-B14F-4D97-AF65-F5344CB8AC3E}">
        <p14:creationId xmlns:p14="http://schemas.microsoft.com/office/powerpoint/2010/main" val="145132891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9514"/>
            <a:ext cx="9144000" cy="745711"/>
          </a:xfrm>
        </p:spPr>
        <p:txBody>
          <a:bodyPr/>
          <a:lstStyle/>
          <a:p>
            <a:r>
              <a:rPr lang="en-US" dirty="0" smtClean="0"/>
              <a:t>Automatic Benchmark Generation</a:t>
            </a:r>
            <a:endParaRPr lang="en-US" dirty="0"/>
          </a:p>
        </p:txBody>
      </p:sp>
      <p:sp>
        <p:nvSpPr>
          <p:cNvPr id="3" name="Content Placeholder 2"/>
          <p:cNvSpPr>
            <a:spLocks noGrp="1"/>
          </p:cNvSpPr>
          <p:nvPr>
            <p:ph idx="1"/>
          </p:nvPr>
        </p:nvSpPr>
        <p:spPr>
          <a:xfrm>
            <a:off x="152400" y="634942"/>
            <a:ext cx="8839200" cy="4081757"/>
          </a:xfrm>
        </p:spPr>
        <p:txBody>
          <a:bodyPr>
            <a:normAutofit lnSpcReduction="10000"/>
          </a:bodyPr>
          <a:lstStyle/>
          <a:p>
            <a:r>
              <a:rPr lang="en-US" sz="2400" b="1" dirty="0"/>
              <a:t>Skel</a:t>
            </a:r>
            <a:r>
              <a:rPr lang="en-US" sz="2400" dirty="0"/>
              <a:t> addresses various issues with I/O kernels</a:t>
            </a:r>
          </a:p>
          <a:p>
            <a:pPr lvl="1"/>
            <a:r>
              <a:rPr lang="en-US" dirty="0" smtClean="0"/>
              <a:t>Automatic generation reduces development burden and enhances applicability</a:t>
            </a:r>
          </a:p>
          <a:p>
            <a:pPr lvl="1"/>
            <a:r>
              <a:rPr lang="en-US" dirty="0" err="1" smtClean="0"/>
              <a:t>Skeletals</a:t>
            </a:r>
            <a:r>
              <a:rPr lang="en-US" dirty="0" smtClean="0"/>
              <a:t> are easily kept up to date with application changes</a:t>
            </a:r>
          </a:p>
          <a:p>
            <a:pPr lvl="1"/>
            <a:r>
              <a:rPr lang="en-US" dirty="0" smtClean="0"/>
              <a:t>Skel provides a consistent user experience across all applications</a:t>
            </a:r>
          </a:p>
          <a:p>
            <a:pPr lvl="2"/>
            <a:r>
              <a:rPr lang="en-US" dirty="0" smtClean="0"/>
              <a:t>No scientific libraries are needed</a:t>
            </a:r>
          </a:p>
          <a:p>
            <a:pPr lvl="2"/>
            <a:r>
              <a:rPr lang="en-US" dirty="0" smtClean="0"/>
              <a:t>No input data is needed</a:t>
            </a:r>
          </a:p>
          <a:p>
            <a:pPr lvl="2"/>
            <a:r>
              <a:rPr lang="en-US" dirty="0" smtClean="0"/>
              <a:t>Measurements output from </a:t>
            </a:r>
            <a:r>
              <a:rPr lang="en-US" dirty="0" err="1" smtClean="0"/>
              <a:t>skeletals</a:t>
            </a:r>
            <a:r>
              <a:rPr lang="en-US" dirty="0" smtClean="0"/>
              <a:t> are standard for all applications </a:t>
            </a:r>
          </a:p>
          <a:p>
            <a:r>
              <a:rPr lang="en-US" sz="2400" dirty="0"/>
              <a:t>The correctness of Skel has been validated for several applications and three synchronous I/O methods</a:t>
            </a:r>
          </a:p>
        </p:txBody>
      </p:sp>
      <p:grpSp>
        <p:nvGrpSpPr>
          <p:cNvPr id="4" name="Group 3"/>
          <p:cNvGrpSpPr/>
          <p:nvPr/>
        </p:nvGrpSpPr>
        <p:grpSpPr>
          <a:xfrm>
            <a:off x="1152838" y="4686962"/>
            <a:ext cx="6550121" cy="1804268"/>
            <a:chOff x="1091982" y="3810330"/>
            <a:chExt cx="6550121" cy="2279075"/>
          </a:xfrm>
        </p:grpSpPr>
        <p:sp>
          <p:nvSpPr>
            <p:cNvPr id="5" name="Rectangle 4"/>
            <p:cNvSpPr/>
            <p:nvPr/>
          </p:nvSpPr>
          <p:spPr bwMode="auto">
            <a:xfrm>
              <a:off x="5268194" y="4961738"/>
              <a:ext cx="2373909" cy="1125755"/>
            </a:xfrm>
            <a:prstGeom prst="rect">
              <a:avLst/>
            </a:prstGeom>
            <a:solidFill>
              <a:schemeClr val="accent5"/>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800" b="1" dirty="0">
                  <a:ln w="17780" cmpd="sng">
                    <a:noFill/>
                    <a:prstDash val="solid"/>
                    <a:miter lim="800000"/>
                  </a:ln>
                  <a:latin typeface="Helvetica" pitchFamily="34" charset="0"/>
                </a:rPr>
                <a:t>I/O Skeletal</a:t>
              </a:r>
            </a:p>
          </p:txBody>
        </p:sp>
        <p:sp>
          <p:nvSpPr>
            <p:cNvPr id="6" name="Rectangle 5"/>
            <p:cNvSpPr/>
            <p:nvPr/>
          </p:nvSpPr>
          <p:spPr bwMode="auto">
            <a:xfrm>
              <a:off x="1091982" y="3810330"/>
              <a:ext cx="2373909" cy="2279075"/>
            </a:xfrm>
            <a:prstGeom prst="rect">
              <a:avLst/>
            </a:prstGeom>
            <a:solidFill>
              <a:schemeClr val="accent5"/>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800" b="1" dirty="0">
                  <a:ln w="17780" cmpd="sng">
                    <a:noFill/>
                    <a:prstDash val="solid"/>
                    <a:miter lim="800000"/>
                  </a:ln>
                  <a:latin typeface="Helvetica" pitchFamily="34" charset="0"/>
                </a:rPr>
                <a:t>Application</a:t>
              </a:r>
            </a:p>
          </p:txBody>
        </p:sp>
        <p:sp>
          <p:nvSpPr>
            <p:cNvPr id="7" name="Rounded Rectangle 6"/>
            <p:cNvSpPr/>
            <p:nvPr/>
          </p:nvSpPr>
          <p:spPr bwMode="auto">
            <a:xfrm>
              <a:off x="1346225" y="4356358"/>
              <a:ext cx="1899127" cy="498548"/>
            </a:xfrm>
            <a:prstGeom prst="roundRect">
              <a:avLst/>
            </a:prstGeom>
            <a:solidFill>
              <a:schemeClr val="accent3">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dirty="0">
                  <a:latin typeface="Helvetica" pitchFamily="34" charset="0"/>
                </a:rPr>
                <a:t>Computation</a:t>
              </a:r>
            </a:p>
          </p:txBody>
        </p:sp>
        <p:sp>
          <p:nvSpPr>
            <p:cNvPr id="8" name="Rounded Rectangle 7"/>
            <p:cNvSpPr/>
            <p:nvPr/>
          </p:nvSpPr>
          <p:spPr bwMode="auto">
            <a:xfrm>
              <a:off x="1346225" y="4947955"/>
              <a:ext cx="1899127" cy="498548"/>
            </a:xfrm>
            <a:prstGeom prst="roundRect">
              <a:avLst/>
            </a:prstGeom>
            <a:solidFill>
              <a:schemeClr val="accent3">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dirty="0">
                  <a:latin typeface="Helvetica" pitchFamily="34" charset="0"/>
                </a:rPr>
                <a:t>Communication</a:t>
              </a:r>
            </a:p>
          </p:txBody>
        </p:sp>
        <p:sp>
          <p:nvSpPr>
            <p:cNvPr id="9" name="Rounded Rectangle 8"/>
            <p:cNvSpPr/>
            <p:nvPr/>
          </p:nvSpPr>
          <p:spPr bwMode="auto">
            <a:xfrm>
              <a:off x="1346225" y="5517724"/>
              <a:ext cx="1899127" cy="498548"/>
            </a:xfrm>
            <a:prstGeom prst="roundRect">
              <a:avLst/>
            </a:prstGeom>
            <a:solidFill>
              <a:schemeClr val="accent3">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dirty="0">
                  <a:latin typeface="Helvetica" pitchFamily="34" charset="0"/>
                </a:rPr>
                <a:t>I/O</a:t>
              </a:r>
            </a:p>
          </p:txBody>
        </p:sp>
        <p:sp>
          <p:nvSpPr>
            <p:cNvPr id="10" name="Rounded Rectangle 9"/>
            <p:cNvSpPr/>
            <p:nvPr/>
          </p:nvSpPr>
          <p:spPr bwMode="auto">
            <a:xfrm>
              <a:off x="5569915" y="5515812"/>
              <a:ext cx="1899127" cy="498548"/>
            </a:xfrm>
            <a:prstGeom prst="roundRect">
              <a:avLst/>
            </a:prstGeom>
            <a:solidFill>
              <a:schemeClr val="accent3">
                <a:lumMod val="95000"/>
              </a:schemeClr>
            </a:solidFill>
            <a:ln w="12700"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dirty="0">
                  <a:latin typeface="Helvetica" pitchFamily="34" charset="0"/>
                </a:rPr>
                <a:t>I/O</a:t>
              </a:r>
            </a:p>
          </p:txBody>
        </p:sp>
        <p:cxnSp>
          <p:nvCxnSpPr>
            <p:cNvPr id="11" name="Straight Arrow Connector 10"/>
            <p:cNvCxnSpPr>
              <a:stCxn id="9" idx="3"/>
              <a:endCxn id="10" idx="1"/>
            </p:cNvCxnSpPr>
            <p:nvPr/>
          </p:nvCxnSpPr>
          <p:spPr bwMode="auto">
            <a:xfrm flipV="1">
              <a:off x="3245352" y="5765086"/>
              <a:ext cx="2324563" cy="1912"/>
            </a:xfrm>
            <a:prstGeom prst="straightConnector1">
              <a:avLst/>
            </a:prstGeom>
            <a:solidFill>
              <a:schemeClr val="accent1"/>
            </a:solidFill>
            <a:ln w="50800" cap="flat" cmpd="sng" algn="ctr">
              <a:solidFill>
                <a:schemeClr val="tx1"/>
              </a:solidFill>
              <a:prstDash val="solid"/>
              <a:round/>
              <a:headEnd type="none" w="med" len="med"/>
              <a:tailEnd type="arrow"/>
            </a:ln>
            <a:effectLst/>
          </p:spPr>
        </p:cxnSp>
      </p:grpSp>
      <p:sp>
        <p:nvSpPr>
          <p:cNvPr id="17" name="TextBox 16"/>
          <p:cNvSpPr txBox="1"/>
          <p:nvPr/>
        </p:nvSpPr>
        <p:spPr>
          <a:xfrm>
            <a:off x="3562370" y="6259593"/>
            <a:ext cx="1768562" cy="584776"/>
          </a:xfrm>
          <a:prstGeom prst="rect">
            <a:avLst/>
          </a:prstGeom>
          <a:solidFill>
            <a:schemeClr val="bg1"/>
          </a:solidFill>
        </p:spPr>
        <p:txBody>
          <a:bodyPr wrap="square" rtlCol="0">
            <a:spAutoFit/>
          </a:bodyPr>
          <a:lstStyle/>
          <a:p>
            <a:pPr algn="ctr"/>
            <a:r>
              <a:rPr lang="en-US" sz="1600" dirty="0">
                <a:latin typeface="Calibri" panose="020F0502020204030204" pitchFamily="34" charset="0"/>
              </a:rPr>
              <a:t>Automatically</a:t>
            </a:r>
          </a:p>
          <a:p>
            <a:pPr algn="ctr"/>
            <a:r>
              <a:rPr lang="en-US" sz="1600" dirty="0">
                <a:latin typeface="Calibri" panose="020F0502020204030204" pitchFamily="34" charset="0"/>
              </a:rPr>
              <a:t>Generated</a:t>
            </a:r>
          </a:p>
        </p:txBody>
      </p:sp>
    </p:spTree>
    <p:extLst>
      <p:ext uri="{BB962C8B-B14F-4D97-AF65-F5344CB8AC3E}">
        <p14:creationId xmlns:p14="http://schemas.microsoft.com/office/powerpoint/2010/main" val="114567147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rgbClr val="0070C0"/>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29</a:t>
            </a:fld>
            <a:endParaRPr lang="en-US"/>
          </a:p>
        </p:txBody>
      </p:sp>
    </p:spTree>
    <p:extLst>
      <p:ext uri="{BB962C8B-B14F-4D97-AF65-F5344CB8AC3E}">
        <p14:creationId xmlns:p14="http://schemas.microsoft.com/office/powerpoint/2010/main" val="108673997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4,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3</a:t>
            </a:fld>
            <a:endParaRPr lang="en-US"/>
          </a:p>
        </p:txBody>
      </p:sp>
    </p:spTree>
    <p:extLst>
      <p:ext uri="{BB962C8B-B14F-4D97-AF65-F5344CB8AC3E}">
        <p14:creationId xmlns:p14="http://schemas.microsoft.com/office/powerpoint/2010/main" val="57224493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normAutofit/>
          </a:bodyPr>
          <a:lstStyle/>
          <a:p>
            <a:r>
              <a:rPr lang="en-US" sz="3000" dirty="0" smtClean="0">
                <a:ln>
                  <a:noFill/>
                </a:ln>
              </a:rPr>
              <a:t>Writing setup/cleanup API</a:t>
            </a:r>
          </a:p>
        </p:txBody>
      </p:sp>
      <p:sp>
        <p:nvSpPr>
          <p:cNvPr id="102403" name="Rectangle 3"/>
          <p:cNvSpPr>
            <a:spLocks noGrp="1" noChangeArrowheads="1"/>
          </p:cNvSpPr>
          <p:nvPr>
            <p:ph idx="1"/>
          </p:nvPr>
        </p:nvSpPr>
        <p:spPr/>
        <p:txBody>
          <a:bodyPr>
            <a:normAutofit fontScale="92500" lnSpcReduction="10000"/>
          </a:bodyPr>
          <a:lstStyle/>
          <a:p>
            <a:pPr>
              <a:defRPr/>
            </a:pPr>
            <a:r>
              <a:rPr lang="en-US" sz="2400" dirty="0" smtClean="0"/>
              <a:t>Initialize/cleanup</a:t>
            </a:r>
          </a:p>
          <a:p>
            <a:pPr lvl="1">
              <a:defRPr/>
            </a:pPr>
            <a:r>
              <a:rPr lang="en-US" dirty="0" smtClean="0">
                <a:solidFill>
                  <a:srgbClr val="FF0000"/>
                </a:solidFill>
              </a:rPr>
              <a:t>#include “</a:t>
            </a:r>
            <a:r>
              <a:rPr lang="en-US" dirty="0" err="1" smtClean="0">
                <a:solidFill>
                  <a:srgbClr val="FF0000"/>
                </a:solidFill>
              </a:rPr>
              <a:t>adios.h</a:t>
            </a:r>
            <a:r>
              <a:rPr lang="en-US" dirty="0" smtClean="0">
                <a:solidFill>
                  <a:srgbClr val="FF0000"/>
                </a:solidFill>
              </a:rPr>
              <a:t>”</a:t>
            </a:r>
          </a:p>
          <a:p>
            <a:pPr lvl="1">
              <a:buFont typeface="Arial" pitchFamily="34" charset="0"/>
              <a:buChar char="–"/>
              <a:defRPr/>
            </a:pPr>
            <a:r>
              <a:rPr lang="en-US" dirty="0" err="1" smtClean="0">
                <a:solidFill>
                  <a:srgbClr val="FF0000"/>
                </a:solidFill>
              </a:rPr>
              <a:t>adios_init</a:t>
            </a:r>
            <a:r>
              <a:rPr lang="en-US" dirty="0" smtClean="0">
                <a:solidFill>
                  <a:srgbClr val="FF0000"/>
                </a:solidFill>
              </a:rPr>
              <a:t> (‘</a:t>
            </a:r>
            <a:r>
              <a:rPr lang="en-US" dirty="0" err="1" smtClean="0">
                <a:solidFill>
                  <a:srgbClr val="FF0000"/>
                </a:solidFill>
              </a:rPr>
              <a:t>config.xml</a:t>
            </a:r>
            <a:r>
              <a:rPr lang="en-US" dirty="0" smtClean="0">
                <a:solidFill>
                  <a:srgbClr val="FF0000"/>
                </a:solidFill>
              </a:rPr>
              <a:t>’, </a:t>
            </a:r>
            <a:r>
              <a:rPr lang="en-US" dirty="0" err="1" smtClean="0">
                <a:solidFill>
                  <a:srgbClr val="FF0000"/>
                </a:solidFill>
              </a:rPr>
              <a:t>comm</a:t>
            </a:r>
            <a:r>
              <a:rPr lang="en-US" dirty="0" smtClean="0">
                <a:solidFill>
                  <a:srgbClr val="FF0000"/>
                </a:solidFill>
              </a:rPr>
              <a:t>)</a:t>
            </a:r>
          </a:p>
          <a:p>
            <a:pPr lvl="2">
              <a:defRPr/>
            </a:pPr>
            <a:r>
              <a:rPr lang="en-US" dirty="0" smtClean="0"/>
              <a:t>parse XML file on each process</a:t>
            </a:r>
          </a:p>
          <a:p>
            <a:pPr lvl="2">
              <a:defRPr/>
            </a:pPr>
            <a:r>
              <a:rPr lang="en-US" dirty="0" smtClean="0"/>
              <a:t>setup transport methods</a:t>
            </a:r>
          </a:p>
          <a:p>
            <a:pPr lvl="2">
              <a:defRPr/>
            </a:pPr>
            <a:r>
              <a:rPr lang="en-US" dirty="0" err="1" smtClean="0"/>
              <a:t>MPI_Comm</a:t>
            </a:r>
            <a:endParaRPr lang="en-US" dirty="0" smtClean="0"/>
          </a:p>
          <a:p>
            <a:pPr lvl="3">
              <a:defRPr/>
            </a:pPr>
            <a:r>
              <a:rPr lang="en-US" dirty="0" smtClean="0"/>
              <a:t>only one process reads the XML file</a:t>
            </a:r>
          </a:p>
          <a:p>
            <a:pPr lvl="3">
              <a:defRPr/>
            </a:pPr>
            <a:r>
              <a:rPr lang="en-US" dirty="0" smtClean="0"/>
              <a:t>some staging methods can connect to staging server </a:t>
            </a:r>
          </a:p>
          <a:p>
            <a:pPr lvl="1">
              <a:buFont typeface="Arial" pitchFamily="34" charset="0"/>
              <a:buChar char="–"/>
              <a:defRPr/>
            </a:pPr>
            <a:r>
              <a:rPr lang="en-US" dirty="0" err="1" smtClean="0">
                <a:solidFill>
                  <a:srgbClr val="FF0000"/>
                </a:solidFill>
              </a:rPr>
              <a:t>adios_finalize</a:t>
            </a:r>
            <a:r>
              <a:rPr lang="en-US" dirty="0" smtClean="0">
                <a:solidFill>
                  <a:srgbClr val="FF0000"/>
                </a:solidFill>
              </a:rPr>
              <a:t> (rank)</a:t>
            </a:r>
          </a:p>
          <a:p>
            <a:pPr lvl="2">
              <a:defRPr/>
            </a:pPr>
            <a:r>
              <a:rPr lang="en-US" dirty="0" smtClean="0"/>
              <a:t>give each transport method opportunity to cleanup</a:t>
            </a:r>
          </a:p>
          <a:p>
            <a:pPr lvl="2">
              <a:defRPr/>
            </a:pPr>
            <a:r>
              <a:rPr lang="en-US" dirty="0" smtClean="0"/>
              <a:t>particularly important for asynchronous methods to make sure they have completed before exiting</a:t>
            </a:r>
          </a:p>
          <a:p>
            <a:pPr lvl="2">
              <a:defRPr/>
            </a:pPr>
            <a:r>
              <a:rPr lang="en-US" dirty="0" smtClean="0"/>
              <a:t>call just before </a:t>
            </a:r>
            <a:r>
              <a:rPr lang="en-US" dirty="0" err="1" smtClean="0"/>
              <a:t>MPI_Finalize</a:t>
            </a:r>
            <a:r>
              <a:rPr lang="en-US" dirty="0" smtClean="0"/>
              <a:t>()</a:t>
            </a:r>
          </a:p>
          <a:p>
            <a:pPr lvl="1">
              <a:defRPr/>
            </a:pPr>
            <a:r>
              <a:rPr lang="en-US" dirty="0"/>
              <a:t>﻿</a:t>
            </a:r>
            <a:r>
              <a:rPr lang="en-US" dirty="0" err="1" smtClean="0">
                <a:solidFill>
                  <a:srgbClr val="FF0000"/>
                </a:solidFill>
              </a:rPr>
              <a:t>adios_init_noxml</a:t>
            </a:r>
            <a:r>
              <a:rPr lang="en-US" dirty="0" smtClean="0">
                <a:solidFill>
                  <a:srgbClr val="FF0000"/>
                </a:solidFill>
              </a:rPr>
              <a:t> (</a:t>
            </a:r>
            <a:r>
              <a:rPr lang="en-US" dirty="0" err="1" smtClean="0">
                <a:solidFill>
                  <a:srgbClr val="FF0000"/>
                </a:solidFill>
              </a:rPr>
              <a:t>comm</a:t>
            </a:r>
            <a:r>
              <a:rPr lang="en-US" dirty="0" smtClean="0">
                <a:solidFill>
                  <a:srgbClr val="FF0000"/>
                </a:solidFill>
              </a:rPr>
              <a:t>)</a:t>
            </a:r>
          </a:p>
          <a:p>
            <a:pPr lvl="2">
              <a:defRPr/>
            </a:pPr>
            <a:r>
              <a:rPr lang="en-US" dirty="0"/>
              <a:t>Use instead of </a:t>
            </a:r>
            <a:r>
              <a:rPr lang="en-US" dirty="0" err="1"/>
              <a:t>adios_init</a:t>
            </a:r>
            <a:r>
              <a:rPr lang="en-US" dirty="0"/>
              <a:t>(</a:t>
            </a:r>
            <a:r>
              <a:rPr lang="en-US" dirty="0" smtClean="0"/>
              <a:t>) when there is no XML configuration file</a:t>
            </a:r>
          </a:p>
          <a:p>
            <a:pPr lvl="2">
              <a:defRPr/>
            </a:pPr>
            <a:r>
              <a:rPr lang="en-US" dirty="0" smtClean="0"/>
              <a:t>Extra APIs allows for defining variables</a:t>
            </a:r>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30</a:t>
            </a:fld>
            <a:endParaRPr lang="en-US"/>
          </a:p>
        </p:txBody>
      </p:sp>
      <p:sp>
        <p:nvSpPr>
          <p:cNvPr id="2" name="TextBox 1"/>
          <p:cNvSpPr txBox="1"/>
          <p:nvPr/>
        </p:nvSpPr>
        <p:spPr>
          <a:xfrm>
            <a:off x="5048751" y="1112200"/>
            <a:ext cx="3903232" cy="1477328"/>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b="1" dirty="0" smtClean="0"/>
              <a:t>Fortran</a:t>
            </a:r>
          </a:p>
          <a:p>
            <a:r>
              <a:rPr lang="en-US" dirty="0"/>
              <a:t>use </a:t>
            </a:r>
            <a:r>
              <a:rPr lang="en-US" dirty="0" err="1"/>
              <a:t>adios_write_mod</a:t>
            </a:r>
            <a:endParaRPr lang="en-US" dirty="0"/>
          </a:p>
          <a:p>
            <a:r>
              <a:rPr lang="en-US" dirty="0" smtClean="0"/>
              <a:t>call </a:t>
            </a:r>
            <a:r>
              <a:rPr lang="en-US" dirty="0" err="1" smtClean="0"/>
              <a:t>adios_init</a:t>
            </a:r>
            <a:r>
              <a:rPr lang="en-US" dirty="0"/>
              <a:t> </a:t>
            </a:r>
            <a:r>
              <a:rPr lang="en-US" dirty="0" smtClean="0"/>
              <a:t>(“</a:t>
            </a:r>
            <a:r>
              <a:rPr lang="en-US" dirty="0" err="1" smtClean="0"/>
              <a:t>config.xml</a:t>
            </a:r>
            <a:r>
              <a:rPr lang="en-US" dirty="0" smtClean="0"/>
              <a:t>”, </a:t>
            </a:r>
            <a:r>
              <a:rPr lang="en-US" dirty="0" err="1" smtClean="0"/>
              <a:t>comm</a:t>
            </a:r>
            <a:r>
              <a:rPr lang="en-US" dirty="0" smtClean="0"/>
              <a:t>, err)</a:t>
            </a:r>
          </a:p>
          <a:p>
            <a:r>
              <a:rPr lang="en-US" dirty="0" smtClean="0"/>
              <a:t>call </a:t>
            </a:r>
            <a:r>
              <a:rPr lang="en-US" dirty="0" err="1" smtClean="0"/>
              <a:t>adios_finalize</a:t>
            </a:r>
            <a:r>
              <a:rPr lang="en-US" dirty="0" smtClean="0"/>
              <a:t> (rank, err)</a:t>
            </a:r>
          </a:p>
          <a:p>
            <a:r>
              <a:rPr lang="en-US" dirty="0" smtClean="0"/>
              <a:t>call </a:t>
            </a:r>
            <a:r>
              <a:rPr lang="en-US" dirty="0" err="1" smtClean="0"/>
              <a:t>adios_init_noxml</a:t>
            </a:r>
            <a:r>
              <a:rPr lang="en-US" dirty="0" smtClean="0"/>
              <a:t> (</a:t>
            </a:r>
            <a:r>
              <a:rPr lang="en-US" dirty="0" err="1" smtClean="0"/>
              <a:t>comm</a:t>
            </a:r>
            <a:r>
              <a:rPr lang="en-US" dirty="0" smtClean="0"/>
              <a:t>, err)</a:t>
            </a:r>
          </a:p>
        </p:txBody>
      </p:sp>
    </p:spTree>
    <p:extLst>
      <p:ext uri="{BB962C8B-B14F-4D97-AF65-F5344CB8AC3E}">
        <p14:creationId xmlns:p14="http://schemas.microsoft.com/office/powerpoint/2010/main" val="134624644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normAutofit/>
          </a:bodyPr>
          <a:lstStyle/>
          <a:p>
            <a:r>
              <a:rPr lang="en-US" sz="3000" dirty="0" smtClean="0">
                <a:ln>
                  <a:noFill/>
                </a:ln>
              </a:rPr>
              <a:t>API for writing 1/3</a:t>
            </a:r>
          </a:p>
        </p:txBody>
      </p:sp>
      <p:sp>
        <p:nvSpPr>
          <p:cNvPr id="38914" name="Rectangle 3"/>
          <p:cNvSpPr>
            <a:spLocks noGrp="1" noChangeArrowheads="1"/>
          </p:cNvSpPr>
          <p:nvPr>
            <p:ph idx="1"/>
          </p:nvPr>
        </p:nvSpPr>
        <p:spPr/>
        <p:txBody>
          <a:bodyPr>
            <a:normAutofit/>
          </a:bodyPr>
          <a:lstStyle/>
          <a:p>
            <a:r>
              <a:rPr lang="en-US" dirty="0" smtClean="0"/>
              <a:t>Open for writing</a:t>
            </a:r>
          </a:p>
          <a:p>
            <a:pPr lvl="1"/>
            <a:r>
              <a:rPr lang="en-US" dirty="0" err="1" smtClean="0">
                <a:solidFill>
                  <a:srgbClr val="FF0000"/>
                </a:solidFill>
              </a:rPr>
              <a:t>adios_open</a:t>
            </a:r>
            <a:r>
              <a:rPr lang="en-US" dirty="0" smtClean="0">
                <a:solidFill>
                  <a:srgbClr val="FF0000"/>
                </a:solidFill>
              </a:rPr>
              <a:t> (</a:t>
            </a:r>
            <a:r>
              <a:rPr lang="en-US" dirty="0" err="1" smtClean="0">
                <a:solidFill>
                  <a:srgbClr val="FF0000"/>
                </a:solidFill>
              </a:rPr>
              <a:t>fh</a:t>
            </a:r>
            <a:r>
              <a:rPr lang="en-US" dirty="0" smtClean="0">
                <a:solidFill>
                  <a:srgbClr val="FF0000"/>
                </a:solidFill>
              </a:rPr>
              <a:t>, </a:t>
            </a:r>
            <a:r>
              <a:rPr lang="en-US" i="1" dirty="0" smtClean="0">
                <a:solidFill>
                  <a:srgbClr val="FF0000"/>
                </a:solidFill>
              </a:rPr>
              <a:t>“group name”</a:t>
            </a:r>
            <a:r>
              <a:rPr lang="en-US" dirty="0" smtClean="0">
                <a:solidFill>
                  <a:srgbClr val="FF0000"/>
                </a:solidFill>
              </a:rPr>
              <a:t>, </a:t>
            </a:r>
            <a:r>
              <a:rPr lang="en-US" i="1" dirty="0" smtClean="0">
                <a:solidFill>
                  <a:srgbClr val="FF0000"/>
                </a:solidFill>
              </a:rPr>
              <a:t>“file name”</a:t>
            </a:r>
            <a:r>
              <a:rPr lang="en-US" dirty="0" smtClean="0">
                <a:solidFill>
                  <a:srgbClr val="FF0000"/>
                </a:solidFill>
              </a:rPr>
              <a:t>, mode, </a:t>
            </a:r>
            <a:r>
              <a:rPr lang="en-US" dirty="0" err="1" smtClean="0">
                <a:solidFill>
                  <a:srgbClr val="FF0000"/>
                </a:solidFill>
              </a:rPr>
              <a:t>comm</a:t>
            </a:r>
            <a:r>
              <a:rPr lang="en-US" dirty="0" smtClean="0">
                <a:solidFill>
                  <a:srgbClr val="FF0000"/>
                </a:solidFill>
              </a:rPr>
              <a:t>)</a:t>
            </a:r>
          </a:p>
          <a:p>
            <a:pPr lvl="2"/>
            <a:r>
              <a:rPr lang="en-US" dirty="0" smtClean="0">
                <a:solidFill>
                  <a:srgbClr val="FF0000"/>
                </a:solidFill>
              </a:rPr>
              <a:t>int64_t </a:t>
            </a:r>
            <a:r>
              <a:rPr lang="en-US" dirty="0" err="1" smtClean="0">
                <a:solidFill>
                  <a:srgbClr val="FF0000"/>
                </a:solidFill>
              </a:rPr>
              <a:t>fh</a:t>
            </a:r>
            <a:r>
              <a:rPr lang="en-US" dirty="0" smtClean="0">
                <a:solidFill>
                  <a:srgbClr val="FF0000"/>
                </a:solidFill>
              </a:rPr>
              <a:t> </a:t>
            </a:r>
            <a:r>
              <a:rPr lang="en-US" dirty="0" smtClean="0"/>
              <a:t>handle used for subsequent calls for write/close</a:t>
            </a:r>
          </a:p>
          <a:p>
            <a:pPr lvl="2"/>
            <a:r>
              <a:rPr lang="en-US" i="1" dirty="0" smtClean="0"/>
              <a:t>“group name” </a:t>
            </a:r>
            <a:r>
              <a:rPr lang="en-US" dirty="0" smtClean="0"/>
              <a:t>matches an entry in the XML</a:t>
            </a:r>
          </a:p>
          <a:p>
            <a:pPr lvl="3"/>
            <a:r>
              <a:rPr lang="en-US" dirty="0" smtClean="0"/>
              <a:t>identifies the set of variables and attributes that will be written</a:t>
            </a:r>
          </a:p>
          <a:p>
            <a:pPr lvl="2"/>
            <a:r>
              <a:rPr lang="en-US" dirty="0"/>
              <a:t>M</a:t>
            </a:r>
            <a:r>
              <a:rPr lang="en-US" dirty="0" smtClean="0"/>
              <a:t>ode is one of </a:t>
            </a:r>
            <a:r>
              <a:rPr lang="en-US" dirty="0" smtClean="0">
                <a:solidFill>
                  <a:srgbClr val="FF0000"/>
                </a:solidFill>
              </a:rPr>
              <a:t>‘w’</a:t>
            </a:r>
            <a:r>
              <a:rPr lang="en-US" dirty="0" smtClean="0"/>
              <a:t> (write) or </a:t>
            </a:r>
            <a:r>
              <a:rPr lang="en-US" dirty="0" smtClean="0">
                <a:solidFill>
                  <a:srgbClr val="FF0000"/>
                </a:solidFill>
              </a:rPr>
              <a:t>‘a’</a:t>
            </a:r>
            <a:r>
              <a:rPr lang="en-US" dirty="0" smtClean="0"/>
              <a:t> (append)</a:t>
            </a:r>
          </a:p>
          <a:p>
            <a:pPr lvl="2"/>
            <a:r>
              <a:rPr lang="en-US" dirty="0" smtClean="0"/>
              <a:t>Communicator tells ADIOS what processes in the application will perform I/O on this file</a:t>
            </a:r>
          </a:p>
          <a:p>
            <a:r>
              <a:rPr lang="en-US" dirty="0" smtClean="0"/>
              <a:t>Close</a:t>
            </a:r>
          </a:p>
          <a:p>
            <a:pPr lvl="1"/>
            <a:r>
              <a:rPr lang="en-US" dirty="0" err="1" smtClean="0">
                <a:solidFill>
                  <a:srgbClr val="FF0000"/>
                </a:solidFill>
              </a:rPr>
              <a:t>adios_close</a:t>
            </a:r>
            <a:r>
              <a:rPr lang="en-US" dirty="0" smtClean="0">
                <a:solidFill>
                  <a:srgbClr val="FF0000"/>
                </a:solidFill>
              </a:rPr>
              <a:t> (</a:t>
            </a:r>
            <a:r>
              <a:rPr lang="en-US" dirty="0" err="1" smtClean="0">
                <a:solidFill>
                  <a:srgbClr val="FF0000"/>
                </a:solidFill>
              </a:rPr>
              <a:t>fh</a:t>
            </a:r>
            <a:r>
              <a:rPr lang="en-US" dirty="0" smtClean="0">
                <a:solidFill>
                  <a:srgbClr val="FF0000"/>
                </a:solidFill>
              </a:rPr>
              <a:t>)</a:t>
            </a:r>
          </a:p>
          <a:p>
            <a:pPr lvl="2"/>
            <a:r>
              <a:rPr lang="en-US" dirty="0" smtClean="0"/>
              <a:t>handle from open</a:t>
            </a:r>
          </a:p>
        </p:txBody>
      </p:sp>
      <p:sp>
        <p:nvSpPr>
          <p:cNvPr id="4" name="Slide Number Placeholder 3"/>
          <p:cNvSpPr>
            <a:spLocks noGrp="1"/>
          </p:cNvSpPr>
          <p:nvPr>
            <p:ph type="sldNum" sz="quarter" idx="12"/>
          </p:nvPr>
        </p:nvSpPr>
        <p:spPr/>
        <p:txBody>
          <a:bodyPr/>
          <a:lstStyle/>
          <a:p>
            <a:fld id="{81B36CC8-2166-4885-A85B-C55F76B1D6EF}" type="slidenum">
              <a:rPr lang="en-US" smtClean="0"/>
              <a:pPr/>
              <a:t>31</a:t>
            </a:fld>
            <a:endParaRPr lang="en-US"/>
          </a:p>
        </p:txBody>
      </p:sp>
      <p:sp>
        <p:nvSpPr>
          <p:cNvPr id="5" name="TextBox 4"/>
          <p:cNvSpPr txBox="1"/>
          <p:nvPr/>
        </p:nvSpPr>
        <p:spPr>
          <a:xfrm>
            <a:off x="4664607" y="4547175"/>
            <a:ext cx="4253538" cy="1477328"/>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b="1" dirty="0" smtClean="0"/>
              <a:t>Fortran</a:t>
            </a:r>
          </a:p>
          <a:p>
            <a:r>
              <a:rPr lang="en-US" dirty="0" smtClean="0"/>
              <a:t>integer</a:t>
            </a:r>
            <a:r>
              <a:rPr lang="en-US" dirty="0" smtClean="0">
                <a:solidFill>
                  <a:srgbClr val="FF0000"/>
                </a:solidFill>
              </a:rPr>
              <a:t>*8 </a:t>
            </a:r>
            <a:r>
              <a:rPr lang="en-US" dirty="0" smtClean="0"/>
              <a:t>:: </a:t>
            </a:r>
            <a:r>
              <a:rPr lang="en-US" dirty="0" err="1" smtClean="0"/>
              <a:t>fd</a:t>
            </a:r>
            <a:endParaRPr lang="en-US" dirty="0" smtClean="0"/>
          </a:p>
          <a:p>
            <a:r>
              <a:rPr lang="en-US" dirty="0" smtClean="0"/>
              <a:t>call </a:t>
            </a:r>
            <a:r>
              <a:rPr lang="en-US" dirty="0" err="1"/>
              <a:t>adios_open</a:t>
            </a:r>
            <a:r>
              <a:rPr lang="en-US" dirty="0"/>
              <a:t> (</a:t>
            </a:r>
            <a:r>
              <a:rPr lang="en-US" dirty="0" err="1"/>
              <a:t>fd</a:t>
            </a:r>
            <a:r>
              <a:rPr lang="en-US" dirty="0"/>
              <a:t>, </a:t>
            </a:r>
            <a:r>
              <a:rPr lang="en-US" dirty="0" err="1"/>
              <a:t>group_name</a:t>
            </a:r>
            <a:r>
              <a:rPr lang="en-US" dirty="0"/>
              <a:t>, filename, </a:t>
            </a:r>
            <a:endParaRPr lang="en-US" dirty="0" smtClean="0"/>
          </a:p>
          <a:p>
            <a:r>
              <a:rPr lang="en-US" dirty="0"/>
              <a:t> </a:t>
            </a:r>
            <a:r>
              <a:rPr lang="en-US" dirty="0" smtClean="0"/>
              <a:t>                             mode</a:t>
            </a:r>
            <a:r>
              <a:rPr lang="en-US" dirty="0"/>
              <a:t>, </a:t>
            </a:r>
            <a:r>
              <a:rPr lang="en-US" dirty="0" err="1"/>
              <a:t>comm</a:t>
            </a:r>
            <a:r>
              <a:rPr lang="en-US" dirty="0"/>
              <a:t>, err</a:t>
            </a:r>
            <a:r>
              <a:rPr lang="en-US" dirty="0" smtClean="0"/>
              <a:t>)</a:t>
            </a:r>
          </a:p>
          <a:p>
            <a:r>
              <a:rPr lang="en-US" dirty="0"/>
              <a:t>call </a:t>
            </a:r>
            <a:r>
              <a:rPr lang="en-US" dirty="0" err="1"/>
              <a:t>adios_close</a:t>
            </a:r>
            <a:r>
              <a:rPr lang="en-US" dirty="0"/>
              <a:t> (</a:t>
            </a:r>
            <a:r>
              <a:rPr lang="en-US" dirty="0" err="1"/>
              <a:t>fd</a:t>
            </a:r>
            <a:r>
              <a:rPr lang="en-US" dirty="0"/>
              <a:t>, err</a:t>
            </a:r>
            <a:r>
              <a:rPr lang="en-US" dirty="0" smtClean="0"/>
              <a:t>)</a:t>
            </a:r>
          </a:p>
        </p:txBody>
      </p:sp>
    </p:spTree>
    <p:extLst>
      <p:ext uri="{BB962C8B-B14F-4D97-AF65-F5344CB8AC3E}">
        <p14:creationId xmlns:p14="http://schemas.microsoft.com/office/powerpoint/2010/main" val="316332952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r>
              <a:rPr lang="en-US" sz="3000" dirty="0" smtClean="0">
                <a:ln>
                  <a:noFill/>
                </a:ln>
              </a:rPr>
              <a:t>API for writing 2/3</a:t>
            </a:r>
          </a:p>
        </p:txBody>
      </p:sp>
      <p:sp>
        <p:nvSpPr>
          <p:cNvPr id="39938" name="Rectangle 3"/>
          <p:cNvSpPr>
            <a:spLocks noGrp="1" noChangeArrowheads="1"/>
          </p:cNvSpPr>
          <p:nvPr>
            <p:ph idx="1"/>
          </p:nvPr>
        </p:nvSpPr>
        <p:spPr/>
        <p:txBody>
          <a:bodyPr/>
          <a:lstStyle/>
          <a:p>
            <a:r>
              <a:rPr lang="en-US" dirty="0" smtClean="0"/>
              <a:t>Write</a:t>
            </a:r>
          </a:p>
          <a:p>
            <a:pPr lvl="1"/>
            <a:r>
              <a:rPr lang="en-US" dirty="0" err="1" smtClean="0">
                <a:solidFill>
                  <a:srgbClr val="FF0000"/>
                </a:solidFill>
              </a:rPr>
              <a:t>adios_write</a:t>
            </a:r>
            <a:r>
              <a:rPr lang="en-US" dirty="0" smtClean="0">
                <a:solidFill>
                  <a:srgbClr val="FF0000"/>
                </a:solidFill>
              </a:rPr>
              <a:t> (</a:t>
            </a:r>
            <a:r>
              <a:rPr lang="en-US" dirty="0" err="1" smtClean="0">
                <a:solidFill>
                  <a:srgbClr val="FF0000"/>
                </a:solidFill>
              </a:rPr>
              <a:t>fh</a:t>
            </a:r>
            <a:r>
              <a:rPr lang="en-US" dirty="0" smtClean="0">
                <a:solidFill>
                  <a:srgbClr val="FF0000"/>
                </a:solidFill>
              </a:rPr>
              <a:t>, </a:t>
            </a:r>
            <a:r>
              <a:rPr lang="en-US" i="1" dirty="0" smtClean="0">
                <a:solidFill>
                  <a:srgbClr val="FF0000"/>
                </a:solidFill>
              </a:rPr>
              <a:t>“</a:t>
            </a:r>
            <a:r>
              <a:rPr lang="en-US" i="1" dirty="0" err="1" smtClean="0">
                <a:solidFill>
                  <a:srgbClr val="FF0000"/>
                </a:solidFill>
              </a:rPr>
              <a:t>varname</a:t>
            </a:r>
            <a:r>
              <a:rPr lang="en-US" i="1" dirty="0" smtClean="0">
                <a:solidFill>
                  <a:srgbClr val="FF0000"/>
                </a:solidFill>
              </a:rPr>
              <a:t>”</a:t>
            </a:r>
            <a:r>
              <a:rPr lang="en-US" dirty="0" smtClean="0">
                <a:solidFill>
                  <a:srgbClr val="FF0000"/>
                </a:solidFill>
              </a:rPr>
              <a:t>, data)</a:t>
            </a:r>
          </a:p>
          <a:p>
            <a:pPr lvl="2"/>
            <a:r>
              <a:rPr lang="en-US" dirty="0" err="1" smtClean="0"/>
              <a:t>fh</a:t>
            </a:r>
            <a:r>
              <a:rPr lang="en-US" dirty="0" smtClean="0"/>
              <a:t> is the handle from open</a:t>
            </a:r>
          </a:p>
          <a:p>
            <a:pPr lvl="2"/>
            <a:r>
              <a:rPr lang="en-US" dirty="0" smtClean="0"/>
              <a:t>Name of variable in XML for this group</a:t>
            </a:r>
          </a:p>
          <a:p>
            <a:pPr lvl="2"/>
            <a:r>
              <a:rPr lang="en-US" dirty="0" smtClean="0"/>
              <a:t>Data is the reference/pointer to the actual data</a:t>
            </a:r>
          </a:p>
          <a:p>
            <a:pPr lvl="1"/>
            <a:r>
              <a:rPr lang="en-US" dirty="0" smtClean="0"/>
              <a:t>NOTE: with a XML configuration file, adios can build </a:t>
            </a:r>
            <a:r>
              <a:rPr lang="en-US" dirty="0"/>
              <a:t>F</a:t>
            </a:r>
            <a:r>
              <a:rPr lang="en-US" dirty="0" smtClean="0"/>
              <a:t>ortran or C code that contains all of the write calls for all variables defined for a group</a:t>
            </a:r>
            <a:endParaRPr lang="en-US" dirty="0"/>
          </a:p>
          <a:p>
            <a:r>
              <a:rPr lang="en-US" dirty="0" smtClean="0"/>
              <a:t>Must specify one call per variable written</a:t>
            </a:r>
          </a:p>
        </p:txBody>
      </p:sp>
      <p:sp>
        <p:nvSpPr>
          <p:cNvPr id="4" name="Slide Number Placeholder 3"/>
          <p:cNvSpPr>
            <a:spLocks noGrp="1"/>
          </p:cNvSpPr>
          <p:nvPr>
            <p:ph type="sldNum" sz="quarter" idx="12"/>
          </p:nvPr>
        </p:nvSpPr>
        <p:spPr/>
        <p:txBody>
          <a:bodyPr/>
          <a:lstStyle/>
          <a:p>
            <a:fld id="{81B36CC8-2166-4885-A85B-C55F76B1D6EF}" type="slidenum">
              <a:rPr lang="en-US" smtClean="0"/>
              <a:pPr/>
              <a:t>32</a:t>
            </a:fld>
            <a:endParaRPr lang="en-US"/>
          </a:p>
        </p:txBody>
      </p:sp>
      <p:sp>
        <p:nvSpPr>
          <p:cNvPr id="5" name="TextBox 4"/>
          <p:cNvSpPr txBox="1"/>
          <p:nvPr/>
        </p:nvSpPr>
        <p:spPr>
          <a:xfrm>
            <a:off x="4507812" y="5268451"/>
            <a:ext cx="4038373" cy="646331"/>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b="1" dirty="0" smtClean="0"/>
              <a:t>Fortran</a:t>
            </a:r>
          </a:p>
          <a:p>
            <a:r>
              <a:rPr lang="en-US" dirty="0" smtClean="0"/>
              <a:t>call </a:t>
            </a:r>
            <a:r>
              <a:rPr lang="en-US" dirty="0" err="1"/>
              <a:t>adios_write</a:t>
            </a:r>
            <a:r>
              <a:rPr lang="en-US" dirty="0"/>
              <a:t> (</a:t>
            </a:r>
            <a:r>
              <a:rPr lang="en-US" dirty="0" err="1"/>
              <a:t>fd</a:t>
            </a:r>
            <a:r>
              <a:rPr lang="en-US" dirty="0"/>
              <a:t>, </a:t>
            </a:r>
            <a:r>
              <a:rPr lang="en-US" dirty="0" err="1"/>
              <a:t>varname</a:t>
            </a:r>
            <a:r>
              <a:rPr lang="en-US" dirty="0"/>
              <a:t>, data, err</a:t>
            </a:r>
            <a:r>
              <a:rPr lang="en-US" dirty="0" smtClean="0"/>
              <a:t>)</a:t>
            </a:r>
          </a:p>
        </p:txBody>
      </p:sp>
    </p:spTree>
    <p:extLst>
      <p:ext uri="{BB962C8B-B14F-4D97-AF65-F5344CB8AC3E}">
        <p14:creationId xmlns:p14="http://schemas.microsoft.com/office/powerpoint/2010/main" val="293974365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Important notes about the write calls</a:t>
            </a:r>
            <a:endParaRPr lang="en-US" dirty="0"/>
          </a:p>
        </p:txBody>
      </p:sp>
      <p:sp>
        <p:nvSpPr>
          <p:cNvPr id="2" name="Content Placeholder 1"/>
          <p:cNvSpPr>
            <a:spLocks noGrp="1"/>
          </p:cNvSpPr>
          <p:nvPr>
            <p:ph idx="1"/>
          </p:nvPr>
        </p:nvSpPr>
        <p:spPr/>
        <p:txBody>
          <a:bodyPr/>
          <a:lstStyle/>
          <a:p>
            <a:r>
              <a:rPr lang="en-US" dirty="0" err="1" smtClean="0"/>
              <a:t>adios_write</a:t>
            </a:r>
            <a:r>
              <a:rPr lang="en-US" dirty="0" smtClean="0"/>
              <a:t>() </a:t>
            </a:r>
          </a:p>
          <a:p>
            <a:pPr lvl="1"/>
            <a:r>
              <a:rPr lang="en-US" dirty="0" smtClean="0"/>
              <a:t>usually </a:t>
            </a:r>
            <a:r>
              <a:rPr lang="en-US" dirty="0" smtClean="0">
                <a:solidFill>
                  <a:srgbClr val="FF0000"/>
                </a:solidFill>
              </a:rPr>
              <a:t>does not write </a:t>
            </a:r>
            <a:r>
              <a:rPr lang="en-US" dirty="0" smtClean="0"/>
              <a:t>to the final target (e.g. file)</a:t>
            </a:r>
          </a:p>
          <a:p>
            <a:pPr lvl="1"/>
            <a:r>
              <a:rPr lang="en-US" dirty="0" smtClean="0"/>
              <a:t>most of the time it only buffers data locally</a:t>
            </a:r>
          </a:p>
          <a:p>
            <a:pPr lvl="1"/>
            <a:r>
              <a:rPr lang="en-US" dirty="0" smtClean="0"/>
              <a:t>when the call returns, the application can re-use the variable’s memory</a:t>
            </a:r>
          </a:p>
          <a:p>
            <a:r>
              <a:rPr lang="en-US" dirty="0" err="1" smtClean="0"/>
              <a:t>adios_close</a:t>
            </a:r>
            <a:r>
              <a:rPr lang="en-US" dirty="0" smtClean="0"/>
              <a:t>()</a:t>
            </a:r>
          </a:p>
          <a:p>
            <a:pPr lvl="1"/>
            <a:r>
              <a:rPr lang="en-US" dirty="0" smtClean="0"/>
              <a:t>takes care of getting all data to the final target</a:t>
            </a:r>
          </a:p>
          <a:p>
            <a:pPr lvl="1"/>
            <a:r>
              <a:rPr lang="en-US" dirty="0" smtClean="0"/>
              <a:t>usually the buffered data is </a:t>
            </a:r>
            <a:r>
              <a:rPr lang="en-US" dirty="0" smtClean="0">
                <a:solidFill>
                  <a:srgbClr val="FF0000"/>
                </a:solidFill>
              </a:rPr>
              <a:t>written at this time</a:t>
            </a:r>
          </a:p>
          <a:p>
            <a:endParaRPr lang="en-US" dirty="0" smtClean="0"/>
          </a:p>
        </p:txBody>
      </p:sp>
      <p:sp>
        <p:nvSpPr>
          <p:cNvPr id="4" name="Slide Number Placeholder 3"/>
          <p:cNvSpPr>
            <a:spLocks noGrp="1"/>
          </p:cNvSpPr>
          <p:nvPr>
            <p:ph type="sldNum" sz="quarter" idx="12"/>
          </p:nvPr>
        </p:nvSpPr>
        <p:spPr/>
        <p:txBody>
          <a:bodyPr/>
          <a:lstStyle/>
          <a:p>
            <a:fld id="{81B36CC8-2166-4885-A85B-C55F76B1D6EF}" type="slidenum">
              <a:rPr lang="en-US" smtClean="0"/>
              <a:pPr/>
              <a:t>33</a:t>
            </a:fld>
            <a:endParaRPr lang="en-US"/>
          </a:p>
        </p:txBody>
      </p:sp>
    </p:spTree>
    <p:extLst>
      <p:ext uri="{BB962C8B-B14F-4D97-AF65-F5344CB8AC3E}">
        <p14:creationId xmlns:p14="http://schemas.microsoft.com/office/powerpoint/2010/main" val="177853361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API for writing </a:t>
            </a:r>
            <a:r>
              <a:rPr lang="en-US" dirty="0" smtClean="0"/>
              <a:t>3/</a:t>
            </a:r>
            <a:r>
              <a:rPr lang="en-US" dirty="0"/>
              <a:t>3</a:t>
            </a:r>
          </a:p>
        </p:txBody>
      </p:sp>
      <p:sp>
        <p:nvSpPr>
          <p:cNvPr id="6" name="Content Placeholder 5"/>
          <p:cNvSpPr>
            <a:spLocks noGrp="1"/>
          </p:cNvSpPr>
          <p:nvPr>
            <p:ph idx="1"/>
          </p:nvPr>
        </p:nvSpPr>
        <p:spPr/>
        <p:txBody>
          <a:bodyPr>
            <a:noAutofit/>
          </a:bodyPr>
          <a:lstStyle/>
          <a:p>
            <a:pPr marL="0" indent="0">
              <a:buNone/>
            </a:pPr>
            <a:r>
              <a:rPr lang="en-US" sz="2000" dirty="0"/>
              <a:t>One final piece required for buffer overflows</a:t>
            </a:r>
          </a:p>
          <a:p>
            <a:r>
              <a:rPr lang="en-US" sz="2000" dirty="0" err="1" smtClean="0">
                <a:solidFill>
                  <a:srgbClr val="FF0000"/>
                </a:solidFill>
              </a:rPr>
              <a:t>adios_group_size</a:t>
            </a:r>
            <a:r>
              <a:rPr lang="en-US" sz="2000" dirty="0" smtClean="0">
                <a:solidFill>
                  <a:srgbClr val="FF0000"/>
                </a:solidFill>
              </a:rPr>
              <a:t> (int64_t </a:t>
            </a:r>
            <a:r>
              <a:rPr lang="en-US" sz="2000" dirty="0" err="1" smtClean="0">
                <a:solidFill>
                  <a:srgbClr val="FF0000"/>
                </a:solidFill>
              </a:rPr>
              <a:t>fh</a:t>
            </a:r>
            <a:r>
              <a:rPr lang="en-US" sz="2000" dirty="0" smtClean="0">
                <a:solidFill>
                  <a:srgbClr val="FF0000"/>
                </a:solidFill>
              </a:rPr>
              <a:t>, uint64_t </a:t>
            </a:r>
            <a:r>
              <a:rPr lang="en-US" sz="2000" dirty="0" err="1" smtClean="0">
                <a:solidFill>
                  <a:srgbClr val="FF0000"/>
                </a:solidFill>
              </a:rPr>
              <a:t>data_size</a:t>
            </a:r>
            <a:r>
              <a:rPr lang="en-US" sz="2000" dirty="0" smtClean="0">
                <a:solidFill>
                  <a:srgbClr val="FF0000"/>
                </a:solidFill>
              </a:rPr>
              <a:t>, uint64_t &amp;</a:t>
            </a:r>
            <a:r>
              <a:rPr lang="en-US" sz="2000" dirty="0" err="1" smtClean="0">
                <a:solidFill>
                  <a:srgbClr val="FF0000"/>
                </a:solidFill>
              </a:rPr>
              <a:t>total_size</a:t>
            </a:r>
            <a:r>
              <a:rPr lang="en-US" sz="2000" dirty="0" smtClean="0">
                <a:solidFill>
                  <a:srgbClr val="FF0000"/>
                </a:solidFill>
              </a:rPr>
              <a:t>)</a:t>
            </a:r>
          </a:p>
          <a:p>
            <a:pPr lvl="1"/>
            <a:r>
              <a:rPr lang="en-US" sz="1800" dirty="0" err="1" smtClean="0"/>
              <a:t>fh</a:t>
            </a:r>
            <a:r>
              <a:rPr lang="en-US" sz="1800" dirty="0" smtClean="0"/>
              <a:t> is the handle returned from open</a:t>
            </a:r>
          </a:p>
          <a:p>
            <a:pPr lvl="1"/>
            <a:r>
              <a:rPr lang="en-US" sz="1800" dirty="0" err="1" smtClean="0"/>
              <a:t>data_size</a:t>
            </a:r>
            <a:r>
              <a:rPr lang="en-US" sz="1800" dirty="0" smtClean="0"/>
              <a:t> is the size of the data in bytes to be written </a:t>
            </a:r>
          </a:p>
          <a:p>
            <a:pPr lvl="2"/>
            <a:r>
              <a:rPr lang="en-US" sz="1600" dirty="0" smtClean="0"/>
              <a:t>by this particular process</a:t>
            </a:r>
          </a:p>
          <a:p>
            <a:pPr lvl="2"/>
            <a:r>
              <a:rPr lang="en-US" sz="1600" dirty="0" smtClean="0"/>
              <a:t>i.e. the size of all writes between this particular open/close step</a:t>
            </a:r>
          </a:p>
          <a:p>
            <a:pPr lvl="1"/>
            <a:r>
              <a:rPr lang="en-US" sz="1800" dirty="0" err="1"/>
              <a:t>t</a:t>
            </a:r>
            <a:r>
              <a:rPr lang="en-US" sz="1800" dirty="0" err="1" smtClean="0"/>
              <a:t>otal_size</a:t>
            </a:r>
            <a:r>
              <a:rPr lang="en-US" sz="1800" dirty="0" smtClean="0"/>
              <a:t> is returned by the function </a:t>
            </a:r>
          </a:p>
          <a:p>
            <a:pPr lvl="2"/>
            <a:r>
              <a:rPr lang="en-US" sz="1600" dirty="0" smtClean="0"/>
              <a:t>how many bytes will really be written (your data + all metadata) from this process</a:t>
            </a:r>
            <a:endParaRPr lang="en-US" sz="1600" dirty="0"/>
          </a:p>
          <a:p>
            <a:r>
              <a:rPr lang="en-US" sz="2000" dirty="0" err="1" smtClean="0"/>
              <a:t>gpp.py</a:t>
            </a:r>
            <a:r>
              <a:rPr lang="en-US" sz="2000" dirty="0" smtClean="0"/>
              <a:t> generates</a:t>
            </a:r>
          </a:p>
          <a:p>
            <a:pPr lvl="1"/>
            <a:r>
              <a:rPr lang="en-US" sz="1800" dirty="0" smtClean="0"/>
              <a:t>the </a:t>
            </a:r>
            <a:r>
              <a:rPr lang="en-US" sz="1800" dirty="0" err="1" smtClean="0"/>
              <a:t>adios_group_size</a:t>
            </a:r>
            <a:r>
              <a:rPr lang="en-US" sz="1800" dirty="0" smtClean="0"/>
              <a:t> and all </a:t>
            </a:r>
            <a:r>
              <a:rPr lang="en-US" sz="1800" dirty="0" err="1" smtClean="0"/>
              <a:t>adios_write</a:t>
            </a:r>
            <a:r>
              <a:rPr lang="en-US" sz="1800" dirty="0" smtClean="0"/>
              <a:t> statements</a:t>
            </a:r>
          </a:p>
          <a:p>
            <a:pPr lvl="1"/>
            <a:r>
              <a:rPr lang="en-US" sz="1800" dirty="0" smtClean="0"/>
              <a:t>2 files per group (1 for read, 1 for write) in the language specified in the XML file (C style or Fortran style)</a:t>
            </a:r>
          </a:p>
          <a:p>
            <a:pPr lvl="2"/>
            <a:r>
              <a:rPr lang="en-US" sz="1600" dirty="0" smtClean="0"/>
              <a:t>you need to include the appropriate file in your source after </a:t>
            </a:r>
            <a:r>
              <a:rPr lang="en-US" sz="1600" dirty="0" err="1" smtClean="0"/>
              <a:t>adios_open</a:t>
            </a:r>
            <a:r>
              <a:rPr lang="en-US" sz="1600" dirty="0" smtClean="0"/>
              <a:t> </a:t>
            </a:r>
          </a:p>
        </p:txBody>
      </p:sp>
      <p:sp>
        <p:nvSpPr>
          <p:cNvPr id="4" name="Slide Number Placeholder 3"/>
          <p:cNvSpPr>
            <a:spLocks noGrp="1"/>
          </p:cNvSpPr>
          <p:nvPr>
            <p:ph type="sldNum" sz="quarter" idx="12"/>
          </p:nvPr>
        </p:nvSpPr>
        <p:spPr/>
        <p:txBody>
          <a:bodyPr/>
          <a:lstStyle/>
          <a:p>
            <a:fld id="{81B36CC8-2166-4885-A85B-C55F76B1D6EF}" type="slidenum">
              <a:rPr lang="en-US" smtClean="0"/>
              <a:pPr/>
              <a:t>34</a:t>
            </a:fld>
            <a:endParaRPr lang="en-US"/>
          </a:p>
        </p:txBody>
      </p:sp>
      <p:sp>
        <p:nvSpPr>
          <p:cNvPr id="7" name="TextBox 6"/>
          <p:cNvSpPr txBox="1"/>
          <p:nvPr/>
        </p:nvSpPr>
        <p:spPr>
          <a:xfrm>
            <a:off x="3488655" y="5691809"/>
            <a:ext cx="4957645" cy="646331"/>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b="1" dirty="0" smtClean="0"/>
              <a:t>Fortran</a:t>
            </a:r>
          </a:p>
          <a:p>
            <a:r>
              <a:rPr lang="en-US" dirty="0"/>
              <a:t>call </a:t>
            </a:r>
            <a:r>
              <a:rPr lang="en-US" dirty="0" err="1"/>
              <a:t>adios_group_size</a:t>
            </a:r>
            <a:r>
              <a:rPr lang="en-US" dirty="0"/>
              <a:t> (</a:t>
            </a:r>
            <a:r>
              <a:rPr lang="en-US" dirty="0" err="1"/>
              <a:t>fd</a:t>
            </a:r>
            <a:r>
              <a:rPr lang="en-US" dirty="0"/>
              <a:t>, </a:t>
            </a:r>
            <a:r>
              <a:rPr lang="en-US" dirty="0" err="1"/>
              <a:t>data_size</a:t>
            </a:r>
            <a:r>
              <a:rPr lang="en-US" dirty="0"/>
              <a:t>, </a:t>
            </a:r>
            <a:r>
              <a:rPr lang="en-US" dirty="0" err="1"/>
              <a:t>total_size</a:t>
            </a:r>
            <a:r>
              <a:rPr lang="en-US" dirty="0"/>
              <a:t>, err)</a:t>
            </a:r>
            <a:endParaRPr lang="en-US" dirty="0" smtClean="0"/>
          </a:p>
        </p:txBody>
      </p:sp>
    </p:spTree>
    <p:extLst>
      <p:ext uri="{BB962C8B-B14F-4D97-AF65-F5344CB8AC3E}">
        <p14:creationId xmlns:p14="http://schemas.microsoft.com/office/powerpoint/2010/main" val="83034770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US" sz="3000" smtClean="0">
                <a:ln>
                  <a:noFill/>
                </a:ln>
              </a:rPr>
              <a:t>Asynchronous IO </a:t>
            </a:r>
            <a:r>
              <a:rPr lang="en-US" sz="3000" dirty="0" smtClean="0">
                <a:ln>
                  <a:noFill/>
                </a:ln>
              </a:rPr>
              <a:t>hints</a:t>
            </a:r>
          </a:p>
        </p:txBody>
      </p:sp>
      <p:sp>
        <p:nvSpPr>
          <p:cNvPr id="43010" name="Rectangle 3"/>
          <p:cNvSpPr>
            <a:spLocks noGrp="1" noChangeArrowheads="1"/>
          </p:cNvSpPr>
          <p:nvPr>
            <p:ph idx="1"/>
          </p:nvPr>
        </p:nvSpPr>
        <p:spPr/>
        <p:txBody>
          <a:bodyPr>
            <a:normAutofit fontScale="92500"/>
          </a:bodyPr>
          <a:lstStyle/>
          <a:p>
            <a:r>
              <a:rPr lang="en-US" sz="3200" dirty="0"/>
              <a:t>Asynchronous methods may want </a:t>
            </a:r>
            <a:r>
              <a:rPr lang="en-US" sz="3200" dirty="0" smtClean="0"/>
              <a:t>to work during times </a:t>
            </a:r>
            <a:r>
              <a:rPr lang="en-US" sz="3200" dirty="0"/>
              <a:t>when the application may be performing collective communication</a:t>
            </a:r>
          </a:p>
          <a:p>
            <a:r>
              <a:rPr lang="en-US" sz="3200" dirty="0" smtClean="0"/>
              <a:t>Indicate non-IO-intensive sections of code</a:t>
            </a:r>
          </a:p>
          <a:p>
            <a:pPr lvl="1"/>
            <a:r>
              <a:rPr lang="en-US" sz="2800" dirty="0" err="1" smtClean="0">
                <a:solidFill>
                  <a:srgbClr val="FF0000"/>
                </a:solidFill>
              </a:rPr>
              <a:t>adios_start_calculation</a:t>
            </a:r>
            <a:r>
              <a:rPr lang="en-US" sz="2800" dirty="0" smtClean="0">
                <a:solidFill>
                  <a:srgbClr val="FF0000"/>
                </a:solidFill>
              </a:rPr>
              <a:t> ()</a:t>
            </a:r>
          </a:p>
          <a:p>
            <a:pPr lvl="1"/>
            <a:r>
              <a:rPr lang="en-US" sz="2800" dirty="0" err="1" smtClean="0">
                <a:solidFill>
                  <a:srgbClr val="FF0000"/>
                </a:solidFill>
              </a:rPr>
              <a:t>adios_stop_calculation</a:t>
            </a:r>
            <a:r>
              <a:rPr lang="en-US" sz="2800" dirty="0" smtClean="0">
                <a:solidFill>
                  <a:srgbClr val="FF0000"/>
                </a:solidFill>
              </a:rPr>
              <a:t> ()</a:t>
            </a:r>
          </a:p>
          <a:p>
            <a:r>
              <a:rPr lang="en-US" sz="3200" dirty="0" smtClean="0"/>
              <a:t>IO pacing hint</a:t>
            </a:r>
          </a:p>
          <a:p>
            <a:pPr lvl="1"/>
            <a:r>
              <a:rPr lang="en-US" sz="2800" dirty="0" err="1" smtClean="0">
                <a:solidFill>
                  <a:srgbClr val="FF0000"/>
                </a:solidFill>
              </a:rPr>
              <a:t>adios_end_iteration</a:t>
            </a:r>
            <a:r>
              <a:rPr lang="en-US" sz="2800" smtClean="0">
                <a:solidFill>
                  <a:srgbClr val="FF0000"/>
                </a:solidFill>
              </a:rPr>
              <a:t> ()</a:t>
            </a:r>
            <a:endParaRPr lang="en-US" sz="2800" dirty="0" smtClean="0">
              <a:solidFill>
                <a:srgbClr val="FF0000"/>
              </a:solidFill>
            </a:endParaRPr>
          </a:p>
          <a:p>
            <a:pPr lvl="1"/>
            <a:r>
              <a:rPr lang="en-US" sz="2800" dirty="0" smtClean="0"/>
              <a:t>If there are N iterations between two IO steps, this call can give an estimate to the </a:t>
            </a:r>
            <a:r>
              <a:rPr lang="en-US" sz="2800" dirty="0" err="1" smtClean="0"/>
              <a:t>async</a:t>
            </a:r>
            <a:r>
              <a:rPr lang="en-US" sz="2800" dirty="0" smtClean="0"/>
              <a:t>. method about how much time left to complete the previous IO step </a:t>
            </a:r>
          </a:p>
        </p:txBody>
      </p:sp>
      <p:sp>
        <p:nvSpPr>
          <p:cNvPr id="4" name="Slide Number Placeholder 3"/>
          <p:cNvSpPr>
            <a:spLocks noGrp="1"/>
          </p:cNvSpPr>
          <p:nvPr>
            <p:ph type="sldNum" sz="quarter" idx="12"/>
          </p:nvPr>
        </p:nvSpPr>
        <p:spPr/>
        <p:txBody>
          <a:bodyPr/>
          <a:lstStyle/>
          <a:p>
            <a:fld id="{81B36CC8-2166-4885-A85B-C55F76B1D6EF}" type="slidenum">
              <a:rPr lang="en-US" smtClean="0"/>
              <a:pPr/>
              <a:t>35</a:t>
            </a:fld>
            <a:endParaRPr lang="en-US"/>
          </a:p>
        </p:txBody>
      </p:sp>
    </p:spTree>
    <p:extLst>
      <p:ext uri="{BB962C8B-B14F-4D97-AF65-F5344CB8AC3E}">
        <p14:creationId xmlns:p14="http://schemas.microsoft.com/office/powerpoint/2010/main" val="3857431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rgbClr val="0070C0"/>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36</a:t>
            </a:fld>
            <a:endParaRPr lang="en-US"/>
          </a:p>
        </p:txBody>
      </p:sp>
    </p:spTree>
    <p:extLst>
      <p:ext uri="{BB962C8B-B14F-4D97-AF65-F5344CB8AC3E}">
        <p14:creationId xmlns:p14="http://schemas.microsoft.com/office/powerpoint/2010/main" val="164080361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ADIOS </a:t>
            </a:r>
            <a:r>
              <a:rPr lang="en-US" dirty="0" smtClean="0"/>
              <a:t>Hands on demo -1</a:t>
            </a:r>
            <a:endParaRPr lang="en-US" dirty="0"/>
          </a:p>
        </p:txBody>
      </p:sp>
      <p:sp>
        <p:nvSpPr>
          <p:cNvPr id="3" name="Content Placeholder 2"/>
          <p:cNvSpPr>
            <a:spLocks noGrp="1"/>
          </p:cNvSpPr>
          <p:nvPr>
            <p:ph idx="1"/>
          </p:nvPr>
        </p:nvSpPr>
        <p:spPr/>
        <p:txBody>
          <a:bodyPr>
            <a:normAutofit/>
          </a:bodyPr>
          <a:lstStyle/>
          <a:p>
            <a:r>
              <a:rPr lang="en-US" dirty="0" smtClean="0"/>
              <a:t>Goals</a:t>
            </a:r>
          </a:p>
          <a:p>
            <a:pPr lvl="1"/>
            <a:r>
              <a:rPr lang="en-US" dirty="0" smtClean="0"/>
              <a:t>Write an Fortran90/MPI code with ADIOS I/</a:t>
            </a:r>
            <a:r>
              <a:rPr lang="en-US" dirty="0"/>
              <a:t>O</a:t>
            </a:r>
            <a:endParaRPr lang="en-US" dirty="0" smtClean="0"/>
          </a:p>
          <a:p>
            <a:pPr lvl="1"/>
            <a:r>
              <a:rPr lang="en-US" dirty="0" smtClean="0"/>
              <a:t>How to compile ADIOS codes.</a:t>
            </a:r>
          </a:p>
          <a:p>
            <a:pPr lvl="1"/>
            <a:r>
              <a:rPr lang="en-US" dirty="0" smtClean="0"/>
              <a:t>How to run ADIOS codes.</a:t>
            </a:r>
          </a:p>
          <a:p>
            <a:pPr lvl="1"/>
            <a:r>
              <a:rPr lang="en-US" dirty="0" smtClean="0"/>
              <a:t>How to create global arrays.</a:t>
            </a:r>
          </a:p>
          <a:p>
            <a:endParaRPr lang="en-US"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37</a:t>
            </a:fld>
            <a:endParaRPr lang="en-US"/>
          </a:p>
        </p:txBody>
      </p:sp>
    </p:spTree>
    <p:extLst>
      <p:ext uri="{BB962C8B-B14F-4D97-AF65-F5344CB8AC3E}">
        <p14:creationId xmlns:p14="http://schemas.microsoft.com/office/powerpoint/2010/main" val="107399332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5600620" y="2769214"/>
            <a:ext cx="3439749" cy="3641279"/>
            <a:chOff x="5371300" y="2681024"/>
            <a:chExt cx="3439749" cy="3641279"/>
          </a:xfrm>
        </p:grpSpPr>
        <p:sp>
          <p:nvSpPr>
            <p:cNvPr id="19" name="Rectangle 1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4" name="Picture 3" descr="xy.00.png"/>
            <p:cNvPicPr>
              <a:picLocks noChangeAspect="1"/>
            </p:cNvPicPr>
            <p:nvPr/>
          </p:nvPicPr>
          <p:blipFill rotWithShape="1">
            <a:blip r:embed="rId2">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5" name="TextBox 4"/>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9" name="TextBox 8"/>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0" name="TextBox 9"/>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1" name="TextBox 10"/>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2" name="TextBox 11"/>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3" name="TextBox 12"/>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4" name="TextBox 13"/>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5" name="TextBox 14"/>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16" name="TextBox 15"/>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17" name="TextBox 16"/>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18" name="TextBox 17"/>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0" name="TextBox 19"/>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1" name="TextBox 20"/>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2" name="TextBox 21"/>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sp>
        <p:nvSpPr>
          <p:cNvPr id="2" name="Title 1"/>
          <p:cNvSpPr>
            <a:spLocks noGrp="1"/>
          </p:cNvSpPr>
          <p:nvPr>
            <p:ph type="title"/>
          </p:nvPr>
        </p:nvSpPr>
        <p:spPr/>
        <p:txBody>
          <a:bodyPr>
            <a:normAutofit/>
          </a:bodyPr>
          <a:lstStyle/>
          <a:p>
            <a:r>
              <a:rPr lang="en-US" dirty="0" smtClean="0"/>
              <a:t>Write Example</a:t>
            </a:r>
            <a:endParaRPr lang="en-US" dirty="0"/>
          </a:p>
        </p:txBody>
      </p:sp>
      <p:sp>
        <p:nvSpPr>
          <p:cNvPr id="3" name="Content Placeholder 2"/>
          <p:cNvSpPr>
            <a:spLocks noGrp="1"/>
          </p:cNvSpPr>
          <p:nvPr>
            <p:ph idx="1"/>
          </p:nvPr>
        </p:nvSpPr>
        <p:spPr>
          <a:xfrm>
            <a:off x="457201" y="762000"/>
            <a:ext cx="7851116" cy="5364163"/>
          </a:xfrm>
        </p:spPr>
        <p:txBody>
          <a:bodyPr>
            <a:normAutofit/>
          </a:bodyPr>
          <a:lstStyle/>
          <a:p>
            <a:r>
              <a:rPr lang="en-US" sz="2400" dirty="0" smtClean="0"/>
              <a:t>In this example we start with a 2D code which writes data of a 2D array, with a 2D domain decomposition, as shown in the figure.</a:t>
            </a:r>
          </a:p>
          <a:p>
            <a:pPr lvl="1">
              <a:buFont typeface="Arial"/>
              <a:buChar char="•"/>
            </a:pPr>
            <a:r>
              <a:rPr lang="en-US" sz="2000" dirty="0" err="1" smtClean="0">
                <a:latin typeface="Courier New" pitchFamily="49" charset="0"/>
                <a:cs typeface="Courier New" pitchFamily="49" charset="0"/>
              </a:rPr>
              <a:t>xy</a:t>
            </a:r>
            <a:r>
              <a:rPr lang="en-US" sz="2000" dirty="0" smtClean="0">
                <a:latin typeface="Courier New" pitchFamily="49" charset="0"/>
                <a:cs typeface="Courier New" pitchFamily="49" charset="0"/>
              </a:rPr>
              <a:t> = 1.0*rank + 1.0*</a:t>
            </a:r>
            <a:r>
              <a:rPr lang="en-US" sz="2000" dirty="0" err="1" smtClean="0">
                <a:latin typeface="Courier New" pitchFamily="49" charset="0"/>
                <a:cs typeface="Courier New" pitchFamily="49" charset="0"/>
              </a:rPr>
              <a:t>ts</a:t>
            </a:r>
            <a:endParaRPr lang="en-US" sz="2000" dirty="0" smtClean="0">
              <a:latin typeface="Courier New" pitchFamily="49" charset="0"/>
              <a:cs typeface="Courier New" pitchFamily="49" charset="0"/>
            </a:endParaRPr>
          </a:p>
          <a:p>
            <a:r>
              <a:rPr lang="en-US" sz="2400" dirty="0" smtClean="0">
                <a:cs typeface="Courier New" pitchFamily="49" charset="0"/>
              </a:rPr>
              <a:t>We write out 2 time-steps, in separate files.</a:t>
            </a:r>
          </a:p>
          <a:p>
            <a:r>
              <a:rPr lang="en-US" sz="2400" dirty="0" smtClean="0">
                <a:cs typeface="Courier New" pitchFamily="49" charset="0"/>
              </a:rPr>
              <a:t>For simplicity, we work on only 12</a:t>
            </a:r>
            <a:br>
              <a:rPr lang="en-US" sz="2400" dirty="0" smtClean="0">
                <a:cs typeface="Courier New" pitchFamily="49" charset="0"/>
              </a:rPr>
            </a:br>
            <a:r>
              <a:rPr lang="en-US" sz="2400" dirty="0" smtClean="0">
                <a:cs typeface="Courier New" pitchFamily="49" charset="0"/>
              </a:rPr>
              <a:t>cores, arranged in a 4 x 3 arrangement.</a:t>
            </a:r>
          </a:p>
          <a:p>
            <a:r>
              <a:rPr lang="en-US" sz="2400" dirty="0" smtClean="0">
                <a:cs typeface="Courier New" pitchFamily="49" charset="0"/>
              </a:rPr>
              <a:t>Each processor allocates a 65x129</a:t>
            </a:r>
            <a:br>
              <a:rPr lang="en-US" sz="2400" dirty="0" smtClean="0">
                <a:cs typeface="Courier New" pitchFamily="49" charset="0"/>
              </a:rPr>
            </a:br>
            <a:r>
              <a:rPr lang="en-US" sz="2400" dirty="0" smtClean="0">
                <a:cs typeface="Courier New" pitchFamily="49" charset="0"/>
              </a:rPr>
              <a:t>array (</a:t>
            </a:r>
            <a:r>
              <a:rPr lang="en-US" sz="2400" dirty="0" err="1" smtClean="0">
                <a:cs typeface="Courier New" pitchFamily="49" charset="0"/>
              </a:rPr>
              <a:t>xy</a:t>
            </a:r>
            <a:r>
              <a:rPr lang="en-US" sz="2400" dirty="0" smtClean="0">
                <a:cs typeface="Courier New" pitchFamily="49" charset="0"/>
              </a:rPr>
              <a:t>). </a:t>
            </a:r>
          </a:p>
          <a:p>
            <a:r>
              <a:rPr lang="en-US" sz="2400" dirty="0" smtClean="0">
                <a:cs typeface="Courier New" pitchFamily="49" charset="0"/>
              </a:rPr>
              <a:t>The total size of the array = 4*65, 3*129</a:t>
            </a:r>
          </a:p>
        </p:txBody>
      </p:sp>
      <p:sp>
        <p:nvSpPr>
          <p:cNvPr id="6" name="Slide Number Placeholder 5"/>
          <p:cNvSpPr>
            <a:spLocks noGrp="1"/>
          </p:cNvSpPr>
          <p:nvPr>
            <p:ph type="sldNum" sz="quarter" idx="12"/>
          </p:nvPr>
        </p:nvSpPr>
        <p:spPr/>
        <p:txBody>
          <a:bodyPr/>
          <a:lstStyle/>
          <a:p>
            <a:fld id="{81B36CC8-2166-4885-A85B-C55F76B1D6EF}" type="slidenum">
              <a:rPr lang="en-US" smtClean="0"/>
              <a:pPr/>
              <a:t>38</a:t>
            </a:fld>
            <a:endParaRPr lang="en-US"/>
          </a:p>
        </p:txBody>
      </p:sp>
    </p:spTree>
    <p:extLst>
      <p:ext uri="{BB962C8B-B14F-4D97-AF65-F5344CB8AC3E}">
        <p14:creationId xmlns:p14="http://schemas.microsoft.com/office/powerpoint/2010/main" val="86021510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ADIOS XML configuration file</a:t>
            </a:r>
            <a:endParaRPr lang="en-US" dirty="0"/>
          </a:p>
        </p:txBody>
      </p:sp>
      <p:sp>
        <p:nvSpPr>
          <p:cNvPr id="3" name="Text Placeholder 2"/>
          <p:cNvSpPr>
            <a:spLocks noGrp="1"/>
          </p:cNvSpPr>
          <p:nvPr>
            <p:ph idx="1"/>
          </p:nvPr>
        </p:nvSpPr>
        <p:spPr/>
        <p:txBody>
          <a:bodyPr/>
          <a:lstStyle/>
          <a:p>
            <a:r>
              <a:rPr lang="en-US" dirty="0" smtClean="0"/>
              <a:t>Describe each IO grouping.</a:t>
            </a:r>
          </a:p>
          <a:p>
            <a:r>
              <a:rPr lang="en-US" dirty="0" smtClean="0"/>
              <a:t>Maps a variable in the code, to a variable in a file.</a:t>
            </a:r>
          </a:p>
          <a:p>
            <a:r>
              <a:rPr lang="en-US" dirty="0" smtClean="0"/>
              <a:t>Map an IO grouping to transport method(s).</a:t>
            </a:r>
          </a:p>
          <a:p>
            <a:r>
              <a:rPr lang="en-US" dirty="0" smtClean="0"/>
              <a:t>Define buffering allowance</a:t>
            </a:r>
          </a:p>
          <a:p>
            <a:r>
              <a:rPr lang="en-US" dirty="0" smtClean="0"/>
              <a:t>“XML-free” API are also provided</a:t>
            </a:r>
            <a:endParaRPr lang="en-US" dirty="0"/>
          </a:p>
        </p:txBody>
      </p:sp>
    </p:spTree>
    <p:extLst>
      <p:ext uri="{BB962C8B-B14F-4D97-AF65-F5344CB8AC3E}">
        <p14:creationId xmlns:p14="http://schemas.microsoft.com/office/powerpoint/2010/main" val="33172512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ADIOS Participants</a:t>
            </a:r>
            <a:endParaRPr lang="en-US" dirty="0"/>
          </a:p>
        </p:txBody>
      </p:sp>
      <p:sp>
        <p:nvSpPr>
          <p:cNvPr id="3" name="Content Placeholder 2"/>
          <p:cNvSpPr>
            <a:spLocks noGrp="1"/>
          </p:cNvSpPr>
          <p:nvPr>
            <p:ph idx="1"/>
          </p:nvPr>
        </p:nvSpPr>
        <p:spPr>
          <a:xfrm>
            <a:off x="457200" y="762001"/>
            <a:ext cx="8229600" cy="4983124"/>
          </a:xfrm>
        </p:spPr>
        <p:txBody>
          <a:bodyPr>
            <a:normAutofit fontScale="92500" lnSpcReduction="20000"/>
          </a:bodyPr>
          <a:lstStyle/>
          <a:p>
            <a:r>
              <a:rPr lang="en-US" sz="2400" dirty="0" smtClean="0"/>
              <a:t>ORNL: </a:t>
            </a:r>
            <a:r>
              <a:rPr lang="en-US" sz="2400" dirty="0" smtClean="0">
                <a:solidFill>
                  <a:srgbClr val="FF0000"/>
                </a:solidFill>
              </a:rPr>
              <a:t>Hasan Abbasi, </a:t>
            </a:r>
            <a:r>
              <a:rPr lang="en-US" sz="2400" dirty="0">
                <a:solidFill>
                  <a:srgbClr val="FF0000"/>
                </a:solidFill>
              </a:rPr>
              <a:t>Jong Youl Choi </a:t>
            </a:r>
            <a:r>
              <a:rPr lang="en-US" sz="2400" dirty="0" smtClean="0">
                <a:solidFill>
                  <a:srgbClr val="FF0000"/>
                </a:solidFill>
              </a:rPr>
              <a:t>, Scott Klasky, Qing Liu, </a:t>
            </a:r>
            <a:r>
              <a:rPr lang="en-US" sz="2400" dirty="0" err="1" smtClean="0"/>
              <a:t>Kimmy</a:t>
            </a:r>
            <a:r>
              <a:rPr lang="en-US" sz="2400" dirty="0" smtClean="0"/>
              <a:t> Mu, </a:t>
            </a:r>
            <a:r>
              <a:rPr lang="en-US" sz="2400" dirty="0" smtClean="0">
                <a:solidFill>
                  <a:srgbClr val="FF0000"/>
                </a:solidFill>
              </a:rPr>
              <a:t>Norbert </a:t>
            </a:r>
            <a:r>
              <a:rPr lang="en-US" sz="2400" dirty="0">
                <a:solidFill>
                  <a:srgbClr val="FF0000"/>
                </a:solidFill>
              </a:rPr>
              <a:t>Podhorszki</a:t>
            </a:r>
            <a:r>
              <a:rPr lang="en-US" sz="2400" dirty="0"/>
              <a:t>, </a:t>
            </a:r>
            <a:r>
              <a:rPr lang="en-US" sz="2400" dirty="0" smtClean="0"/>
              <a:t>Dave Pugmire, Roselyne </a:t>
            </a:r>
            <a:r>
              <a:rPr lang="en-US" sz="2400" dirty="0"/>
              <a:t>Tchoua, </a:t>
            </a:r>
            <a:endParaRPr lang="en-US" sz="2400" dirty="0" smtClean="0"/>
          </a:p>
          <a:p>
            <a:r>
              <a:rPr lang="en-US" sz="2400" dirty="0"/>
              <a:t>Georgia Tech:</a:t>
            </a:r>
            <a:r>
              <a:rPr lang="en-US" sz="2400" dirty="0">
                <a:solidFill>
                  <a:srgbClr val="FF0000"/>
                </a:solidFill>
              </a:rPr>
              <a:t> </a:t>
            </a:r>
            <a:r>
              <a:rPr lang="en-US" sz="2400" dirty="0"/>
              <a:t>Greg </a:t>
            </a:r>
            <a:r>
              <a:rPr lang="en-US" sz="2400" dirty="0" err="1"/>
              <a:t>Eisenhauer</a:t>
            </a:r>
            <a:r>
              <a:rPr lang="en-US" sz="2400" dirty="0"/>
              <a:t>, </a:t>
            </a:r>
            <a:r>
              <a:rPr lang="en-US" sz="2400" dirty="0">
                <a:solidFill>
                  <a:srgbClr val="0070C0"/>
                </a:solidFill>
              </a:rPr>
              <a:t>Jay </a:t>
            </a:r>
            <a:r>
              <a:rPr lang="en-US" sz="2400" dirty="0" err="1">
                <a:solidFill>
                  <a:srgbClr val="0070C0"/>
                </a:solidFill>
              </a:rPr>
              <a:t>Lofstead</a:t>
            </a:r>
            <a:r>
              <a:rPr lang="en-US" sz="2400" dirty="0">
                <a:solidFill>
                  <a:srgbClr val="0070C0"/>
                </a:solidFill>
              </a:rPr>
              <a:t>, </a:t>
            </a:r>
            <a:r>
              <a:rPr lang="en-US" sz="2400" dirty="0">
                <a:solidFill>
                  <a:srgbClr val="FF0000"/>
                </a:solidFill>
              </a:rPr>
              <a:t>Karsten Schwan, Matt Wolf,</a:t>
            </a:r>
            <a:r>
              <a:rPr lang="en-US" sz="2400" dirty="0">
                <a:solidFill>
                  <a:srgbClr val="0070C0"/>
                </a:solidFill>
              </a:rPr>
              <a:t> Fang </a:t>
            </a:r>
            <a:r>
              <a:rPr lang="en-US" sz="2400" dirty="0" smtClean="0">
                <a:solidFill>
                  <a:srgbClr val="0070C0"/>
                </a:solidFill>
              </a:rPr>
              <a:t>Zhang</a:t>
            </a:r>
            <a:endParaRPr lang="en-US" sz="2400" dirty="0" smtClean="0"/>
          </a:p>
          <a:p>
            <a:r>
              <a:rPr lang="en-US" sz="2400" dirty="0" smtClean="0"/>
              <a:t>UTK: </a:t>
            </a:r>
            <a:r>
              <a:rPr lang="en-US" sz="2400" dirty="0" smtClean="0">
                <a:solidFill>
                  <a:srgbClr val="FF0000"/>
                </a:solidFill>
              </a:rPr>
              <a:t>Jeremy Logan, Yuan Tian </a:t>
            </a:r>
          </a:p>
          <a:p>
            <a:r>
              <a:rPr lang="en-US" sz="2400" dirty="0" smtClean="0"/>
              <a:t>Rutgers: </a:t>
            </a:r>
            <a:r>
              <a:rPr lang="en-US" sz="2400" dirty="0" smtClean="0">
                <a:solidFill>
                  <a:srgbClr val="4F81BD"/>
                </a:solidFill>
              </a:rPr>
              <a:t>C. </a:t>
            </a:r>
            <a:r>
              <a:rPr lang="en-US" sz="2400" dirty="0" err="1" smtClean="0">
                <a:solidFill>
                  <a:srgbClr val="4F81BD"/>
                </a:solidFill>
              </a:rPr>
              <a:t>Docan</a:t>
            </a:r>
            <a:r>
              <a:rPr lang="en-US" sz="2400" dirty="0" smtClean="0">
                <a:solidFill>
                  <a:srgbClr val="4F81BD"/>
                </a:solidFill>
              </a:rPr>
              <a:t>, Tong Jin, </a:t>
            </a:r>
            <a:r>
              <a:rPr lang="en-US" sz="2400" dirty="0" smtClean="0">
                <a:solidFill>
                  <a:srgbClr val="FF0000"/>
                </a:solidFill>
              </a:rPr>
              <a:t>Manish Parashar, </a:t>
            </a:r>
            <a:r>
              <a:rPr lang="en-US" sz="2400" dirty="0" smtClean="0">
                <a:solidFill>
                  <a:srgbClr val="4F81BD"/>
                </a:solidFill>
              </a:rPr>
              <a:t>Fan Zhang</a:t>
            </a:r>
          </a:p>
          <a:p>
            <a:r>
              <a:rPr lang="en-US" sz="2400" dirty="0" smtClean="0"/>
              <a:t>NCSU:</a:t>
            </a:r>
            <a:r>
              <a:rPr lang="en-US" sz="2400" dirty="0" smtClean="0">
                <a:solidFill>
                  <a:srgbClr val="0070C0"/>
                </a:solidFill>
              </a:rPr>
              <a:t> </a:t>
            </a:r>
            <a:r>
              <a:rPr lang="en-US" sz="2400" dirty="0">
                <a:solidFill>
                  <a:srgbClr val="0070C0"/>
                </a:solidFill>
              </a:rPr>
              <a:t>Drew </a:t>
            </a:r>
            <a:r>
              <a:rPr lang="en-US" sz="2400" dirty="0" smtClean="0">
                <a:solidFill>
                  <a:srgbClr val="0070C0"/>
                </a:solidFill>
              </a:rPr>
              <a:t>Boyuka, Z. Gong, </a:t>
            </a:r>
            <a:r>
              <a:rPr lang="en-US" sz="2400" dirty="0" smtClean="0"/>
              <a:t>Nagiza Samatova, </a:t>
            </a:r>
          </a:p>
          <a:p>
            <a:r>
              <a:rPr lang="en-US" sz="2400" dirty="0" smtClean="0"/>
              <a:t>LBNL: Arie Shoshani, John Wu</a:t>
            </a:r>
          </a:p>
          <a:p>
            <a:r>
              <a:rPr lang="en-US" sz="2400" dirty="0" smtClean="0"/>
              <a:t>Emory University: Tahsin Kurc, Joel </a:t>
            </a:r>
            <a:r>
              <a:rPr lang="en-US" sz="2400" dirty="0" err="1" smtClean="0"/>
              <a:t>Saltz</a:t>
            </a:r>
            <a:endParaRPr lang="en-US" sz="2400" dirty="0" smtClean="0"/>
          </a:p>
          <a:p>
            <a:r>
              <a:rPr lang="en-US" sz="2400" dirty="0" smtClean="0"/>
              <a:t>Sandia: </a:t>
            </a:r>
            <a:r>
              <a:rPr lang="en-US" sz="2400" dirty="0" smtClean="0">
                <a:solidFill>
                  <a:srgbClr val="339933"/>
                </a:solidFill>
              </a:rPr>
              <a:t>Jackie Chen</a:t>
            </a:r>
            <a:r>
              <a:rPr lang="en-US" sz="2400" dirty="0" smtClean="0"/>
              <a:t>, Todd </a:t>
            </a:r>
            <a:r>
              <a:rPr lang="en-US" sz="2400" dirty="0" err="1" smtClean="0"/>
              <a:t>Kordenbock</a:t>
            </a:r>
            <a:r>
              <a:rPr lang="en-US" sz="2400" dirty="0" smtClean="0"/>
              <a:t>, Ken Moreland</a:t>
            </a:r>
          </a:p>
          <a:p>
            <a:r>
              <a:rPr lang="en-US" sz="2400" dirty="0" smtClean="0">
                <a:solidFill>
                  <a:srgbClr val="339933"/>
                </a:solidFill>
              </a:rPr>
              <a:t>NREL: Ray Grout</a:t>
            </a:r>
          </a:p>
          <a:p>
            <a:r>
              <a:rPr lang="en-US" sz="2400" dirty="0" smtClean="0">
                <a:solidFill>
                  <a:srgbClr val="339933"/>
                </a:solidFill>
              </a:rPr>
              <a:t>PPPL: C. S. Chang, Stephane </a:t>
            </a:r>
            <a:r>
              <a:rPr lang="en-US" sz="2400" dirty="0">
                <a:solidFill>
                  <a:srgbClr val="339933"/>
                </a:solidFill>
              </a:rPr>
              <a:t>Ethier </a:t>
            </a:r>
            <a:r>
              <a:rPr lang="en-US" sz="2400" dirty="0" smtClean="0">
                <a:solidFill>
                  <a:srgbClr val="339933"/>
                </a:solidFill>
              </a:rPr>
              <a:t>, </a:t>
            </a:r>
            <a:r>
              <a:rPr lang="en-US" sz="2400" dirty="0" err="1" smtClean="0">
                <a:solidFill>
                  <a:srgbClr val="339933"/>
                </a:solidFill>
              </a:rPr>
              <a:t>Seung</a:t>
            </a:r>
            <a:r>
              <a:rPr lang="en-US" sz="2400" dirty="0" smtClean="0">
                <a:solidFill>
                  <a:srgbClr val="339933"/>
                </a:solidFill>
              </a:rPr>
              <a:t> Hoe Ku, William Tang</a:t>
            </a:r>
            <a:r>
              <a:rPr lang="en-US" sz="2400" dirty="0" smtClean="0"/>
              <a:t> </a:t>
            </a:r>
          </a:p>
          <a:p>
            <a:r>
              <a:rPr lang="en-US" sz="2400" dirty="0" smtClean="0">
                <a:solidFill>
                  <a:srgbClr val="339933"/>
                </a:solidFill>
              </a:rPr>
              <a:t>Caltech</a:t>
            </a:r>
            <a:r>
              <a:rPr lang="en-US" sz="2400" dirty="0" smtClean="0">
                <a:solidFill>
                  <a:srgbClr val="339933"/>
                </a:solidFill>
              </a:rPr>
              <a:t>: Julian Cummings</a:t>
            </a:r>
          </a:p>
          <a:p>
            <a:r>
              <a:rPr lang="en-US" sz="2400" dirty="0" smtClean="0">
                <a:solidFill>
                  <a:srgbClr val="339933"/>
                </a:solidFill>
              </a:rPr>
              <a:t>UCI: </a:t>
            </a:r>
            <a:r>
              <a:rPr lang="en-US" sz="2400" dirty="0" err="1" smtClean="0">
                <a:solidFill>
                  <a:srgbClr val="339933"/>
                </a:solidFill>
              </a:rPr>
              <a:t>Zhihong</a:t>
            </a:r>
            <a:r>
              <a:rPr lang="en-US" sz="2400" dirty="0" smtClean="0">
                <a:solidFill>
                  <a:srgbClr val="339933"/>
                </a:solidFill>
              </a:rPr>
              <a:t> Lin</a:t>
            </a:r>
          </a:p>
          <a:p>
            <a:r>
              <a:rPr lang="en-US" sz="2400" dirty="0" smtClean="0">
                <a:solidFill>
                  <a:srgbClr val="339933"/>
                </a:solidFill>
              </a:rPr>
              <a:t>Tsinghua University (China): Wei </a:t>
            </a:r>
            <a:r>
              <a:rPr lang="en-US" sz="2400" dirty="0" err="1" smtClean="0">
                <a:solidFill>
                  <a:srgbClr val="339933"/>
                </a:solidFill>
              </a:rPr>
              <a:t>Xue</a:t>
            </a:r>
            <a:r>
              <a:rPr lang="en-US" sz="2400" dirty="0" smtClean="0">
                <a:solidFill>
                  <a:srgbClr val="339933"/>
                </a:solidFill>
              </a:rPr>
              <a:t>, </a:t>
            </a:r>
            <a:r>
              <a:rPr lang="en-US" sz="2400" dirty="0" err="1" smtClean="0">
                <a:solidFill>
                  <a:srgbClr val="339933"/>
                </a:solidFill>
              </a:rPr>
              <a:t>Lizhi</a:t>
            </a:r>
            <a:r>
              <a:rPr lang="en-US" sz="2400" dirty="0" smtClean="0">
                <a:solidFill>
                  <a:srgbClr val="339933"/>
                </a:solidFill>
              </a:rPr>
              <a:t> Wang</a:t>
            </a:r>
          </a:p>
          <a:p>
            <a:endParaRPr lang="en-US" sz="2400" dirty="0" smtClean="0"/>
          </a:p>
          <a:p>
            <a:endParaRPr lang="en-US" sz="2400"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4</a:t>
            </a:fld>
            <a:endParaRPr lang="en-US"/>
          </a:p>
        </p:txBody>
      </p:sp>
      <p:sp>
        <p:nvSpPr>
          <p:cNvPr id="5" name="TextBox 4"/>
          <p:cNvSpPr txBox="1"/>
          <p:nvPr/>
        </p:nvSpPr>
        <p:spPr>
          <a:xfrm>
            <a:off x="351734" y="5745125"/>
            <a:ext cx="8440532" cy="646331"/>
          </a:xfrm>
          <a:prstGeom prst="rect">
            <a:avLst/>
          </a:prstGeom>
          <a:noFill/>
        </p:spPr>
        <p:txBody>
          <a:bodyPr wrap="square" rtlCol="0">
            <a:spAutoFit/>
          </a:bodyPr>
          <a:lstStyle/>
          <a:p>
            <a:r>
              <a:rPr lang="en-US" dirty="0" smtClean="0"/>
              <a:t>*</a:t>
            </a:r>
            <a:r>
              <a:rPr lang="en-US" dirty="0" smtClean="0">
                <a:solidFill>
                  <a:srgbClr val="FF0000"/>
                </a:solidFill>
              </a:rPr>
              <a:t>Red</a:t>
            </a:r>
            <a:r>
              <a:rPr lang="en-US" dirty="0" smtClean="0"/>
              <a:t> marks major research/developer for the ADIOS project, </a:t>
            </a:r>
            <a:r>
              <a:rPr lang="en-US" dirty="0" smtClean="0">
                <a:solidFill>
                  <a:srgbClr val="0070C0"/>
                </a:solidFill>
              </a:rPr>
              <a:t>Blue </a:t>
            </a:r>
            <a:r>
              <a:rPr lang="en-US" dirty="0" smtClean="0"/>
              <a:t>denotes student, </a:t>
            </a:r>
            <a:r>
              <a:rPr lang="en-US" dirty="0" smtClean="0">
                <a:solidFill>
                  <a:srgbClr val="339933"/>
                </a:solidFill>
              </a:rPr>
              <a:t>Green</a:t>
            </a:r>
            <a:r>
              <a:rPr lang="en-US" dirty="0" smtClean="0"/>
              <a:t> denotes application scientists</a:t>
            </a:r>
            <a:endParaRPr lang="en-US" dirty="0"/>
          </a:p>
        </p:txBody>
      </p:sp>
    </p:spTree>
    <p:extLst>
      <p:ext uri="{BB962C8B-B14F-4D97-AF65-F5344CB8AC3E}">
        <p14:creationId xmlns:p14="http://schemas.microsoft.com/office/powerpoint/2010/main" val="8738410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xy.00.png"/>
          <p:cNvPicPr>
            <a:picLocks noChangeAspect="1"/>
          </p:cNvPicPr>
          <p:nvPr/>
        </p:nvPicPr>
        <p:blipFill rotWithShape="1">
          <a:blip r:embed="rId2">
            <a:extLst>
              <a:ext uri="{28A0092B-C50C-407E-A947-70E740481C1C}">
                <a14:useLocalDpi xmlns:a14="http://schemas.microsoft.com/office/drawing/2010/main" val="0"/>
              </a:ext>
            </a:extLst>
          </a:blip>
          <a:srcRect l="25950" t="9137" r="26186" b="19544"/>
          <a:stretch/>
        </p:blipFill>
        <p:spPr>
          <a:xfrm>
            <a:off x="6676641" y="2107772"/>
            <a:ext cx="1989693" cy="2716301"/>
          </a:xfrm>
          <a:prstGeom prst="rect">
            <a:avLst/>
          </a:prstGeom>
        </p:spPr>
      </p:pic>
      <p:sp>
        <p:nvSpPr>
          <p:cNvPr id="2" name="Title 1"/>
          <p:cNvSpPr>
            <a:spLocks noGrp="1"/>
          </p:cNvSpPr>
          <p:nvPr>
            <p:ph type="title"/>
          </p:nvPr>
        </p:nvSpPr>
        <p:spPr/>
        <p:txBody>
          <a:bodyPr>
            <a:normAutofit/>
          </a:bodyPr>
          <a:lstStyle/>
          <a:p>
            <a:r>
              <a:rPr lang="en-US" dirty="0" smtClean="0"/>
              <a:t>XML Overview</a:t>
            </a:r>
            <a:endParaRPr lang="en-US" dirty="0"/>
          </a:p>
        </p:txBody>
      </p:sp>
      <p:sp>
        <p:nvSpPr>
          <p:cNvPr id="3" name="Text Placeholder 2"/>
          <p:cNvSpPr>
            <a:spLocks noGrp="1"/>
          </p:cNvSpPr>
          <p:nvPr>
            <p:ph idx="1"/>
          </p:nvPr>
        </p:nvSpPr>
        <p:spPr>
          <a:xfrm>
            <a:off x="457200" y="762000"/>
            <a:ext cx="8229600" cy="5791200"/>
          </a:xfrm>
        </p:spPr>
        <p:txBody>
          <a:bodyPr>
            <a:normAutofit/>
          </a:bodyPr>
          <a:lstStyle/>
          <a:p>
            <a:r>
              <a:rPr lang="en-US" sz="2000" dirty="0" err="1" smtClean="0">
                <a:solidFill>
                  <a:srgbClr val="000000"/>
                </a:solidFill>
              </a:rPr>
              <a:t>writer.xml</a:t>
            </a:r>
            <a:r>
              <a:rPr lang="en-US" sz="2000" dirty="0" smtClean="0">
                <a:solidFill>
                  <a:srgbClr val="000000"/>
                </a:solidFill>
              </a:rPr>
              <a:t> describes the output variables in the code</a:t>
            </a:r>
          </a:p>
          <a:p>
            <a:pPr lvl="1">
              <a:buNone/>
            </a:pPr>
            <a:r>
              <a:rPr lang="en-US" sz="1800" dirty="0" smtClean="0">
                <a:cs typeface="Courier New"/>
              </a:rPr>
              <a:t>&lt;</a:t>
            </a:r>
            <a:r>
              <a:rPr lang="en-US" sz="1800" dirty="0" smtClean="0">
                <a:solidFill>
                  <a:srgbClr val="FF0000"/>
                </a:solidFill>
                <a:cs typeface="Courier New"/>
              </a:rPr>
              <a:t>adios-group </a:t>
            </a:r>
            <a:r>
              <a:rPr lang="en-US" sz="1800" dirty="0" smtClean="0">
                <a:solidFill>
                  <a:schemeClr val="accent3">
                    <a:lumMod val="50000"/>
                  </a:schemeClr>
                </a:solidFill>
                <a:cs typeface="Courier New"/>
              </a:rPr>
              <a:t>name</a:t>
            </a:r>
            <a:r>
              <a:rPr lang="en-US" sz="1800" dirty="0" smtClean="0">
                <a:cs typeface="Courier New"/>
              </a:rPr>
              <a:t>=“writer”&gt;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nx_global</a:t>
            </a:r>
            <a:r>
              <a:rPr lang="en-US" sz="1800" dirty="0" smtClean="0">
                <a:cs typeface="Courier New"/>
              </a:rPr>
              <a:t>” </a:t>
            </a:r>
            <a:r>
              <a:rPr lang="en-US" sz="1800" dirty="0" smtClean="0">
                <a:solidFill>
                  <a:schemeClr val="accent3">
                    <a:lumMod val="50000"/>
                  </a:schemeClr>
                </a:solidFill>
                <a:cs typeface="Courier New"/>
              </a:rPr>
              <a:t>type</a:t>
            </a:r>
            <a:r>
              <a:rPr lang="en-US" sz="1800" dirty="0" smtClean="0">
                <a:cs typeface="Courier New"/>
              </a:rPr>
              <a:t>=“integer”/&gt;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ny_global</a:t>
            </a:r>
            <a:r>
              <a:rPr lang="en-US" sz="1800" dirty="0" smtClean="0">
                <a:cs typeface="Courier New"/>
              </a:rPr>
              <a:t>” </a:t>
            </a:r>
            <a:r>
              <a:rPr lang="en-US" sz="1800" dirty="0" smtClean="0">
                <a:solidFill>
                  <a:schemeClr val="accent3">
                    <a:lumMod val="50000"/>
                  </a:schemeClr>
                </a:solidFill>
                <a:cs typeface="Courier New"/>
              </a:rPr>
              <a:t>type</a:t>
            </a:r>
            <a:r>
              <a:rPr lang="en-US" sz="1800" dirty="0" smtClean="0">
                <a:cs typeface="Courier New"/>
              </a:rPr>
              <a:t>=“integer”/&gt;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nx_local</a:t>
            </a:r>
            <a:r>
              <a:rPr lang="en-US" sz="1800" dirty="0" smtClean="0">
                <a:cs typeface="Courier New"/>
              </a:rPr>
              <a:t>”  </a:t>
            </a:r>
            <a:r>
              <a:rPr lang="en-US" sz="1800" dirty="0" smtClean="0">
                <a:solidFill>
                  <a:schemeClr val="accent3">
                    <a:lumMod val="50000"/>
                  </a:schemeClr>
                </a:solidFill>
                <a:cs typeface="Courier New"/>
              </a:rPr>
              <a:t>type</a:t>
            </a:r>
            <a:r>
              <a:rPr lang="en-US" sz="1800" dirty="0" smtClean="0">
                <a:cs typeface="Courier New"/>
              </a:rPr>
              <a:t>=“integer” </a:t>
            </a:r>
            <a:r>
              <a:rPr lang="en-US" sz="1800" dirty="0" smtClean="0">
                <a:solidFill>
                  <a:schemeClr val="accent3">
                    <a:lumMod val="50000"/>
                  </a:schemeClr>
                </a:solidFill>
                <a:cs typeface="Courier New"/>
              </a:rPr>
              <a:t>path</a:t>
            </a:r>
            <a:r>
              <a:rPr lang="en-US" sz="1800" dirty="0" smtClean="0">
                <a:cs typeface="Courier New"/>
              </a:rPr>
              <a:t>=“/aux”/&gt;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ny_local</a:t>
            </a:r>
            <a:r>
              <a:rPr lang="en-US" sz="1800" dirty="0" smtClean="0">
                <a:cs typeface="Courier New"/>
              </a:rPr>
              <a:t>”  </a:t>
            </a:r>
            <a:r>
              <a:rPr lang="en-US" sz="1800" dirty="0" smtClean="0">
                <a:solidFill>
                  <a:schemeClr val="accent3">
                    <a:lumMod val="50000"/>
                  </a:schemeClr>
                </a:solidFill>
                <a:cs typeface="Courier New"/>
              </a:rPr>
              <a:t>type</a:t>
            </a:r>
            <a:r>
              <a:rPr lang="en-US" sz="1800" dirty="0" smtClean="0">
                <a:cs typeface="Courier New"/>
              </a:rPr>
              <a:t>=“integer” </a:t>
            </a:r>
            <a:r>
              <a:rPr lang="en-US" sz="1800" dirty="0" smtClean="0">
                <a:solidFill>
                  <a:schemeClr val="accent3">
                    <a:lumMod val="50000"/>
                  </a:schemeClr>
                </a:solidFill>
                <a:cs typeface="Courier New"/>
              </a:rPr>
              <a:t>path</a:t>
            </a:r>
            <a:r>
              <a:rPr lang="en-US" sz="1800" dirty="0" smtClean="0">
                <a:cs typeface="Courier New"/>
              </a:rPr>
              <a:t>=“/aux”/&gt;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offs_x</a:t>
            </a:r>
            <a:r>
              <a:rPr lang="en-US" sz="1800" dirty="0" smtClean="0">
                <a:cs typeface="Courier New"/>
              </a:rPr>
              <a:t>”   </a:t>
            </a:r>
            <a:r>
              <a:rPr lang="en-US" sz="1800" dirty="0" smtClean="0">
                <a:solidFill>
                  <a:schemeClr val="accent3">
                    <a:lumMod val="50000"/>
                  </a:schemeClr>
                </a:solidFill>
                <a:cs typeface="Courier New"/>
              </a:rPr>
              <a:t>type</a:t>
            </a:r>
            <a:r>
              <a:rPr lang="en-US" sz="1800" dirty="0" smtClean="0">
                <a:cs typeface="Courier New"/>
              </a:rPr>
              <a:t>=“integer” </a:t>
            </a:r>
            <a:r>
              <a:rPr lang="en-US" sz="1800" dirty="0" smtClean="0">
                <a:solidFill>
                  <a:schemeClr val="accent3">
                    <a:lumMod val="50000"/>
                  </a:schemeClr>
                </a:solidFill>
                <a:cs typeface="Courier New"/>
              </a:rPr>
              <a:t>path</a:t>
            </a:r>
            <a:r>
              <a:rPr lang="en-US" sz="1800" dirty="0" smtClean="0">
                <a:cs typeface="Courier New"/>
              </a:rPr>
              <a:t>=“/aux”/&gt;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offs_y</a:t>
            </a:r>
            <a:r>
              <a:rPr lang="en-US" sz="1800" dirty="0" smtClean="0">
                <a:cs typeface="Courier New"/>
              </a:rPr>
              <a:t>”   </a:t>
            </a:r>
            <a:r>
              <a:rPr lang="en-US" sz="1800" dirty="0" smtClean="0">
                <a:solidFill>
                  <a:schemeClr val="accent3">
                    <a:lumMod val="50000"/>
                  </a:schemeClr>
                </a:solidFill>
                <a:cs typeface="Courier New"/>
              </a:rPr>
              <a:t>type</a:t>
            </a:r>
            <a:r>
              <a:rPr lang="en-US" sz="1800" dirty="0" smtClean="0">
                <a:cs typeface="Courier New"/>
              </a:rPr>
              <a:t>=“integer” </a:t>
            </a:r>
            <a:r>
              <a:rPr lang="en-US" sz="1800" dirty="0" smtClean="0">
                <a:solidFill>
                  <a:schemeClr val="accent3">
                    <a:lumMod val="50000"/>
                  </a:schemeClr>
                </a:solidFill>
                <a:cs typeface="Courier New"/>
              </a:rPr>
              <a:t>path</a:t>
            </a:r>
            <a:r>
              <a:rPr lang="en-US" sz="1800" dirty="0" smtClean="0">
                <a:cs typeface="Courier New"/>
              </a:rPr>
              <a:t>=“/aux”/&gt;</a:t>
            </a:r>
          </a:p>
          <a:p>
            <a:pPr lvl="1">
              <a:buNone/>
            </a:pPr>
            <a:r>
              <a:rPr lang="en-US" sz="1800" dirty="0" smtClean="0">
                <a:cs typeface="Courier New"/>
              </a:rPr>
              <a:t>	&lt;</a:t>
            </a:r>
            <a:r>
              <a:rPr lang="en-US" sz="1800" dirty="0" smtClean="0">
                <a:solidFill>
                  <a:srgbClr val="FF0000"/>
                </a:solidFill>
                <a:cs typeface="Courier New"/>
              </a:rPr>
              <a:t>global-bounds </a:t>
            </a:r>
            <a:r>
              <a:rPr lang="en-US" sz="1800" dirty="0" smtClean="0">
                <a:solidFill>
                  <a:schemeClr val="accent3">
                    <a:lumMod val="50000"/>
                  </a:schemeClr>
                </a:solidFill>
                <a:cs typeface="Courier New"/>
              </a:rPr>
              <a:t>dimensions</a:t>
            </a:r>
            <a:r>
              <a:rPr lang="en-US" sz="1800" dirty="0" smtClean="0">
                <a:cs typeface="Courier New"/>
              </a:rPr>
              <a:t>=“</a:t>
            </a:r>
            <a:r>
              <a:rPr lang="en-US" sz="1800" dirty="0" err="1" smtClean="0">
                <a:cs typeface="Courier New"/>
              </a:rPr>
              <a:t>nx_global</a:t>
            </a:r>
            <a:r>
              <a:rPr lang="en-US" sz="1800" dirty="0" smtClean="0">
                <a:cs typeface="Courier New"/>
              </a:rPr>
              <a:t>, </a:t>
            </a:r>
            <a:r>
              <a:rPr lang="en-US" sz="1800" dirty="0" err="1" smtClean="0">
                <a:cs typeface="Courier New"/>
              </a:rPr>
              <a:t>ny_global</a:t>
            </a:r>
            <a:r>
              <a:rPr lang="en-US" sz="1800" dirty="0" smtClean="0">
                <a:cs typeface="Courier New"/>
              </a:rPr>
              <a:t>" </a:t>
            </a:r>
          </a:p>
          <a:p>
            <a:pPr lvl="1">
              <a:buNone/>
            </a:pPr>
            <a:r>
              <a:rPr lang="en-US" sz="1800" dirty="0">
                <a:solidFill>
                  <a:schemeClr val="accent3">
                    <a:lumMod val="50000"/>
                  </a:schemeClr>
                </a:solidFill>
                <a:cs typeface="Courier New"/>
              </a:rPr>
              <a:t> </a:t>
            </a:r>
            <a:r>
              <a:rPr lang="en-US" sz="1800" dirty="0" smtClean="0">
                <a:solidFill>
                  <a:schemeClr val="accent3">
                    <a:lumMod val="50000"/>
                  </a:schemeClr>
                </a:solidFill>
                <a:cs typeface="Courier New"/>
              </a:rPr>
              <a:t>                                 offsets</a:t>
            </a:r>
            <a:r>
              <a:rPr lang="en-US" sz="1800" dirty="0" smtClean="0">
                <a:cs typeface="Courier New"/>
              </a:rPr>
              <a:t>=”</a:t>
            </a:r>
            <a:r>
              <a:rPr lang="en-US" sz="1800" dirty="0" err="1" smtClean="0">
                <a:cs typeface="Courier New"/>
              </a:rPr>
              <a:t>offsx,offsy</a:t>
            </a:r>
            <a:r>
              <a:rPr lang="en-US" sz="1800" dirty="0" smtClean="0">
                <a:cs typeface="Courier New"/>
              </a:rPr>
              <a:t>”&gt;</a:t>
            </a:r>
          </a:p>
          <a:p>
            <a:pPr lvl="1">
              <a:buNone/>
            </a:pPr>
            <a:r>
              <a:rPr lang="en-US" sz="1800" dirty="0" smtClean="0">
                <a:cs typeface="Courier New"/>
              </a:rPr>
              <a:t>	        &lt;</a:t>
            </a:r>
            <a:r>
              <a:rPr lang="en-US" sz="1800" dirty="0" err="1" smtClean="0">
                <a:solidFill>
                  <a:srgbClr val="FF0000"/>
                </a:solidFill>
                <a:cs typeface="Courier New"/>
              </a:rPr>
              <a:t>var</a:t>
            </a:r>
            <a:r>
              <a:rPr lang="en-US" sz="1800" dirty="0" smtClean="0">
                <a:cs typeface="Courier New"/>
              </a:rPr>
              <a:t> </a:t>
            </a:r>
            <a:r>
              <a:rPr lang="en-US" sz="1800" dirty="0" smtClean="0">
                <a:solidFill>
                  <a:schemeClr val="accent3">
                    <a:lumMod val="50000"/>
                  </a:schemeClr>
                </a:solidFill>
                <a:cs typeface="Courier New"/>
              </a:rPr>
              <a:t>name</a:t>
            </a:r>
            <a:r>
              <a:rPr lang="en-US" sz="1800" dirty="0" smtClean="0">
                <a:cs typeface="Courier New"/>
              </a:rPr>
              <a:t>=”</a:t>
            </a:r>
            <a:r>
              <a:rPr lang="en-US" sz="1800" dirty="0" err="1" smtClean="0">
                <a:cs typeface="Courier New"/>
              </a:rPr>
              <a:t>xy</a:t>
            </a:r>
            <a:r>
              <a:rPr lang="en-US" sz="1800" dirty="0" smtClean="0">
                <a:cs typeface="Courier New"/>
              </a:rPr>
              <a:t>” </a:t>
            </a:r>
            <a:r>
              <a:rPr lang="en-US" sz="1800" dirty="0" smtClean="0">
                <a:solidFill>
                  <a:srgbClr val="4F6228"/>
                </a:solidFill>
                <a:cs typeface="Courier New"/>
              </a:rPr>
              <a:t>type</a:t>
            </a:r>
            <a:r>
              <a:rPr lang="en-US" sz="1800" dirty="0" smtClean="0">
                <a:cs typeface="Courier New"/>
              </a:rPr>
              <a:t>="double" </a:t>
            </a:r>
          </a:p>
          <a:p>
            <a:pPr lvl="1">
              <a:buNone/>
            </a:pPr>
            <a:r>
              <a:rPr lang="en-US" sz="1800" dirty="0">
                <a:solidFill>
                  <a:srgbClr val="4F6228"/>
                </a:solidFill>
                <a:cs typeface="Courier New"/>
              </a:rPr>
              <a:t> </a:t>
            </a:r>
            <a:r>
              <a:rPr lang="en-US" sz="1800" dirty="0" smtClean="0">
                <a:solidFill>
                  <a:srgbClr val="4F6228"/>
                </a:solidFill>
                <a:cs typeface="Courier New"/>
              </a:rPr>
              <a:t>                     dimensions</a:t>
            </a:r>
            <a:r>
              <a:rPr lang="en-US" sz="1800" dirty="0" smtClean="0">
                <a:cs typeface="Courier New"/>
              </a:rPr>
              <a:t>=”</a:t>
            </a:r>
            <a:r>
              <a:rPr lang="en-US" sz="1800" dirty="0" err="1" smtClean="0">
                <a:cs typeface="Courier New"/>
              </a:rPr>
              <a:t>nx_local,ny_local</a:t>
            </a:r>
            <a:r>
              <a:rPr lang="en-US" sz="1800" dirty="0" smtClean="0">
                <a:cs typeface="Courier New"/>
              </a:rPr>
              <a:t>"/&gt;</a:t>
            </a:r>
          </a:p>
          <a:p>
            <a:pPr lvl="1">
              <a:buNone/>
            </a:pPr>
            <a:r>
              <a:rPr lang="en-US" sz="1800" dirty="0" smtClean="0">
                <a:cs typeface="Courier New"/>
              </a:rPr>
              <a:t>	&lt;/</a:t>
            </a:r>
            <a:r>
              <a:rPr lang="en-US" sz="1800" dirty="0" smtClean="0">
                <a:solidFill>
                  <a:srgbClr val="FF0000"/>
                </a:solidFill>
                <a:cs typeface="Courier New"/>
              </a:rPr>
              <a:t>global-bounds</a:t>
            </a:r>
            <a:r>
              <a:rPr lang="en-US" sz="1800" dirty="0" smtClean="0">
                <a:cs typeface="Courier New"/>
              </a:rPr>
              <a:t>&gt;</a:t>
            </a:r>
          </a:p>
          <a:p>
            <a:pPr lvl="1">
              <a:buNone/>
            </a:pPr>
            <a:r>
              <a:rPr lang="en-US" sz="1800" dirty="0" smtClean="0">
                <a:cs typeface="Courier New"/>
              </a:rPr>
              <a:t>&lt;/</a:t>
            </a:r>
            <a:r>
              <a:rPr lang="en-US" sz="1800" dirty="0" smtClean="0">
                <a:solidFill>
                  <a:srgbClr val="FF0000"/>
                </a:solidFill>
                <a:cs typeface="Courier New"/>
              </a:rPr>
              <a:t>adios-group</a:t>
            </a:r>
            <a:r>
              <a:rPr lang="en-US" sz="1800" dirty="0" smtClean="0">
                <a:cs typeface="Courier New"/>
              </a:rPr>
              <a:t>&gt;</a:t>
            </a:r>
          </a:p>
          <a:p>
            <a:pPr lvl="1">
              <a:buNone/>
            </a:pPr>
            <a:r>
              <a:rPr lang="en-US" sz="1800" dirty="0" smtClean="0"/>
              <a:t>&lt;</a:t>
            </a:r>
            <a:r>
              <a:rPr lang="en-US" sz="1800" dirty="0" smtClean="0">
                <a:solidFill>
                  <a:srgbClr val="FF0000"/>
                </a:solidFill>
              </a:rPr>
              <a:t>transport </a:t>
            </a:r>
            <a:r>
              <a:rPr lang="en-US" sz="1800" dirty="0" smtClean="0">
                <a:solidFill>
                  <a:schemeClr val="accent3">
                    <a:lumMod val="50000"/>
                  </a:schemeClr>
                </a:solidFill>
              </a:rPr>
              <a:t>group</a:t>
            </a:r>
            <a:r>
              <a:rPr lang="en-US" sz="1800" dirty="0" smtClean="0"/>
              <a:t>=”writer" </a:t>
            </a:r>
            <a:r>
              <a:rPr lang="en-US" sz="1800" dirty="0" smtClean="0">
                <a:solidFill>
                  <a:schemeClr val="accent3">
                    <a:lumMod val="50000"/>
                  </a:schemeClr>
                </a:solidFill>
              </a:rPr>
              <a:t>method</a:t>
            </a:r>
            <a:r>
              <a:rPr lang="en-US" sz="1800" dirty="0" smtClean="0"/>
              <a:t>="MPI"/&gt;</a:t>
            </a:r>
          </a:p>
          <a:p>
            <a:pPr lvl="1">
              <a:buNone/>
            </a:pPr>
            <a:endParaRPr lang="en-US" sz="1800" dirty="0" smtClean="0">
              <a:cs typeface="Courier New"/>
            </a:endParaRPr>
          </a:p>
        </p:txBody>
      </p:sp>
      <p:sp>
        <p:nvSpPr>
          <p:cNvPr id="6" name="Rectangle 5"/>
          <p:cNvSpPr/>
          <p:nvPr/>
        </p:nvSpPr>
        <p:spPr>
          <a:xfrm>
            <a:off x="7138801" y="2945592"/>
            <a:ext cx="578583" cy="1031842"/>
          </a:xfrm>
          <a:prstGeom prst="rect">
            <a:avLst/>
          </a:prstGeom>
          <a:solidFill>
            <a:schemeClr val="tx1"/>
          </a:solidFill>
          <a:ln w="101600" cap="flat" cmpd="sng" algn="ctr">
            <a:solidFill>
              <a:schemeClr val="bg1"/>
            </a:solidFill>
            <a:prstDash val="solid"/>
            <a:round/>
            <a:headEnd type="none" w="med" len="med"/>
            <a:tailEnd type="none" w="med" len="med"/>
          </a:ln>
          <a:effectLst>
            <a:outerShdw blurRad="50800" dist="38100" dir="2700000" algn="br">
              <a:srgbClr val="000000">
                <a:alpha val="43000"/>
              </a:srgbClr>
            </a:outerShdw>
            <a:reflection stA="0" endPos="0" dir="5400000" sy="-100000" algn="bl"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652680" y="2487821"/>
            <a:ext cx="1280106" cy="369332"/>
          </a:xfrm>
          <a:prstGeom prst="rect">
            <a:avLst/>
          </a:prstGeom>
          <a:noFill/>
        </p:spPr>
        <p:txBody>
          <a:bodyPr wrap="none" rtlCol="0">
            <a:spAutoFit/>
          </a:bodyPr>
          <a:lstStyle/>
          <a:p>
            <a:r>
              <a:rPr lang="en-US" dirty="0" smtClean="0">
                <a:solidFill>
                  <a:srgbClr val="FFFF00"/>
                </a:solidFill>
              </a:rPr>
              <a:t>(</a:t>
            </a:r>
            <a:r>
              <a:rPr lang="en-US" dirty="0" err="1" smtClean="0">
                <a:solidFill>
                  <a:srgbClr val="FFFF00"/>
                </a:solidFill>
              </a:rPr>
              <a:t>offsx,offsy</a:t>
            </a:r>
            <a:r>
              <a:rPr lang="en-US" dirty="0" smtClean="0">
                <a:solidFill>
                  <a:srgbClr val="FFFF00"/>
                </a:solidFill>
              </a:rPr>
              <a:t>)</a:t>
            </a:r>
            <a:endParaRPr lang="en-US" dirty="0">
              <a:solidFill>
                <a:srgbClr val="FFFF00"/>
              </a:solidFill>
            </a:endParaRPr>
          </a:p>
        </p:txBody>
      </p:sp>
      <p:sp>
        <p:nvSpPr>
          <p:cNvPr id="8" name="Left Brace 7"/>
          <p:cNvSpPr/>
          <p:nvPr/>
        </p:nvSpPr>
        <p:spPr>
          <a:xfrm flipH="1">
            <a:off x="7800604" y="3000724"/>
            <a:ext cx="228600" cy="941434"/>
          </a:xfrm>
          <a:prstGeom prst="leftBrace">
            <a:avLst>
              <a:gd name="adj1" fmla="val 8333"/>
              <a:gd name="adj2" fmla="val 49001"/>
            </a:avLst>
          </a:prstGeom>
          <a:noFill/>
          <a:ln w="190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 name="TextBox 9"/>
          <p:cNvSpPr txBox="1"/>
          <p:nvPr/>
        </p:nvSpPr>
        <p:spPr>
          <a:xfrm>
            <a:off x="6968045" y="4279559"/>
            <a:ext cx="956737" cy="369332"/>
          </a:xfrm>
          <a:prstGeom prst="rect">
            <a:avLst/>
          </a:prstGeom>
          <a:solidFill>
            <a:schemeClr val="bg1">
              <a:alpha val="34000"/>
            </a:schemeClr>
          </a:solidFill>
        </p:spPr>
        <p:txBody>
          <a:bodyPr wrap="none" rtlCol="0">
            <a:spAutoFit/>
          </a:bodyPr>
          <a:lstStyle/>
          <a:p>
            <a:r>
              <a:rPr lang="en-US" dirty="0" err="1" smtClean="0">
                <a:solidFill>
                  <a:srgbClr val="FFFF00"/>
                </a:solidFill>
              </a:rPr>
              <a:t>nx_local</a:t>
            </a:r>
            <a:endParaRPr lang="en-US" dirty="0">
              <a:solidFill>
                <a:srgbClr val="FFFF00"/>
              </a:solidFill>
            </a:endParaRPr>
          </a:p>
        </p:txBody>
      </p:sp>
      <p:sp>
        <p:nvSpPr>
          <p:cNvPr id="11" name="Left Brace 10"/>
          <p:cNvSpPr/>
          <p:nvPr/>
        </p:nvSpPr>
        <p:spPr>
          <a:xfrm rot="5400000" flipH="1">
            <a:off x="7302484" y="3781061"/>
            <a:ext cx="228600" cy="685800"/>
          </a:xfrm>
          <a:prstGeom prst="leftBrace">
            <a:avLst>
              <a:gd name="adj1" fmla="val 8333"/>
              <a:gd name="adj2" fmla="val 49001"/>
            </a:avLst>
          </a:prstGeom>
          <a:noFill/>
          <a:ln w="1905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5-Point Star 11"/>
          <p:cNvSpPr/>
          <p:nvPr/>
        </p:nvSpPr>
        <p:spPr>
          <a:xfrm>
            <a:off x="7071422" y="2892421"/>
            <a:ext cx="228600" cy="228600"/>
          </a:xfrm>
          <a:prstGeom prst="star5">
            <a:avLst>
              <a:gd name="adj" fmla="val 19098"/>
              <a:gd name="hf" fmla="val 105146"/>
              <a:gd name="vf" fmla="val 110557"/>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Left Brace 12"/>
          <p:cNvSpPr/>
          <p:nvPr/>
        </p:nvSpPr>
        <p:spPr>
          <a:xfrm rot="16200000" flipH="1" flipV="1">
            <a:off x="7567080" y="927084"/>
            <a:ext cx="228600" cy="2057400"/>
          </a:xfrm>
          <a:prstGeom prst="leftBrace">
            <a:avLst>
              <a:gd name="adj1" fmla="val 8333"/>
              <a:gd name="adj2" fmla="val 49001"/>
            </a:avLst>
          </a:prstGeom>
          <a:noFill/>
          <a:ln w="190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TextBox 13"/>
          <p:cNvSpPr txBox="1"/>
          <p:nvPr/>
        </p:nvSpPr>
        <p:spPr>
          <a:xfrm>
            <a:off x="7197360" y="1460484"/>
            <a:ext cx="1089060" cy="369332"/>
          </a:xfrm>
          <a:prstGeom prst="rect">
            <a:avLst/>
          </a:prstGeom>
          <a:solidFill>
            <a:schemeClr val="bg1">
              <a:alpha val="34000"/>
            </a:schemeClr>
          </a:solidFill>
        </p:spPr>
        <p:txBody>
          <a:bodyPr wrap="none" rtlCol="0">
            <a:spAutoFit/>
          </a:bodyPr>
          <a:lstStyle/>
          <a:p>
            <a:r>
              <a:rPr lang="en-US" dirty="0" err="1" smtClean="0"/>
              <a:t>nx_global</a:t>
            </a:r>
            <a:endParaRPr lang="en-US" dirty="0"/>
          </a:p>
        </p:txBody>
      </p:sp>
      <p:sp>
        <p:nvSpPr>
          <p:cNvPr id="15" name="Left Brace 14"/>
          <p:cNvSpPr/>
          <p:nvPr/>
        </p:nvSpPr>
        <p:spPr>
          <a:xfrm flipH="1">
            <a:off x="8677980" y="2090893"/>
            <a:ext cx="152400" cy="2743200"/>
          </a:xfrm>
          <a:prstGeom prst="leftBrace">
            <a:avLst>
              <a:gd name="adj1" fmla="val 8333"/>
              <a:gd name="adj2" fmla="val 49001"/>
            </a:avLst>
          </a:prstGeom>
          <a:noFill/>
          <a:ln w="190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6" name="TextBox 15"/>
          <p:cNvSpPr txBox="1"/>
          <p:nvPr/>
        </p:nvSpPr>
        <p:spPr>
          <a:xfrm rot="16200000">
            <a:off x="8347965" y="3211906"/>
            <a:ext cx="1093569" cy="369332"/>
          </a:xfrm>
          <a:prstGeom prst="rect">
            <a:avLst/>
          </a:prstGeom>
          <a:noFill/>
        </p:spPr>
        <p:txBody>
          <a:bodyPr wrap="none" rtlCol="0">
            <a:spAutoFit/>
          </a:bodyPr>
          <a:lstStyle/>
          <a:p>
            <a:r>
              <a:rPr lang="en-US" dirty="0" err="1" smtClean="0"/>
              <a:t>ny_global</a:t>
            </a:r>
            <a:endParaRPr lang="en-US" dirty="0"/>
          </a:p>
        </p:txBody>
      </p:sp>
      <p:sp>
        <p:nvSpPr>
          <p:cNvPr id="9" name="TextBox 8"/>
          <p:cNvSpPr txBox="1"/>
          <p:nvPr/>
        </p:nvSpPr>
        <p:spPr>
          <a:xfrm rot="16200000">
            <a:off x="7689539" y="3283790"/>
            <a:ext cx="961246" cy="369332"/>
          </a:xfrm>
          <a:prstGeom prst="rect">
            <a:avLst/>
          </a:prstGeom>
          <a:solidFill>
            <a:srgbClr val="FFFFFF">
              <a:alpha val="34000"/>
            </a:srgbClr>
          </a:solidFill>
        </p:spPr>
        <p:txBody>
          <a:bodyPr wrap="none" rtlCol="0">
            <a:spAutoFit/>
          </a:bodyPr>
          <a:lstStyle/>
          <a:p>
            <a:r>
              <a:rPr lang="en-US" dirty="0" err="1" smtClean="0"/>
              <a:t>ny_local</a:t>
            </a:r>
            <a:endParaRPr lang="en-US" dirty="0"/>
          </a:p>
        </p:txBody>
      </p:sp>
    </p:spTree>
    <p:extLst>
      <p:ext uri="{BB962C8B-B14F-4D97-AF65-F5344CB8AC3E}">
        <p14:creationId xmlns:p14="http://schemas.microsoft.com/office/powerpoint/2010/main" val="212728471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 overview (global array)</a:t>
            </a:r>
            <a:endParaRPr lang="en-US" dirty="0"/>
          </a:p>
        </p:txBody>
      </p:sp>
      <p:sp>
        <p:nvSpPr>
          <p:cNvPr id="3" name="Text Placeholder 2"/>
          <p:cNvSpPr>
            <a:spLocks noGrp="1"/>
          </p:cNvSpPr>
          <p:nvPr>
            <p:ph type="body" sz="quarter" idx="10"/>
          </p:nvPr>
        </p:nvSpPr>
        <p:spPr/>
        <p:txBody>
          <a:bodyPr>
            <a:normAutofit/>
          </a:bodyPr>
          <a:lstStyle/>
          <a:p>
            <a:r>
              <a:rPr lang="en-US" sz="2400" dirty="0" smtClean="0"/>
              <a:t>We want to read in </a:t>
            </a:r>
            <a:r>
              <a:rPr lang="en-US" sz="2400" dirty="0" err="1" smtClean="0"/>
              <a:t>xy</a:t>
            </a:r>
            <a:r>
              <a:rPr lang="en-US" sz="2400" dirty="0" smtClean="0"/>
              <a:t> from an arbitrary number of processors, so we need to write this as a global array.</a:t>
            </a:r>
          </a:p>
          <a:p>
            <a:r>
              <a:rPr lang="en-US" sz="2400" dirty="0" smtClean="0"/>
              <a:t>Need 2 more variables, to define the offset in the global domain</a:t>
            </a:r>
          </a:p>
          <a:p>
            <a:pPr lvl="1"/>
            <a:r>
              <a:rPr lang="en-US" dirty="0" smtClean="0"/>
              <a:t>&lt;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offs_x</a:t>
            </a:r>
            <a:r>
              <a:rPr lang="en-US" dirty="0" smtClean="0"/>
              <a:t>” </a:t>
            </a:r>
            <a:r>
              <a:rPr lang="en-US" dirty="0" smtClean="0">
                <a:solidFill>
                  <a:schemeClr val="accent3">
                    <a:lumMod val="50000"/>
                  </a:schemeClr>
                </a:solidFill>
              </a:rPr>
              <a:t>path</a:t>
            </a:r>
            <a:r>
              <a:rPr lang="en-US" dirty="0" smtClean="0"/>
              <a:t>=“/aux” </a:t>
            </a:r>
            <a:r>
              <a:rPr lang="en-US" dirty="0" smtClean="0">
                <a:solidFill>
                  <a:schemeClr val="accent3">
                    <a:lumMod val="50000"/>
                  </a:schemeClr>
                </a:solidFill>
              </a:rPr>
              <a:t>type</a:t>
            </a:r>
            <a:r>
              <a:rPr lang="en-US" dirty="0" smtClean="0"/>
              <a:t>=“integer”/&gt;</a:t>
            </a:r>
          </a:p>
          <a:p>
            <a:pPr lvl="1"/>
            <a:r>
              <a:rPr lang="en-US" dirty="0" smtClean="0"/>
              <a:t>&lt;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offs_y</a:t>
            </a:r>
            <a:r>
              <a:rPr lang="en-US" dirty="0" smtClean="0"/>
              <a:t>” </a:t>
            </a:r>
            <a:r>
              <a:rPr lang="en-US" dirty="0" smtClean="0">
                <a:solidFill>
                  <a:schemeClr val="accent3">
                    <a:lumMod val="50000"/>
                  </a:schemeClr>
                </a:solidFill>
              </a:rPr>
              <a:t>path</a:t>
            </a:r>
            <a:r>
              <a:rPr lang="en-US" dirty="0" smtClean="0"/>
              <a:t>=“/aux” </a:t>
            </a:r>
            <a:r>
              <a:rPr lang="en-US" dirty="0" smtClean="0">
                <a:solidFill>
                  <a:schemeClr val="accent3">
                    <a:lumMod val="50000"/>
                  </a:schemeClr>
                </a:solidFill>
              </a:rPr>
              <a:t>type</a:t>
            </a:r>
            <a:r>
              <a:rPr lang="en-US" dirty="0" smtClean="0"/>
              <a:t>=“integer”/&gt;</a:t>
            </a:r>
          </a:p>
          <a:p>
            <a:r>
              <a:rPr lang="en-US" sz="2400" dirty="0" smtClean="0"/>
              <a:t>Need to define the </a:t>
            </a:r>
            <a:r>
              <a:rPr lang="en-US" sz="2400" dirty="0" err="1" smtClean="0"/>
              <a:t>xy</a:t>
            </a:r>
            <a:r>
              <a:rPr lang="en-US" sz="2400" dirty="0" smtClean="0"/>
              <a:t> variable as a global array</a:t>
            </a:r>
          </a:p>
          <a:p>
            <a:pPr lvl="1"/>
            <a:r>
              <a:rPr lang="en-US" dirty="0" smtClean="0"/>
              <a:t>Place this around the lines defining </a:t>
            </a:r>
            <a:r>
              <a:rPr lang="en-US" dirty="0" err="1" smtClean="0"/>
              <a:t>xy</a:t>
            </a:r>
            <a:r>
              <a:rPr lang="en-US" dirty="0" smtClean="0"/>
              <a:t> in the XML file.</a:t>
            </a:r>
          </a:p>
          <a:p>
            <a:pPr lvl="1"/>
            <a:r>
              <a:rPr lang="en-US" dirty="0" smtClean="0"/>
              <a:t>&lt;</a:t>
            </a:r>
            <a:r>
              <a:rPr lang="en-US" dirty="0" smtClean="0">
                <a:solidFill>
                  <a:srgbClr val="FF0000"/>
                </a:solidFill>
              </a:rPr>
              <a:t>global-bounds</a:t>
            </a:r>
            <a:r>
              <a:rPr lang="en-US" dirty="0" smtClean="0"/>
              <a:t> </a:t>
            </a:r>
            <a:r>
              <a:rPr lang="en-US" dirty="0" smtClean="0">
                <a:solidFill>
                  <a:schemeClr val="accent3">
                    <a:lumMod val="50000"/>
                  </a:schemeClr>
                </a:solidFill>
              </a:rPr>
              <a:t>dimensions</a:t>
            </a:r>
            <a:r>
              <a:rPr lang="en-US" dirty="0" smtClean="0"/>
              <a:t>="</a:t>
            </a:r>
            <a:r>
              <a:rPr lang="en-US" dirty="0" err="1" smtClean="0"/>
              <a:t>nx_global,ny_global</a:t>
            </a:r>
            <a:r>
              <a:rPr lang="en-US" dirty="0" smtClean="0"/>
              <a:t>" </a:t>
            </a:r>
            <a:br>
              <a:rPr lang="en-US" dirty="0" smtClean="0"/>
            </a:br>
            <a:r>
              <a:rPr lang="en-US" dirty="0" smtClean="0"/>
              <a:t>                             </a:t>
            </a:r>
            <a:r>
              <a:rPr lang="en-US" dirty="0" smtClean="0">
                <a:solidFill>
                  <a:schemeClr val="accent3">
                    <a:lumMod val="50000"/>
                  </a:schemeClr>
                </a:solidFill>
              </a:rPr>
              <a:t>offsets</a:t>
            </a:r>
            <a:r>
              <a:rPr lang="en-US" dirty="0" smtClean="0"/>
              <a:t>="</a:t>
            </a:r>
            <a:r>
              <a:rPr lang="en-US" dirty="0" err="1" smtClean="0"/>
              <a:t>offs_x,offs_y</a:t>
            </a:r>
            <a:r>
              <a:rPr lang="en-US" dirty="0" smtClean="0"/>
              <a:t>"&gt;</a:t>
            </a:r>
          </a:p>
          <a:p>
            <a:pPr lvl="1"/>
            <a:r>
              <a:rPr lang="en-US" dirty="0" smtClean="0"/>
              <a:t>&lt;/</a:t>
            </a:r>
            <a:r>
              <a:rPr lang="en-US" dirty="0" smtClean="0">
                <a:solidFill>
                  <a:srgbClr val="FF0000"/>
                </a:solidFill>
              </a:rPr>
              <a:t>global-bound</a:t>
            </a:r>
            <a:r>
              <a:rPr lang="en-US" dirty="0" smtClean="0">
                <a:solidFill>
                  <a:schemeClr val="accent3">
                    <a:lumMod val="50000"/>
                  </a:schemeClr>
                </a:solidFill>
              </a:rPr>
              <a:t>s</a:t>
            </a:r>
            <a:r>
              <a:rPr lang="en-US" dirty="0" smtClean="0"/>
              <a:t>&gt;</a:t>
            </a:r>
            <a:endParaRPr lang="en-US" dirty="0"/>
          </a:p>
        </p:txBody>
      </p:sp>
    </p:spTree>
    <p:extLst>
      <p:ext uri="{BB962C8B-B14F-4D97-AF65-F5344CB8AC3E}">
        <p14:creationId xmlns:p14="http://schemas.microsoft.com/office/powerpoint/2010/main" val="230715992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sizes and dimensions</a:t>
            </a:r>
          </a:p>
        </p:txBody>
      </p:sp>
      <p:sp>
        <p:nvSpPr>
          <p:cNvPr id="6" name="Text Placeholder 5"/>
          <p:cNvSpPr>
            <a:spLocks noGrp="1"/>
          </p:cNvSpPr>
          <p:nvPr>
            <p:ph idx="1"/>
          </p:nvPr>
        </p:nvSpPr>
        <p:spPr/>
        <p:txBody>
          <a:bodyPr>
            <a:noAutofit/>
          </a:bodyPr>
          <a:lstStyle/>
          <a:p>
            <a:pPr>
              <a:buNone/>
            </a:pPr>
            <a:r>
              <a:rPr lang="en-US" sz="1800" dirty="0" err="1" smtClean="0">
                <a:cs typeface="Courier New" pitchFamily="49" charset="0"/>
              </a:rPr>
              <a:t>posx</a:t>
            </a:r>
            <a:r>
              <a:rPr lang="en-US" sz="1800" dirty="0" smtClean="0">
                <a:cs typeface="Courier New" pitchFamily="49" charset="0"/>
              </a:rPr>
              <a:t> = mod(rank, </a:t>
            </a:r>
            <a:r>
              <a:rPr lang="en-US" sz="1800" dirty="0" err="1" smtClean="0">
                <a:cs typeface="Courier New" pitchFamily="49" charset="0"/>
              </a:rPr>
              <a:t>npx</a:t>
            </a:r>
            <a:r>
              <a:rPr lang="en-US" sz="1800" dirty="0" smtClean="0">
                <a:cs typeface="Courier New" pitchFamily="49" charset="0"/>
              </a:rPr>
              <a:t>) </a:t>
            </a:r>
            <a:r>
              <a:rPr lang="en-US" sz="1800" dirty="0" smtClean="0">
                <a:solidFill>
                  <a:srgbClr val="7030A0"/>
                </a:solidFill>
                <a:cs typeface="Courier New" pitchFamily="49" charset="0"/>
              </a:rPr>
              <a:t>! 1st dim: 0, </a:t>
            </a:r>
            <a:r>
              <a:rPr lang="en-US" sz="1800" dirty="0" err="1" smtClean="0">
                <a:solidFill>
                  <a:srgbClr val="7030A0"/>
                </a:solidFill>
                <a:cs typeface="Courier New" pitchFamily="49" charset="0"/>
              </a:rPr>
              <a:t>npx</a:t>
            </a:r>
            <a:r>
              <a:rPr lang="en-US" sz="1800" dirty="0" smtClean="0">
                <a:solidFill>
                  <a:srgbClr val="7030A0"/>
                </a:solidFill>
                <a:cs typeface="Courier New" pitchFamily="49" charset="0"/>
              </a:rPr>
              <a:t>, 2npx... are in the same X position</a:t>
            </a:r>
          </a:p>
          <a:p>
            <a:pPr>
              <a:buNone/>
            </a:pPr>
            <a:r>
              <a:rPr lang="en-US" sz="1800" dirty="0" smtClean="0">
                <a:cs typeface="Courier New" pitchFamily="49" charset="0"/>
              </a:rPr>
              <a:t>posy = rank/</a:t>
            </a:r>
            <a:r>
              <a:rPr lang="en-US" sz="1800" dirty="0" err="1" smtClean="0">
                <a:cs typeface="Courier New" pitchFamily="49" charset="0"/>
              </a:rPr>
              <a:t>npx</a:t>
            </a:r>
            <a:r>
              <a:rPr lang="en-US" sz="1800" dirty="0" smtClean="0">
                <a:cs typeface="Courier New" pitchFamily="49" charset="0"/>
              </a:rPr>
              <a:t> </a:t>
            </a:r>
            <a:r>
              <a:rPr lang="en-US" sz="1800" dirty="0" smtClean="0">
                <a:solidFill>
                  <a:srgbClr val="7030A0"/>
                </a:solidFill>
                <a:cs typeface="Courier New" pitchFamily="49" charset="0"/>
              </a:rPr>
              <a:t>! 2nd dim: </a:t>
            </a:r>
            <a:r>
              <a:rPr lang="en-US" sz="1800" dirty="0" err="1" smtClean="0">
                <a:solidFill>
                  <a:srgbClr val="7030A0"/>
                </a:solidFill>
                <a:cs typeface="Courier New" pitchFamily="49" charset="0"/>
              </a:rPr>
              <a:t>npx</a:t>
            </a:r>
            <a:r>
              <a:rPr lang="en-US" sz="1800" dirty="0" smtClean="0">
                <a:solidFill>
                  <a:srgbClr val="7030A0"/>
                </a:solidFill>
                <a:cs typeface="Courier New" pitchFamily="49" charset="0"/>
              </a:rPr>
              <a:t> processes belong into one dim</a:t>
            </a:r>
          </a:p>
          <a:p>
            <a:pPr>
              <a:buNone/>
            </a:pPr>
            <a:r>
              <a:rPr lang="en-US" sz="1800" dirty="0" err="1" smtClean="0">
                <a:cs typeface="Courier New" pitchFamily="49" charset="0"/>
              </a:rPr>
              <a:t>offs_x</a:t>
            </a:r>
            <a:r>
              <a:rPr lang="en-US" sz="1800" dirty="0" smtClean="0">
                <a:cs typeface="Courier New" pitchFamily="49" charset="0"/>
              </a:rPr>
              <a:t> = </a:t>
            </a:r>
            <a:r>
              <a:rPr lang="en-US" sz="1800" dirty="0" err="1" smtClean="0">
                <a:cs typeface="Courier New" pitchFamily="49" charset="0"/>
              </a:rPr>
              <a:t>posx</a:t>
            </a:r>
            <a:r>
              <a:rPr lang="en-US" sz="1800" dirty="0" smtClean="0">
                <a:cs typeface="Courier New" pitchFamily="49" charset="0"/>
              </a:rPr>
              <a:t> * </a:t>
            </a:r>
            <a:r>
              <a:rPr lang="en-US" sz="1800" dirty="0" err="1" smtClean="0">
                <a:cs typeface="Courier New" pitchFamily="49" charset="0"/>
              </a:rPr>
              <a:t>ndx</a:t>
            </a:r>
            <a:r>
              <a:rPr lang="en-US" sz="1800" dirty="0" smtClean="0">
                <a:cs typeface="Courier New" pitchFamily="49" charset="0"/>
              </a:rPr>
              <a:t> </a:t>
            </a:r>
            <a:r>
              <a:rPr lang="en-US" sz="1800" dirty="0" smtClean="0">
                <a:solidFill>
                  <a:srgbClr val="7030A0"/>
                </a:solidFill>
                <a:cs typeface="Courier New" pitchFamily="49" charset="0"/>
              </a:rPr>
              <a:t>! The processor offset in the x dimension for the global dimensions</a:t>
            </a:r>
          </a:p>
          <a:p>
            <a:pPr>
              <a:buNone/>
            </a:pPr>
            <a:r>
              <a:rPr lang="en-US" sz="1800" dirty="0" err="1" smtClean="0">
                <a:cs typeface="Courier New" pitchFamily="49" charset="0"/>
              </a:rPr>
              <a:t>offs_y</a:t>
            </a:r>
            <a:r>
              <a:rPr lang="en-US" sz="1800" dirty="0" smtClean="0">
                <a:cs typeface="Courier New" pitchFamily="49" charset="0"/>
              </a:rPr>
              <a:t> = posy * </a:t>
            </a:r>
            <a:r>
              <a:rPr lang="en-US" sz="1800" dirty="0" err="1" smtClean="0">
                <a:cs typeface="Courier New" pitchFamily="49" charset="0"/>
              </a:rPr>
              <a:t>ndy</a:t>
            </a:r>
            <a:r>
              <a:rPr lang="en-US" sz="1800" dirty="0" smtClean="0">
                <a:cs typeface="Courier New" pitchFamily="49" charset="0"/>
              </a:rPr>
              <a:t> </a:t>
            </a:r>
            <a:r>
              <a:rPr lang="en-US" sz="1800" dirty="0" smtClean="0">
                <a:solidFill>
                  <a:srgbClr val="7030A0"/>
                </a:solidFill>
                <a:cs typeface="Courier New" pitchFamily="49" charset="0"/>
              </a:rPr>
              <a:t>! The processor offset in the x dimension for the global dimensions</a:t>
            </a:r>
          </a:p>
          <a:p>
            <a:pPr>
              <a:buNone/>
            </a:pPr>
            <a:r>
              <a:rPr lang="en-US" sz="1800" dirty="0" err="1" smtClean="0">
                <a:cs typeface="Courier New" pitchFamily="49" charset="0"/>
              </a:rPr>
              <a:t>nx_local</a:t>
            </a:r>
            <a:r>
              <a:rPr lang="en-US" sz="1800" dirty="0" smtClean="0">
                <a:cs typeface="Courier New" pitchFamily="49" charset="0"/>
              </a:rPr>
              <a:t> = </a:t>
            </a:r>
            <a:r>
              <a:rPr lang="en-US" sz="1800" dirty="0" err="1" smtClean="0">
                <a:cs typeface="Courier New" pitchFamily="49" charset="0"/>
              </a:rPr>
              <a:t>ndx</a:t>
            </a:r>
            <a:r>
              <a:rPr lang="en-US" sz="1800" dirty="0" smtClean="0">
                <a:cs typeface="Courier New" pitchFamily="49" charset="0"/>
              </a:rPr>
              <a:t> </a:t>
            </a:r>
            <a:r>
              <a:rPr lang="en-US" sz="1800" dirty="0" smtClean="0">
                <a:solidFill>
                  <a:srgbClr val="7030A0"/>
                </a:solidFill>
                <a:cs typeface="Courier New" pitchFamily="49" charset="0"/>
              </a:rPr>
              <a:t>! The size of data that the processor will write in the x dimension</a:t>
            </a:r>
          </a:p>
          <a:p>
            <a:pPr>
              <a:buNone/>
            </a:pPr>
            <a:r>
              <a:rPr lang="en-US" sz="1800" dirty="0" err="1" smtClean="0">
                <a:cs typeface="Courier New" pitchFamily="49" charset="0"/>
              </a:rPr>
              <a:t>ny_local</a:t>
            </a:r>
            <a:r>
              <a:rPr lang="en-US" sz="1800" dirty="0" smtClean="0">
                <a:cs typeface="Courier New" pitchFamily="49" charset="0"/>
              </a:rPr>
              <a:t> = </a:t>
            </a:r>
            <a:r>
              <a:rPr lang="en-US" sz="1800" dirty="0" err="1" smtClean="0">
                <a:cs typeface="Courier New" pitchFamily="49" charset="0"/>
              </a:rPr>
              <a:t>ndy</a:t>
            </a:r>
            <a:r>
              <a:rPr lang="en-US" sz="1800" dirty="0" smtClean="0">
                <a:cs typeface="Courier New" pitchFamily="49" charset="0"/>
              </a:rPr>
              <a:t> </a:t>
            </a:r>
            <a:r>
              <a:rPr lang="en-US" sz="1800" dirty="0" smtClean="0">
                <a:solidFill>
                  <a:srgbClr val="7030A0"/>
                </a:solidFill>
                <a:cs typeface="Courier New" pitchFamily="49" charset="0"/>
              </a:rPr>
              <a:t>! The size of data that the processor will write in the y dimension</a:t>
            </a:r>
          </a:p>
          <a:p>
            <a:pPr>
              <a:buNone/>
            </a:pPr>
            <a:r>
              <a:rPr lang="en-US" sz="1800" dirty="0" err="1" smtClean="0">
                <a:cs typeface="Courier New" pitchFamily="49" charset="0"/>
              </a:rPr>
              <a:t>nx_global</a:t>
            </a:r>
            <a:r>
              <a:rPr lang="en-US" sz="1800" dirty="0" smtClean="0">
                <a:cs typeface="Courier New" pitchFamily="49" charset="0"/>
              </a:rPr>
              <a:t>= </a:t>
            </a:r>
            <a:r>
              <a:rPr lang="en-US" sz="1800" dirty="0" err="1" smtClean="0">
                <a:cs typeface="Courier New" pitchFamily="49" charset="0"/>
              </a:rPr>
              <a:t>npx</a:t>
            </a:r>
            <a:r>
              <a:rPr lang="en-US" sz="1800" dirty="0" smtClean="0">
                <a:cs typeface="Courier New" pitchFamily="49" charset="0"/>
              </a:rPr>
              <a:t> * </a:t>
            </a:r>
            <a:r>
              <a:rPr lang="en-US" sz="1800" dirty="0" err="1" smtClean="0">
                <a:cs typeface="Courier New" pitchFamily="49" charset="0"/>
              </a:rPr>
              <a:t>ndx</a:t>
            </a:r>
            <a:r>
              <a:rPr lang="en-US" sz="1800" dirty="0" smtClean="0">
                <a:cs typeface="Courier New" pitchFamily="49" charset="0"/>
              </a:rPr>
              <a:t> </a:t>
            </a:r>
            <a:r>
              <a:rPr lang="en-US" sz="1800" dirty="0" smtClean="0">
                <a:solidFill>
                  <a:srgbClr val="7030A0"/>
                </a:solidFill>
                <a:cs typeface="Courier New" pitchFamily="49" charset="0"/>
              </a:rPr>
              <a:t>! The size of data in the x dimension for the global dimensions</a:t>
            </a:r>
          </a:p>
          <a:p>
            <a:pPr>
              <a:buNone/>
            </a:pPr>
            <a:r>
              <a:rPr lang="en-US" sz="1800" dirty="0" err="1" smtClean="0">
                <a:cs typeface="Courier New" pitchFamily="49" charset="0"/>
              </a:rPr>
              <a:t>ny_global</a:t>
            </a:r>
            <a:r>
              <a:rPr lang="en-US" sz="1800" dirty="0" smtClean="0">
                <a:cs typeface="Courier New" pitchFamily="49" charset="0"/>
              </a:rPr>
              <a:t>= </a:t>
            </a:r>
            <a:r>
              <a:rPr lang="en-US" sz="1800" dirty="0" err="1" smtClean="0">
                <a:cs typeface="Courier New" pitchFamily="49" charset="0"/>
              </a:rPr>
              <a:t>npy</a:t>
            </a:r>
            <a:r>
              <a:rPr lang="en-US" sz="1800" dirty="0" smtClean="0">
                <a:cs typeface="Courier New" pitchFamily="49" charset="0"/>
              </a:rPr>
              <a:t> * </a:t>
            </a:r>
            <a:r>
              <a:rPr lang="en-US" sz="1800" dirty="0" err="1" smtClean="0">
                <a:cs typeface="Courier New" pitchFamily="49" charset="0"/>
              </a:rPr>
              <a:t>ndy</a:t>
            </a:r>
            <a:r>
              <a:rPr lang="en-US" sz="1800" dirty="0" smtClean="0">
                <a:cs typeface="Courier New" pitchFamily="49" charset="0"/>
              </a:rPr>
              <a:t> </a:t>
            </a:r>
            <a:r>
              <a:rPr lang="en-US" sz="1800" dirty="0" smtClean="0">
                <a:solidFill>
                  <a:srgbClr val="7030A0"/>
                </a:solidFill>
                <a:cs typeface="Courier New" pitchFamily="49" charset="0"/>
              </a:rPr>
              <a:t>! The size of data in the y dimension for the global dimensions</a:t>
            </a:r>
          </a:p>
          <a:p>
            <a:pPr>
              <a:buNone/>
            </a:pPr>
            <a:endParaRPr lang="en-US" sz="1800" dirty="0" smtClean="0">
              <a:cs typeface="Courier New" pitchFamily="49" charset="0"/>
            </a:endParaRPr>
          </a:p>
        </p:txBody>
      </p:sp>
    </p:spTree>
    <p:extLst>
      <p:ext uri="{BB962C8B-B14F-4D97-AF65-F5344CB8AC3E}">
        <p14:creationId xmlns:p14="http://schemas.microsoft.com/office/powerpoint/2010/main" val="232584775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XML Overview</a:t>
            </a:r>
            <a:endParaRPr lang="en-US" dirty="0"/>
          </a:p>
        </p:txBody>
      </p:sp>
      <p:sp>
        <p:nvSpPr>
          <p:cNvPr id="3" name="Text Placeholder 2"/>
          <p:cNvSpPr>
            <a:spLocks noGrp="1"/>
          </p:cNvSpPr>
          <p:nvPr>
            <p:ph type="body" sz="quarter" idx="10"/>
          </p:nvPr>
        </p:nvSpPr>
        <p:spPr/>
        <p:txBody>
          <a:bodyPr>
            <a:normAutofit fontScale="92500" lnSpcReduction="10000"/>
          </a:bodyPr>
          <a:lstStyle/>
          <a:p>
            <a:r>
              <a:rPr lang="en-US" dirty="0" smtClean="0"/>
              <a:t>Need to define the method, we will use MPI.</a:t>
            </a:r>
          </a:p>
          <a:p>
            <a:pPr lvl="1"/>
            <a:r>
              <a:rPr lang="en-US" dirty="0" smtClean="0"/>
              <a:t>&lt;</a:t>
            </a:r>
            <a:r>
              <a:rPr lang="en-US" dirty="0" smtClean="0">
                <a:solidFill>
                  <a:srgbClr val="FF0000"/>
                </a:solidFill>
              </a:rPr>
              <a:t>transport </a:t>
            </a:r>
            <a:r>
              <a:rPr lang="en-US" dirty="0" smtClean="0">
                <a:solidFill>
                  <a:schemeClr val="accent3">
                    <a:lumMod val="50000"/>
                  </a:schemeClr>
                </a:solidFill>
              </a:rPr>
              <a:t>group</a:t>
            </a:r>
            <a:r>
              <a:rPr lang="en-US" dirty="0" smtClean="0"/>
              <a:t>="writer" </a:t>
            </a:r>
            <a:r>
              <a:rPr lang="en-US" dirty="0" smtClean="0">
                <a:solidFill>
                  <a:schemeClr val="accent3">
                    <a:lumMod val="50000"/>
                  </a:schemeClr>
                </a:solidFill>
              </a:rPr>
              <a:t>method</a:t>
            </a:r>
            <a:r>
              <a:rPr lang="en-US" dirty="0" smtClean="0"/>
              <a:t>="MPI"/&gt;</a:t>
            </a:r>
          </a:p>
          <a:p>
            <a:r>
              <a:rPr lang="en-US" dirty="0" smtClean="0"/>
              <a:t>Need to define the buffer</a:t>
            </a:r>
          </a:p>
          <a:p>
            <a:pPr lvl="1"/>
            <a:r>
              <a:rPr lang="en-US" dirty="0" smtClean="0"/>
              <a:t>&lt;</a:t>
            </a:r>
            <a:r>
              <a:rPr lang="en-US" dirty="0" smtClean="0">
                <a:solidFill>
                  <a:srgbClr val="FF0000"/>
                </a:solidFill>
              </a:rPr>
              <a:t>buffer</a:t>
            </a:r>
            <a:r>
              <a:rPr lang="en-US" dirty="0" smtClean="0"/>
              <a:t> </a:t>
            </a:r>
            <a:r>
              <a:rPr lang="en-US" dirty="0" smtClean="0">
                <a:solidFill>
                  <a:schemeClr val="accent3">
                    <a:lumMod val="50000"/>
                  </a:schemeClr>
                </a:solidFill>
              </a:rPr>
              <a:t>size-MB</a:t>
            </a:r>
            <a:r>
              <a:rPr lang="en-US" dirty="0" smtClean="0"/>
              <a:t>="4" </a:t>
            </a:r>
            <a:r>
              <a:rPr lang="en-US" dirty="0" smtClean="0">
                <a:solidFill>
                  <a:schemeClr val="accent3">
                    <a:lumMod val="50000"/>
                  </a:schemeClr>
                </a:solidFill>
              </a:rPr>
              <a:t>allocate-time</a:t>
            </a:r>
            <a:r>
              <a:rPr lang="en-US" dirty="0" smtClean="0"/>
              <a:t>="now"/&gt;</a:t>
            </a:r>
          </a:p>
          <a:p>
            <a:pPr lvl="1"/>
            <a:r>
              <a:rPr lang="en-US" dirty="0" smtClean="0"/>
              <a:t>Can use any size, but if the buffer &gt; amount to write, the I/O to disk will be faster.</a:t>
            </a:r>
          </a:p>
          <a:p>
            <a:r>
              <a:rPr lang="en-US" dirty="0" smtClean="0"/>
              <a:t>Need to define the host language (C or Fortran ordering of arrays).</a:t>
            </a:r>
          </a:p>
          <a:p>
            <a:pPr lvl="1"/>
            <a:r>
              <a:rPr lang="en-US" smtClean="0"/>
              <a:t>&lt;</a:t>
            </a:r>
            <a:r>
              <a:rPr lang="en-US" smtClean="0">
                <a:solidFill>
                  <a:srgbClr val="FF0000"/>
                </a:solidFill>
              </a:rPr>
              <a:t>adios</a:t>
            </a:r>
            <a:r>
              <a:rPr lang="en-US" dirty="0" err="1" smtClean="0">
                <a:solidFill>
                  <a:srgbClr val="FF0000"/>
                </a:solidFill>
              </a:rPr>
              <a:t>-config</a:t>
            </a:r>
            <a:r>
              <a:rPr lang="en-US" dirty="0" smtClean="0"/>
              <a:t> </a:t>
            </a:r>
            <a:r>
              <a:rPr lang="en-US" dirty="0" smtClean="0">
                <a:solidFill>
                  <a:schemeClr val="accent3">
                    <a:lumMod val="50000"/>
                  </a:schemeClr>
                </a:solidFill>
              </a:rPr>
              <a:t>host-language</a:t>
            </a:r>
            <a:r>
              <a:rPr lang="en-US" dirty="0" smtClean="0"/>
              <a:t>="Fortran"&gt;</a:t>
            </a:r>
          </a:p>
          <a:p>
            <a:r>
              <a:rPr lang="en-US" dirty="0" smtClean="0"/>
              <a:t>Set the </a:t>
            </a:r>
            <a:r>
              <a:rPr lang="en-US" smtClean="0"/>
              <a:t>XML version</a:t>
            </a:r>
            <a:endParaRPr lang="en-US" dirty="0" smtClean="0"/>
          </a:p>
          <a:p>
            <a:pPr lvl="1"/>
            <a:r>
              <a:rPr lang="en-US" dirty="0" smtClean="0"/>
              <a:t>&lt;?</a:t>
            </a:r>
            <a:r>
              <a:rPr lang="en-US" smtClean="0">
                <a:solidFill>
                  <a:srgbClr val="FF0000"/>
                </a:solidFill>
              </a:rPr>
              <a:t>xml</a:t>
            </a:r>
            <a:r>
              <a:rPr lang="en-US" smtClean="0"/>
              <a:t> </a:t>
            </a:r>
            <a:r>
              <a:rPr lang="en-US" smtClean="0">
                <a:solidFill>
                  <a:schemeClr val="accent3">
                    <a:lumMod val="50000"/>
                  </a:schemeClr>
                </a:solidFill>
              </a:rPr>
              <a:t>version</a:t>
            </a:r>
            <a:r>
              <a:rPr lang="en-US" dirty="0" smtClean="0"/>
              <a:t>="1.0"?&gt;</a:t>
            </a:r>
          </a:p>
          <a:p>
            <a:r>
              <a:rPr lang="en-US" dirty="0" smtClean="0"/>
              <a:t>And end </a:t>
            </a:r>
            <a:r>
              <a:rPr lang="en-US" smtClean="0"/>
              <a:t>the configuration </a:t>
            </a:r>
            <a:r>
              <a:rPr lang="en-US" dirty="0" smtClean="0"/>
              <a:t>file</a:t>
            </a:r>
          </a:p>
          <a:p>
            <a:pPr lvl="1"/>
            <a:r>
              <a:rPr lang="en-US" dirty="0" smtClean="0"/>
              <a:t>&lt;</a:t>
            </a:r>
            <a:r>
              <a:rPr lang="en-US" smtClean="0"/>
              <a:t>/</a:t>
            </a:r>
            <a:r>
              <a:rPr lang="en-US" smtClean="0">
                <a:solidFill>
                  <a:srgbClr val="FF0000"/>
                </a:solidFill>
              </a:rPr>
              <a:t>adios</a:t>
            </a:r>
            <a:r>
              <a:rPr lang="en-US" dirty="0" err="1" smtClean="0">
                <a:solidFill>
                  <a:srgbClr val="FF0000"/>
                </a:solidFill>
              </a:rPr>
              <a:t>-config</a:t>
            </a:r>
            <a:r>
              <a:rPr lang="en-US" dirty="0" smtClean="0"/>
              <a:t>&gt;</a:t>
            </a:r>
          </a:p>
          <a:p>
            <a:endParaRPr lang="en-US" dirty="0"/>
          </a:p>
        </p:txBody>
      </p:sp>
    </p:spTree>
    <p:extLst>
      <p:ext uri="{BB962C8B-B14F-4D97-AF65-F5344CB8AC3E}">
        <p14:creationId xmlns:p14="http://schemas.microsoft.com/office/powerpoint/2010/main" val="143580103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57200"/>
          </a:xfrm>
        </p:spPr>
        <p:txBody>
          <a:bodyPr>
            <a:normAutofit fontScale="90000"/>
          </a:bodyPr>
          <a:lstStyle/>
          <a:p>
            <a:r>
              <a:rPr lang="en-US" dirty="0" smtClean="0"/>
              <a:t>The final XML file</a:t>
            </a:r>
            <a:endParaRPr lang="en-US" dirty="0"/>
          </a:p>
        </p:txBody>
      </p:sp>
      <p:sp>
        <p:nvSpPr>
          <p:cNvPr id="3" name="Text Placeholder 2"/>
          <p:cNvSpPr>
            <a:spLocks noGrp="1"/>
          </p:cNvSpPr>
          <p:nvPr>
            <p:ph type="body" sz="quarter" idx="10"/>
          </p:nvPr>
        </p:nvSpPr>
        <p:spPr>
          <a:xfrm>
            <a:off x="990600" y="457200"/>
            <a:ext cx="8001000" cy="6172200"/>
          </a:xfrm>
        </p:spPr>
        <p:txBody>
          <a:bodyPr>
            <a:normAutofit fontScale="55000" lnSpcReduction="20000"/>
          </a:bodyPr>
          <a:lstStyle/>
          <a:p>
            <a:pPr marL="514350" lvl="1" indent="-514350">
              <a:buFont typeface="+mj-lt"/>
              <a:buAutoNum type="arabicPeriod"/>
            </a:pPr>
            <a:r>
              <a:rPr lang="en-US" sz="3200" dirty="0" smtClean="0"/>
              <a:t>&lt;?</a:t>
            </a:r>
            <a:r>
              <a:rPr lang="en-US" sz="3200" dirty="0" smtClean="0">
                <a:solidFill>
                  <a:srgbClr val="FF0000"/>
                </a:solidFill>
              </a:rPr>
              <a:t>xml</a:t>
            </a:r>
            <a:r>
              <a:rPr lang="en-US" sz="3200" dirty="0" smtClean="0"/>
              <a:t> </a:t>
            </a:r>
            <a:r>
              <a:rPr lang="en-US" sz="3200" dirty="0" smtClean="0">
                <a:solidFill>
                  <a:schemeClr val="accent3">
                    <a:lumMod val="50000"/>
                  </a:schemeClr>
                </a:solidFill>
              </a:rPr>
              <a:t>version</a:t>
            </a:r>
            <a:r>
              <a:rPr lang="en-US" sz="3200" dirty="0" smtClean="0"/>
              <a:t>="1.0"?&gt;</a:t>
            </a:r>
          </a:p>
          <a:p>
            <a:pPr marL="514350" lvl="1" indent="-514350">
              <a:buFont typeface="+mj-lt"/>
              <a:buAutoNum type="arabicPeriod"/>
            </a:pPr>
            <a:r>
              <a:rPr lang="en-US" sz="3200" dirty="0" smtClean="0"/>
              <a:t>&lt;</a:t>
            </a:r>
            <a:r>
              <a:rPr lang="en-US" sz="3200" dirty="0" smtClean="0">
                <a:solidFill>
                  <a:srgbClr val="FF0000"/>
                </a:solidFill>
              </a:rPr>
              <a:t>adios-</a:t>
            </a:r>
            <a:r>
              <a:rPr lang="en-US" sz="3200" dirty="0" err="1" smtClean="0">
                <a:solidFill>
                  <a:srgbClr val="FF0000"/>
                </a:solidFill>
              </a:rPr>
              <a:t>config</a:t>
            </a:r>
            <a:r>
              <a:rPr lang="en-US" sz="3200" dirty="0" smtClean="0"/>
              <a:t> </a:t>
            </a:r>
            <a:r>
              <a:rPr lang="en-US" sz="3200" dirty="0" smtClean="0">
                <a:solidFill>
                  <a:schemeClr val="accent3">
                    <a:lumMod val="50000"/>
                  </a:schemeClr>
                </a:solidFill>
              </a:rPr>
              <a:t>host-languag</a:t>
            </a:r>
            <a:r>
              <a:rPr lang="en-US" sz="3200" dirty="0" smtClean="0"/>
              <a:t>e="Fortran"&gt;</a:t>
            </a:r>
          </a:p>
          <a:p>
            <a:pPr marL="514350" lvl="1" indent="-514350">
              <a:buFont typeface="+mj-lt"/>
              <a:buAutoNum type="arabicPeriod"/>
            </a:pPr>
            <a:endParaRPr lang="en-US" sz="3200" dirty="0" smtClean="0"/>
          </a:p>
          <a:p>
            <a:pPr marL="514350" indent="-514350">
              <a:buFont typeface="+mj-lt"/>
              <a:buAutoNum type="arabicPeriod" startAt="3"/>
            </a:pPr>
            <a:r>
              <a:rPr lang="en-US" dirty="0" smtClean="0"/>
              <a:t> &lt;</a:t>
            </a:r>
            <a:r>
              <a:rPr lang="en-US" dirty="0" smtClean="0">
                <a:solidFill>
                  <a:srgbClr val="FF0000"/>
                </a:solidFill>
              </a:rPr>
              <a:t>adios-group </a:t>
            </a:r>
            <a:r>
              <a:rPr lang="en-US" dirty="0" smtClean="0">
                <a:solidFill>
                  <a:schemeClr val="accent3">
                    <a:lumMod val="50000"/>
                  </a:schemeClr>
                </a:solidFill>
              </a:rPr>
              <a:t>name</a:t>
            </a:r>
            <a:r>
              <a:rPr lang="en-US" dirty="0" smtClean="0"/>
              <a:t>=“writer”&gt;</a:t>
            </a:r>
          </a:p>
          <a:p>
            <a:pPr marL="514350" indent="-514350">
              <a:buFont typeface="+mj-lt"/>
              <a:buAutoNum type="arabicPeriod" startAt="3"/>
            </a:pPr>
            <a:r>
              <a:rPr lang="en-US" dirty="0" smtClean="0"/>
              <a:t> &lt;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nx_global</a:t>
            </a:r>
            <a:r>
              <a:rPr lang="en-US" dirty="0" smtClean="0"/>
              <a:t>” </a:t>
            </a:r>
            <a:r>
              <a:rPr lang="en-US" dirty="0" smtClean="0">
                <a:solidFill>
                  <a:schemeClr val="accent3">
                    <a:lumMod val="50000"/>
                  </a:schemeClr>
                </a:solidFill>
              </a:rPr>
              <a:t>type</a:t>
            </a:r>
            <a:r>
              <a:rPr lang="en-US" dirty="0" smtClean="0"/>
              <a:t>=“integer”/&gt;</a:t>
            </a:r>
          </a:p>
          <a:p>
            <a:pPr marL="514350" indent="-514350">
              <a:buFont typeface="+mj-lt"/>
              <a:buAutoNum type="arabicPeriod" startAt="3"/>
            </a:pPr>
            <a:r>
              <a:rPr lang="en-US" dirty="0" smtClean="0"/>
              <a:t> &lt;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ny_global</a:t>
            </a:r>
            <a:r>
              <a:rPr lang="en-US" dirty="0" smtClean="0"/>
              <a:t>” </a:t>
            </a:r>
            <a:r>
              <a:rPr lang="en-US" dirty="0" smtClean="0">
                <a:solidFill>
                  <a:schemeClr val="accent3">
                    <a:lumMod val="50000"/>
                  </a:schemeClr>
                </a:solidFill>
              </a:rPr>
              <a:t>type</a:t>
            </a:r>
            <a:r>
              <a:rPr lang="en-US" dirty="0" smtClean="0"/>
              <a:t>=“integer”/&gt;</a:t>
            </a:r>
          </a:p>
          <a:p>
            <a:pPr marL="514350" indent="-514350">
              <a:buFont typeface="+mj-lt"/>
              <a:buAutoNum type="arabicPeriod" startAt="3"/>
            </a:pPr>
            <a:endParaRPr lang="en-US" dirty="0" smtClean="0"/>
          </a:p>
          <a:p>
            <a:pPr marL="514350" indent="-514350">
              <a:buFont typeface="+mj-lt"/>
              <a:buAutoNum type="arabicPeriod" startAt="3"/>
            </a:pPr>
            <a:r>
              <a:rPr lang="en-US" dirty="0" smtClean="0"/>
              <a:t> &lt;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offs_x</a:t>
            </a:r>
            <a:r>
              <a:rPr lang="en-US" dirty="0" smtClean="0"/>
              <a:t>” </a:t>
            </a:r>
            <a:r>
              <a:rPr lang="en-US" dirty="0" smtClean="0">
                <a:solidFill>
                  <a:schemeClr val="accent3">
                    <a:lumMod val="50000"/>
                  </a:schemeClr>
                </a:solidFill>
              </a:rPr>
              <a:t>path</a:t>
            </a:r>
            <a:r>
              <a:rPr lang="en-US" dirty="0" smtClean="0"/>
              <a:t>=“/aux” </a:t>
            </a:r>
            <a:r>
              <a:rPr lang="en-US" dirty="0" smtClean="0">
                <a:solidFill>
                  <a:schemeClr val="accent3">
                    <a:lumMod val="50000"/>
                  </a:schemeClr>
                </a:solidFill>
              </a:rPr>
              <a:t>type</a:t>
            </a:r>
            <a:r>
              <a:rPr lang="en-US" dirty="0" smtClean="0"/>
              <a:t>=“integer”/&gt;</a:t>
            </a:r>
          </a:p>
          <a:p>
            <a:pPr marL="514350" indent="-514350">
              <a:buFont typeface="+mj-lt"/>
              <a:buAutoNum type="arabicPeriod" startAt="3"/>
            </a:pPr>
            <a:r>
              <a:rPr lang="en-US" dirty="0" smtClean="0"/>
              <a:t> &lt;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offs_y</a:t>
            </a:r>
            <a:r>
              <a:rPr lang="en-US" dirty="0" smtClean="0"/>
              <a:t>” </a:t>
            </a:r>
            <a:r>
              <a:rPr lang="en-US" dirty="0" smtClean="0">
                <a:solidFill>
                  <a:schemeClr val="accent3">
                    <a:lumMod val="50000"/>
                  </a:schemeClr>
                </a:solidFill>
              </a:rPr>
              <a:t>path</a:t>
            </a:r>
            <a:r>
              <a:rPr lang="en-US" dirty="0" smtClean="0"/>
              <a:t>=“/aux” </a:t>
            </a:r>
            <a:r>
              <a:rPr lang="en-US" dirty="0" smtClean="0">
                <a:solidFill>
                  <a:schemeClr val="accent3">
                    <a:lumMod val="50000"/>
                  </a:schemeClr>
                </a:solidFill>
              </a:rPr>
              <a:t>type</a:t>
            </a:r>
            <a:r>
              <a:rPr lang="en-US" dirty="0" smtClean="0"/>
              <a:t>=“integer”/&gt;</a:t>
            </a:r>
          </a:p>
          <a:p>
            <a:pPr marL="514350" indent="-514350">
              <a:buFont typeface="+mj-lt"/>
              <a:buAutoNum type="arabicPeriod" startAt="3"/>
            </a:pPr>
            <a:r>
              <a:rPr lang="en-US" dirty="0" smtClean="0"/>
              <a:t> &lt;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nx_local</a:t>
            </a:r>
            <a:r>
              <a:rPr lang="en-US" dirty="0" smtClean="0"/>
              <a:t>” </a:t>
            </a:r>
            <a:r>
              <a:rPr lang="en-US" dirty="0" smtClean="0">
                <a:solidFill>
                  <a:schemeClr val="accent3">
                    <a:lumMod val="50000"/>
                  </a:schemeClr>
                </a:solidFill>
              </a:rPr>
              <a:t>path</a:t>
            </a:r>
            <a:r>
              <a:rPr lang="en-US" dirty="0" smtClean="0"/>
              <a:t>=“/aux” </a:t>
            </a:r>
            <a:r>
              <a:rPr lang="en-US" dirty="0" smtClean="0">
                <a:solidFill>
                  <a:schemeClr val="accent3">
                    <a:lumMod val="50000"/>
                  </a:schemeClr>
                </a:solidFill>
              </a:rPr>
              <a:t>type</a:t>
            </a:r>
            <a:r>
              <a:rPr lang="en-US" dirty="0" smtClean="0"/>
              <a:t>=“integer”/&gt;</a:t>
            </a:r>
          </a:p>
          <a:p>
            <a:pPr marL="514350" indent="-514350">
              <a:buFont typeface="+mj-lt"/>
              <a:buAutoNum type="arabicPeriod" startAt="3"/>
            </a:pPr>
            <a:r>
              <a:rPr lang="en-US" dirty="0" smtClean="0"/>
              <a:t> &lt;</a:t>
            </a:r>
            <a:r>
              <a:rPr lang="en-US" dirty="0" err="1" smtClean="0">
                <a:solidFill>
                  <a:srgbClr val="FF0000"/>
                </a:solidFill>
              </a:rPr>
              <a:t>var</a:t>
            </a:r>
            <a:r>
              <a:rPr lang="en-US" dirty="0" smtClean="0"/>
              <a:t> </a:t>
            </a:r>
            <a:r>
              <a:rPr lang="en-US" dirty="0" smtClean="0">
                <a:solidFill>
                  <a:schemeClr val="accent3">
                    <a:lumMod val="50000"/>
                  </a:schemeClr>
                </a:solidFill>
              </a:rPr>
              <a:t>name</a:t>
            </a:r>
            <a:r>
              <a:rPr lang="en-US" dirty="0" smtClean="0"/>
              <a:t>=“</a:t>
            </a:r>
            <a:r>
              <a:rPr lang="en-US" dirty="0" err="1" smtClean="0"/>
              <a:t>ny_local</a:t>
            </a:r>
            <a:r>
              <a:rPr lang="en-US" dirty="0" smtClean="0"/>
              <a:t>” </a:t>
            </a:r>
            <a:r>
              <a:rPr lang="en-US" dirty="0" smtClean="0">
                <a:solidFill>
                  <a:schemeClr val="accent3">
                    <a:lumMod val="50000"/>
                  </a:schemeClr>
                </a:solidFill>
              </a:rPr>
              <a:t>path</a:t>
            </a:r>
            <a:r>
              <a:rPr lang="en-US" dirty="0" smtClean="0"/>
              <a:t>=“/aux” </a:t>
            </a:r>
            <a:r>
              <a:rPr lang="en-US" dirty="0" smtClean="0">
                <a:solidFill>
                  <a:schemeClr val="accent3">
                    <a:lumMod val="50000"/>
                  </a:schemeClr>
                </a:solidFill>
              </a:rPr>
              <a:t>type</a:t>
            </a:r>
            <a:r>
              <a:rPr lang="en-US" dirty="0" smtClean="0"/>
              <a:t>=“integer”/&gt;</a:t>
            </a:r>
          </a:p>
          <a:p>
            <a:pPr marL="514350" lvl="1" indent="-514350">
              <a:buFont typeface="+mj-lt"/>
              <a:buAutoNum type="arabicPeriod"/>
            </a:pPr>
            <a:endParaRPr lang="en-US" sz="3200" dirty="0" smtClean="0"/>
          </a:p>
          <a:p>
            <a:pPr marL="514350" lvl="1" indent="-514350">
              <a:buFont typeface="+mj-lt"/>
              <a:buAutoNum type="arabicPeriod" startAt="10"/>
            </a:pPr>
            <a:r>
              <a:rPr lang="en-US" sz="3200" dirty="0" smtClean="0"/>
              <a:t> &lt;</a:t>
            </a:r>
            <a:r>
              <a:rPr lang="en-US" sz="3200" dirty="0" smtClean="0">
                <a:solidFill>
                  <a:srgbClr val="FF0000"/>
                </a:solidFill>
              </a:rPr>
              <a:t>global-bounds</a:t>
            </a:r>
            <a:r>
              <a:rPr lang="en-US" sz="3200" dirty="0" smtClean="0"/>
              <a:t> </a:t>
            </a:r>
            <a:r>
              <a:rPr lang="en-US" sz="3200" dirty="0" smtClean="0">
                <a:solidFill>
                  <a:schemeClr val="accent3">
                    <a:lumMod val="50000"/>
                  </a:schemeClr>
                </a:solidFill>
              </a:rPr>
              <a:t>dimensions</a:t>
            </a:r>
            <a:r>
              <a:rPr lang="en-US" sz="3200" dirty="0" smtClean="0"/>
              <a:t>="</a:t>
            </a:r>
            <a:r>
              <a:rPr lang="en-US" sz="3200" dirty="0" err="1" smtClean="0"/>
              <a:t>nx_global,ny_global</a:t>
            </a:r>
            <a:r>
              <a:rPr lang="en-US" sz="3200" dirty="0" smtClean="0"/>
              <a:t>" </a:t>
            </a:r>
            <a:r>
              <a:rPr lang="en-US" sz="3200" dirty="0" smtClean="0">
                <a:solidFill>
                  <a:schemeClr val="accent3">
                    <a:lumMod val="50000"/>
                  </a:schemeClr>
                </a:solidFill>
              </a:rPr>
              <a:t>offsets</a:t>
            </a:r>
            <a:r>
              <a:rPr lang="en-US" sz="3200" dirty="0" smtClean="0"/>
              <a:t>="</a:t>
            </a:r>
            <a:r>
              <a:rPr lang="en-US" sz="3200" dirty="0" err="1" smtClean="0"/>
              <a:t>offs_x,offs_y</a:t>
            </a:r>
            <a:r>
              <a:rPr lang="en-US" sz="3200" dirty="0" smtClean="0"/>
              <a:t>"&gt;</a:t>
            </a:r>
          </a:p>
          <a:p>
            <a:pPr marL="514350" lvl="1" indent="-514350">
              <a:buFont typeface="+mj-lt"/>
              <a:buAutoNum type="arabicPeriod" startAt="10"/>
            </a:pPr>
            <a:r>
              <a:rPr lang="en-US" sz="3200" dirty="0" smtClean="0"/>
              <a:t> &lt;</a:t>
            </a:r>
            <a:r>
              <a:rPr lang="en-US" sz="3200" dirty="0" err="1" smtClean="0">
                <a:solidFill>
                  <a:srgbClr val="FF0000"/>
                </a:solidFill>
              </a:rPr>
              <a:t>var</a:t>
            </a:r>
            <a:r>
              <a:rPr lang="en-US" sz="3200" dirty="0" smtClean="0"/>
              <a:t> </a:t>
            </a:r>
            <a:r>
              <a:rPr lang="en-US" sz="3200" dirty="0" smtClean="0">
                <a:solidFill>
                  <a:schemeClr val="accent3">
                    <a:lumMod val="50000"/>
                  </a:schemeClr>
                </a:solidFill>
              </a:rPr>
              <a:t>name</a:t>
            </a:r>
            <a:r>
              <a:rPr lang="en-US" sz="3200" dirty="0" smtClean="0"/>
              <a:t>=“</a:t>
            </a:r>
            <a:r>
              <a:rPr lang="en-US" sz="3200" dirty="0" err="1" smtClean="0"/>
              <a:t>xy</a:t>
            </a:r>
            <a:r>
              <a:rPr lang="en-US" sz="3200" dirty="0" smtClean="0"/>
              <a:t>” </a:t>
            </a:r>
            <a:r>
              <a:rPr lang="en-US" sz="3200" dirty="0" smtClean="0">
                <a:solidFill>
                  <a:schemeClr val="accent3">
                    <a:lumMod val="50000"/>
                  </a:schemeClr>
                </a:solidFill>
              </a:rPr>
              <a:t>type</a:t>
            </a:r>
            <a:r>
              <a:rPr lang="en-US" sz="3200" dirty="0" smtClean="0"/>
              <a:t>=“real*8” </a:t>
            </a:r>
            <a:r>
              <a:rPr lang="en-US" sz="3200" dirty="0" smtClean="0">
                <a:solidFill>
                  <a:schemeClr val="accent3">
                    <a:lumMod val="50000"/>
                  </a:schemeClr>
                </a:solidFill>
              </a:rPr>
              <a:t>dimensions</a:t>
            </a:r>
            <a:r>
              <a:rPr lang="en-US" sz="3200" dirty="0" smtClean="0"/>
              <a:t>=“</a:t>
            </a:r>
            <a:r>
              <a:rPr lang="en-US" sz="3200" dirty="0" err="1" smtClean="0"/>
              <a:t>nx_local,ny_local</a:t>
            </a:r>
            <a:r>
              <a:rPr lang="en-US" sz="3200" dirty="0" smtClean="0"/>
              <a:t>”/&gt;</a:t>
            </a:r>
          </a:p>
          <a:p>
            <a:pPr marL="514350" lvl="1" indent="-514350">
              <a:buFont typeface="+mj-lt"/>
              <a:buAutoNum type="arabicPeriod" startAt="10"/>
            </a:pPr>
            <a:r>
              <a:rPr lang="en-US" sz="3200" dirty="0" smtClean="0"/>
              <a:t> &lt;/</a:t>
            </a:r>
            <a:r>
              <a:rPr lang="en-US" sz="3200" dirty="0" smtClean="0">
                <a:solidFill>
                  <a:srgbClr val="FF0000"/>
                </a:solidFill>
              </a:rPr>
              <a:t>global-bound</a:t>
            </a:r>
            <a:r>
              <a:rPr lang="en-US" sz="3200" dirty="0" smtClean="0">
                <a:solidFill>
                  <a:schemeClr val="accent3">
                    <a:lumMod val="50000"/>
                  </a:schemeClr>
                </a:solidFill>
              </a:rPr>
              <a:t>s</a:t>
            </a:r>
            <a:r>
              <a:rPr lang="en-US" sz="3200" dirty="0" smtClean="0"/>
              <a:t>&gt;</a:t>
            </a:r>
          </a:p>
          <a:p>
            <a:pPr marL="514350" lvl="1" indent="-514350">
              <a:buFont typeface="+mj-lt"/>
              <a:buAutoNum type="arabicPeriod" startAt="10"/>
            </a:pPr>
            <a:endParaRPr lang="en-US" sz="3200" dirty="0" smtClean="0"/>
          </a:p>
          <a:p>
            <a:pPr marL="514350" indent="-514350">
              <a:buFont typeface="+mj-lt"/>
              <a:buAutoNum type="arabicPeriod" startAt="13"/>
            </a:pPr>
            <a:r>
              <a:rPr lang="en-US" dirty="0" smtClean="0"/>
              <a:t> &lt;/</a:t>
            </a:r>
            <a:r>
              <a:rPr lang="en-US" dirty="0" smtClean="0">
                <a:solidFill>
                  <a:srgbClr val="FF0000"/>
                </a:solidFill>
              </a:rPr>
              <a:t>adios-group</a:t>
            </a:r>
            <a:r>
              <a:rPr lang="en-US" dirty="0" smtClean="0"/>
              <a:t>&gt;</a:t>
            </a:r>
          </a:p>
          <a:p>
            <a:pPr marL="514350" lvl="1" indent="-514350">
              <a:buFont typeface="+mj-lt"/>
              <a:buAutoNum type="arabicPeriod"/>
            </a:pPr>
            <a:endParaRPr lang="en-US" sz="3200" dirty="0" smtClean="0"/>
          </a:p>
          <a:p>
            <a:pPr marL="514350" lvl="1" indent="-514350">
              <a:buFont typeface="+mj-lt"/>
              <a:buAutoNum type="arabicPeriod" startAt="14"/>
            </a:pPr>
            <a:r>
              <a:rPr lang="en-US" sz="3200" dirty="0" smtClean="0"/>
              <a:t>&lt;</a:t>
            </a:r>
            <a:r>
              <a:rPr lang="en-US" sz="3200" dirty="0" err="1" smtClean="0">
                <a:solidFill>
                  <a:srgbClr val="FF0000"/>
                </a:solidFill>
              </a:rPr>
              <a:t>transport</a:t>
            </a:r>
            <a:r>
              <a:rPr lang="en-US" sz="3200" dirty="0" err="1" smtClean="0">
                <a:solidFill>
                  <a:schemeClr val="accent3">
                    <a:lumMod val="50000"/>
                  </a:schemeClr>
                </a:solidFill>
              </a:rPr>
              <a:t>group</a:t>
            </a:r>
            <a:r>
              <a:rPr lang="en-US" sz="3200" dirty="0" smtClean="0"/>
              <a:t>="writer" </a:t>
            </a:r>
            <a:r>
              <a:rPr lang="en-US" sz="3200" dirty="0" smtClean="0">
                <a:solidFill>
                  <a:schemeClr val="accent3">
                    <a:lumMod val="50000"/>
                  </a:schemeClr>
                </a:solidFill>
              </a:rPr>
              <a:t>method</a:t>
            </a:r>
            <a:r>
              <a:rPr lang="en-US" sz="3200" dirty="0" smtClean="0"/>
              <a:t>="MPI"/&gt;</a:t>
            </a:r>
          </a:p>
          <a:p>
            <a:pPr marL="514350" lvl="1" indent="-514350">
              <a:buFont typeface="+mj-lt"/>
              <a:buAutoNum type="arabicPeriod" startAt="14"/>
            </a:pPr>
            <a:r>
              <a:rPr lang="en-US" sz="3200" dirty="0" smtClean="0"/>
              <a:t>&lt;</a:t>
            </a:r>
            <a:r>
              <a:rPr lang="en-US" sz="3200" dirty="0" smtClean="0">
                <a:solidFill>
                  <a:srgbClr val="FF0000"/>
                </a:solidFill>
              </a:rPr>
              <a:t>buffer</a:t>
            </a:r>
            <a:r>
              <a:rPr lang="en-US" sz="3200" dirty="0" smtClean="0"/>
              <a:t> </a:t>
            </a:r>
            <a:r>
              <a:rPr lang="en-US" sz="3200" dirty="0" smtClean="0">
                <a:solidFill>
                  <a:schemeClr val="accent3">
                    <a:lumMod val="50000"/>
                  </a:schemeClr>
                </a:solidFill>
              </a:rPr>
              <a:t>size-MB</a:t>
            </a:r>
            <a:r>
              <a:rPr lang="en-US" sz="3200" dirty="0" smtClean="0"/>
              <a:t>="4" </a:t>
            </a:r>
            <a:r>
              <a:rPr lang="en-US" sz="3200" dirty="0" smtClean="0">
                <a:solidFill>
                  <a:schemeClr val="accent3">
                    <a:lumMod val="50000"/>
                  </a:schemeClr>
                </a:solidFill>
              </a:rPr>
              <a:t>allocate-time</a:t>
            </a:r>
            <a:r>
              <a:rPr lang="en-US" sz="3200" dirty="0" smtClean="0"/>
              <a:t>="now"/&gt;</a:t>
            </a:r>
          </a:p>
          <a:p>
            <a:pPr marL="514350" lvl="1" indent="-514350">
              <a:buFont typeface="+mj-lt"/>
              <a:buAutoNum type="arabicPeriod" startAt="14"/>
            </a:pPr>
            <a:endParaRPr lang="en-US" sz="3200" dirty="0" smtClean="0"/>
          </a:p>
          <a:p>
            <a:pPr marL="514350" lvl="1" indent="-514350">
              <a:buFont typeface="+mj-lt"/>
              <a:buAutoNum type="arabicPeriod" startAt="14"/>
            </a:pPr>
            <a:r>
              <a:rPr lang="en-US" sz="3200" dirty="0" smtClean="0"/>
              <a:t>&lt;/</a:t>
            </a:r>
            <a:r>
              <a:rPr lang="en-US" sz="3200" dirty="0" smtClean="0">
                <a:solidFill>
                  <a:srgbClr val="FF0000"/>
                </a:solidFill>
              </a:rPr>
              <a:t>adios-</a:t>
            </a:r>
            <a:r>
              <a:rPr lang="en-US" sz="3200" dirty="0" err="1" smtClean="0">
                <a:solidFill>
                  <a:srgbClr val="FF0000"/>
                </a:solidFill>
              </a:rPr>
              <a:t>config</a:t>
            </a:r>
            <a:r>
              <a:rPr lang="en-US" sz="3200" dirty="0" smtClean="0"/>
              <a:t>&gt;</a:t>
            </a:r>
          </a:p>
        </p:txBody>
      </p:sp>
    </p:spTree>
    <p:extLst>
      <p:ext uri="{BB962C8B-B14F-4D97-AF65-F5344CB8AC3E}">
        <p14:creationId xmlns:p14="http://schemas.microsoft.com/office/powerpoint/2010/main" val="230484036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gpp.py</a:t>
            </a:r>
            <a:endParaRPr lang="en-US" dirty="0"/>
          </a:p>
        </p:txBody>
      </p:sp>
      <p:sp>
        <p:nvSpPr>
          <p:cNvPr id="3" name="Text Placeholder 2"/>
          <p:cNvSpPr>
            <a:spLocks noGrp="1"/>
          </p:cNvSpPr>
          <p:nvPr>
            <p:ph type="body" sz="quarter" idx="10"/>
          </p:nvPr>
        </p:nvSpPr>
        <p:spPr/>
        <p:txBody>
          <a:bodyPr>
            <a:normAutofit fontScale="55000" lnSpcReduction="20000"/>
          </a:bodyPr>
          <a:lstStyle/>
          <a:p>
            <a:r>
              <a:rPr lang="en-US" dirty="0" smtClean="0"/>
              <a:t>Converts the XML file into F90 (or C) code.</a:t>
            </a:r>
          </a:p>
          <a:p>
            <a:r>
              <a:rPr lang="en-US" dirty="0" smtClean="0"/>
              <a:t>&gt; </a:t>
            </a:r>
            <a:r>
              <a:rPr lang="en-US" dirty="0" err="1" smtClean="0">
                <a:solidFill>
                  <a:srgbClr val="FF0000"/>
                </a:solidFill>
              </a:rPr>
              <a:t>gpp.py</a:t>
            </a:r>
            <a:r>
              <a:rPr lang="en-US" dirty="0" smtClean="0">
                <a:solidFill>
                  <a:srgbClr val="FF0000"/>
                </a:solidFill>
              </a:rPr>
              <a:t> </a:t>
            </a:r>
            <a:r>
              <a:rPr lang="en-US" dirty="0" err="1" smtClean="0">
                <a:solidFill>
                  <a:srgbClr val="FF0000"/>
                </a:solidFill>
              </a:rPr>
              <a:t>writer.xml</a:t>
            </a:r>
            <a:endParaRPr lang="en-US" dirty="0" smtClean="0">
              <a:solidFill>
                <a:srgbClr val="FF0000"/>
              </a:solidFill>
            </a:endParaRPr>
          </a:p>
          <a:p>
            <a:r>
              <a:rPr lang="en-US" dirty="0" smtClean="0"/>
              <a:t>&gt; </a:t>
            </a:r>
            <a:r>
              <a:rPr lang="en-US" dirty="0" smtClean="0">
                <a:solidFill>
                  <a:srgbClr val="FF0000"/>
                </a:solidFill>
              </a:rPr>
              <a:t>cat </a:t>
            </a:r>
            <a:r>
              <a:rPr lang="en-US" dirty="0" err="1" smtClean="0">
                <a:solidFill>
                  <a:srgbClr val="FF0000"/>
                </a:solidFill>
              </a:rPr>
              <a:t>gwrite_writer.fh</a:t>
            </a:r>
            <a:endParaRPr lang="en-US" dirty="0" smtClean="0">
              <a:solidFill>
                <a:srgbClr val="FF0000"/>
              </a:solidFill>
            </a:endParaRPr>
          </a:p>
          <a:p>
            <a:pPr>
              <a:buNone/>
            </a:pPr>
            <a:r>
              <a:rPr lang="en-US" smtClean="0"/>
              <a:t>adios_groupsize </a:t>
            </a:r>
            <a:r>
              <a:rPr lang="en-US" dirty="0" smtClean="0"/>
              <a:t>= 4 &amp;</a:t>
            </a:r>
          </a:p>
          <a:p>
            <a:pPr>
              <a:buNone/>
            </a:pPr>
            <a:r>
              <a:rPr lang="en-US" dirty="0" smtClean="0"/>
              <a:t> + 4 &amp;</a:t>
            </a:r>
          </a:p>
          <a:p>
            <a:pPr>
              <a:buNone/>
            </a:pPr>
            <a:r>
              <a:rPr lang="en-US" dirty="0" smtClean="0"/>
              <a:t> + 4 &amp;</a:t>
            </a:r>
          </a:p>
          <a:p>
            <a:pPr>
              <a:buNone/>
            </a:pPr>
            <a:r>
              <a:rPr lang="en-US" dirty="0" smtClean="0"/>
              <a:t> + 4 &amp;</a:t>
            </a:r>
          </a:p>
          <a:p>
            <a:pPr>
              <a:buNone/>
            </a:pPr>
            <a:r>
              <a:rPr lang="en-US" dirty="0" smtClean="0"/>
              <a:t> + 4 &amp;</a:t>
            </a:r>
          </a:p>
          <a:p>
            <a:pPr>
              <a:buNone/>
            </a:pPr>
            <a:r>
              <a:rPr lang="en-US" dirty="0" smtClean="0"/>
              <a:t> + 4 &amp;</a:t>
            </a:r>
          </a:p>
          <a:p>
            <a:pPr>
              <a:buNone/>
            </a:pPr>
            <a:r>
              <a:rPr lang="en-US" dirty="0" smtClean="0"/>
              <a:t> + 8 * (</a:t>
            </a:r>
            <a:r>
              <a:rPr lang="en-US" dirty="0" err="1" smtClean="0"/>
              <a:t>nx_local</a:t>
            </a:r>
            <a:r>
              <a:rPr lang="en-US" dirty="0" smtClean="0"/>
              <a:t>) * (</a:t>
            </a:r>
            <a:r>
              <a:rPr lang="en-US" dirty="0" err="1" smtClean="0"/>
              <a:t>ny_local</a:t>
            </a:r>
            <a:r>
              <a:rPr lang="en-US" dirty="0" smtClean="0"/>
              <a:t>)</a:t>
            </a:r>
          </a:p>
          <a:p>
            <a:pPr>
              <a:buNone/>
            </a:pPr>
            <a:r>
              <a:rPr lang="en-US" smtClean="0"/>
              <a:t>call adios_group_size (adios_handle, adios_groupsize, adios_totalsize, adios_err</a:t>
            </a:r>
            <a:r>
              <a:rPr lang="en-US" dirty="0" smtClean="0"/>
              <a:t>)</a:t>
            </a:r>
          </a:p>
          <a:p>
            <a:pPr>
              <a:buNone/>
            </a:pPr>
            <a:r>
              <a:rPr lang="en-US" smtClean="0"/>
              <a:t>call adios_write (adios_handle</a:t>
            </a:r>
            <a:r>
              <a:rPr lang="en-US" dirty="0" smtClean="0"/>
              <a:t>, "</a:t>
            </a:r>
            <a:r>
              <a:rPr lang="en-US" dirty="0" err="1" smtClean="0"/>
              <a:t>nx_global</a:t>
            </a:r>
            <a:r>
              <a:rPr lang="en-US" dirty="0" smtClean="0"/>
              <a:t>", </a:t>
            </a:r>
            <a:r>
              <a:rPr lang="en-US" dirty="0" err="1" smtClean="0"/>
              <a:t>nx_global</a:t>
            </a:r>
            <a:r>
              <a:rPr lang="en-US" smtClean="0"/>
              <a:t>, adios_err</a:t>
            </a:r>
            <a:r>
              <a:rPr lang="en-US" dirty="0" smtClean="0"/>
              <a:t>)</a:t>
            </a:r>
          </a:p>
          <a:p>
            <a:pPr>
              <a:buNone/>
            </a:pPr>
            <a:r>
              <a:rPr lang="en-US" smtClean="0"/>
              <a:t>call adios_write (adios_handle</a:t>
            </a:r>
            <a:r>
              <a:rPr lang="en-US" dirty="0" smtClean="0"/>
              <a:t>, "</a:t>
            </a:r>
            <a:r>
              <a:rPr lang="en-US" dirty="0" err="1" smtClean="0"/>
              <a:t>ny_global</a:t>
            </a:r>
            <a:r>
              <a:rPr lang="en-US" dirty="0" smtClean="0"/>
              <a:t>", </a:t>
            </a:r>
            <a:r>
              <a:rPr lang="en-US" dirty="0" err="1" smtClean="0"/>
              <a:t>ny_global</a:t>
            </a:r>
            <a:r>
              <a:rPr lang="en-US" smtClean="0"/>
              <a:t>, adios_err</a:t>
            </a:r>
            <a:r>
              <a:rPr lang="en-US" dirty="0" smtClean="0"/>
              <a:t>)</a:t>
            </a:r>
          </a:p>
          <a:p>
            <a:pPr>
              <a:buNone/>
            </a:pPr>
            <a:r>
              <a:rPr lang="en-US" smtClean="0"/>
              <a:t>call adios_write (adios_handle</a:t>
            </a:r>
            <a:r>
              <a:rPr lang="en-US" dirty="0" smtClean="0"/>
              <a:t>, "</a:t>
            </a:r>
            <a:r>
              <a:rPr lang="en-US" dirty="0" err="1" smtClean="0"/>
              <a:t>offs_x</a:t>
            </a:r>
            <a:r>
              <a:rPr lang="en-US" dirty="0" smtClean="0"/>
              <a:t>", </a:t>
            </a:r>
            <a:r>
              <a:rPr lang="en-US" dirty="0" err="1" smtClean="0"/>
              <a:t>offs_x</a:t>
            </a:r>
            <a:r>
              <a:rPr lang="en-US" smtClean="0"/>
              <a:t>, adios_err</a:t>
            </a:r>
            <a:r>
              <a:rPr lang="en-US" dirty="0" smtClean="0"/>
              <a:t>)</a:t>
            </a:r>
          </a:p>
          <a:p>
            <a:pPr>
              <a:buNone/>
            </a:pPr>
            <a:r>
              <a:rPr lang="en-US" smtClean="0"/>
              <a:t>call adios_write (adios_handle</a:t>
            </a:r>
            <a:r>
              <a:rPr lang="en-US" dirty="0" smtClean="0"/>
              <a:t>, "</a:t>
            </a:r>
            <a:r>
              <a:rPr lang="en-US" dirty="0" err="1" smtClean="0"/>
              <a:t>offs_y</a:t>
            </a:r>
            <a:r>
              <a:rPr lang="en-US" dirty="0" smtClean="0"/>
              <a:t>", </a:t>
            </a:r>
            <a:r>
              <a:rPr lang="en-US" dirty="0" err="1" smtClean="0"/>
              <a:t>offs_y</a:t>
            </a:r>
            <a:r>
              <a:rPr lang="en-US" smtClean="0"/>
              <a:t>, adios_err</a:t>
            </a:r>
            <a:r>
              <a:rPr lang="en-US" dirty="0" smtClean="0"/>
              <a:t>)</a:t>
            </a:r>
          </a:p>
          <a:p>
            <a:pPr>
              <a:buNone/>
            </a:pPr>
            <a:r>
              <a:rPr lang="en-US" smtClean="0"/>
              <a:t>call adios_write (adios_handle</a:t>
            </a:r>
            <a:r>
              <a:rPr lang="en-US" dirty="0" smtClean="0"/>
              <a:t>, "</a:t>
            </a:r>
            <a:r>
              <a:rPr lang="en-US" dirty="0" err="1" smtClean="0"/>
              <a:t>nx_local</a:t>
            </a:r>
            <a:r>
              <a:rPr lang="en-US" dirty="0" smtClean="0"/>
              <a:t>", </a:t>
            </a:r>
            <a:r>
              <a:rPr lang="en-US" dirty="0" err="1" smtClean="0"/>
              <a:t>nx_local</a:t>
            </a:r>
            <a:r>
              <a:rPr lang="en-US" smtClean="0"/>
              <a:t>, adios_err</a:t>
            </a:r>
            <a:r>
              <a:rPr lang="en-US" dirty="0" smtClean="0"/>
              <a:t>)</a:t>
            </a:r>
          </a:p>
          <a:p>
            <a:pPr>
              <a:buNone/>
            </a:pPr>
            <a:r>
              <a:rPr lang="en-US" smtClean="0"/>
              <a:t>call adios_write (adios_handle</a:t>
            </a:r>
            <a:r>
              <a:rPr lang="en-US" dirty="0" smtClean="0"/>
              <a:t>, "</a:t>
            </a:r>
            <a:r>
              <a:rPr lang="en-US" dirty="0" err="1" smtClean="0"/>
              <a:t>ny_local</a:t>
            </a:r>
            <a:r>
              <a:rPr lang="en-US" dirty="0" smtClean="0"/>
              <a:t>", </a:t>
            </a:r>
            <a:r>
              <a:rPr lang="en-US" dirty="0" err="1" smtClean="0"/>
              <a:t>ny_local</a:t>
            </a:r>
            <a:r>
              <a:rPr lang="en-US" smtClean="0"/>
              <a:t>, adios_err</a:t>
            </a:r>
            <a:r>
              <a:rPr lang="en-US" dirty="0" smtClean="0"/>
              <a:t>)</a:t>
            </a:r>
          </a:p>
          <a:p>
            <a:pPr>
              <a:buNone/>
            </a:pPr>
            <a:r>
              <a:rPr lang="en-US" smtClean="0"/>
              <a:t>call adios_write (adios_handle</a:t>
            </a:r>
            <a:r>
              <a:rPr lang="en-US" dirty="0" smtClean="0"/>
              <a:t>, "</a:t>
            </a:r>
            <a:r>
              <a:rPr lang="en-US" dirty="0" err="1" smtClean="0"/>
              <a:t>xy</a:t>
            </a:r>
            <a:r>
              <a:rPr lang="en-US" dirty="0" smtClean="0"/>
              <a:t>", </a:t>
            </a:r>
            <a:r>
              <a:rPr lang="en-US" dirty="0" err="1" smtClean="0"/>
              <a:t>xy</a:t>
            </a:r>
            <a:r>
              <a:rPr lang="en-US" smtClean="0"/>
              <a:t>, adios_err</a:t>
            </a:r>
            <a:r>
              <a:rPr lang="en-US" dirty="0" smtClean="0"/>
              <a:t>)</a:t>
            </a:r>
          </a:p>
        </p:txBody>
      </p:sp>
    </p:spTree>
    <p:extLst>
      <p:ext uri="{BB962C8B-B14F-4D97-AF65-F5344CB8AC3E}">
        <p14:creationId xmlns:p14="http://schemas.microsoft.com/office/powerpoint/2010/main" val="91700423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with ADIOS I/O (simplest form)</a:t>
            </a:r>
            <a:endParaRPr lang="en-US" dirty="0"/>
          </a:p>
        </p:txBody>
      </p:sp>
      <p:sp>
        <p:nvSpPr>
          <p:cNvPr id="3" name="Text Placeholder 2"/>
          <p:cNvSpPr>
            <a:spLocks noGrp="1"/>
          </p:cNvSpPr>
          <p:nvPr>
            <p:ph type="body" sz="quarter" idx="10"/>
          </p:nvPr>
        </p:nvSpPr>
        <p:spPr/>
        <p:txBody>
          <a:bodyPr>
            <a:normAutofit/>
          </a:bodyPr>
          <a:lstStyle/>
          <a:p>
            <a:pPr marL="0" indent="0">
              <a:buNone/>
            </a:pPr>
            <a:r>
              <a:rPr lang="en-US" sz="2400" dirty="0"/>
              <a:t>﻿call </a:t>
            </a:r>
            <a:r>
              <a:rPr lang="en-US" sz="2400" dirty="0" err="1"/>
              <a:t>adios_init</a:t>
            </a:r>
            <a:r>
              <a:rPr lang="en-US" sz="2400" dirty="0"/>
              <a:t> ("</a:t>
            </a:r>
            <a:r>
              <a:rPr lang="en-US" sz="2400" dirty="0" err="1"/>
              <a:t>writer.xml</a:t>
            </a:r>
            <a:r>
              <a:rPr lang="en-US" sz="2400" dirty="0"/>
              <a:t>", </a:t>
            </a:r>
            <a:r>
              <a:rPr lang="en-US" sz="2400" dirty="0" err="1"/>
              <a:t>group_comm</a:t>
            </a:r>
            <a:r>
              <a:rPr lang="en-US" sz="2400" dirty="0"/>
              <a:t>, </a:t>
            </a:r>
            <a:r>
              <a:rPr lang="en-US" sz="2400" dirty="0" err="1" smtClean="0"/>
              <a:t>adios_err</a:t>
            </a:r>
            <a:r>
              <a:rPr lang="en-US" sz="2400" dirty="0" smtClean="0"/>
              <a:t>)</a:t>
            </a:r>
          </a:p>
          <a:p>
            <a:pPr marL="0" indent="0">
              <a:buNone/>
            </a:pPr>
            <a:r>
              <a:rPr lang="en-US" sz="2400" dirty="0" smtClean="0"/>
              <a:t>…</a:t>
            </a:r>
          </a:p>
          <a:p>
            <a:pPr marL="0" indent="0">
              <a:buNone/>
            </a:pPr>
            <a:r>
              <a:rPr lang="en-US" sz="2400" dirty="0"/>
              <a:t>﻿call </a:t>
            </a:r>
            <a:r>
              <a:rPr lang="en-US" sz="2400" dirty="0" err="1"/>
              <a:t>adios_open</a:t>
            </a:r>
            <a:r>
              <a:rPr lang="en-US" sz="2400" dirty="0"/>
              <a:t> (</a:t>
            </a:r>
            <a:r>
              <a:rPr lang="en-US" sz="2400" dirty="0" err="1"/>
              <a:t>adios_handle</a:t>
            </a:r>
            <a:r>
              <a:rPr lang="en-US" sz="2400" dirty="0"/>
              <a:t>, "writer", trim(filename), </a:t>
            </a:r>
            <a:r>
              <a:rPr lang="en-US" sz="2400" dirty="0" smtClean="0"/>
              <a:t/>
            </a:r>
            <a:br>
              <a:rPr lang="en-US" sz="2400" dirty="0" smtClean="0"/>
            </a:br>
            <a:r>
              <a:rPr lang="en-US" sz="2400" dirty="0" smtClean="0"/>
              <a:t>                              "</a:t>
            </a:r>
            <a:r>
              <a:rPr lang="en-US" sz="2400" dirty="0"/>
              <a:t>w", </a:t>
            </a:r>
            <a:r>
              <a:rPr lang="en-US" sz="2400" dirty="0" err="1"/>
              <a:t>group_comm</a:t>
            </a:r>
            <a:r>
              <a:rPr lang="en-US" sz="2400" dirty="0"/>
              <a:t>, </a:t>
            </a:r>
            <a:r>
              <a:rPr lang="en-US" sz="2400" dirty="0" err="1"/>
              <a:t>adios_err</a:t>
            </a:r>
            <a:r>
              <a:rPr lang="en-US" sz="2400" dirty="0" smtClean="0"/>
              <a:t>)</a:t>
            </a:r>
          </a:p>
          <a:p>
            <a:pPr marL="0" indent="0">
              <a:buNone/>
            </a:pPr>
            <a:endParaRPr lang="en-US" sz="1000" dirty="0" smtClean="0"/>
          </a:p>
          <a:p>
            <a:pPr marL="0" indent="0">
              <a:buNone/>
            </a:pPr>
            <a:r>
              <a:rPr lang="en-US" sz="2400" dirty="0" smtClean="0"/>
              <a:t>#</a:t>
            </a:r>
            <a:r>
              <a:rPr lang="en-US" sz="2400" dirty="0"/>
              <a:t>include "</a:t>
            </a:r>
            <a:r>
              <a:rPr lang="en-US" sz="2400" dirty="0" err="1"/>
              <a:t>gwrite_writer.fh</a:t>
            </a:r>
            <a:r>
              <a:rPr lang="en-US" sz="2400" dirty="0"/>
              <a:t>"     </a:t>
            </a:r>
            <a:endParaRPr lang="en-US" sz="2400" dirty="0" smtClean="0"/>
          </a:p>
          <a:p>
            <a:pPr marL="0" indent="0">
              <a:buNone/>
            </a:pPr>
            <a:endParaRPr lang="en-US" sz="1000" dirty="0" smtClean="0"/>
          </a:p>
          <a:p>
            <a:pPr marL="0" indent="0">
              <a:buNone/>
            </a:pPr>
            <a:r>
              <a:rPr lang="en-US" sz="2400" dirty="0" smtClean="0"/>
              <a:t>call </a:t>
            </a:r>
            <a:r>
              <a:rPr lang="en-US" sz="2400" dirty="0" err="1"/>
              <a:t>adios_close</a:t>
            </a:r>
            <a:r>
              <a:rPr lang="en-US" sz="2400" dirty="0"/>
              <a:t> (</a:t>
            </a:r>
            <a:r>
              <a:rPr lang="en-US" sz="2400" dirty="0" err="1"/>
              <a:t>adios_handle</a:t>
            </a:r>
            <a:r>
              <a:rPr lang="en-US" sz="2400" dirty="0"/>
              <a:t>, </a:t>
            </a:r>
            <a:r>
              <a:rPr lang="en-US" sz="2400" dirty="0" err="1"/>
              <a:t>adios_err</a:t>
            </a:r>
            <a:r>
              <a:rPr lang="en-US" sz="2400" dirty="0" smtClean="0"/>
              <a:t>)</a:t>
            </a:r>
          </a:p>
          <a:p>
            <a:pPr marL="0" indent="0">
              <a:buNone/>
            </a:pPr>
            <a:r>
              <a:rPr lang="en-US" sz="2400" dirty="0" smtClean="0"/>
              <a:t>…</a:t>
            </a:r>
          </a:p>
          <a:p>
            <a:pPr marL="0" indent="0">
              <a:buNone/>
            </a:pPr>
            <a:r>
              <a:rPr lang="en-US" sz="2400" dirty="0"/>
              <a:t>﻿call </a:t>
            </a:r>
            <a:r>
              <a:rPr lang="en-US" sz="2400" dirty="0" err="1"/>
              <a:t>adios_finalize</a:t>
            </a:r>
            <a:r>
              <a:rPr lang="en-US" sz="2400" dirty="0"/>
              <a:t> (rank, </a:t>
            </a:r>
            <a:r>
              <a:rPr lang="en-US" sz="2400" dirty="0" err="1"/>
              <a:t>adios_err</a:t>
            </a:r>
            <a:r>
              <a:rPr lang="en-US" sz="2400" dirty="0"/>
              <a:t>)</a:t>
            </a:r>
          </a:p>
        </p:txBody>
      </p:sp>
      <p:sp>
        <p:nvSpPr>
          <p:cNvPr id="4" name="Slide Number Placeholder 3"/>
          <p:cNvSpPr>
            <a:spLocks noGrp="1"/>
          </p:cNvSpPr>
          <p:nvPr>
            <p:ph type="sldNum" sz="quarter" idx="4"/>
          </p:nvPr>
        </p:nvSpPr>
        <p:spPr/>
        <p:txBody>
          <a:bodyPr/>
          <a:lstStyle/>
          <a:p>
            <a:fld id="{4098244C-D8BF-F543-A2D5-85AF43F68658}" type="slidenum">
              <a:rPr lang="en-US" smtClean="0"/>
              <a:pPr/>
              <a:t>46</a:t>
            </a:fld>
            <a:endParaRPr lang="en-US" dirty="0"/>
          </a:p>
        </p:txBody>
      </p:sp>
    </p:spTree>
    <p:extLst>
      <p:ext uri="{BB962C8B-B14F-4D97-AF65-F5344CB8AC3E}">
        <p14:creationId xmlns:p14="http://schemas.microsoft.com/office/powerpoint/2010/main" val="216919759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Compile ADIOS codes</a:t>
            </a:r>
            <a:endParaRPr lang="en-US" dirty="0"/>
          </a:p>
        </p:txBody>
      </p:sp>
      <p:sp>
        <p:nvSpPr>
          <p:cNvPr id="5" name="Text Placeholder 4"/>
          <p:cNvSpPr>
            <a:spLocks noGrp="1"/>
          </p:cNvSpPr>
          <p:nvPr>
            <p:ph idx="1"/>
          </p:nvPr>
        </p:nvSpPr>
        <p:spPr/>
        <p:txBody>
          <a:bodyPr/>
          <a:lstStyle/>
          <a:p>
            <a:r>
              <a:rPr lang="en-US" dirty="0" err="1" smtClean="0"/>
              <a:t>Makefile</a:t>
            </a:r>
            <a:endParaRPr lang="en-US" dirty="0" smtClean="0"/>
          </a:p>
          <a:p>
            <a:pPr lvl="1"/>
            <a:r>
              <a:rPr lang="en-US" dirty="0" smtClean="0"/>
              <a:t>use </a:t>
            </a:r>
            <a:r>
              <a:rPr lang="en-US" dirty="0" err="1" smtClean="0"/>
              <a:t>adios_config</a:t>
            </a:r>
            <a:r>
              <a:rPr lang="en-US" dirty="0" smtClean="0"/>
              <a:t> tool to get compile and link options</a:t>
            </a:r>
          </a:p>
          <a:p>
            <a:pPr lvl="1"/>
            <a:endParaRPr lang="en-US" dirty="0" smtClean="0"/>
          </a:p>
          <a:p>
            <a:pPr lvl="1"/>
            <a:endParaRPr lang="en-US" dirty="0"/>
          </a:p>
          <a:p>
            <a:pPr lvl="1"/>
            <a:endParaRPr lang="en-US" dirty="0" smtClean="0"/>
          </a:p>
          <a:p>
            <a:pPr lvl="1"/>
            <a:endParaRPr lang="en-US" dirty="0"/>
          </a:p>
          <a:p>
            <a:pPr lvl="1"/>
            <a:r>
              <a:rPr lang="en-US" dirty="0" smtClean="0"/>
              <a:t>Codes that write and read</a:t>
            </a:r>
            <a:endParaRPr lang="en-US" dirty="0"/>
          </a:p>
        </p:txBody>
      </p:sp>
      <p:sp>
        <p:nvSpPr>
          <p:cNvPr id="6" name="TextBox 5"/>
          <p:cNvSpPr txBox="1"/>
          <p:nvPr/>
        </p:nvSpPr>
        <p:spPr>
          <a:xfrm>
            <a:off x="1190032" y="2119694"/>
            <a:ext cx="6601917" cy="1200329"/>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a:t>﻿</a:t>
            </a:r>
            <a:r>
              <a:rPr lang="en-US" b="1" dirty="0" smtClean="0"/>
              <a:t>ADIOS_DIR </a:t>
            </a:r>
            <a:r>
              <a:rPr lang="en-US" b="1" dirty="0"/>
              <a:t>= /opt/adios/</a:t>
            </a:r>
            <a:r>
              <a:rPr lang="en-US" b="1" dirty="0" smtClean="0"/>
              <a:t>1.5.0</a:t>
            </a:r>
          </a:p>
          <a:p>
            <a:r>
              <a:rPr lang="en-US" b="1" dirty="0" smtClean="0"/>
              <a:t>ADIOS_INC </a:t>
            </a:r>
            <a:r>
              <a:rPr lang="en-US" b="1" dirty="0"/>
              <a:t>= $(shell ${ADIOS_DIR}/bin/</a:t>
            </a:r>
            <a:r>
              <a:rPr lang="en-US" b="1" dirty="0" err="1"/>
              <a:t>adios_config</a:t>
            </a:r>
            <a:r>
              <a:rPr lang="en-US" b="1" dirty="0"/>
              <a:t> -c -f</a:t>
            </a:r>
            <a:r>
              <a:rPr lang="en-US" b="1" dirty="0" smtClean="0"/>
              <a:t>)</a:t>
            </a:r>
          </a:p>
          <a:p>
            <a:r>
              <a:rPr lang="en-US" b="1" dirty="0" smtClean="0"/>
              <a:t>ADIOS_FLIB </a:t>
            </a:r>
            <a:r>
              <a:rPr lang="en-US" b="1" dirty="0"/>
              <a:t>= $(shell ${ADIOS_DIR}/bin/</a:t>
            </a:r>
            <a:r>
              <a:rPr lang="en-US" b="1" dirty="0" err="1"/>
              <a:t>adios_config</a:t>
            </a:r>
            <a:r>
              <a:rPr lang="en-US" b="1" dirty="0"/>
              <a:t> -l -f</a:t>
            </a:r>
            <a:r>
              <a:rPr lang="en-US" b="1" dirty="0" smtClean="0"/>
              <a:t>)</a:t>
            </a:r>
          </a:p>
          <a:p>
            <a:r>
              <a:rPr lang="en-US" b="1" dirty="0" smtClean="0"/>
              <a:t>ADIOSREAD_FLIB </a:t>
            </a:r>
            <a:r>
              <a:rPr lang="en-US" b="1" dirty="0"/>
              <a:t>:= $(shell ${ADIOS_DIR}/bin/</a:t>
            </a:r>
            <a:r>
              <a:rPr lang="en-US" b="1" dirty="0" err="1"/>
              <a:t>adios_config</a:t>
            </a:r>
            <a:r>
              <a:rPr lang="en-US" b="1" dirty="0"/>
              <a:t> -l -f </a:t>
            </a:r>
            <a:r>
              <a:rPr lang="en-US" b="1" dirty="0" smtClean="0"/>
              <a:t>–r)</a:t>
            </a:r>
            <a:endParaRPr lang="en-US" dirty="0" smtClean="0"/>
          </a:p>
        </p:txBody>
      </p:sp>
      <p:sp>
        <p:nvSpPr>
          <p:cNvPr id="7" name="TextBox 6"/>
          <p:cNvSpPr txBox="1"/>
          <p:nvPr/>
        </p:nvSpPr>
        <p:spPr>
          <a:xfrm>
            <a:off x="1192428" y="4042223"/>
            <a:ext cx="6601917" cy="1754327"/>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a:t>﻿﻿writer: writer.F90 </a:t>
            </a:r>
            <a:r>
              <a:rPr lang="en-US" b="1" dirty="0" err="1" smtClean="0"/>
              <a:t>gwrite_writer.fh</a:t>
            </a:r>
            <a:endParaRPr lang="en-US" b="1" dirty="0" smtClean="0"/>
          </a:p>
          <a:p>
            <a:r>
              <a:rPr lang="en-US" b="1" dirty="0" smtClean="0"/>
              <a:t>        </a:t>
            </a:r>
            <a:r>
              <a:rPr lang="en-US" b="1" dirty="0"/>
              <a:t>${FC}   -g -c -o </a:t>
            </a:r>
            <a:r>
              <a:rPr lang="en-US" b="1" dirty="0" err="1"/>
              <a:t>writer.o</a:t>
            </a:r>
            <a:r>
              <a:rPr lang="en-US" b="1" dirty="0"/>
              <a:t> ${ADIOS_INC} </a:t>
            </a:r>
            <a:r>
              <a:rPr lang="en-US" b="1" dirty="0" smtClean="0"/>
              <a:t>writer.F90</a:t>
            </a:r>
          </a:p>
          <a:p>
            <a:r>
              <a:rPr lang="en-US" b="1" dirty="0" smtClean="0"/>
              <a:t>        </a:t>
            </a:r>
            <a:r>
              <a:rPr lang="en-US" b="1" dirty="0"/>
              <a:t>${LINKER}   -g -o writer </a:t>
            </a:r>
            <a:r>
              <a:rPr lang="en-US" b="1" dirty="0" err="1"/>
              <a:t>writer.o</a:t>
            </a:r>
            <a:r>
              <a:rPr lang="en-US" b="1" dirty="0"/>
              <a:t> ${ADIOS_FLIB</a:t>
            </a:r>
            <a:r>
              <a:rPr lang="en-US" b="1" dirty="0" smtClean="0"/>
              <a:t>}</a:t>
            </a:r>
          </a:p>
          <a:p>
            <a:endParaRPr lang="en-US" b="1" dirty="0"/>
          </a:p>
          <a:p>
            <a:r>
              <a:rPr lang="en-US" b="1" dirty="0" err="1" smtClean="0"/>
              <a:t>gwrite_writer.fh</a:t>
            </a:r>
            <a:r>
              <a:rPr lang="en-US" b="1" dirty="0"/>
              <a:t>: </a:t>
            </a:r>
            <a:r>
              <a:rPr lang="en-US" b="1" dirty="0" err="1" smtClean="0"/>
              <a:t>writer.xml</a:t>
            </a:r>
            <a:endParaRPr lang="en-US" b="1" dirty="0" smtClean="0"/>
          </a:p>
          <a:p>
            <a:r>
              <a:rPr lang="en-US" b="1" dirty="0" smtClean="0"/>
              <a:t>        </a:t>
            </a:r>
            <a:r>
              <a:rPr lang="en-US" b="1" dirty="0"/>
              <a:t>${GPP} </a:t>
            </a:r>
            <a:r>
              <a:rPr lang="en-US" b="1" dirty="0" err="1"/>
              <a:t>writer.xml</a:t>
            </a:r>
            <a:endParaRPr lang="en-US" dirty="0" smtClean="0"/>
          </a:p>
        </p:txBody>
      </p:sp>
    </p:spTree>
    <p:extLst>
      <p:ext uri="{BB962C8B-B14F-4D97-AF65-F5344CB8AC3E}">
        <p14:creationId xmlns:p14="http://schemas.microsoft.com/office/powerpoint/2010/main" val="361752575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Compile and run the code</a:t>
            </a:r>
            <a:endParaRPr lang="en-US" dirty="0"/>
          </a:p>
        </p:txBody>
      </p:sp>
      <p:sp>
        <p:nvSpPr>
          <p:cNvPr id="7" name="TextBox 6"/>
          <p:cNvSpPr txBox="1"/>
          <p:nvPr/>
        </p:nvSpPr>
        <p:spPr>
          <a:xfrm>
            <a:off x="522408" y="1082006"/>
            <a:ext cx="8097827" cy="3416320"/>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dirty="0">
                <a:solidFill>
                  <a:srgbClr val="FF0000"/>
                </a:solidFill>
              </a:rPr>
              <a:t>$ cd </a:t>
            </a:r>
            <a:r>
              <a:rPr lang="en-US" sz="2400" dirty="0" smtClean="0">
                <a:solidFill>
                  <a:srgbClr val="FF0000"/>
                </a:solidFill>
              </a:rPr>
              <a:t>~/tutorial</a:t>
            </a:r>
            <a:r>
              <a:rPr lang="en-US" sz="2400" dirty="0">
                <a:solidFill>
                  <a:srgbClr val="FF0000"/>
                </a:solidFill>
              </a:rPr>
              <a:t>/01_write_read</a:t>
            </a:r>
          </a:p>
          <a:p>
            <a:r>
              <a:rPr lang="en-US" sz="2400" dirty="0">
                <a:solidFill>
                  <a:srgbClr val="FF0000"/>
                </a:solidFill>
              </a:rPr>
              <a:t>$ make </a:t>
            </a:r>
          </a:p>
          <a:p>
            <a:r>
              <a:rPr lang="en-US" sz="2400" dirty="0">
                <a:solidFill>
                  <a:srgbClr val="FF0000"/>
                </a:solidFill>
              </a:rPr>
              <a:t>$ </a:t>
            </a:r>
            <a:r>
              <a:rPr lang="en-US" sz="2400" dirty="0" err="1">
                <a:solidFill>
                  <a:srgbClr val="FF0000"/>
                </a:solidFill>
              </a:rPr>
              <a:t>mpirun</a:t>
            </a:r>
            <a:r>
              <a:rPr lang="en-US" sz="2400" dirty="0">
                <a:solidFill>
                  <a:srgbClr val="FF0000"/>
                </a:solidFill>
              </a:rPr>
              <a:t> -</a:t>
            </a:r>
            <a:r>
              <a:rPr lang="en-US" sz="2400" dirty="0" err="1">
                <a:solidFill>
                  <a:srgbClr val="FF0000"/>
                </a:solidFill>
              </a:rPr>
              <a:t>np</a:t>
            </a:r>
            <a:r>
              <a:rPr lang="en-US" sz="2400" dirty="0">
                <a:solidFill>
                  <a:srgbClr val="FF0000"/>
                </a:solidFill>
              </a:rPr>
              <a:t> 12 ./writer</a:t>
            </a:r>
          </a:p>
          <a:p>
            <a:r>
              <a:rPr lang="en-US" sz="2400" dirty="0"/>
              <a:t> </a:t>
            </a:r>
            <a:r>
              <a:rPr lang="en-US" sz="2400" dirty="0" err="1"/>
              <a:t>ts</a:t>
            </a:r>
            <a:r>
              <a:rPr lang="en-US" sz="2400" dirty="0"/>
              <a:t>= 0</a:t>
            </a:r>
          </a:p>
          <a:p>
            <a:r>
              <a:rPr lang="en-US" sz="2400" dirty="0"/>
              <a:t> </a:t>
            </a:r>
            <a:r>
              <a:rPr lang="en-US" sz="2400" dirty="0" err="1"/>
              <a:t>ts</a:t>
            </a:r>
            <a:r>
              <a:rPr lang="en-US" sz="2400" dirty="0"/>
              <a:t>= 1</a:t>
            </a:r>
          </a:p>
          <a:p>
            <a:r>
              <a:rPr lang="fi-FI" sz="2400" dirty="0">
                <a:solidFill>
                  <a:srgbClr val="FF0000"/>
                </a:solidFill>
              </a:rPr>
              <a:t>$ </a:t>
            </a:r>
            <a:r>
              <a:rPr lang="fi-FI" sz="2400" dirty="0" err="1">
                <a:solidFill>
                  <a:srgbClr val="FF0000"/>
                </a:solidFill>
              </a:rPr>
              <a:t>ls</a:t>
            </a:r>
            <a:r>
              <a:rPr lang="fi-FI" sz="2400" dirty="0">
                <a:solidFill>
                  <a:srgbClr val="FF0000"/>
                </a:solidFill>
              </a:rPr>
              <a:t> -l *.</a:t>
            </a:r>
            <a:r>
              <a:rPr lang="fi-FI" sz="2400" dirty="0" err="1">
                <a:solidFill>
                  <a:srgbClr val="FF0000"/>
                </a:solidFill>
              </a:rPr>
              <a:t>bp</a:t>
            </a:r>
            <a:endParaRPr lang="fi-FI" sz="2400" dirty="0">
              <a:solidFill>
                <a:srgbClr val="FF0000"/>
              </a:solidFill>
            </a:endParaRPr>
          </a:p>
          <a:p>
            <a:r>
              <a:rPr lang="fi-FI" sz="2000" dirty="0" err="1">
                <a:solidFill>
                  <a:schemeClr val="bg1">
                    <a:lumMod val="65000"/>
                  </a:schemeClr>
                </a:solidFill>
              </a:rPr>
              <a:t>-rw-r--r--</a:t>
            </a:r>
            <a:r>
              <a:rPr lang="fi-FI" sz="2000" dirty="0">
                <a:solidFill>
                  <a:schemeClr val="bg1">
                    <a:lumMod val="65000"/>
                  </a:schemeClr>
                </a:solidFill>
              </a:rPr>
              <a:t> 1 </a:t>
            </a:r>
            <a:r>
              <a:rPr lang="fi-FI" sz="2000" dirty="0" err="1">
                <a:solidFill>
                  <a:schemeClr val="bg1">
                    <a:lumMod val="65000"/>
                  </a:schemeClr>
                </a:solidFill>
              </a:rPr>
              <a:t>esimmon</a:t>
            </a:r>
            <a:r>
              <a:rPr lang="fi-FI" sz="2000" dirty="0">
                <a:solidFill>
                  <a:schemeClr val="bg1">
                    <a:lumMod val="65000"/>
                  </a:schemeClr>
                </a:solidFill>
              </a:rPr>
              <a:t> </a:t>
            </a:r>
            <a:r>
              <a:rPr lang="fi-FI" sz="2000" dirty="0" err="1">
                <a:solidFill>
                  <a:schemeClr val="bg1">
                    <a:lumMod val="65000"/>
                  </a:schemeClr>
                </a:solidFill>
              </a:rPr>
              <a:t>esimmon</a:t>
            </a:r>
            <a:r>
              <a:rPr lang="fi-FI" sz="2400" dirty="0">
                <a:solidFill>
                  <a:schemeClr val="bg1">
                    <a:lumMod val="65000"/>
                  </a:schemeClr>
                </a:solidFill>
              </a:rPr>
              <a:t> </a:t>
            </a:r>
            <a:r>
              <a:rPr lang="fi-FI" sz="2400" dirty="0"/>
              <a:t>815379 </a:t>
            </a:r>
            <a:r>
              <a:rPr lang="fi-FI" sz="2000" dirty="0">
                <a:solidFill>
                  <a:schemeClr val="bg1">
                    <a:lumMod val="65000"/>
                  </a:schemeClr>
                </a:solidFill>
              </a:rPr>
              <a:t>2013-06-12 09:44 </a:t>
            </a:r>
            <a:r>
              <a:rPr lang="fi-FI" sz="2400" dirty="0"/>
              <a:t>writer00.bp</a:t>
            </a:r>
            <a:br>
              <a:rPr lang="fi-FI" sz="2400" dirty="0"/>
            </a:br>
            <a:r>
              <a:rPr lang="fi-FI" sz="2000" dirty="0" err="1">
                <a:solidFill>
                  <a:schemeClr val="bg1">
                    <a:lumMod val="65000"/>
                  </a:schemeClr>
                </a:solidFill>
              </a:rPr>
              <a:t>-rw-r--r--</a:t>
            </a:r>
            <a:r>
              <a:rPr lang="fi-FI" sz="2000" dirty="0">
                <a:solidFill>
                  <a:schemeClr val="bg1">
                    <a:lumMod val="65000"/>
                  </a:schemeClr>
                </a:solidFill>
              </a:rPr>
              <a:t> 1 </a:t>
            </a:r>
            <a:r>
              <a:rPr lang="fi-FI" sz="2000" dirty="0" err="1">
                <a:solidFill>
                  <a:schemeClr val="bg1">
                    <a:lumMod val="65000"/>
                  </a:schemeClr>
                </a:solidFill>
              </a:rPr>
              <a:t>esimmon</a:t>
            </a:r>
            <a:r>
              <a:rPr lang="fi-FI" sz="2000" dirty="0">
                <a:solidFill>
                  <a:schemeClr val="bg1">
                    <a:lumMod val="65000"/>
                  </a:schemeClr>
                </a:solidFill>
              </a:rPr>
              <a:t> </a:t>
            </a:r>
            <a:r>
              <a:rPr lang="fi-FI" sz="2000" dirty="0" err="1">
                <a:solidFill>
                  <a:schemeClr val="bg1">
                    <a:lumMod val="65000"/>
                  </a:schemeClr>
                </a:solidFill>
              </a:rPr>
              <a:t>esimmon</a:t>
            </a:r>
            <a:r>
              <a:rPr lang="fi-FI" sz="2000" dirty="0">
                <a:solidFill>
                  <a:schemeClr val="bg1">
                    <a:lumMod val="65000"/>
                  </a:schemeClr>
                </a:solidFill>
              </a:rPr>
              <a:t> </a:t>
            </a:r>
            <a:r>
              <a:rPr lang="fi-FI" sz="2400" dirty="0"/>
              <a:t>815628</a:t>
            </a:r>
            <a:r>
              <a:rPr lang="fi-FI" sz="2400" dirty="0">
                <a:solidFill>
                  <a:srgbClr val="C00000"/>
                </a:solidFill>
              </a:rPr>
              <a:t> </a:t>
            </a:r>
            <a:r>
              <a:rPr lang="fi-FI" sz="2000" dirty="0">
                <a:solidFill>
                  <a:schemeClr val="bg1">
                    <a:lumMod val="65000"/>
                  </a:schemeClr>
                </a:solidFill>
              </a:rPr>
              <a:t>2013-06-12 09:44 </a:t>
            </a:r>
            <a:r>
              <a:rPr lang="fi-FI" sz="2400" dirty="0"/>
              <a:t>writer01.bp</a:t>
            </a:r>
            <a:endParaRPr lang="en-US" sz="2400" dirty="0"/>
          </a:p>
          <a:p>
            <a:endParaRPr lang="en-US" sz="2400" dirty="0" smtClean="0"/>
          </a:p>
        </p:txBody>
      </p:sp>
    </p:spTree>
    <p:extLst>
      <p:ext uri="{BB962C8B-B14F-4D97-AF65-F5344CB8AC3E}">
        <p14:creationId xmlns:p14="http://schemas.microsoft.com/office/powerpoint/2010/main" val="310340783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rgbClr val="0070C0"/>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49</a:t>
            </a:fld>
            <a:endParaRPr lang="en-US"/>
          </a:p>
        </p:txBody>
      </p:sp>
    </p:spTree>
    <p:extLst>
      <p:ext uri="{BB962C8B-B14F-4D97-AF65-F5344CB8AC3E}">
        <p14:creationId xmlns:p14="http://schemas.microsoft.com/office/powerpoint/2010/main" val="315168269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14303"/>
            <a:ext cx="9144000" cy="624302"/>
          </a:xfrm>
        </p:spPr>
        <p:txBody>
          <a:bodyPr/>
          <a:lstStyle/>
          <a:p>
            <a:r>
              <a:rPr lang="en-US" dirty="0" smtClean="0">
                <a:solidFill>
                  <a:schemeClr val="tx1"/>
                </a:solidFill>
              </a:rPr>
              <a:t>Thanks for our Current Funding </a:t>
            </a:r>
            <a:r>
              <a:rPr lang="en-US" dirty="0" smtClean="0">
                <a:sym typeface="Wingdings"/>
              </a:rPr>
              <a:t></a:t>
            </a:r>
            <a:endParaRPr lang="en-US" dirty="0"/>
          </a:p>
        </p:txBody>
      </p:sp>
      <p:sp>
        <p:nvSpPr>
          <p:cNvPr id="3" name="Content Placeholder 2"/>
          <p:cNvSpPr>
            <a:spLocks noGrp="1"/>
          </p:cNvSpPr>
          <p:nvPr>
            <p:ph idx="1"/>
          </p:nvPr>
        </p:nvSpPr>
        <p:spPr>
          <a:xfrm>
            <a:off x="152400" y="699731"/>
            <a:ext cx="8839200" cy="5844039"/>
          </a:xfrm>
        </p:spPr>
        <p:txBody>
          <a:bodyPr>
            <a:normAutofit fontScale="85000" lnSpcReduction="20000"/>
          </a:bodyPr>
          <a:lstStyle/>
          <a:p>
            <a:pPr marL="457200" indent="-457200">
              <a:buFont typeface="+mj-lt"/>
              <a:buAutoNum type="arabicPeriod"/>
            </a:pPr>
            <a:r>
              <a:rPr lang="en-US" sz="2400" dirty="0"/>
              <a:t>OLCF:  ADIOS, </a:t>
            </a:r>
            <a:r>
              <a:rPr lang="en-US" sz="2400" dirty="0">
                <a:solidFill>
                  <a:srgbClr val="004E00"/>
                </a:solidFill>
              </a:rPr>
              <a:t>Barb </a:t>
            </a:r>
            <a:r>
              <a:rPr lang="en-US" sz="2400" dirty="0" err="1" smtClean="0">
                <a:solidFill>
                  <a:srgbClr val="004E00"/>
                </a:solidFill>
              </a:rPr>
              <a:t>Helland</a:t>
            </a:r>
            <a:r>
              <a:rPr lang="en-US" sz="2400" dirty="0" smtClean="0">
                <a:solidFill>
                  <a:srgbClr val="004E00"/>
                </a:solidFill>
              </a:rPr>
              <a:t> (Buddy Bland)</a:t>
            </a:r>
            <a:endParaRPr lang="en-US" sz="2400" dirty="0">
              <a:solidFill>
                <a:srgbClr val="004E00"/>
              </a:solidFill>
            </a:endParaRPr>
          </a:p>
          <a:p>
            <a:pPr marL="457200" indent="-457200">
              <a:buFont typeface="+mj-lt"/>
              <a:buAutoNum type="arabicPeriod"/>
            </a:pPr>
            <a:r>
              <a:rPr lang="en-US" sz="2400" dirty="0"/>
              <a:t>Runtime Staging, </a:t>
            </a:r>
            <a:r>
              <a:rPr lang="en-US" sz="2400" dirty="0" err="1"/>
              <a:t>Exascale</a:t>
            </a:r>
            <a:r>
              <a:rPr lang="en-US" sz="2400" dirty="0"/>
              <a:t>-SDM, ASCR:  </a:t>
            </a:r>
            <a:r>
              <a:rPr lang="en-US" sz="2400" dirty="0">
                <a:solidFill>
                  <a:schemeClr val="accent6">
                    <a:lumMod val="50000"/>
                  </a:schemeClr>
                </a:solidFill>
              </a:rPr>
              <a:t>Lucy </a:t>
            </a:r>
            <a:r>
              <a:rPr lang="en-US" sz="2400" dirty="0" err="1">
                <a:solidFill>
                  <a:schemeClr val="accent6">
                    <a:lumMod val="50000"/>
                  </a:schemeClr>
                </a:solidFill>
              </a:rPr>
              <a:t>Nowell</a:t>
            </a:r>
            <a:endParaRPr lang="en-US" sz="2400" dirty="0">
              <a:solidFill>
                <a:schemeClr val="accent6">
                  <a:lumMod val="50000"/>
                </a:schemeClr>
              </a:solidFill>
            </a:endParaRPr>
          </a:p>
          <a:p>
            <a:pPr marL="457200" indent="-457200">
              <a:buFont typeface="+mj-lt"/>
              <a:buAutoNum type="arabicPeriod"/>
            </a:pPr>
            <a:r>
              <a:rPr lang="en-US" sz="2400" dirty="0"/>
              <a:t>Scalable Data Management, Analysis and Visualization Institute, ASCR: </a:t>
            </a:r>
            <a:r>
              <a:rPr lang="en-US" sz="2400" dirty="0">
                <a:solidFill>
                  <a:srgbClr val="004E00"/>
                </a:solidFill>
              </a:rPr>
              <a:t>Lucy </a:t>
            </a:r>
            <a:r>
              <a:rPr lang="en-US" sz="2400" dirty="0" err="1">
                <a:solidFill>
                  <a:srgbClr val="004E00"/>
                </a:solidFill>
              </a:rPr>
              <a:t>Nowell</a:t>
            </a:r>
            <a:endParaRPr lang="en-US" sz="2400" dirty="0">
              <a:solidFill>
                <a:srgbClr val="004E00"/>
              </a:solidFill>
            </a:endParaRPr>
          </a:p>
          <a:p>
            <a:pPr marL="457200" indent="-457200">
              <a:buFont typeface="+mj-lt"/>
              <a:buAutoNum type="arabicPeriod"/>
            </a:pPr>
            <a:r>
              <a:rPr lang="en-US" sz="2400" dirty="0"/>
              <a:t>ASCR, International Collaboration Framework for Extreme Scale Experiments (ICEE):  </a:t>
            </a:r>
            <a:r>
              <a:rPr lang="en-US" sz="2400" dirty="0">
                <a:solidFill>
                  <a:srgbClr val="004E00"/>
                </a:solidFill>
              </a:rPr>
              <a:t>Rich Carlson</a:t>
            </a:r>
          </a:p>
          <a:p>
            <a:pPr marL="457200" indent="-457200">
              <a:buFont typeface="+mj-lt"/>
              <a:buAutoNum type="arabicPeriod"/>
            </a:pPr>
            <a:r>
              <a:rPr lang="en-US" sz="2400" dirty="0"/>
              <a:t>NSF, An Application Driven I/O Optimization Approach for </a:t>
            </a:r>
            <a:r>
              <a:rPr lang="en-US" sz="2400" dirty="0" err="1"/>
              <a:t>PetaScale</a:t>
            </a:r>
            <a:r>
              <a:rPr lang="en-US" sz="2400" dirty="0"/>
              <a:t> Systems and Scientific Discoveries:  </a:t>
            </a:r>
            <a:r>
              <a:rPr lang="en-US" sz="2400" dirty="0" err="1">
                <a:solidFill>
                  <a:srgbClr val="004E00"/>
                </a:solidFill>
              </a:rPr>
              <a:t>Almadena</a:t>
            </a:r>
            <a:r>
              <a:rPr lang="en-US" sz="2400" dirty="0">
                <a:solidFill>
                  <a:srgbClr val="004E00"/>
                </a:solidFill>
              </a:rPr>
              <a:t> </a:t>
            </a:r>
            <a:r>
              <a:rPr lang="en-US" sz="2400" dirty="0" err="1">
                <a:solidFill>
                  <a:srgbClr val="004E00"/>
                </a:solidFill>
              </a:rPr>
              <a:t>Chtchelkanova</a:t>
            </a:r>
            <a:endParaRPr lang="en-US" sz="2400" dirty="0">
              <a:solidFill>
                <a:srgbClr val="004E00"/>
              </a:solidFill>
            </a:endParaRPr>
          </a:p>
          <a:p>
            <a:pPr marL="457200" indent="-457200">
              <a:buFont typeface="+mj-lt"/>
              <a:buAutoNum type="arabicPeriod"/>
            </a:pPr>
            <a:r>
              <a:rPr lang="en-US" sz="2400" dirty="0"/>
              <a:t>ASCR, </a:t>
            </a:r>
            <a:r>
              <a:rPr lang="en-US" sz="2400" dirty="0" err="1"/>
              <a:t>SciDAC</a:t>
            </a:r>
            <a:r>
              <a:rPr lang="en-US" sz="2400" dirty="0"/>
              <a:t>, Edge Physics Simulation (EPSI):  </a:t>
            </a:r>
            <a:r>
              <a:rPr lang="en-US" sz="2400" dirty="0">
                <a:solidFill>
                  <a:srgbClr val="004E00"/>
                </a:solidFill>
              </a:rPr>
              <a:t>Randall </a:t>
            </a:r>
            <a:r>
              <a:rPr lang="en-US" sz="2400" dirty="0" err="1">
                <a:solidFill>
                  <a:srgbClr val="004E00"/>
                </a:solidFill>
              </a:rPr>
              <a:t>Laviolette</a:t>
            </a:r>
            <a:r>
              <a:rPr lang="en-US" sz="2400" dirty="0">
                <a:solidFill>
                  <a:srgbClr val="004E00"/>
                </a:solidFill>
              </a:rPr>
              <a:t>, John </a:t>
            </a:r>
            <a:r>
              <a:rPr lang="en-US" sz="2400" dirty="0" err="1">
                <a:solidFill>
                  <a:srgbClr val="004E00"/>
                </a:solidFill>
              </a:rPr>
              <a:t>Mandrekas</a:t>
            </a:r>
            <a:endParaRPr lang="en-US" sz="2400" dirty="0">
              <a:solidFill>
                <a:srgbClr val="004E00"/>
              </a:solidFill>
            </a:endParaRPr>
          </a:p>
          <a:p>
            <a:pPr marL="457200" indent="-457200">
              <a:buFont typeface="+mj-lt"/>
              <a:buAutoNum type="arabicPeriod"/>
            </a:pPr>
            <a:r>
              <a:rPr lang="en-US" sz="2400" dirty="0"/>
              <a:t>NSF, Remote Data Analysis and Visualization</a:t>
            </a:r>
            <a:r>
              <a:rPr lang="en-US" sz="2400" dirty="0">
                <a:solidFill>
                  <a:schemeClr val="accent6">
                    <a:lumMod val="50000"/>
                  </a:schemeClr>
                </a:solidFill>
              </a:rPr>
              <a:t>: Barry Schneider</a:t>
            </a:r>
          </a:p>
          <a:p>
            <a:pPr marL="457200" indent="-457200">
              <a:buFont typeface="+mj-lt"/>
              <a:buAutoNum type="arabicPeriod"/>
            </a:pPr>
            <a:r>
              <a:rPr lang="en-US" sz="2400" dirty="0"/>
              <a:t>NASA, An Elastic Parallel I/O Framework for Computational Climate Modeling: </a:t>
            </a:r>
            <a:r>
              <a:rPr lang="en-US" sz="2400" dirty="0" err="1">
                <a:solidFill>
                  <a:schemeClr val="accent6">
                    <a:lumMod val="50000"/>
                  </a:schemeClr>
                </a:solidFill>
              </a:rPr>
              <a:t>Tsengdar</a:t>
            </a:r>
            <a:r>
              <a:rPr lang="en-US" sz="2400" dirty="0">
                <a:solidFill>
                  <a:schemeClr val="accent6">
                    <a:lumMod val="50000"/>
                  </a:schemeClr>
                </a:solidFill>
              </a:rPr>
              <a:t> Lee</a:t>
            </a:r>
          </a:p>
          <a:p>
            <a:pPr marL="457200" indent="-457200">
              <a:buFont typeface="+mj-lt"/>
              <a:buAutoNum type="arabicPeriod"/>
            </a:pPr>
            <a:r>
              <a:rPr lang="en-US" sz="2400" dirty="0">
                <a:solidFill>
                  <a:schemeClr val="accent6">
                    <a:lumMod val="50000"/>
                  </a:schemeClr>
                </a:solidFill>
              </a:rPr>
              <a:t>OFES, </a:t>
            </a:r>
            <a:r>
              <a:rPr lang="en-US" sz="2400" dirty="0"/>
              <a:t>Center for Nonlinear Simulation of Energetic Particles in Burning Plasmas (CSEP), </a:t>
            </a:r>
            <a:r>
              <a:rPr lang="en-US" sz="2400" dirty="0">
                <a:solidFill>
                  <a:srgbClr val="004E00"/>
                </a:solidFill>
              </a:rPr>
              <a:t>John </a:t>
            </a:r>
            <a:r>
              <a:rPr lang="en-US" sz="2400" dirty="0" err="1">
                <a:solidFill>
                  <a:srgbClr val="004E00"/>
                </a:solidFill>
              </a:rPr>
              <a:t>Mandrekas</a:t>
            </a:r>
            <a:endParaRPr lang="en-US" sz="2400" dirty="0"/>
          </a:p>
          <a:p>
            <a:pPr marL="457200" indent="-457200">
              <a:buFont typeface="+mj-lt"/>
              <a:buAutoNum type="arabicPeriod"/>
            </a:pPr>
            <a:r>
              <a:rPr lang="en-US" sz="2400" dirty="0"/>
              <a:t>OFES, Energetic Particles, </a:t>
            </a:r>
            <a:r>
              <a:rPr lang="en-US" sz="2400" dirty="0">
                <a:solidFill>
                  <a:srgbClr val="004E00"/>
                </a:solidFill>
              </a:rPr>
              <a:t>John </a:t>
            </a:r>
            <a:r>
              <a:rPr lang="en-US" sz="2400" dirty="0" err="1">
                <a:solidFill>
                  <a:srgbClr val="004E00"/>
                </a:solidFill>
              </a:rPr>
              <a:t>Mandrekas</a:t>
            </a:r>
            <a:endParaRPr lang="en-US" sz="2400" dirty="0">
              <a:solidFill>
                <a:srgbClr val="004E00"/>
              </a:solidFill>
            </a:endParaRPr>
          </a:p>
          <a:p>
            <a:pPr marL="457200" indent="-457200">
              <a:buFont typeface="+mj-lt"/>
              <a:buAutoNum type="arabicPeriod"/>
            </a:pPr>
            <a:r>
              <a:rPr lang="en-US" sz="2400" dirty="0">
                <a:solidFill>
                  <a:srgbClr val="000000"/>
                </a:solidFill>
              </a:rPr>
              <a:t>BES, Network for </a:t>
            </a:r>
            <a:r>
              <a:rPr lang="en-US" sz="2400" dirty="0" err="1">
                <a:solidFill>
                  <a:srgbClr val="000000"/>
                </a:solidFill>
              </a:rPr>
              <a:t>ab</a:t>
            </a:r>
            <a:r>
              <a:rPr lang="en-US" sz="2400" dirty="0">
                <a:solidFill>
                  <a:srgbClr val="000000"/>
                </a:solidFill>
              </a:rPr>
              <a:t> initio many-body methods: development, education and training</a:t>
            </a:r>
            <a:r>
              <a:rPr lang="en-US" sz="2400" dirty="0">
                <a:solidFill>
                  <a:schemeClr val="accent6">
                    <a:lumMod val="50000"/>
                  </a:schemeClr>
                </a:solidFill>
              </a:rPr>
              <a:t>, Hans M. Christen</a:t>
            </a:r>
          </a:p>
          <a:p>
            <a:pPr marL="457200" indent="-457200">
              <a:buFont typeface="+mj-lt"/>
              <a:buAutoNum type="arabicPeriod"/>
            </a:pPr>
            <a:r>
              <a:rPr lang="en-US" sz="2400" dirty="0"/>
              <a:t>NSF-NSFC, High Performance I/O Methods and infrastructure for large-scale geo-science applications on </a:t>
            </a:r>
            <a:r>
              <a:rPr lang="en-US" sz="2400" dirty="0" smtClean="0"/>
              <a:t>supercomputers.</a:t>
            </a:r>
            <a:r>
              <a:rPr lang="en-US" sz="2400" dirty="0"/>
              <a:t>, D. Katz</a:t>
            </a:r>
          </a:p>
        </p:txBody>
      </p:sp>
    </p:spTree>
    <p:extLst>
      <p:ext uri="{BB962C8B-B14F-4D97-AF65-F5344CB8AC3E}">
        <p14:creationId xmlns:p14="http://schemas.microsoft.com/office/powerpoint/2010/main" val="365815229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ADIOS Hands on: Tools</a:t>
            </a:r>
            <a:endParaRPr lang="en-US" dirty="0"/>
          </a:p>
        </p:txBody>
      </p:sp>
      <p:sp>
        <p:nvSpPr>
          <p:cNvPr id="3" name="Content Placeholder 2"/>
          <p:cNvSpPr>
            <a:spLocks noGrp="1"/>
          </p:cNvSpPr>
          <p:nvPr>
            <p:ph idx="1"/>
          </p:nvPr>
        </p:nvSpPr>
        <p:spPr/>
        <p:txBody>
          <a:bodyPr>
            <a:normAutofit/>
          </a:bodyPr>
          <a:lstStyle/>
          <a:p>
            <a:r>
              <a:rPr lang="en-US" dirty="0" smtClean="0"/>
              <a:t>Goals</a:t>
            </a:r>
          </a:p>
          <a:p>
            <a:pPr lvl="1"/>
            <a:r>
              <a:rPr lang="en-US" dirty="0" smtClean="0"/>
              <a:t>Learn </a:t>
            </a:r>
            <a:r>
              <a:rPr lang="en-US" dirty="0"/>
              <a:t>how to look at </a:t>
            </a:r>
            <a:r>
              <a:rPr lang="en-US" dirty="0" smtClean="0"/>
              <a:t>an </a:t>
            </a:r>
            <a:r>
              <a:rPr lang="en-US" dirty="0"/>
              <a:t>ADIOS-BP </a:t>
            </a:r>
            <a:r>
              <a:rPr lang="en-US" dirty="0" smtClean="0"/>
              <a:t>file</a:t>
            </a:r>
            <a:endParaRPr lang="en-US" dirty="0"/>
          </a:p>
          <a:p>
            <a:pPr lvl="1"/>
            <a:r>
              <a:rPr lang="en-US" dirty="0"/>
              <a:t>Learn how to </a:t>
            </a:r>
            <a:r>
              <a:rPr lang="en-US" dirty="0" smtClean="0"/>
              <a:t>convert the data to HDF5 and NetCDF-3 files</a:t>
            </a:r>
          </a:p>
        </p:txBody>
      </p:sp>
      <p:sp>
        <p:nvSpPr>
          <p:cNvPr id="6" name="Slide Number Placeholder 5"/>
          <p:cNvSpPr>
            <a:spLocks noGrp="1"/>
          </p:cNvSpPr>
          <p:nvPr>
            <p:ph type="sldNum" sz="quarter" idx="12"/>
          </p:nvPr>
        </p:nvSpPr>
        <p:spPr/>
        <p:txBody>
          <a:bodyPr/>
          <a:lstStyle/>
          <a:p>
            <a:fld id="{81B36CC8-2166-4885-A85B-C55F76B1D6EF}" type="slidenum">
              <a:rPr lang="en-US" smtClean="0"/>
              <a:pPr/>
              <a:t>50</a:t>
            </a:fld>
            <a:endParaRPr lang="en-US"/>
          </a:p>
        </p:txBody>
      </p:sp>
    </p:spTree>
    <p:extLst>
      <p:ext uri="{BB962C8B-B14F-4D97-AF65-F5344CB8AC3E}">
        <p14:creationId xmlns:p14="http://schemas.microsoft.com/office/powerpoint/2010/main" val="174578773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ADIOS Tools</a:t>
            </a:r>
            <a:endParaRPr lang="en-US" dirty="0"/>
          </a:p>
        </p:txBody>
      </p:sp>
      <p:sp>
        <p:nvSpPr>
          <p:cNvPr id="3" name="Text Placeholder 2"/>
          <p:cNvSpPr>
            <a:spLocks noGrp="1"/>
          </p:cNvSpPr>
          <p:nvPr>
            <p:ph type="body" sz="quarter" idx="10"/>
          </p:nvPr>
        </p:nvSpPr>
        <p:spPr/>
        <p:txBody>
          <a:bodyPr/>
          <a:lstStyle/>
          <a:p>
            <a:r>
              <a:rPr lang="en-US" dirty="0" err="1" smtClean="0">
                <a:solidFill>
                  <a:schemeClr val="tx2"/>
                </a:solidFill>
              </a:rPr>
              <a:t>bpls</a:t>
            </a:r>
            <a:endParaRPr lang="en-US" dirty="0" smtClean="0">
              <a:solidFill>
                <a:schemeClr val="tx2"/>
              </a:solidFill>
            </a:endParaRPr>
          </a:p>
          <a:p>
            <a:pPr lvl="1"/>
            <a:r>
              <a:rPr lang="en-US" dirty="0" smtClean="0"/>
              <a:t>Similar to h5dump/</a:t>
            </a:r>
            <a:r>
              <a:rPr lang="en-US" dirty="0" err="1" smtClean="0"/>
              <a:t>ncdump</a:t>
            </a:r>
            <a:endParaRPr lang="en-US" dirty="0" smtClean="0"/>
          </a:p>
          <a:p>
            <a:pPr lvl="1"/>
            <a:r>
              <a:rPr lang="en-US" dirty="0" smtClean="0"/>
              <a:t>Also shows array min/max values</a:t>
            </a:r>
          </a:p>
          <a:p>
            <a:pPr lvl="1"/>
            <a:r>
              <a:rPr lang="en-US" dirty="0" smtClean="0"/>
              <a:t>Metadata performance independent of data size</a:t>
            </a:r>
          </a:p>
          <a:p>
            <a:r>
              <a:rPr lang="en-US" dirty="0" smtClean="0">
                <a:solidFill>
                  <a:schemeClr val="tx2"/>
                </a:solidFill>
              </a:rPr>
              <a:t>bp2h5, bp2ncd</a:t>
            </a:r>
          </a:p>
          <a:p>
            <a:pPr lvl="1"/>
            <a:r>
              <a:rPr lang="en-US" dirty="0" smtClean="0"/>
              <a:t>Convert BP format into HDF5 or </a:t>
            </a:r>
            <a:r>
              <a:rPr lang="en-US" dirty="0" err="1" smtClean="0"/>
              <a:t>NetCDF</a:t>
            </a:r>
            <a:endParaRPr lang="en-US" dirty="0" smtClean="0"/>
          </a:p>
        </p:txBody>
      </p:sp>
    </p:spTree>
    <p:extLst>
      <p:ext uri="{BB962C8B-B14F-4D97-AF65-F5344CB8AC3E}">
        <p14:creationId xmlns:p14="http://schemas.microsoft.com/office/powerpoint/2010/main" val="412200374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32"/>
            <a:ext cx="8229600" cy="792162"/>
          </a:xfrm>
        </p:spPr>
        <p:txBody>
          <a:bodyPr>
            <a:normAutofit/>
          </a:bodyPr>
          <a:lstStyle/>
          <a:p>
            <a:r>
              <a:rPr lang="en-US" sz="3200" dirty="0" err="1" smtClean="0"/>
              <a:t>bpls</a:t>
            </a:r>
            <a:endParaRPr lang="en-US" sz="3200" dirty="0"/>
          </a:p>
        </p:txBody>
      </p:sp>
      <p:sp>
        <p:nvSpPr>
          <p:cNvPr id="6"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52</a:t>
            </a:fld>
            <a:endParaRPr lang="en-US" dirty="0"/>
          </a:p>
        </p:txBody>
      </p:sp>
      <p:sp>
        <p:nvSpPr>
          <p:cNvPr id="8" name="TextBox 7"/>
          <p:cNvSpPr txBox="1"/>
          <p:nvPr/>
        </p:nvSpPr>
        <p:spPr>
          <a:xfrm>
            <a:off x="390431" y="972848"/>
            <a:ext cx="8489825" cy="4985981"/>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dirty="0">
                <a:solidFill>
                  <a:srgbClr val="FF0000"/>
                </a:solidFill>
              </a:rPr>
              <a:t>$</a:t>
            </a:r>
            <a:r>
              <a:rPr lang="en-US" sz="2400" dirty="0"/>
              <a:t> </a:t>
            </a:r>
            <a:r>
              <a:rPr lang="en-US" sz="2400" dirty="0" err="1">
                <a:solidFill>
                  <a:srgbClr val="FF0000"/>
                </a:solidFill>
              </a:rPr>
              <a:t>bpls</a:t>
            </a:r>
            <a:r>
              <a:rPr lang="en-US" sz="2400" dirty="0">
                <a:solidFill>
                  <a:srgbClr val="FF0000"/>
                </a:solidFill>
              </a:rPr>
              <a:t> –lv writer00.bp </a:t>
            </a:r>
          </a:p>
          <a:p>
            <a:pPr marL="400050" lvl="1" indent="0">
              <a:buFont typeface="Arial" pitchFamily="34" charset="0"/>
              <a:buNone/>
            </a:pPr>
            <a:r>
              <a:rPr lang="en-US" b="1" dirty="0">
                <a:latin typeface="Courier New"/>
                <a:cs typeface="Courier New"/>
              </a:rPr>
              <a:t>File info:</a:t>
            </a:r>
          </a:p>
          <a:p>
            <a:pPr marL="800100" lvl="2" indent="0">
              <a:buFont typeface="Arial" pitchFamily="34" charset="0"/>
              <a:buNone/>
            </a:pPr>
            <a:r>
              <a:rPr lang="en-US" sz="1600" b="1" dirty="0">
                <a:latin typeface="Courier New"/>
                <a:cs typeface="Courier New"/>
              </a:rPr>
              <a:t> of groups: 	1</a:t>
            </a:r>
          </a:p>
          <a:p>
            <a:pPr marL="800100" lvl="2" indent="0">
              <a:buFont typeface="Arial" pitchFamily="34" charset="0"/>
              <a:buNone/>
            </a:pPr>
            <a:r>
              <a:rPr lang="en-US" sz="1600" b="1" dirty="0">
                <a:latin typeface="Courier New"/>
                <a:cs typeface="Courier New"/>
              </a:rPr>
              <a:t> of variables: 	7</a:t>
            </a:r>
          </a:p>
          <a:p>
            <a:pPr marL="800100" lvl="2" indent="0">
              <a:buFont typeface="Arial" pitchFamily="34" charset="0"/>
              <a:buNone/>
            </a:pPr>
            <a:r>
              <a:rPr lang="en-US" sz="1600" b="1" dirty="0">
                <a:latin typeface="Courier New"/>
                <a:cs typeface="Courier New"/>
              </a:rPr>
              <a:t> of attributes: 0</a:t>
            </a:r>
          </a:p>
          <a:p>
            <a:pPr marL="800100" lvl="2" indent="0">
              <a:buFont typeface="Arial" pitchFamily="34" charset="0"/>
              <a:buNone/>
            </a:pPr>
            <a:r>
              <a:rPr lang="en-US" sz="1600" b="1" dirty="0">
                <a:latin typeface="Courier New"/>
                <a:cs typeface="Courier New"/>
              </a:rPr>
              <a:t> time steps:    1 starting from 1</a:t>
            </a:r>
          </a:p>
          <a:p>
            <a:pPr marL="800100" lvl="2" indent="0">
              <a:buFont typeface="Arial" pitchFamily="34" charset="0"/>
              <a:buNone/>
            </a:pPr>
            <a:r>
              <a:rPr lang="en-US" sz="1600" b="1" dirty="0">
                <a:latin typeface="Courier New"/>
                <a:cs typeface="Courier New"/>
              </a:rPr>
              <a:t> file size: 	795 KB</a:t>
            </a:r>
          </a:p>
          <a:p>
            <a:pPr marL="800100" lvl="2" indent="0">
              <a:buFont typeface="Arial" pitchFamily="34" charset="0"/>
              <a:buNone/>
            </a:pPr>
            <a:r>
              <a:rPr lang="en-US" sz="1600" b="1" dirty="0">
                <a:latin typeface="Courier New"/>
                <a:cs typeface="Courier New"/>
              </a:rPr>
              <a:t> </a:t>
            </a:r>
            <a:r>
              <a:rPr lang="en-US" sz="1600" b="1" dirty="0" err="1">
                <a:latin typeface="Courier New"/>
                <a:cs typeface="Courier New"/>
              </a:rPr>
              <a:t>bp</a:t>
            </a:r>
            <a:r>
              <a:rPr lang="en-US" sz="1600" b="1" dirty="0">
                <a:latin typeface="Courier New"/>
                <a:cs typeface="Courier New"/>
              </a:rPr>
              <a:t> version: 	1</a:t>
            </a:r>
          </a:p>
          <a:p>
            <a:pPr marL="800100" lvl="2" indent="0">
              <a:buFont typeface="Arial" pitchFamily="34" charset="0"/>
              <a:buNone/>
            </a:pPr>
            <a:r>
              <a:rPr lang="en-US" sz="1600" b="1" dirty="0">
                <a:latin typeface="Courier New"/>
                <a:cs typeface="Courier New"/>
              </a:rPr>
              <a:t> </a:t>
            </a:r>
            <a:r>
              <a:rPr lang="en-US" sz="1600" b="1" dirty="0" err="1">
                <a:latin typeface="Courier New"/>
                <a:cs typeface="Courier New"/>
              </a:rPr>
              <a:t>endianness</a:t>
            </a:r>
            <a:r>
              <a:rPr lang="en-US" sz="1600" b="1" dirty="0">
                <a:latin typeface="Courier New"/>
                <a:cs typeface="Courier New"/>
              </a:rPr>
              <a:t>: 	Little Endian</a:t>
            </a:r>
          </a:p>
          <a:p>
            <a:pPr marL="800100" lvl="2" indent="0">
              <a:buFont typeface="Arial" pitchFamily="34" charset="0"/>
              <a:buNone/>
            </a:pPr>
            <a:r>
              <a:rPr lang="en-US" sz="1600" b="1" dirty="0">
                <a:latin typeface="Courier New"/>
                <a:cs typeface="Courier New"/>
              </a:rPr>
              <a:t> statistics:  	Min / Max / </a:t>
            </a:r>
            <a:r>
              <a:rPr lang="en-US" sz="1600" b="1" dirty="0" err="1">
                <a:latin typeface="Courier New"/>
                <a:cs typeface="Courier New"/>
              </a:rPr>
              <a:t>Avg</a:t>
            </a:r>
            <a:r>
              <a:rPr lang="en-US" sz="1600" b="1" dirty="0">
                <a:latin typeface="Courier New"/>
                <a:cs typeface="Courier New"/>
              </a:rPr>
              <a:t> / </a:t>
            </a:r>
            <a:r>
              <a:rPr lang="en-US" sz="1600" b="1" dirty="0" err="1">
                <a:latin typeface="Courier New"/>
                <a:cs typeface="Courier New"/>
              </a:rPr>
              <a:t>Std_dev</a:t>
            </a:r>
            <a:endParaRPr lang="en-US" sz="1600" b="1" dirty="0">
              <a:latin typeface="Courier New"/>
              <a:cs typeface="Courier New"/>
            </a:endParaRPr>
          </a:p>
          <a:p>
            <a:pPr marL="400050" lvl="1" indent="0">
              <a:buFont typeface="Arial" pitchFamily="34" charset="0"/>
              <a:buNone/>
            </a:pPr>
            <a:endParaRPr lang="en-US" b="1" dirty="0">
              <a:latin typeface="Courier New"/>
              <a:cs typeface="Courier New"/>
            </a:endParaRPr>
          </a:p>
          <a:p>
            <a:pPr marL="400050" lvl="1" indent="0">
              <a:buFont typeface="Arial" pitchFamily="34" charset="0"/>
              <a:buNone/>
            </a:pPr>
            <a:r>
              <a:rPr lang="en-US" b="1" dirty="0">
                <a:latin typeface="Courier New"/>
                <a:cs typeface="Courier New"/>
              </a:rPr>
              <a:t>Group writer:</a:t>
            </a:r>
          </a:p>
          <a:p>
            <a:pPr marL="800100" lvl="2" indent="0">
              <a:buFont typeface="Arial" pitchFamily="34" charset="0"/>
              <a:buNone/>
            </a:pPr>
            <a:r>
              <a:rPr lang="en-US" sz="1600" b="1" dirty="0">
                <a:latin typeface="Courier New"/>
                <a:cs typeface="Courier New"/>
              </a:rPr>
              <a:t> integer  /</a:t>
            </a:r>
            <a:r>
              <a:rPr lang="en-US" sz="1600" b="1" dirty="0" err="1">
                <a:latin typeface="Courier New"/>
                <a:cs typeface="Courier New"/>
              </a:rPr>
              <a:t>nx_global</a:t>
            </a:r>
            <a:r>
              <a:rPr lang="en-US" sz="1600" b="1" dirty="0">
                <a:latin typeface="Courier New"/>
                <a:cs typeface="Courier New"/>
              </a:rPr>
              <a:t>      scalar = 260 </a:t>
            </a:r>
          </a:p>
          <a:p>
            <a:pPr marL="800100" lvl="2" indent="0">
              <a:buFont typeface="Arial" pitchFamily="34" charset="0"/>
              <a:buNone/>
            </a:pPr>
            <a:r>
              <a:rPr lang="en-US" sz="1600" b="1" dirty="0">
                <a:latin typeface="Courier New"/>
                <a:cs typeface="Courier New"/>
              </a:rPr>
              <a:t> integer  /</a:t>
            </a:r>
            <a:r>
              <a:rPr lang="en-US" sz="1600" b="1" dirty="0" err="1">
                <a:latin typeface="Courier New"/>
                <a:cs typeface="Courier New"/>
              </a:rPr>
              <a:t>ny_global</a:t>
            </a:r>
            <a:r>
              <a:rPr lang="en-US" sz="1600" b="1" dirty="0">
                <a:latin typeface="Courier New"/>
                <a:cs typeface="Courier New"/>
              </a:rPr>
              <a:t>      scalar = 387 </a:t>
            </a:r>
          </a:p>
          <a:p>
            <a:pPr marL="800100" lvl="2" indent="0">
              <a:buFont typeface="Arial" pitchFamily="34" charset="0"/>
              <a:buNone/>
            </a:pPr>
            <a:r>
              <a:rPr lang="en-US" sz="1600" b="1" dirty="0">
                <a:latin typeface="Courier New"/>
                <a:cs typeface="Courier New"/>
              </a:rPr>
              <a:t> integer  /aux/</a:t>
            </a:r>
            <a:r>
              <a:rPr lang="en-US" sz="1600" b="1" dirty="0" err="1">
                <a:latin typeface="Courier New"/>
                <a:cs typeface="Courier New"/>
              </a:rPr>
              <a:t>offs_x</a:t>
            </a:r>
            <a:r>
              <a:rPr lang="en-US" sz="1600" b="1" dirty="0">
                <a:latin typeface="Courier New"/>
                <a:cs typeface="Courier New"/>
              </a:rPr>
              <a:t>     scalar = 0 </a:t>
            </a:r>
          </a:p>
          <a:p>
            <a:pPr marL="800100" lvl="2" indent="0">
              <a:buFont typeface="Arial" pitchFamily="34" charset="0"/>
              <a:buNone/>
            </a:pPr>
            <a:r>
              <a:rPr lang="en-US" sz="1600" b="1" dirty="0">
                <a:latin typeface="Courier New"/>
                <a:cs typeface="Courier New"/>
              </a:rPr>
              <a:t> integer  /aux/</a:t>
            </a:r>
            <a:r>
              <a:rPr lang="en-US" sz="1600" b="1" dirty="0" err="1">
                <a:latin typeface="Courier New"/>
                <a:cs typeface="Courier New"/>
              </a:rPr>
              <a:t>offs_y</a:t>
            </a:r>
            <a:r>
              <a:rPr lang="en-US" sz="1600" b="1" dirty="0">
                <a:latin typeface="Courier New"/>
                <a:cs typeface="Courier New"/>
              </a:rPr>
              <a:t>     scalar = 0 </a:t>
            </a:r>
          </a:p>
          <a:p>
            <a:pPr marL="800100" lvl="2" indent="0">
              <a:buFont typeface="Arial" pitchFamily="34" charset="0"/>
              <a:buNone/>
            </a:pPr>
            <a:r>
              <a:rPr lang="en-US" sz="1600" b="1" dirty="0">
                <a:latin typeface="Courier New"/>
                <a:cs typeface="Courier New"/>
              </a:rPr>
              <a:t> integer  /aux/</a:t>
            </a:r>
            <a:r>
              <a:rPr lang="en-US" sz="1600" b="1" dirty="0" err="1">
                <a:latin typeface="Courier New"/>
                <a:cs typeface="Courier New"/>
              </a:rPr>
              <a:t>nx_local</a:t>
            </a:r>
            <a:r>
              <a:rPr lang="en-US" sz="1600" b="1" dirty="0">
                <a:latin typeface="Courier New"/>
                <a:cs typeface="Courier New"/>
              </a:rPr>
              <a:t>   scalar = 65 </a:t>
            </a:r>
          </a:p>
          <a:p>
            <a:pPr marL="800100" lvl="2" indent="0">
              <a:buFont typeface="Arial" pitchFamily="34" charset="0"/>
              <a:buNone/>
            </a:pPr>
            <a:r>
              <a:rPr lang="en-US" sz="1600" b="1" dirty="0">
                <a:latin typeface="Courier New"/>
                <a:cs typeface="Courier New"/>
              </a:rPr>
              <a:t> integer  /aux/</a:t>
            </a:r>
            <a:r>
              <a:rPr lang="en-US" sz="1600" b="1" dirty="0" err="1">
                <a:latin typeface="Courier New"/>
                <a:cs typeface="Courier New"/>
              </a:rPr>
              <a:t>ny_local</a:t>
            </a:r>
            <a:r>
              <a:rPr lang="en-US" sz="1600" b="1" dirty="0">
                <a:latin typeface="Courier New"/>
                <a:cs typeface="Courier New"/>
              </a:rPr>
              <a:t>   scalar = 129 </a:t>
            </a:r>
          </a:p>
          <a:p>
            <a:pPr marL="800100" lvl="2" indent="0">
              <a:buFont typeface="Arial" pitchFamily="34" charset="0"/>
              <a:buNone/>
            </a:pPr>
            <a:r>
              <a:rPr lang="en-US" sz="1600" b="1" dirty="0">
                <a:latin typeface="Courier New"/>
                <a:cs typeface="Courier New"/>
              </a:rPr>
              <a:t> double 	 /</a:t>
            </a:r>
            <a:r>
              <a:rPr lang="en-US" sz="1600" b="1" dirty="0" err="1">
                <a:latin typeface="Courier New"/>
                <a:cs typeface="Courier New"/>
              </a:rPr>
              <a:t>xy</a:t>
            </a:r>
            <a:r>
              <a:rPr lang="en-US" sz="1600" b="1" dirty="0">
                <a:latin typeface="Courier New"/>
                <a:cs typeface="Courier New"/>
              </a:rPr>
              <a:t> 	 	  {387, 260} = 0 / 11 / 5.5 / </a:t>
            </a:r>
            <a:r>
              <a:rPr lang="en-US" sz="1600" b="1" dirty="0" smtClean="0">
                <a:latin typeface="Courier New"/>
                <a:cs typeface="Courier New"/>
              </a:rPr>
              <a:t>3.45205</a:t>
            </a:r>
            <a:endParaRPr lang="en-US" dirty="0"/>
          </a:p>
        </p:txBody>
      </p:sp>
    </p:spTree>
    <p:extLst>
      <p:ext uri="{BB962C8B-B14F-4D97-AF65-F5344CB8AC3E}">
        <p14:creationId xmlns:p14="http://schemas.microsoft.com/office/powerpoint/2010/main" val="6628391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sz="2400" dirty="0" smtClean="0"/>
              <a:t>Use </a:t>
            </a:r>
            <a:r>
              <a:rPr lang="en-US" sz="2400" dirty="0" err="1" smtClean="0"/>
              <a:t>bpls</a:t>
            </a:r>
            <a:r>
              <a:rPr lang="en-US" sz="2400" dirty="0" smtClean="0"/>
              <a:t> to read in a 2D slice </a:t>
            </a:r>
          </a:p>
          <a:p>
            <a:endParaRPr lang="en-US" sz="2400" dirty="0"/>
          </a:p>
          <a:p>
            <a:endParaRPr lang="en-US" sz="2400" dirty="0" smtClean="0"/>
          </a:p>
          <a:p>
            <a:endParaRPr lang="en-US" sz="2400" dirty="0"/>
          </a:p>
          <a:p>
            <a:endParaRPr lang="en-US" sz="2400" dirty="0" smtClean="0"/>
          </a:p>
          <a:p>
            <a:endParaRPr lang="en-US" sz="2400" dirty="0" smtClean="0"/>
          </a:p>
          <a:p>
            <a:endParaRPr lang="en-US" sz="2400" dirty="0"/>
          </a:p>
          <a:p>
            <a:r>
              <a:rPr lang="en-US" sz="2400" dirty="0" smtClean="0"/>
              <a:t>-d </a:t>
            </a:r>
            <a:r>
              <a:rPr lang="en-US" sz="2400" dirty="0" err="1" smtClean="0"/>
              <a:t>var</a:t>
            </a:r>
            <a:endParaRPr lang="en-US" sz="2400" dirty="0" smtClean="0"/>
          </a:p>
          <a:p>
            <a:pPr lvl="1"/>
            <a:r>
              <a:rPr lang="en-US" sz="2000" dirty="0" smtClean="0"/>
              <a:t>dump </a:t>
            </a:r>
            <a:r>
              <a:rPr lang="en-US" sz="2000" dirty="0" err="1" smtClean="0"/>
              <a:t>var</a:t>
            </a:r>
            <a:endParaRPr lang="en-US" sz="2000" dirty="0" smtClean="0"/>
          </a:p>
          <a:p>
            <a:r>
              <a:rPr lang="en-US" sz="2400" dirty="0" smtClean="0"/>
              <a:t>-s / -start</a:t>
            </a:r>
          </a:p>
          <a:p>
            <a:pPr lvl="1"/>
            <a:r>
              <a:rPr lang="en-US" sz="2000" dirty="0" smtClean="0"/>
              <a:t>define beginning offset</a:t>
            </a:r>
          </a:p>
          <a:p>
            <a:r>
              <a:rPr lang="en-US" sz="2400" dirty="0" smtClean="0"/>
              <a:t>-c / -count</a:t>
            </a:r>
          </a:p>
          <a:p>
            <a:pPr lvl="1"/>
            <a:r>
              <a:rPr lang="en-US" sz="2000" dirty="0" smtClean="0"/>
              <a:t>define size in each dimension</a:t>
            </a:r>
          </a:p>
          <a:p>
            <a:r>
              <a:rPr lang="en-US" sz="2400" dirty="0" smtClean="0"/>
              <a:t>-n 2</a:t>
            </a:r>
          </a:p>
          <a:p>
            <a:pPr lvl="1"/>
            <a:r>
              <a:rPr lang="en-US" sz="2000" dirty="0" smtClean="0"/>
              <a:t>print 2 values per row</a:t>
            </a:r>
            <a:endParaRPr lang="en-US" dirty="0"/>
          </a:p>
        </p:txBody>
      </p:sp>
      <p:sp>
        <p:nvSpPr>
          <p:cNvPr id="28" name="TextBox 27"/>
          <p:cNvSpPr txBox="1"/>
          <p:nvPr/>
        </p:nvSpPr>
        <p:spPr>
          <a:xfrm>
            <a:off x="459568" y="1339458"/>
            <a:ext cx="8236322" cy="1692771"/>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a:t>
            </a:r>
            <a:r>
              <a:rPr lang="en-US" sz="2400" dirty="0" smtClean="0">
                <a:solidFill>
                  <a:srgbClr val="FF0000"/>
                </a:solidFill>
              </a:rPr>
              <a:t>$</a:t>
            </a:r>
            <a:r>
              <a:rPr lang="en-US" sz="2400" dirty="0" smtClean="0"/>
              <a:t> </a:t>
            </a:r>
            <a:r>
              <a:rPr lang="en-US" sz="2400" dirty="0" err="1">
                <a:solidFill>
                  <a:srgbClr val="FF0000"/>
                </a:solidFill>
              </a:rPr>
              <a:t>bpls</a:t>
            </a:r>
            <a:r>
              <a:rPr lang="en-US" sz="2400" dirty="0">
                <a:solidFill>
                  <a:srgbClr val="FF0000"/>
                </a:solidFill>
              </a:rPr>
              <a:t> writer00.bp -d </a:t>
            </a:r>
            <a:r>
              <a:rPr lang="en-US" sz="2400" dirty="0" err="1">
                <a:solidFill>
                  <a:srgbClr val="FF0000"/>
                </a:solidFill>
              </a:rPr>
              <a:t>xy</a:t>
            </a:r>
            <a:r>
              <a:rPr lang="en-US" sz="2400" dirty="0">
                <a:solidFill>
                  <a:srgbClr val="FF0000"/>
                </a:solidFill>
              </a:rPr>
              <a:t> -s "128,64" -c "2,2" -n 2</a:t>
            </a:r>
          </a:p>
          <a:p>
            <a:pPr>
              <a:buNone/>
            </a:pPr>
            <a:r>
              <a:rPr lang="en-US" sz="2000" b="1" dirty="0">
                <a:latin typeface="Courier New"/>
                <a:cs typeface="Courier New"/>
              </a:rPr>
              <a:t>double   /</a:t>
            </a:r>
            <a:r>
              <a:rPr lang="en-US" sz="2000" b="1" dirty="0" err="1">
                <a:latin typeface="Courier New"/>
                <a:cs typeface="Courier New"/>
              </a:rPr>
              <a:t>xy</a:t>
            </a:r>
            <a:r>
              <a:rPr lang="en-US" sz="2000" b="1" dirty="0">
                <a:latin typeface="Courier New"/>
                <a:cs typeface="Courier New"/>
              </a:rPr>
              <a:t>   {387, 260}</a:t>
            </a:r>
          </a:p>
          <a:p>
            <a:pPr>
              <a:buNone/>
            </a:pPr>
            <a:r>
              <a:rPr lang="en-US" sz="2000" b="1" dirty="0">
                <a:latin typeface="Courier New"/>
                <a:cs typeface="Courier New"/>
              </a:rPr>
              <a:t> slice (128:129, 64:65)</a:t>
            </a:r>
          </a:p>
          <a:p>
            <a:pPr>
              <a:buNone/>
            </a:pPr>
            <a:r>
              <a:rPr lang="en-US" sz="2000" b="1" dirty="0">
                <a:latin typeface="Courier New"/>
                <a:cs typeface="Courier New"/>
              </a:rPr>
              <a:t> (128,64)    0 1 </a:t>
            </a:r>
          </a:p>
          <a:p>
            <a:pPr>
              <a:buNone/>
            </a:pPr>
            <a:r>
              <a:rPr lang="en-US" sz="2000" b="1" dirty="0">
                <a:latin typeface="Courier New"/>
                <a:cs typeface="Courier New"/>
              </a:rPr>
              <a:t> (129,64)    4 5</a:t>
            </a:r>
          </a:p>
        </p:txBody>
      </p:sp>
      <p:sp>
        <p:nvSpPr>
          <p:cNvPr id="2" name="Title 1"/>
          <p:cNvSpPr>
            <a:spLocks noGrp="1"/>
          </p:cNvSpPr>
          <p:nvPr>
            <p:ph type="title"/>
          </p:nvPr>
        </p:nvSpPr>
        <p:spPr/>
        <p:txBody>
          <a:bodyPr>
            <a:normAutofit/>
          </a:bodyPr>
          <a:lstStyle/>
          <a:p>
            <a:r>
              <a:rPr lang="en-US" dirty="0" err="1" smtClean="0"/>
              <a:t>bpls</a:t>
            </a:r>
            <a:endParaRPr lang="en-US" dirty="0"/>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53</a:t>
            </a:fld>
            <a:endParaRPr lang="en-US" dirty="0"/>
          </a:p>
        </p:txBody>
      </p:sp>
      <p:sp>
        <p:nvSpPr>
          <p:cNvPr id="4" name="Rectangle 3"/>
          <p:cNvSpPr/>
          <p:nvPr/>
        </p:nvSpPr>
        <p:spPr>
          <a:xfrm>
            <a:off x="4588644" y="2477975"/>
            <a:ext cx="3623288" cy="3779133"/>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8" name="Group 7"/>
          <p:cNvGrpSpPr/>
          <p:nvPr/>
        </p:nvGrpSpPr>
        <p:grpSpPr>
          <a:xfrm>
            <a:off x="4678794" y="2501228"/>
            <a:ext cx="3439749" cy="3641279"/>
            <a:chOff x="5371300" y="2681024"/>
            <a:chExt cx="3439749" cy="3641279"/>
          </a:xfrm>
        </p:grpSpPr>
        <p:sp>
          <p:nvSpPr>
            <p:cNvPr id="9" name="Rectangle 8"/>
            <p:cNvSpPr/>
            <p:nvPr/>
          </p:nvSpPr>
          <p:spPr>
            <a:xfrm>
              <a:off x="6276923" y="5580238"/>
              <a:ext cx="152400" cy="152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xy.00.png"/>
            <p:cNvPicPr>
              <a:picLocks noChangeAspect="1"/>
            </p:cNvPicPr>
            <p:nvPr/>
          </p:nvPicPr>
          <p:blipFill rotWithShape="1">
            <a:blip r:embed="rId2">
              <a:extLst>
                <a:ext uri="{28A0092B-C50C-407E-A947-70E740481C1C}">
                  <a14:useLocalDpi xmlns:a14="http://schemas.microsoft.com/office/drawing/2010/main" val="0"/>
                </a:ext>
              </a:extLst>
            </a:blip>
            <a:srcRect l="5984" t="7749" r="6871"/>
            <a:stretch/>
          </p:blipFill>
          <p:spPr>
            <a:xfrm>
              <a:off x="5371300" y="2681024"/>
              <a:ext cx="3439749" cy="3641279"/>
            </a:xfrm>
            <a:prstGeom prst="rect">
              <a:avLst/>
            </a:prstGeom>
          </p:spPr>
        </p:pic>
        <p:sp>
          <p:nvSpPr>
            <p:cNvPr id="11" name="TextBox 10"/>
            <p:cNvSpPr txBox="1"/>
            <p:nvPr/>
          </p:nvSpPr>
          <p:spPr>
            <a:xfrm>
              <a:off x="5782789" y="3968626"/>
              <a:ext cx="277540" cy="338554"/>
            </a:xfrm>
            <a:prstGeom prst="rect">
              <a:avLst/>
            </a:prstGeom>
            <a:solidFill>
              <a:schemeClr val="bg1"/>
            </a:solidFill>
          </p:spPr>
          <p:txBody>
            <a:bodyPr wrap="none" rtlCol="0">
              <a:spAutoFit/>
            </a:bodyPr>
            <a:lstStyle/>
            <a:p>
              <a:r>
                <a:rPr lang="en-US" sz="1600" dirty="0" smtClean="0"/>
                <a:t>y</a:t>
              </a:r>
              <a:endParaRPr lang="en-US" sz="1600" dirty="0"/>
            </a:p>
          </p:txBody>
        </p:sp>
        <p:sp>
          <p:nvSpPr>
            <p:cNvPr id="12" name="TextBox 11"/>
            <p:cNvSpPr txBox="1"/>
            <p:nvPr/>
          </p:nvSpPr>
          <p:spPr>
            <a:xfrm>
              <a:off x="6967114" y="5571277"/>
              <a:ext cx="274434" cy="338554"/>
            </a:xfrm>
            <a:prstGeom prst="rect">
              <a:avLst/>
            </a:prstGeom>
            <a:solidFill>
              <a:schemeClr val="bg1"/>
            </a:solidFill>
          </p:spPr>
          <p:txBody>
            <a:bodyPr wrap="none" rtlCol="0">
              <a:spAutoFit/>
            </a:bodyPr>
            <a:lstStyle/>
            <a:p>
              <a:r>
                <a:rPr lang="en-US" sz="1600" dirty="0"/>
                <a:t>x</a:t>
              </a:r>
            </a:p>
          </p:txBody>
        </p:sp>
        <p:sp>
          <p:nvSpPr>
            <p:cNvPr id="13" name="TextBox 12"/>
            <p:cNvSpPr txBox="1"/>
            <p:nvPr/>
          </p:nvSpPr>
          <p:spPr>
            <a:xfrm>
              <a:off x="6190965" y="3045088"/>
              <a:ext cx="420908" cy="369332"/>
            </a:xfrm>
            <a:prstGeom prst="rect">
              <a:avLst/>
            </a:prstGeom>
            <a:noFill/>
          </p:spPr>
          <p:txBody>
            <a:bodyPr wrap="none" rtlCol="0">
              <a:spAutoFit/>
            </a:bodyPr>
            <a:lstStyle/>
            <a:p>
              <a:r>
                <a:rPr lang="en-US" dirty="0" smtClean="0"/>
                <a:t>P8</a:t>
              </a:r>
              <a:endParaRPr lang="en-US" dirty="0"/>
            </a:p>
          </p:txBody>
        </p:sp>
        <p:sp>
          <p:nvSpPr>
            <p:cNvPr id="14" name="TextBox 13"/>
            <p:cNvSpPr txBox="1"/>
            <p:nvPr/>
          </p:nvSpPr>
          <p:spPr>
            <a:xfrm>
              <a:off x="6652060" y="3045088"/>
              <a:ext cx="420908" cy="369332"/>
            </a:xfrm>
            <a:prstGeom prst="rect">
              <a:avLst/>
            </a:prstGeom>
            <a:noFill/>
          </p:spPr>
          <p:txBody>
            <a:bodyPr wrap="none" rtlCol="0">
              <a:spAutoFit/>
            </a:bodyPr>
            <a:lstStyle/>
            <a:p>
              <a:r>
                <a:rPr lang="en-US" dirty="0" smtClean="0"/>
                <a:t>P9</a:t>
              </a:r>
              <a:endParaRPr lang="en-US" dirty="0"/>
            </a:p>
          </p:txBody>
        </p:sp>
        <p:sp>
          <p:nvSpPr>
            <p:cNvPr id="15" name="TextBox 14"/>
            <p:cNvSpPr txBox="1"/>
            <p:nvPr/>
          </p:nvSpPr>
          <p:spPr>
            <a:xfrm>
              <a:off x="7086695" y="3045088"/>
              <a:ext cx="537903" cy="369332"/>
            </a:xfrm>
            <a:prstGeom prst="rect">
              <a:avLst/>
            </a:prstGeom>
            <a:noFill/>
          </p:spPr>
          <p:txBody>
            <a:bodyPr wrap="none" rtlCol="0">
              <a:spAutoFit/>
            </a:bodyPr>
            <a:lstStyle/>
            <a:p>
              <a:r>
                <a:rPr lang="en-US" dirty="0" smtClean="0"/>
                <a:t>P10</a:t>
              </a:r>
              <a:endParaRPr lang="en-US" dirty="0"/>
            </a:p>
          </p:txBody>
        </p:sp>
        <p:sp>
          <p:nvSpPr>
            <p:cNvPr id="16" name="TextBox 15"/>
            <p:cNvSpPr txBox="1"/>
            <p:nvPr/>
          </p:nvSpPr>
          <p:spPr>
            <a:xfrm>
              <a:off x="7583069" y="3045088"/>
              <a:ext cx="537903" cy="369332"/>
            </a:xfrm>
            <a:prstGeom prst="rect">
              <a:avLst/>
            </a:prstGeom>
            <a:noFill/>
          </p:spPr>
          <p:txBody>
            <a:bodyPr wrap="none" rtlCol="0">
              <a:spAutoFit/>
            </a:bodyPr>
            <a:lstStyle/>
            <a:p>
              <a:r>
                <a:rPr lang="en-US" dirty="0" smtClean="0"/>
                <a:t>P11</a:t>
              </a:r>
              <a:endParaRPr lang="en-US" dirty="0"/>
            </a:p>
          </p:txBody>
        </p:sp>
        <p:sp>
          <p:nvSpPr>
            <p:cNvPr id="17" name="TextBox 16"/>
            <p:cNvSpPr txBox="1"/>
            <p:nvPr/>
          </p:nvSpPr>
          <p:spPr>
            <a:xfrm>
              <a:off x="6184605" y="3955922"/>
              <a:ext cx="420908" cy="369332"/>
            </a:xfrm>
            <a:prstGeom prst="rect">
              <a:avLst/>
            </a:prstGeom>
            <a:noFill/>
          </p:spPr>
          <p:txBody>
            <a:bodyPr wrap="none" rtlCol="0">
              <a:spAutoFit/>
            </a:bodyPr>
            <a:lstStyle/>
            <a:p>
              <a:r>
                <a:rPr lang="en-US" dirty="0" smtClean="0"/>
                <a:t>P4</a:t>
              </a:r>
              <a:endParaRPr lang="en-US" dirty="0"/>
            </a:p>
          </p:txBody>
        </p:sp>
        <p:sp>
          <p:nvSpPr>
            <p:cNvPr id="19" name="TextBox 18"/>
            <p:cNvSpPr txBox="1"/>
            <p:nvPr/>
          </p:nvSpPr>
          <p:spPr>
            <a:xfrm>
              <a:off x="6645700" y="3955922"/>
              <a:ext cx="420908" cy="369332"/>
            </a:xfrm>
            <a:prstGeom prst="rect">
              <a:avLst/>
            </a:prstGeom>
            <a:noFill/>
          </p:spPr>
          <p:txBody>
            <a:bodyPr wrap="none" rtlCol="0">
              <a:spAutoFit/>
            </a:bodyPr>
            <a:lstStyle/>
            <a:p>
              <a:r>
                <a:rPr lang="en-US" dirty="0" smtClean="0"/>
                <a:t>P5</a:t>
              </a:r>
              <a:endParaRPr lang="en-US" dirty="0"/>
            </a:p>
          </p:txBody>
        </p:sp>
        <p:sp>
          <p:nvSpPr>
            <p:cNvPr id="20" name="TextBox 19"/>
            <p:cNvSpPr txBox="1"/>
            <p:nvPr/>
          </p:nvSpPr>
          <p:spPr>
            <a:xfrm>
              <a:off x="7115615" y="3955922"/>
              <a:ext cx="420908" cy="369332"/>
            </a:xfrm>
            <a:prstGeom prst="rect">
              <a:avLst/>
            </a:prstGeom>
            <a:noFill/>
          </p:spPr>
          <p:txBody>
            <a:bodyPr wrap="none" rtlCol="0">
              <a:spAutoFit/>
            </a:bodyPr>
            <a:lstStyle/>
            <a:p>
              <a:r>
                <a:rPr lang="en-US" dirty="0" smtClean="0"/>
                <a:t>P6</a:t>
              </a:r>
              <a:endParaRPr lang="en-US" dirty="0"/>
            </a:p>
          </p:txBody>
        </p:sp>
        <p:sp>
          <p:nvSpPr>
            <p:cNvPr id="22" name="TextBox 21"/>
            <p:cNvSpPr txBox="1"/>
            <p:nvPr/>
          </p:nvSpPr>
          <p:spPr>
            <a:xfrm>
              <a:off x="7611989" y="3955922"/>
              <a:ext cx="420908" cy="369332"/>
            </a:xfrm>
            <a:prstGeom prst="rect">
              <a:avLst/>
            </a:prstGeom>
            <a:noFill/>
          </p:spPr>
          <p:txBody>
            <a:bodyPr wrap="none" rtlCol="0">
              <a:spAutoFit/>
            </a:bodyPr>
            <a:lstStyle/>
            <a:p>
              <a:r>
                <a:rPr lang="en-US" dirty="0" smtClean="0"/>
                <a:t>P7</a:t>
              </a:r>
              <a:endParaRPr lang="en-US" dirty="0"/>
            </a:p>
          </p:txBody>
        </p:sp>
        <p:sp>
          <p:nvSpPr>
            <p:cNvPr id="23" name="TextBox 22"/>
            <p:cNvSpPr txBox="1"/>
            <p:nvPr/>
          </p:nvSpPr>
          <p:spPr>
            <a:xfrm>
              <a:off x="6178245" y="4937308"/>
              <a:ext cx="420908" cy="369332"/>
            </a:xfrm>
            <a:prstGeom prst="rect">
              <a:avLst/>
            </a:prstGeom>
            <a:noFill/>
          </p:spPr>
          <p:txBody>
            <a:bodyPr wrap="none" rtlCol="0">
              <a:spAutoFit/>
            </a:bodyPr>
            <a:lstStyle/>
            <a:p>
              <a:r>
                <a:rPr lang="en-US" dirty="0" smtClean="0"/>
                <a:t>P0</a:t>
              </a:r>
              <a:endParaRPr lang="en-US" dirty="0"/>
            </a:p>
          </p:txBody>
        </p:sp>
        <p:sp>
          <p:nvSpPr>
            <p:cNvPr id="24" name="TextBox 23"/>
            <p:cNvSpPr txBox="1"/>
            <p:nvPr/>
          </p:nvSpPr>
          <p:spPr>
            <a:xfrm>
              <a:off x="6639340" y="4937308"/>
              <a:ext cx="420908" cy="369332"/>
            </a:xfrm>
            <a:prstGeom prst="rect">
              <a:avLst/>
            </a:prstGeom>
            <a:noFill/>
          </p:spPr>
          <p:txBody>
            <a:bodyPr wrap="none" rtlCol="0">
              <a:spAutoFit/>
            </a:bodyPr>
            <a:lstStyle/>
            <a:p>
              <a:r>
                <a:rPr lang="en-US" dirty="0" smtClean="0"/>
                <a:t>P1</a:t>
              </a:r>
              <a:endParaRPr lang="en-US" dirty="0"/>
            </a:p>
          </p:txBody>
        </p:sp>
        <p:sp>
          <p:nvSpPr>
            <p:cNvPr id="25" name="TextBox 24"/>
            <p:cNvSpPr txBox="1"/>
            <p:nvPr/>
          </p:nvSpPr>
          <p:spPr>
            <a:xfrm>
              <a:off x="7109255" y="4937308"/>
              <a:ext cx="420908" cy="369332"/>
            </a:xfrm>
            <a:prstGeom prst="rect">
              <a:avLst/>
            </a:prstGeom>
            <a:noFill/>
          </p:spPr>
          <p:txBody>
            <a:bodyPr wrap="none" rtlCol="0">
              <a:spAutoFit/>
            </a:bodyPr>
            <a:lstStyle/>
            <a:p>
              <a:r>
                <a:rPr lang="en-US" dirty="0" smtClean="0"/>
                <a:t>P2</a:t>
              </a:r>
              <a:endParaRPr lang="en-US" dirty="0"/>
            </a:p>
          </p:txBody>
        </p:sp>
        <p:sp>
          <p:nvSpPr>
            <p:cNvPr id="26" name="TextBox 25"/>
            <p:cNvSpPr txBox="1"/>
            <p:nvPr/>
          </p:nvSpPr>
          <p:spPr>
            <a:xfrm>
              <a:off x="7605629" y="4937308"/>
              <a:ext cx="420908" cy="369332"/>
            </a:xfrm>
            <a:prstGeom prst="rect">
              <a:avLst/>
            </a:prstGeom>
            <a:noFill/>
          </p:spPr>
          <p:txBody>
            <a:bodyPr wrap="none" rtlCol="0">
              <a:spAutoFit/>
            </a:bodyPr>
            <a:lstStyle/>
            <a:p>
              <a:r>
                <a:rPr lang="en-US" dirty="0" smtClean="0"/>
                <a:t>P3</a:t>
              </a:r>
              <a:endParaRPr lang="en-US" dirty="0"/>
            </a:p>
          </p:txBody>
        </p:sp>
      </p:grpSp>
      <p:sp>
        <p:nvSpPr>
          <p:cNvPr id="18" name="Rectangle 17"/>
          <p:cNvSpPr/>
          <p:nvPr/>
        </p:nvSpPr>
        <p:spPr>
          <a:xfrm>
            <a:off x="5809850" y="4351154"/>
            <a:ext cx="228600" cy="228600"/>
          </a:xfrm>
          <a:prstGeom prst="rect">
            <a:avLst/>
          </a:prstGeom>
          <a:solidFill>
            <a:srgbClr val="FFFFFF"/>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88700557"/>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bp2h5, bp2ncd</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54</a:t>
            </a:fld>
            <a:endParaRPr lang="en-US" dirty="0"/>
          </a:p>
        </p:txBody>
      </p:sp>
      <p:sp>
        <p:nvSpPr>
          <p:cNvPr id="7" name="TextBox 6"/>
          <p:cNvSpPr txBox="1"/>
          <p:nvPr/>
        </p:nvSpPr>
        <p:spPr>
          <a:xfrm>
            <a:off x="286769" y="757776"/>
            <a:ext cx="8489825" cy="1938992"/>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dirty="0">
                <a:solidFill>
                  <a:srgbClr val="FF0000"/>
                </a:solidFill>
              </a:rPr>
              <a:t>$</a:t>
            </a:r>
            <a:r>
              <a:rPr lang="en-US" sz="2400" dirty="0"/>
              <a:t> </a:t>
            </a:r>
            <a:r>
              <a:rPr lang="en-US" sz="2400" dirty="0">
                <a:solidFill>
                  <a:srgbClr val="FF0000"/>
                </a:solidFill>
              </a:rPr>
              <a:t>bp2h5 writer00.bp writer00.h5 </a:t>
            </a:r>
            <a:endParaRPr lang="en-US" sz="2400" dirty="0" smtClean="0">
              <a:solidFill>
                <a:srgbClr val="FF0000"/>
              </a:solidFill>
            </a:endParaRPr>
          </a:p>
          <a:p>
            <a:r>
              <a:rPr lang="en-US" sz="2400" dirty="0" smtClean="0">
                <a:solidFill>
                  <a:srgbClr val="FF0000"/>
                </a:solidFill>
              </a:rPr>
              <a:t>$ h5ls </a:t>
            </a:r>
            <a:r>
              <a:rPr lang="en-US" sz="2400" dirty="0">
                <a:solidFill>
                  <a:srgbClr val="FF0000"/>
                </a:solidFill>
              </a:rPr>
              <a:t>writer00.h5 </a:t>
            </a:r>
          </a:p>
          <a:p>
            <a:pPr lvl="1">
              <a:buNone/>
            </a:pPr>
            <a:r>
              <a:rPr lang="en-US" b="1" dirty="0">
                <a:latin typeface="Courier New"/>
                <a:cs typeface="Courier New"/>
              </a:rPr>
              <a:t>aux          Group</a:t>
            </a:r>
          </a:p>
          <a:p>
            <a:pPr lvl="1">
              <a:buNone/>
            </a:pPr>
            <a:r>
              <a:rPr lang="en-US" b="1" dirty="0" err="1">
                <a:latin typeface="Courier New"/>
                <a:cs typeface="Courier New"/>
              </a:rPr>
              <a:t>nx_global</a:t>
            </a:r>
            <a:r>
              <a:rPr lang="en-US" b="1" dirty="0">
                <a:latin typeface="Courier New"/>
                <a:cs typeface="Courier New"/>
              </a:rPr>
              <a:t>    Dataset {SCALAR}</a:t>
            </a:r>
          </a:p>
          <a:p>
            <a:pPr lvl="1">
              <a:buNone/>
            </a:pPr>
            <a:r>
              <a:rPr lang="en-US" b="1" dirty="0" err="1">
                <a:latin typeface="Courier New"/>
                <a:cs typeface="Courier New"/>
              </a:rPr>
              <a:t>ny_global</a:t>
            </a:r>
            <a:r>
              <a:rPr lang="en-US" b="1" dirty="0">
                <a:latin typeface="Courier New"/>
                <a:cs typeface="Courier New"/>
              </a:rPr>
              <a:t>    Dataset {SCALAR}</a:t>
            </a:r>
          </a:p>
          <a:p>
            <a:pPr lvl="1">
              <a:buNone/>
            </a:pPr>
            <a:r>
              <a:rPr lang="en-US" b="1" dirty="0" err="1">
                <a:latin typeface="Courier New"/>
                <a:cs typeface="Courier New"/>
              </a:rPr>
              <a:t>xy</a:t>
            </a:r>
            <a:r>
              <a:rPr lang="en-US" b="1" dirty="0">
                <a:latin typeface="Courier New"/>
                <a:cs typeface="Courier New"/>
              </a:rPr>
              <a:t> Dataset   {387, 260}</a:t>
            </a:r>
          </a:p>
        </p:txBody>
      </p:sp>
      <p:sp>
        <p:nvSpPr>
          <p:cNvPr id="8" name="TextBox 7"/>
          <p:cNvSpPr txBox="1"/>
          <p:nvPr/>
        </p:nvSpPr>
        <p:spPr>
          <a:xfrm>
            <a:off x="286769" y="2825346"/>
            <a:ext cx="8489825" cy="3877985"/>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dirty="0" smtClean="0">
                <a:solidFill>
                  <a:srgbClr val="FF0000"/>
                </a:solidFill>
              </a:rPr>
              <a:t>$ bp2ncd </a:t>
            </a:r>
            <a:r>
              <a:rPr lang="en-US" sz="2400" dirty="0">
                <a:solidFill>
                  <a:srgbClr val="FF0000"/>
                </a:solidFill>
              </a:rPr>
              <a:t>writer00.</a:t>
            </a:r>
            <a:r>
              <a:rPr lang="en-US" sz="2400" dirty="0" smtClean="0">
                <a:solidFill>
                  <a:srgbClr val="FF0000"/>
                </a:solidFill>
              </a:rPr>
              <a:t>bp</a:t>
            </a:r>
          </a:p>
          <a:p>
            <a:r>
              <a:rPr lang="en-US" sz="2400" dirty="0" smtClean="0">
                <a:solidFill>
                  <a:srgbClr val="FF0000"/>
                </a:solidFill>
              </a:rPr>
              <a:t>$ </a:t>
            </a:r>
            <a:r>
              <a:rPr lang="en-US" sz="2400" dirty="0" err="1" smtClean="0">
                <a:solidFill>
                  <a:srgbClr val="FF0000"/>
                </a:solidFill>
              </a:rPr>
              <a:t>ncdump</a:t>
            </a:r>
            <a:r>
              <a:rPr lang="en-US" sz="2400" dirty="0" smtClean="0">
                <a:solidFill>
                  <a:srgbClr val="FF0000"/>
                </a:solidFill>
              </a:rPr>
              <a:t> </a:t>
            </a:r>
            <a:r>
              <a:rPr lang="en-US" sz="2400" dirty="0">
                <a:solidFill>
                  <a:srgbClr val="FF0000"/>
                </a:solidFill>
              </a:rPr>
              <a:t>–h  writer00.nc</a:t>
            </a:r>
          </a:p>
          <a:p>
            <a:pPr lvl="1">
              <a:buNone/>
            </a:pPr>
            <a:r>
              <a:rPr lang="en-US" b="1" dirty="0" err="1">
                <a:latin typeface="Courier New"/>
                <a:cs typeface="Courier New"/>
              </a:rPr>
              <a:t>netcdf</a:t>
            </a:r>
            <a:r>
              <a:rPr lang="en-US" b="1" dirty="0">
                <a:latin typeface="Courier New"/>
                <a:cs typeface="Courier New"/>
              </a:rPr>
              <a:t> writer00 {</a:t>
            </a:r>
          </a:p>
          <a:p>
            <a:pPr lvl="1">
              <a:buNone/>
            </a:pPr>
            <a:r>
              <a:rPr lang="en-US" b="1" dirty="0">
                <a:latin typeface="Courier New"/>
                <a:cs typeface="Courier New"/>
              </a:rPr>
              <a:t>dimensions:</a:t>
            </a:r>
          </a:p>
          <a:p>
            <a:pPr lvl="1">
              <a:buNone/>
            </a:pPr>
            <a:r>
              <a:rPr lang="en-US" b="1" dirty="0">
                <a:latin typeface="Courier New"/>
                <a:cs typeface="Courier New"/>
              </a:rPr>
              <a:t>	</a:t>
            </a:r>
            <a:r>
              <a:rPr lang="en-US" b="1" dirty="0" err="1">
                <a:latin typeface="Courier New"/>
                <a:cs typeface="Courier New"/>
              </a:rPr>
              <a:t>nx_global</a:t>
            </a:r>
            <a:r>
              <a:rPr lang="en-US" b="1" dirty="0">
                <a:latin typeface="Courier New"/>
                <a:cs typeface="Courier New"/>
              </a:rPr>
              <a:t> = 260 ;</a:t>
            </a:r>
          </a:p>
          <a:p>
            <a:pPr lvl="1">
              <a:buNone/>
            </a:pPr>
            <a:r>
              <a:rPr lang="en-US" b="1" dirty="0">
                <a:latin typeface="Courier New"/>
                <a:cs typeface="Courier New"/>
              </a:rPr>
              <a:t>	</a:t>
            </a:r>
            <a:r>
              <a:rPr lang="en-US" b="1" dirty="0" err="1">
                <a:latin typeface="Courier New"/>
                <a:cs typeface="Courier New"/>
              </a:rPr>
              <a:t>ny_global</a:t>
            </a:r>
            <a:r>
              <a:rPr lang="en-US" b="1" dirty="0">
                <a:latin typeface="Courier New"/>
                <a:cs typeface="Courier New"/>
              </a:rPr>
              <a:t> = 387 ;</a:t>
            </a:r>
          </a:p>
          <a:p>
            <a:pPr lvl="1">
              <a:buNone/>
            </a:pPr>
            <a:r>
              <a:rPr lang="en-US" b="1" dirty="0">
                <a:latin typeface="Courier New"/>
                <a:cs typeface="Courier New"/>
              </a:rPr>
              <a:t>	</a:t>
            </a:r>
            <a:r>
              <a:rPr lang="en-US" b="1" dirty="0" err="1">
                <a:latin typeface="Courier New"/>
                <a:cs typeface="Courier New"/>
              </a:rPr>
              <a:t>aux_nx_local</a:t>
            </a:r>
            <a:r>
              <a:rPr lang="en-US" b="1" dirty="0">
                <a:latin typeface="Courier New"/>
                <a:cs typeface="Courier New"/>
              </a:rPr>
              <a:t> = 65 ;</a:t>
            </a:r>
          </a:p>
          <a:p>
            <a:pPr lvl="1">
              <a:buNone/>
            </a:pPr>
            <a:r>
              <a:rPr lang="en-US" b="1" dirty="0">
                <a:latin typeface="Courier New"/>
                <a:cs typeface="Courier New"/>
              </a:rPr>
              <a:t>	</a:t>
            </a:r>
            <a:r>
              <a:rPr lang="en-US" b="1" dirty="0" err="1">
                <a:latin typeface="Courier New"/>
                <a:cs typeface="Courier New"/>
              </a:rPr>
              <a:t>aux_ny_local</a:t>
            </a:r>
            <a:r>
              <a:rPr lang="en-US" b="1" dirty="0">
                <a:latin typeface="Courier New"/>
                <a:cs typeface="Courier New"/>
              </a:rPr>
              <a:t> = 129 ;</a:t>
            </a:r>
          </a:p>
          <a:p>
            <a:pPr lvl="1">
              <a:buNone/>
            </a:pPr>
            <a:r>
              <a:rPr lang="en-US" b="1" dirty="0">
                <a:latin typeface="Courier New"/>
                <a:cs typeface="Courier New"/>
              </a:rPr>
              <a:t>	</a:t>
            </a:r>
            <a:r>
              <a:rPr lang="en-US" b="1" dirty="0" err="1">
                <a:latin typeface="Courier New"/>
                <a:cs typeface="Courier New"/>
              </a:rPr>
              <a:t>aux_offs_x</a:t>
            </a:r>
            <a:r>
              <a:rPr lang="en-US" b="1" dirty="0">
                <a:latin typeface="Courier New"/>
                <a:cs typeface="Courier New"/>
              </a:rPr>
              <a:t> = 65 ;</a:t>
            </a:r>
          </a:p>
          <a:p>
            <a:pPr lvl="1">
              <a:buNone/>
            </a:pPr>
            <a:r>
              <a:rPr lang="en-US" b="1" dirty="0">
                <a:latin typeface="Courier New"/>
                <a:cs typeface="Courier New"/>
              </a:rPr>
              <a:t>	</a:t>
            </a:r>
            <a:r>
              <a:rPr lang="en-US" b="1" dirty="0" err="1">
                <a:latin typeface="Courier New"/>
                <a:cs typeface="Courier New"/>
              </a:rPr>
              <a:t>aux_offs_y</a:t>
            </a:r>
            <a:r>
              <a:rPr lang="en-US" b="1" dirty="0">
                <a:latin typeface="Courier New"/>
                <a:cs typeface="Courier New"/>
              </a:rPr>
              <a:t> = 129 ;</a:t>
            </a:r>
          </a:p>
          <a:p>
            <a:pPr lvl="1">
              <a:buNone/>
            </a:pPr>
            <a:r>
              <a:rPr lang="en-US" b="1" dirty="0">
                <a:latin typeface="Courier New"/>
                <a:cs typeface="Courier New"/>
              </a:rPr>
              <a:t>variables:</a:t>
            </a:r>
          </a:p>
          <a:p>
            <a:pPr lvl="1">
              <a:buNone/>
            </a:pPr>
            <a:r>
              <a:rPr lang="en-US" b="1" dirty="0">
                <a:latin typeface="Courier New"/>
                <a:cs typeface="Courier New"/>
              </a:rPr>
              <a:t>	double </a:t>
            </a:r>
            <a:r>
              <a:rPr lang="en-US" b="1" dirty="0" err="1">
                <a:latin typeface="Courier New"/>
                <a:cs typeface="Courier New"/>
              </a:rPr>
              <a:t>xy</a:t>
            </a:r>
            <a:r>
              <a:rPr lang="en-US" b="1" dirty="0">
                <a:latin typeface="Courier New"/>
                <a:cs typeface="Courier New"/>
              </a:rPr>
              <a:t>(</a:t>
            </a:r>
            <a:r>
              <a:rPr lang="en-US" b="1" dirty="0" err="1">
                <a:latin typeface="Courier New"/>
                <a:cs typeface="Courier New"/>
              </a:rPr>
              <a:t>nx_global</a:t>
            </a:r>
            <a:r>
              <a:rPr lang="en-US" b="1" dirty="0">
                <a:latin typeface="Courier New"/>
                <a:cs typeface="Courier New"/>
              </a:rPr>
              <a:t>, </a:t>
            </a:r>
            <a:r>
              <a:rPr lang="en-US" b="1" dirty="0" err="1">
                <a:latin typeface="Courier New"/>
                <a:cs typeface="Courier New"/>
              </a:rPr>
              <a:t>ny_global</a:t>
            </a:r>
            <a:r>
              <a:rPr lang="en-US" b="1" dirty="0">
                <a:latin typeface="Courier New"/>
                <a:cs typeface="Courier New"/>
              </a:rPr>
              <a:t>) ;</a:t>
            </a:r>
          </a:p>
          <a:p>
            <a:pPr lvl="1">
              <a:buNone/>
            </a:pPr>
            <a:r>
              <a:rPr lang="en-US" b="1" dirty="0">
                <a:latin typeface="Courier New"/>
                <a:cs typeface="Courier New"/>
              </a:rPr>
              <a:t>}</a:t>
            </a:r>
          </a:p>
        </p:txBody>
      </p:sp>
    </p:spTree>
    <p:extLst>
      <p:ext uri="{BB962C8B-B14F-4D97-AF65-F5344CB8AC3E}">
        <p14:creationId xmlns:p14="http://schemas.microsoft.com/office/powerpoint/2010/main" val="135765477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ADIOS Componentization</a:t>
            </a:r>
            <a:endParaRPr lang="en-US" dirty="0"/>
          </a:p>
        </p:txBody>
      </p:sp>
      <p:sp>
        <p:nvSpPr>
          <p:cNvPr id="3" name="Text Placeholder 2"/>
          <p:cNvSpPr>
            <a:spLocks noGrp="1"/>
          </p:cNvSpPr>
          <p:nvPr>
            <p:ph type="body" sz="quarter" idx="10"/>
          </p:nvPr>
        </p:nvSpPr>
        <p:spPr/>
        <p:txBody>
          <a:bodyPr/>
          <a:lstStyle/>
          <a:p>
            <a:r>
              <a:rPr lang="en-US" dirty="0" smtClean="0"/>
              <a:t>ADIOS can allow many different I/O methods</a:t>
            </a:r>
          </a:p>
          <a:p>
            <a:pPr lvl="1"/>
            <a:r>
              <a:rPr lang="en-US" sz="2400" dirty="0" smtClean="0"/>
              <a:t>POSIX</a:t>
            </a:r>
          </a:p>
          <a:p>
            <a:pPr lvl="1"/>
            <a:r>
              <a:rPr lang="en-US" sz="2400" dirty="0" smtClean="0"/>
              <a:t>POSIX1</a:t>
            </a:r>
          </a:p>
          <a:p>
            <a:pPr lvl="1"/>
            <a:r>
              <a:rPr lang="en-US" sz="2400" dirty="0" smtClean="0"/>
              <a:t>MPI_AGGREGATE:  needs the </a:t>
            </a:r>
            <a:r>
              <a:rPr lang="en-US" sz="2400" dirty="0" err="1" smtClean="0"/>
              <a:t>num_ost</a:t>
            </a:r>
            <a:r>
              <a:rPr lang="en-US" sz="2400" dirty="0" smtClean="0"/>
              <a:t>, and the </a:t>
            </a:r>
            <a:r>
              <a:rPr lang="en-US" sz="2400" dirty="0" err="1" smtClean="0"/>
              <a:t>num_aggregators</a:t>
            </a:r>
            <a:endParaRPr lang="en-US" sz="2400" dirty="0" smtClean="0"/>
          </a:p>
          <a:p>
            <a:pPr lvl="1"/>
            <a:r>
              <a:rPr lang="en-US" sz="2400" dirty="0" smtClean="0"/>
              <a:t>PHDF5: </a:t>
            </a:r>
          </a:p>
          <a:p>
            <a:pPr lvl="2"/>
            <a:r>
              <a:rPr lang="en-US" dirty="0" smtClean="0"/>
              <a:t>Limited functionality in ADIOS 1.5, but will be improved in future releases.</a:t>
            </a:r>
          </a:p>
          <a:p>
            <a:pPr lvl="2"/>
            <a:r>
              <a:rPr lang="en-US" dirty="0" smtClean="0"/>
              <a:t>Must remove attributes and PATHS for this to work</a:t>
            </a:r>
          </a:p>
          <a:p>
            <a:pPr lvl="1"/>
            <a:r>
              <a:rPr lang="en-US" dirty="0" smtClean="0"/>
              <a:t>NC4: same expectations as PHDF5</a:t>
            </a:r>
          </a:p>
          <a:p>
            <a:r>
              <a:rPr lang="en-US" dirty="0" smtClean="0"/>
              <a:t>Rule of thumb:</a:t>
            </a:r>
          </a:p>
          <a:p>
            <a:pPr lvl="1"/>
            <a:r>
              <a:rPr lang="en-US" dirty="0" smtClean="0"/>
              <a:t>Try </a:t>
            </a:r>
            <a:r>
              <a:rPr lang="en-US" dirty="0" err="1" smtClean="0"/>
              <a:t>Posix</a:t>
            </a:r>
            <a:r>
              <a:rPr lang="en-US" dirty="0" smtClean="0"/>
              <a:t>, then move to MPI, then MPI_AGGREGATE</a:t>
            </a:r>
          </a:p>
          <a:p>
            <a:pPr lvl="2"/>
            <a:endParaRPr lang="en-US" dirty="0"/>
          </a:p>
        </p:txBody>
      </p:sp>
      <p:sp>
        <p:nvSpPr>
          <p:cNvPr id="4" name="Slide Number Placeholder 3"/>
          <p:cNvSpPr>
            <a:spLocks noGrp="1"/>
          </p:cNvSpPr>
          <p:nvPr>
            <p:ph type="sldNum" sz="quarter" idx="4"/>
          </p:nvPr>
        </p:nvSpPr>
        <p:spPr/>
        <p:txBody>
          <a:bodyPr/>
          <a:lstStyle/>
          <a:p>
            <a:fld id="{4098244C-D8BF-F543-A2D5-85AF43F68658}" type="slidenum">
              <a:rPr lang="en-US" smtClean="0"/>
              <a:pPr/>
              <a:t>55</a:t>
            </a:fld>
            <a:endParaRPr lang="en-US" dirty="0"/>
          </a:p>
        </p:txBody>
      </p:sp>
    </p:spTree>
    <p:extLst>
      <p:ext uri="{BB962C8B-B14F-4D97-AF65-F5344CB8AC3E}">
        <p14:creationId xmlns:p14="http://schemas.microsoft.com/office/powerpoint/2010/main" val="1218862242"/>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rgbClr val="0070C0"/>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56</a:t>
            </a:fld>
            <a:endParaRPr lang="en-US"/>
          </a:p>
        </p:txBody>
      </p:sp>
    </p:spTree>
    <p:extLst>
      <p:ext uri="{BB962C8B-B14F-4D97-AF65-F5344CB8AC3E}">
        <p14:creationId xmlns:p14="http://schemas.microsoft.com/office/powerpoint/2010/main" val="392563424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 API basics</a:t>
            </a:r>
            <a:endParaRPr lang="en-US" dirty="0"/>
          </a:p>
        </p:txBody>
      </p:sp>
      <p:sp>
        <p:nvSpPr>
          <p:cNvPr id="3" name="Content Placeholder 2"/>
          <p:cNvSpPr>
            <a:spLocks noGrp="1"/>
          </p:cNvSpPr>
          <p:nvPr>
            <p:ph idx="1"/>
          </p:nvPr>
        </p:nvSpPr>
        <p:spPr/>
        <p:txBody>
          <a:bodyPr>
            <a:normAutofit fontScale="92500"/>
          </a:bodyPr>
          <a:lstStyle/>
          <a:p>
            <a:r>
              <a:rPr lang="en-US" dirty="0" smtClean="0"/>
              <a:t>Common API for reading files and streams (with staging)</a:t>
            </a:r>
          </a:p>
          <a:p>
            <a:pPr lvl="1"/>
            <a:r>
              <a:rPr lang="en-US" dirty="0" smtClean="0"/>
              <a:t>In staging, one must process data step-by-step</a:t>
            </a:r>
          </a:p>
          <a:p>
            <a:pPr lvl="1"/>
            <a:r>
              <a:rPr lang="en-US" dirty="0" smtClean="0"/>
              <a:t>Files allow for accessing all steps at once</a:t>
            </a:r>
          </a:p>
          <a:p>
            <a:r>
              <a:rPr lang="en-US" dirty="0"/>
              <a:t>S</a:t>
            </a:r>
            <a:r>
              <a:rPr lang="en-US" dirty="0" smtClean="0"/>
              <a:t>chedule/perform reads in bulk, instead of single reads</a:t>
            </a:r>
          </a:p>
          <a:p>
            <a:pPr lvl="1"/>
            <a:r>
              <a:rPr lang="en-US" dirty="0" smtClean="0"/>
              <a:t>Allows for optimizing multiple reads together</a:t>
            </a:r>
          </a:p>
          <a:p>
            <a:r>
              <a:rPr lang="en-US" dirty="0" smtClean="0"/>
              <a:t>Selections</a:t>
            </a:r>
          </a:p>
          <a:p>
            <a:pPr lvl="1"/>
            <a:r>
              <a:rPr lang="en-US" dirty="0" smtClean="0"/>
              <a:t>bounding boxes, list of points, selected blocks and automatic</a:t>
            </a:r>
          </a:p>
          <a:p>
            <a:r>
              <a:rPr lang="en-US" dirty="0" smtClean="0"/>
              <a:t>Chunking (optional)</a:t>
            </a:r>
          </a:p>
          <a:p>
            <a:pPr lvl="1"/>
            <a:r>
              <a:rPr lang="en-US" dirty="0" smtClean="0"/>
              <a:t>receive and process pieces of the requested data concurrently</a:t>
            </a:r>
          </a:p>
          <a:p>
            <a:pPr lvl="1"/>
            <a:r>
              <a:rPr lang="en-US" dirty="0" smtClean="0"/>
              <a:t>staging delivers data from many producers to a reader over a certain amount of time, which can be used to process the first chunks</a:t>
            </a:r>
          </a:p>
          <a:p>
            <a:pPr lvl="2"/>
            <a:endParaRPr lang="en-US"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57</a:t>
            </a:fld>
            <a:endParaRPr lang="en-US" dirty="0"/>
          </a:p>
        </p:txBody>
      </p:sp>
    </p:spTree>
    <p:extLst>
      <p:ext uri="{BB962C8B-B14F-4D97-AF65-F5344CB8AC3E}">
        <p14:creationId xmlns:p14="http://schemas.microsoft.com/office/powerpoint/2010/main" val="121553690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 API basics</a:t>
            </a:r>
            <a:endParaRPr lang="en-US" dirty="0"/>
          </a:p>
        </p:txBody>
      </p:sp>
      <p:sp>
        <p:nvSpPr>
          <p:cNvPr id="3" name="Content Placeholder 2"/>
          <p:cNvSpPr>
            <a:spLocks noGrp="1"/>
          </p:cNvSpPr>
          <p:nvPr>
            <p:ph idx="1"/>
          </p:nvPr>
        </p:nvSpPr>
        <p:spPr/>
        <p:txBody>
          <a:bodyPr>
            <a:normAutofit/>
          </a:bodyPr>
          <a:lstStyle/>
          <a:p>
            <a:r>
              <a:rPr lang="en-US" smtClean="0"/>
              <a:t>Step</a:t>
            </a:r>
            <a:endParaRPr lang="en-US" dirty="0" smtClean="0"/>
          </a:p>
          <a:p>
            <a:pPr lvl="1"/>
            <a:r>
              <a:rPr lang="en-US" dirty="0" smtClean="0"/>
              <a:t>A dataset written within one </a:t>
            </a:r>
            <a:r>
              <a:rPr lang="en-US" dirty="0" err="1" smtClean="0"/>
              <a:t>adios_open</a:t>
            </a:r>
            <a:r>
              <a:rPr lang="en-US" dirty="0" smtClean="0"/>
              <a:t>/…/</a:t>
            </a:r>
            <a:r>
              <a:rPr lang="en-US" dirty="0" err="1" smtClean="0"/>
              <a:t>adios_close</a:t>
            </a:r>
            <a:r>
              <a:rPr lang="en-US" dirty="0" smtClean="0"/>
              <a:t> </a:t>
            </a:r>
          </a:p>
          <a:p>
            <a:r>
              <a:rPr lang="en-US" dirty="0" smtClean="0"/>
              <a:t>Stream</a:t>
            </a:r>
          </a:p>
          <a:p>
            <a:pPr lvl="1"/>
            <a:r>
              <a:rPr lang="en-US" dirty="0" smtClean="0"/>
              <a:t>A file containing of, or a staged, series of steps of the same dataset</a:t>
            </a:r>
          </a:p>
          <a:p>
            <a:pPr lvl="1"/>
            <a:r>
              <a:rPr lang="en-US" dirty="0" smtClean="0"/>
              <a:t>not a byte stream!</a:t>
            </a:r>
          </a:p>
          <a:p>
            <a:pPr lvl="1"/>
            <a:r>
              <a:rPr lang="en-US" dirty="0" smtClean="0"/>
              <a:t>the step is quite a large unit</a:t>
            </a:r>
          </a:p>
          <a:p>
            <a:r>
              <a:rPr lang="en-US" dirty="0" smtClean="0"/>
              <a:t>Read API is designed to read data from one step at a time, then advance forward</a:t>
            </a:r>
          </a:p>
          <a:p>
            <a:pPr lvl="1"/>
            <a:r>
              <a:rPr lang="en-US" dirty="0" smtClean="0"/>
              <a:t>alternative API allows for reading all steps at once from a file</a:t>
            </a:r>
            <a:endParaRPr lang="en-US" dirty="0"/>
          </a:p>
          <a:p>
            <a:pPr lvl="1"/>
            <a:endParaRPr lang="en-US" dirty="0" smtClean="0"/>
          </a:p>
          <a:p>
            <a:pPr lvl="1"/>
            <a:endParaRPr lang="en-US"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58</a:t>
            </a:fld>
            <a:endParaRPr lang="en-US" dirty="0"/>
          </a:p>
        </p:txBody>
      </p:sp>
    </p:spTree>
    <p:extLst>
      <p:ext uri="{BB962C8B-B14F-4D97-AF65-F5344CB8AC3E}">
        <p14:creationId xmlns:p14="http://schemas.microsoft.com/office/powerpoint/2010/main" val="3324353037"/>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 API</a:t>
            </a:r>
            <a:endParaRPr lang="en-US" dirty="0"/>
          </a:p>
        </p:txBody>
      </p:sp>
      <p:sp>
        <p:nvSpPr>
          <p:cNvPr id="3" name="Content Placeholder 2"/>
          <p:cNvSpPr>
            <a:spLocks noGrp="1"/>
          </p:cNvSpPr>
          <p:nvPr>
            <p:ph idx="1"/>
          </p:nvPr>
        </p:nvSpPr>
        <p:spPr>
          <a:xfrm>
            <a:off x="175465" y="762000"/>
            <a:ext cx="8511335" cy="5364163"/>
          </a:xfrm>
        </p:spPr>
        <p:txBody>
          <a:bodyPr>
            <a:normAutofit/>
          </a:bodyPr>
          <a:lstStyle/>
          <a:p>
            <a:r>
              <a:rPr lang="en-US" dirty="0" smtClean="0"/>
              <a:t>Initialization/Finalization </a:t>
            </a:r>
          </a:p>
          <a:p>
            <a:pPr lvl="1"/>
            <a:r>
              <a:rPr lang="en-US" dirty="0" smtClean="0"/>
              <a:t>One should </a:t>
            </a:r>
            <a:r>
              <a:rPr lang="en-US" dirty="0"/>
              <a:t>be used for each </a:t>
            </a:r>
            <a:r>
              <a:rPr lang="en-US" dirty="0" smtClean="0"/>
              <a:t>method used in an application</a:t>
            </a:r>
          </a:p>
          <a:p>
            <a:pPr lvl="1"/>
            <a:r>
              <a:rPr lang="en-US" dirty="0"/>
              <a:t>Staging methods usually connect to a staging server / other application at </a:t>
            </a:r>
            <a:r>
              <a:rPr lang="en-US" dirty="0" err="1"/>
              <a:t>init</a:t>
            </a:r>
            <a:r>
              <a:rPr lang="en-US" dirty="0"/>
              <a:t>, and disconnect at finalize.</a:t>
            </a:r>
          </a:p>
          <a:p>
            <a:pPr marL="400050" lvl="1" indent="0">
              <a:buNone/>
            </a:pPr>
            <a:r>
              <a:rPr lang="en-US" sz="2000" dirty="0" err="1" smtClean="0">
                <a:solidFill>
                  <a:srgbClr val="FF0000"/>
                </a:solidFill>
              </a:rPr>
              <a:t>int</a:t>
            </a:r>
            <a:r>
              <a:rPr lang="en-US" sz="2000" dirty="0" smtClean="0">
                <a:solidFill>
                  <a:srgbClr val="FF0000"/>
                </a:solidFill>
              </a:rPr>
              <a:t> </a:t>
            </a:r>
            <a:r>
              <a:rPr lang="en-US" sz="2000" b="1" dirty="0" err="1">
                <a:solidFill>
                  <a:srgbClr val="FF0000"/>
                </a:solidFill>
              </a:rPr>
              <a:t>adios_read_init_method</a:t>
            </a:r>
            <a:r>
              <a:rPr lang="en-US" sz="2000" dirty="0">
                <a:solidFill>
                  <a:srgbClr val="FF0000"/>
                </a:solidFill>
              </a:rPr>
              <a:t> </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enum</a:t>
            </a:r>
            <a:r>
              <a:rPr lang="en-US" sz="2000" dirty="0" smtClean="0">
                <a:solidFill>
                  <a:srgbClr val="FF0000"/>
                </a:solidFill>
              </a:rPr>
              <a:t> ADIOS_READ_METHOD method, </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MPI_Comm</a:t>
            </a:r>
            <a:r>
              <a:rPr lang="en-US" sz="2000" dirty="0" smtClean="0">
                <a:solidFill>
                  <a:srgbClr val="FF0000"/>
                </a:solidFill>
              </a:rPr>
              <a:t> </a:t>
            </a:r>
            <a:r>
              <a:rPr lang="en-US" sz="2000" dirty="0" err="1">
                <a:solidFill>
                  <a:srgbClr val="FF0000"/>
                </a:solidFill>
              </a:rPr>
              <a:t>comm</a:t>
            </a:r>
            <a:r>
              <a:rPr lang="en-US" sz="2000" dirty="0" smtClean="0">
                <a:solidFill>
                  <a:srgbClr val="FF0000"/>
                </a:solidFill>
              </a:rPr>
              <a:t>, </a:t>
            </a:r>
            <a:r>
              <a:rPr lang="en-US" sz="2000" dirty="0" err="1" smtClean="0">
                <a:solidFill>
                  <a:srgbClr val="FF0000"/>
                </a:solidFill>
              </a:rPr>
              <a:t>const</a:t>
            </a:r>
            <a:r>
              <a:rPr lang="en-US" sz="2000" dirty="0" smtClean="0">
                <a:solidFill>
                  <a:srgbClr val="FF0000"/>
                </a:solidFill>
              </a:rPr>
              <a:t> </a:t>
            </a:r>
            <a:r>
              <a:rPr lang="en-US" sz="2000" dirty="0">
                <a:solidFill>
                  <a:srgbClr val="FF0000"/>
                </a:solidFill>
              </a:rPr>
              <a:t>char * parameters</a:t>
            </a:r>
            <a:r>
              <a:rPr lang="en-US" sz="2000" dirty="0" smtClean="0">
                <a:solidFill>
                  <a:srgbClr val="FF0000"/>
                </a:solidFill>
              </a:rPr>
              <a:t>)</a:t>
            </a:r>
          </a:p>
          <a:p>
            <a:pPr marL="400050" lvl="1" indent="0">
              <a:buNone/>
            </a:pPr>
            <a:r>
              <a:rPr lang="en-US" sz="2000" dirty="0" err="1">
                <a:solidFill>
                  <a:srgbClr val="FF0000"/>
                </a:solidFill>
              </a:rPr>
              <a:t>int</a:t>
            </a:r>
            <a:r>
              <a:rPr lang="en-US" sz="2000" dirty="0">
                <a:solidFill>
                  <a:srgbClr val="FF0000"/>
                </a:solidFill>
              </a:rPr>
              <a:t> </a:t>
            </a:r>
            <a:r>
              <a:rPr lang="en-US" sz="2000" b="1" dirty="0" err="1">
                <a:solidFill>
                  <a:srgbClr val="FF0000"/>
                </a:solidFill>
              </a:rPr>
              <a:t>adios_read_finalize_method</a:t>
            </a:r>
            <a:r>
              <a:rPr lang="en-US" sz="2000" dirty="0">
                <a:solidFill>
                  <a:srgbClr val="FF0000"/>
                </a:solidFill>
              </a:rPr>
              <a:t>(</a:t>
            </a:r>
            <a:r>
              <a:rPr lang="en-US" sz="2000" dirty="0" err="1">
                <a:solidFill>
                  <a:srgbClr val="FF0000"/>
                </a:solidFill>
              </a:rPr>
              <a:t>enum</a:t>
            </a:r>
            <a:r>
              <a:rPr lang="en-US" sz="2000" dirty="0">
                <a:solidFill>
                  <a:srgbClr val="FF0000"/>
                </a:solidFill>
              </a:rPr>
              <a:t> ADIOS_READ_METHOD method</a:t>
            </a:r>
            <a:r>
              <a:rPr lang="en-US" sz="2000" dirty="0" smtClean="0">
                <a:solidFill>
                  <a:srgbClr val="FF0000"/>
                </a:solidFill>
              </a:rPr>
              <a:t>)</a:t>
            </a:r>
            <a:endParaRPr lang="en-US" sz="2000" dirty="0">
              <a:solidFill>
                <a:srgbClr val="FF0000"/>
              </a:solidFill>
            </a:endParaRPr>
          </a:p>
          <a:p>
            <a:pPr marL="457200" lvl="1" indent="0">
              <a:buNone/>
            </a:pPr>
            <a:endParaRPr lang="en-US" sz="2000" dirty="0" smtClean="0"/>
          </a:p>
          <a:p>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59</a:t>
            </a:fld>
            <a:endParaRPr lang="en-US"/>
          </a:p>
        </p:txBody>
      </p:sp>
      <p:sp>
        <p:nvSpPr>
          <p:cNvPr id="7" name="TextBox 6"/>
          <p:cNvSpPr txBox="1"/>
          <p:nvPr/>
        </p:nvSpPr>
        <p:spPr>
          <a:xfrm>
            <a:off x="2080508" y="4242149"/>
            <a:ext cx="6174681" cy="1200329"/>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smtClean="0"/>
              <a:t>Fortran</a:t>
            </a:r>
          </a:p>
          <a:p>
            <a:r>
              <a:rPr lang="en-US" dirty="0"/>
              <a:t>use </a:t>
            </a:r>
            <a:r>
              <a:rPr lang="en-US" dirty="0" err="1" smtClean="0"/>
              <a:t>adios_read_mod</a:t>
            </a:r>
            <a:endParaRPr lang="en-US" dirty="0"/>
          </a:p>
          <a:p>
            <a:r>
              <a:rPr lang="en-US" dirty="0" smtClean="0"/>
              <a:t>call </a:t>
            </a:r>
            <a:r>
              <a:rPr lang="en-US" dirty="0" err="1" smtClean="0"/>
              <a:t>adios_read_init_method</a:t>
            </a:r>
            <a:r>
              <a:rPr lang="en-US" dirty="0" smtClean="0"/>
              <a:t> (method</a:t>
            </a:r>
            <a:r>
              <a:rPr lang="en-US" dirty="0"/>
              <a:t>, </a:t>
            </a:r>
            <a:r>
              <a:rPr lang="en-US" dirty="0" err="1"/>
              <a:t>comm</a:t>
            </a:r>
            <a:r>
              <a:rPr lang="en-US" dirty="0" smtClean="0"/>
              <a:t>, parameters</a:t>
            </a:r>
            <a:r>
              <a:rPr lang="en-US" dirty="0"/>
              <a:t>, err</a:t>
            </a:r>
            <a:r>
              <a:rPr lang="en-US" dirty="0" smtClean="0"/>
              <a:t>)</a:t>
            </a:r>
          </a:p>
          <a:p>
            <a:r>
              <a:rPr lang="en-US" dirty="0" smtClean="0"/>
              <a:t>call </a:t>
            </a:r>
            <a:r>
              <a:rPr lang="en-US" dirty="0" err="1" smtClean="0"/>
              <a:t>adios_finalize_method</a:t>
            </a:r>
            <a:r>
              <a:rPr lang="en-US" dirty="0" smtClean="0"/>
              <a:t> (method, err)</a:t>
            </a:r>
          </a:p>
        </p:txBody>
      </p:sp>
    </p:spTree>
    <p:extLst>
      <p:ext uri="{BB962C8B-B14F-4D97-AF65-F5344CB8AC3E}">
        <p14:creationId xmlns:p14="http://schemas.microsoft.com/office/powerpoint/2010/main" val="170322033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962233" y="141722"/>
            <a:ext cx="2892916" cy="6516744"/>
            <a:chOff x="5406581" y="432755"/>
            <a:chExt cx="2892916" cy="6516744"/>
          </a:xfrm>
        </p:grpSpPr>
        <p:pic>
          <p:nvPicPr>
            <p:cNvPr id="44035" name="Picture 8"/>
            <p:cNvPicPr>
              <a:picLocks noChangeAspect="1"/>
            </p:cNvPicPr>
            <p:nvPr/>
          </p:nvPicPr>
          <p:blipFill rotWithShape="1">
            <a:blip r:embed="rId3" cstate="email">
              <a:extLst>
                <a:ext uri="{28A0092B-C50C-407E-A947-70E740481C1C}">
                  <a14:useLocalDpi xmlns:a14="http://schemas.microsoft.com/office/drawing/2010/main"/>
                </a:ext>
              </a:extLst>
            </a:blip>
            <a:srcRect l="51860" t="6539" b="7391"/>
            <a:stretch/>
          </p:blipFill>
          <p:spPr bwMode="auto">
            <a:xfrm>
              <a:off x="5406581" y="3906888"/>
              <a:ext cx="2865536" cy="3042611"/>
            </a:xfrm>
            <a:prstGeom prst="rect">
              <a:avLst/>
            </a:prstGeom>
            <a:noFill/>
            <a:ln w="9525">
              <a:noFill/>
              <a:miter lim="800000"/>
              <a:headEnd/>
              <a:tailEnd/>
            </a:ln>
          </p:spPr>
        </p:pic>
        <p:pic>
          <p:nvPicPr>
            <p:cNvPr id="8" name="Picture 8"/>
            <p:cNvPicPr>
              <a:picLocks noChangeAspect="1"/>
            </p:cNvPicPr>
            <p:nvPr/>
          </p:nvPicPr>
          <p:blipFill rotWithShape="1">
            <a:blip r:embed="rId3" cstate="email">
              <a:extLst>
                <a:ext uri="{28A0092B-C50C-407E-A947-70E740481C1C}">
                  <a14:useLocalDpi xmlns:a14="http://schemas.microsoft.com/office/drawing/2010/main"/>
                </a:ext>
              </a:extLst>
            </a:blip>
            <a:srcRect r="52330"/>
            <a:stretch/>
          </p:blipFill>
          <p:spPr bwMode="auto">
            <a:xfrm>
              <a:off x="5461962" y="432755"/>
              <a:ext cx="2837535" cy="3535034"/>
            </a:xfrm>
            <a:prstGeom prst="rect">
              <a:avLst/>
            </a:prstGeom>
            <a:noFill/>
            <a:ln w="9525">
              <a:noFill/>
              <a:miter lim="800000"/>
              <a:headEnd/>
              <a:tailEnd/>
            </a:ln>
          </p:spPr>
        </p:pic>
      </p:grpSp>
      <p:sp>
        <p:nvSpPr>
          <p:cNvPr id="44033" name="Title 1"/>
          <p:cNvSpPr>
            <a:spLocks noGrp="1"/>
          </p:cNvSpPr>
          <p:nvPr>
            <p:ph type="title"/>
          </p:nvPr>
        </p:nvSpPr>
        <p:spPr>
          <a:xfrm>
            <a:off x="79368" y="114300"/>
            <a:ext cx="6076890" cy="469359"/>
          </a:xfrm>
        </p:spPr>
        <p:txBody>
          <a:bodyPr/>
          <a:lstStyle/>
          <a:p>
            <a:r>
              <a:rPr lang="en-US" sz="2800" b="1" dirty="0" smtClean="0"/>
              <a:t>             Application Partners</a:t>
            </a:r>
            <a:endParaRPr lang="en-US" sz="2800" b="1" dirty="0" smtClean="0">
              <a:cs typeface="Calibri" pitchFamily="34" charset="0"/>
            </a:endParaRPr>
          </a:p>
        </p:txBody>
      </p:sp>
      <p:sp>
        <p:nvSpPr>
          <p:cNvPr id="44036" name="TextBox 9"/>
          <p:cNvSpPr txBox="1">
            <a:spLocks noChangeArrowheads="1"/>
          </p:cNvSpPr>
          <p:nvPr/>
        </p:nvSpPr>
        <p:spPr bwMode="auto">
          <a:xfrm>
            <a:off x="192736" y="5465103"/>
            <a:ext cx="2635080" cy="646331"/>
          </a:xfrm>
          <a:prstGeom prst="rect">
            <a:avLst/>
          </a:prstGeom>
          <a:noFill/>
          <a:ln w="9525">
            <a:noFill/>
            <a:miter lim="800000"/>
            <a:headEnd/>
            <a:tailEnd/>
          </a:ln>
        </p:spPr>
        <p:txBody>
          <a:bodyPr wrap="none">
            <a:spAutoFit/>
          </a:bodyPr>
          <a:lstStyle/>
          <a:p>
            <a:r>
              <a:rPr lang="en-US" dirty="0">
                <a:solidFill>
                  <a:srgbClr val="000000"/>
                </a:solidFill>
              </a:rPr>
              <a:t>Over </a:t>
            </a:r>
            <a:r>
              <a:rPr lang="en-US" dirty="0" smtClean="0">
                <a:solidFill>
                  <a:srgbClr val="000000"/>
                </a:solidFill>
              </a:rPr>
              <a:t>158 Publications</a:t>
            </a:r>
          </a:p>
          <a:p>
            <a:r>
              <a:rPr lang="en-US" dirty="0" smtClean="0">
                <a:solidFill>
                  <a:srgbClr val="000000"/>
                </a:solidFill>
              </a:rPr>
              <a:t>from </a:t>
            </a:r>
            <a:r>
              <a:rPr lang="en-US" dirty="0">
                <a:solidFill>
                  <a:srgbClr val="000000"/>
                </a:solidFill>
              </a:rPr>
              <a:t>2006 - </a:t>
            </a:r>
            <a:r>
              <a:rPr lang="en-US" dirty="0" smtClean="0">
                <a:solidFill>
                  <a:srgbClr val="000000"/>
                </a:solidFill>
              </a:rPr>
              <a:t>2013</a:t>
            </a:r>
            <a:endParaRPr lang="en-US" dirty="0">
              <a:solidFill>
                <a:srgbClr val="000000"/>
              </a:solidFill>
            </a:endParaRPr>
          </a:p>
        </p:txBody>
      </p:sp>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l="16607" t="6708" r="9965" b="7072"/>
          <a:stretch/>
        </p:blipFill>
        <p:spPr>
          <a:xfrm>
            <a:off x="114658" y="1031838"/>
            <a:ext cx="4357015" cy="4253038"/>
          </a:xfrm>
          <a:prstGeom prst="rect">
            <a:avLst/>
          </a:prstGeom>
        </p:spPr>
      </p:pic>
      <p:pic>
        <p:nvPicPr>
          <p:cNvPr id="44034" name="Picture 5"/>
          <p:cNvPicPr>
            <a:picLocks noChangeAspect="1"/>
          </p:cNvPicPr>
          <p:nvPr/>
        </p:nvPicPr>
        <p:blipFill>
          <a:blip r:embed="rId5" cstate="email">
            <a:extLst>
              <a:ext uri="{28A0092B-C50C-407E-A947-70E740481C1C}">
                <a14:useLocalDpi xmlns:a14="http://schemas.microsoft.com/office/drawing/2010/main"/>
              </a:ext>
            </a:extLst>
          </a:blip>
          <a:srcRect l="12726" t="19688" r="12457" b="12056"/>
          <a:stretch>
            <a:fillRect/>
          </a:stretch>
        </p:blipFill>
        <p:spPr bwMode="auto">
          <a:xfrm>
            <a:off x="3644709" y="5042116"/>
            <a:ext cx="2091652" cy="1250822"/>
          </a:xfrm>
          <a:prstGeom prst="rect">
            <a:avLst/>
          </a:prstGeom>
          <a:noFill/>
          <a:ln w="9525">
            <a:noFill/>
            <a:miter lim="800000"/>
            <a:headEnd/>
            <a:tailEnd/>
          </a:ln>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23776"/>
            <a:ext cx="1099584" cy="457200"/>
          </a:xfrm>
          <a:prstGeom prst="rect">
            <a:avLst/>
          </a:prstGeom>
        </p:spPr>
      </p:pic>
      <p:sp>
        <p:nvSpPr>
          <p:cNvPr id="2" name="TextBox 1"/>
          <p:cNvSpPr txBox="1"/>
          <p:nvPr/>
        </p:nvSpPr>
        <p:spPr>
          <a:xfrm>
            <a:off x="1654686" y="674183"/>
            <a:ext cx="2299554" cy="369332"/>
          </a:xfrm>
          <a:prstGeom prst="rect">
            <a:avLst/>
          </a:prstGeom>
          <a:noFill/>
        </p:spPr>
        <p:txBody>
          <a:bodyPr wrap="square" rtlCol="0">
            <a:spAutoFit/>
          </a:bodyPr>
          <a:lstStyle/>
          <a:p>
            <a:r>
              <a:rPr lang="en-US" dirty="0">
                <a:latin typeface="Calibri" pitchFamily="34" charset="0"/>
                <a:cs typeface="Calibri" pitchFamily="34" charset="0"/>
              </a:rPr>
              <a:t>Our </a:t>
            </a:r>
            <a:r>
              <a:rPr lang="en-US" dirty="0" smtClean="0">
                <a:latin typeface="Calibri" pitchFamily="34" charset="0"/>
                <a:cs typeface="Calibri" pitchFamily="34" charset="0"/>
              </a:rPr>
              <a:t>funding</a:t>
            </a:r>
          </a:p>
        </p:txBody>
      </p:sp>
    </p:spTree>
    <p:extLst>
      <p:ext uri="{BB962C8B-B14F-4D97-AF65-F5344CB8AC3E}">
        <p14:creationId xmlns:p14="http://schemas.microsoft.com/office/powerpoint/2010/main" val="261493752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 API</a:t>
            </a:r>
            <a:endParaRPr lang="en-US" dirty="0"/>
          </a:p>
        </p:txBody>
      </p:sp>
      <p:sp>
        <p:nvSpPr>
          <p:cNvPr id="3" name="Content Placeholder 2"/>
          <p:cNvSpPr>
            <a:spLocks noGrp="1"/>
          </p:cNvSpPr>
          <p:nvPr>
            <p:ph idx="1"/>
          </p:nvPr>
        </p:nvSpPr>
        <p:spPr>
          <a:xfrm>
            <a:off x="175465" y="762000"/>
            <a:ext cx="8511335" cy="5364163"/>
          </a:xfrm>
        </p:spPr>
        <p:txBody>
          <a:bodyPr>
            <a:normAutofit fontScale="92500" lnSpcReduction="10000"/>
          </a:bodyPr>
          <a:lstStyle/>
          <a:p>
            <a:r>
              <a:rPr lang="en-US" dirty="0" smtClean="0"/>
              <a:t>Open as a stream or as a file</a:t>
            </a:r>
          </a:p>
          <a:p>
            <a:pPr lvl="1"/>
            <a:r>
              <a:rPr lang="en-US" dirty="0" smtClean="0">
                <a:solidFill>
                  <a:schemeClr val="bg1">
                    <a:lumMod val="75000"/>
                  </a:schemeClr>
                </a:solidFill>
              </a:rPr>
              <a:t>for step-by-step reading (both staged data and files)</a:t>
            </a:r>
          </a:p>
          <a:p>
            <a:pPr marL="457200" lvl="1" indent="0">
              <a:buNone/>
            </a:pPr>
            <a:r>
              <a:rPr lang="is-IS" sz="2200" dirty="0" smtClean="0">
                <a:solidFill>
                  <a:schemeClr val="bg1">
                    <a:lumMod val="75000"/>
                  </a:schemeClr>
                </a:solidFill>
              </a:rPr>
              <a:t>ADIOS_FILE * </a:t>
            </a:r>
            <a:r>
              <a:rPr lang="is-IS" sz="2200" b="1" dirty="0" smtClean="0">
                <a:solidFill>
                  <a:schemeClr val="bg1">
                    <a:lumMod val="75000"/>
                  </a:schemeClr>
                </a:solidFill>
              </a:rPr>
              <a:t>adios_read_open</a:t>
            </a:r>
            <a:r>
              <a:rPr lang="is-IS" sz="2200" dirty="0" smtClean="0">
                <a:solidFill>
                  <a:schemeClr val="bg1">
                    <a:lumMod val="75000"/>
                  </a:schemeClr>
                </a:solidFill>
              </a:rPr>
              <a:t> (</a:t>
            </a:r>
            <a:br>
              <a:rPr lang="is-IS" sz="2200" dirty="0" smtClean="0">
                <a:solidFill>
                  <a:schemeClr val="bg1">
                    <a:lumMod val="75000"/>
                  </a:schemeClr>
                </a:solidFill>
              </a:rPr>
            </a:br>
            <a:r>
              <a:rPr lang="is-IS" sz="2200" dirty="0" smtClean="0">
                <a:solidFill>
                  <a:schemeClr val="bg1">
                    <a:lumMod val="75000"/>
                  </a:schemeClr>
                </a:solidFill>
              </a:rPr>
              <a:t>	const char * fname,</a:t>
            </a:r>
            <a:br>
              <a:rPr lang="is-IS" sz="2200" dirty="0" smtClean="0">
                <a:solidFill>
                  <a:schemeClr val="bg1">
                    <a:lumMod val="75000"/>
                  </a:schemeClr>
                </a:solidFill>
              </a:rPr>
            </a:br>
            <a:r>
              <a:rPr lang="is-IS" sz="2200" dirty="0" smtClean="0">
                <a:solidFill>
                  <a:schemeClr val="bg1">
                    <a:lumMod val="75000"/>
                  </a:schemeClr>
                </a:solidFill>
              </a:rPr>
              <a:t>	enum ADIOS_READ_METHOD method, </a:t>
            </a:r>
            <a:br>
              <a:rPr lang="is-IS" sz="2200" dirty="0" smtClean="0">
                <a:solidFill>
                  <a:schemeClr val="bg1">
                    <a:lumMod val="75000"/>
                  </a:schemeClr>
                </a:solidFill>
              </a:rPr>
            </a:br>
            <a:r>
              <a:rPr lang="is-IS" sz="2200" dirty="0" smtClean="0">
                <a:solidFill>
                  <a:schemeClr val="bg1">
                    <a:lumMod val="75000"/>
                  </a:schemeClr>
                </a:solidFill>
              </a:rPr>
              <a:t>	MPI_Comm comm, </a:t>
            </a:r>
            <a:br>
              <a:rPr lang="is-IS" sz="2200" dirty="0" smtClean="0">
                <a:solidFill>
                  <a:schemeClr val="bg1">
                    <a:lumMod val="75000"/>
                  </a:schemeClr>
                </a:solidFill>
              </a:rPr>
            </a:br>
            <a:r>
              <a:rPr lang="is-IS" sz="2200" dirty="0" smtClean="0">
                <a:solidFill>
                  <a:schemeClr val="bg1">
                    <a:lumMod val="75000"/>
                  </a:schemeClr>
                </a:solidFill>
              </a:rPr>
              <a:t>	enum ADIOS_LOCKMODE lock_mode</a:t>
            </a:r>
          </a:p>
          <a:p>
            <a:pPr marL="457200" lvl="1" indent="0">
              <a:buNone/>
            </a:pPr>
            <a:r>
              <a:rPr lang="en-US" sz="2200" dirty="0" smtClean="0">
                <a:solidFill>
                  <a:schemeClr val="bg1">
                    <a:lumMod val="75000"/>
                  </a:schemeClr>
                </a:solidFill>
              </a:rPr>
              <a:t>	float </a:t>
            </a:r>
            <a:r>
              <a:rPr lang="en-US" sz="2200" dirty="0" err="1" smtClean="0">
                <a:solidFill>
                  <a:schemeClr val="bg1">
                    <a:lumMod val="75000"/>
                  </a:schemeClr>
                </a:solidFill>
              </a:rPr>
              <a:t>timeout_sec</a:t>
            </a:r>
            <a:r>
              <a:rPr lang="is-IS" sz="2200" dirty="0" smtClean="0">
                <a:solidFill>
                  <a:schemeClr val="bg1">
                    <a:lumMod val="75000"/>
                  </a:schemeClr>
                </a:solidFill>
              </a:rPr>
              <a:t>)</a:t>
            </a:r>
            <a:endParaRPr lang="is-IS" sz="2000" dirty="0" smtClean="0"/>
          </a:p>
          <a:p>
            <a:pPr lvl="1"/>
            <a:r>
              <a:rPr lang="en-US" sz="2200" dirty="0" smtClean="0"/>
              <a:t>for seeing all </a:t>
            </a:r>
            <a:r>
              <a:rPr lang="en-US" sz="2200" dirty="0" err="1" smtClean="0"/>
              <a:t>timesteps</a:t>
            </a:r>
            <a:r>
              <a:rPr lang="en-US" sz="2200" dirty="0" smtClean="0"/>
              <a:t> at once (files only!)</a:t>
            </a:r>
          </a:p>
          <a:p>
            <a:pPr marL="457200" lvl="1" indent="0">
              <a:buNone/>
            </a:pPr>
            <a:r>
              <a:rPr lang="en-US" sz="2200" dirty="0" smtClean="0">
                <a:solidFill>
                  <a:srgbClr val="FF0000"/>
                </a:solidFill>
              </a:rPr>
              <a:t>ADIOS_FILE </a:t>
            </a:r>
            <a:r>
              <a:rPr lang="en-US" sz="2200" dirty="0">
                <a:solidFill>
                  <a:srgbClr val="FF0000"/>
                </a:solidFill>
              </a:rPr>
              <a:t>* </a:t>
            </a:r>
            <a:r>
              <a:rPr lang="en-US" sz="2200" b="1" dirty="0" err="1">
                <a:solidFill>
                  <a:srgbClr val="FF0000"/>
                </a:solidFill>
              </a:rPr>
              <a:t>adios_read_open_file</a:t>
            </a:r>
            <a:r>
              <a:rPr lang="en-US" sz="2200" dirty="0">
                <a:solidFill>
                  <a:srgbClr val="FF0000"/>
                </a:solidFill>
              </a:rPr>
              <a:t> </a:t>
            </a:r>
            <a:r>
              <a:rPr lang="en-US" sz="2200" dirty="0" smtClean="0">
                <a:solidFill>
                  <a:srgbClr val="FF0000"/>
                </a:solidFill>
              </a:rPr>
              <a:t>(</a:t>
            </a:r>
            <a:br>
              <a:rPr lang="en-US" sz="2200" dirty="0" smtClean="0">
                <a:solidFill>
                  <a:srgbClr val="FF0000"/>
                </a:solidFill>
              </a:rPr>
            </a:br>
            <a:r>
              <a:rPr lang="en-US" sz="2200" dirty="0" smtClean="0">
                <a:solidFill>
                  <a:srgbClr val="FF0000"/>
                </a:solidFill>
              </a:rPr>
              <a:t>	</a:t>
            </a:r>
            <a:r>
              <a:rPr lang="en-US" sz="2200" dirty="0" err="1" smtClean="0">
                <a:solidFill>
                  <a:srgbClr val="FF0000"/>
                </a:solidFill>
              </a:rPr>
              <a:t>const</a:t>
            </a:r>
            <a:r>
              <a:rPr lang="en-US" sz="2200" dirty="0" smtClean="0">
                <a:solidFill>
                  <a:srgbClr val="FF0000"/>
                </a:solidFill>
              </a:rPr>
              <a:t> </a:t>
            </a:r>
            <a:r>
              <a:rPr lang="en-US" sz="2200" dirty="0">
                <a:solidFill>
                  <a:srgbClr val="FF0000"/>
                </a:solidFill>
              </a:rPr>
              <a:t>char * </a:t>
            </a:r>
            <a:r>
              <a:rPr lang="en-US" sz="2200" dirty="0" err="1">
                <a:solidFill>
                  <a:srgbClr val="FF0000"/>
                </a:solidFill>
              </a:rPr>
              <a:t>fname</a:t>
            </a:r>
            <a:r>
              <a:rPr lang="en-US" sz="2200" dirty="0">
                <a:solidFill>
                  <a:srgbClr val="FF0000"/>
                </a:solidFill>
              </a:rPr>
              <a:t>, </a:t>
            </a:r>
            <a:r>
              <a:rPr lang="en-US" sz="2200" dirty="0" smtClean="0">
                <a:solidFill>
                  <a:srgbClr val="FF0000"/>
                </a:solidFill>
              </a:rPr>
              <a:t/>
            </a:r>
            <a:br>
              <a:rPr lang="en-US" sz="2200" dirty="0" smtClean="0">
                <a:solidFill>
                  <a:srgbClr val="FF0000"/>
                </a:solidFill>
              </a:rPr>
            </a:br>
            <a:r>
              <a:rPr lang="en-US" sz="2200" dirty="0" smtClean="0">
                <a:solidFill>
                  <a:srgbClr val="FF0000"/>
                </a:solidFill>
              </a:rPr>
              <a:t>	</a:t>
            </a:r>
            <a:r>
              <a:rPr lang="en-US" sz="2200" dirty="0" err="1" smtClean="0">
                <a:solidFill>
                  <a:srgbClr val="FF0000"/>
                </a:solidFill>
              </a:rPr>
              <a:t>enum</a:t>
            </a:r>
            <a:r>
              <a:rPr lang="en-US" sz="2200" dirty="0" smtClean="0">
                <a:solidFill>
                  <a:srgbClr val="FF0000"/>
                </a:solidFill>
              </a:rPr>
              <a:t> </a:t>
            </a:r>
            <a:r>
              <a:rPr lang="en-US" sz="2200" dirty="0">
                <a:solidFill>
                  <a:srgbClr val="FF0000"/>
                </a:solidFill>
              </a:rPr>
              <a:t>ADIOS_READ_METHOD method, </a:t>
            </a:r>
            <a:r>
              <a:rPr lang="en-US" sz="2200" dirty="0" smtClean="0">
                <a:solidFill>
                  <a:srgbClr val="FF0000"/>
                </a:solidFill>
              </a:rPr>
              <a:t/>
            </a:r>
            <a:br>
              <a:rPr lang="en-US" sz="2200" dirty="0" smtClean="0">
                <a:solidFill>
                  <a:srgbClr val="FF0000"/>
                </a:solidFill>
              </a:rPr>
            </a:br>
            <a:r>
              <a:rPr lang="en-US" sz="2200" dirty="0" smtClean="0">
                <a:solidFill>
                  <a:srgbClr val="FF0000"/>
                </a:solidFill>
              </a:rPr>
              <a:t>	</a:t>
            </a:r>
            <a:r>
              <a:rPr lang="en-US" sz="2200" dirty="0" err="1" smtClean="0">
                <a:solidFill>
                  <a:srgbClr val="FF0000"/>
                </a:solidFill>
              </a:rPr>
              <a:t>MPI_Comm</a:t>
            </a:r>
            <a:r>
              <a:rPr lang="en-US" sz="2200" dirty="0" smtClean="0">
                <a:solidFill>
                  <a:srgbClr val="FF0000"/>
                </a:solidFill>
              </a:rPr>
              <a:t> </a:t>
            </a:r>
            <a:r>
              <a:rPr lang="en-US" sz="2200" dirty="0" err="1">
                <a:solidFill>
                  <a:srgbClr val="FF0000"/>
                </a:solidFill>
              </a:rPr>
              <a:t>comm</a:t>
            </a:r>
            <a:r>
              <a:rPr lang="en-US" sz="2200" dirty="0" smtClean="0">
                <a:solidFill>
                  <a:srgbClr val="FF0000"/>
                </a:solidFill>
              </a:rPr>
              <a:t>)</a:t>
            </a:r>
          </a:p>
          <a:p>
            <a:pPr marL="457200" lvl="1" indent="0">
              <a:buNone/>
            </a:pPr>
            <a:endParaRPr lang="en-US" sz="2000" dirty="0">
              <a:solidFill>
                <a:srgbClr val="FF0000"/>
              </a:solidFill>
            </a:endParaRPr>
          </a:p>
          <a:p>
            <a:r>
              <a:rPr lang="en-US" dirty="0" smtClean="0"/>
              <a:t>Close</a:t>
            </a:r>
          </a:p>
          <a:p>
            <a:pPr marL="400050" lvl="1" indent="0">
              <a:buNone/>
            </a:pPr>
            <a:r>
              <a:rPr lang="en-US" sz="2200" dirty="0" err="1" smtClean="0">
                <a:solidFill>
                  <a:srgbClr val="FF0000"/>
                </a:solidFill>
              </a:rPr>
              <a:t>int</a:t>
            </a:r>
            <a:r>
              <a:rPr lang="en-US" sz="2200" dirty="0" smtClean="0">
                <a:solidFill>
                  <a:srgbClr val="FF0000"/>
                </a:solidFill>
              </a:rPr>
              <a:t> </a:t>
            </a:r>
            <a:r>
              <a:rPr lang="en-US" sz="2200" b="1" dirty="0" err="1">
                <a:solidFill>
                  <a:srgbClr val="FF0000"/>
                </a:solidFill>
              </a:rPr>
              <a:t>adios_read_close</a:t>
            </a:r>
            <a:r>
              <a:rPr lang="en-US" sz="2200" dirty="0">
                <a:solidFill>
                  <a:srgbClr val="FF0000"/>
                </a:solidFill>
              </a:rPr>
              <a:t> (ADIOS_FILE *</a:t>
            </a:r>
            <a:r>
              <a:rPr lang="en-US" sz="2200" dirty="0" err="1">
                <a:solidFill>
                  <a:srgbClr val="FF0000"/>
                </a:solidFill>
              </a:rPr>
              <a:t>fp</a:t>
            </a:r>
            <a:r>
              <a:rPr lang="en-US" sz="2200" dirty="0" smtClean="0">
                <a:solidFill>
                  <a:srgbClr val="FF0000"/>
                </a:solidFill>
              </a:rPr>
              <a:t>)</a:t>
            </a:r>
            <a:endParaRPr lang="en-US" sz="2200"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60</a:t>
            </a:fld>
            <a:endParaRPr lang="en-US"/>
          </a:p>
        </p:txBody>
      </p:sp>
      <p:sp>
        <p:nvSpPr>
          <p:cNvPr id="7" name="TextBox 6"/>
          <p:cNvSpPr txBox="1"/>
          <p:nvPr/>
        </p:nvSpPr>
        <p:spPr>
          <a:xfrm>
            <a:off x="5399681" y="3999831"/>
            <a:ext cx="3532300" cy="2308324"/>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smtClean="0"/>
              <a:t>Fortran</a:t>
            </a:r>
          </a:p>
          <a:p>
            <a:r>
              <a:rPr lang="en-US" dirty="0" smtClean="0"/>
              <a:t>use </a:t>
            </a:r>
            <a:r>
              <a:rPr lang="en-US" dirty="0" err="1" smtClean="0"/>
              <a:t>adios_read_mod</a:t>
            </a:r>
            <a:endParaRPr lang="en-US" dirty="0" smtClean="0"/>
          </a:p>
          <a:p>
            <a:r>
              <a:rPr lang="en-US" dirty="0" smtClean="0">
                <a:solidFill>
                  <a:srgbClr val="BFBFBF"/>
                </a:solidFill>
              </a:rPr>
              <a:t>call </a:t>
            </a:r>
            <a:r>
              <a:rPr lang="en-US" dirty="0" err="1" smtClean="0">
                <a:solidFill>
                  <a:srgbClr val="BFBFBF"/>
                </a:solidFill>
              </a:rPr>
              <a:t>adios_read_open</a:t>
            </a:r>
            <a:r>
              <a:rPr lang="en-US" dirty="0" smtClean="0">
                <a:solidFill>
                  <a:srgbClr val="BFBFBF"/>
                </a:solidFill>
              </a:rPr>
              <a:t> (</a:t>
            </a:r>
            <a:br>
              <a:rPr lang="en-US" dirty="0" smtClean="0">
                <a:solidFill>
                  <a:srgbClr val="BFBFBF"/>
                </a:solidFill>
              </a:rPr>
            </a:br>
            <a:r>
              <a:rPr lang="en-US" dirty="0" smtClean="0">
                <a:solidFill>
                  <a:srgbClr val="BFBFBF"/>
                </a:solidFill>
              </a:rPr>
              <a:t>     </a:t>
            </a:r>
            <a:r>
              <a:rPr lang="en-US" dirty="0" err="1" smtClean="0">
                <a:solidFill>
                  <a:srgbClr val="BFBFBF"/>
                </a:solidFill>
              </a:rPr>
              <a:t>fp</a:t>
            </a:r>
            <a:r>
              <a:rPr lang="en-US" dirty="0">
                <a:solidFill>
                  <a:srgbClr val="BFBFBF"/>
                </a:solidFill>
              </a:rPr>
              <a:t>, </a:t>
            </a:r>
            <a:r>
              <a:rPr lang="en-US" dirty="0" err="1">
                <a:solidFill>
                  <a:srgbClr val="BFBFBF"/>
                </a:solidFill>
              </a:rPr>
              <a:t>fname</a:t>
            </a:r>
            <a:r>
              <a:rPr lang="en-US" dirty="0">
                <a:solidFill>
                  <a:srgbClr val="BFBFBF"/>
                </a:solidFill>
              </a:rPr>
              <a:t>, method, </a:t>
            </a:r>
            <a:r>
              <a:rPr lang="en-US" dirty="0" err="1">
                <a:solidFill>
                  <a:srgbClr val="BFBFBF"/>
                </a:solidFill>
              </a:rPr>
              <a:t>comm</a:t>
            </a:r>
            <a:r>
              <a:rPr lang="en-US" dirty="0">
                <a:solidFill>
                  <a:srgbClr val="BFBFBF"/>
                </a:solidFill>
              </a:rPr>
              <a:t>, </a:t>
            </a:r>
            <a:r>
              <a:rPr lang="en-US" dirty="0" smtClean="0">
                <a:solidFill>
                  <a:srgbClr val="BFBFBF"/>
                </a:solidFill>
              </a:rPr>
              <a:t/>
            </a:r>
            <a:br>
              <a:rPr lang="en-US" dirty="0" smtClean="0">
                <a:solidFill>
                  <a:srgbClr val="BFBFBF"/>
                </a:solidFill>
              </a:rPr>
            </a:br>
            <a:r>
              <a:rPr lang="en-US" dirty="0" smtClean="0">
                <a:solidFill>
                  <a:srgbClr val="BFBFBF"/>
                </a:solidFill>
              </a:rPr>
              <a:t>     </a:t>
            </a:r>
            <a:r>
              <a:rPr lang="en-US" dirty="0" err="1" smtClean="0">
                <a:solidFill>
                  <a:srgbClr val="BFBFBF"/>
                </a:solidFill>
              </a:rPr>
              <a:t>lockmode</a:t>
            </a:r>
            <a:r>
              <a:rPr lang="en-US" dirty="0">
                <a:solidFill>
                  <a:srgbClr val="BFBFBF"/>
                </a:solidFill>
              </a:rPr>
              <a:t>, </a:t>
            </a:r>
            <a:r>
              <a:rPr lang="en-US" dirty="0" err="1">
                <a:solidFill>
                  <a:srgbClr val="BFBFBF"/>
                </a:solidFill>
              </a:rPr>
              <a:t>timeout_sec</a:t>
            </a:r>
            <a:r>
              <a:rPr lang="en-US" dirty="0">
                <a:solidFill>
                  <a:srgbClr val="BFBFBF"/>
                </a:solidFill>
              </a:rPr>
              <a:t>, err</a:t>
            </a:r>
            <a:r>
              <a:rPr lang="en-US" dirty="0" smtClean="0">
                <a:solidFill>
                  <a:srgbClr val="BFBFBF"/>
                </a:solidFill>
              </a:rPr>
              <a:t>)</a:t>
            </a:r>
          </a:p>
          <a:p>
            <a:r>
              <a:rPr lang="en-US" dirty="0" smtClean="0"/>
              <a:t>call </a:t>
            </a:r>
            <a:r>
              <a:rPr lang="en-US" dirty="0" err="1" smtClean="0"/>
              <a:t>adios_read_open_file</a:t>
            </a:r>
            <a:r>
              <a:rPr lang="en-US" dirty="0" smtClean="0"/>
              <a:t> (</a:t>
            </a:r>
            <a:br>
              <a:rPr lang="en-US" dirty="0" smtClean="0"/>
            </a:br>
            <a:r>
              <a:rPr lang="en-US" dirty="0" smtClean="0"/>
              <a:t>     </a:t>
            </a:r>
            <a:r>
              <a:rPr lang="en-US" dirty="0" err="1" smtClean="0"/>
              <a:t>fp</a:t>
            </a:r>
            <a:r>
              <a:rPr lang="en-US" dirty="0" smtClean="0"/>
              <a:t>, </a:t>
            </a:r>
            <a:r>
              <a:rPr lang="en-US" dirty="0" err="1" smtClean="0"/>
              <a:t>fname</a:t>
            </a:r>
            <a:r>
              <a:rPr lang="en-US" dirty="0" smtClean="0"/>
              <a:t>, method, </a:t>
            </a:r>
            <a:r>
              <a:rPr lang="en-US" dirty="0" err="1" smtClean="0"/>
              <a:t>comm</a:t>
            </a:r>
            <a:r>
              <a:rPr lang="en-US" dirty="0" smtClean="0"/>
              <a:t>, err)</a:t>
            </a:r>
          </a:p>
          <a:p>
            <a:r>
              <a:rPr lang="en-US" dirty="0" smtClean="0"/>
              <a:t>call </a:t>
            </a:r>
            <a:r>
              <a:rPr lang="en-US" dirty="0" err="1" smtClean="0"/>
              <a:t>adios_read_close</a:t>
            </a:r>
            <a:r>
              <a:rPr lang="en-US" dirty="0" smtClean="0"/>
              <a:t> (</a:t>
            </a:r>
            <a:r>
              <a:rPr lang="en-US" dirty="0" err="1" smtClean="0"/>
              <a:t>fp</a:t>
            </a:r>
            <a:r>
              <a:rPr lang="en-US" dirty="0" smtClean="0"/>
              <a:t>, err)</a:t>
            </a:r>
          </a:p>
        </p:txBody>
      </p:sp>
    </p:spTree>
    <p:extLst>
      <p:ext uri="{BB962C8B-B14F-4D97-AF65-F5344CB8AC3E}">
        <p14:creationId xmlns:p14="http://schemas.microsoft.com/office/powerpoint/2010/main" val="67147093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Locking options</a:t>
            </a:r>
            <a:endParaRPr lang="en-US" dirty="0"/>
          </a:p>
        </p:txBody>
      </p:sp>
      <p:sp>
        <p:nvSpPr>
          <p:cNvPr id="3" name="Content Placeholder 2"/>
          <p:cNvSpPr>
            <a:spLocks noGrp="1"/>
          </p:cNvSpPr>
          <p:nvPr>
            <p:ph idx="1"/>
          </p:nvPr>
        </p:nvSpPr>
        <p:spPr>
          <a:xfrm>
            <a:off x="457201" y="762000"/>
            <a:ext cx="6586448" cy="5011839"/>
          </a:xfrm>
        </p:spPr>
        <p:txBody>
          <a:bodyPr>
            <a:normAutofit fontScale="92500" lnSpcReduction="20000"/>
          </a:bodyPr>
          <a:lstStyle/>
          <a:p>
            <a:r>
              <a:rPr lang="en-US" dirty="0" smtClean="0"/>
              <a:t>ALL</a:t>
            </a:r>
          </a:p>
          <a:p>
            <a:pPr lvl="1"/>
            <a:r>
              <a:rPr lang="en-US" dirty="0" smtClean="0"/>
              <a:t>lock current and all future steps in staging </a:t>
            </a:r>
          </a:p>
          <a:p>
            <a:pPr lvl="1"/>
            <a:r>
              <a:rPr lang="en-US" dirty="0" smtClean="0"/>
              <a:t>ensures that reader can read all data</a:t>
            </a:r>
          </a:p>
          <a:p>
            <a:pPr lvl="1"/>
            <a:r>
              <a:rPr lang="en-US" dirty="0" smtClean="0"/>
              <a:t>reader’s priority, it can block the writer</a:t>
            </a:r>
          </a:p>
          <a:p>
            <a:r>
              <a:rPr lang="en-US" dirty="0" smtClean="0"/>
              <a:t>CURRENT</a:t>
            </a:r>
          </a:p>
          <a:p>
            <a:pPr lvl="1"/>
            <a:r>
              <a:rPr lang="en-US" dirty="0" smtClean="0"/>
              <a:t>lock the current step only</a:t>
            </a:r>
          </a:p>
          <a:p>
            <a:pPr lvl="1"/>
            <a:r>
              <a:rPr lang="en-US" dirty="0" smtClean="0"/>
              <a:t>future steps can disappear if writer pushes more newer steps and staging needs more space</a:t>
            </a:r>
          </a:p>
          <a:p>
            <a:pPr lvl="1"/>
            <a:r>
              <a:rPr lang="en-US" dirty="0" smtClean="0"/>
              <a:t>writer’s priority</a:t>
            </a:r>
          </a:p>
          <a:p>
            <a:pPr lvl="1"/>
            <a:r>
              <a:rPr lang="en-US" dirty="0" smtClean="0"/>
              <a:t>reader must handle skipped steps</a:t>
            </a:r>
          </a:p>
          <a:p>
            <a:r>
              <a:rPr lang="en-US" dirty="0" smtClean="0"/>
              <a:t>NONE</a:t>
            </a:r>
          </a:p>
          <a:p>
            <a:pPr lvl="1"/>
            <a:r>
              <a:rPr lang="en-US" dirty="0" smtClean="0"/>
              <a:t>no assumptions, anything can disappear between two read operations</a:t>
            </a:r>
          </a:p>
          <a:p>
            <a:pPr lvl="1"/>
            <a:r>
              <a:rPr lang="en-US" dirty="0" smtClean="0"/>
              <a:t>be ready to process errors</a:t>
            </a:r>
          </a:p>
        </p:txBody>
      </p:sp>
      <p:sp>
        <p:nvSpPr>
          <p:cNvPr id="4" name="Slide Number Placeholder 3"/>
          <p:cNvSpPr>
            <a:spLocks noGrp="1"/>
          </p:cNvSpPr>
          <p:nvPr>
            <p:ph type="sldNum" sz="quarter" idx="12"/>
          </p:nvPr>
        </p:nvSpPr>
        <p:spPr/>
        <p:txBody>
          <a:bodyPr/>
          <a:lstStyle/>
          <a:p>
            <a:fld id="{81B36CC8-2166-4885-A85B-C55F76B1D6EF}" type="slidenum">
              <a:rPr lang="en-US" smtClean="0"/>
              <a:pPr/>
              <a:t>61</a:t>
            </a:fld>
            <a:endParaRPr lang="en-US"/>
          </a:p>
        </p:txBody>
      </p:sp>
      <p:sp>
        <p:nvSpPr>
          <p:cNvPr id="6" name="TextBox 5"/>
          <p:cNvSpPr txBox="1"/>
          <p:nvPr/>
        </p:nvSpPr>
        <p:spPr>
          <a:xfrm>
            <a:off x="5001761" y="5037942"/>
            <a:ext cx="3261792" cy="1477328"/>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smtClean="0"/>
              <a:t>Locking modes</a:t>
            </a:r>
          </a:p>
          <a:p>
            <a:pPr marL="285750" indent="-285750">
              <a:buFont typeface="Arial"/>
              <a:buChar char="•"/>
            </a:pPr>
            <a:r>
              <a:rPr lang="en-US" dirty="0" smtClean="0"/>
              <a:t>Current (or None)</a:t>
            </a:r>
          </a:p>
          <a:p>
            <a:pPr marL="742950" lvl="1" indent="-285750">
              <a:buFont typeface="Arial"/>
              <a:buChar char="•"/>
            </a:pPr>
            <a:r>
              <a:rPr lang="en-US" dirty="0" smtClean="0"/>
              <a:t>“next” := next available </a:t>
            </a:r>
          </a:p>
          <a:p>
            <a:pPr marL="285750" indent="-285750">
              <a:buFont typeface="Arial"/>
              <a:buChar char="•"/>
            </a:pPr>
            <a:r>
              <a:rPr lang="en-US" dirty="0" smtClean="0"/>
              <a:t>All</a:t>
            </a:r>
          </a:p>
          <a:p>
            <a:pPr marL="742950" lvl="1" indent="-285750">
              <a:buFont typeface="Arial"/>
              <a:buChar char="•"/>
            </a:pPr>
            <a:r>
              <a:rPr lang="en-US" dirty="0" smtClean="0"/>
              <a:t>“next” := current+1</a:t>
            </a:r>
          </a:p>
        </p:txBody>
      </p:sp>
    </p:spTree>
    <p:extLst>
      <p:ext uri="{BB962C8B-B14F-4D97-AF65-F5344CB8AC3E}">
        <p14:creationId xmlns:p14="http://schemas.microsoft.com/office/powerpoint/2010/main" val="1880626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Advancing a stream</a:t>
            </a:r>
            <a:endParaRPr lang="en-US" dirty="0"/>
          </a:p>
        </p:txBody>
      </p:sp>
      <p:sp>
        <p:nvSpPr>
          <p:cNvPr id="3" name="Content Placeholder 2"/>
          <p:cNvSpPr>
            <a:spLocks noGrp="1"/>
          </p:cNvSpPr>
          <p:nvPr>
            <p:ph idx="1"/>
          </p:nvPr>
        </p:nvSpPr>
        <p:spPr/>
        <p:txBody>
          <a:bodyPr>
            <a:normAutofit fontScale="92500"/>
          </a:bodyPr>
          <a:lstStyle/>
          <a:p>
            <a:r>
              <a:rPr lang="en-US" dirty="0"/>
              <a:t>One step is accessible in streams, advancing is only forward</a:t>
            </a:r>
          </a:p>
          <a:p>
            <a:pPr marL="400050" lvl="1" indent="0">
              <a:buNone/>
            </a:pPr>
            <a:r>
              <a:rPr lang="en-US" sz="2200" dirty="0" err="1">
                <a:solidFill>
                  <a:srgbClr val="FF0000"/>
                </a:solidFill>
              </a:rPr>
              <a:t>int</a:t>
            </a:r>
            <a:r>
              <a:rPr lang="en-US" sz="2200" dirty="0">
                <a:solidFill>
                  <a:srgbClr val="FF0000"/>
                </a:solidFill>
              </a:rPr>
              <a:t> </a:t>
            </a:r>
            <a:r>
              <a:rPr lang="en-US" sz="2200" b="1" dirty="0" err="1">
                <a:solidFill>
                  <a:srgbClr val="FF0000"/>
                </a:solidFill>
              </a:rPr>
              <a:t>adios_advance_step</a:t>
            </a:r>
            <a:r>
              <a:rPr lang="en-US" sz="2200" dirty="0">
                <a:solidFill>
                  <a:srgbClr val="FF0000"/>
                </a:solidFill>
              </a:rPr>
              <a:t> (ADIOS_FILE *</a:t>
            </a:r>
            <a:r>
              <a:rPr lang="en-US" sz="2200" dirty="0" err="1">
                <a:solidFill>
                  <a:srgbClr val="FF0000"/>
                </a:solidFill>
              </a:rPr>
              <a:t>fp</a:t>
            </a:r>
            <a:r>
              <a:rPr lang="en-US" sz="2200" dirty="0">
                <a:solidFill>
                  <a:srgbClr val="FF0000"/>
                </a:solidFill>
              </a:rPr>
              <a:t>, </a:t>
            </a:r>
            <a:r>
              <a:rPr lang="en-US" sz="2200" dirty="0" err="1">
                <a:solidFill>
                  <a:srgbClr val="FF0000"/>
                </a:solidFill>
              </a:rPr>
              <a:t>int</a:t>
            </a:r>
            <a:r>
              <a:rPr lang="en-US" sz="2200" dirty="0">
                <a:solidFill>
                  <a:srgbClr val="FF0000"/>
                </a:solidFill>
              </a:rPr>
              <a:t> last, float </a:t>
            </a:r>
            <a:r>
              <a:rPr lang="en-US" sz="2200" dirty="0" err="1">
                <a:solidFill>
                  <a:srgbClr val="FF0000"/>
                </a:solidFill>
              </a:rPr>
              <a:t>timeout_sec</a:t>
            </a:r>
            <a:r>
              <a:rPr lang="en-US" sz="2200" dirty="0">
                <a:solidFill>
                  <a:srgbClr val="FF0000"/>
                </a:solidFill>
              </a:rPr>
              <a:t>)</a:t>
            </a:r>
          </a:p>
          <a:p>
            <a:pPr lvl="1"/>
            <a:r>
              <a:rPr lang="en-US" dirty="0"/>
              <a:t>last: advance to </a:t>
            </a:r>
            <a:r>
              <a:rPr lang="en-US" dirty="0" smtClean="0"/>
              <a:t>“next” or </a:t>
            </a:r>
            <a:r>
              <a:rPr lang="en-US" dirty="0"/>
              <a:t>to latest </a:t>
            </a:r>
            <a:r>
              <a:rPr lang="en-US" dirty="0" smtClean="0"/>
              <a:t>available</a:t>
            </a:r>
          </a:p>
          <a:p>
            <a:pPr lvl="2"/>
            <a:r>
              <a:rPr lang="en-US" dirty="0" smtClean="0"/>
              <a:t>“next” </a:t>
            </a:r>
            <a:r>
              <a:rPr lang="en-US" dirty="0"/>
              <a:t>or </a:t>
            </a:r>
            <a:r>
              <a:rPr lang="en-US" dirty="0" smtClean="0"/>
              <a:t>“next available” depends on the locking mode</a:t>
            </a:r>
            <a:endParaRPr lang="en-US" dirty="0"/>
          </a:p>
          <a:p>
            <a:pPr lvl="2"/>
            <a:r>
              <a:rPr lang="en-US" dirty="0"/>
              <a:t>locking = all: </a:t>
            </a:r>
            <a:r>
              <a:rPr lang="en-US" dirty="0" smtClean="0"/>
              <a:t>go to the </a:t>
            </a:r>
            <a:r>
              <a:rPr lang="en-US" dirty="0"/>
              <a:t>next step, return error if that does not exist </a:t>
            </a:r>
            <a:r>
              <a:rPr lang="en-US" dirty="0" smtClean="0"/>
              <a:t>anymore</a:t>
            </a:r>
            <a:endParaRPr lang="en-US" dirty="0"/>
          </a:p>
          <a:p>
            <a:pPr lvl="2"/>
            <a:r>
              <a:rPr lang="en-US" dirty="0"/>
              <a:t>locking = current or none: give the oldest, still available step after the current one</a:t>
            </a:r>
          </a:p>
          <a:p>
            <a:pPr lvl="1"/>
            <a:r>
              <a:rPr lang="en-US" dirty="0" err="1" smtClean="0"/>
              <a:t>timeout_sec</a:t>
            </a:r>
            <a:r>
              <a:rPr lang="en-US" dirty="0"/>
              <a:t>: block for this long if no new steps are available </a:t>
            </a:r>
          </a:p>
          <a:p>
            <a:r>
              <a:rPr lang="en-US" dirty="0"/>
              <a:t>Release a step if not needed anymore</a:t>
            </a:r>
          </a:p>
          <a:p>
            <a:pPr lvl="1"/>
            <a:r>
              <a:rPr lang="en-US" dirty="0"/>
              <a:t>optimization </a:t>
            </a:r>
            <a:r>
              <a:rPr lang="en-US" dirty="0" smtClean="0"/>
              <a:t>to allow the staging method to deliver new steps if available</a:t>
            </a:r>
          </a:p>
          <a:p>
            <a:pPr marL="457200" lvl="1" indent="0">
              <a:buNone/>
            </a:pPr>
            <a:r>
              <a:rPr lang="en-US" sz="2200" dirty="0" err="1">
                <a:solidFill>
                  <a:srgbClr val="FF0000"/>
                </a:solidFill>
              </a:rPr>
              <a:t>int</a:t>
            </a:r>
            <a:r>
              <a:rPr lang="en-US" sz="2200" dirty="0">
                <a:solidFill>
                  <a:srgbClr val="FF0000"/>
                </a:solidFill>
              </a:rPr>
              <a:t> </a:t>
            </a:r>
            <a:r>
              <a:rPr lang="en-US" sz="2200" b="1" dirty="0" err="1" smtClean="0">
                <a:solidFill>
                  <a:srgbClr val="FF0000"/>
                </a:solidFill>
              </a:rPr>
              <a:t>adios_release_step</a:t>
            </a:r>
            <a:r>
              <a:rPr lang="en-US" sz="2200" dirty="0" smtClean="0">
                <a:solidFill>
                  <a:srgbClr val="FF0000"/>
                </a:solidFill>
              </a:rPr>
              <a:t> </a:t>
            </a:r>
            <a:r>
              <a:rPr lang="en-US" sz="2200" dirty="0">
                <a:solidFill>
                  <a:srgbClr val="FF0000"/>
                </a:solidFill>
              </a:rPr>
              <a:t>(ADIOS_FILE *</a:t>
            </a:r>
            <a:r>
              <a:rPr lang="en-US" sz="2200" dirty="0" err="1" smtClean="0">
                <a:solidFill>
                  <a:srgbClr val="FF0000"/>
                </a:solidFill>
              </a:rPr>
              <a:t>fp</a:t>
            </a:r>
            <a:r>
              <a:rPr lang="en-US" sz="2200" dirty="0" smtClean="0">
                <a:solidFill>
                  <a:srgbClr val="FF0000"/>
                </a:solidFill>
              </a:rPr>
              <a:t>)</a:t>
            </a:r>
            <a:endParaRPr lang="en-US" sz="2200" dirty="0">
              <a:solidFill>
                <a:srgbClr val="FF0000"/>
              </a:solidFill>
            </a:endParaRPr>
          </a:p>
          <a:p>
            <a:pPr lvl="1"/>
            <a:endParaRPr lang="en-US" dirty="0" smtClean="0"/>
          </a:p>
          <a:p>
            <a:pPr lvl="1"/>
            <a:endParaRPr lang="en-US" dirty="0"/>
          </a:p>
          <a:p>
            <a:pPr marL="457200" lvl="1" indent="0">
              <a:buNone/>
            </a:pPr>
            <a:endParaRPr lang="en-US" sz="2000" dirty="0" smtClean="0"/>
          </a:p>
          <a:p>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62</a:t>
            </a:fld>
            <a:endParaRPr lang="en-US"/>
          </a:p>
        </p:txBody>
      </p:sp>
    </p:spTree>
    <p:extLst>
      <p:ext uri="{BB962C8B-B14F-4D97-AF65-F5344CB8AC3E}">
        <p14:creationId xmlns:p14="http://schemas.microsoft.com/office/powerpoint/2010/main" val="1005689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Reading data</a:t>
            </a:r>
            <a:endParaRPr lang="en-US" dirty="0"/>
          </a:p>
        </p:txBody>
      </p:sp>
      <p:sp>
        <p:nvSpPr>
          <p:cNvPr id="3" name="Content Placeholder 2"/>
          <p:cNvSpPr>
            <a:spLocks noGrp="1"/>
          </p:cNvSpPr>
          <p:nvPr>
            <p:ph idx="1"/>
          </p:nvPr>
        </p:nvSpPr>
        <p:spPr/>
        <p:txBody>
          <a:bodyPr>
            <a:normAutofit/>
          </a:bodyPr>
          <a:lstStyle/>
          <a:p>
            <a:r>
              <a:rPr lang="en-US" dirty="0" smtClean="0"/>
              <a:t>Read is a scheduled request, …</a:t>
            </a:r>
          </a:p>
          <a:p>
            <a:pPr marL="457200" lvl="1" indent="0">
              <a:buNone/>
            </a:pPr>
            <a:r>
              <a:rPr lang="en-US" sz="2000" dirty="0" smtClean="0">
                <a:solidFill>
                  <a:srgbClr val="FF0000"/>
                </a:solidFill>
              </a:rPr>
              <a:t>int64_t </a:t>
            </a:r>
            <a:r>
              <a:rPr lang="en-US" sz="2000" b="1" dirty="0" err="1">
                <a:solidFill>
                  <a:srgbClr val="FF0000"/>
                </a:solidFill>
              </a:rPr>
              <a:t>adios_schedule_read</a:t>
            </a:r>
            <a:r>
              <a:rPr lang="en-US" sz="2000" dirty="0">
                <a:solidFill>
                  <a:srgbClr val="FF0000"/>
                </a:solidFill>
              </a:rPr>
              <a:t> </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const</a:t>
            </a:r>
            <a:r>
              <a:rPr lang="en-US" sz="2000" dirty="0" smtClean="0">
                <a:solidFill>
                  <a:srgbClr val="FF0000"/>
                </a:solidFill>
              </a:rPr>
              <a:t> </a:t>
            </a:r>
            <a:r>
              <a:rPr lang="en-US" sz="2000" dirty="0">
                <a:solidFill>
                  <a:srgbClr val="FF0000"/>
                </a:solidFill>
              </a:rPr>
              <a:t>ADIOS_FILE    </a:t>
            </a:r>
            <a:r>
              <a:rPr lang="en-US" sz="2000" dirty="0" smtClean="0">
                <a:solidFill>
                  <a:srgbClr val="FF0000"/>
                </a:solidFill>
              </a:rPr>
              <a:t>             * </a:t>
            </a:r>
            <a:r>
              <a:rPr lang="en-US" sz="2000" dirty="0" err="1">
                <a:solidFill>
                  <a:srgbClr val="FF0000"/>
                </a:solidFill>
              </a:rPr>
              <a:t>fp</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const</a:t>
            </a:r>
            <a:r>
              <a:rPr lang="en-US" sz="2000" dirty="0" smtClean="0">
                <a:solidFill>
                  <a:srgbClr val="FF0000"/>
                </a:solidFill>
              </a:rPr>
              <a:t> ADIOS_SELECTION     </a:t>
            </a:r>
            <a:r>
              <a:rPr lang="en-US" sz="2000" dirty="0">
                <a:solidFill>
                  <a:srgbClr val="FF0000"/>
                </a:solidFill>
              </a:rPr>
              <a:t>* </a:t>
            </a:r>
            <a:r>
              <a:rPr lang="en-US" sz="2000" dirty="0" smtClean="0">
                <a:solidFill>
                  <a:srgbClr val="FF0000"/>
                </a:solidFill>
              </a:rPr>
              <a:t>selection,</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const</a:t>
            </a:r>
            <a:r>
              <a:rPr lang="en-US" sz="2000" dirty="0" smtClean="0">
                <a:solidFill>
                  <a:srgbClr val="FF0000"/>
                </a:solidFill>
              </a:rPr>
              <a:t> </a:t>
            </a:r>
            <a:r>
              <a:rPr lang="en-US" sz="2000" dirty="0">
                <a:solidFill>
                  <a:srgbClr val="FF0000"/>
                </a:solidFill>
              </a:rPr>
              <a:t>char            </a:t>
            </a:r>
            <a:r>
              <a:rPr lang="en-US" sz="2000" dirty="0" smtClean="0">
                <a:solidFill>
                  <a:srgbClr val="FF0000"/>
                </a:solidFill>
              </a:rPr>
              <a:t>                  * </a:t>
            </a:r>
            <a:r>
              <a:rPr lang="en-US" sz="2000" dirty="0" err="1">
                <a:solidFill>
                  <a:srgbClr val="FF0000"/>
                </a:solidFill>
              </a:rPr>
              <a:t>varname</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int</a:t>
            </a:r>
            <a:r>
              <a:rPr lang="en-US" sz="2000" dirty="0" smtClean="0">
                <a:solidFill>
                  <a:srgbClr val="FF0000"/>
                </a:solidFill>
              </a:rPr>
              <a:t>                                               </a:t>
            </a:r>
            <a:r>
              <a:rPr lang="en-US" sz="2000" dirty="0" err="1">
                <a:solidFill>
                  <a:srgbClr val="FF0000"/>
                </a:solidFill>
              </a:rPr>
              <a:t>from_steps</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int</a:t>
            </a:r>
            <a:r>
              <a:rPr lang="en-US" sz="2000" dirty="0" smtClean="0">
                <a:solidFill>
                  <a:srgbClr val="FF0000"/>
                </a:solidFill>
              </a:rPr>
              <a:t>                                               </a:t>
            </a:r>
            <a:r>
              <a:rPr lang="en-US" sz="2000" dirty="0" err="1" smtClean="0">
                <a:solidFill>
                  <a:srgbClr val="FF0000"/>
                </a:solidFill>
              </a:rPr>
              <a:t>nsteps</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void                                         * </a:t>
            </a:r>
            <a:r>
              <a:rPr lang="en-US" sz="2000" dirty="0">
                <a:solidFill>
                  <a:srgbClr val="FF0000"/>
                </a:solidFill>
              </a:rPr>
              <a:t>data</a:t>
            </a:r>
            <a:r>
              <a:rPr lang="en-US" sz="2000" dirty="0" smtClean="0">
                <a:solidFill>
                  <a:srgbClr val="FF0000"/>
                </a:solidFill>
              </a:rPr>
              <a:t>)</a:t>
            </a:r>
            <a:endParaRPr lang="en-US" sz="2000" dirty="0">
              <a:solidFill>
                <a:srgbClr val="FF0000"/>
              </a:solidFill>
            </a:endParaRPr>
          </a:p>
          <a:p>
            <a:pPr lvl="1"/>
            <a:r>
              <a:rPr lang="en-US" dirty="0" smtClean="0">
                <a:solidFill>
                  <a:prstClr val="black"/>
                </a:solidFill>
              </a:rPr>
              <a:t>in streaming mode, only one step is available</a:t>
            </a:r>
          </a:p>
          <a:p>
            <a:pPr lvl="0"/>
            <a:r>
              <a:rPr lang="en-US" dirty="0" smtClean="0">
                <a:solidFill>
                  <a:prstClr val="black"/>
                </a:solidFill>
              </a:rPr>
              <a:t>…executed </a:t>
            </a:r>
            <a:r>
              <a:rPr lang="en-US" dirty="0">
                <a:solidFill>
                  <a:prstClr val="black"/>
                </a:solidFill>
              </a:rPr>
              <a:t>later with other </a:t>
            </a:r>
            <a:r>
              <a:rPr lang="en-US" dirty="0" smtClean="0">
                <a:solidFill>
                  <a:prstClr val="black"/>
                </a:solidFill>
              </a:rPr>
              <a:t>requests together</a:t>
            </a:r>
            <a:endParaRPr lang="en-US" dirty="0">
              <a:solidFill>
                <a:prstClr val="black"/>
              </a:solidFill>
            </a:endParaRPr>
          </a:p>
          <a:p>
            <a:pPr marL="457200" lvl="1" indent="0">
              <a:buNone/>
            </a:pPr>
            <a:r>
              <a:rPr lang="en-US" sz="2000" dirty="0" err="1" smtClean="0">
                <a:solidFill>
                  <a:srgbClr val="FF0000"/>
                </a:solidFill>
              </a:rPr>
              <a:t>int</a:t>
            </a:r>
            <a:r>
              <a:rPr lang="en-US" sz="2000" dirty="0" smtClean="0">
                <a:solidFill>
                  <a:srgbClr val="FF0000"/>
                </a:solidFill>
              </a:rPr>
              <a:t> </a:t>
            </a:r>
            <a:r>
              <a:rPr lang="en-US" sz="2000" b="1" dirty="0" err="1">
                <a:solidFill>
                  <a:srgbClr val="FF0000"/>
                </a:solidFill>
              </a:rPr>
              <a:t>adios_perform_reads</a:t>
            </a:r>
            <a:r>
              <a:rPr lang="en-US" sz="2000" dirty="0">
                <a:solidFill>
                  <a:srgbClr val="FF0000"/>
                </a:solidFill>
              </a:rPr>
              <a:t> </a:t>
            </a:r>
            <a:r>
              <a:rPr lang="en-US" sz="2000" dirty="0" smtClean="0">
                <a:solidFill>
                  <a:srgbClr val="FF0000"/>
                </a:solidFill>
              </a:rPr>
              <a:t>(</a:t>
            </a:r>
            <a:r>
              <a:rPr lang="en-US" sz="2000" dirty="0" err="1" smtClean="0">
                <a:solidFill>
                  <a:srgbClr val="FF0000"/>
                </a:solidFill>
              </a:rPr>
              <a:t>const</a:t>
            </a:r>
            <a:r>
              <a:rPr lang="en-US" sz="2000" dirty="0" smtClean="0">
                <a:solidFill>
                  <a:srgbClr val="FF0000"/>
                </a:solidFill>
              </a:rPr>
              <a:t> </a:t>
            </a:r>
            <a:r>
              <a:rPr lang="en-US" sz="2000" dirty="0">
                <a:solidFill>
                  <a:srgbClr val="FF0000"/>
                </a:solidFill>
              </a:rPr>
              <a:t>ADIOS_FILE *</a:t>
            </a:r>
            <a:r>
              <a:rPr lang="en-US" sz="2000" dirty="0" err="1">
                <a:solidFill>
                  <a:srgbClr val="FF0000"/>
                </a:solidFill>
              </a:rPr>
              <a:t>fp</a:t>
            </a:r>
            <a:r>
              <a:rPr lang="en-US" sz="2000" dirty="0">
                <a:solidFill>
                  <a:srgbClr val="FF0000"/>
                </a:solidFill>
              </a:rPr>
              <a:t>, </a:t>
            </a:r>
            <a:r>
              <a:rPr lang="en-US" sz="2000" dirty="0" err="1" smtClean="0">
                <a:solidFill>
                  <a:srgbClr val="FF0000"/>
                </a:solidFill>
              </a:rPr>
              <a:t>int</a:t>
            </a:r>
            <a:r>
              <a:rPr lang="en-US" sz="2000" dirty="0" smtClean="0">
                <a:solidFill>
                  <a:srgbClr val="FF0000"/>
                </a:solidFill>
              </a:rPr>
              <a:t> blocking)</a:t>
            </a:r>
            <a:endParaRPr lang="en-US" sz="2000" dirty="0">
              <a:solidFill>
                <a:srgbClr val="FF0000"/>
              </a:solidFill>
            </a:endParaRPr>
          </a:p>
          <a:p>
            <a:pPr marL="457200" lvl="1" indent="0">
              <a:buNone/>
            </a:pPr>
            <a:endParaRPr lang="en-US" sz="2000" dirty="0" smtClean="0"/>
          </a:p>
          <a:p>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63</a:t>
            </a:fld>
            <a:endParaRPr lang="en-US"/>
          </a:p>
        </p:txBody>
      </p:sp>
      <p:sp>
        <p:nvSpPr>
          <p:cNvPr id="5" name="TextBox 4"/>
          <p:cNvSpPr txBox="1"/>
          <p:nvPr/>
        </p:nvSpPr>
        <p:spPr>
          <a:xfrm>
            <a:off x="4182235" y="4924125"/>
            <a:ext cx="3532300" cy="1754327"/>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smtClean="0"/>
              <a:t>Fortran</a:t>
            </a:r>
          </a:p>
          <a:p>
            <a:r>
              <a:rPr lang="en-US" dirty="0" smtClean="0"/>
              <a:t>call </a:t>
            </a:r>
            <a:r>
              <a:rPr lang="en-US" dirty="0" err="1" smtClean="0"/>
              <a:t>adios_schedule_read</a:t>
            </a:r>
            <a:r>
              <a:rPr lang="en-US" dirty="0" smtClean="0"/>
              <a:t> (</a:t>
            </a:r>
            <a:br>
              <a:rPr lang="en-US" dirty="0" smtClean="0"/>
            </a:br>
            <a:r>
              <a:rPr lang="en-US" dirty="0" smtClean="0"/>
              <a:t>     </a:t>
            </a:r>
            <a:r>
              <a:rPr lang="en-US" dirty="0" err="1" smtClean="0"/>
              <a:t>fp</a:t>
            </a:r>
            <a:r>
              <a:rPr lang="en-US" dirty="0" smtClean="0"/>
              <a:t>, selection, </a:t>
            </a:r>
            <a:r>
              <a:rPr lang="en-US" dirty="0" err="1" smtClean="0"/>
              <a:t>varname</a:t>
            </a:r>
            <a:r>
              <a:rPr lang="en-US" dirty="0" smtClean="0"/>
              <a:t>,  </a:t>
            </a:r>
            <a:br>
              <a:rPr lang="en-US" dirty="0" smtClean="0"/>
            </a:br>
            <a:r>
              <a:rPr lang="en-US" dirty="0" smtClean="0"/>
              <a:t>     </a:t>
            </a:r>
            <a:r>
              <a:rPr lang="en-US" dirty="0" err="1" smtClean="0"/>
              <a:t>from_steps</a:t>
            </a:r>
            <a:r>
              <a:rPr lang="en-US" dirty="0" smtClean="0"/>
              <a:t>, </a:t>
            </a:r>
            <a:r>
              <a:rPr lang="en-US" dirty="0" err="1" smtClean="0"/>
              <a:t>nsteps</a:t>
            </a:r>
            <a:r>
              <a:rPr lang="en-US" dirty="0" smtClean="0"/>
              <a:t>, data, err)</a:t>
            </a:r>
          </a:p>
          <a:p>
            <a:r>
              <a:rPr lang="en-US" dirty="0"/>
              <a:t>call </a:t>
            </a:r>
            <a:r>
              <a:rPr lang="en-US" dirty="0" err="1" smtClean="0"/>
              <a:t>adios_perform_reads</a:t>
            </a:r>
            <a:r>
              <a:rPr lang="en-US" dirty="0" smtClean="0"/>
              <a:t> (</a:t>
            </a:r>
            <a:br>
              <a:rPr lang="en-US" dirty="0" smtClean="0"/>
            </a:br>
            <a:r>
              <a:rPr lang="en-US" dirty="0" smtClean="0"/>
              <a:t>     </a:t>
            </a:r>
            <a:r>
              <a:rPr lang="en-US" dirty="0" err="1" smtClean="0"/>
              <a:t>fp</a:t>
            </a:r>
            <a:r>
              <a:rPr lang="en-US" dirty="0" smtClean="0"/>
              <a:t>, err)</a:t>
            </a:r>
          </a:p>
        </p:txBody>
      </p:sp>
    </p:spTree>
    <p:extLst>
      <p:ext uri="{BB962C8B-B14F-4D97-AF65-F5344CB8AC3E}">
        <p14:creationId xmlns:p14="http://schemas.microsoft.com/office/powerpoint/2010/main" val="3155287868"/>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Inquire about </a:t>
            </a:r>
            <a:r>
              <a:rPr lang="en-US" dirty="0"/>
              <a:t>a </a:t>
            </a:r>
            <a:r>
              <a:rPr lang="en-US" dirty="0" smtClean="0"/>
              <a:t>variable (no extra I/O)</a:t>
            </a:r>
            <a:endParaRPr lang="en-US" dirty="0"/>
          </a:p>
        </p:txBody>
      </p:sp>
      <p:sp>
        <p:nvSpPr>
          <p:cNvPr id="3" name="Content Placeholder 2"/>
          <p:cNvSpPr>
            <a:spLocks noGrp="1"/>
          </p:cNvSpPr>
          <p:nvPr>
            <p:ph idx="1"/>
          </p:nvPr>
        </p:nvSpPr>
        <p:spPr>
          <a:xfrm>
            <a:off x="457200" y="762000"/>
            <a:ext cx="8425650" cy="4753707"/>
          </a:xfrm>
        </p:spPr>
        <p:txBody>
          <a:bodyPr>
            <a:normAutofit fontScale="85000" lnSpcReduction="20000"/>
          </a:bodyPr>
          <a:lstStyle/>
          <a:p>
            <a:r>
              <a:rPr lang="en-US" sz="2000" dirty="0" smtClean="0">
                <a:solidFill>
                  <a:srgbClr val="FF0000"/>
                </a:solidFill>
              </a:rPr>
              <a:t>ADIOS_VARINFO </a:t>
            </a:r>
            <a:r>
              <a:rPr lang="en-US" sz="2000" dirty="0">
                <a:solidFill>
                  <a:srgbClr val="FF0000"/>
                </a:solidFill>
              </a:rPr>
              <a:t>* </a:t>
            </a:r>
            <a:r>
              <a:rPr lang="en-US" sz="2000" b="1" dirty="0" err="1" smtClean="0">
                <a:solidFill>
                  <a:srgbClr val="FF0000"/>
                </a:solidFill>
              </a:rPr>
              <a:t>adios_inq_var</a:t>
            </a:r>
            <a:r>
              <a:rPr lang="en-US" sz="2000" dirty="0" smtClean="0">
                <a:solidFill>
                  <a:srgbClr val="FF0000"/>
                </a:solidFill>
              </a:rPr>
              <a:t> </a:t>
            </a:r>
            <a:r>
              <a:rPr lang="en-US" sz="2000" dirty="0">
                <a:solidFill>
                  <a:srgbClr val="FF0000"/>
                </a:solidFill>
              </a:rPr>
              <a:t>(</a:t>
            </a:r>
            <a:r>
              <a:rPr lang="en-US" sz="2000" dirty="0" smtClean="0">
                <a:solidFill>
                  <a:srgbClr val="FF0000"/>
                </a:solidFill>
              </a:rPr>
              <a:t>ADIOS_GROUP </a:t>
            </a:r>
            <a:r>
              <a:rPr lang="en-US" sz="2000" dirty="0">
                <a:solidFill>
                  <a:srgbClr val="FF0000"/>
                </a:solidFill>
              </a:rPr>
              <a:t>*</a:t>
            </a:r>
            <a:r>
              <a:rPr lang="en-US" sz="2000" dirty="0" err="1">
                <a:solidFill>
                  <a:srgbClr val="FF0000"/>
                </a:solidFill>
              </a:rPr>
              <a:t>gp</a:t>
            </a:r>
            <a:r>
              <a:rPr lang="en-US" sz="2000" dirty="0">
                <a:solidFill>
                  <a:srgbClr val="FF0000"/>
                </a:solidFill>
              </a:rPr>
              <a:t>, </a:t>
            </a:r>
            <a:br>
              <a:rPr lang="en-US" sz="2000" dirty="0">
                <a:solidFill>
                  <a:srgbClr val="FF0000"/>
                </a:solidFill>
              </a:rPr>
            </a:br>
            <a:r>
              <a:rPr lang="en-US" sz="2000" dirty="0" smtClean="0">
                <a:solidFill>
                  <a:srgbClr val="FF0000"/>
                </a:solidFill>
              </a:rPr>
              <a:t>				    </a:t>
            </a:r>
            <a:r>
              <a:rPr lang="en-US" sz="2000" dirty="0" err="1" smtClean="0">
                <a:solidFill>
                  <a:srgbClr val="FF0000"/>
                </a:solidFill>
              </a:rPr>
              <a:t>const</a:t>
            </a:r>
            <a:r>
              <a:rPr lang="en-US" sz="2000" dirty="0" smtClean="0">
                <a:solidFill>
                  <a:srgbClr val="FF0000"/>
                </a:solidFill>
              </a:rPr>
              <a:t> </a:t>
            </a:r>
            <a:r>
              <a:rPr lang="en-US" sz="2000" dirty="0">
                <a:solidFill>
                  <a:srgbClr val="FF0000"/>
                </a:solidFill>
              </a:rPr>
              <a:t>char * </a:t>
            </a:r>
            <a:r>
              <a:rPr lang="en-US" sz="2000" dirty="0" err="1">
                <a:solidFill>
                  <a:srgbClr val="FF0000"/>
                </a:solidFill>
              </a:rPr>
              <a:t>varname</a:t>
            </a:r>
            <a:r>
              <a:rPr lang="en-US" sz="2000" dirty="0" smtClean="0">
                <a:solidFill>
                  <a:srgbClr val="FF0000"/>
                </a:solidFill>
              </a:rPr>
              <a:t>)</a:t>
            </a:r>
          </a:p>
          <a:p>
            <a:pPr lvl="1"/>
            <a:r>
              <a:rPr lang="en-US" sz="1800" dirty="0" smtClean="0"/>
              <a:t>Inquiry </a:t>
            </a:r>
            <a:r>
              <a:rPr lang="en-US" sz="1800" dirty="0"/>
              <a:t>about </a:t>
            </a:r>
            <a:r>
              <a:rPr lang="en-US" sz="1800" dirty="0" smtClean="0"/>
              <a:t>a variable </a:t>
            </a:r>
            <a:r>
              <a:rPr lang="en-US" sz="1800" dirty="0"/>
              <a:t>in a group. </a:t>
            </a:r>
            <a:endParaRPr lang="en-US" sz="1800" dirty="0" smtClean="0"/>
          </a:p>
          <a:p>
            <a:pPr lvl="1"/>
            <a:r>
              <a:rPr lang="en-US" sz="1800" dirty="0" smtClean="0"/>
              <a:t>Value of a scalar variable can be retrieved with this function instead of reading.</a:t>
            </a:r>
            <a:endParaRPr lang="en-US" sz="1800" dirty="0"/>
          </a:p>
          <a:p>
            <a:pPr lvl="1"/>
            <a:r>
              <a:rPr lang="en-US" sz="1800" dirty="0" smtClean="0"/>
              <a:t>This function </a:t>
            </a:r>
            <a:r>
              <a:rPr lang="en-US" sz="1800" dirty="0"/>
              <a:t>does not read anything from </a:t>
            </a:r>
            <a:r>
              <a:rPr lang="en-US" sz="1800" dirty="0" smtClean="0"/>
              <a:t>file </a:t>
            </a:r>
            <a:r>
              <a:rPr lang="en-US" sz="1800" dirty="0"/>
              <a:t>but processes </a:t>
            </a:r>
            <a:r>
              <a:rPr lang="en-US" sz="1800" dirty="0" smtClean="0"/>
              <a:t>info already </a:t>
            </a:r>
            <a:r>
              <a:rPr lang="en-US" sz="1800" dirty="0"/>
              <a:t>in memory after </a:t>
            </a:r>
            <a:r>
              <a:rPr lang="en-US" sz="1800" dirty="0" smtClean="0"/>
              <a:t>open.</a:t>
            </a:r>
          </a:p>
          <a:p>
            <a:pPr lvl="1"/>
            <a:r>
              <a:rPr lang="en-US" sz="1800" dirty="0" smtClean="0"/>
              <a:t>It </a:t>
            </a:r>
            <a:r>
              <a:rPr lang="en-US" sz="1800" dirty="0"/>
              <a:t>allocates memory for the </a:t>
            </a:r>
            <a:r>
              <a:rPr lang="en-US" sz="1800" dirty="0" smtClean="0"/>
              <a:t>ADIOS_VARINFO </a:t>
            </a:r>
            <a:r>
              <a:rPr lang="en-US" sz="1800" dirty="0" err="1"/>
              <a:t>struct</a:t>
            </a:r>
            <a:r>
              <a:rPr lang="en-US" sz="1800" dirty="0"/>
              <a:t> and content, so </a:t>
            </a:r>
            <a:r>
              <a:rPr lang="en-US" sz="1800" dirty="0" smtClean="0"/>
              <a:t>you </a:t>
            </a:r>
            <a:r>
              <a:rPr lang="en-US" sz="1800" dirty="0"/>
              <a:t>need to free resources </a:t>
            </a:r>
            <a:r>
              <a:rPr lang="en-US" sz="1800" dirty="0" smtClean="0"/>
              <a:t>later with </a:t>
            </a:r>
            <a:r>
              <a:rPr lang="en-US" sz="1800" dirty="0" err="1" smtClean="0">
                <a:solidFill>
                  <a:srgbClr val="FF0000"/>
                </a:solidFill>
              </a:rPr>
              <a:t>adios_free_varinfo</a:t>
            </a:r>
            <a:r>
              <a:rPr lang="en-US" sz="1800" dirty="0">
                <a:solidFill>
                  <a:srgbClr val="FF0000"/>
                </a:solidFill>
              </a:rPr>
              <a:t>(</a:t>
            </a:r>
            <a:r>
              <a:rPr lang="en-US" sz="1800" dirty="0" smtClean="0">
                <a:solidFill>
                  <a:srgbClr val="FF0000"/>
                </a:solidFill>
              </a:rPr>
              <a:t>)</a:t>
            </a:r>
            <a:r>
              <a:rPr lang="en-US" sz="1800" dirty="0" smtClean="0"/>
              <a:t>. </a:t>
            </a:r>
          </a:p>
          <a:p>
            <a:pPr lvl="1"/>
            <a:r>
              <a:rPr lang="en-US" sz="1800" dirty="0" smtClean="0"/>
              <a:t>ADIOS_VARINFO variables</a:t>
            </a:r>
          </a:p>
          <a:p>
            <a:pPr lvl="2"/>
            <a:r>
              <a:rPr lang="en-US" sz="1700" dirty="0" err="1" smtClean="0"/>
              <a:t>int</a:t>
            </a:r>
            <a:r>
              <a:rPr lang="en-US" sz="1700" dirty="0" smtClean="0"/>
              <a:t> </a:t>
            </a:r>
            <a:r>
              <a:rPr lang="en-US" sz="1700" dirty="0" err="1" smtClean="0"/>
              <a:t>ndim</a:t>
            </a:r>
            <a:r>
              <a:rPr lang="en-US" sz="1700" dirty="0" smtClean="0"/>
              <a:t>	Number of dimensions</a:t>
            </a:r>
          </a:p>
          <a:p>
            <a:pPr lvl="2"/>
            <a:r>
              <a:rPr lang="en-US" sz="1700" dirty="0" smtClean="0"/>
              <a:t>uint64_t *dims	Size of each dimension</a:t>
            </a:r>
          </a:p>
          <a:p>
            <a:pPr lvl="2"/>
            <a:r>
              <a:rPr lang="en-US" sz="1700" dirty="0" err="1" smtClean="0"/>
              <a:t>int</a:t>
            </a:r>
            <a:r>
              <a:rPr lang="en-US" sz="1700" dirty="0" smtClean="0"/>
              <a:t> </a:t>
            </a:r>
            <a:r>
              <a:rPr lang="en-US" sz="1700" dirty="0" err="1" smtClean="0"/>
              <a:t>nsteps</a:t>
            </a:r>
            <a:r>
              <a:rPr lang="en-US" sz="1700" dirty="0" smtClean="0"/>
              <a:t>	Number </a:t>
            </a:r>
            <a:r>
              <a:rPr lang="en-US" sz="1700" dirty="0"/>
              <a:t>of steps of the variable in </a:t>
            </a:r>
            <a:r>
              <a:rPr lang="en-US" sz="1700" dirty="0" smtClean="0"/>
              <a:t>file. Streams: always 1</a:t>
            </a:r>
          </a:p>
          <a:p>
            <a:pPr lvl="2"/>
            <a:r>
              <a:rPr lang="en-US" sz="1700" dirty="0" smtClean="0"/>
              <a:t>void *value	Value (for scalar variables only)</a:t>
            </a:r>
          </a:p>
          <a:p>
            <a:pPr lvl="2"/>
            <a:r>
              <a:rPr lang="en-US" sz="1700" dirty="0" err="1" smtClean="0"/>
              <a:t>int</a:t>
            </a:r>
            <a:r>
              <a:rPr lang="en-US" sz="1700" dirty="0" smtClean="0"/>
              <a:t> </a:t>
            </a:r>
            <a:r>
              <a:rPr lang="en-US" sz="1700" dirty="0" err="1" smtClean="0"/>
              <a:t>nblocks</a:t>
            </a:r>
            <a:r>
              <a:rPr lang="en-US" sz="1700" dirty="0"/>
              <a:t>	Number of blocks that comprise this variable in a step</a:t>
            </a:r>
            <a:endParaRPr lang="en-US" sz="1700" dirty="0" smtClean="0"/>
          </a:p>
          <a:p>
            <a:pPr lvl="2"/>
            <a:r>
              <a:rPr lang="en-US" sz="1700" dirty="0" smtClean="0"/>
              <a:t>void *</a:t>
            </a:r>
            <a:r>
              <a:rPr lang="en-US" sz="1700" dirty="0" err="1" smtClean="0"/>
              <a:t>gmin</a:t>
            </a:r>
            <a:r>
              <a:rPr lang="en-US" sz="1700" dirty="0" smtClean="0"/>
              <a:t>, *</a:t>
            </a:r>
            <a:r>
              <a:rPr lang="en-US" sz="1700" dirty="0" err="1" smtClean="0"/>
              <a:t>gmax</a:t>
            </a:r>
            <a:r>
              <a:rPr lang="en-US" sz="1700" dirty="0" smtClean="0"/>
              <a:t>, </a:t>
            </a:r>
            <a:r>
              <a:rPr lang="en-US" sz="1700" dirty="0" err="1" smtClean="0"/>
              <a:t>gavg</a:t>
            </a:r>
            <a:r>
              <a:rPr lang="en-US" sz="1700" dirty="0" smtClean="0"/>
              <a:t>, </a:t>
            </a:r>
            <a:r>
              <a:rPr lang="en-US" sz="1700" dirty="0" err="1" smtClean="0"/>
              <a:t>gstd_dev</a:t>
            </a:r>
            <a:r>
              <a:rPr lang="en-US" sz="1700" dirty="0" smtClean="0"/>
              <a:t>	Statistical values of the global arrays</a:t>
            </a:r>
          </a:p>
          <a:p>
            <a:pPr lvl="2"/>
            <a:r>
              <a:rPr lang="en-US" sz="1700" dirty="0" smtClean="0"/>
              <a:t>see adios_read_v1.h for more information</a:t>
            </a:r>
          </a:p>
          <a:p>
            <a:r>
              <a:rPr lang="en-US" sz="2000" dirty="0" err="1" smtClean="0">
                <a:solidFill>
                  <a:srgbClr val="FF0000"/>
                </a:solidFill>
              </a:rPr>
              <a:t>int</a:t>
            </a:r>
            <a:r>
              <a:rPr lang="en-US" sz="2000" dirty="0" smtClean="0">
                <a:solidFill>
                  <a:srgbClr val="FF0000"/>
                </a:solidFill>
              </a:rPr>
              <a:t> </a:t>
            </a:r>
            <a:r>
              <a:rPr lang="en-US" sz="2000" b="1" dirty="0" err="1" smtClean="0">
                <a:solidFill>
                  <a:srgbClr val="FF0000"/>
                </a:solidFill>
              </a:rPr>
              <a:t>adios_inq_var_stat</a:t>
            </a:r>
            <a:r>
              <a:rPr lang="en-US" sz="2000" dirty="0" smtClean="0">
                <a:solidFill>
                  <a:srgbClr val="FF0000"/>
                </a:solidFill>
              </a:rPr>
              <a:t> </a:t>
            </a:r>
            <a:r>
              <a:rPr lang="en-US" sz="2000" dirty="0">
                <a:solidFill>
                  <a:srgbClr val="FF0000"/>
                </a:solidFill>
              </a:rPr>
              <a:t>(ADIOS_FILE *</a:t>
            </a:r>
            <a:r>
              <a:rPr lang="en-US" sz="2000" dirty="0" err="1">
                <a:solidFill>
                  <a:srgbClr val="FF0000"/>
                </a:solidFill>
              </a:rPr>
              <a:t>fp</a:t>
            </a:r>
            <a:r>
              <a:rPr lang="en-US" sz="2000" dirty="0">
                <a:solidFill>
                  <a:srgbClr val="FF0000"/>
                </a:solidFill>
              </a:rPr>
              <a:t>, ADIOS_VARINFO * </a:t>
            </a:r>
            <a:r>
              <a:rPr lang="en-US" sz="2000" dirty="0" err="1">
                <a:solidFill>
                  <a:srgbClr val="FF0000"/>
                </a:solidFill>
              </a:rPr>
              <a:t>varinfo</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smtClean="0">
                <a:solidFill>
                  <a:srgbClr val="FF0000"/>
                </a:solidFill>
              </a:rPr>
              <a:t>int</a:t>
            </a:r>
            <a:r>
              <a:rPr lang="en-US" sz="2000" dirty="0" smtClean="0">
                <a:solidFill>
                  <a:srgbClr val="FF0000"/>
                </a:solidFill>
              </a:rPr>
              <a:t> </a:t>
            </a:r>
            <a:r>
              <a:rPr lang="en-US" sz="2000" dirty="0" err="1">
                <a:solidFill>
                  <a:srgbClr val="FF0000"/>
                </a:solidFill>
              </a:rPr>
              <a:t>per_step_stat</a:t>
            </a:r>
            <a:r>
              <a:rPr lang="en-US" sz="2000" dirty="0">
                <a:solidFill>
                  <a:srgbClr val="FF0000"/>
                </a:solidFill>
              </a:rPr>
              <a:t>, </a:t>
            </a:r>
            <a:r>
              <a:rPr lang="en-US" sz="2000" dirty="0" err="1">
                <a:solidFill>
                  <a:srgbClr val="FF0000"/>
                </a:solidFill>
              </a:rPr>
              <a:t>int</a:t>
            </a:r>
            <a:r>
              <a:rPr lang="en-US" sz="2000" dirty="0">
                <a:solidFill>
                  <a:srgbClr val="FF0000"/>
                </a:solidFill>
              </a:rPr>
              <a:t> </a:t>
            </a:r>
            <a:r>
              <a:rPr lang="en-US" sz="2000" dirty="0" err="1">
                <a:solidFill>
                  <a:srgbClr val="FF0000"/>
                </a:solidFill>
              </a:rPr>
              <a:t>per_block_stat</a:t>
            </a:r>
            <a:r>
              <a:rPr lang="en-US" sz="2000" dirty="0" smtClean="0">
                <a:solidFill>
                  <a:srgbClr val="FF0000"/>
                </a:solidFill>
              </a:rPr>
              <a:t>)</a:t>
            </a:r>
          </a:p>
          <a:p>
            <a:pPr lvl="1"/>
            <a:r>
              <a:rPr lang="en-US" sz="1800" dirty="0" smtClean="0"/>
              <a:t>Get statistics about an array variable (min, max, </a:t>
            </a:r>
            <a:r>
              <a:rPr lang="en-US" sz="1800" dirty="0" err="1" smtClean="0"/>
              <a:t>avg</a:t>
            </a:r>
            <a:r>
              <a:rPr lang="en-US" sz="1800" dirty="0" smtClean="0"/>
              <a:t>, </a:t>
            </a:r>
            <a:r>
              <a:rPr lang="en-US" sz="1800" dirty="0" err="1" smtClean="0"/>
              <a:t>std_dev</a:t>
            </a:r>
            <a:r>
              <a:rPr lang="en-US" sz="1800" dirty="0" smtClean="0"/>
              <a:t>) </a:t>
            </a:r>
          </a:p>
          <a:p>
            <a:pPr lvl="2"/>
            <a:r>
              <a:rPr lang="en-US" sz="1400" dirty="0" smtClean="0"/>
              <a:t>globally, per step, per written block</a:t>
            </a:r>
          </a:p>
          <a:p>
            <a:r>
              <a:rPr lang="en-US" sz="2000" dirty="0" err="1" smtClean="0">
                <a:solidFill>
                  <a:srgbClr val="FF0000"/>
                </a:solidFill>
              </a:rPr>
              <a:t>int</a:t>
            </a:r>
            <a:r>
              <a:rPr lang="en-US" sz="2000" dirty="0" smtClean="0">
                <a:solidFill>
                  <a:srgbClr val="FF0000"/>
                </a:solidFill>
              </a:rPr>
              <a:t> </a:t>
            </a:r>
            <a:r>
              <a:rPr lang="en-US" sz="2000" b="1" dirty="0" err="1" smtClean="0">
                <a:solidFill>
                  <a:srgbClr val="FF0000"/>
                </a:solidFill>
              </a:rPr>
              <a:t>adios_inq_var_blockinfo</a:t>
            </a:r>
            <a:r>
              <a:rPr lang="en-US" sz="2000" dirty="0" smtClean="0">
                <a:solidFill>
                  <a:srgbClr val="FF0000"/>
                </a:solidFill>
              </a:rPr>
              <a:t> </a:t>
            </a:r>
            <a:r>
              <a:rPr lang="en-US" sz="2000" dirty="0">
                <a:solidFill>
                  <a:srgbClr val="FF0000"/>
                </a:solidFill>
              </a:rPr>
              <a:t>(ADIOS_FILE *</a:t>
            </a:r>
            <a:r>
              <a:rPr lang="en-US" sz="2000" dirty="0" err="1">
                <a:solidFill>
                  <a:srgbClr val="FF0000"/>
                </a:solidFill>
              </a:rPr>
              <a:t>fp</a:t>
            </a:r>
            <a:r>
              <a:rPr lang="en-US" sz="2000" dirty="0">
                <a:solidFill>
                  <a:srgbClr val="FF0000"/>
                </a:solidFill>
              </a:rPr>
              <a:t>, ADIOS_VARINFO * </a:t>
            </a:r>
            <a:r>
              <a:rPr lang="en-US" sz="2000" dirty="0" err="1" smtClean="0">
                <a:solidFill>
                  <a:srgbClr val="FF0000"/>
                </a:solidFill>
              </a:rPr>
              <a:t>varinfo</a:t>
            </a:r>
            <a:r>
              <a:rPr lang="en-US" sz="2000" dirty="0" smtClean="0">
                <a:solidFill>
                  <a:srgbClr val="FF0000"/>
                </a:solidFill>
              </a:rPr>
              <a:t>)</a:t>
            </a:r>
            <a:endParaRPr lang="en-US" sz="2000" dirty="0">
              <a:solidFill>
                <a:srgbClr val="FF0000"/>
              </a:solidFill>
            </a:endParaRPr>
          </a:p>
          <a:p>
            <a:pPr lvl="1"/>
            <a:r>
              <a:rPr lang="en-US" sz="1800" dirty="0"/>
              <a:t>Get </a:t>
            </a:r>
            <a:r>
              <a:rPr lang="en-US" sz="1800" dirty="0" smtClean="0"/>
              <a:t>writing layout of an </a:t>
            </a:r>
            <a:r>
              <a:rPr lang="en-US" sz="1800" dirty="0"/>
              <a:t>array </a:t>
            </a:r>
            <a:r>
              <a:rPr lang="en-US" sz="1800" dirty="0" smtClean="0"/>
              <a:t>variable (bounding boxes of each writer)</a:t>
            </a:r>
            <a:endParaRPr lang="en-US" sz="1800" dirty="0"/>
          </a:p>
          <a:p>
            <a:pPr marL="914400" lvl="2" indent="0">
              <a:buNone/>
            </a:pPr>
            <a:endParaRPr lang="en-US" sz="1400"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64</a:t>
            </a:fld>
            <a:endParaRPr lang="en-US"/>
          </a:p>
        </p:txBody>
      </p:sp>
      <p:sp>
        <p:nvSpPr>
          <p:cNvPr id="5" name="TextBox 4"/>
          <p:cNvSpPr txBox="1"/>
          <p:nvPr/>
        </p:nvSpPr>
        <p:spPr>
          <a:xfrm>
            <a:off x="1796108" y="5577894"/>
            <a:ext cx="5651357" cy="1169551"/>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1400" b="1" dirty="0" smtClean="0"/>
              <a:t>Fortran</a:t>
            </a:r>
          </a:p>
          <a:p>
            <a:r>
              <a:rPr lang="en-US" sz="1400" b="1" dirty="0" smtClean="0"/>
              <a:t>call </a:t>
            </a:r>
            <a:r>
              <a:rPr lang="en-US" sz="1400" b="1" dirty="0" err="1" smtClean="0"/>
              <a:t>adios_get_scalar</a:t>
            </a:r>
            <a:r>
              <a:rPr lang="en-US" sz="1400" b="1" dirty="0" smtClean="0"/>
              <a:t> (</a:t>
            </a:r>
            <a:r>
              <a:rPr lang="en-US" sz="1400" b="1" dirty="0" err="1" smtClean="0"/>
              <a:t>fp</a:t>
            </a:r>
            <a:r>
              <a:rPr lang="en-US" sz="1400" b="1" dirty="0" smtClean="0"/>
              <a:t>, </a:t>
            </a:r>
            <a:r>
              <a:rPr lang="en-US" sz="1400" b="1" dirty="0" err="1" smtClean="0"/>
              <a:t>varname</a:t>
            </a:r>
            <a:r>
              <a:rPr lang="en-US" sz="1400" b="1" dirty="0" smtClean="0"/>
              <a:t>, data, err)</a:t>
            </a:r>
          </a:p>
          <a:p>
            <a:r>
              <a:rPr lang="en-US" sz="1400" dirty="0"/>
              <a:t>call ﻿</a:t>
            </a:r>
            <a:r>
              <a:rPr lang="en-US" sz="1400" dirty="0" err="1"/>
              <a:t>adios_inq_file</a:t>
            </a:r>
            <a:r>
              <a:rPr lang="en-US" sz="1400" dirty="0"/>
              <a:t> (</a:t>
            </a:r>
            <a:r>
              <a:rPr lang="en-US" sz="1400" dirty="0" err="1"/>
              <a:t>fp</a:t>
            </a:r>
            <a:r>
              <a:rPr lang="en-US" sz="1400" dirty="0"/>
              <a:t>, </a:t>
            </a:r>
            <a:r>
              <a:rPr lang="en-US" sz="1400" dirty="0" err="1"/>
              <a:t>vars_count</a:t>
            </a:r>
            <a:r>
              <a:rPr lang="en-US" sz="1400" dirty="0"/>
              <a:t>, </a:t>
            </a:r>
            <a:r>
              <a:rPr lang="en-US" sz="1400" dirty="0" err="1"/>
              <a:t>attrs_count</a:t>
            </a:r>
            <a:r>
              <a:rPr lang="en-US" sz="1400" dirty="0"/>
              <a:t>, </a:t>
            </a:r>
            <a:r>
              <a:rPr lang="en-US" sz="1400" dirty="0" err="1"/>
              <a:t>current_step</a:t>
            </a:r>
            <a:r>
              <a:rPr lang="en-US" sz="1400" dirty="0"/>
              <a:t>, </a:t>
            </a:r>
            <a:r>
              <a:rPr lang="en-US" sz="1400" dirty="0" err="1"/>
              <a:t>last_step</a:t>
            </a:r>
            <a:r>
              <a:rPr lang="en-US" sz="1400" dirty="0"/>
              <a:t>, err</a:t>
            </a:r>
            <a:r>
              <a:rPr lang="en-US" sz="1400" dirty="0" smtClean="0"/>
              <a:t>)</a:t>
            </a:r>
          </a:p>
          <a:p>
            <a:r>
              <a:rPr lang="en-US" sz="1400" dirty="0"/>
              <a:t>call ﻿</a:t>
            </a:r>
            <a:r>
              <a:rPr lang="en-US" sz="1400" dirty="0" err="1"/>
              <a:t>adios_inq_varnames</a:t>
            </a:r>
            <a:r>
              <a:rPr lang="en-US" sz="1400" dirty="0"/>
              <a:t> (</a:t>
            </a:r>
            <a:r>
              <a:rPr lang="en-US" sz="1400" dirty="0" err="1"/>
              <a:t>fp</a:t>
            </a:r>
            <a:r>
              <a:rPr lang="en-US" sz="1400" dirty="0"/>
              <a:t>, </a:t>
            </a:r>
            <a:r>
              <a:rPr lang="en-US" sz="1400" dirty="0" err="1"/>
              <a:t>vnamelist</a:t>
            </a:r>
            <a:r>
              <a:rPr lang="en-US" sz="1400" dirty="0"/>
              <a:t>, err</a:t>
            </a:r>
            <a:r>
              <a:rPr lang="en-US" sz="1400" dirty="0" smtClean="0"/>
              <a:t>)</a:t>
            </a:r>
          </a:p>
          <a:p>
            <a:r>
              <a:rPr lang="en-US" sz="1400" dirty="0" smtClean="0"/>
              <a:t>call </a:t>
            </a:r>
            <a:r>
              <a:rPr lang="en-US" sz="1400" dirty="0"/>
              <a:t>﻿</a:t>
            </a:r>
            <a:r>
              <a:rPr lang="en-US" sz="1400" dirty="0" err="1"/>
              <a:t>adios_inq_var</a:t>
            </a:r>
            <a:r>
              <a:rPr lang="en-US" sz="1400" dirty="0"/>
              <a:t> (</a:t>
            </a:r>
            <a:r>
              <a:rPr lang="en-US" sz="1400" dirty="0" err="1"/>
              <a:t>fp</a:t>
            </a:r>
            <a:r>
              <a:rPr lang="en-US" sz="1400" dirty="0"/>
              <a:t>, </a:t>
            </a:r>
            <a:r>
              <a:rPr lang="en-US" sz="1400" dirty="0" err="1"/>
              <a:t>varname</a:t>
            </a:r>
            <a:r>
              <a:rPr lang="en-US" sz="1400" dirty="0"/>
              <a:t>, </a:t>
            </a:r>
            <a:r>
              <a:rPr lang="en-US" sz="1400" dirty="0" err="1"/>
              <a:t>vartype</a:t>
            </a:r>
            <a:r>
              <a:rPr lang="en-US" sz="1400" dirty="0"/>
              <a:t>, </a:t>
            </a:r>
            <a:r>
              <a:rPr lang="en-US" sz="1400" dirty="0" err="1"/>
              <a:t>nsteps</a:t>
            </a:r>
            <a:r>
              <a:rPr lang="en-US" sz="1400" dirty="0"/>
              <a:t>, </a:t>
            </a:r>
            <a:r>
              <a:rPr lang="en-US" sz="1400" dirty="0" err="1"/>
              <a:t>ndim</a:t>
            </a:r>
            <a:r>
              <a:rPr lang="en-US" sz="1400" dirty="0"/>
              <a:t>, dims, err</a:t>
            </a:r>
            <a:r>
              <a:rPr lang="en-US" sz="1400" dirty="0" smtClean="0"/>
              <a:t>)</a:t>
            </a:r>
            <a:endParaRPr lang="en-US" sz="1400" dirty="0"/>
          </a:p>
        </p:txBody>
      </p:sp>
    </p:spTree>
    <p:extLst>
      <p:ext uri="{BB962C8B-B14F-4D97-AF65-F5344CB8AC3E}">
        <p14:creationId xmlns:p14="http://schemas.microsoft.com/office/powerpoint/2010/main" val="324441444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Read an attribute (no extra I/O)</a:t>
            </a:r>
            <a:endParaRPr lang="en-US" dirty="0"/>
          </a:p>
        </p:txBody>
      </p:sp>
      <p:sp>
        <p:nvSpPr>
          <p:cNvPr id="3" name="Content Placeholder 2"/>
          <p:cNvSpPr>
            <a:spLocks noGrp="1"/>
          </p:cNvSpPr>
          <p:nvPr>
            <p:ph idx="1"/>
          </p:nvPr>
        </p:nvSpPr>
        <p:spPr/>
        <p:txBody>
          <a:bodyPr>
            <a:normAutofit/>
          </a:bodyPr>
          <a:lstStyle/>
          <a:p>
            <a:r>
              <a:rPr lang="en-US" sz="2000" dirty="0" err="1">
                <a:solidFill>
                  <a:srgbClr val="FF0000"/>
                </a:solidFill>
              </a:rPr>
              <a:t>int</a:t>
            </a:r>
            <a:r>
              <a:rPr lang="en-US" sz="2000" dirty="0">
                <a:solidFill>
                  <a:srgbClr val="FF0000"/>
                </a:solidFill>
              </a:rPr>
              <a:t> </a:t>
            </a:r>
            <a:r>
              <a:rPr lang="en-US" sz="2000" b="1" dirty="0" err="1">
                <a:solidFill>
                  <a:srgbClr val="FF0000"/>
                </a:solidFill>
              </a:rPr>
              <a:t>adios_get_attr</a:t>
            </a:r>
            <a:r>
              <a:rPr lang="en-US" sz="2000" dirty="0">
                <a:solidFill>
                  <a:srgbClr val="FF0000"/>
                </a:solidFill>
              </a:rPr>
              <a:t> (ADIOS_FILE  </a:t>
            </a:r>
            <a:r>
              <a:rPr lang="en-US" sz="2000" dirty="0" smtClean="0">
                <a:solidFill>
                  <a:srgbClr val="FF0000"/>
                </a:solidFill>
              </a:rPr>
              <a:t>             * </a:t>
            </a:r>
            <a:r>
              <a:rPr lang="en-US" sz="2000" dirty="0" err="1">
                <a:solidFill>
                  <a:srgbClr val="FF0000"/>
                </a:solidFill>
              </a:rPr>
              <a:t>fp</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a:solidFill>
                  <a:srgbClr val="FF0000"/>
                </a:solidFill>
              </a:rPr>
              <a:t>const</a:t>
            </a:r>
            <a:r>
              <a:rPr lang="en-US" sz="2000" dirty="0">
                <a:solidFill>
                  <a:srgbClr val="FF0000"/>
                </a:solidFill>
              </a:rPr>
              <a:t> char           </a:t>
            </a:r>
            <a:r>
              <a:rPr lang="en-US" sz="2000" dirty="0" smtClean="0">
                <a:solidFill>
                  <a:srgbClr val="FF0000"/>
                </a:solidFill>
              </a:rPr>
              <a:t>                    </a:t>
            </a:r>
            <a:r>
              <a:rPr lang="en-US" sz="2000" dirty="0">
                <a:solidFill>
                  <a:srgbClr val="FF0000"/>
                </a:solidFill>
              </a:rPr>
              <a:t>* </a:t>
            </a:r>
            <a:r>
              <a:rPr lang="en-US" sz="2000" dirty="0" err="1">
                <a:solidFill>
                  <a:srgbClr val="FF0000"/>
                </a:solidFill>
              </a:rPr>
              <a:t>attrname</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a:solidFill>
                  <a:srgbClr val="FF0000"/>
                </a:solidFill>
              </a:rPr>
              <a:t>enum</a:t>
            </a:r>
            <a:r>
              <a:rPr lang="en-US" sz="2000" dirty="0">
                <a:solidFill>
                  <a:srgbClr val="FF0000"/>
                </a:solidFill>
              </a:rPr>
              <a:t> ADIOS_DATATYPES </a:t>
            </a:r>
            <a:r>
              <a:rPr lang="en-US" sz="2000" dirty="0" smtClean="0">
                <a:solidFill>
                  <a:srgbClr val="FF0000"/>
                </a:solidFill>
              </a:rPr>
              <a:t>   </a:t>
            </a:r>
            <a:r>
              <a:rPr lang="en-US" sz="2000" dirty="0">
                <a:solidFill>
                  <a:srgbClr val="FF0000"/>
                </a:solidFill>
              </a:rPr>
              <a:t>* type</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err="1">
                <a:solidFill>
                  <a:srgbClr val="FF0000"/>
                </a:solidFill>
              </a:rPr>
              <a:t>int</a:t>
            </a:r>
            <a:r>
              <a:rPr lang="en-US" sz="2000" dirty="0">
                <a:solidFill>
                  <a:srgbClr val="FF0000"/>
                </a:solidFill>
              </a:rPr>
              <a:t>    </a:t>
            </a:r>
            <a:r>
              <a:rPr lang="en-US" sz="2000" dirty="0" smtClean="0">
                <a:solidFill>
                  <a:srgbClr val="FF0000"/>
                </a:solidFill>
              </a:rPr>
              <a:t>                                         * </a:t>
            </a:r>
            <a:r>
              <a:rPr lang="en-US" sz="2000" dirty="0">
                <a:solidFill>
                  <a:srgbClr val="FF0000"/>
                </a:solidFill>
              </a:rPr>
              <a:t>size</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                    </a:t>
            </a:r>
            <a:r>
              <a:rPr lang="en-US" sz="2000" dirty="0">
                <a:solidFill>
                  <a:srgbClr val="FF0000"/>
                </a:solidFill>
              </a:rPr>
              <a:t>void                 </a:t>
            </a:r>
            <a:r>
              <a:rPr lang="en-US" sz="2000" dirty="0" smtClean="0">
                <a:solidFill>
                  <a:srgbClr val="FF0000"/>
                </a:solidFill>
              </a:rPr>
              <a:t>                       *</a:t>
            </a:r>
            <a:r>
              <a:rPr lang="en-US" sz="2000" dirty="0">
                <a:solidFill>
                  <a:srgbClr val="FF0000"/>
                </a:solidFill>
              </a:rPr>
              <a:t>* data</a:t>
            </a:r>
            <a:r>
              <a:rPr lang="en-US" sz="2000" dirty="0" smtClean="0">
                <a:solidFill>
                  <a:srgbClr val="FF0000"/>
                </a:solidFill>
              </a:rPr>
              <a:t>)</a:t>
            </a:r>
          </a:p>
          <a:p>
            <a:pPr lvl="1"/>
            <a:r>
              <a:rPr lang="en-US" sz="1800" dirty="0" smtClean="0"/>
              <a:t>Attributes are stored in metadata, read in during open operation. </a:t>
            </a:r>
          </a:p>
          <a:p>
            <a:pPr lvl="1"/>
            <a:r>
              <a:rPr lang="en-US" sz="1800" dirty="0" smtClean="0"/>
              <a:t>It </a:t>
            </a:r>
            <a:r>
              <a:rPr lang="en-US" sz="1800" dirty="0"/>
              <a:t>allocates memory for the </a:t>
            </a:r>
            <a:r>
              <a:rPr lang="en-US" sz="1800" dirty="0" smtClean="0"/>
              <a:t>content</a:t>
            </a:r>
            <a:r>
              <a:rPr lang="en-US" sz="1800" dirty="0"/>
              <a:t>, so </a:t>
            </a:r>
            <a:r>
              <a:rPr lang="en-US" sz="1800" dirty="0" smtClean="0"/>
              <a:t>you </a:t>
            </a:r>
            <a:r>
              <a:rPr lang="en-US" sz="1800" dirty="0"/>
              <a:t>need to free </a:t>
            </a:r>
            <a:r>
              <a:rPr lang="en-US" sz="1800" dirty="0" smtClean="0"/>
              <a:t>it later with free().</a:t>
            </a:r>
          </a:p>
        </p:txBody>
      </p:sp>
      <p:sp>
        <p:nvSpPr>
          <p:cNvPr id="6" name="Slide Number Placeholder 5"/>
          <p:cNvSpPr>
            <a:spLocks noGrp="1"/>
          </p:cNvSpPr>
          <p:nvPr>
            <p:ph type="sldNum" sz="quarter" idx="12"/>
          </p:nvPr>
        </p:nvSpPr>
        <p:spPr/>
        <p:txBody>
          <a:bodyPr/>
          <a:lstStyle/>
          <a:p>
            <a:fld id="{81B36CC8-2166-4885-A85B-C55F76B1D6EF}" type="slidenum">
              <a:rPr lang="en-US" smtClean="0"/>
              <a:pPr/>
              <a:t>65</a:t>
            </a:fld>
            <a:endParaRPr lang="en-US"/>
          </a:p>
        </p:txBody>
      </p:sp>
      <p:sp>
        <p:nvSpPr>
          <p:cNvPr id="5" name="TextBox 4"/>
          <p:cNvSpPr txBox="1"/>
          <p:nvPr/>
        </p:nvSpPr>
        <p:spPr>
          <a:xfrm>
            <a:off x="3344219" y="3744335"/>
            <a:ext cx="5455963" cy="646331"/>
          </a:xfrm>
          <a:prstGeom prst="rect">
            <a:avLst/>
          </a:prstGeom>
          <a:solidFill>
            <a:srgbClr val="FFFF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b="1" dirty="0" smtClean="0"/>
              <a:t>Fortran</a:t>
            </a:r>
          </a:p>
          <a:p>
            <a:r>
              <a:rPr lang="en-US" dirty="0"/>
              <a:t>call ﻿</a:t>
            </a:r>
            <a:r>
              <a:rPr lang="en-US" dirty="0" err="1" smtClean="0"/>
              <a:t>adios_inq_attr</a:t>
            </a:r>
            <a:r>
              <a:rPr lang="en-US" dirty="0" smtClean="0"/>
              <a:t> </a:t>
            </a:r>
            <a:r>
              <a:rPr lang="en-US" dirty="0"/>
              <a:t>(</a:t>
            </a:r>
            <a:r>
              <a:rPr lang="en-US" dirty="0" err="1"/>
              <a:t>fp</a:t>
            </a:r>
            <a:r>
              <a:rPr lang="en-US" dirty="0"/>
              <a:t>, </a:t>
            </a:r>
            <a:r>
              <a:rPr lang="en-US" dirty="0" err="1"/>
              <a:t>attrname</a:t>
            </a:r>
            <a:r>
              <a:rPr lang="en-US" dirty="0"/>
              <a:t>, </a:t>
            </a:r>
            <a:r>
              <a:rPr lang="en-US" dirty="0" err="1"/>
              <a:t>attrtype</a:t>
            </a:r>
            <a:r>
              <a:rPr lang="en-US" dirty="0"/>
              <a:t>, </a:t>
            </a:r>
            <a:r>
              <a:rPr lang="en-US" dirty="0" err="1"/>
              <a:t>attrsize</a:t>
            </a:r>
            <a:r>
              <a:rPr lang="en-US" dirty="0"/>
              <a:t>, err)</a:t>
            </a:r>
            <a:endParaRPr lang="en-US" dirty="0" smtClean="0"/>
          </a:p>
        </p:txBody>
      </p:sp>
    </p:spTree>
    <p:extLst>
      <p:ext uri="{BB962C8B-B14F-4D97-AF65-F5344CB8AC3E}">
        <p14:creationId xmlns:p14="http://schemas.microsoft.com/office/powerpoint/2010/main" val="4076681944"/>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 a bounding box</a:t>
            </a:r>
            <a:endParaRPr lang="en-US" dirty="0"/>
          </a:p>
        </p:txBody>
      </p:sp>
      <p:sp>
        <p:nvSpPr>
          <p:cNvPr id="3" name="Content Placeholder 2"/>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r>
              <a:rPr lang="en-US" dirty="0" smtClean="0"/>
              <a:t>In our example we need to define the selection area of what to read from an array.</a:t>
            </a:r>
          </a:p>
          <a:p>
            <a:endParaRPr lang="en-US" dirty="0"/>
          </a:p>
          <a:p>
            <a:endParaRPr lang="en-US" dirty="0" smtClean="0"/>
          </a:p>
          <a:p>
            <a:endParaRPr lang="en-US" dirty="0"/>
          </a:p>
          <a:p>
            <a:endParaRPr lang="en-US" dirty="0"/>
          </a:p>
          <a:p>
            <a:endParaRPr lang="en-US" dirty="0" smtClean="0"/>
          </a:p>
          <a:p>
            <a:r>
              <a:rPr lang="en-US" sz="2400" dirty="0" err="1" smtClean="0"/>
              <a:t>adios_selection_boundingbox</a:t>
            </a:r>
            <a:r>
              <a:rPr lang="en-US" sz="2400" dirty="0" smtClean="0"/>
              <a:t> (void*, //return value</a:t>
            </a:r>
            <a:br>
              <a:rPr lang="en-US" sz="2400" dirty="0" smtClean="0"/>
            </a:br>
            <a:r>
              <a:rPr lang="en-US" sz="2400" dirty="0" smtClean="0"/>
              <a:t>				     int64, int64 *, int64 *) //input</a:t>
            </a:r>
            <a:endParaRPr lang="en-US" sz="2400"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66</a:t>
            </a:fld>
            <a:endParaRPr lang="en-US"/>
          </a:p>
        </p:txBody>
      </p:sp>
      <p:sp>
        <p:nvSpPr>
          <p:cNvPr id="5" name="Rectangle 4"/>
          <p:cNvSpPr/>
          <p:nvPr/>
        </p:nvSpPr>
        <p:spPr>
          <a:xfrm>
            <a:off x="2302779" y="1943893"/>
            <a:ext cx="4370664" cy="1828800"/>
          </a:xfrm>
          <a:prstGeom prst="rect">
            <a:avLst/>
          </a:prstGeom>
          <a:ln>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6" name="Rectangle 5"/>
          <p:cNvSpPr/>
          <p:nvPr/>
        </p:nvSpPr>
        <p:spPr>
          <a:xfrm>
            <a:off x="3582100" y="2363343"/>
            <a:ext cx="1812022" cy="989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085041" y="3442954"/>
            <a:ext cx="994118" cy="369332"/>
          </a:xfrm>
          <a:prstGeom prst="rect">
            <a:avLst/>
          </a:prstGeom>
          <a:noFill/>
        </p:spPr>
        <p:txBody>
          <a:bodyPr wrap="none" rtlCol="0">
            <a:spAutoFit/>
          </a:bodyPr>
          <a:lstStyle/>
          <a:p>
            <a:r>
              <a:rPr lang="en-US" dirty="0"/>
              <a:t>Offset(x</a:t>
            </a:r>
            <a:r>
              <a:rPr lang="en-US" dirty="0" smtClean="0"/>
              <a:t>)</a:t>
            </a:r>
            <a:endParaRPr lang="en-US" dirty="0"/>
          </a:p>
        </p:txBody>
      </p:sp>
      <p:sp>
        <p:nvSpPr>
          <p:cNvPr id="8" name="TextBox 7"/>
          <p:cNvSpPr txBox="1"/>
          <p:nvPr/>
        </p:nvSpPr>
        <p:spPr>
          <a:xfrm rot="16200000">
            <a:off x="5164986" y="2258691"/>
            <a:ext cx="998928" cy="369332"/>
          </a:xfrm>
          <a:prstGeom prst="rect">
            <a:avLst/>
          </a:prstGeom>
          <a:noFill/>
        </p:spPr>
        <p:txBody>
          <a:bodyPr wrap="square" rtlCol="0">
            <a:spAutoFit/>
          </a:bodyPr>
          <a:lstStyle/>
          <a:p>
            <a:r>
              <a:rPr lang="en-US" dirty="0" smtClean="0"/>
              <a:t>Offset(y)</a:t>
            </a:r>
            <a:endParaRPr lang="en-US" dirty="0"/>
          </a:p>
        </p:txBody>
      </p:sp>
      <p:sp>
        <p:nvSpPr>
          <p:cNvPr id="9" name="TextBox 8"/>
          <p:cNvSpPr txBox="1"/>
          <p:nvPr/>
        </p:nvSpPr>
        <p:spPr>
          <a:xfrm>
            <a:off x="4861421" y="3403361"/>
            <a:ext cx="1637371" cy="369332"/>
          </a:xfrm>
          <a:prstGeom prst="rect">
            <a:avLst/>
          </a:prstGeom>
          <a:noFill/>
        </p:spPr>
        <p:txBody>
          <a:bodyPr wrap="none" rtlCol="0">
            <a:spAutoFit/>
          </a:bodyPr>
          <a:lstStyle/>
          <a:p>
            <a:r>
              <a:rPr lang="en-US" dirty="0" err="1" smtClean="0"/>
              <a:t>Readsize</a:t>
            </a:r>
            <a:r>
              <a:rPr lang="en-US" dirty="0" smtClean="0"/>
              <a:t>(</a:t>
            </a:r>
            <a:r>
              <a:rPr lang="en-US" dirty="0" err="1" smtClean="0"/>
              <a:t>nx,ny</a:t>
            </a:r>
            <a:r>
              <a:rPr lang="en-US" dirty="0" smtClean="0"/>
              <a:t>)</a:t>
            </a:r>
            <a:endParaRPr lang="en-US" dirty="0"/>
          </a:p>
        </p:txBody>
      </p:sp>
      <p:sp>
        <p:nvSpPr>
          <p:cNvPr id="10" name="TextBox 9"/>
          <p:cNvSpPr txBox="1"/>
          <p:nvPr/>
        </p:nvSpPr>
        <p:spPr>
          <a:xfrm>
            <a:off x="4059936" y="2074024"/>
            <a:ext cx="403765" cy="369332"/>
          </a:xfrm>
          <a:prstGeom prst="rect">
            <a:avLst/>
          </a:prstGeom>
          <a:noFill/>
        </p:spPr>
        <p:txBody>
          <a:bodyPr wrap="none" rtlCol="0">
            <a:spAutoFit/>
          </a:bodyPr>
          <a:lstStyle/>
          <a:p>
            <a:r>
              <a:rPr lang="en-US" dirty="0" err="1" smtClean="0"/>
              <a:t>nx</a:t>
            </a:r>
            <a:endParaRPr lang="en-US" dirty="0"/>
          </a:p>
        </p:txBody>
      </p:sp>
      <p:sp>
        <p:nvSpPr>
          <p:cNvPr id="11" name="TextBox 10"/>
          <p:cNvSpPr txBox="1"/>
          <p:nvPr/>
        </p:nvSpPr>
        <p:spPr>
          <a:xfrm rot="16200000">
            <a:off x="3128933" y="2673626"/>
            <a:ext cx="406393" cy="369332"/>
          </a:xfrm>
          <a:prstGeom prst="rect">
            <a:avLst/>
          </a:prstGeom>
          <a:noFill/>
        </p:spPr>
        <p:txBody>
          <a:bodyPr wrap="none" rtlCol="0">
            <a:spAutoFit/>
          </a:bodyPr>
          <a:lstStyle/>
          <a:p>
            <a:r>
              <a:rPr lang="en-US" dirty="0" err="1" smtClean="0"/>
              <a:t>ny</a:t>
            </a:r>
            <a:endParaRPr lang="en-US" dirty="0"/>
          </a:p>
        </p:txBody>
      </p:sp>
    </p:spTree>
    <p:extLst>
      <p:ext uri="{BB962C8B-B14F-4D97-AF65-F5344CB8AC3E}">
        <p14:creationId xmlns:p14="http://schemas.microsoft.com/office/powerpoint/2010/main" val="3859469867"/>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Chunking reads</a:t>
            </a:r>
            <a:endParaRPr lang="en-US" dirty="0"/>
          </a:p>
        </p:txBody>
      </p:sp>
      <p:sp>
        <p:nvSpPr>
          <p:cNvPr id="3" name="Content Placeholder 2"/>
          <p:cNvSpPr>
            <a:spLocks noGrp="1"/>
          </p:cNvSpPr>
          <p:nvPr>
            <p:ph idx="1"/>
          </p:nvPr>
        </p:nvSpPr>
        <p:spPr/>
        <p:txBody>
          <a:bodyPr>
            <a:normAutofit fontScale="77500" lnSpcReduction="20000"/>
          </a:bodyPr>
          <a:lstStyle/>
          <a:p>
            <a:r>
              <a:rPr lang="en-US" dirty="0"/>
              <a:t>D</a:t>
            </a:r>
            <a:r>
              <a:rPr lang="en-US" dirty="0" smtClean="0"/>
              <a:t>ata for a read selection comes from many writing processes / file blocks</a:t>
            </a:r>
          </a:p>
          <a:p>
            <a:r>
              <a:rPr lang="en-US" dirty="0"/>
              <a:t>Chunking allows for processing data concurrently with data transfer</a:t>
            </a:r>
          </a:p>
          <a:p>
            <a:r>
              <a:rPr lang="en-US" dirty="0" err="1" smtClean="0">
                <a:solidFill>
                  <a:srgbClr val="FF0000"/>
                </a:solidFill>
              </a:rPr>
              <a:t>adios_perform_reads</a:t>
            </a:r>
            <a:r>
              <a:rPr lang="en-US" dirty="0" smtClean="0">
                <a:solidFill>
                  <a:srgbClr val="FF0000"/>
                </a:solidFill>
              </a:rPr>
              <a:t>()</a:t>
            </a:r>
            <a:r>
              <a:rPr lang="en-US" dirty="0" smtClean="0"/>
              <a:t> is called with </a:t>
            </a:r>
            <a:r>
              <a:rPr lang="en-US" dirty="0" smtClean="0">
                <a:solidFill>
                  <a:srgbClr val="FF0000"/>
                </a:solidFill>
              </a:rPr>
              <a:t>blocking=false </a:t>
            </a:r>
            <a:r>
              <a:rPr lang="en-US" dirty="0" smtClean="0"/>
              <a:t>option</a:t>
            </a:r>
          </a:p>
          <a:p>
            <a:pPr lvl="1"/>
            <a:r>
              <a:rPr lang="en-US" dirty="0"/>
              <a:t> </a:t>
            </a:r>
            <a:r>
              <a:rPr lang="en-US" dirty="0" smtClean="0"/>
              <a:t>then have to check for results until all reads have been done</a:t>
            </a:r>
          </a:p>
          <a:p>
            <a:pPr lvl="1"/>
            <a:endParaRPr lang="en-US" dirty="0" smtClean="0"/>
          </a:p>
          <a:p>
            <a:pPr marL="400050" lvl="1" indent="0">
              <a:buNone/>
            </a:pPr>
            <a:r>
              <a:rPr lang="en-US" sz="2600" dirty="0" err="1">
                <a:solidFill>
                  <a:srgbClr val="FF0000"/>
                </a:solidFill>
              </a:rPr>
              <a:t>int</a:t>
            </a:r>
            <a:r>
              <a:rPr lang="en-US" sz="2600" dirty="0">
                <a:solidFill>
                  <a:srgbClr val="FF0000"/>
                </a:solidFill>
              </a:rPr>
              <a:t> </a:t>
            </a:r>
            <a:r>
              <a:rPr lang="en-US" sz="2600" b="1" dirty="0" err="1">
                <a:solidFill>
                  <a:srgbClr val="FF0000"/>
                </a:solidFill>
              </a:rPr>
              <a:t>adios_check_reads</a:t>
            </a:r>
            <a:r>
              <a:rPr lang="en-US" sz="2600" dirty="0">
                <a:solidFill>
                  <a:srgbClr val="FF0000"/>
                </a:solidFill>
              </a:rPr>
              <a:t> </a:t>
            </a:r>
            <a:r>
              <a:rPr lang="en-US" sz="2600" dirty="0" smtClean="0">
                <a:solidFill>
                  <a:srgbClr val="FF0000"/>
                </a:solidFill>
              </a:rPr>
              <a:t>(</a:t>
            </a:r>
            <a:br>
              <a:rPr lang="en-US" sz="2600" dirty="0" smtClean="0">
                <a:solidFill>
                  <a:srgbClr val="FF0000"/>
                </a:solidFill>
              </a:rPr>
            </a:br>
            <a:r>
              <a:rPr lang="en-US" sz="2600" dirty="0" smtClean="0">
                <a:solidFill>
                  <a:srgbClr val="FF0000"/>
                </a:solidFill>
              </a:rPr>
              <a:t>		</a:t>
            </a:r>
            <a:r>
              <a:rPr lang="en-US" sz="2600" dirty="0" err="1" smtClean="0">
                <a:solidFill>
                  <a:srgbClr val="FF0000"/>
                </a:solidFill>
              </a:rPr>
              <a:t>const</a:t>
            </a:r>
            <a:r>
              <a:rPr lang="en-US" sz="2600" dirty="0" smtClean="0">
                <a:solidFill>
                  <a:srgbClr val="FF0000"/>
                </a:solidFill>
              </a:rPr>
              <a:t> </a:t>
            </a:r>
            <a:r>
              <a:rPr lang="en-US" sz="2600" dirty="0">
                <a:solidFill>
                  <a:srgbClr val="FF0000"/>
                </a:solidFill>
              </a:rPr>
              <a:t>ADIOS_FILE  * </a:t>
            </a:r>
            <a:r>
              <a:rPr lang="en-US" sz="2600" dirty="0" err="1">
                <a:solidFill>
                  <a:srgbClr val="FF0000"/>
                </a:solidFill>
              </a:rPr>
              <a:t>fp</a:t>
            </a:r>
            <a:r>
              <a:rPr lang="en-US" sz="2600" dirty="0" smtClean="0">
                <a:solidFill>
                  <a:srgbClr val="FF0000"/>
                </a:solidFill>
              </a:rPr>
              <a:t>,</a:t>
            </a:r>
            <a:br>
              <a:rPr lang="en-US" sz="2600" dirty="0" smtClean="0">
                <a:solidFill>
                  <a:srgbClr val="FF0000"/>
                </a:solidFill>
              </a:rPr>
            </a:br>
            <a:r>
              <a:rPr lang="en-US" sz="2600" dirty="0" smtClean="0">
                <a:solidFill>
                  <a:srgbClr val="FF0000"/>
                </a:solidFill>
              </a:rPr>
              <a:t>		ADIOS_VARCHUNK   </a:t>
            </a:r>
            <a:r>
              <a:rPr lang="en-US" sz="2600" dirty="0">
                <a:solidFill>
                  <a:srgbClr val="FF0000"/>
                </a:solidFill>
              </a:rPr>
              <a:t>** chunk</a:t>
            </a:r>
            <a:r>
              <a:rPr lang="en-US" sz="2600" dirty="0" smtClean="0">
                <a:solidFill>
                  <a:srgbClr val="FF0000"/>
                </a:solidFill>
              </a:rPr>
              <a:t>)</a:t>
            </a:r>
          </a:p>
          <a:p>
            <a:pPr marL="400050" lvl="1" indent="0">
              <a:buNone/>
            </a:pPr>
            <a:endParaRPr lang="en-US" sz="2600" dirty="0" smtClean="0"/>
          </a:p>
          <a:p>
            <a:pPr marL="400050" lvl="1" indent="0">
              <a:buNone/>
            </a:pPr>
            <a:r>
              <a:rPr lang="en-US" sz="2600" dirty="0" err="1"/>
              <a:t>typedef</a:t>
            </a:r>
            <a:r>
              <a:rPr lang="en-US" sz="2600" dirty="0"/>
              <a:t> </a:t>
            </a:r>
            <a:r>
              <a:rPr lang="en-US" sz="2600" dirty="0" err="1"/>
              <a:t>struct</a:t>
            </a:r>
            <a:r>
              <a:rPr lang="en-US" sz="2600" dirty="0"/>
              <a:t> </a:t>
            </a:r>
            <a:r>
              <a:rPr lang="en-US" sz="2600" dirty="0" smtClean="0"/>
              <a:t>{</a:t>
            </a:r>
            <a:br>
              <a:rPr lang="en-US" sz="2600" dirty="0" smtClean="0"/>
            </a:br>
            <a:r>
              <a:rPr lang="en-US" sz="2600" dirty="0" smtClean="0"/>
              <a:t>	</a:t>
            </a:r>
            <a:r>
              <a:rPr lang="en-US" sz="2600" dirty="0" err="1" smtClean="0"/>
              <a:t>int</a:t>
            </a:r>
            <a:r>
              <a:rPr lang="en-US" sz="2600" dirty="0" smtClean="0"/>
              <a:t>    			</a:t>
            </a:r>
            <a:r>
              <a:rPr lang="en-US" sz="2600" dirty="0" err="1" smtClean="0"/>
              <a:t>varid</a:t>
            </a:r>
            <a:r>
              <a:rPr lang="en-US" sz="2600" dirty="0" smtClean="0"/>
              <a:t>;</a:t>
            </a:r>
            <a:br>
              <a:rPr lang="en-US" sz="2600" dirty="0" smtClean="0"/>
            </a:br>
            <a:r>
              <a:rPr lang="en-US" sz="2600" dirty="0" smtClean="0"/>
              <a:t>	</a:t>
            </a:r>
            <a:r>
              <a:rPr lang="en-US" sz="2600" dirty="0" err="1" smtClean="0"/>
              <a:t>enum</a:t>
            </a:r>
            <a:r>
              <a:rPr lang="en-US" sz="2600" dirty="0" smtClean="0"/>
              <a:t> </a:t>
            </a:r>
            <a:r>
              <a:rPr lang="en-US" sz="2600" dirty="0"/>
              <a:t>ADIOS_DATATYPES </a:t>
            </a:r>
            <a:r>
              <a:rPr lang="en-US" sz="2600" dirty="0" smtClean="0"/>
              <a:t>	type;</a:t>
            </a:r>
            <a:br>
              <a:rPr lang="en-US" sz="2600" dirty="0" smtClean="0"/>
            </a:br>
            <a:r>
              <a:rPr lang="en-US" sz="2600" dirty="0" smtClean="0"/>
              <a:t>	ADIOS_SUBSET        	* </a:t>
            </a:r>
            <a:r>
              <a:rPr lang="en-US" sz="2600" dirty="0" err="1" smtClean="0"/>
              <a:t>chunk_subset</a:t>
            </a:r>
            <a:r>
              <a:rPr lang="en-US" sz="2600" dirty="0" smtClean="0"/>
              <a:t>;</a:t>
            </a:r>
            <a:endParaRPr lang="en-US" sz="2600" dirty="0"/>
          </a:p>
          <a:p>
            <a:pPr marL="400050" lvl="1" indent="0">
              <a:buNone/>
            </a:pPr>
            <a:r>
              <a:rPr lang="en-US" sz="2600" dirty="0" smtClean="0"/>
              <a:t>	void                		* data;</a:t>
            </a:r>
            <a:br>
              <a:rPr lang="en-US" sz="2600" dirty="0" smtClean="0"/>
            </a:br>
            <a:r>
              <a:rPr lang="en-US" sz="2600" dirty="0" smtClean="0"/>
              <a:t>} </a:t>
            </a:r>
            <a:r>
              <a:rPr lang="en-US" sz="2600" dirty="0"/>
              <a:t>ADIOS_VARCHUNK;</a:t>
            </a:r>
          </a:p>
          <a:p>
            <a:pPr marL="400050" lvl="1" indent="0">
              <a:buNone/>
            </a:pPr>
            <a:endParaRPr lang="en-US" sz="2200" dirty="0"/>
          </a:p>
          <a:p>
            <a:r>
              <a:rPr lang="en-US" dirty="0" smtClean="0"/>
              <a:t>The application has to manage the chunks coming in arbitrary order</a:t>
            </a:r>
          </a:p>
          <a:p>
            <a:pPr marL="400050" lvl="1" indent="0">
              <a:buNone/>
            </a:pPr>
            <a:endParaRPr lang="en-US" sz="2200" dirty="0" smtClean="0"/>
          </a:p>
          <a:p>
            <a:pPr marL="457200" lvl="1" indent="0">
              <a:buNone/>
            </a:pPr>
            <a:endParaRPr lang="en-US" sz="2000" dirty="0" smtClean="0"/>
          </a:p>
          <a:p>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67</a:t>
            </a:fld>
            <a:endParaRPr lang="en-US"/>
          </a:p>
        </p:txBody>
      </p:sp>
    </p:spTree>
    <p:extLst>
      <p:ext uri="{BB962C8B-B14F-4D97-AF65-F5344CB8AC3E}">
        <p14:creationId xmlns:p14="http://schemas.microsoft.com/office/powerpoint/2010/main" val="3860738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Example of chunk reading</a:t>
            </a:r>
            <a:endParaRPr lang="en-US" sz="2800" dirty="0"/>
          </a:p>
        </p:txBody>
      </p:sp>
      <p:sp>
        <p:nvSpPr>
          <p:cNvPr id="3" name="Content Placeholder 2"/>
          <p:cNvSpPr>
            <a:spLocks noGrp="1"/>
          </p:cNvSpPr>
          <p:nvPr>
            <p:ph idx="1"/>
          </p:nvPr>
        </p:nvSpPr>
        <p:spPr>
          <a:xfrm>
            <a:off x="762000" y="762000"/>
            <a:ext cx="7924800" cy="5867400"/>
          </a:xfrm>
        </p:spPr>
        <p:txBody>
          <a:bodyPr>
            <a:noAutofit/>
          </a:bodyPr>
          <a:lstStyle/>
          <a:p>
            <a:pPr marL="0" indent="0">
              <a:buNone/>
            </a:pPr>
            <a:r>
              <a:rPr lang="en-US" sz="2000" dirty="0" err="1">
                <a:solidFill>
                  <a:srgbClr val="FF0000"/>
                </a:solidFill>
              </a:rPr>
              <a:t>adios_perform_reads</a:t>
            </a:r>
            <a:r>
              <a:rPr lang="en-US" sz="2000" dirty="0">
                <a:solidFill>
                  <a:srgbClr val="FF0000"/>
                </a:solidFill>
              </a:rPr>
              <a:t> </a:t>
            </a:r>
            <a:r>
              <a:rPr lang="en-US" sz="2000" dirty="0"/>
              <a:t>(</a:t>
            </a:r>
            <a:r>
              <a:rPr lang="en-US" sz="2000" dirty="0" err="1"/>
              <a:t>fp</a:t>
            </a:r>
            <a:r>
              <a:rPr lang="en-US" sz="2000" dirty="0"/>
              <a:t>, </a:t>
            </a:r>
            <a:r>
              <a:rPr lang="en-US" sz="2000" b="1" dirty="0" smtClean="0">
                <a:solidFill>
                  <a:srgbClr val="FF0000"/>
                </a:solidFill>
              </a:rPr>
              <a:t>0</a:t>
            </a:r>
            <a:r>
              <a:rPr lang="en-US" sz="2000" dirty="0" smtClean="0"/>
              <a:t>, </a:t>
            </a:r>
            <a:r>
              <a:rPr lang="en-US" sz="2000" dirty="0"/>
              <a:t>NULL);   </a:t>
            </a:r>
            <a:r>
              <a:rPr lang="en-US" sz="2000" dirty="0" smtClean="0">
                <a:solidFill>
                  <a:srgbClr val="7F7F7F"/>
                </a:solidFill>
              </a:rPr>
              <a:t>// 0: non-blocking, just start reading</a:t>
            </a:r>
            <a:endParaRPr lang="en-US" sz="2000" dirty="0">
              <a:solidFill>
                <a:srgbClr val="7F7F7F"/>
              </a:solidFill>
            </a:endParaRPr>
          </a:p>
          <a:p>
            <a:pPr marL="0" indent="0">
              <a:buNone/>
            </a:pPr>
            <a:r>
              <a:rPr lang="en-US" sz="2000" dirty="0">
                <a:solidFill>
                  <a:srgbClr val="7F7F7F"/>
                </a:solidFill>
              </a:rPr>
              <a:t>// Loop to get chunks</a:t>
            </a:r>
          </a:p>
          <a:p>
            <a:pPr marL="0" indent="0">
              <a:buNone/>
            </a:pPr>
            <a:r>
              <a:rPr lang="en-US" sz="2000" dirty="0" err="1"/>
              <a:t>int</a:t>
            </a:r>
            <a:r>
              <a:rPr lang="en-US" sz="2000" dirty="0"/>
              <a:t> </a:t>
            </a:r>
            <a:r>
              <a:rPr lang="en-US" sz="2000" dirty="0" err="1"/>
              <a:t>ck</a:t>
            </a:r>
            <a:r>
              <a:rPr lang="en-US" sz="2000" dirty="0"/>
              <a:t>;</a:t>
            </a:r>
          </a:p>
          <a:p>
            <a:pPr marL="0" indent="0">
              <a:buNone/>
            </a:pPr>
            <a:r>
              <a:rPr lang="en-US" sz="2000" dirty="0"/>
              <a:t>ADIOS_VARCHUNK * chunk;</a:t>
            </a:r>
          </a:p>
          <a:p>
            <a:pPr marL="0" indent="0">
              <a:buNone/>
            </a:pPr>
            <a:r>
              <a:rPr lang="en-US" sz="2000" dirty="0"/>
              <a:t>while ( (</a:t>
            </a:r>
            <a:r>
              <a:rPr lang="en-US" sz="2000" dirty="0" err="1"/>
              <a:t>ck</a:t>
            </a:r>
            <a:r>
              <a:rPr lang="en-US" sz="2000" dirty="0"/>
              <a:t> = </a:t>
            </a:r>
            <a:r>
              <a:rPr lang="en-US" sz="2000" dirty="0" err="1">
                <a:solidFill>
                  <a:srgbClr val="FF0000"/>
                </a:solidFill>
              </a:rPr>
              <a:t>adios_check_reads</a:t>
            </a:r>
            <a:r>
              <a:rPr lang="en-US" sz="2000" dirty="0">
                <a:solidFill>
                  <a:srgbClr val="FF0000"/>
                </a:solidFill>
              </a:rPr>
              <a:t> </a:t>
            </a:r>
            <a:r>
              <a:rPr lang="en-US" sz="2000" dirty="0"/>
              <a:t>(</a:t>
            </a:r>
            <a:r>
              <a:rPr lang="en-US" sz="2000" dirty="0" err="1"/>
              <a:t>fp</a:t>
            </a:r>
            <a:r>
              <a:rPr lang="en-US" sz="2000" dirty="0"/>
              <a:t>, &amp;chunk)) &gt; 0) {</a:t>
            </a:r>
          </a:p>
          <a:p>
            <a:pPr marL="0" indent="0">
              <a:buNone/>
            </a:pPr>
            <a:r>
              <a:rPr lang="en-US" sz="2000" dirty="0"/>
              <a:t>    if (chunk) {</a:t>
            </a:r>
          </a:p>
          <a:p>
            <a:pPr marL="0" indent="0">
              <a:buNone/>
            </a:pPr>
            <a:r>
              <a:rPr lang="en-US" sz="2000" dirty="0"/>
              <a:t>        </a:t>
            </a:r>
            <a:r>
              <a:rPr lang="en-US" sz="2000" dirty="0">
                <a:solidFill>
                  <a:srgbClr val="7F7F7F"/>
                </a:solidFill>
              </a:rPr>
              <a:t>// process the chunk </a:t>
            </a:r>
            <a:r>
              <a:rPr lang="en-US" sz="2000" dirty="0" smtClean="0">
                <a:solidFill>
                  <a:srgbClr val="7F7F7F"/>
                </a:solidFill>
              </a:rPr>
              <a:t>.</a:t>
            </a:r>
            <a:r>
              <a:rPr lang="en-US" sz="2000" dirty="0">
                <a:solidFill>
                  <a:srgbClr val="7F7F7F"/>
                </a:solidFill>
              </a:rPr>
              <a:t>..</a:t>
            </a:r>
            <a:r>
              <a:rPr lang="en-US" sz="2000" dirty="0"/>
              <a:t> </a:t>
            </a:r>
          </a:p>
          <a:p>
            <a:pPr marL="0" indent="0">
              <a:buNone/>
            </a:pPr>
            <a:r>
              <a:rPr lang="en-US" sz="2000" dirty="0" smtClean="0"/>
              <a:t>      </a:t>
            </a:r>
            <a:r>
              <a:rPr lang="en-US" sz="2000" i="1" dirty="0" smtClean="0"/>
              <a:t>       … see next slide…</a:t>
            </a:r>
          </a:p>
          <a:p>
            <a:pPr marL="0" indent="0">
              <a:buNone/>
            </a:pPr>
            <a:r>
              <a:rPr lang="en-US" sz="2000" dirty="0" smtClean="0">
                <a:solidFill>
                  <a:srgbClr val="7F7F7F"/>
                </a:solidFill>
              </a:rPr>
              <a:t>        </a:t>
            </a:r>
            <a:r>
              <a:rPr lang="en-US" sz="2000" dirty="0">
                <a:solidFill>
                  <a:srgbClr val="7F7F7F"/>
                </a:solidFill>
              </a:rPr>
              <a:t>// free memory of chunk (not the data!)</a:t>
            </a:r>
          </a:p>
          <a:p>
            <a:pPr marL="0" indent="0">
              <a:buNone/>
            </a:pPr>
            <a:r>
              <a:rPr lang="en-US" sz="2000" dirty="0"/>
              <a:t>        </a:t>
            </a:r>
            <a:r>
              <a:rPr lang="en-US" sz="2000" dirty="0" err="1">
                <a:solidFill>
                  <a:srgbClr val="FF0000"/>
                </a:solidFill>
              </a:rPr>
              <a:t>adios_free_chunk</a:t>
            </a:r>
            <a:r>
              <a:rPr lang="en-US" sz="2000" dirty="0">
                <a:solidFill>
                  <a:srgbClr val="FF0000"/>
                </a:solidFill>
              </a:rPr>
              <a:t> </a:t>
            </a:r>
            <a:r>
              <a:rPr lang="en-US" sz="2000" dirty="0"/>
              <a:t>(chunk);</a:t>
            </a:r>
          </a:p>
          <a:p>
            <a:pPr marL="0" indent="0">
              <a:buNone/>
            </a:pPr>
            <a:r>
              <a:rPr lang="en-US" sz="2000" dirty="0"/>
              <a:t>    } else {</a:t>
            </a:r>
          </a:p>
          <a:p>
            <a:pPr marL="0" indent="0">
              <a:buNone/>
            </a:pPr>
            <a:r>
              <a:rPr lang="en-US" sz="2000" dirty="0"/>
              <a:t>      </a:t>
            </a:r>
            <a:r>
              <a:rPr lang="en-US" sz="2000" dirty="0">
                <a:solidFill>
                  <a:srgbClr val="7F7F7F"/>
                </a:solidFill>
              </a:rPr>
              <a:t>  // no chunk was </a:t>
            </a:r>
            <a:r>
              <a:rPr lang="en-US" sz="2000" dirty="0" smtClean="0">
                <a:solidFill>
                  <a:srgbClr val="7F7F7F"/>
                </a:solidFill>
              </a:rPr>
              <a:t>returned, wait a </a:t>
            </a:r>
            <a:r>
              <a:rPr lang="en-US" sz="2000" dirty="0">
                <a:solidFill>
                  <a:srgbClr val="7F7F7F"/>
                </a:solidFill>
              </a:rPr>
              <a:t>little</a:t>
            </a:r>
          </a:p>
          <a:p>
            <a:pPr marL="0" indent="0">
              <a:buNone/>
            </a:pPr>
            <a:r>
              <a:rPr lang="en-US" sz="2000" dirty="0"/>
              <a:t>        sleep(1);</a:t>
            </a:r>
          </a:p>
          <a:p>
            <a:pPr marL="0" indent="0">
              <a:buNone/>
            </a:pPr>
            <a:r>
              <a:rPr lang="en-US" sz="2000" dirty="0"/>
              <a:t>    }</a:t>
            </a:r>
          </a:p>
          <a:p>
            <a:pPr marL="0" indent="0">
              <a:buNone/>
            </a:pPr>
            <a:r>
              <a:rPr lang="en-US" sz="2000" dirty="0"/>
              <a:t>}  </a:t>
            </a:r>
          </a:p>
          <a:p>
            <a:pPr marL="0" indent="0">
              <a:buNone/>
            </a:pPr>
            <a:endParaRPr lang="en-US" sz="2000"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68</a:t>
            </a:fld>
            <a:endParaRPr lang="en-US"/>
          </a:p>
        </p:txBody>
      </p:sp>
    </p:spTree>
    <p:extLst>
      <p:ext uri="{BB962C8B-B14F-4D97-AF65-F5344CB8AC3E}">
        <p14:creationId xmlns:p14="http://schemas.microsoft.com/office/powerpoint/2010/main" val="1661143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Example of new Read API: chunk processing</a:t>
            </a:r>
            <a:endParaRPr lang="en-US" sz="2800" dirty="0"/>
          </a:p>
        </p:txBody>
      </p:sp>
      <p:sp>
        <p:nvSpPr>
          <p:cNvPr id="3" name="Content Placeholder 2"/>
          <p:cNvSpPr>
            <a:spLocks noGrp="1"/>
          </p:cNvSpPr>
          <p:nvPr>
            <p:ph idx="1"/>
          </p:nvPr>
        </p:nvSpPr>
        <p:spPr>
          <a:xfrm>
            <a:off x="914400" y="762000"/>
            <a:ext cx="7772400" cy="5867400"/>
          </a:xfrm>
        </p:spPr>
        <p:txBody>
          <a:bodyPr>
            <a:noAutofit/>
          </a:bodyPr>
          <a:lstStyle/>
          <a:p>
            <a:pPr marL="0" indent="0">
              <a:buNone/>
            </a:pPr>
            <a:r>
              <a:rPr lang="en-US" sz="1800" dirty="0" smtClean="0">
                <a:solidFill>
                  <a:srgbClr val="FF0000"/>
                </a:solidFill>
              </a:rPr>
              <a:t>ADIOS_SUBSET </a:t>
            </a:r>
            <a:r>
              <a:rPr lang="en-US" sz="1800" dirty="0">
                <a:solidFill>
                  <a:srgbClr val="FF0000"/>
                </a:solidFill>
              </a:rPr>
              <a:t>* s = chunk-&gt;</a:t>
            </a:r>
            <a:r>
              <a:rPr lang="en-US" sz="1800" dirty="0" err="1">
                <a:solidFill>
                  <a:srgbClr val="FF0000"/>
                </a:solidFill>
              </a:rPr>
              <a:t>chunk_subset</a:t>
            </a:r>
            <a:r>
              <a:rPr lang="en-US" sz="1800" dirty="0"/>
              <a:t>;</a:t>
            </a:r>
          </a:p>
          <a:p>
            <a:pPr marL="0" indent="0">
              <a:buNone/>
            </a:pPr>
            <a:r>
              <a:rPr lang="en-US" sz="1800" dirty="0" err="1" smtClean="0"/>
              <a:t>printf</a:t>
            </a:r>
            <a:r>
              <a:rPr lang="en-US" sz="1800" dirty="0" smtClean="0"/>
              <a:t> </a:t>
            </a:r>
            <a:r>
              <a:rPr lang="en-US" sz="1800" dirty="0"/>
              <a:t>("Variable %s:\n", </a:t>
            </a:r>
            <a:r>
              <a:rPr lang="en-US" sz="1800" dirty="0" err="1"/>
              <a:t>fp</a:t>
            </a:r>
            <a:r>
              <a:rPr lang="en-US" sz="1800" dirty="0"/>
              <a:t>-&gt;</a:t>
            </a:r>
            <a:r>
              <a:rPr lang="en-US" sz="1800" dirty="0" err="1"/>
              <a:t>varnamelist</a:t>
            </a:r>
            <a:r>
              <a:rPr lang="en-US" sz="1800" dirty="0"/>
              <a:t>[chunk-&gt;</a:t>
            </a:r>
            <a:r>
              <a:rPr lang="en-US" sz="1800" dirty="0" err="1"/>
              <a:t>varid</a:t>
            </a:r>
            <a:r>
              <a:rPr lang="en-US" sz="1800" dirty="0"/>
              <a:t>]);</a:t>
            </a:r>
          </a:p>
          <a:p>
            <a:pPr marL="0" indent="0">
              <a:buNone/>
            </a:pPr>
            <a:r>
              <a:rPr lang="en-US" sz="1800" dirty="0" smtClean="0"/>
              <a:t>switch</a:t>
            </a:r>
            <a:r>
              <a:rPr lang="en-US" sz="1800" dirty="0"/>
              <a:t>(</a:t>
            </a:r>
            <a:r>
              <a:rPr lang="en-US" sz="1800" dirty="0">
                <a:solidFill>
                  <a:srgbClr val="FF0000"/>
                </a:solidFill>
              </a:rPr>
              <a:t>s-&gt;type</a:t>
            </a:r>
            <a:r>
              <a:rPr lang="en-US" sz="1800" dirty="0"/>
              <a:t>) {</a:t>
            </a:r>
          </a:p>
          <a:p>
            <a:pPr marL="0" indent="0">
              <a:buNone/>
            </a:pPr>
            <a:r>
              <a:rPr lang="en-US" sz="1800" dirty="0"/>
              <a:t>   </a:t>
            </a:r>
            <a:r>
              <a:rPr lang="en-US" sz="1800" dirty="0">
                <a:solidFill>
                  <a:srgbClr val="FF0000"/>
                </a:solidFill>
              </a:rPr>
              <a:t> </a:t>
            </a:r>
            <a:r>
              <a:rPr lang="en-US" sz="1800" dirty="0" smtClean="0">
                <a:solidFill>
                  <a:srgbClr val="FF0000"/>
                </a:solidFill>
              </a:rPr>
              <a:t>case </a:t>
            </a:r>
            <a:r>
              <a:rPr lang="en-US" sz="1800" dirty="0">
                <a:solidFill>
                  <a:srgbClr val="FF0000"/>
                </a:solidFill>
              </a:rPr>
              <a:t>ADIOS_SUBSET_BOUNDINGBOX</a:t>
            </a:r>
            <a:r>
              <a:rPr lang="en-US" sz="1800" dirty="0"/>
              <a:t>:</a:t>
            </a:r>
          </a:p>
          <a:p>
            <a:pPr marL="0" indent="0">
              <a:buNone/>
            </a:pPr>
            <a:r>
              <a:rPr lang="en-US" sz="1800" dirty="0"/>
              <a:t>    </a:t>
            </a:r>
            <a:r>
              <a:rPr lang="en-US" sz="1800" dirty="0" smtClean="0"/>
              <a:t>      </a:t>
            </a:r>
            <a:r>
              <a:rPr lang="en-US" sz="1800" dirty="0" err="1"/>
              <a:t>printf</a:t>
            </a:r>
            <a:r>
              <a:rPr lang="en-US" sz="1800" dirty="0"/>
              <a:t> ("%d-D Bounding Box offset=(%d %d %d) size=(%d %d %d)\n",</a:t>
            </a:r>
          </a:p>
          <a:p>
            <a:pPr marL="0" indent="0">
              <a:buNone/>
            </a:pPr>
            <a:r>
              <a:rPr lang="en-US" sz="1800" dirty="0"/>
              <a:t>    </a:t>
            </a:r>
            <a:r>
              <a:rPr lang="en-US" sz="1800" dirty="0" smtClean="0"/>
              <a:t>          </a:t>
            </a:r>
            <a:r>
              <a:rPr lang="en-US" sz="1800" dirty="0"/>
              <a:t>s-&gt;</a:t>
            </a:r>
            <a:r>
              <a:rPr lang="en-US" sz="1800" dirty="0" err="1"/>
              <a:t>u.bb.ndim</a:t>
            </a:r>
            <a:r>
              <a:rPr lang="en-US" sz="1800" dirty="0"/>
              <a:t>;</a:t>
            </a:r>
          </a:p>
          <a:p>
            <a:pPr marL="0" indent="0">
              <a:buNone/>
            </a:pPr>
            <a:r>
              <a:rPr lang="en-US" sz="1800" dirty="0"/>
              <a:t>    </a:t>
            </a:r>
            <a:r>
              <a:rPr lang="en-US" sz="1800" dirty="0" smtClean="0"/>
              <a:t>          </a:t>
            </a:r>
            <a:r>
              <a:rPr lang="en-US" sz="1800" dirty="0"/>
              <a:t>s-&gt;</a:t>
            </a:r>
            <a:r>
              <a:rPr lang="en-US" sz="1800" dirty="0" err="1"/>
              <a:t>u.bb.start</a:t>
            </a:r>
            <a:r>
              <a:rPr lang="en-US" sz="1800" dirty="0"/>
              <a:t>[0], s-&gt;</a:t>
            </a:r>
            <a:r>
              <a:rPr lang="en-US" sz="1800" dirty="0" err="1"/>
              <a:t>u.bb.start</a:t>
            </a:r>
            <a:r>
              <a:rPr lang="en-US" sz="1800" dirty="0"/>
              <a:t>[1], s-&gt;</a:t>
            </a:r>
            <a:r>
              <a:rPr lang="en-US" sz="1800" dirty="0" err="1"/>
              <a:t>u.bb.start</a:t>
            </a:r>
            <a:r>
              <a:rPr lang="en-US" sz="1800" dirty="0"/>
              <a:t>[2],</a:t>
            </a:r>
          </a:p>
          <a:p>
            <a:pPr marL="0" indent="0">
              <a:buNone/>
            </a:pPr>
            <a:r>
              <a:rPr lang="en-US" sz="1800" dirty="0"/>
              <a:t>    </a:t>
            </a:r>
            <a:r>
              <a:rPr lang="en-US" sz="1800" dirty="0" smtClean="0"/>
              <a:t>          </a:t>
            </a:r>
            <a:r>
              <a:rPr lang="en-US" sz="1800" dirty="0"/>
              <a:t>s-&gt;</a:t>
            </a:r>
            <a:r>
              <a:rPr lang="en-US" sz="1800" dirty="0" err="1"/>
              <a:t>u.bb.count</a:t>
            </a:r>
            <a:r>
              <a:rPr lang="en-US" sz="1800" dirty="0"/>
              <a:t>[0], s-&gt;</a:t>
            </a:r>
            <a:r>
              <a:rPr lang="en-US" sz="1800" dirty="0" err="1"/>
              <a:t>u.bb.count</a:t>
            </a:r>
            <a:r>
              <a:rPr lang="en-US" sz="1800" dirty="0"/>
              <a:t>[1], s-&gt;</a:t>
            </a:r>
            <a:r>
              <a:rPr lang="en-US" sz="1800" dirty="0" err="1"/>
              <a:t>u.bb.count</a:t>
            </a:r>
            <a:r>
              <a:rPr lang="en-US" sz="1800" dirty="0"/>
              <a:t>[2]);</a:t>
            </a:r>
          </a:p>
          <a:p>
            <a:pPr marL="0" indent="0">
              <a:buNone/>
            </a:pPr>
            <a:r>
              <a:rPr lang="en-US" sz="1800" dirty="0"/>
              <a:t>    </a:t>
            </a:r>
            <a:r>
              <a:rPr lang="en-US" sz="1800" dirty="0" smtClean="0"/>
              <a:t>      </a:t>
            </a:r>
            <a:r>
              <a:rPr lang="en-US" sz="1800" dirty="0"/>
              <a:t>break;</a:t>
            </a:r>
          </a:p>
          <a:p>
            <a:pPr marL="0" indent="0">
              <a:buNone/>
            </a:pPr>
            <a:r>
              <a:rPr lang="en-US" sz="1800" dirty="0"/>
              <a:t>   </a:t>
            </a:r>
            <a:r>
              <a:rPr lang="en-US" sz="1800" dirty="0" smtClean="0"/>
              <a:t> </a:t>
            </a:r>
            <a:r>
              <a:rPr lang="en-US" sz="1800" dirty="0" smtClean="0">
                <a:solidFill>
                  <a:srgbClr val="FF0000"/>
                </a:solidFill>
              </a:rPr>
              <a:t>case </a:t>
            </a:r>
            <a:r>
              <a:rPr lang="en-US" sz="1800" dirty="0">
                <a:solidFill>
                  <a:srgbClr val="FF0000"/>
                </a:solidFill>
              </a:rPr>
              <a:t>ADIOS_SUBSET_POINTS</a:t>
            </a:r>
            <a:r>
              <a:rPr lang="en-US" sz="1800" dirty="0"/>
              <a:t>:</a:t>
            </a:r>
          </a:p>
          <a:p>
            <a:pPr marL="0" indent="0">
              <a:buNone/>
            </a:pPr>
            <a:r>
              <a:rPr lang="en-US" sz="1800" dirty="0"/>
              <a:t>    </a:t>
            </a:r>
            <a:r>
              <a:rPr lang="en-US" sz="1800" dirty="0" smtClean="0"/>
              <a:t>      </a:t>
            </a:r>
            <a:r>
              <a:rPr lang="en-US" sz="1800" dirty="0" err="1"/>
              <a:t>int</a:t>
            </a:r>
            <a:r>
              <a:rPr lang="en-US" sz="1800" dirty="0"/>
              <a:t> n;</a:t>
            </a:r>
          </a:p>
          <a:p>
            <a:pPr marL="0" indent="0">
              <a:buNone/>
            </a:pPr>
            <a:r>
              <a:rPr lang="en-US" sz="1800" dirty="0"/>
              <a:t>    </a:t>
            </a:r>
            <a:r>
              <a:rPr lang="en-US" sz="1800" dirty="0" smtClean="0"/>
              <a:t>      </a:t>
            </a:r>
            <a:r>
              <a:rPr lang="en-US" sz="1800" dirty="0"/>
              <a:t>for (n=0; n&lt;s-&gt;</a:t>
            </a:r>
            <a:r>
              <a:rPr lang="en-US" sz="1800" dirty="0" err="1"/>
              <a:t>npoints</a:t>
            </a:r>
            <a:r>
              <a:rPr lang="en-US" sz="1800" dirty="0"/>
              <a:t>; n++) {</a:t>
            </a:r>
          </a:p>
          <a:p>
            <a:pPr marL="0" indent="0">
              <a:buNone/>
            </a:pPr>
            <a:r>
              <a:rPr lang="en-US" sz="1800" dirty="0"/>
              <a:t>    </a:t>
            </a:r>
            <a:r>
              <a:rPr lang="en-US" sz="1800" dirty="0" smtClean="0"/>
              <a:t>           </a:t>
            </a:r>
            <a:r>
              <a:rPr lang="en-US" sz="1800" dirty="0"/>
              <a:t>// One point in 3D is three consecutive values</a:t>
            </a:r>
          </a:p>
          <a:p>
            <a:pPr marL="0" indent="0">
              <a:buNone/>
            </a:pPr>
            <a:r>
              <a:rPr lang="en-US" sz="1800" dirty="0"/>
              <a:t>    </a:t>
            </a:r>
            <a:r>
              <a:rPr lang="en-US" sz="1800" dirty="0" smtClean="0"/>
              <a:t>           </a:t>
            </a:r>
            <a:r>
              <a:rPr lang="en-US" sz="1800" dirty="0"/>
              <a:t>//   s-&gt;</a:t>
            </a:r>
            <a:r>
              <a:rPr lang="en-US" sz="1800" dirty="0" err="1"/>
              <a:t>u.points.points</a:t>
            </a:r>
            <a:r>
              <a:rPr lang="en-US" sz="1800" dirty="0"/>
              <a:t>[3*n]</a:t>
            </a:r>
          </a:p>
          <a:p>
            <a:pPr marL="0" indent="0">
              <a:buNone/>
            </a:pPr>
            <a:r>
              <a:rPr lang="en-US" sz="1800" dirty="0"/>
              <a:t>    </a:t>
            </a:r>
            <a:r>
              <a:rPr lang="en-US" sz="1800" dirty="0" smtClean="0"/>
              <a:t>           </a:t>
            </a:r>
            <a:r>
              <a:rPr lang="en-US" sz="1800" dirty="0"/>
              <a:t>//   s-&gt;</a:t>
            </a:r>
            <a:r>
              <a:rPr lang="en-US" sz="1800" dirty="0" err="1"/>
              <a:t>u.points.points</a:t>
            </a:r>
            <a:r>
              <a:rPr lang="en-US" sz="1800" dirty="0"/>
              <a:t>[3*n+1]</a:t>
            </a:r>
          </a:p>
          <a:p>
            <a:pPr marL="0" indent="0">
              <a:buNone/>
            </a:pPr>
            <a:r>
              <a:rPr lang="en-US" sz="1800" dirty="0"/>
              <a:t>    </a:t>
            </a:r>
            <a:r>
              <a:rPr lang="en-US" sz="1800" dirty="0" smtClean="0"/>
              <a:t>           </a:t>
            </a:r>
            <a:r>
              <a:rPr lang="en-US" sz="1800" dirty="0"/>
              <a:t>//   s-&gt;</a:t>
            </a:r>
            <a:r>
              <a:rPr lang="en-US" sz="1800" dirty="0" err="1"/>
              <a:t>u.points.points</a:t>
            </a:r>
            <a:r>
              <a:rPr lang="en-US" sz="1800" dirty="0"/>
              <a:t>[3*n+2]</a:t>
            </a:r>
          </a:p>
          <a:p>
            <a:pPr marL="0" indent="0">
              <a:buNone/>
            </a:pPr>
            <a:r>
              <a:rPr lang="en-US" sz="1800" dirty="0"/>
              <a:t>    </a:t>
            </a:r>
            <a:r>
              <a:rPr lang="en-US" sz="1800" dirty="0" smtClean="0"/>
              <a:t>      </a:t>
            </a:r>
            <a:r>
              <a:rPr lang="en-US" sz="1800" dirty="0"/>
              <a:t>}</a:t>
            </a:r>
          </a:p>
          <a:p>
            <a:pPr marL="0" indent="0">
              <a:buNone/>
            </a:pPr>
            <a:r>
              <a:rPr lang="en-US" sz="1800" dirty="0" smtClean="0"/>
              <a:t>    } </a:t>
            </a:r>
            <a:endParaRPr lang="en-US" sz="1800"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69</a:t>
            </a:fld>
            <a:endParaRPr lang="en-US"/>
          </a:p>
        </p:txBody>
      </p:sp>
    </p:spTree>
    <p:extLst>
      <p:ext uri="{BB962C8B-B14F-4D97-AF65-F5344CB8AC3E}">
        <p14:creationId xmlns:p14="http://schemas.microsoft.com/office/powerpoint/2010/main" val="3371729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VirtualBox</a:t>
            </a:r>
            <a:r>
              <a:rPr lang="en-US" dirty="0" smtClean="0"/>
              <a:t> install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Install </a:t>
            </a:r>
            <a:r>
              <a:rPr lang="en-US" dirty="0" err="1" smtClean="0"/>
              <a:t>VirtualBox</a:t>
            </a:r>
            <a:r>
              <a:rPr lang="en-US" dirty="0" smtClean="0"/>
              <a:t> first</a:t>
            </a:r>
          </a:p>
          <a:p>
            <a:pPr lvl="1"/>
            <a:r>
              <a:rPr lang="en-US" dirty="0" smtClean="0"/>
              <a:t>Version 4.2.4 provided</a:t>
            </a:r>
          </a:p>
          <a:p>
            <a:pPr lvl="1"/>
            <a:r>
              <a:rPr lang="en-US" dirty="0" smtClean="0"/>
              <a:t>for some </a:t>
            </a:r>
            <a:r>
              <a:rPr lang="en-US" dirty="0" err="1" smtClean="0"/>
              <a:t>linux</a:t>
            </a:r>
            <a:r>
              <a:rPr lang="en-US" dirty="0" smtClean="0"/>
              <a:t> </a:t>
            </a:r>
            <a:r>
              <a:rPr lang="en-US" dirty="0" err="1" smtClean="0"/>
              <a:t>distro</a:t>
            </a:r>
            <a:r>
              <a:rPr lang="en-US" dirty="0" smtClean="0"/>
              <a:t> too, but if not, download from </a:t>
            </a:r>
          </a:p>
          <a:p>
            <a:pPr lvl="1"/>
            <a:r>
              <a:rPr lang="en-US" sz="2000" dirty="0" smtClean="0">
                <a:hlinkClick r:id="rId2"/>
              </a:rPr>
              <a:t>https://www.virtualbox.org/wiki/Download_Old_Builds_4_2</a:t>
            </a:r>
            <a:endParaRPr lang="en-US" sz="2000" dirty="0" smtClean="0"/>
          </a:p>
          <a:p>
            <a:r>
              <a:rPr lang="en-US" dirty="0" smtClean="0"/>
              <a:t>Windows: Install Extension Pack or Disable USB controller</a:t>
            </a:r>
          </a:p>
          <a:p>
            <a:pPr lvl="1"/>
            <a:r>
              <a:rPr lang="en-US" dirty="0" smtClean="0"/>
              <a:t>Oracle_VM_VirtualBox_Extension_Pack-4.2.4-81684.vbox-extpack</a:t>
            </a:r>
          </a:p>
          <a:p>
            <a:pPr lvl="1"/>
            <a:r>
              <a:rPr lang="en-US" dirty="0" smtClean="0"/>
              <a:t>or later in the virtual machine’s USB section, uncheck “Enable USB Controller”</a:t>
            </a:r>
          </a:p>
          <a:p>
            <a:r>
              <a:rPr lang="en-US" dirty="0" smtClean="0"/>
              <a:t>File/Import Appliance…</a:t>
            </a:r>
          </a:p>
          <a:p>
            <a:pPr lvl="1"/>
            <a:r>
              <a:rPr lang="en-US" dirty="0" smtClean="0"/>
              <a:t>adios150-tutorial.ova</a:t>
            </a:r>
          </a:p>
          <a:p>
            <a:pPr lvl="1"/>
            <a:r>
              <a:rPr lang="en-US" dirty="0" smtClean="0"/>
              <a:t>check Reinitialize the MAC address of all network cards</a:t>
            </a:r>
          </a:p>
          <a:p>
            <a:r>
              <a:rPr lang="en-US" dirty="0" smtClean="0"/>
              <a:t>Run virtual machine</a:t>
            </a:r>
          </a:p>
          <a:p>
            <a:pPr lvl="1"/>
            <a:r>
              <a:rPr lang="en-US" dirty="0" smtClean="0"/>
              <a:t>Ignore the warning about some shared folder</a:t>
            </a:r>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7</a:t>
            </a:fld>
            <a:endParaRPr lang="en-US"/>
          </a:p>
        </p:txBody>
      </p:sp>
    </p:spTree>
    <p:extLst>
      <p:ext uri="{BB962C8B-B14F-4D97-AF65-F5344CB8AC3E}">
        <p14:creationId xmlns:p14="http://schemas.microsoft.com/office/powerpoint/2010/main" val="3172922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rgbClr val="0070C0"/>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70</a:t>
            </a:fld>
            <a:endParaRPr lang="en-US"/>
          </a:p>
        </p:txBody>
      </p:sp>
    </p:spTree>
    <p:extLst>
      <p:ext uri="{BB962C8B-B14F-4D97-AF65-F5344CB8AC3E}">
        <p14:creationId xmlns:p14="http://schemas.microsoft.com/office/powerpoint/2010/main" val="403663740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ADIOS Hands on: Read</a:t>
            </a:r>
            <a:endParaRPr lang="en-US" dirty="0"/>
          </a:p>
        </p:txBody>
      </p:sp>
      <p:sp>
        <p:nvSpPr>
          <p:cNvPr id="3" name="Content Placeholder 2"/>
          <p:cNvSpPr>
            <a:spLocks noGrp="1"/>
          </p:cNvSpPr>
          <p:nvPr>
            <p:ph idx="1"/>
          </p:nvPr>
        </p:nvSpPr>
        <p:spPr/>
        <p:txBody>
          <a:bodyPr>
            <a:normAutofit/>
          </a:bodyPr>
          <a:lstStyle/>
          <a:p>
            <a:r>
              <a:rPr lang="en-US" dirty="0" smtClean="0"/>
              <a:t>Goals</a:t>
            </a:r>
          </a:p>
          <a:p>
            <a:pPr lvl="1"/>
            <a:r>
              <a:rPr lang="en-US" dirty="0" smtClean="0"/>
              <a:t>Learn how to read in data from an arbitrary number of processors.</a:t>
            </a:r>
          </a:p>
          <a:p>
            <a:endParaRPr lang="en-US"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71</a:t>
            </a:fld>
            <a:endParaRPr lang="en-US"/>
          </a:p>
        </p:txBody>
      </p:sp>
    </p:spTree>
    <p:extLst>
      <p:ext uri="{BB962C8B-B14F-4D97-AF65-F5344CB8AC3E}">
        <p14:creationId xmlns:p14="http://schemas.microsoft.com/office/powerpoint/2010/main" val="170035555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Compile and run the read code</a:t>
            </a:r>
            <a:endParaRPr lang="en-US" dirty="0"/>
          </a:p>
        </p:txBody>
      </p:sp>
      <p:sp>
        <p:nvSpPr>
          <p:cNvPr id="3" name="Text Placeholder 2"/>
          <p:cNvSpPr>
            <a:spLocks noGrp="1"/>
          </p:cNvSpPr>
          <p:nvPr>
            <p:ph idx="1"/>
          </p:nvPr>
        </p:nvSpPr>
        <p:spPr/>
        <p:txBody>
          <a:bodyPr>
            <a:normAutofit/>
          </a:bodyPr>
          <a:lstStyle/>
          <a:p>
            <a:pPr marL="400050" lvl="1" indent="0">
              <a:buNone/>
            </a:pPr>
            <a:endParaRPr lang="en-US" dirty="0" smtClean="0"/>
          </a:p>
          <a:p>
            <a:r>
              <a:rPr lang="en-US" sz="2400" dirty="0" smtClean="0">
                <a:solidFill>
                  <a:schemeClr val="tx2"/>
                </a:solidFill>
              </a:rPr>
              <a:t>We can read in data from 1 – 260 processors </a:t>
            </a:r>
            <a:r>
              <a:rPr lang="en-US" sz="2400" dirty="0">
                <a:solidFill>
                  <a:schemeClr val="tx2"/>
                </a:solidFill>
              </a:rPr>
              <a:t/>
            </a:r>
            <a:br>
              <a:rPr lang="en-US" sz="2400" dirty="0">
                <a:solidFill>
                  <a:schemeClr val="tx2"/>
                </a:solidFill>
              </a:rPr>
            </a:br>
            <a:r>
              <a:rPr lang="en-US" sz="2400" dirty="0" smtClean="0">
                <a:solidFill>
                  <a:schemeClr val="tx2"/>
                </a:solidFill>
              </a:rPr>
              <a:t>with a 1D domain decomposition</a:t>
            </a:r>
            <a:endParaRPr lang="en-US" sz="2400" dirty="0">
              <a:solidFill>
                <a:schemeClr val="tx2"/>
              </a:solidFill>
            </a:endParaRPr>
          </a:p>
        </p:txBody>
      </p:sp>
      <p:sp>
        <p:nvSpPr>
          <p:cNvPr id="7"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72</a:t>
            </a:fld>
            <a:endParaRPr lang="en-US"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5202" y="1592589"/>
            <a:ext cx="1440180" cy="1800225"/>
          </a:xfrm>
          <a:prstGeom prst="rect">
            <a:avLst/>
          </a:prstGeom>
          <a:noFill/>
          <a:ln w="9525">
            <a:noFill/>
            <a:miter lim="800000"/>
            <a:headEnd/>
            <a:tailEnd/>
          </a:ln>
        </p:spPr>
      </p:pic>
      <p:sp>
        <p:nvSpPr>
          <p:cNvPr id="8" name="TextBox 7"/>
          <p:cNvSpPr txBox="1"/>
          <p:nvPr/>
        </p:nvSpPr>
        <p:spPr>
          <a:xfrm>
            <a:off x="426280" y="2104928"/>
            <a:ext cx="3721935" cy="2769989"/>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a:t>
            </a:r>
            <a:r>
              <a:rPr lang="en-US" sz="2000" dirty="0" smtClean="0">
                <a:solidFill>
                  <a:srgbClr val="FF0000"/>
                </a:solidFill>
              </a:rPr>
              <a:t>$ cd ~/tutorial/01_write_read</a:t>
            </a:r>
            <a:endParaRPr lang="en-US" sz="2000" dirty="0" smtClean="0"/>
          </a:p>
          <a:p>
            <a:r>
              <a:rPr lang="en-US" sz="2000" dirty="0" smtClean="0">
                <a:solidFill>
                  <a:srgbClr val="FF0000"/>
                </a:solidFill>
              </a:rPr>
              <a:t>$ make</a:t>
            </a:r>
          </a:p>
          <a:p>
            <a:r>
              <a:rPr lang="en-US" sz="2000" dirty="0" smtClean="0">
                <a:solidFill>
                  <a:srgbClr val="FF0000"/>
                </a:solidFill>
              </a:rPr>
              <a:t>$ </a:t>
            </a:r>
            <a:r>
              <a:rPr lang="en-US" sz="2000" dirty="0" err="1" smtClean="0">
                <a:solidFill>
                  <a:srgbClr val="FF0000"/>
                </a:solidFill>
              </a:rPr>
              <a:t>mpirun</a:t>
            </a:r>
            <a:r>
              <a:rPr lang="en-US" sz="2000" dirty="0" smtClean="0">
                <a:solidFill>
                  <a:srgbClr val="FF0000"/>
                </a:solidFill>
              </a:rPr>
              <a:t> -n 1 ./reader</a:t>
            </a:r>
          </a:p>
          <a:p>
            <a:r>
              <a:rPr lang="en-US" sz="2000" dirty="0" smtClean="0">
                <a:solidFill>
                  <a:srgbClr val="FF0000"/>
                </a:solidFill>
              </a:rPr>
              <a:t>$ </a:t>
            </a:r>
            <a:r>
              <a:rPr lang="en-US" sz="2000" dirty="0" err="1" smtClean="0">
                <a:solidFill>
                  <a:srgbClr val="FF0000"/>
                </a:solidFill>
              </a:rPr>
              <a:t>ls</a:t>
            </a:r>
            <a:r>
              <a:rPr lang="en-US" sz="2000" dirty="0" smtClean="0">
                <a:solidFill>
                  <a:srgbClr val="FF0000"/>
                </a:solidFill>
              </a:rPr>
              <a:t> fort.*;tail -n 4 fort.100</a:t>
            </a:r>
          </a:p>
          <a:p>
            <a:pPr marL="400050" lvl="1" indent="0">
              <a:buNone/>
            </a:pPr>
            <a:r>
              <a:rPr lang="en-US" dirty="0" smtClean="0"/>
              <a:t>fort.100</a:t>
            </a:r>
          </a:p>
          <a:p>
            <a:pPr marL="400050" lvl="1" indent="0">
              <a:buNone/>
            </a:pPr>
            <a:r>
              <a:rPr lang="en-US" dirty="0" smtClean="0"/>
              <a:t> 1 256 386 12.0</a:t>
            </a:r>
          </a:p>
          <a:p>
            <a:pPr marL="400050" lvl="1" indent="0">
              <a:buNone/>
            </a:pPr>
            <a:r>
              <a:rPr lang="en-US" dirty="0" smtClean="0"/>
              <a:t> 1 257 386 12.0</a:t>
            </a:r>
          </a:p>
          <a:p>
            <a:pPr marL="400050" lvl="1" indent="0">
              <a:buNone/>
            </a:pPr>
            <a:r>
              <a:rPr lang="en-US" dirty="0" smtClean="0"/>
              <a:t> 1 258 386 12.0</a:t>
            </a:r>
          </a:p>
          <a:p>
            <a:pPr marL="400050" lvl="1" indent="0">
              <a:buNone/>
            </a:pPr>
            <a:r>
              <a:rPr lang="en-US" dirty="0" smtClean="0"/>
              <a:t> 1 259 386 12.0</a:t>
            </a:r>
            <a:endParaRPr lang="en-US" dirty="0"/>
          </a:p>
        </p:txBody>
      </p:sp>
      <p:sp>
        <p:nvSpPr>
          <p:cNvPr id="9" name="TextBox 8"/>
          <p:cNvSpPr txBox="1"/>
          <p:nvPr/>
        </p:nvSpPr>
        <p:spPr>
          <a:xfrm>
            <a:off x="2688639" y="4216111"/>
            <a:ext cx="6345254" cy="2215991"/>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a:t>
            </a:r>
            <a:r>
              <a:rPr lang="en-US" sz="2000" dirty="0" smtClean="0">
                <a:solidFill>
                  <a:srgbClr val="FF0000"/>
                </a:solidFill>
              </a:rPr>
              <a:t>$ </a:t>
            </a:r>
            <a:r>
              <a:rPr lang="en-US" sz="2400" dirty="0" err="1" smtClean="0">
                <a:solidFill>
                  <a:srgbClr val="FF0000"/>
                </a:solidFill>
              </a:rPr>
              <a:t>mpirun</a:t>
            </a:r>
            <a:r>
              <a:rPr lang="en-US" sz="2400" dirty="0" smtClean="0">
                <a:solidFill>
                  <a:srgbClr val="FF0000"/>
                </a:solidFill>
              </a:rPr>
              <a:t> </a:t>
            </a:r>
            <a:r>
              <a:rPr lang="en-US" sz="2400" dirty="0">
                <a:solidFill>
                  <a:srgbClr val="FF0000"/>
                </a:solidFill>
              </a:rPr>
              <a:t>-n 7 ./</a:t>
            </a:r>
            <a:r>
              <a:rPr lang="en-US" sz="2400" dirty="0" smtClean="0">
                <a:solidFill>
                  <a:srgbClr val="FF0000"/>
                </a:solidFill>
              </a:rPr>
              <a:t>reader</a:t>
            </a:r>
          </a:p>
          <a:p>
            <a:r>
              <a:rPr lang="en-US" sz="2400" dirty="0" smtClean="0">
                <a:solidFill>
                  <a:srgbClr val="FF0000"/>
                </a:solidFill>
              </a:rPr>
              <a:t>$ </a:t>
            </a:r>
            <a:r>
              <a:rPr lang="en-US" sz="2400" dirty="0" err="1" smtClean="0">
                <a:solidFill>
                  <a:srgbClr val="FF0000"/>
                </a:solidFill>
              </a:rPr>
              <a:t>ls</a:t>
            </a:r>
            <a:r>
              <a:rPr lang="en-US" sz="2400" dirty="0" smtClean="0">
                <a:solidFill>
                  <a:srgbClr val="FF0000"/>
                </a:solidFill>
              </a:rPr>
              <a:t> </a:t>
            </a:r>
            <a:r>
              <a:rPr lang="en-US" sz="2400" dirty="0">
                <a:solidFill>
                  <a:srgbClr val="FF0000"/>
                </a:solidFill>
              </a:rPr>
              <a:t>fort.*;tail </a:t>
            </a:r>
            <a:r>
              <a:rPr lang="en-US" sz="2400" dirty="0" smtClean="0">
                <a:solidFill>
                  <a:srgbClr val="FF0000"/>
                </a:solidFill>
              </a:rPr>
              <a:t>-n </a:t>
            </a:r>
            <a:r>
              <a:rPr lang="en-US" sz="2400" dirty="0">
                <a:solidFill>
                  <a:srgbClr val="FF0000"/>
                </a:solidFill>
              </a:rPr>
              <a:t>4 fort.100</a:t>
            </a:r>
          </a:p>
          <a:p>
            <a:pPr marL="400050" lvl="1" indent="0">
              <a:buNone/>
            </a:pPr>
            <a:r>
              <a:rPr lang="en-US" dirty="0"/>
              <a:t>fort.100 fort.101 fort.102 fort.103 fort.104 fort.105 fort.106</a:t>
            </a:r>
          </a:p>
          <a:p>
            <a:pPr marL="400050" lvl="1" indent="0">
              <a:buNone/>
            </a:pPr>
            <a:r>
              <a:rPr lang="en-US" dirty="0"/>
              <a:t> 1 33 386 9.0</a:t>
            </a:r>
          </a:p>
          <a:p>
            <a:pPr marL="400050" lvl="1" indent="0">
              <a:buNone/>
            </a:pPr>
            <a:r>
              <a:rPr lang="en-US" dirty="0"/>
              <a:t> 1 34 386 9.0</a:t>
            </a:r>
          </a:p>
          <a:p>
            <a:pPr marL="400050" lvl="1" indent="0">
              <a:buNone/>
            </a:pPr>
            <a:r>
              <a:rPr lang="en-US" dirty="0"/>
              <a:t> 1 35 386 9.0</a:t>
            </a:r>
          </a:p>
          <a:p>
            <a:pPr marL="400050" lvl="1" indent="0">
              <a:buNone/>
            </a:pPr>
            <a:r>
              <a:rPr lang="en-US" dirty="0"/>
              <a:t> 1 36 386 9.0</a:t>
            </a:r>
          </a:p>
        </p:txBody>
      </p:sp>
      <p:sp>
        <p:nvSpPr>
          <p:cNvPr id="10" name="TextBox 9"/>
          <p:cNvSpPr txBox="1"/>
          <p:nvPr/>
        </p:nvSpPr>
        <p:spPr>
          <a:xfrm>
            <a:off x="4300695" y="3239260"/>
            <a:ext cx="3519901" cy="646331"/>
          </a:xfrm>
          <a:prstGeom prst="rect">
            <a:avLst/>
          </a:prstGeom>
          <a:noFill/>
        </p:spPr>
        <p:txBody>
          <a:bodyPr wrap="none" rtlCol="0">
            <a:spAutoFit/>
          </a:bodyPr>
          <a:lstStyle/>
          <a:p>
            <a:pPr marL="0" lvl="1"/>
            <a:r>
              <a:rPr lang="en-US" dirty="0"/>
              <a:t>Each line contains</a:t>
            </a:r>
            <a:r>
              <a:rPr lang="en-US" dirty="0" smtClean="0"/>
              <a:t>:</a:t>
            </a:r>
          </a:p>
          <a:p>
            <a:pPr marL="0" lvl="1"/>
            <a:r>
              <a:rPr lang="en-US" dirty="0" smtClean="0"/>
              <a:t>   </a:t>
            </a:r>
            <a:r>
              <a:rPr lang="en-US" dirty="0"/>
              <a:t>timestep   x (global)   y(global)   </a:t>
            </a:r>
            <a:r>
              <a:rPr lang="en-US" dirty="0" err="1" smtClean="0"/>
              <a:t>xy</a:t>
            </a:r>
            <a:endParaRPr lang="en-US" dirty="0"/>
          </a:p>
        </p:txBody>
      </p:sp>
    </p:spTree>
    <p:extLst>
      <p:ext uri="{BB962C8B-B14F-4D97-AF65-F5344CB8AC3E}">
        <p14:creationId xmlns:p14="http://schemas.microsoft.com/office/powerpoint/2010/main" val="526482688"/>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rgbClr val="0070C0"/>
                </a:solidFill>
              </a:rPr>
              <a:t>Hands-on 1++, Spatial </a:t>
            </a:r>
            <a:r>
              <a:rPr lang="en-US" sz="2000" dirty="0" smtClean="0">
                <a:solidFill>
                  <a:srgbClr val="0070C0"/>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73</a:t>
            </a:fld>
            <a:endParaRPr lang="en-US"/>
          </a:p>
        </p:txBody>
      </p:sp>
    </p:spTree>
    <p:extLst>
      <p:ext uri="{BB962C8B-B14F-4D97-AF65-F5344CB8AC3E}">
        <p14:creationId xmlns:p14="http://schemas.microsoft.com/office/powerpoint/2010/main" val="923076866"/>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3"/>
          <a:srcRect t="14306"/>
          <a:stretch/>
        </p:blipFill>
        <p:spPr>
          <a:xfrm>
            <a:off x="919717" y="4578764"/>
            <a:ext cx="7553198" cy="2037354"/>
          </a:xfrm>
          <a:prstGeom prst="rect">
            <a:avLst/>
          </a:prstGeom>
          <a:solidFill>
            <a:srgbClr val="FFFFFF"/>
          </a:solidFill>
        </p:spPr>
      </p:pic>
      <p:sp>
        <p:nvSpPr>
          <p:cNvPr id="2" name="Title 1"/>
          <p:cNvSpPr>
            <a:spLocks noGrp="1"/>
          </p:cNvSpPr>
          <p:nvPr>
            <p:ph type="title"/>
          </p:nvPr>
        </p:nvSpPr>
        <p:spPr/>
        <p:txBody>
          <a:bodyPr>
            <a:normAutofit/>
          </a:bodyPr>
          <a:lstStyle/>
          <a:p>
            <a:r>
              <a:rPr lang="en-US" dirty="0"/>
              <a:t>Hierarchical Spatial Aggregation</a:t>
            </a:r>
          </a:p>
        </p:txBody>
      </p:sp>
      <p:sp>
        <p:nvSpPr>
          <p:cNvPr id="3" name="Content Placeholder 2"/>
          <p:cNvSpPr>
            <a:spLocks noGrp="1"/>
          </p:cNvSpPr>
          <p:nvPr>
            <p:ph idx="1"/>
          </p:nvPr>
        </p:nvSpPr>
        <p:spPr>
          <a:xfrm>
            <a:off x="457200" y="762001"/>
            <a:ext cx="8229600" cy="3568316"/>
          </a:xfrm>
        </p:spPr>
        <p:txBody>
          <a:bodyPr>
            <a:normAutofit fontScale="92500" lnSpcReduction="20000"/>
          </a:bodyPr>
          <a:lstStyle/>
          <a:p>
            <a:r>
              <a:rPr lang="en-US" altLang="zh-CN" dirty="0" smtClean="0"/>
              <a:t>Small chunks need to be consolidated to reduce seek overhead</a:t>
            </a:r>
          </a:p>
          <a:p>
            <a:r>
              <a:rPr lang="en-US" altLang="zh-CN" dirty="0" smtClean="0"/>
              <a:t>Simple concatenation </a:t>
            </a:r>
            <a:r>
              <a:rPr lang="en-US" dirty="0" smtClean="0"/>
              <a:t>doesn’t change the number of seeks</a:t>
            </a:r>
          </a:p>
          <a:p>
            <a:r>
              <a:rPr lang="en-US" dirty="0" smtClean="0"/>
              <a:t>Spatial Aggregation with hierarchical topology merges spatially adjacent chunks into one </a:t>
            </a:r>
          </a:p>
          <a:p>
            <a:pPr lvl="1"/>
            <a:r>
              <a:rPr lang="en-US" sz="2400" dirty="0" smtClean="0"/>
              <a:t>Spatial locality of every data point is reserved </a:t>
            </a:r>
          </a:p>
          <a:p>
            <a:pPr lvl="1"/>
            <a:r>
              <a:rPr lang="en-US" sz="2400" dirty="0"/>
              <a:t>Writing: </a:t>
            </a:r>
            <a:r>
              <a:rPr lang="en-US" sz="2400" dirty="0" smtClean="0"/>
              <a:t>less writers, less contention </a:t>
            </a:r>
            <a:r>
              <a:rPr lang="en-US" sz="2400" dirty="0"/>
              <a:t>at storage during </a:t>
            </a:r>
            <a:r>
              <a:rPr lang="en-US" sz="2400" dirty="0" smtClean="0"/>
              <a:t>output</a:t>
            </a:r>
          </a:p>
          <a:p>
            <a:pPr lvl="1"/>
            <a:r>
              <a:rPr lang="en-US" sz="2400" dirty="0" smtClean="0"/>
              <a:t>Reading: improve read performance for common spatial access patterns</a:t>
            </a:r>
          </a:p>
        </p:txBody>
      </p:sp>
      <p:sp>
        <p:nvSpPr>
          <p:cNvPr id="4" name="Slide Number Placeholder 3"/>
          <p:cNvSpPr>
            <a:spLocks noGrp="1"/>
          </p:cNvSpPr>
          <p:nvPr>
            <p:ph type="sldNum" sz="quarter" idx="12"/>
          </p:nvPr>
        </p:nvSpPr>
        <p:spPr/>
        <p:txBody>
          <a:bodyPr/>
          <a:lstStyle/>
          <a:p>
            <a:fld id="{38D147B4-E395-8846-8E5B-28F980F8EB9E}" type="slidenum">
              <a:rPr lang="en-US" smtClean="0">
                <a:latin typeface="Arial"/>
              </a:rPr>
              <a:pPr/>
              <a:t>74</a:t>
            </a:fld>
            <a:endParaRPr lang="en-US" dirty="0">
              <a:latin typeface="Arial"/>
            </a:endParaRPr>
          </a:p>
        </p:txBody>
      </p:sp>
      <p:sp>
        <p:nvSpPr>
          <p:cNvPr id="6" name="TextBox 6"/>
          <p:cNvSpPr txBox="1">
            <a:spLocks noChangeArrowheads="1"/>
          </p:cNvSpPr>
          <p:nvPr/>
        </p:nvSpPr>
        <p:spPr bwMode="auto">
          <a:xfrm>
            <a:off x="1331458" y="4426454"/>
            <a:ext cx="1606359" cy="179536"/>
          </a:xfrm>
          <a:prstGeom prst="rect">
            <a:avLst/>
          </a:prstGeom>
          <a:noFill/>
          <a:ln w="9525">
            <a:noFill/>
            <a:miter lim="800000"/>
            <a:headEnd/>
            <a:tailEnd/>
          </a:ln>
        </p:spPr>
        <p:txBody>
          <a:bodyPr wrap="none" lIns="0" tIns="0" rIns="0" bIns="0">
            <a:spAutoFit/>
          </a:bodyPr>
          <a:lstStyle/>
          <a:p>
            <a:pPr algn="ctr">
              <a:lnSpc>
                <a:spcPct val="80000"/>
              </a:lnSpc>
              <a:defRPr/>
            </a:pPr>
            <a:r>
              <a:rPr lang="en-US" altLang="zh-CN" sz="1400" b="1" dirty="0">
                <a:solidFill>
                  <a:srgbClr val="292934"/>
                </a:solidFill>
                <a:latin typeface="Arial"/>
                <a:ea typeface="宋体" pitchFamily="-112" charset="-122"/>
                <a:cs typeface="Arial"/>
              </a:rPr>
              <a:t>Original 16 chunks</a:t>
            </a:r>
          </a:p>
        </p:txBody>
      </p:sp>
      <p:sp>
        <p:nvSpPr>
          <p:cNvPr id="7" name="TextBox 6"/>
          <p:cNvSpPr txBox="1">
            <a:spLocks noChangeArrowheads="1"/>
          </p:cNvSpPr>
          <p:nvPr/>
        </p:nvSpPr>
        <p:spPr bwMode="auto">
          <a:xfrm>
            <a:off x="3015018" y="4288437"/>
            <a:ext cx="2564179" cy="351891"/>
          </a:xfrm>
          <a:prstGeom prst="rect">
            <a:avLst/>
          </a:prstGeom>
          <a:noFill/>
          <a:ln w="9525">
            <a:noFill/>
            <a:miter lim="800000"/>
            <a:headEnd/>
            <a:tailEnd/>
          </a:ln>
        </p:spPr>
        <p:txBody>
          <a:bodyPr wrap="square" lIns="0" tIns="0" rIns="0" bIns="0">
            <a:spAutoFit/>
          </a:bodyPr>
          <a:lstStyle/>
          <a:p>
            <a:pPr algn="ctr">
              <a:lnSpc>
                <a:spcPct val="80000"/>
              </a:lnSpc>
              <a:defRPr/>
            </a:pPr>
            <a:r>
              <a:rPr lang="en-US" altLang="zh-CN" sz="1400" b="1" dirty="0">
                <a:solidFill>
                  <a:srgbClr val="292934"/>
                </a:solidFill>
                <a:latin typeface="Arial"/>
                <a:ea typeface="宋体" pitchFamily="-112" charset="-122"/>
                <a:cs typeface="Arial"/>
              </a:rPr>
              <a:t>HSA to 4 Processes</a:t>
            </a:r>
          </a:p>
          <a:p>
            <a:pPr algn="ctr">
              <a:lnSpc>
                <a:spcPct val="80000"/>
              </a:lnSpc>
              <a:defRPr/>
            </a:pPr>
            <a:r>
              <a:rPr lang="en-US" altLang="zh-CN" sz="1400" b="1" dirty="0">
                <a:solidFill>
                  <a:srgbClr val="292934"/>
                </a:solidFill>
                <a:latin typeface="Arial"/>
                <a:ea typeface="华文新魏"/>
                <a:cs typeface="Arial"/>
              </a:rPr>
              <a:t>(0, 2, 8, 10)</a:t>
            </a:r>
            <a:endParaRPr lang="en-US" altLang="zh-CN" sz="1400" b="1" dirty="0">
              <a:solidFill>
                <a:srgbClr val="292934"/>
              </a:solidFill>
              <a:latin typeface="Arial"/>
              <a:ea typeface="宋体" pitchFamily="-112" charset="-122"/>
              <a:cs typeface="Arial"/>
            </a:endParaRPr>
          </a:p>
        </p:txBody>
      </p:sp>
    </p:spTree>
    <p:extLst>
      <p:ext uri="{BB962C8B-B14F-4D97-AF65-F5344CB8AC3E}">
        <p14:creationId xmlns:p14="http://schemas.microsoft.com/office/powerpoint/2010/main" val="1644085862"/>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VAR_MERGE transport method</a:t>
            </a:r>
            <a:endParaRPr lang="en-US" dirty="0"/>
          </a:p>
        </p:txBody>
      </p:sp>
      <p:sp>
        <p:nvSpPr>
          <p:cNvPr id="3" name="Content Placeholder 2"/>
          <p:cNvSpPr>
            <a:spLocks noGrp="1"/>
          </p:cNvSpPr>
          <p:nvPr>
            <p:ph idx="1"/>
          </p:nvPr>
        </p:nvSpPr>
        <p:spPr/>
        <p:txBody>
          <a:bodyPr>
            <a:normAutofit lnSpcReduction="10000"/>
          </a:bodyPr>
          <a:lstStyle/>
          <a:p>
            <a:r>
              <a:rPr lang="en-US" dirty="0" smtClean="0"/>
              <a:t>Applies Hierarchical Spatial Aggregation to consolidate small data variables</a:t>
            </a:r>
          </a:p>
          <a:p>
            <a:r>
              <a:rPr lang="en-US" dirty="0" smtClean="0"/>
              <a:t>It can/should be combined with other ADIOS methods </a:t>
            </a:r>
          </a:p>
          <a:p>
            <a:pPr lvl="1"/>
            <a:r>
              <a:rPr lang="en-US" dirty="0" smtClean="0"/>
              <a:t>to achieve good I/O performance on a specific system</a:t>
            </a:r>
          </a:p>
          <a:p>
            <a:r>
              <a:rPr lang="en-US" dirty="0" smtClean="0"/>
              <a:t>Supports up to </a:t>
            </a:r>
            <a:r>
              <a:rPr lang="en-US" b="1" dirty="0" smtClean="0"/>
              <a:t>three</a:t>
            </a:r>
            <a:r>
              <a:rPr lang="en-US" dirty="0" smtClean="0"/>
              <a:t> dimensional variable with any kind of domain decomposition</a:t>
            </a:r>
          </a:p>
          <a:p>
            <a:r>
              <a:rPr lang="en-US" dirty="0" smtClean="0"/>
              <a:t>Currently supports up to 2 levels of aggregation</a:t>
            </a:r>
          </a:p>
          <a:p>
            <a:pPr lvl="1"/>
            <a:r>
              <a:rPr lang="en-US" dirty="0" smtClean="0"/>
              <a:t>One level merges 2</a:t>
            </a:r>
            <a:r>
              <a:rPr lang="en-US" baseline="30000" dirty="0" smtClean="0"/>
              <a:t>n</a:t>
            </a:r>
            <a:r>
              <a:rPr lang="en-US" dirty="0" smtClean="0"/>
              <a:t> processes (for n-dimensional variables)</a:t>
            </a:r>
          </a:p>
          <a:p>
            <a:pPr lvl="1"/>
            <a:r>
              <a:rPr lang="en-US" dirty="0" smtClean="0"/>
              <a:t>Merging 64 chunks into 1 for a 3-D variable with 3-D domain decomposition in two steps</a:t>
            </a:r>
            <a:endParaRPr lang="en-US" dirty="0"/>
          </a:p>
        </p:txBody>
      </p:sp>
      <p:sp>
        <p:nvSpPr>
          <p:cNvPr id="4" name="Slide Number Placeholder 3"/>
          <p:cNvSpPr>
            <a:spLocks noGrp="1"/>
          </p:cNvSpPr>
          <p:nvPr>
            <p:ph type="sldNum" sz="quarter" idx="12"/>
          </p:nvPr>
        </p:nvSpPr>
        <p:spPr/>
        <p:txBody>
          <a:bodyPr/>
          <a:lstStyle/>
          <a:p>
            <a:fld id="{38D147B4-E395-8846-8E5B-28F980F8EB9E}" type="slidenum">
              <a:rPr lang="en-US" smtClean="0">
                <a:latin typeface="Arial"/>
              </a:rPr>
              <a:pPr/>
              <a:t>75</a:t>
            </a:fld>
            <a:endParaRPr lang="en-US" dirty="0">
              <a:latin typeface="Arial"/>
            </a:endParaRPr>
          </a:p>
        </p:txBody>
      </p:sp>
    </p:spTree>
    <p:extLst>
      <p:ext uri="{BB962C8B-B14F-4D97-AF65-F5344CB8AC3E}">
        <p14:creationId xmlns:p14="http://schemas.microsoft.com/office/powerpoint/2010/main" val="4036181814"/>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VAR_MERGE</a:t>
            </a:r>
            <a:endParaRPr lang="en-US" dirty="0"/>
          </a:p>
        </p:txBody>
      </p:sp>
      <p:sp>
        <p:nvSpPr>
          <p:cNvPr id="7" name="Content Placeholder 6"/>
          <p:cNvSpPr>
            <a:spLocks noGrp="1"/>
          </p:cNvSpPr>
          <p:nvPr>
            <p:ph idx="1"/>
          </p:nvPr>
        </p:nvSpPr>
        <p:spPr>
          <a:xfrm>
            <a:off x="457200" y="2190162"/>
            <a:ext cx="8393042" cy="4036011"/>
          </a:xfrm>
        </p:spPr>
        <p:txBody>
          <a:bodyPr>
            <a:normAutofit fontScale="92500" lnSpcReduction="20000"/>
          </a:bodyPr>
          <a:lstStyle/>
          <a:p>
            <a:r>
              <a:rPr lang="en-US" dirty="0" err="1" smtClean="0">
                <a:solidFill>
                  <a:srgbClr val="FF0000"/>
                </a:solidFill>
              </a:rPr>
              <a:t>chunk_size</a:t>
            </a:r>
            <a:r>
              <a:rPr lang="en-US" dirty="0" smtClean="0"/>
              <a:t>: the minimum of merged chunk size.</a:t>
            </a:r>
          </a:p>
          <a:p>
            <a:pPr lvl="1"/>
            <a:r>
              <a:rPr lang="en-US" dirty="0" smtClean="0"/>
              <a:t>For example, for a 3-D variable with 3-D domain decomposition, </a:t>
            </a:r>
            <a:r>
              <a:rPr lang="en-US" dirty="0"/>
              <a:t>spatial aggregation will be applied</a:t>
            </a:r>
            <a:r>
              <a:rPr lang="en-US" dirty="0" smtClean="0"/>
              <a:t> if the </a:t>
            </a:r>
            <a:r>
              <a:rPr lang="en-US" dirty="0" err="1" smtClean="0"/>
              <a:t>chunk_size</a:t>
            </a:r>
            <a:r>
              <a:rPr lang="en-US" dirty="0" smtClean="0"/>
              <a:t>=1MB, and each process has a chunk &lt;128KB (1024KB/8).</a:t>
            </a:r>
          </a:p>
          <a:p>
            <a:pPr lvl="1"/>
            <a:r>
              <a:rPr lang="en-US" dirty="0" smtClean="0"/>
              <a:t>Default </a:t>
            </a:r>
            <a:r>
              <a:rPr lang="en-US" dirty="0" err="1" smtClean="0"/>
              <a:t>chunk_size</a:t>
            </a:r>
            <a:r>
              <a:rPr lang="en-US" dirty="0" smtClean="0"/>
              <a:t> is 2MB.</a:t>
            </a:r>
          </a:p>
          <a:p>
            <a:r>
              <a:rPr lang="en-US" dirty="0" err="1">
                <a:solidFill>
                  <a:srgbClr val="FF0000"/>
                </a:solidFill>
              </a:rPr>
              <a:t>i</a:t>
            </a:r>
            <a:r>
              <a:rPr lang="en-US" dirty="0" err="1" smtClean="0">
                <a:solidFill>
                  <a:srgbClr val="FF0000"/>
                </a:solidFill>
              </a:rPr>
              <a:t>o</a:t>
            </a:r>
            <a:r>
              <a:rPr lang="en-US" dirty="0" smtClean="0">
                <a:solidFill>
                  <a:srgbClr val="FF0000"/>
                </a:solidFill>
              </a:rPr>
              <a:t>-method</a:t>
            </a:r>
            <a:r>
              <a:rPr lang="en-US" dirty="0" smtClean="0"/>
              <a:t>: the underlying I/O transport method. </a:t>
            </a:r>
          </a:p>
          <a:p>
            <a:pPr lvl="1"/>
            <a:r>
              <a:rPr lang="en-US" dirty="0" smtClean="0"/>
              <a:t>Default is ADIOS MPI method. </a:t>
            </a:r>
          </a:p>
          <a:p>
            <a:r>
              <a:rPr lang="en-US" dirty="0" err="1" smtClean="0">
                <a:solidFill>
                  <a:srgbClr val="FF0000"/>
                </a:solidFill>
              </a:rPr>
              <a:t>io_parameters</a:t>
            </a:r>
            <a:r>
              <a:rPr lang="en-US" dirty="0" smtClean="0"/>
              <a:t>: the parameters required for using the specified “</a:t>
            </a:r>
            <a:r>
              <a:rPr lang="en-US" dirty="0" err="1" smtClean="0"/>
              <a:t>io_method</a:t>
            </a:r>
            <a:r>
              <a:rPr lang="en-US" dirty="0" smtClean="0"/>
              <a:t>” </a:t>
            </a:r>
          </a:p>
          <a:p>
            <a:pPr lvl="1"/>
            <a:r>
              <a:rPr lang="en-US" dirty="0"/>
              <a:t>M</a:t>
            </a:r>
            <a:r>
              <a:rPr lang="en-US" dirty="0" smtClean="0"/>
              <a:t>ust be a comma-separated string of options, not a semicolon-separated one</a:t>
            </a:r>
            <a:endParaRPr lang="en-US" dirty="0"/>
          </a:p>
        </p:txBody>
      </p:sp>
      <p:sp>
        <p:nvSpPr>
          <p:cNvPr id="4" name="Slide Number Placeholder 3"/>
          <p:cNvSpPr>
            <a:spLocks noGrp="1"/>
          </p:cNvSpPr>
          <p:nvPr>
            <p:ph type="sldNum" sz="quarter" idx="12"/>
          </p:nvPr>
        </p:nvSpPr>
        <p:spPr/>
        <p:txBody>
          <a:bodyPr/>
          <a:lstStyle/>
          <a:p>
            <a:fld id="{38D147B4-E395-8846-8E5B-28F980F8EB9E}" type="slidenum">
              <a:rPr lang="en-US" smtClean="0">
                <a:latin typeface="Arial"/>
              </a:rPr>
              <a:pPr/>
              <a:t>76</a:t>
            </a:fld>
            <a:endParaRPr lang="en-US" dirty="0">
              <a:latin typeface="Arial"/>
            </a:endParaRPr>
          </a:p>
        </p:txBody>
      </p:sp>
      <p:sp>
        <p:nvSpPr>
          <p:cNvPr id="6" name="TextBox 5"/>
          <p:cNvSpPr txBox="1"/>
          <p:nvPr/>
        </p:nvSpPr>
        <p:spPr>
          <a:xfrm>
            <a:off x="230005" y="1138649"/>
            <a:ext cx="8790242" cy="923330"/>
          </a:xfrm>
          <a:prstGeom prst="rect">
            <a:avLst/>
          </a:prstGeom>
          <a:solidFill>
            <a:schemeClr val="bg2"/>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r>
              <a:rPr lang="en-US" dirty="0" smtClean="0">
                <a:latin typeface="Courier New"/>
                <a:cs typeface="Courier New"/>
              </a:rPr>
              <a:t>&lt;method group=“</a:t>
            </a:r>
            <a:r>
              <a:rPr lang="en-US" dirty="0" err="1" smtClean="0">
                <a:latin typeface="Courier New"/>
                <a:cs typeface="Courier New"/>
              </a:rPr>
              <a:t>genarray</a:t>
            </a:r>
            <a:r>
              <a:rPr lang="en-US" dirty="0" smtClean="0">
                <a:latin typeface="Courier New"/>
                <a:cs typeface="Courier New"/>
              </a:rPr>
              <a:t>” method=</a:t>
            </a:r>
            <a:r>
              <a:rPr lang="en-US" b="1" dirty="0" smtClean="0">
                <a:solidFill>
                  <a:schemeClr val="tx1"/>
                </a:solidFill>
                <a:latin typeface="Courier New"/>
                <a:cs typeface="Courier New"/>
              </a:rPr>
              <a:t>“VAR_MERGE”</a:t>
            </a:r>
            <a:r>
              <a:rPr lang="en-US" dirty="0" smtClean="0">
                <a:latin typeface="Courier New"/>
                <a:cs typeface="Courier New"/>
              </a:rPr>
              <a:t>&gt;</a:t>
            </a:r>
            <a:br>
              <a:rPr lang="en-US" dirty="0" smtClean="0">
                <a:latin typeface="Courier New"/>
                <a:cs typeface="Courier New"/>
              </a:rPr>
            </a:br>
            <a:r>
              <a:rPr lang="en-US" dirty="0" smtClean="0">
                <a:latin typeface="Courier New"/>
                <a:cs typeface="Courier New"/>
              </a:rPr>
              <a:t>     </a:t>
            </a:r>
            <a:r>
              <a:rPr lang="en-US" dirty="0" err="1" smtClean="0">
                <a:solidFill>
                  <a:srgbClr val="FF0000"/>
                </a:solidFill>
                <a:latin typeface="Courier New"/>
                <a:cs typeface="Courier New"/>
              </a:rPr>
              <a:t>chunk_size</a:t>
            </a:r>
            <a:r>
              <a:rPr lang="en-US" dirty="0" smtClean="0">
                <a:latin typeface="Courier New"/>
                <a:cs typeface="Courier New"/>
              </a:rPr>
              <a:t>=1048576;</a:t>
            </a:r>
            <a:r>
              <a:rPr lang="en-US" dirty="0" smtClean="0">
                <a:solidFill>
                  <a:srgbClr val="FF0000"/>
                </a:solidFill>
                <a:latin typeface="Courier New"/>
                <a:cs typeface="Courier New"/>
              </a:rPr>
              <a:t>io_method</a:t>
            </a:r>
            <a:r>
              <a:rPr lang="en-US" dirty="0" smtClean="0">
                <a:latin typeface="Courier New"/>
                <a:cs typeface="Courier New"/>
              </a:rPr>
              <a:t>=MPI_LUSTRE;</a:t>
            </a:r>
          </a:p>
          <a:p>
            <a:r>
              <a:rPr lang="en-US" dirty="0" smtClean="0">
                <a:latin typeface="Courier New"/>
                <a:cs typeface="Courier New"/>
              </a:rPr>
              <a:t>     </a:t>
            </a:r>
            <a:r>
              <a:rPr lang="en-US" dirty="0" err="1" smtClean="0">
                <a:solidFill>
                  <a:srgbClr val="FF0000"/>
                </a:solidFill>
                <a:latin typeface="Courier New"/>
                <a:cs typeface="Courier New"/>
              </a:rPr>
              <a:t>io_parameters</a:t>
            </a:r>
            <a:r>
              <a:rPr lang="en-US" dirty="0" smtClean="0">
                <a:latin typeface="Courier New"/>
                <a:cs typeface="Courier New"/>
              </a:rPr>
              <a:t>=</a:t>
            </a:r>
            <a:r>
              <a:rPr lang="en-US" dirty="0" err="1" smtClean="0">
                <a:solidFill>
                  <a:srgbClr val="008000"/>
                </a:solidFill>
                <a:latin typeface="Courier New"/>
                <a:cs typeface="Courier New"/>
              </a:rPr>
              <a:t>stripe_count</a:t>
            </a:r>
            <a:r>
              <a:rPr lang="en-US" dirty="0" smtClean="0">
                <a:solidFill>
                  <a:srgbClr val="008000"/>
                </a:solidFill>
                <a:latin typeface="Courier New"/>
                <a:cs typeface="Courier New"/>
              </a:rPr>
              <a:t>=4,stripe_size=1048576</a:t>
            </a:r>
            <a:r>
              <a:rPr lang="en-US" dirty="0" smtClean="0">
                <a:latin typeface="Courier New"/>
                <a:cs typeface="Courier New"/>
              </a:rPr>
              <a:t>&lt;/method&gt;</a:t>
            </a:r>
            <a:endParaRPr lang="en-US" dirty="0">
              <a:latin typeface="Courier New"/>
              <a:cs typeface="Courier New"/>
            </a:endParaRPr>
          </a:p>
        </p:txBody>
      </p:sp>
    </p:spTree>
    <p:extLst>
      <p:ext uri="{BB962C8B-B14F-4D97-AF65-F5344CB8AC3E}">
        <p14:creationId xmlns:p14="http://schemas.microsoft.com/office/powerpoint/2010/main" val="693513604"/>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VAR_MERGE on 01_write_read example</a:t>
            </a:r>
            <a:endParaRPr lang="en-US" dirty="0"/>
          </a:p>
        </p:txBody>
      </p:sp>
      <p:sp>
        <p:nvSpPr>
          <p:cNvPr id="3" name="Content Placeholder 2"/>
          <p:cNvSpPr>
            <a:spLocks noGrp="1"/>
          </p:cNvSpPr>
          <p:nvPr>
            <p:ph idx="1"/>
          </p:nvPr>
        </p:nvSpPr>
        <p:spPr/>
        <p:txBody>
          <a:bodyPr/>
          <a:lstStyle/>
          <a:p>
            <a:r>
              <a:rPr lang="en-US" dirty="0" smtClean="0"/>
              <a:t>Only aggregator processes write the variable to file</a:t>
            </a:r>
          </a:p>
          <a:p>
            <a:pPr marL="0" indent="0">
              <a:buNone/>
            </a:pPr>
            <a:r>
              <a:rPr lang="en-US" sz="1800" dirty="0"/>
              <a:t>﻿</a:t>
            </a:r>
            <a:r>
              <a:rPr lang="en-US" sz="1800" dirty="0">
                <a:solidFill>
                  <a:srgbClr val="FF0000"/>
                </a:solidFill>
              </a:rPr>
              <a:t>&lt;transport group="writer" </a:t>
            </a:r>
            <a:r>
              <a:rPr lang="en-US" sz="1800" dirty="0" smtClean="0">
                <a:solidFill>
                  <a:srgbClr val="FF0000"/>
                </a:solidFill>
              </a:rPr>
              <a:t/>
            </a:r>
            <a:br>
              <a:rPr lang="en-US" sz="1800" dirty="0" smtClean="0">
                <a:solidFill>
                  <a:srgbClr val="FF0000"/>
                </a:solidFill>
              </a:rPr>
            </a:br>
            <a:r>
              <a:rPr lang="en-US" sz="1800" dirty="0" smtClean="0">
                <a:solidFill>
                  <a:srgbClr val="FF0000"/>
                </a:solidFill>
              </a:rPr>
              <a:t>     method</a:t>
            </a:r>
            <a:r>
              <a:rPr lang="en-US" sz="1800" dirty="0">
                <a:solidFill>
                  <a:srgbClr val="FF0000"/>
                </a:solidFill>
              </a:rPr>
              <a:t>="</a:t>
            </a:r>
            <a:r>
              <a:rPr lang="en-US" sz="1800" dirty="0" smtClean="0">
                <a:solidFill>
                  <a:srgbClr val="FF0000"/>
                </a:solidFill>
              </a:rPr>
              <a:t>VAR_MERGE”&gt;</a:t>
            </a:r>
            <a:r>
              <a:rPr lang="en-US" sz="1800" dirty="0" err="1" smtClean="0">
                <a:solidFill>
                  <a:srgbClr val="FF0000"/>
                </a:solidFill>
              </a:rPr>
              <a:t>io_method</a:t>
            </a:r>
            <a:r>
              <a:rPr lang="en-US" sz="1800" dirty="0">
                <a:solidFill>
                  <a:srgbClr val="FF0000"/>
                </a:solidFill>
              </a:rPr>
              <a:t>=</a:t>
            </a:r>
            <a:r>
              <a:rPr lang="en-US" sz="1800" dirty="0" smtClean="0">
                <a:solidFill>
                  <a:srgbClr val="FF0000"/>
                </a:solidFill>
              </a:rPr>
              <a:t>MPI</a:t>
            </a:r>
            <a:br>
              <a:rPr lang="en-US" sz="1800" dirty="0" smtClean="0">
                <a:solidFill>
                  <a:srgbClr val="FF0000"/>
                </a:solidFill>
              </a:rPr>
            </a:br>
            <a:r>
              <a:rPr lang="en-US" sz="1800" dirty="0" smtClean="0">
                <a:solidFill>
                  <a:srgbClr val="FF0000"/>
                </a:solidFill>
              </a:rPr>
              <a:t>&lt;</a:t>
            </a:r>
            <a:r>
              <a:rPr lang="en-US" sz="1800" dirty="0">
                <a:solidFill>
                  <a:srgbClr val="FF0000"/>
                </a:solidFill>
              </a:rPr>
              <a:t>/transport</a:t>
            </a:r>
            <a:r>
              <a:rPr lang="en-US" sz="1800" dirty="0" smtClean="0">
                <a:solidFill>
                  <a:srgbClr val="FF0000"/>
                </a:solidFill>
              </a:rPr>
              <a:t>&gt;</a:t>
            </a:r>
          </a:p>
          <a:p>
            <a:r>
              <a:rPr lang="en-US" dirty="0" smtClean="0"/>
              <a:t>2 merges: </a:t>
            </a:r>
          </a:p>
          <a:p>
            <a:pPr lvl="1"/>
            <a:r>
              <a:rPr lang="en-US" dirty="0" smtClean="0"/>
              <a:t>12 </a:t>
            </a:r>
            <a:r>
              <a:rPr lang="en-US" sz="2000" dirty="0" smtClean="0">
                <a:sym typeface="Wingdings"/>
              </a:rPr>
              <a:t> </a:t>
            </a:r>
            <a:r>
              <a:rPr lang="en-US" dirty="0" smtClean="0"/>
              <a:t>4  then  4 </a:t>
            </a:r>
            <a:r>
              <a:rPr lang="en-US" sz="2000" dirty="0" smtClean="0">
                <a:sym typeface="Wingdings"/>
              </a:rPr>
              <a:t> </a:t>
            </a:r>
            <a:r>
              <a:rPr lang="en-US" dirty="0" smtClean="0"/>
              <a:t>1</a:t>
            </a:r>
          </a:p>
          <a:p>
            <a:pPr lvl="1"/>
            <a:endParaRPr lang="en-US" sz="1200" dirty="0"/>
          </a:p>
          <a:p>
            <a:pPr marL="0" indent="0">
              <a:buNone/>
            </a:pPr>
            <a:r>
              <a:rPr lang="en-US" sz="1800" dirty="0"/>
              <a:t>﻿</a:t>
            </a:r>
            <a:r>
              <a:rPr lang="en-US" sz="1800" dirty="0">
                <a:solidFill>
                  <a:srgbClr val="FF0000"/>
                </a:solidFill>
              </a:rPr>
              <a:t>&lt;transport group="</a:t>
            </a:r>
            <a:r>
              <a:rPr lang="en-US" sz="1800" dirty="0" smtClean="0">
                <a:solidFill>
                  <a:srgbClr val="FF0000"/>
                </a:solidFill>
              </a:rPr>
              <a:t>writer” method</a:t>
            </a:r>
            <a:r>
              <a:rPr lang="en-US" sz="1800" dirty="0">
                <a:solidFill>
                  <a:srgbClr val="FF0000"/>
                </a:solidFill>
              </a:rPr>
              <a:t>="</a:t>
            </a:r>
            <a:r>
              <a:rPr lang="en-US" sz="1800" dirty="0" smtClean="0">
                <a:solidFill>
                  <a:srgbClr val="FF0000"/>
                </a:solidFill>
              </a:rPr>
              <a:t>VAR_MERGE”&gt;</a:t>
            </a:r>
            <a:br>
              <a:rPr lang="en-US" sz="1800" dirty="0" smtClean="0">
                <a:solidFill>
                  <a:srgbClr val="FF0000"/>
                </a:solidFill>
              </a:rPr>
            </a:br>
            <a:r>
              <a:rPr lang="en-US" sz="1800" dirty="0" smtClean="0">
                <a:solidFill>
                  <a:srgbClr val="FF0000"/>
                </a:solidFill>
              </a:rPr>
              <a:t>             </a:t>
            </a:r>
            <a:r>
              <a:rPr lang="en-US" sz="1800" dirty="0" err="1" smtClean="0">
                <a:solidFill>
                  <a:srgbClr val="FF0000"/>
                </a:solidFill>
              </a:rPr>
              <a:t>chunk_size</a:t>
            </a:r>
            <a:r>
              <a:rPr lang="en-US" sz="1800" dirty="0">
                <a:solidFill>
                  <a:srgbClr val="FF0000"/>
                </a:solidFill>
              </a:rPr>
              <a:t>=300000;io_method=</a:t>
            </a:r>
            <a:r>
              <a:rPr lang="en-US" sz="1800" dirty="0" smtClean="0">
                <a:solidFill>
                  <a:srgbClr val="FF0000"/>
                </a:solidFill>
              </a:rPr>
              <a:t>MPI</a:t>
            </a:r>
            <a:br>
              <a:rPr lang="en-US" sz="1800" dirty="0" smtClean="0">
                <a:solidFill>
                  <a:srgbClr val="FF0000"/>
                </a:solidFill>
              </a:rPr>
            </a:br>
            <a:r>
              <a:rPr lang="en-US" sz="1800" dirty="0" smtClean="0">
                <a:solidFill>
                  <a:srgbClr val="FF0000"/>
                </a:solidFill>
              </a:rPr>
              <a:t>&lt;</a:t>
            </a:r>
            <a:r>
              <a:rPr lang="en-US" sz="1800" dirty="0">
                <a:solidFill>
                  <a:srgbClr val="FF0000"/>
                </a:solidFill>
              </a:rPr>
              <a:t>/transport</a:t>
            </a:r>
            <a:r>
              <a:rPr lang="en-US" sz="1800" dirty="0" smtClean="0">
                <a:solidFill>
                  <a:srgbClr val="FF0000"/>
                </a:solidFill>
              </a:rPr>
              <a:t>&gt;</a:t>
            </a:r>
          </a:p>
          <a:p>
            <a:r>
              <a:rPr lang="en-US" dirty="0" smtClean="0"/>
              <a:t>1 Level of merge</a:t>
            </a:r>
          </a:p>
          <a:p>
            <a:pPr lvl="1"/>
            <a:r>
              <a:rPr lang="en-US" dirty="0" smtClean="0"/>
              <a:t> 12 </a:t>
            </a:r>
            <a:r>
              <a:rPr lang="en-US" sz="2000" dirty="0" smtClean="0">
                <a:sym typeface="Wingdings"/>
              </a:rPr>
              <a:t> </a:t>
            </a:r>
            <a:r>
              <a:rPr lang="en-US" dirty="0" smtClean="0"/>
              <a:t>4</a:t>
            </a:r>
          </a:p>
          <a:p>
            <a:pPr lvl="1"/>
            <a:r>
              <a:rPr lang="en-US" dirty="0" smtClean="0"/>
              <a:t>Due to the limited buffer</a:t>
            </a:r>
            <a:br>
              <a:rPr lang="en-US" dirty="0" smtClean="0"/>
            </a:br>
            <a:r>
              <a:rPr lang="en-US" dirty="0" smtClean="0"/>
              <a:t>in the </a:t>
            </a:r>
            <a:r>
              <a:rPr lang="en-US" dirty="0" err="1" smtClean="0"/>
              <a:t>chunk_size</a:t>
            </a:r>
            <a:endParaRPr lang="en-US" dirty="0"/>
          </a:p>
        </p:txBody>
      </p:sp>
      <p:sp>
        <p:nvSpPr>
          <p:cNvPr id="4" name="Slide Number Placeholder 3"/>
          <p:cNvSpPr>
            <a:spLocks noGrp="1"/>
          </p:cNvSpPr>
          <p:nvPr>
            <p:ph type="sldNum" sz="quarter" idx="12"/>
          </p:nvPr>
        </p:nvSpPr>
        <p:spPr/>
        <p:txBody>
          <a:bodyPr/>
          <a:lstStyle/>
          <a:p>
            <a:fld id="{38D147B4-E395-8846-8E5B-28F980F8EB9E}" type="slidenum">
              <a:rPr lang="en-US" smtClean="0">
                <a:latin typeface="Arial"/>
              </a:rPr>
              <a:pPr/>
              <a:t>77</a:t>
            </a:fld>
            <a:endParaRPr lang="en-US" dirty="0">
              <a:latin typeface="Arial"/>
            </a:endParaRPr>
          </a:p>
        </p:txBody>
      </p:sp>
      <p:sp>
        <p:nvSpPr>
          <p:cNvPr id="7" name="TextBox 6"/>
          <p:cNvSpPr txBox="1"/>
          <p:nvPr/>
        </p:nvSpPr>
        <p:spPr>
          <a:xfrm>
            <a:off x="4776205" y="1368665"/>
            <a:ext cx="4259063" cy="1815882"/>
          </a:xfrm>
          <a:prstGeom prst="rect">
            <a:avLst/>
          </a:prstGeom>
          <a:solidFill>
            <a:schemeClr val="bg2"/>
          </a:solidFill>
          <a:ln>
            <a:solidFill>
              <a:schemeClr val="accent3"/>
            </a:solid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r>
              <a:rPr lang="en-US" sz="1400" b="1" dirty="0" smtClean="0">
                <a:solidFill>
                  <a:srgbClr val="FF0000"/>
                </a:solidFill>
                <a:latin typeface="Courier New"/>
                <a:cs typeface="Courier New"/>
              </a:rPr>
              <a:t>$ cd ~/tutorial/01_write_read</a:t>
            </a:r>
          </a:p>
          <a:p>
            <a:r>
              <a:rPr lang="en-US" sz="1400" b="1" dirty="0" smtClean="0">
                <a:solidFill>
                  <a:srgbClr val="FF0000"/>
                </a:solidFill>
                <a:latin typeface="Courier New"/>
                <a:cs typeface="Courier New"/>
              </a:rPr>
              <a:t>$ vi </a:t>
            </a:r>
            <a:r>
              <a:rPr lang="en-US" sz="1400" b="1" dirty="0" err="1" smtClean="0">
                <a:solidFill>
                  <a:srgbClr val="FF0000"/>
                </a:solidFill>
                <a:latin typeface="Courier New"/>
                <a:cs typeface="Courier New"/>
              </a:rPr>
              <a:t>writer.xml</a:t>
            </a:r>
            <a:endParaRPr lang="en-US" sz="1400" b="1" dirty="0" smtClean="0">
              <a:solidFill>
                <a:srgbClr val="FF0000"/>
              </a:solidFill>
              <a:latin typeface="Courier New"/>
              <a:cs typeface="Courier New"/>
            </a:endParaRPr>
          </a:p>
          <a:p>
            <a:r>
              <a:rPr lang="en-US" sz="1400" b="1" dirty="0" smtClean="0">
                <a:solidFill>
                  <a:srgbClr val="FF0000"/>
                </a:solidFill>
                <a:latin typeface="Courier New"/>
                <a:cs typeface="Courier New"/>
              </a:rPr>
              <a:t>$ </a:t>
            </a:r>
            <a:r>
              <a:rPr lang="en-US" sz="1400" b="1" dirty="0" err="1">
                <a:solidFill>
                  <a:srgbClr val="FF0000"/>
                </a:solidFill>
                <a:latin typeface="Courier New"/>
                <a:cs typeface="Courier New"/>
              </a:rPr>
              <a:t>mpirun</a:t>
            </a:r>
            <a:r>
              <a:rPr lang="en-US" sz="1400" b="1" dirty="0">
                <a:solidFill>
                  <a:srgbClr val="FF0000"/>
                </a:solidFill>
                <a:latin typeface="Courier New"/>
                <a:cs typeface="Courier New"/>
              </a:rPr>
              <a:t> -</a:t>
            </a:r>
            <a:r>
              <a:rPr lang="en-US" sz="1400" b="1" dirty="0" err="1">
                <a:solidFill>
                  <a:srgbClr val="FF0000"/>
                </a:solidFill>
                <a:latin typeface="Courier New"/>
                <a:cs typeface="Courier New"/>
              </a:rPr>
              <a:t>np</a:t>
            </a:r>
            <a:r>
              <a:rPr lang="en-US" sz="1400" b="1" dirty="0">
                <a:solidFill>
                  <a:srgbClr val="FF0000"/>
                </a:solidFill>
                <a:latin typeface="Courier New"/>
                <a:cs typeface="Courier New"/>
              </a:rPr>
              <a:t> 12 ./</a:t>
            </a:r>
            <a:r>
              <a:rPr lang="en-US" sz="1400" b="1" dirty="0" smtClean="0">
                <a:solidFill>
                  <a:srgbClr val="FF0000"/>
                </a:solidFill>
                <a:latin typeface="Courier New"/>
                <a:cs typeface="Courier New"/>
              </a:rPr>
              <a:t>writer</a:t>
            </a:r>
          </a:p>
          <a:p>
            <a:r>
              <a:rPr lang="en-US" sz="1400" b="1" dirty="0" smtClean="0">
                <a:solidFill>
                  <a:srgbClr val="FF0000"/>
                </a:solidFill>
                <a:latin typeface="Courier New"/>
                <a:cs typeface="Courier New"/>
              </a:rPr>
              <a:t>$ ../02_noxml/</a:t>
            </a:r>
            <a:r>
              <a:rPr lang="en-US" sz="1400" b="1" dirty="0">
                <a:solidFill>
                  <a:srgbClr val="FF0000"/>
                </a:solidFill>
                <a:latin typeface="Courier New"/>
                <a:cs typeface="Courier New"/>
              </a:rPr>
              <a:t>map </a:t>
            </a:r>
            <a:r>
              <a:rPr lang="en-US" sz="1400" b="1" dirty="0" smtClean="0">
                <a:solidFill>
                  <a:srgbClr val="FF0000"/>
                </a:solidFill>
                <a:latin typeface="Courier New"/>
                <a:cs typeface="Courier New"/>
              </a:rPr>
              <a:t>writer00</a:t>
            </a:r>
            <a:r>
              <a:rPr lang="en-US" sz="1400" b="1" dirty="0">
                <a:solidFill>
                  <a:srgbClr val="FF0000"/>
                </a:solidFill>
                <a:latin typeface="Courier New"/>
                <a:cs typeface="Courier New"/>
              </a:rPr>
              <a:t>.</a:t>
            </a:r>
            <a:r>
              <a:rPr lang="en-US" sz="1400" b="1" dirty="0" smtClean="0">
                <a:solidFill>
                  <a:srgbClr val="FF0000"/>
                </a:solidFill>
                <a:latin typeface="Courier New"/>
                <a:cs typeface="Courier New"/>
              </a:rPr>
              <a:t>bp</a:t>
            </a:r>
          </a:p>
          <a:p>
            <a:r>
              <a:rPr lang="en-US" sz="1400" b="1" dirty="0">
                <a:latin typeface="Courier New"/>
                <a:cs typeface="Courier New"/>
              </a:rPr>
              <a:t> </a:t>
            </a:r>
            <a:r>
              <a:rPr lang="en-US" sz="1400" b="1" dirty="0" smtClean="0">
                <a:latin typeface="Courier New"/>
                <a:cs typeface="Courier New"/>
              </a:rPr>
              <a:t>… </a:t>
            </a:r>
          </a:p>
          <a:p>
            <a:r>
              <a:rPr lang="en-US" sz="1400" b="1" dirty="0" smtClean="0">
                <a:latin typeface="Courier New"/>
                <a:cs typeface="Courier New"/>
              </a:rPr>
              <a:t>  double  /</a:t>
            </a:r>
            <a:r>
              <a:rPr lang="en-US" sz="1400" b="1" dirty="0" err="1">
                <a:latin typeface="Courier New"/>
                <a:cs typeface="Courier New"/>
              </a:rPr>
              <a:t>xy</a:t>
            </a:r>
            <a:r>
              <a:rPr lang="en-US" sz="1400" b="1" dirty="0">
                <a:latin typeface="Courier New"/>
                <a:cs typeface="Courier New"/>
              </a:rPr>
              <a:t>[387, 260</a:t>
            </a:r>
            <a:r>
              <a:rPr lang="en-US" sz="1400" b="1" dirty="0" smtClean="0">
                <a:latin typeface="Courier New"/>
                <a:cs typeface="Courier New"/>
              </a:rPr>
              <a:t>]: </a:t>
            </a:r>
            <a:r>
              <a:rPr lang="en-US" sz="1400" b="1" dirty="0">
                <a:latin typeface="Courier New"/>
                <a:cs typeface="Courier New"/>
              </a:rPr>
              <a:t>min=</a:t>
            </a:r>
            <a:r>
              <a:rPr lang="en-US" sz="1400" b="1" dirty="0" smtClean="0">
                <a:latin typeface="Courier New"/>
                <a:cs typeface="Courier New"/>
              </a:rPr>
              <a:t>0 </a:t>
            </a:r>
            <a:r>
              <a:rPr lang="en-US" sz="1400" b="1" dirty="0">
                <a:latin typeface="Courier New"/>
                <a:cs typeface="Courier New"/>
              </a:rPr>
              <a:t>max=</a:t>
            </a:r>
            <a:r>
              <a:rPr lang="en-US" sz="1400" b="1" dirty="0" smtClean="0">
                <a:latin typeface="Courier New"/>
                <a:cs typeface="Courier New"/>
              </a:rPr>
              <a:t>11</a:t>
            </a:r>
          </a:p>
          <a:p>
            <a:r>
              <a:rPr lang="en-US" sz="1400" b="1" dirty="0" smtClean="0">
                <a:latin typeface="Courier New"/>
                <a:cs typeface="Courier New"/>
              </a:rPr>
              <a:t>    </a:t>
            </a:r>
            <a:r>
              <a:rPr lang="en-US" sz="1400" b="1" dirty="0">
                <a:latin typeface="Courier New"/>
                <a:cs typeface="Courier New"/>
              </a:rPr>
              <a:t>step   0</a:t>
            </a:r>
            <a:r>
              <a:rPr lang="en-US" sz="1400" b="1" dirty="0" smtClean="0">
                <a:latin typeface="Courier New"/>
                <a:cs typeface="Courier New"/>
              </a:rPr>
              <a:t>:</a:t>
            </a:r>
          </a:p>
          <a:p>
            <a:r>
              <a:rPr lang="en-US" sz="1400" b="1" dirty="0">
                <a:latin typeface="Courier New"/>
                <a:cs typeface="Courier New"/>
              </a:rPr>
              <a:t> </a:t>
            </a:r>
            <a:r>
              <a:rPr lang="en-US" sz="1400" b="1" dirty="0" smtClean="0">
                <a:latin typeface="Courier New"/>
                <a:cs typeface="Courier New"/>
              </a:rPr>
              <a:t>    </a:t>
            </a:r>
            <a:r>
              <a:rPr lang="en-US" sz="1400" b="1" dirty="0">
                <a:latin typeface="Courier New"/>
                <a:cs typeface="Courier New"/>
              </a:rPr>
              <a:t> </a:t>
            </a:r>
            <a:r>
              <a:rPr lang="en-US" sz="1400" b="1" dirty="0" smtClean="0">
                <a:latin typeface="Courier New"/>
                <a:cs typeface="Courier New"/>
              </a:rPr>
              <a:t>block   </a:t>
            </a:r>
            <a:r>
              <a:rPr lang="en-US" sz="1400" b="1" dirty="0">
                <a:latin typeface="Courier New"/>
                <a:cs typeface="Courier New"/>
              </a:rPr>
              <a:t>0: [  0:386,   0:259]</a:t>
            </a:r>
          </a:p>
        </p:txBody>
      </p:sp>
      <p:sp>
        <p:nvSpPr>
          <p:cNvPr id="9" name="TextBox 8"/>
          <p:cNvSpPr txBox="1"/>
          <p:nvPr/>
        </p:nvSpPr>
        <p:spPr>
          <a:xfrm>
            <a:off x="4798601" y="4081251"/>
            <a:ext cx="4259063" cy="2031325"/>
          </a:xfrm>
          <a:prstGeom prst="rect">
            <a:avLst/>
          </a:prstGeom>
          <a:solidFill>
            <a:schemeClr val="bg2"/>
          </a:solidFill>
          <a:ln>
            <a:solidFill>
              <a:schemeClr val="accent3"/>
            </a:solid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r>
              <a:rPr lang="en-US" sz="1400" b="1" dirty="0" smtClean="0">
                <a:solidFill>
                  <a:srgbClr val="FF0000"/>
                </a:solidFill>
                <a:latin typeface="Courier New"/>
                <a:cs typeface="Courier New"/>
              </a:rPr>
              <a:t>$ </a:t>
            </a:r>
            <a:r>
              <a:rPr lang="en-US" sz="1400" b="1" dirty="0" err="1">
                <a:solidFill>
                  <a:srgbClr val="FF0000"/>
                </a:solidFill>
                <a:latin typeface="Courier New"/>
                <a:cs typeface="Courier New"/>
              </a:rPr>
              <a:t>mpirun</a:t>
            </a:r>
            <a:r>
              <a:rPr lang="en-US" sz="1400" b="1" dirty="0">
                <a:solidFill>
                  <a:srgbClr val="FF0000"/>
                </a:solidFill>
                <a:latin typeface="Courier New"/>
                <a:cs typeface="Courier New"/>
              </a:rPr>
              <a:t> -</a:t>
            </a:r>
            <a:r>
              <a:rPr lang="en-US" sz="1400" b="1" dirty="0" err="1">
                <a:solidFill>
                  <a:srgbClr val="FF0000"/>
                </a:solidFill>
                <a:latin typeface="Courier New"/>
                <a:cs typeface="Courier New"/>
              </a:rPr>
              <a:t>np</a:t>
            </a:r>
            <a:r>
              <a:rPr lang="en-US" sz="1400" b="1" dirty="0">
                <a:solidFill>
                  <a:srgbClr val="FF0000"/>
                </a:solidFill>
                <a:latin typeface="Courier New"/>
                <a:cs typeface="Courier New"/>
              </a:rPr>
              <a:t> 12 ./</a:t>
            </a:r>
            <a:r>
              <a:rPr lang="en-US" sz="1400" b="1" dirty="0" smtClean="0">
                <a:solidFill>
                  <a:srgbClr val="FF0000"/>
                </a:solidFill>
                <a:latin typeface="Courier New"/>
                <a:cs typeface="Courier New"/>
              </a:rPr>
              <a:t>writer</a:t>
            </a:r>
          </a:p>
          <a:p>
            <a:r>
              <a:rPr lang="en-US" sz="1400" b="1" dirty="0" smtClean="0">
                <a:solidFill>
                  <a:srgbClr val="FF0000"/>
                </a:solidFill>
                <a:latin typeface="Courier New"/>
                <a:cs typeface="Courier New"/>
              </a:rPr>
              <a:t>$ ../02_noxml/</a:t>
            </a:r>
            <a:r>
              <a:rPr lang="en-US" sz="1400" b="1" dirty="0">
                <a:solidFill>
                  <a:srgbClr val="FF0000"/>
                </a:solidFill>
                <a:latin typeface="Courier New"/>
                <a:cs typeface="Courier New"/>
              </a:rPr>
              <a:t>map </a:t>
            </a:r>
            <a:r>
              <a:rPr lang="en-US" sz="1400" b="1" dirty="0" smtClean="0">
                <a:solidFill>
                  <a:srgbClr val="FF0000"/>
                </a:solidFill>
                <a:latin typeface="Courier New"/>
                <a:cs typeface="Courier New"/>
              </a:rPr>
              <a:t>writer00</a:t>
            </a:r>
            <a:r>
              <a:rPr lang="en-US" sz="1400" b="1" dirty="0">
                <a:solidFill>
                  <a:srgbClr val="FF0000"/>
                </a:solidFill>
                <a:latin typeface="Courier New"/>
                <a:cs typeface="Courier New"/>
              </a:rPr>
              <a:t>.</a:t>
            </a:r>
            <a:r>
              <a:rPr lang="en-US" sz="1400" b="1" dirty="0" smtClean="0">
                <a:solidFill>
                  <a:srgbClr val="FF0000"/>
                </a:solidFill>
                <a:latin typeface="Courier New"/>
                <a:cs typeface="Courier New"/>
              </a:rPr>
              <a:t>bp</a:t>
            </a:r>
          </a:p>
          <a:p>
            <a:r>
              <a:rPr lang="en-US" sz="1400" b="1" dirty="0">
                <a:latin typeface="Courier New"/>
                <a:cs typeface="Courier New"/>
              </a:rPr>
              <a:t> </a:t>
            </a:r>
            <a:r>
              <a:rPr lang="en-US" sz="1400" b="1" dirty="0" smtClean="0">
                <a:latin typeface="Courier New"/>
                <a:cs typeface="Courier New"/>
              </a:rPr>
              <a:t>… </a:t>
            </a:r>
          </a:p>
          <a:p>
            <a:r>
              <a:rPr lang="en-US" sz="1400" b="1" dirty="0" smtClean="0">
                <a:latin typeface="Courier New"/>
                <a:cs typeface="Courier New"/>
              </a:rPr>
              <a:t>  double  /</a:t>
            </a:r>
            <a:r>
              <a:rPr lang="en-US" sz="1400" b="1" dirty="0" err="1">
                <a:latin typeface="Courier New"/>
                <a:cs typeface="Courier New"/>
              </a:rPr>
              <a:t>xy</a:t>
            </a:r>
            <a:r>
              <a:rPr lang="en-US" sz="1400" b="1" dirty="0">
                <a:latin typeface="Courier New"/>
                <a:cs typeface="Courier New"/>
              </a:rPr>
              <a:t>[387, 260</a:t>
            </a:r>
            <a:r>
              <a:rPr lang="en-US" sz="1400" b="1" dirty="0" smtClean="0">
                <a:latin typeface="Courier New"/>
                <a:cs typeface="Courier New"/>
              </a:rPr>
              <a:t>]: </a:t>
            </a:r>
            <a:r>
              <a:rPr lang="en-US" sz="1400" b="1" dirty="0">
                <a:latin typeface="Courier New"/>
                <a:cs typeface="Courier New"/>
              </a:rPr>
              <a:t>min=</a:t>
            </a:r>
            <a:r>
              <a:rPr lang="en-US" sz="1400" b="1" dirty="0" smtClean="0">
                <a:latin typeface="Courier New"/>
                <a:cs typeface="Courier New"/>
              </a:rPr>
              <a:t>0 </a:t>
            </a:r>
            <a:r>
              <a:rPr lang="en-US" sz="1400" b="1" dirty="0">
                <a:latin typeface="Courier New"/>
                <a:cs typeface="Courier New"/>
              </a:rPr>
              <a:t>max=</a:t>
            </a:r>
            <a:r>
              <a:rPr lang="en-US" sz="1400" b="1" dirty="0" smtClean="0">
                <a:latin typeface="Courier New"/>
                <a:cs typeface="Courier New"/>
              </a:rPr>
              <a:t>11</a:t>
            </a:r>
          </a:p>
          <a:p>
            <a:r>
              <a:rPr lang="en-US" sz="1400" b="1" dirty="0" smtClean="0">
                <a:latin typeface="Courier New"/>
                <a:cs typeface="Courier New"/>
              </a:rPr>
              <a:t>    </a:t>
            </a:r>
            <a:r>
              <a:rPr lang="en-US" sz="1400" b="1" dirty="0">
                <a:latin typeface="Courier New"/>
                <a:cs typeface="Courier New"/>
              </a:rPr>
              <a:t>step   0</a:t>
            </a:r>
            <a:r>
              <a:rPr lang="en-US" sz="1400" b="1" dirty="0" smtClean="0">
                <a:latin typeface="Courier New"/>
                <a:cs typeface="Courier New"/>
              </a:rPr>
              <a:t>:</a:t>
            </a:r>
          </a:p>
          <a:p>
            <a:r>
              <a:rPr lang="en-US" sz="1400" b="1" dirty="0">
                <a:latin typeface="Courier New"/>
                <a:cs typeface="Courier New"/>
              </a:rPr>
              <a:t> </a:t>
            </a:r>
            <a:r>
              <a:rPr lang="en-US" sz="1400" b="1" dirty="0" smtClean="0">
                <a:latin typeface="Courier New"/>
                <a:cs typeface="Courier New"/>
              </a:rPr>
              <a:t>    </a:t>
            </a:r>
            <a:r>
              <a:rPr lang="en-US" sz="1400" b="1" dirty="0">
                <a:latin typeface="Courier New"/>
                <a:cs typeface="Courier New"/>
              </a:rPr>
              <a:t> </a:t>
            </a:r>
            <a:r>
              <a:rPr lang="nb-NO" sz="1400" b="1" dirty="0" err="1" smtClean="0">
                <a:latin typeface="Courier New"/>
                <a:cs typeface="Courier New"/>
              </a:rPr>
              <a:t>block</a:t>
            </a:r>
            <a:r>
              <a:rPr lang="nb-NO" sz="1400" b="1" dirty="0" smtClean="0">
                <a:latin typeface="Courier New"/>
                <a:cs typeface="Courier New"/>
              </a:rPr>
              <a:t>   </a:t>
            </a:r>
            <a:r>
              <a:rPr lang="nb-NO" sz="1400" b="1" dirty="0">
                <a:latin typeface="Courier New"/>
                <a:cs typeface="Courier New"/>
              </a:rPr>
              <a:t>0: [  0:257,   0:129</a:t>
            </a:r>
            <a:r>
              <a:rPr lang="nb-NO" sz="1400" b="1" dirty="0" smtClean="0">
                <a:latin typeface="Courier New"/>
                <a:cs typeface="Courier New"/>
              </a:rPr>
              <a:t>]</a:t>
            </a:r>
          </a:p>
          <a:p>
            <a:r>
              <a:rPr lang="nb-NO" sz="1400" b="1" dirty="0" smtClean="0">
                <a:latin typeface="Courier New"/>
                <a:cs typeface="Courier New"/>
              </a:rPr>
              <a:t>      </a:t>
            </a:r>
            <a:r>
              <a:rPr lang="nb-NO" sz="1400" b="1" dirty="0" err="1" smtClean="0">
                <a:latin typeface="Courier New"/>
                <a:cs typeface="Courier New"/>
              </a:rPr>
              <a:t>block</a:t>
            </a:r>
            <a:r>
              <a:rPr lang="nb-NO" sz="1400" b="1" dirty="0" smtClean="0">
                <a:latin typeface="Courier New"/>
                <a:cs typeface="Courier New"/>
              </a:rPr>
              <a:t>   </a:t>
            </a:r>
            <a:r>
              <a:rPr lang="nb-NO" sz="1400" b="1" dirty="0">
                <a:latin typeface="Courier New"/>
                <a:cs typeface="Courier New"/>
              </a:rPr>
              <a:t>1: [  0:257, 130:259</a:t>
            </a:r>
            <a:r>
              <a:rPr lang="nb-NO" sz="1400" b="1" dirty="0" smtClean="0">
                <a:latin typeface="Courier New"/>
                <a:cs typeface="Courier New"/>
              </a:rPr>
              <a:t>]</a:t>
            </a:r>
          </a:p>
          <a:p>
            <a:r>
              <a:rPr lang="nb-NO" sz="1400" b="1" dirty="0" smtClean="0">
                <a:latin typeface="Courier New"/>
                <a:cs typeface="Courier New"/>
              </a:rPr>
              <a:t>      </a:t>
            </a:r>
            <a:r>
              <a:rPr lang="nb-NO" sz="1400" b="1" dirty="0" err="1">
                <a:latin typeface="Courier New"/>
                <a:cs typeface="Courier New"/>
              </a:rPr>
              <a:t>block</a:t>
            </a:r>
            <a:r>
              <a:rPr lang="nb-NO" sz="1400" b="1" dirty="0">
                <a:latin typeface="Courier New"/>
                <a:cs typeface="Courier New"/>
              </a:rPr>
              <a:t>   2: [258:386,   0:129</a:t>
            </a:r>
            <a:r>
              <a:rPr lang="nb-NO" sz="1400" b="1" dirty="0" smtClean="0">
                <a:latin typeface="Courier New"/>
                <a:cs typeface="Courier New"/>
              </a:rPr>
              <a:t>]</a:t>
            </a:r>
          </a:p>
          <a:p>
            <a:r>
              <a:rPr lang="nb-NO" sz="1400" b="1" dirty="0" smtClean="0">
                <a:latin typeface="Courier New"/>
                <a:cs typeface="Courier New"/>
              </a:rPr>
              <a:t>      </a:t>
            </a:r>
            <a:r>
              <a:rPr lang="nb-NO" sz="1400" b="1" dirty="0" err="1">
                <a:latin typeface="Courier New"/>
                <a:cs typeface="Courier New"/>
              </a:rPr>
              <a:t>block</a:t>
            </a:r>
            <a:r>
              <a:rPr lang="nb-NO" sz="1400" b="1" dirty="0">
                <a:latin typeface="Courier New"/>
                <a:cs typeface="Courier New"/>
              </a:rPr>
              <a:t>   3: [258:386, 130:259]</a:t>
            </a:r>
            <a:endParaRPr lang="en-US" sz="1400" b="1" dirty="0">
              <a:latin typeface="Courier New"/>
              <a:cs typeface="Courier New"/>
            </a:endParaRPr>
          </a:p>
        </p:txBody>
      </p:sp>
    </p:spTree>
    <p:extLst>
      <p:ext uri="{BB962C8B-B14F-4D97-AF65-F5344CB8AC3E}">
        <p14:creationId xmlns:p14="http://schemas.microsoft.com/office/powerpoint/2010/main" val="4252685252"/>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rgbClr val="0070C0"/>
                </a:solidFill>
              </a:rPr>
              <a:t>Hands-on 2, ADIOS Write API (</a:t>
            </a:r>
            <a:r>
              <a:rPr lang="en-US" sz="2000" dirty="0">
                <a:solidFill>
                  <a:srgbClr val="0070C0"/>
                </a:solidFill>
              </a:rPr>
              <a:t>Non-</a:t>
            </a:r>
            <a:r>
              <a:rPr lang="en-US" sz="2000" dirty="0" smtClean="0">
                <a:solidFill>
                  <a:srgbClr val="0070C0"/>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78</a:t>
            </a:fld>
            <a:endParaRPr lang="en-US"/>
          </a:p>
        </p:txBody>
      </p:sp>
    </p:spTree>
    <p:extLst>
      <p:ext uri="{BB962C8B-B14F-4D97-AF65-F5344CB8AC3E}">
        <p14:creationId xmlns:p14="http://schemas.microsoft.com/office/powerpoint/2010/main" val="2207180819"/>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ADIOS non-XML APIs</a:t>
            </a:r>
            <a:endParaRPr lang="en-US" dirty="0"/>
          </a:p>
        </p:txBody>
      </p:sp>
      <p:sp>
        <p:nvSpPr>
          <p:cNvPr id="3" name="Content Placeholder 2"/>
          <p:cNvSpPr>
            <a:spLocks noGrp="1"/>
          </p:cNvSpPr>
          <p:nvPr>
            <p:ph idx="1"/>
          </p:nvPr>
        </p:nvSpPr>
        <p:spPr/>
        <p:txBody>
          <a:bodyPr>
            <a:normAutofit/>
          </a:bodyPr>
          <a:lstStyle/>
          <a:p>
            <a:r>
              <a:rPr lang="en-US" dirty="0" smtClean="0"/>
              <a:t>Limitation of the XML approach</a:t>
            </a:r>
          </a:p>
          <a:p>
            <a:pPr lvl="1"/>
            <a:r>
              <a:rPr lang="en-US" dirty="0" smtClean="0"/>
              <a:t>Must have all variables defined in advance</a:t>
            </a:r>
          </a:p>
          <a:p>
            <a:r>
              <a:rPr lang="en-US" dirty="0" smtClean="0"/>
              <a:t>Approach of non-XML APIs</a:t>
            </a:r>
          </a:p>
          <a:p>
            <a:pPr lvl="1"/>
            <a:r>
              <a:rPr lang="en-US" dirty="0" smtClean="0"/>
              <a:t>Similar operations to what happens internally in </a:t>
            </a:r>
            <a:r>
              <a:rPr lang="en-US" dirty="0" err="1" smtClean="0"/>
              <a:t>adios_init</a:t>
            </a:r>
            <a:endParaRPr lang="en-US" dirty="0" smtClean="0"/>
          </a:p>
          <a:p>
            <a:pPr lvl="1"/>
            <a:r>
              <a:rPr lang="en-US" dirty="0" smtClean="0"/>
              <a:t>Define variables and attributes before opening a file for writing</a:t>
            </a:r>
          </a:p>
          <a:p>
            <a:pPr lvl="1"/>
            <a:r>
              <a:rPr lang="en-US" dirty="0" smtClean="0"/>
              <a:t>The writing steps are the same as XML APIs</a:t>
            </a:r>
          </a:p>
          <a:p>
            <a:pPr lvl="2"/>
            <a:r>
              <a:rPr lang="en-US" dirty="0" smtClean="0"/>
              <a:t>open file</a:t>
            </a:r>
          </a:p>
          <a:p>
            <a:pPr lvl="2"/>
            <a:r>
              <a:rPr lang="en-US" dirty="0" smtClean="0"/>
              <a:t>set group size (size the given process will write)</a:t>
            </a:r>
          </a:p>
          <a:p>
            <a:pPr lvl="2"/>
            <a:r>
              <a:rPr lang="en-US" dirty="0" smtClean="0"/>
              <a:t>write variables</a:t>
            </a:r>
          </a:p>
          <a:p>
            <a:pPr lvl="2"/>
            <a:r>
              <a:rPr lang="en-US" dirty="0" smtClean="0"/>
              <a:t>close file</a:t>
            </a:r>
          </a:p>
          <a:p>
            <a:pPr lvl="1"/>
            <a:endParaRPr lang="en-US" dirty="0" smtClean="0"/>
          </a:p>
          <a:p>
            <a:pPr lvl="1"/>
            <a:endParaRPr lang="en-US" dirty="0" smtClean="0"/>
          </a:p>
          <a:p>
            <a:endParaRPr lang="en-US"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79</a:t>
            </a:fld>
            <a:endParaRPr lang="en-US"/>
          </a:p>
        </p:txBody>
      </p:sp>
    </p:spTree>
    <p:extLst>
      <p:ext uri="{BB962C8B-B14F-4D97-AF65-F5344CB8AC3E}">
        <p14:creationId xmlns:p14="http://schemas.microsoft.com/office/powerpoint/2010/main" val="284065643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exFAT</a:t>
            </a:r>
            <a:r>
              <a:rPr lang="en-US" dirty="0" smtClean="0"/>
              <a:t> file syste</a:t>
            </a:r>
            <a:r>
              <a:rPr lang="en-US" dirty="0"/>
              <a:t>m</a:t>
            </a:r>
          </a:p>
        </p:txBody>
      </p:sp>
      <p:sp>
        <p:nvSpPr>
          <p:cNvPr id="3" name="Content Placeholder 2"/>
          <p:cNvSpPr>
            <a:spLocks noGrp="1"/>
          </p:cNvSpPr>
          <p:nvPr>
            <p:ph idx="1"/>
          </p:nvPr>
        </p:nvSpPr>
        <p:spPr/>
        <p:txBody>
          <a:bodyPr>
            <a:normAutofit/>
          </a:bodyPr>
          <a:lstStyle/>
          <a:p>
            <a:r>
              <a:rPr lang="en-US" dirty="0" smtClean="0"/>
              <a:t>Linux may not read </a:t>
            </a:r>
            <a:r>
              <a:rPr lang="en-US" dirty="0" err="1" smtClean="0"/>
              <a:t>exFAT</a:t>
            </a:r>
            <a:r>
              <a:rPr lang="en-US" dirty="0" smtClean="0"/>
              <a:t> file system</a:t>
            </a:r>
          </a:p>
          <a:p>
            <a:r>
              <a:rPr lang="en-US" dirty="0" smtClean="0"/>
              <a:t>Install fuse-</a:t>
            </a:r>
            <a:r>
              <a:rPr lang="en-US" dirty="0" err="1" smtClean="0"/>
              <a:t>exfat</a:t>
            </a:r>
            <a:r>
              <a:rPr lang="en-US" dirty="0" smtClean="0"/>
              <a:t> (experimental) package</a:t>
            </a:r>
          </a:p>
          <a:p>
            <a:r>
              <a:rPr lang="en-US" dirty="0" smtClean="0"/>
              <a:t>E.g. </a:t>
            </a:r>
            <a:r>
              <a:rPr lang="en-US" dirty="0"/>
              <a:t>U</a:t>
            </a:r>
            <a:r>
              <a:rPr lang="en-US" dirty="0" smtClean="0"/>
              <a:t>buntu</a:t>
            </a:r>
            <a:br>
              <a:rPr lang="en-US" dirty="0" smtClean="0"/>
            </a:br>
            <a:endParaRPr lang="en-US" dirty="0" smtClean="0"/>
          </a:p>
          <a:p>
            <a:endParaRPr lang="en-US" dirty="0"/>
          </a:p>
          <a:p>
            <a:endParaRPr lang="en-US" dirty="0" smtClean="0"/>
          </a:p>
          <a:p>
            <a:r>
              <a:rPr lang="en-US" dirty="0"/>
              <a:t>I</a:t>
            </a:r>
            <a:r>
              <a:rPr lang="en-US" dirty="0" smtClean="0"/>
              <a:t>f </a:t>
            </a:r>
            <a:r>
              <a:rPr lang="en-US" dirty="0" err="1" smtClean="0"/>
              <a:t>automount</a:t>
            </a:r>
            <a:r>
              <a:rPr lang="en-US" dirty="0" smtClean="0"/>
              <a:t> is disabled, mount/</a:t>
            </a:r>
            <a:r>
              <a:rPr lang="en-US" dirty="0" err="1" smtClean="0"/>
              <a:t>unmount</a:t>
            </a:r>
            <a:r>
              <a:rPr lang="en-US" dirty="0" smtClean="0"/>
              <a:t> manually</a:t>
            </a:r>
          </a:p>
        </p:txBody>
      </p:sp>
      <p:sp>
        <p:nvSpPr>
          <p:cNvPr id="4" name="Slide Number Placeholder 3"/>
          <p:cNvSpPr>
            <a:spLocks noGrp="1"/>
          </p:cNvSpPr>
          <p:nvPr>
            <p:ph type="sldNum" sz="quarter" idx="12"/>
          </p:nvPr>
        </p:nvSpPr>
        <p:spPr/>
        <p:txBody>
          <a:bodyPr/>
          <a:lstStyle/>
          <a:p>
            <a:fld id="{81B36CC8-2166-4885-A85B-C55F76B1D6EF}" type="slidenum">
              <a:rPr lang="en-US" smtClean="0"/>
              <a:pPr/>
              <a:t>8</a:t>
            </a:fld>
            <a:endParaRPr lang="en-US" dirty="0"/>
          </a:p>
        </p:txBody>
      </p:sp>
      <p:sp>
        <p:nvSpPr>
          <p:cNvPr id="5" name="TextBox 4"/>
          <p:cNvSpPr txBox="1"/>
          <p:nvPr/>
        </p:nvSpPr>
        <p:spPr>
          <a:xfrm>
            <a:off x="1436185" y="2462107"/>
            <a:ext cx="6144023" cy="1200328"/>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b="1" dirty="0" err="1"/>
              <a:t>sudo</a:t>
            </a:r>
            <a:r>
              <a:rPr lang="en-US" sz="2400" dirty="0"/>
              <a:t> add-apt-repository </a:t>
            </a:r>
            <a:r>
              <a:rPr lang="en-US" sz="2400" dirty="0" err="1"/>
              <a:t>ppa:relan</a:t>
            </a:r>
            <a:r>
              <a:rPr lang="en-US" sz="2400" dirty="0"/>
              <a:t>/</a:t>
            </a:r>
            <a:r>
              <a:rPr lang="en-US" sz="2400" dirty="0" err="1"/>
              <a:t>exfat</a:t>
            </a:r>
            <a:r>
              <a:rPr lang="en-US" sz="2400" dirty="0"/>
              <a:t> </a:t>
            </a:r>
            <a:endParaRPr lang="en-US" sz="2400" dirty="0" smtClean="0"/>
          </a:p>
          <a:p>
            <a:r>
              <a:rPr lang="en-US" sz="2400" b="1" dirty="0" err="1" smtClean="0"/>
              <a:t>sudo</a:t>
            </a:r>
            <a:r>
              <a:rPr lang="en-US" sz="2400" dirty="0" smtClean="0"/>
              <a:t> </a:t>
            </a:r>
            <a:r>
              <a:rPr lang="en-US" sz="2400" b="1" dirty="0"/>
              <a:t>apt-get update</a:t>
            </a:r>
            <a:r>
              <a:rPr lang="en-US" sz="2400" dirty="0"/>
              <a:t> </a:t>
            </a:r>
            <a:endParaRPr lang="en-US" sz="2400" dirty="0" smtClean="0"/>
          </a:p>
          <a:p>
            <a:r>
              <a:rPr lang="en-US" sz="2400" b="1" dirty="0" err="1" smtClean="0"/>
              <a:t>sudo</a:t>
            </a:r>
            <a:r>
              <a:rPr lang="en-US" sz="2400" dirty="0" smtClean="0"/>
              <a:t> </a:t>
            </a:r>
            <a:r>
              <a:rPr lang="en-US" sz="2400" b="1" dirty="0"/>
              <a:t>apt-get install</a:t>
            </a:r>
            <a:r>
              <a:rPr lang="en-US" sz="2400" dirty="0"/>
              <a:t> fuse fuse-</a:t>
            </a:r>
            <a:r>
              <a:rPr lang="en-US" sz="2400" dirty="0" err="1"/>
              <a:t>exfat</a:t>
            </a:r>
            <a:r>
              <a:rPr lang="en-US" sz="2400" dirty="0"/>
              <a:t> </a:t>
            </a:r>
            <a:r>
              <a:rPr lang="en-US" sz="2400" dirty="0" err="1"/>
              <a:t>exfat-utils</a:t>
            </a:r>
            <a:endParaRPr lang="en-US" sz="2400" dirty="0" smtClean="0"/>
          </a:p>
        </p:txBody>
      </p:sp>
      <p:sp>
        <p:nvSpPr>
          <p:cNvPr id="6" name="TextBox 5"/>
          <p:cNvSpPr txBox="1"/>
          <p:nvPr/>
        </p:nvSpPr>
        <p:spPr>
          <a:xfrm>
            <a:off x="1408580" y="4454642"/>
            <a:ext cx="6144023" cy="1569660"/>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a:t>﻿﻿</a:t>
            </a:r>
            <a:r>
              <a:rPr lang="en-US" sz="2400" b="1" dirty="0" err="1" smtClean="0"/>
              <a:t>sudo</a:t>
            </a:r>
            <a:r>
              <a:rPr lang="en-US" sz="2400" dirty="0" smtClean="0"/>
              <a:t> </a:t>
            </a:r>
            <a:r>
              <a:rPr lang="en-US" sz="2400" b="1" dirty="0" err="1"/>
              <a:t>mkdir</a:t>
            </a:r>
            <a:r>
              <a:rPr lang="en-US" sz="2400" dirty="0"/>
              <a:t> /media/</a:t>
            </a:r>
            <a:r>
              <a:rPr lang="en-US" sz="2400" dirty="0" err="1"/>
              <a:t>exfat</a:t>
            </a:r>
            <a:r>
              <a:rPr lang="en-US" sz="2400" dirty="0"/>
              <a:t> </a:t>
            </a:r>
            <a:endParaRPr lang="en-US" sz="2400" dirty="0" smtClean="0"/>
          </a:p>
          <a:p>
            <a:r>
              <a:rPr lang="en-US" sz="2400" b="1" dirty="0" err="1" smtClean="0"/>
              <a:t>sudo</a:t>
            </a:r>
            <a:r>
              <a:rPr lang="en-US" sz="2400" dirty="0" smtClean="0"/>
              <a:t> </a:t>
            </a:r>
            <a:r>
              <a:rPr lang="en-US" sz="2400" b="1" dirty="0"/>
              <a:t>mount</a:t>
            </a:r>
            <a:r>
              <a:rPr lang="en-US" sz="2400" dirty="0"/>
              <a:t> -t </a:t>
            </a:r>
            <a:r>
              <a:rPr lang="en-US" sz="2400" dirty="0" err="1"/>
              <a:t>exfat</a:t>
            </a:r>
            <a:r>
              <a:rPr lang="en-US" sz="2400" dirty="0"/>
              <a:t> /</a:t>
            </a:r>
            <a:r>
              <a:rPr lang="en-US" sz="2400" dirty="0" err="1"/>
              <a:t>dev</a:t>
            </a:r>
            <a:r>
              <a:rPr lang="en-US" sz="2400" dirty="0"/>
              <a:t>/sdb1 /media/</a:t>
            </a:r>
            <a:r>
              <a:rPr lang="en-US" sz="2400" dirty="0" err="1" smtClean="0"/>
              <a:t>exfat</a:t>
            </a:r>
            <a:endParaRPr lang="en-US" sz="2400" dirty="0" smtClean="0"/>
          </a:p>
          <a:p>
            <a:r>
              <a:rPr lang="en-US" sz="2400" dirty="0" smtClean="0"/>
              <a:t>…</a:t>
            </a:r>
          </a:p>
          <a:p>
            <a:r>
              <a:rPr lang="en-US" sz="2400" b="1" dirty="0" err="1"/>
              <a:t>sudo</a:t>
            </a:r>
            <a:r>
              <a:rPr lang="en-US" sz="2400" dirty="0"/>
              <a:t> </a:t>
            </a:r>
            <a:r>
              <a:rPr lang="en-US" sz="2400" b="1" dirty="0" err="1"/>
              <a:t>umount</a:t>
            </a:r>
            <a:r>
              <a:rPr lang="en-US" sz="2400" dirty="0"/>
              <a:t> /media/</a:t>
            </a:r>
            <a:r>
              <a:rPr lang="en-US" sz="2400" dirty="0" err="1"/>
              <a:t>exfat</a:t>
            </a:r>
            <a:endParaRPr lang="en-US" sz="2400" dirty="0"/>
          </a:p>
        </p:txBody>
      </p:sp>
    </p:spTree>
    <p:extLst>
      <p:ext uri="{BB962C8B-B14F-4D97-AF65-F5344CB8AC3E}">
        <p14:creationId xmlns:p14="http://schemas.microsoft.com/office/powerpoint/2010/main" val="3576765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Non-XML </a:t>
            </a:r>
            <a:r>
              <a:rPr lang="en-US" smtClean="0"/>
              <a:t>API functions</a:t>
            </a:r>
            <a:endParaRPr lang="en-US" dirty="0"/>
          </a:p>
        </p:txBody>
      </p:sp>
      <p:sp>
        <p:nvSpPr>
          <p:cNvPr id="3" name="Content Placeholder 2"/>
          <p:cNvSpPr>
            <a:spLocks noGrp="1"/>
          </p:cNvSpPr>
          <p:nvPr>
            <p:ph idx="1"/>
          </p:nvPr>
        </p:nvSpPr>
        <p:spPr/>
        <p:txBody>
          <a:bodyPr>
            <a:normAutofit/>
          </a:bodyPr>
          <a:lstStyle/>
          <a:p>
            <a:r>
              <a:rPr lang="en-US" dirty="0"/>
              <a:t>Initialization</a:t>
            </a:r>
          </a:p>
          <a:p>
            <a:pPr lvl="1"/>
            <a:r>
              <a:rPr lang="en-US" dirty="0" err="1"/>
              <a:t>init</a:t>
            </a:r>
            <a:r>
              <a:rPr lang="en-US" dirty="0"/>
              <a:t> adios, allocate buffer, declare groups and select write methods for each group.</a:t>
            </a:r>
          </a:p>
          <a:p>
            <a:pPr marL="857250" lvl="2" indent="0">
              <a:buNone/>
            </a:pPr>
            <a:r>
              <a:rPr lang="en-US" dirty="0"/>
              <a:t>﻿</a:t>
            </a:r>
            <a:r>
              <a:rPr lang="en-US" dirty="0" err="1">
                <a:solidFill>
                  <a:srgbClr val="FF0000"/>
                </a:solidFill>
              </a:rPr>
              <a:t>adios_init_noxml</a:t>
            </a:r>
            <a:r>
              <a:rPr lang="en-US" dirty="0"/>
              <a:t> ();        </a:t>
            </a:r>
          </a:p>
          <a:p>
            <a:pPr marL="857250" lvl="2" indent="0">
              <a:buNone/>
            </a:pPr>
            <a:r>
              <a:rPr lang="en-US" dirty="0" err="1">
                <a:solidFill>
                  <a:srgbClr val="FF0000"/>
                </a:solidFill>
              </a:rPr>
              <a:t>adios_allocate_buffer</a:t>
            </a:r>
            <a:r>
              <a:rPr lang="en-US" dirty="0"/>
              <a:t> (ADIOS_BUFFER_ALLOC_NOW, 10);</a:t>
            </a:r>
          </a:p>
          <a:p>
            <a:pPr marL="1657350" lvl="3" indent="-342900"/>
            <a:r>
              <a:rPr lang="en-US" dirty="0"/>
              <a:t>when and how much buffer to allocate (in MB)</a:t>
            </a:r>
          </a:p>
          <a:p>
            <a:pPr marL="857250" lvl="2" indent="0">
              <a:buNone/>
            </a:pPr>
            <a:r>
              <a:rPr lang="en-US" dirty="0" err="1">
                <a:solidFill>
                  <a:srgbClr val="FF0000"/>
                </a:solidFill>
              </a:rPr>
              <a:t>adios_declare_group</a:t>
            </a:r>
            <a:r>
              <a:rPr lang="en-US" dirty="0">
                <a:solidFill>
                  <a:srgbClr val="FF0000"/>
                </a:solidFill>
              </a:rPr>
              <a:t> </a:t>
            </a:r>
            <a:r>
              <a:rPr lang="en-US" dirty="0"/>
              <a:t>(&amp;group, "restart", "</a:t>
            </a:r>
            <a:r>
              <a:rPr lang="en-US" dirty="0" err="1"/>
              <a:t>iter</a:t>
            </a:r>
            <a:r>
              <a:rPr lang="en-US" dirty="0"/>
              <a:t>", </a:t>
            </a:r>
            <a:r>
              <a:rPr lang="en-US" dirty="0" err="1"/>
              <a:t>adios_flag_yes</a:t>
            </a:r>
            <a:r>
              <a:rPr lang="en-US" dirty="0"/>
              <a:t>);</a:t>
            </a:r>
          </a:p>
          <a:p>
            <a:pPr lvl="3" indent="-285750"/>
            <a:r>
              <a:rPr lang="en-US" dirty="0"/>
              <a:t>group with name and optional </a:t>
            </a:r>
            <a:r>
              <a:rPr lang="en-US" dirty="0" err="1"/>
              <a:t>timestep</a:t>
            </a:r>
            <a:r>
              <a:rPr lang="en-US" dirty="0"/>
              <a:t> indicator (</a:t>
            </a:r>
            <a:r>
              <a:rPr lang="en-US" dirty="0" err="1"/>
              <a:t>iter</a:t>
            </a:r>
            <a:r>
              <a:rPr lang="en-US" dirty="0"/>
              <a:t>) and</a:t>
            </a:r>
            <a:br>
              <a:rPr lang="en-US" dirty="0"/>
            </a:br>
            <a:r>
              <a:rPr lang="en-US" dirty="0"/>
              <a:t>whether statistics should be generated and stored</a:t>
            </a:r>
          </a:p>
          <a:p>
            <a:pPr marL="857250" lvl="2" indent="0">
              <a:buNone/>
            </a:pPr>
            <a:r>
              <a:rPr lang="en-US" dirty="0" err="1">
                <a:solidFill>
                  <a:srgbClr val="FF0000"/>
                </a:solidFill>
              </a:rPr>
              <a:t>adios_select_method</a:t>
            </a:r>
            <a:r>
              <a:rPr lang="en-US" dirty="0">
                <a:solidFill>
                  <a:srgbClr val="FF0000"/>
                </a:solidFill>
              </a:rPr>
              <a:t> </a:t>
            </a:r>
            <a:r>
              <a:rPr lang="en-US" dirty="0"/>
              <a:t>(group, "MPI", "", "");</a:t>
            </a:r>
          </a:p>
          <a:p>
            <a:pPr lvl="3" indent="-285750"/>
            <a:r>
              <a:rPr lang="en-US" dirty="0"/>
              <a:t>with optional parameter list, and base path string for output files</a:t>
            </a:r>
          </a:p>
          <a:p>
            <a:pPr marL="0" indent="0">
              <a:buNone/>
            </a:pPr>
            <a:endParaRPr lang="pt-BR"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80</a:t>
            </a:fld>
            <a:endParaRPr lang="en-US"/>
          </a:p>
        </p:txBody>
      </p:sp>
    </p:spTree>
    <p:extLst>
      <p:ext uri="{BB962C8B-B14F-4D97-AF65-F5344CB8AC3E}">
        <p14:creationId xmlns:p14="http://schemas.microsoft.com/office/powerpoint/2010/main" val="550821709"/>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Non-XML </a:t>
            </a:r>
            <a:r>
              <a:rPr lang="en-US" smtClean="0"/>
              <a:t>API functions</a:t>
            </a:r>
            <a:endParaRPr lang="en-US" dirty="0"/>
          </a:p>
        </p:txBody>
      </p:sp>
      <p:sp>
        <p:nvSpPr>
          <p:cNvPr id="3" name="Content Placeholder 2"/>
          <p:cNvSpPr>
            <a:spLocks noGrp="1"/>
          </p:cNvSpPr>
          <p:nvPr>
            <p:ph idx="1"/>
          </p:nvPr>
        </p:nvSpPr>
        <p:spPr/>
        <p:txBody>
          <a:bodyPr>
            <a:normAutofit lnSpcReduction="10000"/>
          </a:bodyPr>
          <a:lstStyle/>
          <a:p>
            <a:r>
              <a:rPr lang="en-US" dirty="0" smtClean="0"/>
              <a:t>Definition</a:t>
            </a:r>
            <a:endParaRPr lang="en-US" dirty="0"/>
          </a:p>
          <a:p>
            <a:pPr marL="457200" lvl="1" indent="0">
              <a:buNone/>
            </a:pPr>
            <a:r>
              <a:rPr lang="pt-BR" dirty="0" smtClean="0"/>
              <a:t>int64_t </a:t>
            </a:r>
            <a:r>
              <a:rPr lang="pt-BR" dirty="0"/>
              <a:t>﻿</a:t>
            </a:r>
            <a:r>
              <a:rPr lang="pt-BR" dirty="0" err="1">
                <a:solidFill>
                  <a:srgbClr val="FF0000"/>
                </a:solidFill>
              </a:rPr>
              <a:t>adios_define_var</a:t>
            </a:r>
            <a:r>
              <a:rPr lang="pt-BR" dirty="0">
                <a:solidFill>
                  <a:srgbClr val="FF0000"/>
                </a:solidFill>
              </a:rPr>
              <a:t> </a:t>
            </a:r>
            <a:r>
              <a:rPr lang="pt-BR" dirty="0"/>
              <a:t>(</a:t>
            </a:r>
            <a:r>
              <a:rPr lang="pt-BR" dirty="0" err="1"/>
              <a:t>group</a:t>
            </a:r>
            <a:r>
              <a:rPr lang="pt-BR" dirty="0"/>
              <a:t>, “</a:t>
            </a:r>
            <a:r>
              <a:rPr lang="pt-BR" dirty="0" err="1"/>
              <a:t>name</a:t>
            </a:r>
            <a:r>
              <a:rPr lang="pt-BR" dirty="0"/>
              <a:t>”, “path”, </a:t>
            </a:r>
            <a:r>
              <a:rPr lang="pt-BR" dirty="0" err="1"/>
              <a:t>type</a:t>
            </a:r>
            <a:r>
              <a:rPr lang="pt-BR" dirty="0"/>
              <a:t>,</a:t>
            </a:r>
            <a:br>
              <a:rPr lang="pt-BR" dirty="0"/>
            </a:br>
            <a:r>
              <a:rPr lang="pt-BR" dirty="0"/>
              <a:t>                                “</a:t>
            </a:r>
            <a:r>
              <a:rPr lang="pt-BR" dirty="0" err="1"/>
              <a:t>local_dims</a:t>
            </a:r>
            <a:r>
              <a:rPr lang="pt-BR" dirty="0"/>
              <a:t>”, “</a:t>
            </a:r>
            <a:r>
              <a:rPr lang="pt-BR" dirty="0" err="1"/>
              <a:t>global_dims</a:t>
            </a:r>
            <a:r>
              <a:rPr lang="pt-BR" dirty="0"/>
              <a:t>”, “offsets”)</a:t>
            </a:r>
          </a:p>
          <a:p>
            <a:pPr marL="800100" lvl="1" indent="-342900"/>
            <a:r>
              <a:rPr lang="pt-BR" dirty="0" smtClean="0"/>
              <a:t>Similar </a:t>
            </a:r>
            <a:r>
              <a:rPr lang="pt-BR" dirty="0" err="1" smtClean="0"/>
              <a:t>to</a:t>
            </a:r>
            <a:r>
              <a:rPr lang="pt-BR" dirty="0" smtClean="0"/>
              <a:t> </a:t>
            </a:r>
            <a:r>
              <a:rPr lang="pt-BR" dirty="0" err="1" smtClean="0"/>
              <a:t>how</a:t>
            </a:r>
            <a:r>
              <a:rPr lang="pt-BR" dirty="0" smtClean="0"/>
              <a:t> </a:t>
            </a:r>
            <a:r>
              <a:rPr lang="pt-BR" dirty="0" err="1" smtClean="0"/>
              <a:t>we</a:t>
            </a:r>
            <a:r>
              <a:rPr lang="pt-BR" dirty="0" smtClean="0"/>
              <a:t> define a </a:t>
            </a:r>
            <a:r>
              <a:rPr lang="pt-BR" dirty="0" err="1" smtClean="0"/>
              <a:t>variable</a:t>
            </a:r>
            <a:r>
              <a:rPr lang="pt-BR" dirty="0" smtClean="0"/>
              <a:t> in </a:t>
            </a:r>
            <a:r>
              <a:rPr lang="pt-BR" dirty="0" err="1" smtClean="0"/>
              <a:t>the</a:t>
            </a:r>
            <a:r>
              <a:rPr lang="pt-BR" dirty="0" smtClean="0"/>
              <a:t> XML file </a:t>
            </a:r>
          </a:p>
          <a:p>
            <a:pPr marL="800100" lvl="1" indent="-342900"/>
            <a:r>
              <a:rPr lang="pt-BR" dirty="0" err="1" smtClean="0"/>
              <a:t>returns</a:t>
            </a:r>
            <a:r>
              <a:rPr lang="pt-BR" dirty="0" smtClean="0"/>
              <a:t> a </a:t>
            </a:r>
            <a:r>
              <a:rPr lang="pt-BR" dirty="0" err="1" smtClean="0"/>
              <a:t>handle</a:t>
            </a:r>
            <a:r>
              <a:rPr lang="pt-BR" dirty="0" smtClean="0"/>
              <a:t> </a:t>
            </a:r>
            <a:r>
              <a:rPr lang="pt-BR" dirty="0" err="1" smtClean="0"/>
              <a:t>to</a:t>
            </a:r>
            <a:r>
              <a:rPr lang="pt-BR" dirty="0" smtClean="0"/>
              <a:t> </a:t>
            </a:r>
            <a:r>
              <a:rPr lang="pt-BR" dirty="0" err="1" smtClean="0"/>
              <a:t>the</a:t>
            </a:r>
            <a:r>
              <a:rPr lang="pt-BR" dirty="0" smtClean="0"/>
              <a:t> </a:t>
            </a:r>
            <a:r>
              <a:rPr lang="pt-BR" dirty="0" err="1" smtClean="0"/>
              <a:t>specific</a:t>
            </a:r>
            <a:r>
              <a:rPr lang="pt-BR" dirty="0" smtClean="0"/>
              <a:t> </a:t>
            </a:r>
            <a:r>
              <a:rPr lang="pt-BR" dirty="0" err="1" smtClean="0"/>
              <a:t>definition</a:t>
            </a:r>
            <a:endParaRPr lang="pt-BR" dirty="0" smtClean="0"/>
          </a:p>
          <a:p>
            <a:pPr marL="400050"/>
            <a:r>
              <a:rPr lang="pt-BR" dirty="0" err="1" smtClean="0"/>
              <a:t>Dimensions</a:t>
            </a:r>
            <a:r>
              <a:rPr lang="pt-BR" dirty="0" smtClean="0"/>
              <a:t>/offsets </a:t>
            </a:r>
            <a:r>
              <a:rPr lang="pt-BR" dirty="0" err="1" smtClean="0"/>
              <a:t>can</a:t>
            </a:r>
            <a:r>
              <a:rPr lang="pt-BR" dirty="0" smtClean="0"/>
              <a:t> </a:t>
            </a:r>
            <a:r>
              <a:rPr lang="pt-BR" dirty="0" err="1" smtClean="0"/>
              <a:t>be</a:t>
            </a:r>
            <a:r>
              <a:rPr lang="pt-BR" dirty="0" smtClean="0"/>
              <a:t> </a:t>
            </a:r>
            <a:r>
              <a:rPr lang="pt-BR" dirty="0" err="1" smtClean="0"/>
              <a:t>defined</a:t>
            </a:r>
            <a:r>
              <a:rPr lang="pt-BR" dirty="0" smtClean="0"/>
              <a:t> </a:t>
            </a:r>
            <a:r>
              <a:rPr lang="pt-BR" dirty="0" err="1" smtClean="0"/>
              <a:t>with</a:t>
            </a:r>
            <a:endParaRPr lang="pt-BR" dirty="0" smtClean="0"/>
          </a:p>
          <a:p>
            <a:pPr marL="800100" lvl="1"/>
            <a:r>
              <a:rPr lang="pt-BR" dirty="0" err="1" smtClean="0"/>
              <a:t>scalars</a:t>
            </a:r>
            <a:r>
              <a:rPr lang="pt-BR" dirty="0" smtClean="0"/>
              <a:t> (as in </a:t>
            </a:r>
            <a:r>
              <a:rPr lang="pt-BR" dirty="0" err="1" smtClean="0"/>
              <a:t>the</a:t>
            </a:r>
            <a:r>
              <a:rPr lang="pt-BR" dirty="0" smtClean="0"/>
              <a:t> XML </a:t>
            </a:r>
            <a:r>
              <a:rPr lang="pt-BR" dirty="0" err="1" smtClean="0"/>
              <a:t>version</a:t>
            </a:r>
            <a:r>
              <a:rPr lang="pt-BR" dirty="0" smtClean="0"/>
              <a:t>)</a:t>
            </a:r>
          </a:p>
          <a:p>
            <a:pPr marL="1200150" lvl="2"/>
            <a:r>
              <a:rPr lang="pt-BR" sz="1800" dirty="0" smtClean="0">
                <a:latin typeface="Courier New"/>
                <a:cs typeface="Courier New"/>
              </a:rPr>
              <a:t>id = </a:t>
            </a:r>
            <a:r>
              <a:rPr lang="pt-BR" sz="1800" dirty="0" err="1" smtClean="0">
                <a:latin typeface="Courier New"/>
                <a:cs typeface="Courier New"/>
              </a:rPr>
              <a:t>adios_define_var</a:t>
            </a:r>
            <a:r>
              <a:rPr lang="pt-BR" sz="1800" dirty="0" smtClean="0">
                <a:latin typeface="Courier New"/>
                <a:cs typeface="Courier New"/>
              </a:rPr>
              <a:t> (</a:t>
            </a:r>
            <a:r>
              <a:rPr lang="pt-BR" sz="1800" dirty="0" err="1" smtClean="0">
                <a:latin typeface="Courier New"/>
                <a:cs typeface="Courier New"/>
              </a:rPr>
              <a:t>g</a:t>
            </a:r>
            <a:r>
              <a:rPr lang="pt-BR" sz="1800" dirty="0" smtClean="0">
                <a:latin typeface="Courier New"/>
                <a:cs typeface="Courier New"/>
              </a:rPr>
              <a:t>, “</a:t>
            </a:r>
            <a:r>
              <a:rPr lang="pt-BR" sz="1800" dirty="0" err="1" smtClean="0">
                <a:latin typeface="Courier New"/>
                <a:cs typeface="Courier New"/>
              </a:rPr>
              <a:t>xy</a:t>
            </a:r>
            <a:r>
              <a:rPr lang="pt-BR" sz="1800" dirty="0" smtClean="0">
                <a:latin typeface="Courier New"/>
                <a:cs typeface="Courier New"/>
              </a:rPr>
              <a:t>”, “”, </a:t>
            </a:r>
            <a:r>
              <a:rPr lang="pt-BR" sz="1800" dirty="0" err="1" smtClean="0">
                <a:latin typeface="Courier New"/>
                <a:cs typeface="Courier New"/>
              </a:rPr>
              <a:t>adios_double</a:t>
            </a:r>
            <a:r>
              <a:rPr lang="pt-BR" sz="1800" dirty="0" smtClean="0">
                <a:latin typeface="Courier New"/>
                <a:cs typeface="Courier New"/>
              </a:rPr>
              <a:t>, </a:t>
            </a:r>
            <a:br>
              <a:rPr lang="pt-BR" sz="1800" dirty="0" smtClean="0">
                <a:latin typeface="Courier New"/>
                <a:cs typeface="Courier New"/>
              </a:rPr>
            </a:br>
            <a:r>
              <a:rPr lang="pt-BR" sz="1800" dirty="0" smtClean="0">
                <a:latin typeface="Courier New"/>
                <a:cs typeface="Courier New"/>
              </a:rPr>
              <a:t>         “</a:t>
            </a:r>
            <a:r>
              <a:rPr lang="pt-BR" sz="1800" dirty="0" err="1" smtClean="0">
                <a:latin typeface="Courier New"/>
                <a:cs typeface="Courier New"/>
              </a:rPr>
              <a:t>nx_global</a:t>
            </a:r>
            <a:r>
              <a:rPr lang="pt-BR" sz="1800" dirty="0" smtClean="0">
                <a:latin typeface="Courier New"/>
                <a:cs typeface="Courier New"/>
              </a:rPr>
              <a:t>, </a:t>
            </a:r>
            <a:r>
              <a:rPr lang="pt-BR" sz="1800" dirty="0" err="1" smtClean="0">
                <a:latin typeface="Courier New"/>
                <a:cs typeface="Courier New"/>
              </a:rPr>
              <a:t>ny_global</a:t>
            </a:r>
            <a:r>
              <a:rPr lang="pt-BR" sz="1800" dirty="0" smtClean="0">
                <a:latin typeface="Courier New"/>
                <a:cs typeface="Courier New"/>
              </a:rPr>
              <a:t>”, </a:t>
            </a:r>
            <a:br>
              <a:rPr lang="pt-BR" sz="1800" dirty="0" smtClean="0">
                <a:latin typeface="Courier New"/>
                <a:cs typeface="Courier New"/>
              </a:rPr>
            </a:br>
            <a:r>
              <a:rPr lang="pt-BR" sz="1800" dirty="0" smtClean="0">
                <a:latin typeface="Courier New"/>
                <a:cs typeface="Courier New"/>
              </a:rPr>
              <a:t>         “</a:t>
            </a:r>
            <a:r>
              <a:rPr lang="pt-BR" sz="1800" dirty="0" err="1" smtClean="0">
                <a:latin typeface="Courier New"/>
                <a:cs typeface="Courier New"/>
              </a:rPr>
              <a:t>nx_local</a:t>
            </a:r>
            <a:r>
              <a:rPr lang="pt-BR" sz="1800" dirty="0" smtClean="0">
                <a:latin typeface="Courier New"/>
                <a:cs typeface="Courier New"/>
              </a:rPr>
              <a:t>, </a:t>
            </a:r>
            <a:r>
              <a:rPr lang="pt-BR" sz="1800" dirty="0" err="1" smtClean="0">
                <a:latin typeface="Courier New"/>
                <a:cs typeface="Courier New"/>
              </a:rPr>
              <a:t>ny_local</a:t>
            </a:r>
            <a:r>
              <a:rPr lang="pt-BR" sz="1800" dirty="0" smtClean="0">
                <a:latin typeface="Courier New"/>
                <a:cs typeface="Courier New"/>
              </a:rPr>
              <a:t>”, </a:t>
            </a:r>
            <a:br>
              <a:rPr lang="pt-BR" sz="1800" dirty="0" smtClean="0">
                <a:latin typeface="Courier New"/>
                <a:cs typeface="Courier New"/>
              </a:rPr>
            </a:br>
            <a:r>
              <a:rPr lang="pt-BR" sz="1800" dirty="0" smtClean="0">
                <a:latin typeface="Courier New"/>
                <a:cs typeface="Courier New"/>
              </a:rPr>
              <a:t>         “</a:t>
            </a:r>
            <a:r>
              <a:rPr lang="pt-BR" sz="1800" dirty="0" err="1" smtClean="0">
                <a:latin typeface="Courier New"/>
                <a:cs typeface="Courier New"/>
              </a:rPr>
              <a:t>offs_x,offs_y</a:t>
            </a:r>
            <a:r>
              <a:rPr lang="pt-BR" sz="1800" dirty="0" smtClean="0">
                <a:latin typeface="Courier New"/>
                <a:cs typeface="Courier New"/>
              </a:rPr>
              <a:t>”)</a:t>
            </a:r>
          </a:p>
          <a:p>
            <a:pPr marL="1200150" lvl="2"/>
            <a:r>
              <a:rPr lang="pt-BR" dirty="0" err="1" smtClean="0"/>
              <a:t>need</a:t>
            </a:r>
            <a:r>
              <a:rPr lang="pt-BR" dirty="0" smtClean="0"/>
              <a:t> </a:t>
            </a:r>
            <a:r>
              <a:rPr lang="pt-BR" dirty="0" err="1" smtClean="0"/>
              <a:t>to</a:t>
            </a:r>
            <a:r>
              <a:rPr lang="pt-BR" dirty="0" smtClean="0"/>
              <a:t> define </a:t>
            </a:r>
            <a:r>
              <a:rPr lang="pt-BR" dirty="0" err="1" smtClean="0"/>
              <a:t>and</a:t>
            </a:r>
            <a:r>
              <a:rPr lang="pt-BR" dirty="0" smtClean="0"/>
              <a:t> </a:t>
            </a:r>
            <a:r>
              <a:rPr lang="pt-BR" dirty="0" err="1" smtClean="0"/>
              <a:t>write</a:t>
            </a:r>
            <a:r>
              <a:rPr lang="pt-BR" dirty="0" smtClean="0"/>
              <a:t> </a:t>
            </a:r>
            <a:r>
              <a:rPr lang="pt-BR" dirty="0" err="1" smtClean="0"/>
              <a:t>several</a:t>
            </a:r>
            <a:r>
              <a:rPr lang="pt-BR" dirty="0" smtClean="0"/>
              <a:t> </a:t>
            </a:r>
            <a:r>
              <a:rPr lang="pt-BR" dirty="0" err="1" smtClean="0"/>
              <a:t>scalars</a:t>
            </a:r>
            <a:r>
              <a:rPr lang="pt-BR" dirty="0" smtClean="0"/>
              <a:t> </a:t>
            </a:r>
            <a:r>
              <a:rPr lang="pt-BR" dirty="0" err="1" smtClean="0"/>
              <a:t>along</a:t>
            </a:r>
            <a:r>
              <a:rPr lang="pt-BR" dirty="0" smtClean="0"/>
              <a:t> </a:t>
            </a:r>
            <a:r>
              <a:rPr lang="pt-BR" dirty="0" err="1" smtClean="0"/>
              <a:t>with</a:t>
            </a:r>
            <a:r>
              <a:rPr lang="pt-BR" dirty="0" smtClean="0"/>
              <a:t> </a:t>
            </a:r>
            <a:r>
              <a:rPr lang="pt-BR" dirty="0" err="1" smtClean="0"/>
              <a:t>the</a:t>
            </a:r>
            <a:r>
              <a:rPr lang="pt-BR" dirty="0" smtClean="0"/>
              <a:t> </a:t>
            </a:r>
            <a:r>
              <a:rPr lang="pt-BR" dirty="0" err="1" smtClean="0"/>
              <a:t>array</a:t>
            </a:r>
            <a:endParaRPr lang="pt-BR" dirty="0" smtClean="0"/>
          </a:p>
          <a:p>
            <a:pPr marL="800100" lvl="1"/>
            <a:r>
              <a:rPr lang="pt-BR" dirty="0" err="1" smtClean="0"/>
              <a:t>actual</a:t>
            </a:r>
            <a:r>
              <a:rPr lang="pt-BR" dirty="0" smtClean="0"/>
              <a:t> </a:t>
            </a:r>
            <a:r>
              <a:rPr lang="pt-BR" dirty="0" err="1" smtClean="0"/>
              <a:t>numbers</a:t>
            </a:r>
            <a:endParaRPr lang="pt-BR" dirty="0" smtClean="0"/>
          </a:p>
          <a:p>
            <a:pPr marL="1200150" lvl="2"/>
            <a:r>
              <a:rPr lang="pt-BR" sz="1800" dirty="0" smtClean="0">
                <a:latin typeface="Courier New"/>
                <a:cs typeface="Courier New"/>
              </a:rPr>
              <a:t>id = </a:t>
            </a:r>
            <a:r>
              <a:rPr lang="pt-BR" sz="1800" dirty="0" err="1" smtClean="0">
                <a:latin typeface="Courier New"/>
                <a:cs typeface="Courier New"/>
              </a:rPr>
              <a:t>adios_define_var</a:t>
            </a:r>
            <a:r>
              <a:rPr lang="pt-BR" sz="1800" dirty="0" smtClean="0">
                <a:latin typeface="Courier New"/>
                <a:cs typeface="Courier New"/>
              </a:rPr>
              <a:t> </a:t>
            </a:r>
            <a:r>
              <a:rPr lang="pt-BR" sz="1800" dirty="0">
                <a:latin typeface="Courier New"/>
                <a:cs typeface="Courier New"/>
              </a:rPr>
              <a:t>(</a:t>
            </a:r>
            <a:r>
              <a:rPr lang="pt-BR" sz="1800" dirty="0" err="1">
                <a:latin typeface="Courier New"/>
                <a:cs typeface="Courier New"/>
              </a:rPr>
              <a:t>g</a:t>
            </a:r>
            <a:r>
              <a:rPr lang="pt-BR" sz="1800" dirty="0">
                <a:latin typeface="Courier New"/>
                <a:cs typeface="Courier New"/>
              </a:rPr>
              <a:t>, “</a:t>
            </a:r>
            <a:r>
              <a:rPr lang="pt-BR" sz="1800" dirty="0" err="1">
                <a:latin typeface="Courier New"/>
                <a:cs typeface="Courier New"/>
              </a:rPr>
              <a:t>xy</a:t>
            </a:r>
            <a:r>
              <a:rPr lang="pt-BR" sz="1800" dirty="0">
                <a:latin typeface="Courier New"/>
                <a:cs typeface="Courier New"/>
              </a:rPr>
              <a:t>”, “”, </a:t>
            </a:r>
            <a:r>
              <a:rPr lang="pt-BR" sz="1800" dirty="0" err="1">
                <a:latin typeface="Courier New"/>
                <a:cs typeface="Courier New"/>
              </a:rPr>
              <a:t>adios_double</a:t>
            </a:r>
            <a:r>
              <a:rPr lang="pt-BR" sz="1800" dirty="0">
                <a:latin typeface="Courier New"/>
                <a:cs typeface="Courier New"/>
              </a:rPr>
              <a:t>, </a:t>
            </a:r>
            <a:r>
              <a:rPr lang="pt-BR" sz="1800" dirty="0" smtClean="0">
                <a:latin typeface="Courier New"/>
                <a:cs typeface="Courier New"/>
              </a:rPr>
              <a:t/>
            </a:r>
            <a:br>
              <a:rPr lang="pt-BR" sz="1800" dirty="0" smtClean="0">
                <a:latin typeface="Courier New"/>
                <a:cs typeface="Courier New"/>
              </a:rPr>
            </a:br>
            <a:r>
              <a:rPr lang="pt-BR" sz="1800" dirty="0" smtClean="0">
                <a:latin typeface="Courier New"/>
                <a:cs typeface="Courier New"/>
              </a:rPr>
              <a:t>        “100,100”</a:t>
            </a:r>
            <a:r>
              <a:rPr lang="pt-BR" sz="1800" dirty="0">
                <a:latin typeface="Courier New"/>
                <a:cs typeface="Courier New"/>
              </a:rPr>
              <a:t>, </a:t>
            </a:r>
            <a:r>
              <a:rPr lang="pt-BR" sz="1800" dirty="0" smtClean="0">
                <a:latin typeface="Courier New"/>
                <a:cs typeface="Courier New"/>
              </a:rPr>
              <a:t>“20,20”</a:t>
            </a:r>
            <a:r>
              <a:rPr lang="pt-BR" sz="1800" dirty="0">
                <a:latin typeface="Courier New"/>
                <a:cs typeface="Courier New"/>
              </a:rPr>
              <a:t>, </a:t>
            </a:r>
            <a:r>
              <a:rPr lang="pt-BR" sz="1800" dirty="0" smtClean="0">
                <a:latin typeface="Courier New"/>
                <a:cs typeface="Courier New"/>
              </a:rPr>
              <a:t>“0,40”)</a:t>
            </a:r>
            <a:endParaRPr lang="pt-BR" sz="1800" dirty="0">
              <a:latin typeface="Courier New"/>
              <a:cs typeface="Courier New"/>
            </a:endParaRPr>
          </a:p>
          <a:p>
            <a:pPr marL="800100" lvl="1"/>
            <a:endParaRPr lang="pt-BR"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81</a:t>
            </a:fld>
            <a:endParaRPr lang="en-US"/>
          </a:p>
        </p:txBody>
      </p:sp>
    </p:spTree>
    <p:extLst>
      <p:ext uri="{BB962C8B-B14F-4D97-AF65-F5344CB8AC3E}">
        <p14:creationId xmlns:p14="http://schemas.microsoft.com/office/powerpoint/2010/main" val="2545228419"/>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Multiple blocks per process</a:t>
            </a:r>
            <a:endParaRPr lang="en-US" dirty="0"/>
          </a:p>
        </p:txBody>
      </p:sp>
      <p:sp>
        <p:nvSpPr>
          <p:cNvPr id="3" name="Content Placeholder 2"/>
          <p:cNvSpPr>
            <a:spLocks noGrp="1"/>
          </p:cNvSpPr>
          <p:nvPr>
            <p:ph idx="1"/>
          </p:nvPr>
        </p:nvSpPr>
        <p:spPr/>
        <p:txBody>
          <a:bodyPr/>
          <a:lstStyle/>
          <a:p>
            <a:r>
              <a:rPr lang="en-US" dirty="0" smtClean="0"/>
              <a:t>AMR codes and load balancing strategies may want to write multiple pieces of a global variable from a single process</a:t>
            </a:r>
          </a:p>
          <a:p>
            <a:r>
              <a:rPr lang="en-US" dirty="0" smtClean="0"/>
              <a:t>ADIOS allows one to do that but </a:t>
            </a:r>
          </a:p>
          <a:p>
            <a:pPr lvl="1"/>
            <a:r>
              <a:rPr lang="en-US" dirty="0" smtClean="0"/>
              <a:t>one has to write the scalars defining the local dimensions and offsets for each block, and</a:t>
            </a:r>
          </a:p>
          <a:p>
            <a:pPr lvl="1"/>
            <a:r>
              <a:rPr lang="en-US" dirty="0" smtClean="0"/>
              <a:t>group size should be calculated accordingly</a:t>
            </a:r>
          </a:p>
          <a:p>
            <a:pPr lvl="1"/>
            <a:r>
              <a:rPr lang="en-US" dirty="0" smtClean="0"/>
              <a:t>This works with the XML API, too, but because of the group size issue, pre-generated write code cannot be used (should do the </a:t>
            </a:r>
            <a:r>
              <a:rPr lang="en-US" dirty="0" err="1" smtClean="0"/>
              <a:t>adios_write</a:t>
            </a:r>
            <a:r>
              <a:rPr lang="en-US" dirty="0" smtClean="0"/>
              <a:t>() calls manually)</a:t>
            </a:r>
          </a:p>
          <a:p>
            <a:pPr lvl="1"/>
            <a:r>
              <a:rPr lang="en-US" dirty="0" smtClean="0"/>
              <a:t>Array definition with the actual sizes as numbers saves from writing a lot of scalars (and writing source code)</a:t>
            </a:r>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82</a:t>
            </a:fld>
            <a:endParaRPr lang="en-US"/>
          </a:p>
        </p:txBody>
      </p:sp>
    </p:spTree>
    <p:extLst>
      <p:ext uri="{BB962C8B-B14F-4D97-AF65-F5344CB8AC3E}">
        <p14:creationId xmlns:p14="http://schemas.microsoft.com/office/powerpoint/2010/main" val="1303193233"/>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rgbClr val="0070C0"/>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83</a:t>
            </a:fld>
            <a:endParaRPr lang="en-US"/>
          </a:p>
        </p:txBody>
      </p:sp>
    </p:spTree>
    <p:extLst>
      <p:ext uri="{BB962C8B-B14F-4D97-AF65-F5344CB8AC3E}">
        <p14:creationId xmlns:p14="http://schemas.microsoft.com/office/powerpoint/2010/main" val="1327520411"/>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ADIOS Hands on Non-XML Write API</a:t>
            </a:r>
            <a:endParaRPr lang="en-US" dirty="0"/>
          </a:p>
        </p:txBody>
      </p:sp>
      <p:sp>
        <p:nvSpPr>
          <p:cNvPr id="3" name="Content Placeholder 2"/>
          <p:cNvSpPr>
            <a:spLocks noGrp="1"/>
          </p:cNvSpPr>
          <p:nvPr>
            <p:ph idx="1"/>
          </p:nvPr>
        </p:nvSpPr>
        <p:spPr/>
        <p:txBody>
          <a:bodyPr>
            <a:normAutofit/>
          </a:bodyPr>
          <a:lstStyle/>
          <a:p>
            <a:r>
              <a:rPr lang="en-US" dirty="0" smtClean="0"/>
              <a:t>Goals</a:t>
            </a:r>
          </a:p>
          <a:p>
            <a:pPr lvl="1"/>
            <a:r>
              <a:rPr lang="en-US" dirty="0" smtClean="0"/>
              <a:t>Use Non-XML API of ADIOS</a:t>
            </a:r>
          </a:p>
          <a:p>
            <a:pPr lvl="1"/>
            <a:r>
              <a:rPr lang="en-US" dirty="0" smtClean="0"/>
              <a:t>How to write multiple blocks of a variable from a process</a:t>
            </a:r>
          </a:p>
          <a:p>
            <a:pPr lvl="1"/>
            <a:endParaRPr lang="en-US" dirty="0" smtClean="0"/>
          </a:p>
          <a:p>
            <a:endParaRPr lang="en-US" dirty="0" smtClean="0"/>
          </a:p>
        </p:txBody>
      </p:sp>
      <p:sp>
        <p:nvSpPr>
          <p:cNvPr id="6" name="Slide Number Placeholder 5"/>
          <p:cNvSpPr>
            <a:spLocks noGrp="1"/>
          </p:cNvSpPr>
          <p:nvPr>
            <p:ph type="sldNum" sz="quarter" idx="12"/>
          </p:nvPr>
        </p:nvSpPr>
        <p:spPr/>
        <p:txBody>
          <a:bodyPr/>
          <a:lstStyle/>
          <a:p>
            <a:fld id="{81B36CC8-2166-4885-A85B-C55F76B1D6EF}" type="slidenum">
              <a:rPr lang="en-US" smtClean="0"/>
              <a:pPr/>
              <a:t>84</a:t>
            </a:fld>
            <a:endParaRPr lang="en-US"/>
          </a:p>
        </p:txBody>
      </p:sp>
    </p:spTree>
    <p:extLst>
      <p:ext uri="{BB962C8B-B14F-4D97-AF65-F5344CB8AC3E}">
        <p14:creationId xmlns:p14="http://schemas.microsoft.com/office/powerpoint/2010/main" val="2456704374"/>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Multi-block example (Fortran)</a:t>
            </a:r>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85</a:t>
            </a:fld>
            <a:endParaRPr lang="en-US" dirty="0"/>
          </a:p>
        </p:txBody>
      </p:sp>
      <p:grpSp>
        <p:nvGrpSpPr>
          <p:cNvPr id="4" name="Group 3"/>
          <p:cNvGrpSpPr/>
          <p:nvPr/>
        </p:nvGrpSpPr>
        <p:grpSpPr>
          <a:xfrm>
            <a:off x="4860142" y="2310163"/>
            <a:ext cx="3973858" cy="3790275"/>
            <a:chOff x="5170142" y="2510183"/>
            <a:chExt cx="3973858" cy="3790275"/>
          </a:xfrm>
        </p:grpSpPr>
        <p:sp>
          <p:nvSpPr>
            <p:cNvPr id="15" name="Rectangle 14"/>
            <p:cNvSpPr/>
            <p:nvPr/>
          </p:nvSpPr>
          <p:spPr>
            <a:xfrm>
              <a:off x="5170142" y="2510183"/>
              <a:ext cx="3973858" cy="3790275"/>
            </a:xfrm>
            <a:prstGeom prst="rect">
              <a:avLst/>
            </a:prstGeom>
            <a:solidFill>
              <a:srgbClr val="FFFFFF"/>
            </a:solidFill>
            <a:effectLst>
              <a:outerShdw blurRad="50800" dist="38100" dir="2700000" algn="tl" rotWithShape="0">
                <a:prstClr val="black">
                  <a:alpha val="40000"/>
                </a:prstClr>
              </a:outerShdw>
            </a:effectLst>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27" name="Group 26"/>
            <p:cNvGrpSpPr/>
            <p:nvPr/>
          </p:nvGrpSpPr>
          <p:grpSpPr>
            <a:xfrm>
              <a:off x="5291921" y="2681023"/>
              <a:ext cx="3737183" cy="3555171"/>
              <a:chOff x="961365" y="2689842"/>
              <a:chExt cx="3737183" cy="3555171"/>
            </a:xfrm>
          </p:grpSpPr>
          <p:pic>
            <p:nvPicPr>
              <p:cNvPr id="7" name="Picture 6" descr="xy.00.noxml.png"/>
              <p:cNvPicPr>
                <a:picLocks noChangeAspect="1"/>
              </p:cNvPicPr>
              <p:nvPr/>
            </p:nvPicPr>
            <p:blipFill rotWithShape="1">
              <a:blip r:embed="rId2">
                <a:extLst>
                  <a:ext uri="{28A0092B-C50C-407E-A947-70E740481C1C}">
                    <a14:useLocalDpi xmlns:a14="http://schemas.microsoft.com/office/drawing/2010/main" val="0"/>
                  </a:ext>
                </a:extLst>
              </a:blip>
              <a:srcRect l="6645" t="18119" r="7282"/>
              <a:stretch/>
            </p:blipFill>
            <p:spPr>
              <a:xfrm>
                <a:off x="961365" y="2689842"/>
                <a:ext cx="3737183" cy="3555171"/>
              </a:xfrm>
              <a:prstGeom prst="rect">
                <a:avLst/>
              </a:prstGeom>
            </p:spPr>
          </p:pic>
          <p:sp>
            <p:nvSpPr>
              <p:cNvPr id="23" name="TextBox 22"/>
              <p:cNvSpPr txBox="1"/>
              <p:nvPr/>
            </p:nvSpPr>
            <p:spPr>
              <a:xfrm>
                <a:off x="2055475" y="3649726"/>
                <a:ext cx="420908" cy="369332"/>
              </a:xfrm>
              <a:prstGeom prst="rect">
                <a:avLst/>
              </a:prstGeom>
              <a:noFill/>
            </p:spPr>
            <p:txBody>
              <a:bodyPr wrap="none" rtlCol="0">
                <a:spAutoFit/>
              </a:bodyPr>
              <a:lstStyle/>
              <a:p>
                <a:r>
                  <a:rPr lang="en-US" dirty="0" smtClean="0"/>
                  <a:t>P6</a:t>
                </a:r>
                <a:endParaRPr lang="en-US" dirty="0"/>
              </a:p>
            </p:txBody>
          </p:sp>
          <p:sp>
            <p:nvSpPr>
              <p:cNvPr id="24" name="TextBox 23"/>
              <p:cNvSpPr txBox="1"/>
              <p:nvPr/>
            </p:nvSpPr>
            <p:spPr>
              <a:xfrm>
                <a:off x="3557335" y="3643384"/>
                <a:ext cx="420908" cy="369332"/>
              </a:xfrm>
              <a:prstGeom prst="rect">
                <a:avLst/>
              </a:prstGeom>
              <a:noFill/>
            </p:spPr>
            <p:txBody>
              <a:bodyPr wrap="none" rtlCol="0">
                <a:spAutoFit/>
              </a:bodyPr>
              <a:lstStyle/>
              <a:p>
                <a:r>
                  <a:rPr lang="en-US" dirty="0" smtClean="0"/>
                  <a:t>P6</a:t>
                </a:r>
                <a:endParaRPr lang="en-US" dirty="0"/>
              </a:p>
            </p:txBody>
          </p:sp>
          <p:sp>
            <p:nvSpPr>
              <p:cNvPr id="18" name="TextBox 17"/>
              <p:cNvSpPr txBox="1"/>
              <p:nvPr/>
            </p:nvSpPr>
            <p:spPr>
              <a:xfrm>
                <a:off x="1309680" y="4425796"/>
                <a:ext cx="420908" cy="369332"/>
              </a:xfrm>
              <a:prstGeom prst="rect">
                <a:avLst/>
              </a:prstGeom>
              <a:noFill/>
            </p:spPr>
            <p:txBody>
              <a:bodyPr wrap="none" rtlCol="0">
                <a:spAutoFit/>
              </a:bodyPr>
              <a:lstStyle/>
              <a:p>
                <a:r>
                  <a:rPr lang="en-US" dirty="0" smtClean="0"/>
                  <a:t>P0</a:t>
                </a:r>
                <a:endParaRPr lang="en-US" dirty="0"/>
              </a:p>
            </p:txBody>
          </p:sp>
          <p:sp>
            <p:nvSpPr>
              <p:cNvPr id="25" name="TextBox 24"/>
              <p:cNvSpPr txBox="1"/>
              <p:nvPr/>
            </p:nvSpPr>
            <p:spPr>
              <a:xfrm>
                <a:off x="2811541" y="4419451"/>
                <a:ext cx="420908" cy="369332"/>
              </a:xfrm>
              <a:prstGeom prst="rect">
                <a:avLst/>
              </a:prstGeom>
              <a:noFill/>
            </p:spPr>
            <p:txBody>
              <a:bodyPr wrap="none" rtlCol="0">
                <a:spAutoFit/>
              </a:bodyPr>
              <a:lstStyle/>
              <a:p>
                <a:r>
                  <a:rPr lang="en-US" dirty="0" smtClean="0"/>
                  <a:t>P0</a:t>
                </a:r>
                <a:endParaRPr lang="en-US" dirty="0"/>
              </a:p>
            </p:txBody>
          </p:sp>
          <p:sp>
            <p:nvSpPr>
              <p:cNvPr id="13" name="TextBox 12"/>
              <p:cNvSpPr txBox="1"/>
              <p:nvPr/>
            </p:nvSpPr>
            <p:spPr>
              <a:xfrm>
                <a:off x="2396989" y="2948077"/>
                <a:ext cx="537903" cy="369332"/>
              </a:xfrm>
              <a:prstGeom prst="rect">
                <a:avLst/>
              </a:prstGeom>
              <a:noFill/>
            </p:spPr>
            <p:txBody>
              <a:bodyPr wrap="none" rtlCol="0">
                <a:spAutoFit/>
              </a:bodyPr>
              <a:lstStyle/>
              <a:p>
                <a:r>
                  <a:rPr lang="en-US" dirty="0" smtClean="0"/>
                  <a:t>P11</a:t>
                </a:r>
                <a:endParaRPr lang="en-US" dirty="0"/>
              </a:p>
            </p:txBody>
          </p:sp>
          <p:sp>
            <p:nvSpPr>
              <p:cNvPr id="26" name="TextBox 25"/>
              <p:cNvSpPr txBox="1"/>
              <p:nvPr/>
            </p:nvSpPr>
            <p:spPr>
              <a:xfrm>
                <a:off x="3907671" y="2959370"/>
                <a:ext cx="537903" cy="369332"/>
              </a:xfrm>
              <a:prstGeom prst="rect">
                <a:avLst/>
              </a:prstGeom>
              <a:noFill/>
            </p:spPr>
            <p:txBody>
              <a:bodyPr wrap="none" rtlCol="0">
                <a:spAutoFit/>
              </a:bodyPr>
              <a:lstStyle/>
              <a:p>
                <a:r>
                  <a:rPr lang="en-US" dirty="0" smtClean="0"/>
                  <a:t>P11</a:t>
                </a:r>
                <a:endParaRPr lang="en-US" dirty="0"/>
              </a:p>
            </p:txBody>
          </p:sp>
          <p:sp>
            <p:nvSpPr>
              <p:cNvPr id="9" name="TextBox 8"/>
              <p:cNvSpPr txBox="1"/>
              <p:nvPr/>
            </p:nvSpPr>
            <p:spPr>
              <a:xfrm>
                <a:off x="2645382" y="5112681"/>
                <a:ext cx="274434" cy="338554"/>
              </a:xfrm>
              <a:prstGeom prst="rect">
                <a:avLst/>
              </a:prstGeom>
              <a:solidFill>
                <a:schemeClr val="bg1"/>
              </a:solidFill>
            </p:spPr>
            <p:txBody>
              <a:bodyPr wrap="none" rtlCol="0">
                <a:spAutoFit/>
              </a:bodyPr>
              <a:lstStyle/>
              <a:p>
                <a:r>
                  <a:rPr lang="en-US" sz="1600" dirty="0"/>
                  <a:t>x</a:t>
                </a:r>
              </a:p>
            </p:txBody>
          </p:sp>
          <p:sp>
            <p:nvSpPr>
              <p:cNvPr id="5" name="TextBox 4"/>
              <p:cNvSpPr txBox="1"/>
              <p:nvPr/>
            </p:nvSpPr>
            <p:spPr>
              <a:xfrm>
                <a:off x="975964" y="3730508"/>
                <a:ext cx="277540" cy="338554"/>
              </a:xfrm>
              <a:prstGeom prst="rect">
                <a:avLst/>
              </a:prstGeom>
              <a:solidFill>
                <a:schemeClr val="bg1"/>
              </a:solidFill>
            </p:spPr>
            <p:txBody>
              <a:bodyPr wrap="none" rtlCol="0">
                <a:spAutoFit/>
              </a:bodyPr>
              <a:lstStyle/>
              <a:p>
                <a:r>
                  <a:rPr lang="en-US" sz="1600" dirty="0" smtClean="0"/>
                  <a:t>y</a:t>
                </a:r>
                <a:endParaRPr lang="en-US" sz="1600" dirty="0"/>
              </a:p>
            </p:txBody>
          </p:sp>
        </p:grpSp>
      </p:grpSp>
      <p:sp>
        <p:nvSpPr>
          <p:cNvPr id="3" name="Content Placeholder 2"/>
          <p:cNvSpPr>
            <a:spLocks noGrp="1"/>
          </p:cNvSpPr>
          <p:nvPr>
            <p:ph idx="1"/>
          </p:nvPr>
        </p:nvSpPr>
        <p:spPr>
          <a:xfrm>
            <a:off x="457200" y="762001"/>
            <a:ext cx="7992235" cy="4749976"/>
          </a:xfrm>
        </p:spPr>
        <p:txBody>
          <a:bodyPr>
            <a:normAutofit lnSpcReduction="10000"/>
          </a:bodyPr>
          <a:lstStyle/>
          <a:p>
            <a:r>
              <a:rPr lang="en-US" sz="2400" dirty="0" smtClean="0"/>
              <a:t>Here we repeat the first tutorial example, except that each process writes </a:t>
            </a:r>
            <a:r>
              <a:rPr lang="en-US" sz="2400" dirty="0" smtClean="0">
                <a:solidFill>
                  <a:srgbClr val="FF0000"/>
                </a:solidFill>
              </a:rPr>
              <a:t>2 blocks </a:t>
            </a:r>
            <a:r>
              <a:rPr lang="en-US" sz="2400" dirty="0" smtClean="0"/>
              <a:t>(2</a:t>
            </a:r>
            <a:r>
              <a:rPr lang="en-US" sz="2400" baseline="30000" dirty="0" smtClean="0"/>
              <a:t>nd</a:t>
            </a:r>
            <a:r>
              <a:rPr lang="en-US" sz="2400" dirty="0" smtClean="0"/>
              <a:t> block shifted in the X offset).</a:t>
            </a:r>
          </a:p>
          <a:p>
            <a:pPr lvl="1"/>
            <a:r>
              <a:rPr lang="en-US" sz="2000" dirty="0" smtClean="0">
                <a:cs typeface="Courier New" pitchFamily="49" charset="0"/>
              </a:rPr>
              <a:t>12</a:t>
            </a:r>
            <a:r>
              <a:rPr lang="en-US" sz="2000" dirty="0">
                <a:cs typeface="Courier New" pitchFamily="49" charset="0"/>
              </a:rPr>
              <a:t> </a:t>
            </a:r>
            <a:r>
              <a:rPr lang="en-US" sz="2000" dirty="0" smtClean="0">
                <a:cs typeface="Courier New" pitchFamily="49" charset="0"/>
              </a:rPr>
              <a:t>cores, arranged in a </a:t>
            </a:r>
            <a:r>
              <a:rPr lang="en-US" sz="2000" dirty="0" smtClean="0">
                <a:solidFill>
                  <a:srgbClr val="000090"/>
                </a:solidFill>
                <a:cs typeface="Courier New" pitchFamily="49" charset="0"/>
              </a:rPr>
              <a:t>4 x 3 </a:t>
            </a:r>
            <a:r>
              <a:rPr lang="en-US" sz="2000" dirty="0" smtClean="0">
                <a:cs typeface="Courier New" pitchFamily="49" charset="0"/>
              </a:rPr>
              <a:t>arrangement.</a:t>
            </a:r>
          </a:p>
          <a:p>
            <a:pPr lvl="1"/>
            <a:r>
              <a:rPr lang="en-US" sz="2000" dirty="0" smtClean="0">
                <a:cs typeface="Courier New" pitchFamily="49" charset="0"/>
              </a:rPr>
              <a:t>24 data blocks</a:t>
            </a:r>
          </a:p>
          <a:p>
            <a:r>
              <a:rPr lang="en-US" sz="2400" dirty="0" smtClean="0">
                <a:cs typeface="Courier New" pitchFamily="49" charset="0"/>
              </a:rPr>
              <a:t>Each processor allocates an </a:t>
            </a:r>
            <a:br>
              <a:rPr lang="en-US" sz="2400" dirty="0" smtClean="0">
                <a:cs typeface="Courier New" pitchFamily="49" charset="0"/>
              </a:rPr>
            </a:br>
            <a:r>
              <a:rPr lang="en-US" sz="2400" dirty="0" smtClean="0">
                <a:cs typeface="Courier New" pitchFamily="49" charset="0"/>
              </a:rPr>
              <a:t>65x129</a:t>
            </a:r>
            <a:r>
              <a:rPr lang="en-US" sz="2400" dirty="0">
                <a:cs typeface="Courier New" pitchFamily="49" charset="0"/>
              </a:rPr>
              <a:t> </a:t>
            </a:r>
            <a:r>
              <a:rPr lang="en-US" sz="2400" dirty="0" smtClean="0">
                <a:cs typeface="Courier New" pitchFamily="49" charset="0"/>
              </a:rPr>
              <a:t> array (</a:t>
            </a:r>
            <a:r>
              <a:rPr lang="en-US" sz="2400" dirty="0" err="1" smtClean="0">
                <a:cs typeface="Courier New" pitchFamily="49" charset="0"/>
              </a:rPr>
              <a:t>xy</a:t>
            </a:r>
            <a:r>
              <a:rPr lang="en-US" sz="2400" dirty="0" smtClean="0">
                <a:cs typeface="Courier New" pitchFamily="49" charset="0"/>
              </a:rPr>
              <a:t>)</a:t>
            </a:r>
          </a:p>
          <a:p>
            <a:pPr lvl="1"/>
            <a:r>
              <a:rPr lang="en-US" sz="2000" dirty="0" smtClean="0">
                <a:cs typeface="Courier New" pitchFamily="49" charset="0"/>
              </a:rPr>
              <a:t>we write the same array to </a:t>
            </a:r>
            <a:br>
              <a:rPr lang="en-US" sz="2000" dirty="0" smtClean="0">
                <a:cs typeface="Courier New" pitchFamily="49" charset="0"/>
              </a:rPr>
            </a:br>
            <a:r>
              <a:rPr lang="en-US" sz="2000" dirty="0" smtClean="0">
                <a:cs typeface="Courier New" pitchFamily="49" charset="0"/>
              </a:rPr>
              <a:t>two places in the output </a:t>
            </a:r>
          </a:p>
          <a:p>
            <a:r>
              <a:rPr lang="en-US" sz="2400" dirty="0" smtClean="0">
                <a:cs typeface="Courier New" pitchFamily="49" charset="0"/>
              </a:rPr>
              <a:t>Total size of the array</a:t>
            </a:r>
          </a:p>
          <a:p>
            <a:pPr lvl="1"/>
            <a:r>
              <a:rPr lang="en-US" sz="2000" dirty="0" smtClean="0">
                <a:cs typeface="Courier New" pitchFamily="49" charset="0"/>
              </a:rPr>
              <a:t> </a:t>
            </a:r>
            <a:r>
              <a:rPr lang="en-US" sz="2000" dirty="0" smtClean="0">
                <a:solidFill>
                  <a:srgbClr val="FF0000"/>
                </a:solidFill>
                <a:cs typeface="Courier New" pitchFamily="49" charset="0"/>
              </a:rPr>
              <a:t>2*</a:t>
            </a:r>
            <a:r>
              <a:rPr lang="en-US" sz="2000" dirty="0" smtClean="0">
                <a:solidFill>
                  <a:srgbClr val="000090"/>
                </a:solidFill>
                <a:cs typeface="Courier New" pitchFamily="49" charset="0"/>
              </a:rPr>
              <a:t>4*</a:t>
            </a:r>
            <a:r>
              <a:rPr lang="en-US" sz="2000" dirty="0" smtClean="0">
                <a:cs typeface="Courier New" pitchFamily="49" charset="0"/>
              </a:rPr>
              <a:t>65  x  </a:t>
            </a:r>
            <a:r>
              <a:rPr lang="en-US" sz="2000" dirty="0" smtClean="0">
                <a:solidFill>
                  <a:srgbClr val="000090"/>
                </a:solidFill>
                <a:cs typeface="Courier New" pitchFamily="49" charset="0"/>
              </a:rPr>
              <a:t>3*</a:t>
            </a:r>
            <a:r>
              <a:rPr lang="en-US" sz="2000" dirty="0" smtClean="0">
                <a:cs typeface="Courier New" pitchFamily="49" charset="0"/>
              </a:rPr>
              <a:t>129</a:t>
            </a:r>
          </a:p>
          <a:p>
            <a:r>
              <a:rPr lang="en-US" sz="2400" dirty="0" smtClean="0">
                <a:cs typeface="Courier New" pitchFamily="49" charset="0"/>
              </a:rPr>
              <a:t>Use the non-XML API</a:t>
            </a:r>
          </a:p>
          <a:p>
            <a:pPr lvl="1"/>
            <a:r>
              <a:rPr lang="en-US" sz="2000" dirty="0" smtClean="0">
                <a:cs typeface="Courier New" pitchFamily="49" charset="0"/>
              </a:rPr>
              <a:t>define and write </a:t>
            </a:r>
            <a:r>
              <a:rPr lang="en-US" sz="2000" dirty="0" err="1" smtClean="0">
                <a:cs typeface="Courier New" pitchFamily="49" charset="0"/>
              </a:rPr>
              <a:t>xy</a:t>
            </a:r>
            <a:r>
              <a:rPr lang="en-US" sz="2000" dirty="0" smtClean="0">
                <a:cs typeface="Courier New" pitchFamily="49" charset="0"/>
              </a:rPr>
              <a:t> array </a:t>
            </a:r>
            <a:br>
              <a:rPr lang="en-US" sz="2000" dirty="0" smtClean="0">
                <a:cs typeface="Courier New" pitchFamily="49" charset="0"/>
              </a:rPr>
            </a:br>
            <a:r>
              <a:rPr lang="en-US" sz="2000" dirty="0" smtClean="0">
                <a:cs typeface="Courier New" pitchFamily="49" charset="0"/>
              </a:rPr>
              <a:t>without scalars</a:t>
            </a:r>
            <a:endParaRPr lang="en-US" sz="2000" dirty="0">
              <a:cs typeface="Courier New" pitchFamily="49" charset="0"/>
            </a:endParaRPr>
          </a:p>
        </p:txBody>
      </p:sp>
    </p:spTree>
    <p:extLst>
      <p:ext uri="{BB962C8B-B14F-4D97-AF65-F5344CB8AC3E}">
        <p14:creationId xmlns:p14="http://schemas.microsoft.com/office/powerpoint/2010/main" val="1208566732"/>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tutorial/02_noxml</a:t>
            </a:r>
            <a:endParaRPr lang="en-US"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86</a:t>
            </a:fld>
            <a:endParaRPr lang="en-US"/>
          </a:p>
        </p:txBody>
      </p:sp>
      <p:sp>
        <p:nvSpPr>
          <p:cNvPr id="6" name="TextBox 5"/>
          <p:cNvSpPr txBox="1"/>
          <p:nvPr/>
        </p:nvSpPr>
        <p:spPr>
          <a:xfrm>
            <a:off x="523086" y="612844"/>
            <a:ext cx="8097827" cy="5632311"/>
          </a:xfrm>
          <a:prstGeom prst="rect">
            <a:avLst/>
          </a:prstGeom>
          <a:solidFill>
            <a:srgbClr val="EEECE1"/>
          </a:solidFill>
        </p:spPr>
        <p:style>
          <a:lnRef idx="1">
            <a:schemeClr val="accent3"/>
          </a:lnRef>
          <a:fillRef idx="2">
            <a:schemeClr val="accent3"/>
          </a:fillRef>
          <a:effectRef idx="1">
            <a:schemeClr val="accent3"/>
          </a:effectRef>
          <a:fontRef idx="minor">
            <a:schemeClr val="dk1"/>
          </a:fontRef>
        </p:style>
        <p:txBody>
          <a:bodyPr wrap="square" rtlCol="0">
            <a:normAutofit fontScale="92500" lnSpcReduction="10000"/>
          </a:bodyPr>
          <a:lstStyle/>
          <a:p>
            <a:r>
              <a:rPr lang="en-US" sz="2400" dirty="0"/>
              <a:t>﻿﻿</a:t>
            </a:r>
            <a:r>
              <a:rPr lang="en-US" sz="2400" dirty="0">
                <a:solidFill>
                  <a:srgbClr val="FF0000"/>
                </a:solidFill>
              </a:rPr>
              <a:t>$ cd </a:t>
            </a:r>
            <a:r>
              <a:rPr lang="en-US" sz="2400" dirty="0" smtClean="0">
                <a:solidFill>
                  <a:srgbClr val="FF0000"/>
                </a:solidFill>
              </a:rPr>
              <a:t>~/tutorial/02_noxml</a:t>
            </a:r>
            <a:endParaRPr lang="en-US" sz="2400" dirty="0">
              <a:solidFill>
                <a:srgbClr val="FF0000"/>
              </a:solidFill>
            </a:endParaRPr>
          </a:p>
          <a:p>
            <a:r>
              <a:rPr lang="en-US" sz="2400" dirty="0">
                <a:solidFill>
                  <a:srgbClr val="FF0000"/>
                </a:solidFill>
              </a:rPr>
              <a:t>$ make </a:t>
            </a:r>
          </a:p>
          <a:p>
            <a:r>
              <a:rPr lang="en-US" sz="2400" dirty="0">
                <a:solidFill>
                  <a:srgbClr val="FF0000"/>
                </a:solidFill>
              </a:rPr>
              <a:t>$ </a:t>
            </a:r>
            <a:r>
              <a:rPr lang="en-US" sz="2400" dirty="0" err="1">
                <a:solidFill>
                  <a:srgbClr val="FF0000"/>
                </a:solidFill>
              </a:rPr>
              <a:t>mpirun</a:t>
            </a:r>
            <a:r>
              <a:rPr lang="en-US" sz="2400" dirty="0">
                <a:solidFill>
                  <a:srgbClr val="FF0000"/>
                </a:solidFill>
              </a:rPr>
              <a:t> -</a:t>
            </a:r>
            <a:r>
              <a:rPr lang="en-US" sz="2400" dirty="0" err="1">
                <a:solidFill>
                  <a:srgbClr val="FF0000"/>
                </a:solidFill>
              </a:rPr>
              <a:t>np</a:t>
            </a:r>
            <a:r>
              <a:rPr lang="en-US" sz="2400" dirty="0">
                <a:solidFill>
                  <a:srgbClr val="FF0000"/>
                </a:solidFill>
              </a:rPr>
              <a:t> 12 ./</a:t>
            </a:r>
            <a:r>
              <a:rPr lang="en-US" sz="2400" dirty="0" err="1" smtClean="0">
                <a:solidFill>
                  <a:srgbClr val="FF0000"/>
                </a:solidFill>
              </a:rPr>
              <a:t>writer_noxml</a:t>
            </a:r>
            <a:endParaRPr lang="en-US" sz="2400" dirty="0">
              <a:solidFill>
                <a:srgbClr val="FF0000"/>
              </a:solidFill>
            </a:endParaRPr>
          </a:p>
          <a:p>
            <a:r>
              <a:rPr lang="en-US" sz="2400" dirty="0"/>
              <a:t> </a:t>
            </a:r>
            <a:r>
              <a:rPr lang="en-US" sz="2400" dirty="0" err="1"/>
              <a:t>ts</a:t>
            </a:r>
            <a:r>
              <a:rPr lang="en-US" sz="2400" dirty="0"/>
              <a:t>= 0</a:t>
            </a:r>
          </a:p>
          <a:p>
            <a:r>
              <a:rPr lang="en-US" sz="2400" dirty="0"/>
              <a:t> </a:t>
            </a:r>
            <a:r>
              <a:rPr lang="en-US" sz="2400" dirty="0" err="1"/>
              <a:t>ts</a:t>
            </a:r>
            <a:r>
              <a:rPr lang="en-US" sz="2400" dirty="0"/>
              <a:t>= 1</a:t>
            </a:r>
          </a:p>
          <a:p>
            <a:r>
              <a:rPr lang="fi-FI" sz="2400" dirty="0">
                <a:solidFill>
                  <a:srgbClr val="FF0000"/>
                </a:solidFill>
              </a:rPr>
              <a:t>$ </a:t>
            </a:r>
            <a:r>
              <a:rPr lang="fi-FI" sz="2400" dirty="0" err="1">
                <a:solidFill>
                  <a:srgbClr val="FF0000"/>
                </a:solidFill>
              </a:rPr>
              <a:t>ls</a:t>
            </a:r>
            <a:r>
              <a:rPr lang="fi-FI" sz="2400" dirty="0">
                <a:solidFill>
                  <a:srgbClr val="FF0000"/>
                </a:solidFill>
              </a:rPr>
              <a:t> -l *.</a:t>
            </a:r>
            <a:r>
              <a:rPr lang="fi-FI" sz="2400" dirty="0" err="1">
                <a:solidFill>
                  <a:srgbClr val="FF0000"/>
                </a:solidFill>
              </a:rPr>
              <a:t>bp</a:t>
            </a:r>
            <a:endParaRPr lang="fi-FI" sz="2400" dirty="0">
              <a:solidFill>
                <a:srgbClr val="FF0000"/>
              </a:solidFill>
            </a:endParaRPr>
          </a:p>
          <a:p>
            <a:r>
              <a:rPr lang="fi-FI" sz="2000" dirty="0" err="1">
                <a:solidFill>
                  <a:schemeClr val="bg1">
                    <a:lumMod val="65000"/>
                  </a:schemeClr>
                </a:solidFill>
              </a:rPr>
              <a:t>-rw-r--r--</a:t>
            </a:r>
            <a:r>
              <a:rPr lang="fi-FI" sz="2000" dirty="0">
                <a:solidFill>
                  <a:schemeClr val="bg1">
                    <a:lumMod val="65000"/>
                  </a:schemeClr>
                </a:solidFill>
              </a:rPr>
              <a:t> 1 </a:t>
            </a:r>
            <a:r>
              <a:rPr lang="fi-FI" sz="2000" dirty="0" err="1">
                <a:solidFill>
                  <a:schemeClr val="bg1">
                    <a:lumMod val="65000"/>
                  </a:schemeClr>
                </a:solidFill>
              </a:rPr>
              <a:t>esimmon</a:t>
            </a:r>
            <a:r>
              <a:rPr lang="fi-FI" sz="2000" dirty="0">
                <a:solidFill>
                  <a:schemeClr val="bg1">
                    <a:lumMod val="65000"/>
                  </a:schemeClr>
                </a:solidFill>
              </a:rPr>
              <a:t> </a:t>
            </a:r>
            <a:r>
              <a:rPr lang="fi-FI" sz="2000" dirty="0" err="1">
                <a:solidFill>
                  <a:schemeClr val="bg1">
                    <a:lumMod val="65000"/>
                  </a:schemeClr>
                </a:solidFill>
              </a:rPr>
              <a:t>esimmon</a:t>
            </a:r>
            <a:r>
              <a:rPr lang="fi-FI" sz="2400" dirty="0">
                <a:solidFill>
                  <a:schemeClr val="bg1">
                    <a:lumMod val="65000"/>
                  </a:schemeClr>
                </a:solidFill>
              </a:rPr>
              <a:t> </a:t>
            </a:r>
            <a:r>
              <a:rPr lang="fi-FI" sz="2400" dirty="0"/>
              <a:t>﻿</a:t>
            </a:r>
            <a:r>
              <a:rPr lang="fi-FI" sz="2400" dirty="0" smtClean="0"/>
              <a:t>1618482 </a:t>
            </a:r>
            <a:r>
              <a:rPr lang="fi-FI" sz="2000" dirty="0" smtClean="0">
                <a:solidFill>
                  <a:schemeClr val="bg1">
                    <a:lumMod val="65000"/>
                  </a:schemeClr>
                </a:solidFill>
              </a:rPr>
              <a:t>2013</a:t>
            </a:r>
            <a:r>
              <a:rPr lang="fi-FI" sz="2000" dirty="0">
                <a:solidFill>
                  <a:schemeClr val="bg1">
                    <a:lumMod val="65000"/>
                  </a:schemeClr>
                </a:solidFill>
              </a:rPr>
              <a:t>-06-12 09:44 </a:t>
            </a:r>
            <a:r>
              <a:rPr lang="fi-FI" sz="2400" dirty="0"/>
              <a:t>writer00.bp</a:t>
            </a:r>
            <a:br>
              <a:rPr lang="fi-FI" sz="2400" dirty="0"/>
            </a:br>
            <a:r>
              <a:rPr lang="fi-FI" sz="2000" dirty="0" err="1">
                <a:solidFill>
                  <a:schemeClr val="bg1">
                    <a:lumMod val="65000"/>
                  </a:schemeClr>
                </a:solidFill>
              </a:rPr>
              <a:t>-rw-r--r--</a:t>
            </a:r>
            <a:r>
              <a:rPr lang="fi-FI" sz="2000" dirty="0">
                <a:solidFill>
                  <a:schemeClr val="bg1">
                    <a:lumMod val="65000"/>
                  </a:schemeClr>
                </a:solidFill>
              </a:rPr>
              <a:t> 1 </a:t>
            </a:r>
            <a:r>
              <a:rPr lang="fi-FI" sz="2000" dirty="0" err="1">
                <a:solidFill>
                  <a:schemeClr val="bg1">
                    <a:lumMod val="65000"/>
                  </a:schemeClr>
                </a:solidFill>
              </a:rPr>
              <a:t>esimmon</a:t>
            </a:r>
            <a:r>
              <a:rPr lang="fi-FI" sz="2000" dirty="0">
                <a:solidFill>
                  <a:schemeClr val="bg1">
                    <a:lumMod val="65000"/>
                  </a:schemeClr>
                </a:solidFill>
              </a:rPr>
              <a:t> </a:t>
            </a:r>
            <a:r>
              <a:rPr lang="fi-FI" sz="2000" dirty="0" err="1">
                <a:solidFill>
                  <a:schemeClr val="bg1">
                    <a:lumMod val="65000"/>
                  </a:schemeClr>
                </a:solidFill>
              </a:rPr>
              <a:t>esimmon</a:t>
            </a:r>
            <a:r>
              <a:rPr lang="fi-FI" sz="2000" dirty="0">
                <a:solidFill>
                  <a:schemeClr val="bg1">
                    <a:lumMod val="65000"/>
                  </a:schemeClr>
                </a:solidFill>
              </a:rPr>
              <a:t> </a:t>
            </a:r>
            <a:r>
              <a:rPr lang="fi-FI" sz="2400" dirty="0"/>
              <a:t>﻿</a:t>
            </a:r>
            <a:r>
              <a:rPr lang="fi-FI" sz="2400" dirty="0" smtClean="0"/>
              <a:t>1618731 </a:t>
            </a:r>
            <a:r>
              <a:rPr lang="fi-FI" sz="2000" dirty="0" smtClean="0">
                <a:solidFill>
                  <a:schemeClr val="bg1">
                    <a:lumMod val="65000"/>
                  </a:schemeClr>
                </a:solidFill>
              </a:rPr>
              <a:t>2013</a:t>
            </a:r>
            <a:r>
              <a:rPr lang="fi-FI" sz="2000" dirty="0">
                <a:solidFill>
                  <a:schemeClr val="bg1">
                    <a:lumMod val="65000"/>
                  </a:schemeClr>
                </a:solidFill>
              </a:rPr>
              <a:t>-06-12 09:44 </a:t>
            </a:r>
            <a:r>
              <a:rPr lang="fi-FI" sz="2400" dirty="0"/>
              <a:t>writer01.bp</a:t>
            </a:r>
            <a:endParaRPr lang="en-US" sz="2400" dirty="0"/>
          </a:p>
          <a:p>
            <a:r>
              <a:rPr lang="en-US" sz="2400" dirty="0"/>
              <a:t>﻿</a:t>
            </a:r>
            <a:r>
              <a:rPr lang="en-US" sz="2400" dirty="0">
                <a:solidFill>
                  <a:srgbClr val="FF0000"/>
                </a:solidFill>
              </a:rPr>
              <a:t>$ </a:t>
            </a:r>
            <a:r>
              <a:rPr lang="en-US" sz="2400" dirty="0" err="1">
                <a:solidFill>
                  <a:srgbClr val="FF0000"/>
                </a:solidFill>
              </a:rPr>
              <a:t>bpls</a:t>
            </a:r>
            <a:r>
              <a:rPr lang="en-US" sz="2400" dirty="0">
                <a:solidFill>
                  <a:srgbClr val="FF0000"/>
                </a:solidFill>
              </a:rPr>
              <a:t> -l writer00.</a:t>
            </a:r>
            <a:r>
              <a:rPr lang="en-US" sz="2400" dirty="0" smtClean="0">
                <a:solidFill>
                  <a:srgbClr val="FF0000"/>
                </a:solidFill>
              </a:rPr>
              <a:t>bp</a:t>
            </a:r>
          </a:p>
          <a:p>
            <a:r>
              <a:rPr lang="en-US" sz="2400" dirty="0" smtClean="0"/>
              <a:t>   </a:t>
            </a:r>
            <a:r>
              <a:rPr lang="en-US" sz="2400" dirty="0"/>
              <a:t>double   /</a:t>
            </a:r>
            <a:r>
              <a:rPr lang="en-US" sz="2400" dirty="0" err="1"/>
              <a:t>xy</a:t>
            </a:r>
            <a:r>
              <a:rPr lang="en-US" sz="2400" dirty="0"/>
              <a:t>   {387, 520} = 0 / 11 / 5.5 / </a:t>
            </a:r>
            <a:r>
              <a:rPr lang="en-US" sz="2400" dirty="0" smtClean="0"/>
              <a:t>3.45205</a:t>
            </a:r>
          </a:p>
          <a:p>
            <a:r>
              <a:rPr lang="en-US" sz="2400" dirty="0" smtClean="0">
                <a:solidFill>
                  <a:srgbClr val="FF0000"/>
                </a:solidFill>
              </a:rPr>
              <a:t>$ </a:t>
            </a:r>
            <a:r>
              <a:rPr lang="en-US" sz="2400" dirty="0" err="1">
                <a:solidFill>
                  <a:srgbClr val="FF0000"/>
                </a:solidFill>
              </a:rPr>
              <a:t>bpls</a:t>
            </a:r>
            <a:r>
              <a:rPr lang="en-US" sz="2400" dirty="0">
                <a:solidFill>
                  <a:srgbClr val="FF0000"/>
                </a:solidFill>
              </a:rPr>
              <a:t> -l writer01.</a:t>
            </a:r>
            <a:r>
              <a:rPr lang="en-US" sz="2400" dirty="0" smtClean="0">
                <a:solidFill>
                  <a:srgbClr val="FF0000"/>
                </a:solidFill>
              </a:rPr>
              <a:t>bp</a:t>
            </a:r>
          </a:p>
          <a:p>
            <a:r>
              <a:rPr lang="en-US" sz="2400" dirty="0" smtClean="0"/>
              <a:t>   </a:t>
            </a:r>
            <a:r>
              <a:rPr lang="en-US" sz="2400" dirty="0"/>
              <a:t>double   /</a:t>
            </a:r>
            <a:r>
              <a:rPr lang="en-US" sz="2400" dirty="0" err="1"/>
              <a:t>xy</a:t>
            </a:r>
            <a:r>
              <a:rPr lang="en-US" sz="2400" dirty="0"/>
              <a:t>   {387, 520} = 1 / 12 / 6.5 / 3.45205 </a:t>
            </a:r>
            <a:endParaRPr lang="en-US" sz="2400" dirty="0" smtClean="0"/>
          </a:p>
          <a:p>
            <a:r>
              <a:rPr lang="en-US" sz="2400" dirty="0">
                <a:solidFill>
                  <a:srgbClr val="FF0000"/>
                </a:solidFill>
              </a:rPr>
              <a:t>$ ./map </a:t>
            </a:r>
            <a:r>
              <a:rPr lang="en-US" sz="2400" dirty="0" smtClean="0">
                <a:solidFill>
                  <a:srgbClr val="FF0000"/>
                </a:solidFill>
              </a:rPr>
              <a:t>writer00.bp</a:t>
            </a:r>
          </a:p>
          <a:p>
            <a:r>
              <a:rPr lang="en-US" sz="2400" dirty="0" smtClean="0">
                <a:solidFill>
                  <a:schemeClr val="tx1"/>
                </a:solidFill>
              </a:rPr>
              <a:t>…</a:t>
            </a:r>
          </a:p>
          <a:p>
            <a:r>
              <a:rPr lang="sv-SE" sz="2400" dirty="0"/>
              <a:t> block  20: [258:386, 130:194]</a:t>
            </a:r>
          </a:p>
          <a:p>
            <a:r>
              <a:rPr lang="sv-SE" sz="2400" dirty="0"/>
              <a:t>          block  21: [258:386, 390:454]</a:t>
            </a:r>
          </a:p>
          <a:p>
            <a:r>
              <a:rPr lang="sv-SE" sz="2400" dirty="0"/>
              <a:t>          block  22: [258:386, 195:259]</a:t>
            </a:r>
          </a:p>
          <a:p>
            <a:r>
              <a:rPr lang="sv-SE" sz="2400" dirty="0"/>
              <a:t>          block  23: [258:386, 455:519</a:t>
            </a:r>
            <a:endParaRPr lang="en-US" sz="2400" dirty="0" smtClean="0"/>
          </a:p>
        </p:txBody>
      </p:sp>
    </p:spTree>
    <p:extLst>
      <p:ext uri="{BB962C8B-B14F-4D97-AF65-F5344CB8AC3E}">
        <p14:creationId xmlns:p14="http://schemas.microsoft.com/office/powerpoint/2010/main" val="393892193"/>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Another multi-block example (C)</a:t>
            </a:r>
            <a:endParaRPr lang="en-US" sz="2800" dirty="0"/>
          </a:p>
        </p:txBody>
      </p:sp>
      <p:sp>
        <p:nvSpPr>
          <p:cNvPr id="3" name="Content Placeholder 2"/>
          <p:cNvSpPr>
            <a:spLocks noGrp="1"/>
          </p:cNvSpPr>
          <p:nvPr>
            <p:ph sz="half" idx="1"/>
          </p:nvPr>
        </p:nvSpPr>
        <p:spPr/>
        <p:txBody>
          <a:bodyPr/>
          <a:lstStyle/>
          <a:p>
            <a:r>
              <a:rPr lang="en-US" dirty="0"/>
              <a:t>﻿</a:t>
            </a:r>
            <a:r>
              <a:rPr lang="en-US" dirty="0" err="1" smtClean="0"/>
              <a:t>adios_global_no_xml.c</a:t>
            </a:r>
            <a:endParaRPr lang="en-US" dirty="0"/>
          </a:p>
          <a:p>
            <a:r>
              <a:rPr lang="en-US" dirty="0" smtClean="0"/>
              <a:t>1D array output: temperature</a:t>
            </a:r>
          </a:p>
          <a:p>
            <a:r>
              <a:rPr lang="en-US" dirty="0" smtClean="0"/>
              <a:t>each process writes 3 blocks, 100 elements each</a:t>
            </a:r>
          </a:p>
          <a:p>
            <a:r>
              <a:rPr lang="en-US" dirty="0" smtClean="0"/>
              <a:t>rank 1 writes its three blocks after rank 0’s three blocks, and so on</a:t>
            </a:r>
            <a:endParaRPr lang="en-US" dirty="0"/>
          </a:p>
        </p:txBody>
      </p:sp>
      <p:sp>
        <p:nvSpPr>
          <p:cNvPr id="6" name="TextBox 5"/>
          <p:cNvSpPr txBox="1"/>
          <p:nvPr/>
        </p:nvSpPr>
        <p:spPr>
          <a:xfrm>
            <a:off x="4953000" y="4495800"/>
            <a:ext cx="2384562" cy="923330"/>
          </a:xfrm>
          <a:prstGeom prst="rect">
            <a:avLst/>
          </a:prstGeom>
          <a:noFill/>
        </p:spPr>
        <p:txBody>
          <a:bodyPr wrap="none" rtlCol="0">
            <a:spAutoFit/>
          </a:bodyPr>
          <a:lstStyle/>
          <a:p>
            <a:r>
              <a:rPr lang="en-US" dirty="0" smtClean="0"/>
              <a:t>Written by 4 processes, </a:t>
            </a:r>
          </a:p>
          <a:p>
            <a:r>
              <a:rPr lang="en-US" dirty="0" smtClean="0"/>
              <a:t>3 blocks per process,</a:t>
            </a:r>
          </a:p>
          <a:p>
            <a:r>
              <a:rPr lang="en-US" dirty="0" smtClean="0"/>
              <a:t>100 elements per block</a:t>
            </a:r>
            <a:endParaRPr lang="en-US" dirty="0"/>
          </a:p>
        </p:txBody>
      </p:sp>
      <p:sp>
        <p:nvSpPr>
          <p:cNvPr id="8" name="TextBox 7"/>
          <p:cNvSpPr txBox="1"/>
          <p:nvPr/>
        </p:nvSpPr>
        <p:spPr>
          <a:xfrm>
            <a:off x="4953000" y="5410200"/>
            <a:ext cx="3369770" cy="369332"/>
          </a:xfrm>
          <a:prstGeom prst="rect">
            <a:avLst/>
          </a:prstGeom>
          <a:noFill/>
        </p:spPr>
        <p:txBody>
          <a:bodyPr wrap="none" rtlCol="0">
            <a:spAutoFit/>
          </a:bodyPr>
          <a:lstStyle/>
          <a:p>
            <a:r>
              <a:rPr lang="en-US" dirty="0" smtClean="0">
                <a:solidFill>
                  <a:srgbClr val="FF0000"/>
                </a:solidFill>
              </a:rPr>
              <a:t>rank 0 writes first 3x100 elements</a:t>
            </a:r>
            <a:endParaRPr lang="en-US" dirty="0">
              <a:solidFill>
                <a:srgbClr val="FF0000"/>
              </a:solidFill>
            </a:endParaRPr>
          </a:p>
        </p:txBody>
      </p:sp>
      <p:pic>
        <p:nvPicPr>
          <p:cNvPr id="10" name="Picture 9" descr="multi.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95800" y="685800"/>
            <a:ext cx="4572000" cy="3810000"/>
          </a:xfrm>
          <a:prstGeom prst="rect">
            <a:avLst/>
          </a:prstGeom>
        </p:spPr>
      </p:pic>
      <p:sp>
        <p:nvSpPr>
          <p:cNvPr id="11" name="TextBox 10"/>
          <p:cNvSpPr txBox="1"/>
          <p:nvPr/>
        </p:nvSpPr>
        <p:spPr>
          <a:xfrm>
            <a:off x="1828800" y="6096000"/>
            <a:ext cx="4427339" cy="369332"/>
          </a:xfrm>
          <a:prstGeom prst="rect">
            <a:avLst/>
          </a:prstGeom>
          <a:noFill/>
        </p:spPr>
        <p:txBody>
          <a:bodyPr wrap="none" rtlCol="0">
            <a:spAutoFit/>
          </a:bodyPr>
          <a:lstStyle/>
          <a:p>
            <a:r>
              <a:rPr lang="en-US" dirty="0" smtClean="0"/>
              <a:t>see </a:t>
            </a:r>
            <a:r>
              <a:rPr lang="en-US" smtClean="0"/>
              <a:t>the </a:t>
            </a:r>
            <a:r>
              <a:rPr lang="en-US" smtClean="0">
                <a:solidFill>
                  <a:srgbClr val="FF0000"/>
                </a:solidFill>
              </a:rPr>
              <a:t>adios_global_no_xml.c </a:t>
            </a:r>
            <a:r>
              <a:rPr lang="en-US" dirty="0" smtClean="0">
                <a:solidFill>
                  <a:srgbClr val="000000"/>
                </a:solidFill>
              </a:rPr>
              <a:t>example code</a:t>
            </a:r>
            <a:endParaRPr lang="en-US" dirty="0">
              <a:solidFill>
                <a:srgbClr val="000000"/>
              </a:solidFill>
            </a:endParaRPr>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800">
                <a:solidFill>
                  <a:srgbClr val="000000"/>
                </a:solidFill>
              </a:defRPr>
            </a:lvl1pPr>
          </a:lstStyle>
          <a:p>
            <a:fld id="{4098244C-D8BF-F543-A2D5-85AF43F68658}" type="slidenum">
              <a:rPr lang="en-US" smtClean="0"/>
              <a:pPr/>
              <a:t>87</a:t>
            </a:fld>
            <a:endParaRPr lang="en-US" dirty="0"/>
          </a:p>
        </p:txBody>
      </p:sp>
    </p:spTree>
    <p:extLst>
      <p:ext uri="{BB962C8B-B14F-4D97-AF65-F5344CB8AC3E}">
        <p14:creationId xmlns:p14="http://schemas.microsoft.com/office/powerpoint/2010/main" val="3277003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rgbClr val="0070C0"/>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chemeClr val="bg1">
                    <a:lumMod val="50000"/>
                  </a:schemeClr>
                </a:solidFill>
              </a:rPr>
              <a:t>Hands-on 5, I/O skeleton generation with </a:t>
            </a:r>
            <a:r>
              <a:rPr lang="en-US" sz="2000" dirty="0" err="1" smtClean="0">
                <a:solidFill>
                  <a:schemeClr val="bg1">
                    <a:lumMod val="50000"/>
                  </a:schemeClr>
                </a:solidFill>
              </a:rPr>
              <a:t>Skel</a:t>
            </a:r>
            <a:endParaRPr lang="en-US" sz="2000" dirty="0" smtClean="0">
              <a:solidFill>
                <a:schemeClr val="bg1">
                  <a:lumMod val="50000"/>
                </a:schemeClr>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88</a:t>
            </a:fld>
            <a:endParaRPr lang="en-US"/>
          </a:p>
        </p:txBody>
      </p:sp>
    </p:spTree>
    <p:extLst>
      <p:ext uri="{BB962C8B-B14F-4D97-AF65-F5344CB8AC3E}">
        <p14:creationId xmlns:p14="http://schemas.microsoft.com/office/powerpoint/2010/main" val="171905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152400"/>
            <a:ext cx="6019800" cy="914400"/>
          </a:xfrm>
        </p:spPr>
        <p:txBody>
          <a:bodyPr>
            <a:normAutofit/>
          </a:bodyPr>
          <a:lstStyle/>
          <a:p>
            <a:pPr algn="l"/>
            <a:r>
              <a:rPr lang="en-US" sz="2400" b="1" dirty="0" smtClean="0">
                <a:solidFill>
                  <a:srgbClr val="1F497D"/>
                </a:solidFill>
              </a:rPr>
              <a:t>I</a:t>
            </a:r>
            <a:r>
              <a:rPr lang="en-US" sz="2400" dirty="0" smtClean="0"/>
              <a:t>nternational </a:t>
            </a:r>
            <a:r>
              <a:rPr lang="en-US" sz="2400" b="1" dirty="0">
                <a:solidFill>
                  <a:srgbClr val="1F497D"/>
                </a:solidFill>
              </a:rPr>
              <a:t>C</a:t>
            </a:r>
            <a:r>
              <a:rPr lang="en-US" sz="2400" dirty="0"/>
              <a:t>ollaboration Framework for </a:t>
            </a:r>
            <a:r>
              <a:rPr lang="en-US" sz="2400" b="1" dirty="0">
                <a:solidFill>
                  <a:srgbClr val="1F497D"/>
                </a:solidFill>
              </a:rPr>
              <a:t>E</a:t>
            </a:r>
            <a:r>
              <a:rPr lang="en-US" sz="2400" dirty="0"/>
              <a:t>xtreme Scale </a:t>
            </a:r>
            <a:r>
              <a:rPr lang="en-US" sz="2400" b="1" dirty="0" smtClean="0">
                <a:solidFill>
                  <a:schemeClr val="tx2"/>
                </a:solidFill>
              </a:rPr>
              <a:t>E</a:t>
            </a:r>
            <a:r>
              <a:rPr lang="en-US" sz="2400" dirty="0" smtClean="0"/>
              <a:t>xperiments</a:t>
            </a:r>
            <a:endParaRPr lang="en-US" sz="2400" dirty="0"/>
          </a:p>
        </p:txBody>
      </p:sp>
      <p:grpSp>
        <p:nvGrpSpPr>
          <p:cNvPr id="33" name="Group 32"/>
          <p:cNvGrpSpPr/>
          <p:nvPr/>
        </p:nvGrpSpPr>
        <p:grpSpPr>
          <a:xfrm>
            <a:off x="1397503" y="3895884"/>
            <a:ext cx="7213097" cy="2657316"/>
            <a:chOff x="838200" y="1350043"/>
            <a:chExt cx="8001000" cy="4208570"/>
          </a:xfrm>
        </p:grpSpPr>
        <p:sp>
          <p:nvSpPr>
            <p:cNvPr id="3" name="Rounded Rectangle 2"/>
            <p:cNvSpPr/>
            <p:nvPr/>
          </p:nvSpPr>
          <p:spPr>
            <a:xfrm>
              <a:off x="990600" y="1967361"/>
              <a:ext cx="141403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Data</a:t>
              </a:r>
              <a:br>
                <a:rPr lang="en-US" sz="1200" dirty="0" smtClean="0">
                  <a:solidFill>
                    <a:schemeClr val="tx1"/>
                  </a:solidFill>
                  <a:latin typeface="Helvetica"/>
                  <a:cs typeface="Helvetica"/>
                </a:rPr>
              </a:br>
              <a:r>
                <a:rPr lang="en-US" sz="1200" dirty="0" smtClean="0">
                  <a:solidFill>
                    <a:schemeClr val="tx1"/>
                  </a:solidFill>
                  <a:latin typeface="Helvetica"/>
                  <a:cs typeface="Helvetica"/>
                </a:rPr>
                <a:t>Generation</a:t>
              </a:r>
              <a:endParaRPr lang="en-US" sz="1200" dirty="0">
                <a:solidFill>
                  <a:schemeClr val="tx1"/>
                </a:solidFill>
                <a:latin typeface="Helvetica"/>
                <a:cs typeface="Helvetica"/>
              </a:endParaRPr>
            </a:p>
          </p:txBody>
        </p:sp>
        <p:sp>
          <p:nvSpPr>
            <p:cNvPr id="4" name="Rounded Rectangle 3"/>
            <p:cNvSpPr/>
            <p:nvPr/>
          </p:nvSpPr>
          <p:spPr>
            <a:xfrm>
              <a:off x="1148975" y="2666779"/>
              <a:ext cx="1101052"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err="1" smtClean="0">
                  <a:solidFill>
                    <a:schemeClr val="tx1"/>
                  </a:solidFill>
                  <a:latin typeface="Helvetica"/>
                  <a:cs typeface="Helvetica"/>
                </a:rPr>
                <a:t>FastBit</a:t>
              </a:r>
              <a:endParaRPr lang="en-US" sz="1200" dirty="0" smtClean="0">
                <a:solidFill>
                  <a:schemeClr val="tx1"/>
                </a:solidFill>
                <a:latin typeface="Helvetica"/>
                <a:cs typeface="Helvetica"/>
              </a:endParaRPr>
            </a:p>
            <a:p>
              <a:pPr algn="ctr"/>
              <a:r>
                <a:rPr lang="en-US" sz="1200" dirty="0" smtClean="0">
                  <a:solidFill>
                    <a:schemeClr val="tx1"/>
                  </a:solidFill>
                  <a:latin typeface="Helvetica"/>
                  <a:cs typeface="Helvetica"/>
                </a:rPr>
                <a:t>Indexing</a:t>
              </a:r>
              <a:endParaRPr lang="en-US" sz="1200" dirty="0">
                <a:solidFill>
                  <a:schemeClr val="tx1"/>
                </a:solidFill>
                <a:latin typeface="Helvetica"/>
                <a:cs typeface="Helvetica"/>
              </a:endParaRPr>
            </a:p>
          </p:txBody>
        </p:sp>
        <p:sp>
          <p:nvSpPr>
            <p:cNvPr id="5" name="Rounded Rectangle 4"/>
            <p:cNvSpPr/>
            <p:nvPr/>
          </p:nvSpPr>
          <p:spPr>
            <a:xfrm>
              <a:off x="2484120" y="3502278"/>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ICEE</a:t>
              </a:r>
            </a:p>
            <a:p>
              <a:pPr algn="ctr"/>
              <a:r>
                <a:rPr lang="en-US" sz="1200" dirty="0" smtClean="0">
                  <a:solidFill>
                    <a:schemeClr val="tx1"/>
                  </a:solidFill>
                  <a:latin typeface="Helvetica"/>
                  <a:cs typeface="Helvetica"/>
                </a:rPr>
                <a:t>Server</a:t>
              </a:r>
              <a:endParaRPr lang="en-US" sz="1200" dirty="0">
                <a:solidFill>
                  <a:schemeClr val="tx1"/>
                </a:solidFill>
                <a:latin typeface="Helvetica"/>
                <a:cs typeface="Helvetica"/>
              </a:endParaRPr>
            </a:p>
          </p:txBody>
        </p:sp>
        <p:grpSp>
          <p:nvGrpSpPr>
            <p:cNvPr id="6" name="Group 5"/>
            <p:cNvGrpSpPr/>
            <p:nvPr/>
          </p:nvGrpSpPr>
          <p:grpSpPr>
            <a:xfrm>
              <a:off x="1143000" y="3509411"/>
              <a:ext cx="1101051" cy="1345832"/>
              <a:chOff x="644945" y="3846286"/>
              <a:chExt cx="1101051" cy="1345832"/>
            </a:xfrm>
          </p:grpSpPr>
          <p:sp>
            <p:nvSpPr>
              <p:cNvPr id="7" name="Rounded Rectangle 6"/>
              <p:cNvSpPr/>
              <p:nvPr/>
            </p:nvSpPr>
            <p:spPr>
              <a:xfrm>
                <a:off x="644945" y="3846286"/>
                <a:ext cx="1101051" cy="1345832"/>
              </a:xfrm>
              <a:prstGeom prst="roundRect">
                <a:avLst>
                  <a:gd name="adj" fmla="val 0"/>
                </a:avLst>
              </a:prstGeom>
              <a:solidFill>
                <a:schemeClr val="accent2">
                  <a:lumMod val="40000"/>
                  <a:lumOff val="60000"/>
                </a:schemeClr>
              </a:solidFill>
              <a:ln w="28575" cmpd="sng">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200">
                  <a:solidFill>
                    <a:schemeClr val="tx1"/>
                  </a:solidFill>
                  <a:latin typeface="Helvetica"/>
                  <a:cs typeface="Helvetica"/>
                </a:endParaRPr>
              </a:p>
            </p:txBody>
          </p:sp>
          <p:sp>
            <p:nvSpPr>
              <p:cNvPr id="8" name="Rectangle 7"/>
              <p:cNvSpPr/>
              <p:nvPr/>
            </p:nvSpPr>
            <p:spPr>
              <a:xfrm>
                <a:off x="721064" y="3938978"/>
                <a:ext cx="949062" cy="539497"/>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smtClean="0">
                    <a:solidFill>
                      <a:schemeClr val="tx1"/>
                    </a:solidFill>
                    <a:latin typeface="Helvetica"/>
                    <a:cs typeface="Helvetica"/>
                  </a:rPr>
                  <a:t>Raw Data</a:t>
                </a:r>
              </a:p>
            </p:txBody>
          </p:sp>
          <p:sp>
            <p:nvSpPr>
              <p:cNvPr id="9" name="Rectangle 8"/>
              <p:cNvSpPr/>
              <p:nvPr/>
            </p:nvSpPr>
            <p:spPr>
              <a:xfrm>
                <a:off x="716112" y="4558419"/>
                <a:ext cx="949062" cy="52954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smtClean="0">
                    <a:solidFill>
                      <a:schemeClr val="tx1"/>
                    </a:solidFill>
                    <a:latin typeface="Helvetica"/>
                    <a:cs typeface="Helvetica"/>
                  </a:rPr>
                  <a:t>Index</a:t>
                </a:r>
              </a:p>
            </p:txBody>
          </p:sp>
        </p:grpSp>
        <p:sp>
          <p:nvSpPr>
            <p:cNvPr id="10" name="Rounded Rectangle 9"/>
            <p:cNvSpPr/>
            <p:nvPr/>
          </p:nvSpPr>
          <p:spPr>
            <a:xfrm>
              <a:off x="7741920" y="3052043"/>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Analysis</a:t>
              </a:r>
              <a:endParaRPr lang="en-US" sz="1200" dirty="0">
                <a:solidFill>
                  <a:schemeClr val="tx1"/>
                </a:solidFill>
                <a:latin typeface="Helvetica"/>
                <a:cs typeface="Helvetica"/>
              </a:endParaRPr>
            </a:p>
          </p:txBody>
        </p:sp>
        <p:sp>
          <p:nvSpPr>
            <p:cNvPr id="11" name="Rounded Rectangle 10"/>
            <p:cNvSpPr/>
            <p:nvPr/>
          </p:nvSpPr>
          <p:spPr>
            <a:xfrm>
              <a:off x="7741920" y="3723312"/>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Analysis</a:t>
              </a:r>
              <a:endParaRPr lang="en-US" sz="1200" dirty="0">
                <a:solidFill>
                  <a:schemeClr val="tx1"/>
                </a:solidFill>
                <a:latin typeface="Helvetica"/>
                <a:cs typeface="Helvetica"/>
              </a:endParaRPr>
            </a:p>
          </p:txBody>
        </p:sp>
        <p:sp>
          <p:nvSpPr>
            <p:cNvPr id="12" name="Rounded Rectangle 11"/>
            <p:cNvSpPr/>
            <p:nvPr/>
          </p:nvSpPr>
          <p:spPr>
            <a:xfrm>
              <a:off x="2475049" y="4190779"/>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err="1" smtClean="0">
                  <a:solidFill>
                    <a:schemeClr val="tx1"/>
                  </a:solidFill>
                  <a:latin typeface="Helvetica"/>
                  <a:cs typeface="Helvetica"/>
                </a:rPr>
                <a:t>FastBit</a:t>
              </a:r>
              <a:endParaRPr lang="en-US" sz="1200" dirty="0" smtClean="0">
                <a:solidFill>
                  <a:schemeClr val="tx1"/>
                </a:solidFill>
                <a:latin typeface="Helvetica"/>
                <a:cs typeface="Helvetica"/>
              </a:endParaRPr>
            </a:p>
            <a:p>
              <a:pPr algn="ctr"/>
              <a:r>
                <a:rPr lang="en-US" sz="1200" dirty="0" smtClean="0">
                  <a:solidFill>
                    <a:schemeClr val="tx1"/>
                  </a:solidFill>
                  <a:latin typeface="Helvetica"/>
                  <a:cs typeface="Helvetica"/>
                </a:rPr>
                <a:t>Query</a:t>
              </a:r>
              <a:endParaRPr lang="en-US" sz="1200" dirty="0">
                <a:solidFill>
                  <a:schemeClr val="tx1"/>
                </a:solidFill>
                <a:latin typeface="Helvetica"/>
                <a:cs typeface="Helvetica"/>
              </a:endParaRPr>
            </a:p>
          </p:txBody>
        </p:sp>
        <p:sp>
          <p:nvSpPr>
            <p:cNvPr id="13" name="Rounded Rectangle 12"/>
            <p:cNvSpPr/>
            <p:nvPr/>
          </p:nvSpPr>
          <p:spPr>
            <a:xfrm>
              <a:off x="6209051" y="3440067"/>
              <a:ext cx="1262056"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Data Hub</a:t>
              </a:r>
            </a:p>
            <a:p>
              <a:pPr algn="ctr"/>
              <a:r>
                <a:rPr lang="en-US" sz="1200" dirty="0">
                  <a:solidFill>
                    <a:schemeClr val="tx1"/>
                  </a:solidFill>
                  <a:latin typeface="Helvetica"/>
                  <a:cs typeface="Helvetica"/>
                </a:rPr>
                <a:t>(Staging</a:t>
              </a:r>
              <a:r>
                <a:rPr lang="en-US" sz="1200" dirty="0" smtClean="0">
                  <a:solidFill>
                    <a:schemeClr val="tx1"/>
                  </a:solidFill>
                  <a:latin typeface="Helvetica"/>
                  <a:cs typeface="Helvetica"/>
                </a:rPr>
                <a:t>)</a:t>
              </a:r>
              <a:endParaRPr lang="en-US" sz="1200" dirty="0">
                <a:solidFill>
                  <a:schemeClr val="tx1"/>
                </a:solidFill>
                <a:latin typeface="Helvetica"/>
                <a:cs typeface="Helvetica"/>
              </a:endParaRPr>
            </a:p>
          </p:txBody>
        </p:sp>
        <p:cxnSp>
          <p:nvCxnSpPr>
            <p:cNvPr id="14" name="Straight Arrow Connector 13"/>
            <p:cNvCxnSpPr>
              <a:stCxn id="3" idx="2"/>
              <a:endCxn id="4" idx="0"/>
            </p:cNvCxnSpPr>
            <p:nvPr/>
          </p:nvCxnSpPr>
          <p:spPr>
            <a:xfrm>
              <a:off x="1697615" y="2479425"/>
              <a:ext cx="1886" cy="187354"/>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15" name="Straight Arrow Connector 14"/>
            <p:cNvCxnSpPr>
              <a:stCxn id="5" idx="2"/>
              <a:endCxn id="12" idx="0"/>
            </p:cNvCxnSpPr>
            <p:nvPr/>
          </p:nvCxnSpPr>
          <p:spPr>
            <a:xfrm flipH="1">
              <a:off x="3023689" y="4014342"/>
              <a:ext cx="9071" cy="176437"/>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16" name="Straight Arrow Connector 15"/>
            <p:cNvCxnSpPr>
              <a:stCxn id="12" idx="1"/>
            </p:cNvCxnSpPr>
            <p:nvPr/>
          </p:nvCxnSpPr>
          <p:spPr>
            <a:xfrm flipH="1">
              <a:off x="2269632" y="4446811"/>
              <a:ext cx="205417" cy="0"/>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17" name="Straight Arrow Connector 16"/>
            <p:cNvCxnSpPr>
              <a:stCxn id="10" idx="1"/>
              <a:endCxn id="13" idx="3"/>
            </p:cNvCxnSpPr>
            <p:nvPr/>
          </p:nvCxnSpPr>
          <p:spPr>
            <a:xfrm flipH="1">
              <a:off x="7471107" y="3308075"/>
              <a:ext cx="270813" cy="388024"/>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18" name="Straight Arrow Connector 17"/>
            <p:cNvCxnSpPr>
              <a:stCxn id="11" idx="1"/>
              <a:endCxn id="13" idx="3"/>
            </p:cNvCxnSpPr>
            <p:nvPr/>
          </p:nvCxnSpPr>
          <p:spPr>
            <a:xfrm flipH="1" flipV="1">
              <a:off x="7471107" y="3696099"/>
              <a:ext cx="270813" cy="283245"/>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sp>
          <p:nvSpPr>
            <p:cNvPr id="19" name="Cloud 18"/>
            <p:cNvSpPr/>
            <p:nvPr/>
          </p:nvSpPr>
          <p:spPr>
            <a:xfrm>
              <a:off x="3819637" y="3019029"/>
              <a:ext cx="2331357" cy="1427797"/>
            </a:xfrm>
            <a:prstGeom prst="clou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1200">
                <a:solidFill>
                  <a:schemeClr val="tx1"/>
                </a:solidFill>
                <a:latin typeface="Helvetica"/>
                <a:cs typeface="Helvetica"/>
              </a:endParaRPr>
            </a:p>
          </p:txBody>
        </p:sp>
        <p:sp>
          <p:nvSpPr>
            <p:cNvPr id="20" name="TextBox 19"/>
            <p:cNvSpPr txBox="1"/>
            <p:nvPr/>
          </p:nvSpPr>
          <p:spPr>
            <a:xfrm>
              <a:off x="969385" y="5071166"/>
              <a:ext cx="2512997" cy="487447"/>
            </a:xfrm>
            <a:prstGeom prst="rect">
              <a:avLst/>
            </a:prstGeom>
            <a:noFill/>
          </p:spPr>
          <p:txBody>
            <a:bodyPr wrap="square" rtlCol="0">
              <a:spAutoFit/>
            </a:bodyPr>
            <a:lstStyle/>
            <a:p>
              <a:pPr algn="ctr"/>
              <a:r>
                <a:rPr lang="en-US" sz="1400" dirty="0" smtClean="0">
                  <a:latin typeface="Helvetica"/>
                  <a:cs typeface="Helvetica"/>
                </a:rPr>
                <a:t>Data Source Site</a:t>
              </a:r>
            </a:p>
          </p:txBody>
        </p:sp>
        <p:sp>
          <p:nvSpPr>
            <p:cNvPr id="21" name="TextBox 20"/>
            <p:cNvSpPr txBox="1"/>
            <p:nvPr/>
          </p:nvSpPr>
          <p:spPr>
            <a:xfrm>
              <a:off x="5089741" y="5071166"/>
              <a:ext cx="2973614" cy="487447"/>
            </a:xfrm>
            <a:prstGeom prst="rect">
              <a:avLst/>
            </a:prstGeom>
            <a:noFill/>
          </p:spPr>
          <p:txBody>
            <a:bodyPr wrap="square" rtlCol="0">
              <a:spAutoFit/>
            </a:bodyPr>
            <a:lstStyle/>
            <a:p>
              <a:pPr algn="ctr"/>
              <a:r>
                <a:rPr lang="en-US" sz="1400" dirty="0" smtClean="0">
                  <a:latin typeface="Helvetica"/>
                  <a:cs typeface="Helvetica"/>
                </a:rPr>
                <a:t>Remote Client Sites</a:t>
              </a:r>
            </a:p>
          </p:txBody>
        </p:sp>
        <p:cxnSp>
          <p:nvCxnSpPr>
            <p:cNvPr id="22" name="Straight Arrow Connector 21"/>
            <p:cNvCxnSpPr>
              <a:stCxn id="4" idx="2"/>
              <a:endCxn id="7" idx="0"/>
            </p:cNvCxnSpPr>
            <p:nvPr/>
          </p:nvCxnSpPr>
          <p:spPr>
            <a:xfrm flipH="1">
              <a:off x="1693526" y="3178843"/>
              <a:ext cx="5975" cy="330568"/>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sp>
          <p:nvSpPr>
            <p:cNvPr id="23" name="Rounded Rectangle 22"/>
            <p:cNvSpPr/>
            <p:nvPr/>
          </p:nvSpPr>
          <p:spPr>
            <a:xfrm>
              <a:off x="3992461" y="1452446"/>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Analysis</a:t>
              </a:r>
              <a:endParaRPr lang="en-US" sz="1200" dirty="0">
                <a:solidFill>
                  <a:schemeClr val="tx1"/>
                </a:solidFill>
                <a:latin typeface="Helvetica"/>
                <a:cs typeface="Helvetica"/>
              </a:endParaRPr>
            </a:p>
          </p:txBody>
        </p:sp>
        <p:sp>
          <p:nvSpPr>
            <p:cNvPr id="24" name="Rounded Rectangle 23"/>
            <p:cNvSpPr/>
            <p:nvPr/>
          </p:nvSpPr>
          <p:spPr>
            <a:xfrm>
              <a:off x="5194159" y="1452446"/>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Analysis</a:t>
              </a:r>
              <a:endParaRPr lang="en-US" sz="1200" dirty="0">
                <a:solidFill>
                  <a:schemeClr val="tx1"/>
                </a:solidFill>
                <a:latin typeface="Helvetica"/>
                <a:cs typeface="Helvetica"/>
              </a:endParaRPr>
            </a:p>
          </p:txBody>
        </p:sp>
        <p:sp>
          <p:nvSpPr>
            <p:cNvPr id="25" name="Rounded Rectangle 24"/>
            <p:cNvSpPr/>
            <p:nvPr/>
          </p:nvSpPr>
          <p:spPr>
            <a:xfrm>
              <a:off x="4427631" y="2209579"/>
              <a:ext cx="132422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Data Hub</a:t>
              </a:r>
            </a:p>
            <a:p>
              <a:pPr algn="ctr"/>
              <a:r>
                <a:rPr lang="en-US" sz="1200" dirty="0" smtClean="0">
                  <a:solidFill>
                    <a:schemeClr val="tx1"/>
                  </a:solidFill>
                  <a:latin typeface="Helvetica"/>
                  <a:cs typeface="Helvetica"/>
                </a:rPr>
                <a:t>(Staging)</a:t>
              </a:r>
              <a:endParaRPr lang="en-US" sz="1200" dirty="0">
                <a:solidFill>
                  <a:schemeClr val="tx1"/>
                </a:solidFill>
                <a:latin typeface="Helvetica"/>
                <a:cs typeface="Helvetica"/>
              </a:endParaRPr>
            </a:p>
          </p:txBody>
        </p:sp>
        <p:cxnSp>
          <p:nvCxnSpPr>
            <p:cNvPr id="26" name="Straight Arrow Connector 25"/>
            <p:cNvCxnSpPr>
              <a:stCxn id="23" idx="2"/>
              <a:endCxn id="25" idx="0"/>
            </p:cNvCxnSpPr>
            <p:nvPr/>
          </p:nvCxnSpPr>
          <p:spPr>
            <a:xfrm>
              <a:off x="4541101" y="1964510"/>
              <a:ext cx="548640" cy="245069"/>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27" name="Straight Arrow Connector 26"/>
            <p:cNvCxnSpPr>
              <a:stCxn id="24" idx="2"/>
              <a:endCxn id="25" idx="0"/>
            </p:cNvCxnSpPr>
            <p:nvPr/>
          </p:nvCxnSpPr>
          <p:spPr>
            <a:xfrm flipH="1">
              <a:off x="5089741" y="1964510"/>
              <a:ext cx="653058" cy="245069"/>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sp>
          <p:nvSpPr>
            <p:cNvPr id="28" name="Rounded Rectangle 27"/>
            <p:cNvSpPr/>
            <p:nvPr/>
          </p:nvSpPr>
          <p:spPr>
            <a:xfrm>
              <a:off x="5574205" y="4495579"/>
              <a:ext cx="1097280" cy="512064"/>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chemeClr val="tx1"/>
                  </a:solidFill>
                  <a:latin typeface="Helvetica"/>
                  <a:cs typeface="Helvetica"/>
                </a:rPr>
                <a:t>Analysis</a:t>
              </a:r>
              <a:endParaRPr lang="en-US" sz="1200" dirty="0">
                <a:solidFill>
                  <a:schemeClr val="tx1"/>
                </a:solidFill>
                <a:latin typeface="Helvetica"/>
                <a:cs typeface="Helvetica"/>
              </a:endParaRPr>
            </a:p>
          </p:txBody>
        </p:sp>
        <p:cxnSp>
          <p:nvCxnSpPr>
            <p:cNvPr id="29" name="Curved Connector 28"/>
            <p:cNvCxnSpPr>
              <a:stCxn id="25" idx="2"/>
            </p:cNvCxnSpPr>
            <p:nvPr/>
          </p:nvCxnSpPr>
          <p:spPr>
            <a:xfrm rot="5400000">
              <a:off x="3913734" y="2388100"/>
              <a:ext cx="842464" cy="1509550"/>
            </a:xfrm>
            <a:prstGeom prst="curvedConnector2">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30" name="Curved Connector 29"/>
            <p:cNvCxnSpPr>
              <a:stCxn id="28" idx="1"/>
            </p:cNvCxnSpPr>
            <p:nvPr/>
          </p:nvCxnSpPr>
          <p:spPr>
            <a:xfrm rot="10800000">
              <a:off x="3580193" y="3913411"/>
              <a:ext cx="1994012" cy="838200"/>
            </a:xfrm>
            <a:prstGeom prst="curvedConnector3">
              <a:avLst>
                <a:gd name="adj1" fmla="val 29983"/>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cxnSp>
          <p:nvCxnSpPr>
            <p:cNvPr id="31" name="Straight Arrow Connector 30"/>
            <p:cNvCxnSpPr>
              <a:stCxn id="13" idx="1"/>
            </p:cNvCxnSpPr>
            <p:nvPr/>
          </p:nvCxnSpPr>
          <p:spPr>
            <a:xfrm flipH="1">
              <a:off x="3580191" y="3696099"/>
              <a:ext cx="2628860" cy="42733"/>
            </a:xfrm>
            <a:prstGeom prst="straightConnector1">
              <a:avLst/>
            </a:prstGeom>
            <a:ln>
              <a:solidFill>
                <a:schemeClr val="tx1">
                  <a:lumMod val="65000"/>
                  <a:lumOff val="35000"/>
                </a:schemeClr>
              </a:solidFill>
              <a:headEnd type="none"/>
              <a:tailEnd type="triangle" w="med" len="lg"/>
            </a:ln>
          </p:spPr>
          <p:style>
            <a:lnRef idx="2">
              <a:schemeClr val="dk1"/>
            </a:lnRef>
            <a:fillRef idx="0">
              <a:schemeClr val="dk1"/>
            </a:fillRef>
            <a:effectRef idx="1">
              <a:schemeClr val="dk1"/>
            </a:effectRef>
            <a:fontRef idx="minor">
              <a:schemeClr val="tx1"/>
            </a:fontRef>
          </p:style>
        </p:cxnSp>
        <p:pic>
          <p:nvPicPr>
            <p:cNvPr id="32" name="Picture 31"/>
            <p:cNvPicPr>
              <a:picLocks noChangeAspect="1"/>
            </p:cNvPicPr>
            <p:nvPr/>
          </p:nvPicPr>
          <p:blipFill>
            <a:blip r:embed="rId2"/>
            <a:stretch>
              <a:fillRect/>
            </a:stretch>
          </p:blipFill>
          <p:spPr>
            <a:xfrm>
              <a:off x="838200" y="1350043"/>
              <a:ext cx="1741480" cy="522444"/>
            </a:xfrm>
            <a:prstGeom prst="rect">
              <a:avLst/>
            </a:prstGeom>
          </p:spPr>
        </p:pic>
      </p:grpSp>
      <p:pic>
        <p:nvPicPr>
          <p:cNvPr id="34" name="Picture 33"/>
          <p:cNvPicPr>
            <a:picLocks noChangeAspect="1"/>
          </p:cNvPicPr>
          <p:nvPr/>
        </p:nvPicPr>
        <p:blipFill>
          <a:blip r:embed="rId3"/>
          <a:stretch>
            <a:fillRect/>
          </a:stretch>
        </p:blipFill>
        <p:spPr>
          <a:xfrm>
            <a:off x="392683" y="78522"/>
            <a:ext cx="2245659" cy="1004637"/>
          </a:xfrm>
          <a:prstGeom prst="rect">
            <a:avLst/>
          </a:prstGeom>
        </p:spPr>
      </p:pic>
      <p:sp>
        <p:nvSpPr>
          <p:cNvPr id="35" name="Content Placeholder 2"/>
          <p:cNvSpPr txBox="1">
            <a:spLocks/>
          </p:cNvSpPr>
          <p:nvPr/>
        </p:nvSpPr>
        <p:spPr>
          <a:xfrm>
            <a:off x="609600" y="1219200"/>
            <a:ext cx="8229600" cy="2971800"/>
          </a:xfrm>
          <a:prstGeom prst="rect">
            <a:avLst/>
          </a:prstGeom>
        </p:spPr>
        <p:txBody>
          <a:bodyPr>
            <a:normAutofit fontScale="62500" lnSpcReduction="20000"/>
          </a:bodyPr>
          <a:lstStyle>
            <a:lvl1pPr marL="452438" indent="-452438" algn="l" defTabSz="914400" rtl="0" eaLnBrk="1" latinLnBrk="0" hangingPunct="1">
              <a:spcBef>
                <a:spcPct val="20000"/>
              </a:spcBef>
              <a:buClr>
                <a:schemeClr val="tx2"/>
              </a:buClr>
              <a:buFont typeface="Wingdings" charset="2"/>
              <a:buChar char="q"/>
              <a:defRPr sz="3200" kern="1200">
                <a:solidFill>
                  <a:schemeClr val="tx1"/>
                </a:solidFill>
                <a:latin typeface="Helvetica"/>
                <a:ea typeface="+mn-ea"/>
                <a:cs typeface="Helvetica"/>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a:ea typeface="+mn-ea"/>
                <a:cs typeface="Helvetica"/>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a:ea typeface="+mn-ea"/>
                <a:cs typeface="Helvetica"/>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Helvetica"/>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Helvetica"/>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Project Goals</a:t>
            </a:r>
          </a:p>
          <a:p>
            <a:pPr lvl="1">
              <a:buFont typeface="Wingdings" charset="2"/>
              <a:buChar char="§"/>
            </a:pPr>
            <a:r>
              <a:rPr lang="en-US" dirty="0" smtClean="0"/>
              <a:t>Create a framework to allow researchers to conduct distributed analyses on extreme scale data efficiently and easily </a:t>
            </a:r>
          </a:p>
          <a:p>
            <a:pPr lvl="1">
              <a:buFont typeface="Wingdings" charset="2"/>
              <a:buChar char="§"/>
            </a:pPr>
            <a:r>
              <a:rPr lang="en-US" dirty="0" smtClean="0"/>
              <a:t>Increase the data handling capability of collaborative workflow systems by leveraging ADIOS, and </a:t>
            </a:r>
            <a:r>
              <a:rPr lang="en-US" dirty="0" err="1" smtClean="0"/>
              <a:t>FastQuery</a:t>
            </a:r>
            <a:r>
              <a:rPr lang="en-US" dirty="0" smtClean="0"/>
              <a:t> to provide selective data accesses </a:t>
            </a:r>
          </a:p>
          <a:p>
            <a:pPr lvl="1">
              <a:buFont typeface="Wingdings" charset="2"/>
              <a:buChar char="§"/>
            </a:pPr>
            <a:r>
              <a:rPr lang="en-US" dirty="0" smtClean="0"/>
              <a:t>Enable large international projects to make near real-time collaborative decisions </a:t>
            </a:r>
          </a:p>
          <a:p>
            <a:pPr lvl="1">
              <a:buFont typeface="Wingdings" charset="2"/>
              <a:buChar char="§"/>
            </a:pPr>
            <a:r>
              <a:rPr lang="en-US" dirty="0" smtClean="0"/>
              <a:t>Allow workflows to be modified dynamically for evolving user requirements </a:t>
            </a:r>
          </a:p>
          <a:p>
            <a:r>
              <a:rPr lang="en-US" dirty="0" smtClean="0"/>
              <a:t>Driver application: K-STAR </a:t>
            </a:r>
            <a:r>
              <a:rPr lang="en-US" dirty="0" err="1" smtClean="0"/>
              <a:t>tokamak</a:t>
            </a:r>
            <a:endParaRPr lang="en-US" dirty="0" smtClean="0"/>
          </a:p>
        </p:txBody>
      </p:sp>
    </p:spTree>
    <p:extLst>
      <p:ext uri="{BB962C8B-B14F-4D97-AF65-F5344CB8AC3E}">
        <p14:creationId xmlns:p14="http://schemas.microsoft.com/office/powerpoint/2010/main" val="2290546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VirtualBox</a:t>
            </a:r>
            <a:r>
              <a:rPr lang="en-US" dirty="0" smtClean="0"/>
              <a:t> know-how</a:t>
            </a:r>
            <a:endParaRPr lang="en-US" dirty="0"/>
          </a:p>
        </p:txBody>
      </p:sp>
      <p:sp>
        <p:nvSpPr>
          <p:cNvPr id="3" name="Content Placeholder 2"/>
          <p:cNvSpPr>
            <a:spLocks noGrp="1"/>
          </p:cNvSpPr>
          <p:nvPr>
            <p:ph idx="1"/>
          </p:nvPr>
        </p:nvSpPr>
        <p:spPr/>
        <p:txBody>
          <a:bodyPr>
            <a:normAutofit lnSpcReduction="10000"/>
          </a:bodyPr>
          <a:lstStyle/>
          <a:p>
            <a:r>
              <a:rPr lang="en-US" dirty="0" smtClean="0"/>
              <a:t>user / </a:t>
            </a:r>
            <a:r>
              <a:rPr lang="en-US" dirty="0" err="1" smtClean="0"/>
              <a:t>pwd</a:t>
            </a:r>
            <a:r>
              <a:rPr lang="en-US" dirty="0" smtClean="0"/>
              <a:t>: </a:t>
            </a:r>
            <a:r>
              <a:rPr lang="en-US" dirty="0" err="1" smtClean="0">
                <a:solidFill>
                  <a:srgbClr val="FF0000"/>
                </a:solidFill>
              </a:rPr>
              <a:t>esimmon</a:t>
            </a:r>
            <a:r>
              <a:rPr lang="en-US" dirty="0" smtClean="0">
                <a:solidFill>
                  <a:srgbClr val="FF0000"/>
                </a:solidFill>
              </a:rPr>
              <a:t> </a:t>
            </a:r>
            <a:r>
              <a:rPr lang="en-US" dirty="0" smtClean="0"/>
              <a:t>/ </a:t>
            </a:r>
            <a:r>
              <a:rPr lang="en-US" dirty="0" err="1" smtClean="0">
                <a:solidFill>
                  <a:srgbClr val="FF0000"/>
                </a:solidFill>
              </a:rPr>
              <a:t>esimmon</a:t>
            </a:r>
            <a:endParaRPr lang="en-US" dirty="0" smtClean="0">
              <a:solidFill>
                <a:srgbClr val="FF0000"/>
              </a:solidFill>
            </a:endParaRPr>
          </a:p>
          <a:p>
            <a:r>
              <a:rPr lang="en-US" dirty="0" smtClean="0"/>
              <a:t>run “</a:t>
            </a:r>
            <a:r>
              <a:rPr lang="en-US" dirty="0" err="1" smtClean="0">
                <a:solidFill>
                  <a:srgbClr val="FF0000"/>
                </a:solidFill>
              </a:rPr>
              <a:t>mpd</a:t>
            </a:r>
            <a:r>
              <a:rPr lang="en-US" dirty="0" smtClean="0">
                <a:solidFill>
                  <a:srgbClr val="FF0000"/>
                </a:solidFill>
              </a:rPr>
              <a:t> &amp;</a:t>
            </a:r>
            <a:r>
              <a:rPr lang="en-US" dirty="0" smtClean="0"/>
              <a:t>” in a terminal, only once </a:t>
            </a:r>
          </a:p>
          <a:p>
            <a:pPr lvl="1"/>
            <a:r>
              <a:rPr lang="en-US" dirty="0" smtClean="0"/>
              <a:t>to start the MPICH2 daemon</a:t>
            </a:r>
          </a:p>
          <a:p>
            <a:r>
              <a:rPr lang="en-US" dirty="0" smtClean="0"/>
              <a:t>editors: </a:t>
            </a:r>
            <a:r>
              <a:rPr lang="en-US" dirty="0" smtClean="0">
                <a:solidFill>
                  <a:srgbClr val="FF0000"/>
                </a:solidFill>
              </a:rPr>
              <a:t>vi</a:t>
            </a:r>
            <a:r>
              <a:rPr lang="en-US" dirty="0" smtClean="0"/>
              <a:t>, </a:t>
            </a:r>
            <a:r>
              <a:rPr lang="en-US" dirty="0" err="1" smtClean="0">
                <a:solidFill>
                  <a:srgbClr val="FF0000"/>
                </a:solidFill>
              </a:rPr>
              <a:t>gedit</a:t>
            </a:r>
            <a:endParaRPr lang="en-US" dirty="0" smtClean="0">
              <a:solidFill>
                <a:srgbClr val="FF0000"/>
              </a:solidFill>
            </a:endParaRPr>
          </a:p>
          <a:p>
            <a:r>
              <a:rPr lang="en-US" dirty="0" smtClean="0"/>
              <a:t>image viewer: “</a:t>
            </a:r>
            <a:r>
              <a:rPr lang="en-US" dirty="0" err="1" smtClean="0">
                <a:solidFill>
                  <a:srgbClr val="FF0000"/>
                </a:solidFill>
              </a:rPr>
              <a:t>eog</a:t>
            </a:r>
            <a:r>
              <a:rPr lang="en-US" dirty="0" smtClean="0">
                <a:solidFill>
                  <a:srgbClr val="FF0000"/>
                </a:solidFill>
              </a:rPr>
              <a:t>  .</a:t>
            </a:r>
            <a:r>
              <a:rPr lang="en-US" dirty="0" smtClean="0"/>
              <a:t>”</a:t>
            </a:r>
          </a:p>
          <a:p>
            <a:pPr lvl="1"/>
            <a:r>
              <a:rPr lang="en-US" dirty="0" smtClean="0"/>
              <a:t>to flip through the images in the current directory</a:t>
            </a:r>
          </a:p>
          <a:p>
            <a:pPr lvl="1"/>
            <a:endParaRPr lang="en-US" dirty="0"/>
          </a:p>
          <a:p>
            <a:r>
              <a:rPr lang="en-US" dirty="0" smtClean="0"/>
              <a:t>For copy/paste between VM and your laptop OS</a:t>
            </a:r>
          </a:p>
          <a:p>
            <a:pPr lvl="1"/>
            <a:r>
              <a:rPr lang="en-US" dirty="0" smtClean="0"/>
              <a:t>not needed for this tutorial</a:t>
            </a:r>
          </a:p>
          <a:p>
            <a:pPr lvl="1"/>
            <a:r>
              <a:rPr lang="en-US" dirty="0" smtClean="0"/>
              <a:t>set in VM menu: Devices/Shared Clipboard/Bidirectional</a:t>
            </a:r>
          </a:p>
          <a:p>
            <a:pPr lvl="1"/>
            <a:r>
              <a:rPr lang="en-US" dirty="0" smtClean="0"/>
              <a:t>maybe need to install </a:t>
            </a:r>
            <a:r>
              <a:rPr lang="en-US" dirty="0" err="1" smtClean="0"/>
              <a:t>VBoxGuestAdditions</a:t>
            </a:r>
            <a:endParaRPr lang="en-US" dirty="0" smtClean="0"/>
          </a:p>
          <a:p>
            <a:pPr lvl="2"/>
            <a:r>
              <a:rPr lang="en-US" dirty="0" smtClean="0"/>
              <a:t>see </a:t>
            </a:r>
            <a:r>
              <a:rPr lang="en-US" dirty="0" err="1" smtClean="0"/>
              <a:t>VirtualBox</a:t>
            </a:r>
            <a:r>
              <a:rPr lang="en-US" dirty="0" smtClean="0"/>
              <a:t> </a:t>
            </a:r>
            <a:r>
              <a:rPr lang="en-US" dirty="0" err="1" smtClean="0"/>
              <a:t>UserManual</a:t>
            </a:r>
            <a:r>
              <a:rPr lang="en-US" dirty="0" smtClean="0"/>
              <a:t>, chapter 4.2</a:t>
            </a:r>
          </a:p>
        </p:txBody>
      </p:sp>
      <p:sp>
        <p:nvSpPr>
          <p:cNvPr id="4" name="Slide Number Placeholder 3"/>
          <p:cNvSpPr>
            <a:spLocks noGrp="1"/>
          </p:cNvSpPr>
          <p:nvPr>
            <p:ph type="sldNum" sz="quarter" idx="12"/>
          </p:nvPr>
        </p:nvSpPr>
        <p:spPr/>
        <p:txBody>
          <a:bodyPr/>
          <a:lstStyle/>
          <a:p>
            <a:fld id="{81B36CC8-2166-4885-A85B-C55F76B1D6EF}" type="slidenum">
              <a:rPr lang="en-US" smtClean="0"/>
              <a:pPr/>
              <a:t>9</a:t>
            </a:fld>
            <a:endParaRPr lang="en-US"/>
          </a:p>
        </p:txBody>
      </p:sp>
    </p:spTree>
    <p:extLst>
      <p:ext uri="{BB962C8B-B14F-4D97-AF65-F5344CB8AC3E}">
        <p14:creationId xmlns:p14="http://schemas.microsoft.com/office/powerpoint/2010/main" val="2650638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in File Vs. Data Stream</a:t>
            </a:r>
            <a:endParaRPr lang="en-US" dirty="0"/>
          </a:p>
        </p:txBody>
      </p:sp>
      <p:sp>
        <p:nvSpPr>
          <p:cNvPr id="53" name="Content Placeholder 52"/>
          <p:cNvSpPr>
            <a:spLocks noGrp="1"/>
          </p:cNvSpPr>
          <p:nvPr>
            <p:ph idx="1"/>
          </p:nvPr>
        </p:nvSpPr>
        <p:spPr>
          <a:xfrm>
            <a:off x="457200" y="4269217"/>
            <a:ext cx="8229600" cy="2055384"/>
          </a:xfrm>
        </p:spPr>
        <p:txBody>
          <a:bodyPr>
            <a:normAutofit lnSpcReduction="10000"/>
          </a:bodyPr>
          <a:lstStyle/>
          <a:p>
            <a:r>
              <a:rPr lang="en-US" dirty="0" smtClean="0"/>
              <a:t>Research issues in stream-based data </a:t>
            </a:r>
            <a:r>
              <a:rPr lang="en-US" dirty="0"/>
              <a:t>p</a:t>
            </a:r>
            <a:r>
              <a:rPr lang="en-US" dirty="0" smtClean="0"/>
              <a:t>rocess</a:t>
            </a:r>
          </a:p>
          <a:p>
            <a:pPr lvl="1"/>
            <a:r>
              <a:rPr lang="en-US" dirty="0" smtClean="0"/>
              <a:t>In-transit processing (supporting data-in-memory)</a:t>
            </a:r>
          </a:p>
          <a:p>
            <a:pPr lvl="1"/>
            <a:r>
              <a:rPr lang="en-US" dirty="0" smtClean="0"/>
              <a:t>Data indexing &amp; query to reduce network payload</a:t>
            </a:r>
          </a:p>
          <a:p>
            <a:pPr lvl="1"/>
            <a:r>
              <a:rPr lang="en-US" dirty="0" smtClean="0"/>
              <a:t>Transparent workflow support (same abstract to users for processing files and streams)</a:t>
            </a:r>
            <a:endParaRPr lang="en-US" dirty="0"/>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81B36CC8-2166-4885-A85B-C55F76B1D6EF}" type="slidenum">
              <a:rPr lang="en-US" smtClean="0"/>
              <a:pPr/>
              <a:t>90</a:t>
            </a:fld>
            <a:endParaRPr lang="en-US"/>
          </a:p>
        </p:txBody>
      </p:sp>
      <p:sp>
        <p:nvSpPr>
          <p:cNvPr id="35" name="Cube 34"/>
          <p:cNvSpPr/>
          <p:nvPr/>
        </p:nvSpPr>
        <p:spPr>
          <a:xfrm>
            <a:off x="381000" y="2399887"/>
            <a:ext cx="1981200" cy="1384614"/>
          </a:xfrm>
          <a:prstGeom prst="cube">
            <a:avLst>
              <a:gd name="adj" fmla="val 1705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Generation</a:t>
            </a:r>
          </a:p>
          <a:p>
            <a:pPr algn="ctr"/>
            <a:r>
              <a:rPr lang="en-US" dirty="0" smtClean="0"/>
              <a:t>(Experiments or simulations)</a:t>
            </a:r>
            <a:endParaRPr lang="en-US" dirty="0"/>
          </a:p>
        </p:txBody>
      </p:sp>
      <p:sp>
        <p:nvSpPr>
          <p:cNvPr id="36" name="Can 35"/>
          <p:cNvSpPr/>
          <p:nvPr/>
        </p:nvSpPr>
        <p:spPr>
          <a:xfrm rot="5400000">
            <a:off x="3542906" y="1661365"/>
            <a:ext cx="229387" cy="2895600"/>
          </a:xfrm>
          <a:prstGeom prst="can">
            <a:avLst/>
          </a:prstGeom>
          <a:gradFill flip="none" rotWithShape="1">
            <a:gsLst>
              <a:gs pos="0">
                <a:schemeClr val="tx1">
                  <a:lumMod val="95000"/>
                  <a:lumOff val="5000"/>
                </a:schemeClr>
              </a:gs>
              <a:gs pos="100000">
                <a:schemeClr val="dk1">
                  <a:tint val="50000"/>
                  <a:shade val="100000"/>
                  <a:satMod val="350000"/>
                </a:schemeClr>
              </a:gs>
            </a:gsLst>
            <a:lin ang="10800000" scaled="0"/>
            <a:tileRect/>
          </a:gradFill>
        </p:spPr>
        <p:style>
          <a:lnRef idx="1">
            <a:schemeClr val="dk1"/>
          </a:lnRef>
          <a:fillRef idx="3">
            <a:schemeClr val="dk1"/>
          </a:fillRef>
          <a:effectRef idx="2">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Cube 36"/>
          <p:cNvSpPr/>
          <p:nvPr/>
        </p:nvSpPr>
        <p:spPr>
          <a:xfrm>
            <a:off x="4960854" y="2399887"/>
            <a:ext cx="1604394" cy="1384614"/>
          </a:xfrm>
          <a:prstGeom prst="cube">
            <a:avLst>
              <a:gd name="adj" fmla="val 185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Data Hub</a:t>
            </a:r>
            <a:endParaRPr lang="en-US" dirty="0"/>
          </a:p>
        </p:txBody>
      </p:sp>
      <p:sp>
        <p:nvSpPr>
          <p:cNvPr id="38" name="Can 37"/>
          <p:cNvSpPr/>
          <p:nvPr/>
        </p:nvSpPr>
        <p:spPr>
          <a:xfrm rot="3219006">
            <a:off x="6828371" y="2007808"/>
            <a:ext cx="317489" cy="1421907"/>
          </a:xfrm>
          <a:prstGeom prst="can">
            <a:avLst/>
          </a:prstGeom>
          <a:gradFill flip="none" rotWithShape="1">
            <a:gsLst>
              <a:gs pos="0">
                <a:schemeClr val="tx1">
                  <a:lumMod val="95000"/>
                  <a:lumOff val="5000"/>
                </a:schemeClr>
              </a:gs>
              <a:gs pos="100000">
                <a:schemeClr val="dk1">
                  <a:tint val="50000"/>
                  <a:shade val="100000"/>
                  <a:satMod val="350000"/>
                </a:schemeClr>
              </a:gs>
            </a:gsLst>
            <a:lin ang="10800000" scaled="0"/>
            <a:tileRect/>
          </a:gradFill>
        </p:spPr>
        <p:style>
          <a:lnRef idx="1">
            <a:schemeClr val="dk1"/>
          </a:lnRef>
          <a:fillRef idx="3">
            <a:schemeClr val="dk1"/>
          </a:fillRef>
          <a:effectRef idx="2">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Can 38"/>
          <p:cNvSpPr/>
          <p:nvPr/>
        </p:nvSpPr>
        <p:spPr>
          <a:xfrm rot="8100000">
            <a:off x="6822438" y="2854536"/>
            <a:ext cx="317489" cy="1421907"/>
          </a:xfrm>
          <a:prstGeom prst="can">
            <a:avLst/>
          </a:prstGeom>
          <a:gradFill flip="none" rotWithShape="1">
            <a:gsLst>
              <a:gs pos="0">
                <a:schemeClr val="tx1">
                  <a:lumMod val="95000"/>
                  <a:lumOff val="5000"/>
                </a:schemeClr>
              </a:gs>
              <a:gs pos="100000">
                <a:schemeClr val="dk1">
                  <a:tint val="50000"/>
                  <a:shade val="100000"/>
                  <a:satMod val="350000"/>
                </a:schemeClr>
              </a:gs>
            </a:gsLst>
            <a:lin ang="10800000" scaled="0"/>
            <a:tileRect/>
          </a:gradFill>
        </p:spPr>
        <p:style>
          <a:lnRef idx="1">
            <a:schemeClr val="dk1"/>
          </a:lnRef>
          <a:fillRef idx="3">
            <a:schemeClr val="dk1"/>
          </a:fillRef>
          <a:effectRef idx="2">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Can 39"/>
          <p:cNvSpPr/>
          <p:nvPr/>
        </p:nvSpPr>
        <p:spPr>
          <a:xfrm rot="5400000">
            <a:off x="6760218" y="2524316"/>
            <a:ext cx="317489" cy="1169899"/>
          </a:xfrm>
          <a:prstGeom prst="can">
            <a:avLst/>
          </a:prstGeom>
          <a:gradFill flip="none" rotWithShape="1">
            <a:gsLst>
              <a:gs pos="0">
                <a:schemeClr val="tx1">
                  <a:lumMod val="95000"/>
                  <a:lumOff val="5000"/>
                </a:schemeClr>
              </a:gs>
              <a:gs pos="100000">
                <a:schemeClr val="dk1">
                  <a:tint val="50000"/>
                  <a:shade val="100000"/>
                  <a:satMod val="350000"/>
                </a:schemeClr>
              </a:gs>
            </a:gsLst>
            <a:lin ang="10800000" scaled="0"/>
            <a:tileRect/>
          </a:gradFill>
        </p:spPr>
        <p:style>
          <a:lnRef idx="1">
            <a:schemeClr val="dk1"/>
          </a:lnRef>
          <a:fillRef idx="3">
            <a:schemeClr val="dk1"/>
          </a:fillRef>
          <a:effectRef idx="2">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Cube 47"/>
          <p:cNvSpPr/>
          <p:nvPr/>
        </p:nvSpPr>
        <p:spPr>
          <a:xfrm>
            <a:off x="7382795" y="1587643"/>
            <a:ext cx="1456405" cy="838200"/>
          </a:xfrm>
          <a:prstGeom prst="cub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Analysis</a:t>
            </a:r>
            <a:endParaRPr lang="en-US" dirty="0"/>
          </a:p>
        </p:txBody>
      </p:sp>
      <p:sp>
        <p:nvSpPr>
          <p:cNvPr id="49" name="Cube 48"/>
          <p:cNvSpPr/>
          <p:nvPr/>
        </p:nvSpPr>
        <p:spPr>
          <a:xfrm>
            <a:off x="7363960" y="2589003"/>
            <a:ext cx="1456405" cy="838200"/>
          </a:xfrm>
          <a:prstGeom prst="cub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Analysis</a:t>
            </a:r>
            <a:endParaRPr lang="en-US" dirty="0"/>
          </a:p>
        </p:txBody>
      </p:sp>
      <p:sp>
        <p:nvSpPr>
          <p:cNvPr id="50" name="Cube 49"/>
          <p:cNvSpPr/>
          <p:nvPr/>
        </p:nvSpPr>
        <p:spPr>
          <a:xfrm>
            <a:off x="7382795" y="3568843"/>
            <a:ext cx="1456405" cy="838200"/>
          </a:xfrm>
          <a:prstGeom prst="cub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Analysis</a:t>
            </a:r>
            <a:endParaRPr lang="en-US" dirty="0"/>
          </a:p>
        </p:txBody>
      </p:sp>
      <p:sp>
        <p:nvSpPr>
          <p:cNvPr id="54" name="Cloud 53"/>
          <p:cNvSpPr/>
          <p:nvPr/>
        </p:nvSpPr>
        <p:spPr>
          <a:xfrm>
            <a:off x="3581400" y="2677760"/>
            <a:ext cx="1066800" cy="979840"/>
          </a:xfrm>
          <a:prstGeom prst="cloud">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p:cNvSpPr txBox="1"/>
          <p:nvPr/>
        </p:nvSpPr>
        <p:spPr>
          <a:xfrm>
            <a:off x="2437337" y="1968643"/>
            <a:ext cx="1430644" cy="381000"/>
          </a:xfrm>
          <a:prstGeom prst="rect">
            <a:avLst/>
          </a:prstGeom>
          <a:noFill/>
        </p:spPr>
        <p:txBody>
          <a:bodyPr wrap="square" rtlCol="0">
            <a:spAutoFit/>
          </a:bodyPr>
          <a:lstStyle/>
          <a:p>
            <a:r>
              <a:rPr lang="en-US" dirty="0" smtClean="0"/>
              <a:t>Data Stream</a:t>
            </a:r>
            <a:endParaRPr lang="en-US" dirty="0"/>
          </a:p>
        </p:txBody>
      </p:sp>
      <p:grpSp>
        <p:nvGrpSpPr>
          <p:cNvPr id="67" name="Group 66"/>
          <p:cNvGrpSpPr/>
          <p:nvPr/>
        </p:nvGrpSpPr>
        <p:grpSpPr>
          <a:xfrm>
            <a:off x="2362200" y="2399887"/>
            <a:ext cx="1226510" cy="497967"/>
            <a:chOff x="2440271" y="1102233"/>
            <a:chExt cx="1796873" cy="497967"/>
          </a:xfrm>
        </p:grpSpPr>
        <p:cxnSp>
          <p:nvCxnSpPr>
            <p:cNvPr id="59" name="Straight Connector 58"/>
            <p:cNvCxnSpPr/>
            <p:nvPr/>
          </p:nvCxnSpPr>
          <p:spPr>
            <a:xfrm>
              <a:off x="2440271" y="1600200"/>
              <a:ext cx="1796873" cy="0"/>
            </a:xfrm>
            <a:prstGeom prst="line">
              <a:avLst/>
            </a:prstGeom>
            <a:ln>
              <a:headEnd type="none"/>
              <a:tailEnd type="triangle"/>
            </a:ln>
          </p:spPr>
          <p:style>
            <a:lnRef idx="2">
              <a:schemeClr val="dk1"/>
            </a:lnRef>
            <a:fillRef idx="1">
              <a:schemeClr val="lt1"/>
            </a:fillRef>
            <a:effectRef idx="0">
              <a:schemeClr val="dk1"/>
            </a:effectRef>
            <a:fontRef idx="minor">
              <a:schemeClr val="dk1"/>
            </a:fontRef>
          </p:style>
        </p:cxnSp>
        <p:sp>
          <p:nvSpPr>
            <p:cNvPr id="60" name="Rectangle 59"/>
            <p:cNvSpPr/>
            <p:nvPr/>
          </p:nvSpPr>
          <p:spPr>
            <a:xfrm>
              <a:off x="2599638" y="1102233"/>
              <a:ext cx="295962" cy="497967"/>
            </a:xfrm>
            <a:prstGeom prst="rect">
              <a:avLst/>
            </a:prstGeom>
            <a:solidFill>
              <a:schemeClr val="tx1">
                <a:lumMod val="50000"/>
                <a:lumOff val="5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2" name="Rectangle 61"/>
            <p:cNvSpPr/>
            <p:nvPr/>
          </p:nvSpPr>
          <p:spPr>
            <a:xfrm>
              <a:off x="3124200" y="1102233"/>
              <a:ext cx="219762" cy="497967"/>
            </a:xfrm>
            <a:prstGeom prst="rect">
              <a:avLst/>
            </a:prstGeom>
            <a:solidFill>
              <a:schemeClr val="tx1">
                <a:lumMod val="50000"/>
                <a:lumOff val="5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6" name="Rectangle 65"/>
            <p:cNvSpPr/>
            <p:nvPr/>
          </p:nvSpPr>
          <p:spPr>
            <a:xfrm>
              <a:off x="3581400" y="1102233"/>
              <a:ext cx="372162" cy="497967"/>
            </a:xfrm>
            <a:prstGeom prst="rect">
              <a:avLst/>
            </a:prstGeom>
            <a:solidFill>
              <a:schemeClr val="tx1">
                <a:lumMod val="50000"/>
                <a:lumOff val="5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cxnSp>
        <p:nvCxnSpPr>
          <p:cNvPr id="5" name="Straight Arrow Connector 4"/>
          <p:cNvCxnSpPr/>
          <p:nvPr/>
        </p:nvCxnSpPr>
        <p:spPr>
          <a:xfrm>
            <a:off x="1219200" y="1438160"/>
            <a:ext cx="7010400" cy="0"/>
          </a:xfrm>
          <a:prstGeom prst="straightConnector1">
            <a:avLst/>
          </a:prstGeom>
          <a:ln>
            <a:solidFill>
              <a:schemeClr val="tx1">
                <a:lumMod val="75000"/>
                <a:lumOff val="25000"/>
              </a:schemeClr>
            </a:solidFill>
            <a:prstDash val="dash"/>
            <a:headEnd type="triangle" w="lg" len="lg"/>
            <a:tailEnd type="triangle" w="lg" len="lg"/>
          </a:ln>
        </p:spPr>
        <p:style>
          <a:lnRef idx="2">
            <a:schemeClr val="dk1"/>
          </a:lnRef>
          <a:fillRef idx="0">
            <a:schemeClr val="dk1"/>
          </a:fillRef>
          <a:effectRef idx="1">
            <a:schemeClr val="dk1"/>
          </a:effectRef>
          <a:fontRef idx="minor">
            <a:schemeClr val="tx1"/>
          </a:fontRef>
        </p:style>
      </p:cxnSp>
      <p:sp>
        <p:nvSpPr>
          <p:cNvPr id="24" name="TextBox 23"/>
          <p:cNvSpPr txBox="1"/>
          <p:nvPr/>
        </p:nvSpPr>
        <p:spPr>
          <a:xfrm>
            <a:off x="2362200" y="1066800"/>
            <a:ext cx="5638800" cy="369332"/>
          </a:xfrm>
          <a:prstGeom prst="rect">
            <a:avLst/>
          </a:prstGeom>
          <a:noFill/>
        </p:spPr>
        <p:txBody>
          <a:bodyPr wrap="square" rtlCol="0">
            <a:spAutoFit/>
          </a:bodyPr>
          <a:lstStyle/>
          <a:p>
            <a:r>
              <a:rPr lang="en-US" dirty="0" smtClean="0"/>
              <a:t>Memory-to-memory </a:t>
            </a:r>
            <a:r>
              <a:rPr lang="en-US" dirty="0"/>
              <a:t>d</a:t>
            </a:r>
            <a:r>
              <a:rPr lang="en-US" dirty="0" smtClean="0"/>
              <a:t>ata delivery (code </a:t>
            </a:r>
            <a:r>
              <a:rPr lang="en-US" dirty="0"/>
              <a:t>c</a:t>
            </a:r>
            <a:r>
              <a:rPr lang="en-US" dirty="0" smtClean="0"/>
              <a:t>oupling)</a:t>
            </a:r>
            <a:endParaRPr lang="en-US" dirty="0"/>
          </a:p>
        </p:txBody>
      </p:sp>
      <p:sp>
        <p:nvSpPr>
          <p:cNvPr id="25" name="TextBox 24"/>
          <p:cNvSpPr txBox="1"/>
          <p:nvPr/>
        </p:nvSpPr>
        <p:spPr>
          <a:xfrm>
            <a:off x="2362200" y="1370711"/>
            <a:ext cx="3885522" cy="369332"/>
          </a:xfrm>
          <a:prstGeom prst="rect">
            <a:avLst/>
          </a:prstGeom>
          <a:noFill/>
        </p:spPr>
        <p:txBody>
          <a:bodyPr wrap="square" rtlCol="0">
            <a:spAutoFit/>
          </a:bodyPr>
          <a:lstStyle/>
          <a:p>
            <a:r>
              <a:rPr lang="en-US" dirty="0" smtClean="0"/>
              <a:t>Transparent workflow execution</a:t>
            </a:r>
            <a:endParaRPr lang="en-US" dirty="0"/>
          </a:p>
        </p:txBody>
      </p:sp>
    </p:spTree>
    <p:extLst>
      <p:ext uri="{BB962C8B-B14F-4D97-AF65-F5344CB8AC3E}">
        <p14:creationId xmlns:p14="http://schemas.microsoft.com/office/powerpoint/2010/main" val="2542179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of Read API: open a stream</a:t>
            </a:r>
            <a:endParaRPr lang="en-US" dirty="0"/>
          </a:p>
        </p:txBody>
      </p:sp>
      <p:sp>
        <p:nvSpPr>
          <p:cNvPr id="3" name="Content Placeholder 2"/>
          <p:cNvSpPr>
            <a:spLocks noGrp="1"/>
          </p:cNvSpPr>
          <p:nvPr>
            <p:ph idx="1"/>
          </p:nvPr>
        </p:nvSpPr>
        <p:spPr/>
        <p:txBody>
          <a:bodyPr>
            <a:noAutofit/>
          </a:bodyPr>
          <a:lstStyle/>
          <a:p>
            <a:pPr marL="0" indent="0">
              <a:buNone/>
            </a:pPr>
            <a:r>
              <a:rPr lang="en-US" sz="2000" dirty="0" err="1"/>
              <a:t>fp</a:t>
            </a:r>
            <a:r>
              <a:rPr lang="en-US" sz="2000" dirty="0"/>
              <a:t> = </a:t>
            </a:r>
            <a:r>
              <a:rPr lang="en-US" sz="2000" dirty="0" err="1" smtClean="0">
                <a:solidFill>
                  <a:srgbClr val="FF0000"/>
                </a:solidFill>
              </a:rPr>
              <a:t>adios_read_open</a:t>
            </a:r>
            <a:r>
              <a:rPr lang="en-US" sz="2000" dirty="0" smtClean="0">
                <a:solidFill>
                  <a:srgbClr val="FF0000"/>
                </a:solidFill>
              </a:rPr>
              <a:t> </a:t>
            </a:r>
            <a:r>
              <a:rPr lang="en-US" sz="2000" dirty="0"/>
              <a:t>("</a:t>
            </a:r>
            <a:r>
              <a:rPr lang="en-US" sz="2000" dirty="0" err="1"/>
              <a:t>myfile.bp</a:t>
            </a:r>
            <a:r>
              <a:rPr lang="en-US" sz="2000" dirty="0"/>
              <a:t>", ADIOS_READ_METHOD_BP, </a:t>
            </a:r>
            <a:r>
              <a:rPr lang="en-US" sz="2000" dirty="0" smtClean="0"/>
              <a:t/>
            </a:r>
            <a:br>
              <a:rPr lang="en-US" sz="2000" dirty="0" smtClean="0"/>
            </a:br>
            <a:r>
              <a:rPr lang="en-US" sz="2000" dirty="0" smtClean="0"/>
              <a:t> 		          </a:t>
            </a:r>
            <a:r>
              <a:rPr lang="en-US" sz="2000" dirty="0" err="1" smtClean="0"/>
              <a:t>comm</a:t>
            </a:r>
            <a:r>
              <a:rPr lang="en-US" sz="2000" dirty="0"/>
              <a:t>, </a:t>
            </a:r>
            <a:r>
              <a:rPr lang="en-US" sz="2000" dirty="0" smtClean="0"/>
              <a:t>ADIOS_LOCKMODE_CURRENT, 60.0)</a:t>
            </a:r>
            <a:r>
              <a:rPr lang="en-US" sz="2000" dirty="0"/>
              <a:t>;</a:t>
            </a:r>
          </a:p>
          <a:p>
            <a:pPr marL="0" indent="0">
              <a:buNone/>
            </a:pPr>
            <a:endParaRPr lang="en-US" sz="2000" dirty="0" smtClean="0"/>
          </a:p>
          <a:p>
            <a:pPr marL="0" indent="0">
              <a:buNone/>
            </a:pPr>
            <a:r>
              <a:rPr lang="en-US" sz="2000" dirty="0" smtClean="0"/>
              <a:t>// error possibilities (check </a:t>
            </a:r>
            <a:r>
              <a:rPr lang="en-US" sz="2000" dirty="0" err="1" smtClean="0">
                <a:solidFill>
                  <a:srgbClr val="FF0000"/>
                </a:solidFill>
              </a:rPr>
              <a:t>adios_errno</a:t>
            </a:r>
            <a:r>
              <a:rPr lang="en-US" sz="2000" dirty="0" smtClean="0"/>
              <a:t>)</a:t>
            </a:r>
          </a:p>
          <a:p>
            <a:pPr marL="0" indent="0">
              <a:buNone/>
            </a:pPr>
            <a:r>
              <a:rPr lang="en-US" sz="2000" dirty="0" smtClean="0"/>
              <a:t>// </a:t>
            </a:r>
            <a:r>
              <a:rPr lang="en-US" sz="2000" dirty="0" err="1" smtClean="0">
                <a:solidFill>
                  <a:srgbClr val="FF0000"/>
                </a:solidFill>
              </a:rPr>
              <a:t>err_file_not_found</a:t>
            </a:r>
            <a:r>
              <a:rPr lang="en-US" sz="2000" dirty="0"/>
              <a:t> </a:t>
            </a:r>
            <a:r>
              <a:rPr lang="en-US" sz="2000" dirty="0" smtClean="0"/>
              <a:t>– stream not yet available</a:t>
            </a:r>
            <a:endParaRPr lang="en-US" sz="2000" dirty="0"/>
          </a:p>
          <a:p>
            <a:pPr marL="0" indent="0">
              <a:buNone/>
            </a:pPr>
            <a:r>
              <a:rPr lang="en-US" sz="2000" dirty="0"/>
              <a:t>// </a:t>
            </a:r>
            <a:r>
              <a:rPr lang="en-US" sz="2000" dirty="0" err="1" smtClean="0">
                <a:solidFill>
                  <a:srgbClr val="FF0000"/>
                </a:solidFill>
              </a:rPr>
              <a:t>err_end_of_stream</a:t>
            </a:r>
            <a:r>
              <a:rPr lang="en-US" sz="2000" dirty="0" smtClean="0"/>
              <a:t> </a:t>
            </a:r>
            <a:r>
              <a:rPr lang="en-US" sz="2000" dirty="0"/>
              <a:t>– stream has been gone before we tried to open</a:t>
            </a:r>
          </a:p>
          <a:p>
            <a:pPr marL="0" indent="0">
              <a:buNone/>
            </a:pPr>
            <a:r>
              <a:rPr lang="en-US" sz="2000" dirty="0" smtClean="0"/>
              <a:t>// (</a:t>
            </a:r>
            <a:r>
              <a:rPr lang="en-US" sz="2000" dirty="0" err="1"/>
              <a:t>fp</a:t>
            </a:r>
            <a:r>
              <a:rPr lang="en-US" sz="2000" dirty="0"/>
              <a:t> == NULL) </a:t>
            </a:r>
            <a:r>
              <a:rPr lang="en-US" sz="2000" dirty="0" smtClean="0"/>
              <a:t>– </a:t>
            </a:r>
            <a:r>
              <a:rPr lang="en-US" sz="2000" dirty="0"/>
              <a:t>some other error </a:t>
            </a:r>
            <a:r>
              <a:rPr lang="en-US" sz="2000" dirty="0" smtClean="0"/>
              <a:t>happened (print </a:t>
            </a:r>
            <a:r>
              <a:rPr lang="en-US" sz="2000" dirty="0" err="1" smtClean="0">
                <a:solidFill>
                  <a:srgbClr val="FF0000"/>
                </a:solidFill>
              </a:rPr>
              <a:t>adios_errmsg</a:t>
            </a:r>
            <a:r>
              <a:rPr lang="en-US" sz="2000" dirty="0" smtClean="0">
                <a:solidFill>
                  <a:srgbClr val="FF0000"/>
                </a:solidFill>
              </a:rPr>
              <a:t>()</a:t>
            </a:r>
            <a:r>
              <a:rPr lang="en-US" sz="2000" dirty="0" smtClean="0"/>
              <a:t>)</a:t>
            </a:r>
            <a:endParaRPr lang="en-US" sz="2000" dirty="0"/>
          </a:p>
          <a:p>
            <a:pPr marL="0" indent="0">
              <a:buNone/>
            </a:pPr>
            <a:endParaRPr lang="en-US" sz="2000" dirty="0" smtClean="0"/>
          </a:p>
          <a:p>
            <a:pPr marL="0" indent="0">
              <a:buNone/>
            </a:pPr>
            <a:r>
              <a:rPr lang="en-US" sz="2000" dirty="0" smtClean="0"/>
              <a:t>// process steps here…</a:t>
            </a:r>
          </a:p>
          <a:p>
            <a:pPr marL="0" indent="0">
              <a:buNone/>
            </a:pPr>
            <a:r>
              <a:rPr lang="en-US" sz="2000" dirty="0" smtClean="0"/>
              <a:t>    ...</a:t>
            </a:r>
          </a:p>
          <a:p>
            <a:pPr marL="0" indent="0">
              <a:buNone/>
            </a:pPr>
            <a:endParaRPr lang="en-US" sz="2000" dirty="0" smtClean="0">
              <a:solidFill>
                <a:srgbClr val="FF0000"/>
              </a:solidFill>
            </a:endParaRPr>
          </a:p>
          <a:p>
            <a:pPr marL="0" indent="0">
              <a:buNone/>
            </a:pPr>
            <a:r>
              <a:rPr lang="en-US" sz="2000" dirty="0" err="1" smtClean="0">
                <a:solidFill>
                  <a:srgbClr val="FF0000"/>
                </a:solidFill>
              </a:rPr>
              <a:t>adios_read_close</a:t>
            </a:r>
            <a:r>
              <a:rPr lang="en-US" sz="2000" dirty="0" smtClean="0">
                <a:solidFill>
                  <a:srgbClr val="FF0000"/>
                </a:solidFill>
              </a:rPr>
              <a:t> </a:t>
            </a:r>
            <a:r>
              <a:rPr lang="en-US" sz="2000" dirty="0"/>
              <a:t>(</a:t>
            </a:r>
            <a:r>
              <a:rPr lang="en-US" sz="2000" dirty="0" err="1"/>
              <a:t>fp</a:t>
            </a:r>
            <a:r>
              <a:rPr lang="en-US" sz="2000" dirty="0"/>
              <a:t>);</a:t>
            </a:r>
          </a:p>
          <a:p>
            <a:pPr marL="0" indent="0">
              <a:buNone/>
            </a:pPr>
            <a:endParaRPr lang="en-US" sz="2000"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91</a:t>
            </a:fld>
            <a:endParaRPr lang="en-US"/>
          </a:p>
        </p:txBody>
      </p:sp>
    </p:spTree>
    <p:extLst>
      <p:ext uri="{BB962C8B-B14F-4D97-AF65-F5344CB8AC3E}">
        <p14:creationId xmlns:p14="http://schemas.microsoft.com/office/powerpoint/2010/main" val="3598799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Example of Read API: read a variable step-by-step</a:t>
            </a:r>
            <a:endParaRPr lang="en-US" sz="2800" dirty="0"/>
          </a:p>
        </p:txBody>
      </p:sp>
      <p:sp>
        <p:nvSpPr>
          <p:cNvPr id="3" name="Content Placeholder 2"/>
          <p:cNvSpPr>
            <a:spLocks noGrp="1"/>
          </p:cNvSpPr>
          <p:nvPr>
            <p:ph idx="1"/>
          </p:nvPr>
        </p:nvSpPr>
        <p:spPr>
          <a:xfrm>
            <a:off x="838200" y="762000"/>
            <a:ext cx="7848600" cy="5715000"/>
          </a:xfrm>
        </p:spPr>
        <p:txBody>
          <a:bodyPr>
            <a:noAutofit/>
          </a:bodyPr>
          <a:lstStyle/>
          <a:p>
            <a:pPr marL="0" indent="0">
              <a:buNone/>
            </a:pPr>
            <a:r>
              <a:rPr lang="en-US" sz="1800" dirty="0" err="1" smtClean="0"/>
              <a:t>int</a:t>
            </a:r>
            <a:r>
              <a:rPr lang="en-US" sz="1800" dirty="0" smtClean="0"/>
              <a:t> </a:t>
            </a:r>
            <a:r>
              <a:rPr lang="en-US" sz="1800" dirty="0"/>
              <a:t>count[] = {10,10,10};</a:t>
            </a:r>
          </a:p>
          <a:p>
            <a:pPr marL="0" indent="0">
              <a:buNone/>
            </a:pPr>
            <a:r>
              <a:rPr lang="en-US" sz="1800" dirty="0" err="1"/>
              <a:t>int</a:t>
            </a:r>
            <a:r>
              <a:rPr lang="en-US" sz="1800" dirty="0"/>
              <a:t> offs[] = {5,5,5};</a:t>
            </a:r>
          </a:p>
          <a:p>
            <a:pPr marL="0" indent="0">
              <a:buNone/>
            </a:pPr>
            <a:r>
              <a:rPr lang="en-US" sz="1800" dirty="0"/>
              <a:t>P = (double*) </a:t>
            </a:r>
            <a:r>
              <a:rPr lang="en-US" sz="1800" dirty="0" err="1"/>
              <a:t>malloc</a:t>
            </a:r>
            <a:r>
              <a:rPr lang="en-US" sz="1800" dirty="0"/>
              <a:t> (</a:t>
            </a:r>
            <a:r>
              <a:rPr lang="en-US" sz="1800" dirty="0" err="1"/>
              <a:t>sizeof</a:t>
            </a:r>
            <a:r>
              <a:rPr lang="en-US" sz="1800" dirty="0"/>
              <a:t>(double) * count[0] * count[1] * count[2])</a:t>
            </a:r>
            <a:r>
              <a:rPr lang="en-US" sz="1800" dirty="0" smtClean="0"/>
              <a:t>;</a:t>
            </a:r>
          </a:p>
          <a:p>
            <a:pPr marL="0" indent="0">
              <a:buNone/>
            </a:pPr>
            <a:r>
              <a:rPr lang="en-US" sz="1800" dirty="0" smtClean="0"/>
              <a:t>Q </a:t>
            </a:r>
            <a:r>
              <a:rPr lang="en-US" sz="1800" dirty="0"/>
              <a:t>= (double*) </a:t>
            </a:r>
            <a:r>
              <a:rPr lang="en-US" sz="1800" dirty="0" err="1"/>
              <a:t>malloc</a:t>
            </a:r>
            <a:r>
              <a:rPr lang="en-US" sz="1800" dirty="0"/>
              <a:t> (</a:t>
            </a:r>
            <a:r>
              <a:rPr lang="en-US" sz="1800" dirty="0" err="1"/>
              <a:t>sizeof</a:t>
            </a:r>
            <a:r>
              <a:rPr lang="en-US" sz="1800" dirty="0"/>
              <a:t>(double) * count[0] * count[1] * count[2]);</a:t>
            </a:r>
          </a:p>
          <a:p>
            <a:pPr marL="0" indent="0">
              <a:buNone/>
            </a:pPr>
            <a:r>
              <a:rPr lang="en-US" sz="1800" dirty="0" smtClean="0"/>
              <a:t>ADIOS_SELECTION *</a:t>
            </a:r>
            <a:r>
              <a:rPr lang="en-US" sz="1800" dirty="0" err="1" smtClean="0"/>
              <a:t>sel</a:t>
            </a:r>
            <a:r>
              <a:rPr lang="en-US" sz="1800" dirty="0" smtClean="0"/>
              <a:t> </a:t>
            </a:r>
            <a:r>
              <a:rPr lang="en-US" sz="1800" dirty="0"/>
              <a:t>= </a:t>
            </a:r>
            <a:r>
              <a:rPr lang="en-US" sz="1800" dirty="0" err="1" smtClean="0">
                <a:solidFill>
                  <a:srgbClr val="FF0000"/>
                </a:solidFill>
              </a:rPr>
              <a:t>adios_select_boundingbox</a:t>
            </a:r>
            <a:r>
              <a:rPr lang="en-US" sz="1800" dirty="0" smtClean="0">
                <a:solidFill>
                  <a:srgbClr val="FF0000"/>
                </a:solidFill>
              </a:rPr>
              <a:t> </a:t>
            </a:r>
            <a:r>
              <a:rPr lang="en-US" sz="1800" dirty="0"/>
              <a:t>(3, offs, count)</a:t>
            </a:r>
            <a:r>
              <a:rPr lang="en-US" sz="1800" dirty="0" smtClean="0"/>
              <a:t>;</a:t>
            </a:r>
          </a:p>
          <a:p>
            <a:pPr marL="0" indent="0">
              <a:buNone/>
            </a:pPr>
            <a:r>
              <a:rPr lang="en-US" sz="1800" dirty="0" smtClean="0"/>
              <a:t>while (</a:t>
            </a:r>
            <a:r>
              <a:rPr lang="en-US" sz="1800" dirty="0" err="1" smtClean="0"/>
              <a:t>fp</a:t>
            </a:r>
            <a:r>
              <a:rPr lang="en-US" sz="1800" dirty="0" smtClean="0"/>
              <a:t> != NULL) {</a:t>
            </a:r>
            <a:endParaRPr lang="en-US" sz="1800" dirty="0"/>
          </a:p>
          <a:p>
            <a:pPr marL="0" indent="0">
              <a:buNone/>
            </a:pPr>
            <a:r>
              <a:rPr lang="en-US" sz="1800" dirty="0" smtClean="0">
                <a:solidFill>
                  <a:srgbClr val="FF0000"/>
                </a:solidFill>
              </a:rPr>
              <a:t>        </a:t>
            </a:r>
            <a:r>
              <a:rPr lang="en-US" sz="1800" dirty="0" err="1" smtClean="0">
                <a:solidFill>
                  <a:srgbClr val="FF0000"/>
                </a:solidFill>
              </a:rPr>
              <a:t>adios_schedule_read</a:t>
            </a:r>
            <a:r>
              <a:rPr lang="en-US" sz="1800" dirty="0" smtClean="0">
                <a:solidFill>
                  <a:srgbClr val="FF0000"/>
                </a:solidFill>
              </a:rPr>
              <a:t> </a:t>
            </a:r>
            <a:r>
              <a:rPr lang="en-US" sz="1800" dirty="0"/>
              <a:t>(</a:t>
            </a:r>
            <a:r>
              <a:rPr lang="en-US" sz="1800" dirty="0" err="1"/>
              <a:t>fp</a:t>
            </a:r>
            <a:r>
              <a:rPr lang="en-US" sz="1800" dirty="0"/>
              <a:t>, </a:t>
            </a:r>
            <a:r>
              <a:rPr lang="en-US" sz="1800" dirty="0" err="1"/>
              <a:t>sel</a:t>
            </a:r>
            <a:r>
              <a:rPr lang="en-US" sz="1800" dirty="0"/>
              <a:t>, "P", </a:t>
            </a:r>
            <a:r>
              <a:rPr lang="en-US" sz="1800" dirty="0" smtClean="0"/>
              <a:t>0, </a:t>
            </a:r>
            <a:r>
              <a:rPr lang="en-US" sz="1800" dirty="0"/>
              <a:t>1</a:t>
            </a:r>
            <a:r>
              <a:rPr lang="en-US" sz="1800" dirty="0" smtClean="0"/>
              <a:t>, </a:t>
            </a:r>
            <a:r>
              <a:rPr lang="en-US" sz="1800" dirty="0"/>
              <a:t>P);</a:t>
            </a:r>
          </a:p>
          <a:p>
            <a:pPr marL="0" indent="0">
              <a:buNone/>
            </a:pPr>
            <a:r>
              <a:rPr lang="en-US" sz="1800" dirty="0" smtClean="0"/>
              <a:t>        </a:t>
            </a:r>
            <a:r>
              <a:rPr lang="en-US" sz="1800" dirty="0" err="1" smtClean="0">
                <a:solidFill>
                  <a:srgbClr val="FF0000"/>
                </a:solidFill>
              </a:rPr>
              <a:t>adios_schedule_read</a:t>
            </a:r>
            <a:r>
              <a:rPr lang="en-US" sz="1800" dirty="0" smtClean="0">
                <a:solidFill>
                  <a:srgbClr val="FF0000"/>
                </a:solidFill>
              </a:rPr>
              <a:t> </a:t>
            </a:r>
            <a:r>
              <a:rPr lang="en-US" sz="1800" dirty="0"/>
              <a:t>(</a:t>
            </a:r>
            <a:r>
              <a:rPr lang="en-US" sz="1800" dirty="0" err="1"/>
              <a:t>fp</a:t>
            </a:r>
            <a:r>
              <a:rPr lang="en-US" sz="1800" dirty="0"/>
              <a:t>, </a:t>
            </a:r>
            <a:r>
              <a:rPr lang="en-US" sz="1800" dirty="0" err="1"/>
              <a:t>sel</a:t>
            </a:r>
            <a:r>
              <a:rPr lang="en-US" sz="1800" dirty="0"/>
              <a:t>, </a:t>
            </a:r>
            <a:r>
              <a:rPr lang="en-US" sz="1800" dirty="0" smtClean="0"/>
              <a:t>“Q"</a:t>
            </a:r>
            <a:r>
              <a:rPr lang="en-US" sz="1800" dirty="0"/>
              <a:t>, </a:t>
            </a:r>
            <a:r>
              <a:rPr lang="en-US" sz="1800" dirty="0" smtClean="0"/>
              <a:t>0, </a:t>
            </a:r>
            <a:r>
              <a:rPr lang="en-US" sz="1800" dirty="0"/>
              <a:t>1</a:t>
            </a:r>
            <a:r>
              <a:rPr lang="en-US" sz="1800" dirty="0" smtClean="0"/>
              <a:t>, Q)</a:t>
            </a:r>
            <a:r>
              <a:rPr lang="en-US" sz="1800" dirty="0"/>
              <a:t>;</a:t>
            </a:r>
          </a:p>
          <a:p>
            <a:pPr marL="0" indent="0">
              <a:buNone/>
            </a:pPr>
            <a:r>
              <a:rPr lang="en-US" sz="1800" dirty="0" smtClean="0"/>
              <a:t>        </a:t>
            </a:r>
            <a:r>
              <a:rPr lang="en-US" sz="1800" dirty="0" err="1" smtClean="0">
                <a:solidFill>
                  <a:srgbClr val="FF0000"/>
                </a:solidFill>
              </a:rPr>
              <a:t>adios_perform_reads</a:t>
            </a:r>
            <a:r>
              <a:rPr lang="en-US" sz="1800" dirty="0" smtClean="0">
                <a:solidFill>
                  <a:srgbClr val="FF0000"/>
                </a:solidFill>
              </a:rPr>
              <a:t> </a:t>
            </a:r>
            <a:r>
              <a:rPr lang="en-US" sz="1800" dirty="0"/>
              <a:t>(</a:t>
            </a:r>
            <a:r>
              <a:rPr lang="en-US" sz="1800" dirty="0" err="1"/>
              <a:t>fp</a:t>
            </a:r>
            <a:r>
              <a:rPr lang="en-US" sz="1800" dirty="0"/>
              <a:t>, 1, NULL);   </a:t>
            </a:r>
            <a:r>
              <a:rPr lang="en-US" sz="1800" dirty="0" smtClean="0">
                <a:solidFill>
                  <a:schemeClr val="tx1">
                    <a:lumMod val="50000"/>
                    <a:lumOff val="50000"/>
                  </a:schemeClr>
                </a:solidFill>
              </a:rPr>
              <a:t>// 1: blocking read</a:t>
            </a:r>
          </a:p>
          <a:p>
            <a:pPr marL="0" indent="0">
              <a:buNone/>
            </a:pPr>
            <a:r>
              <a:rPr lang="en-US" sz="1800" dirty="0" smtClean="0">
                <a:solidFill>
                  <a:srgbClr val="7F7F7F"/>
                </a:solidFill>
              </a:rPr>
              <a:t>        /</a:t>
            </a:r>
            <a:r>
              <a:rPr lang="en-US" sz="1800" dirty="0">
                <a:solidFill>
                  <a:srgbClr val="7F7F7F"/>
                </a:solidFill>
              </a:rPr>
              <a:t>/ P and Q contains the data at this point</a:t>
            </a:r>
            <a:endParaRPr lang="en-US" sz="1800" dirty="0">
              <a:solidFill>
                <a:schemeClr val="tx1">
                  <a:lumMod val="50000"/>
                  <a:lumOff val="50000"/>
                </a:schemeClr>
              </a:solidFill>
            </a:endParaRPr>
          </a:p>
          <a:p>
            <a:pPr marL="0" indent="0">
              <a:buNone/>
            </a:pPr>
            <a:r>
              <a:rPr lang="en-US" sz="1800" dirty="0" smtClean="0"/>
              <a:t>        </a:t>
            </a:r>
            <a:r>
              <a:rPr lang="en-US" sz="1800" dirty="0" err="1" smtClean="0">
                <a:solidFill>
                  <a:srgbClr val="FF0000"/>
                </a:solidFill>
              </a:rPr>
              <a:t>adios_release_step</a:t>
            </a:r>
            <a:r>
              <a:rPr lang="en-US" sz="1800" dirty="0" smtClean="0">
                <a:solidFill>
                  <a:srgbClr val="FF0000"/>
                </a:solidFill>
              </a:rPr>
              <a:t> </a:t>
            </a:r>
            <a:r>
              <a:rPr lang="en-US" sz="1800" dirty="0"/>
              <a:t>(</a:t>
            </a:r>
            <a:r>
              <a:rPr lang="en-US" sz="1800" dirty="0" err="1"/>
              <a:t>fp</a:t>
            </a:r>
            <a:r>
              <a:rPr lang="en-US" sz="1800" dirty="0"/>
              <a:t>); </a:t>
            </a:r>
            <a:r>
              <a:rPr lang="en-US" sz="1800" dirty="0">
                <a:solidFill>
                  <a:srgbClr val="7F7F7F"/>
                </a:solidFill>
              </a:rPr>
              <a:t>// </a:t>
            </a:r>
            <a:r>
              <a:rPr lang="en-US" sz="1800" dirty="0" smtClean="0">
                <a:solidFill>
                  <a:srgbClr val="7F7F7F"/>
                </a:solidFill>
              </a:rPr>
              <a:t>staging method can release this step </a:t>
            </a:r>
            <a:endParaRPr lang="en-US" sz="1800" dirty="0">
              <a:solidFill>
                <a:srgbClr val="7F7F7F"/>
              </a:solidFill>
            </a:endParaRPr>
          </a:p>
          <a:p>
            <a:pPr marL="0" indent="0">
              <a:buNone/>
            </a:pPr>
            <a:r>
              <a:rPr lang="en-US" sz="1800" dirty="0" smtClean="0">
                <a:solidFill>
                  <a:srgbClr val="7F7F7F"/>
                </a:solidFill>
              </a:rPr>
              <a:t>        </a:t>
            </a:r>
            <a:r>
              <a:rPr lang="en-US" sz="1800" dirty="0">
                <a:solidFill>
                  <a:srgbClr val="7F7F7F"/>
                </a:solidFill>
              </a:rPr>
              <a:t>// ... process </a:t>
            </a:r>
            <a:r>
              <a:rPr lang="en-US" sz="1800" dirty="0" smtClean="0">
                <a:solidFill>
                  <a:srgbClr val="7F7F7F"/>
                </a:solidFill>
              </a:rPr>
              <a:t>P and Q, </a:t>
            </a:r>
            <a:r>
              <a:rPr lang="en-US" sz="1800" dirty="0">
                <a:solidFill>
                  <a:srgbClr val="7F7F7F"/>
                </a:solidFill>
              </a:rPr>
              <a:t>then advance the step</a:t>
            </a:r>
          </a:p>
          <a:p>
            <a:pPr marL="0" indent="0">
              <a:buNone/>
            </a:pPr>
            <a:r>
              <a:rPr lang="en-US" sz="1800" dirty="0" smtClean="0">
                <a:solidFill>
                  <a:srgbClr val="FF0000"/>
                </a:solidFill>
              </a:rPr>
              <a:t>        </a:t>
            </a:r>
            <a:r>
              <a:rPr lang="en-US" sz="1800" dirty="0" err="1" smtClean="0">
                <a:solidFill>
                  <a:srgbClr val="FF0000"/>
                </a:solidFill>
              </a:rPr>
              <a:t>adios_advance_step</a:t>
            </a:r>
            <a:r>
              <a:rPr lang="en-US" sz="1800" dirty="0" smtClean="0">
                <a:solidFill>
                  <a:srgbClr val="FF0000"/>
                </a:solidFill>
              </a:rPr>
              <a:t> </a:t>
            </a:r>
            <a:r>
              <a:rPr lang="en-US" sz="1800" dirty="0"/>
              <a:t>(</a:t>
            </a:r>
            <a:r>
              <a:rPr lang="en-US" sz="1800" dirty="0" err="1"/>
              <a:t>fp</a:t>
            </a:r>
            <a:r>
              <a:rPr lang="en-US" sz="1800" dirty="0"/>
              <a:t>, 0, </a:t>
            </a:r>
            <a:r>
              <a:rPr lang="en-US" sz="1800" dirty="0" smtClean="0"/>
              <a:t>60.0)</a:t>
            </a:r>
            <a:r>
              <a:rPr lang="en-US" sz="1800" dirty="0"/>
              <a:t>; </a:t>
            </a:r>
            <a:endParaRPr lang="en-US" sz="1800" dirty="0" smtClean="0"/>
          </a:p>
          <a:p>
            <a:pPr marL="0" indent="0">
              <a:buNone/>
            </a:pPr>
            <a:r>
              <a:rPr lang="en-US" sz="1800" dirty="0">
                <a:solidFill>
                  <a:srgbClr val="7F7F7F"/>
                </a:solidFill>
              </a:rPr>
              <a:t> </a:t>
            </a:r>
            <a:r>
              <a:rPr lang="en-US" sz="1800" dirty="0" smtClean="0">
                <a:solidFill>
                  <a:srgbClr val="7F7F7F"/>
                </a:solidFill>
              </a:rPr>
              <a:t>       /</a:t>
            </a:r>
            <a:r>
              <a:rPr lang="en-US" sz="1800" dirty="0">
                <a:solidFill>
                  <a:srgbClr val="7F7F7F"/>
                </a:solidFill>
              </a:rPr>
              <a:t>/ </a:t>
            </a:r>
            <a:r>
              <a:rPr lang="en-US" sz="1800" dirty="0" smtClean="0">
                <a:solidFill>
                  <a:srgbClr val="7F7F7F"/>
                </a:solidFill>
              </a:rPr>
              <a:t>60 sec </a:t>
            </a:r>
            <a:r>
              <a:rPr lang="en-US" sz="1800" dirty="0">
                <a:solidFill>
                  <a:srgbClr val="7F7F7F"/>
                </a:solidFill>
              </a:rPr>
              <a:t>blocking wait for </a:t>
            </a:r>
            <a:r>
              <a:rPr lang="en-US" sz="1800" dirty="0" smtClean="0">
                <a:solidFill>
                  <a:srgbClr val="7F7F7F"/>
                </a:solidFill>
              </a:rPr>
              <a:t>the </a:t>
            </a:r>
            <a:r>
              <a:rPr lang="en-US" sz="1800" i="1" dirty="0">
                <a:solidFill>
                  <a:srgbClr val="7F7F7F"/>
                </a:solidFill>
              </a:rPr>
              <a:t>next available</a:t>
            </a:r>
            <a:r>
              <a:rPr lang="en-US" sz="1800" dirty="0">
                <a:solidFill>
                  <a:srgbClr val="7F7F7F"/>
                </a:solidFill>
              </a:rPr>
              <a:t> step </a:t>
            </a:r>
          </a:p>
          <a:p>
            <a:pPr marL="0" indent="0">
              <a:buNone/>
            </a:pPr>
            <a:r>
              <a:rPr lang="en-US" sz="1800" dirty="0" smtClean="0"/>
              <a:t>}</a:t>
            </a:r>
          </a:p>
          <a:p>
            <a:pPr marL="0" indent="0">
              <a:buNone/>
            </a:pPr>
            <a:r>
              <a:rPr lang="en-US" sz="1800" dirty="0" smtClean="0">
                <a:solidFill>
                  <a:srgbClr val="7F7F7F"/>
                </a:solidFill>
              </a:rPr>
              <a:t>/</a:t>
            </a:r>
            <a:r>
              <a:rPr lang="en-US" sz="1800" dirty="0">
                <a:solidFill>
                  <a:srgbClr val="7F7F7F"/>
                </a:solidFill>
              </a:rPr>
              <a:t>/ free ADIOS resources</a:t>
            </a:r>
          </a:p>
          <a:p>
            <a:pPr marL="0" indent="0">
              <a:buNone/>
            </a:pPr>
            <a:r>
              <a:rPr lang="en-US" sz="1800" dirty="0" err="1" smtClean="0">
                <a:solidFill>
                  <a:srgbClr val="FF0000"/>
                </a:solidFill>
              </a:rPr>
              <a:t>adios_free_selection</a:t>
            </a:r>
            <a:r>
              <a:rPr lang="en-US" sz="1800" dirty="0" smtClean="0">
                <a:solidFill>
                  <a:srgbClr val="FF0000"/>
                </a:solidFill>
              </a:rPr>
              <a:t> </a:t>
            </a:r>
            <a:r>
              <a:rPr lang="en-US" sz="1800" dirty="0" smtClean="0"/>
              <a:t>(</a:t>
            </a:r>
            <a:r>
              <a:rPr lang="en-US" sz="1800" dirty="0" err="1" smtClean="0"/>
              <a:t>sel</a:t>
            </a:r>
            <a:r>
              <a:rPr lang="en-US" sz="1800" dirty="0" smtClean="0"/>
              <a:t>)</a:t>
            </a:r>
            <a:r>
              <a:rPr lang="en-US" sz="1800" dirty="0"/>
              <a:t>; </a:t>
            </a:r>
          </a:p>
          <a:p>
            <a:pPr marL="0" indent="0">
              <a:buNone/>
            </a:pPr>
            <a:endParaRPr lang="en-US" sz="1800" dirty="0"/>
          </a:p>
        </p:txBody>
      </p:sp>
      <p:sp>
        <p:nvSpPr>
          <p:cNvPr id="4" name="Slide Number Placeholder 3"/>
          <p:cNvSpPr>
            <a:spLocks noGrp="1"/>
          </p:cNvSpPr>
          <p:nvPr>
            <p:ph type="sldNum" sz="quarter" idx="12"/>
          </p:nvPr>
        </p:nvSpPr>
        <p:spPr/>
        <p:txBody>
          <a:bodyPr/>
          <a:lstStyle/>
          <a:p>
            <a:fld id="{81B36CC8-2166-4885-A85B-C55F76B1D6EF}" type="slidenum">
              <a:rPr lang="en-US" smtClean="0"/>
              <a:pPr/>
              <a:t>92</a:t>
            </a:fld>
            <a:endParaRPr lang="en-US"/>
          </a:p>
        </p:txBody>
      </p:sp>
    </p:spTree>
    <p:extLst>
      <p:ext uri="{BB962C8B-B14F-4D97-AF65-F5344CB8AC3E}">
        <p14:creationId xmlns:p14="http://schemas.microsoft.com/office/powerpoint/2010/main" val="1288099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ICEE Demo</a:t>
            </a:r>
            <a:endParaRPr lang="en-US" dirty="0"/>
          </a:p>
        </p:txBody>
      </p:sp>
      <p:sp>
        <p:nvSpPr>
          <p:cNvPr id="6" name="TextBox 5"/>
          <p:cNvSpPr txBox="1"/>
          <p:nvPr/>
        </p:nvSpPr>
        <p:spPr>
          <a:xfrm>
            <a:off x="2187332" y="937736"/>
            <a:ext cx="2251912" cy="1200329"/>
          </a:xfrm>
          <a:prstGeom prst="rect">
            <a:avLst/>
          </a:prstGeom>
          <a:noFill/>
        </p:spPr>
        <p:txBody>
          <a:bodyPr wrap="square" rtlCol="0">
            <a:spAutoFit/>
          </a:bodyPr>
          <a:lstStyle/>
          <a:p>
            <a:pPr marL="119063" indent="-119063">
              <a:buFont typeface="Arial"/>
              <a:buChar char="•"/>
            </a:pPr>
            <a:r>
              <a:rPr lang="en-US" dirty="0" smtClean="0"/>
              <a:t>Total 64 channels</a:t>
            </a:r>
          </a:p>
          <a:p>
            <a:pPr marL="119063" indent="-119063">
              <a:buFont typeface="Arial"/>
              <a:buChar char="•"/>
            </a:pPr>
            <a:r>
              <a:rPr lang="en-US" dirty="0" smtClean="0"/>
              <a:t>Running 500 KHz </a:t>
            </a:r>
            <a:br>
              <a:rPr lang="en-US" dirty="0" smtClean="0"/>
            </a:br>
            <a:r>
              <a:rPr lang="en-US" dirty="0" smtClean="0"/>
              <a:t>(imaging per 2microsec) </a:t>
            </a:r>
            <a:endParaRPr lang="en-US" dirty="0"/>
          </a:p>
        </p:txBody>
      </p:sp>
      <p:sp>
        <p:nvSpPr>
          <p:cNvPr id="8" name="TextBox 7"/>
          <p:cNvSpPr txBox="1"/>
          <p:nvPr/>
        </p:nvSpPr>
        <p:spPr>
          <a:xfrm>
            <a:off x="474803" y="5075398"/>
            <a:ext cx="5537844" cy="984885"/>
          </a:xfrm>
          <a:prstGeom prst="rect">
            <a:avLst/>
          </a:prstGeom>
          <a:noFill/>
        </p:spPr>
        <p:txBody>
          <a:bodyPr wrap="square" rtlCol="0">
            <a:spAutoFit/>
          </a:bodyPr>
          <a:lstStyle/>
          <a:p>
            <a:r>
              <a:rPr lang="en-US" sz="1600" b="1" i="1" dirty="0" smtClean="0">
                <a:latin typeface="Helvetica"/>
                <a:cs typeface="Helvetica"/>
              </a:rPr>
              <a:t>Line </a:t>
            </a:r>
            <a:r>
              <a:rPr lang="en-US" sz="1600" b="1" i="1" dirty="0">
                <a:latin typeface="Helvetica"/>
                <a:cs typeface="Helvetica"/>
              </a:rPr>
              <a:t>of </a:t>
            </a:r>
            <a:r>
              <a:rPr lang="en-US" sz="1600" b="1" i="1" dirty="0" smtClean="0">
                <a:latin typeface="Helvetica"/>
                <a:cs typeface="Helvetica"/>
              </a:rPr>
              <a:t>sight of SXR</a:t>
            </a:r>
            <a:endParaRPr lang="en-US" sz="1400" dirty="0" smtClean="0">
              <a:latin typeface="Helvetica"/>
              <a:cs typeface="Helvetica"/>
            </a:endParaRPr>
          </a:p>
          <a:p>
            <a:r>
              <a:rPr lang="en-US" sz="1400" dirty="0" smtClean="0">
                <a:latin typeface="Helvetica"/>
                <a:cs typeface="Helvetica"/>
              </a:rPr>
              <a:t>Lee</a:t>
            </a:r>
            <a:r>
              <a:rPr lang="en-US" sz="1400" dirty="0">
                <a:latin typeface="Helvetica"/>
                <a:cs typeface="Helvetica"/>
              </a:rPr>
              <a:t>, </a:t>
            </a:r>
            <a:r>
              <a:rPr lang="en-US" sz="1400" dirty="0" err="1">
                <a:latin typeface="Helvetica"/>
                <a:cs typeface="Helvetica"/>
              </a:rPr>
              <a:t>Seung</a:t>
            </a:r>
            <a:r>
              <a:rPr lang="en-US" sz="1400" dirty="0">
                <a:latin typeface="Helvetica"/>
                <a:cs typeface="Helvetica"/>
              </a:rPr>
              <a:t> </a:t>
            </a:r>
            <a:r>
              <a:rPr lang="en-US" sz="1400" dirty="0" smtClean="0">
                <a:latin typeface="Helvetica"/>
                <a:cs typeface="Helvetica"/>
              </a:rPr>
              <a:t>Hun at al, Design </a:t>
            </a:r>
            <a:r>
              <a:rPr lang="en-US" sz="1400" dirty="0">
                <a:latin typeface="Helvetica"/>
                <a:cs typeface="Helvetica"/>
              </a:rPr>
              <a:t>and fabrication of a multi-purpose soft x-ray array diagnostic system for KSTAR</a:t>
            </a:r>
            <a:r>
              <a:rPr lang="en-US" sz="1400" dirty="0" smtClean="0">
                <a:latin typeface="Helvetica"/>
                <a:cs typeface="Helvetica"/>
              </a:rPr>
              <a:t>, </a:t>
            </a:r>
            <a:r>
              <a:rPr lang="en-US" sz="1400" i="1" dirty="0">
                <a:latin typeface="Helvetica"/>
                <a:cs typeface="Helvetica"/>
              </a:rPr>
              <a:t>Review of Scientific Instruments</a:t>
            </a:r>
            <a:r>
              <a:rPr lang="en-US" sz="1400" dirty="0">
                <a:latin typeface="Helvetica"/>
                <a:cs typeface="Helvetica"/>
              </a:rPr>
              <a:t> , vol.83, no.10</a:t>
            </a:r>
            <a:r>
              <a:rPr lang="en-US" sz="1400" dirty="0" smtClean="0">
                <a:latin typeface="Helvetica"/>
                <a:cs typeface="Helvetica"/>
              </a:rPr>
              <a:t>, </a:t>
            </a:r>
            <a:r>
              <a:rPr lang="en-US" sz="1400" dirty="0">
                <a:latin typeface="Helvetica"/>
                <a:cs typeface="Helvetica"/>
              </a:rPr>
              <a:t>Oct 2012</a:t>
            </a:r>
          </a:p>
        </p:txBody>
      </p:sp>
      <p:sp>
        <p:nvSpPr>
          <p:cNvPr id="14" name="TextBox 13"/>
          <p:cNvSpPr txBox="1"/>
          <p:nvPr/>
        </p:nvSpPr>
        <p:spPr>
          <a:xfrm>
            <a:off x="179817" y="922075"/>
            <a:ext cx="2182383" cy="400110"/>
          </a:xfrm>
          <a:prstGeom prst="rect">
            <a:avLst/>
          </a:prstGeom>
          <a:noFill/>
        </p:spPr>
        <p:txBody>
          <a:bodyPr wrap="square" rtlCol="0">
            <a:spAutoFit/>
          </a:bodyPr>
          <a:lstStyle/>
          <a:p>
            <a:r>
              <a:rPr lang="en-US" sz="2000" dirty="0" smtClean="0"/>
              <a:t>Soft X-Ray Array</a:t>
            </a:r>
            <a:endParaRPr lang="en-US" sz="2000" dirty="0"/>
          </a:p>
        </p:txBody>
      </p:sp>
      <p:grpSp>
        <p:nvGrpSpPr>
          <p:cNvPr id="17" name="Group 16"/>
          <p:cNvGrpSpPr/>
          <p:nvPr/>
        </p:nvGrpSpPr>
        <p:grpSpPr>
          <a:xfrm>
            <a:off x="149064" y="1291407"/>
            <a:ext cx="3217917" cy="3803650"/>
            <a:chOff x="149064" y="1202591"/>
            <a:chExt cx="3217917" cy="3803650"/>
          </a:xfrm>
        </p:grpSpPr>
        <p:pic>
          <p:nvPicPr>
            <p:cNvPr id="7" name="Picture 6"/>
            <p:cNvPicPr>
              <a:picLocks noChangeAspect="1"/>
            </p:cNvPicPr>
            <p:nvPr/>
          </p:nvPicPr>
          <p:blipFill>
            <a:blip r:embed="rId2">
              <a:clrChange>
                <a:clrFrom>
                  <a:srgbClr val="FFFFFF"/>
                </a:clrFrom>
                <a:clrTo>
                  <a:srgbClr val="FFFFFF">
                    <a:alpha val="0"/>
                  </a:srgbClr>
                </a:clrTo>
              </a:clrChange>
            </a:blip>
            <a:stretch>
              <a:fillRect/>
            </a:stretch>
          </p:blipFill>
          <p:spPr>
            <a:xfrm>
              <a:off x="149064" y="1202591"/>
              <a:ext cx="3217917" cy="3803650"/>
            </a:xfrm>
            <a:prstGeom prst="rect">
              <a:avLst/>
            </a:prstGeom>
          </p:spPr>
        </p:pic>
        <p:sp>
          <p:nvSpPr>
            <p:cNvPr id="15" name="Rectangle 14"/>
            <p:cNvSpPr/>
            <p:nvPr/>
          </p:nvSpPr>
          <p:spPr>
            <a:xfrm>
              <a:off x="2699565" y="2514600"/>
              <a:ext cx="481119" cy="228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2677855" y="3494344"/>
              <a:ext cx="481119" cy="228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6" name="Group 105"/>
          <p:cNvGrpSpPr/>
          <p:nvPr/>
        </p:nvGrpSpPr>
        <p:grpSpPr>
          <a:xfrm>
            <a:off x="6375055" y="4455763"/>
            <a:ext cx="2450358" cy="1964348"/>
            <a:chOff x="1105812" y="639695"/>
            <a:chExt cx="5746947" cy="3515228"/>
          </a:xfrm>
        </p:grpSpPr>
        <p:cxnSp>
          <p:nvCxnSpPr>
            <p:cNvPr id="21" name="Straight Connector 20"/>
            <p:cNvCxnSpPr/>
            <p:nvPr/>
          </p:nvCxnSpPr>
          <p:spPr>
            <a:xfrm flipH="1" flipV="1">
              <a:off x="1797048" y="1665450"/>
              <a:ext cx="0" cy="2036879"/>
            </a:xfrm>
            <a:prstGeom prst="line">
              <a:avLst/>
            </a:prstGeom>
            <a:ln>
              <a:headEnd type="none"/>
              <a:tailEnd type="triangle" w="lg" len="lg"/>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1797049" y="3698968"/>
              <a:ext cx="5055710" cy="0"/>
            </a:xfrm>
            <a:prstGeom prst="line">
              <a:avLst/>
            </a:prstGeom>
            <a:ln>
              <a:headEnd type="none"/>
              <a:tailEnd type="triangle" w="lg" len="lg"/>
            </a:ln>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5522951" y="3714307"/>
              <a:ext cx="1281897" cy="440616"/>
            </a:xfrm>
            <a:prstGeom prst="rect">
              <a:avLst/>
            </a:prstGeom>
            <a:noFill/>
          </p:spPr>
          <p:txBody>
            <a:bodyPr wrap="square" rtlCol="0">
              <a:spAutoFit/>
            </a:bodyPr>
            <a:lstStyle/>
            <a:p>
              <a:pPr algn="ctr"/>
              <a:r>
                <a:rPr lang="en-US" sz="1000" dirty="0">
                  <a:latin typeface="Helvetica"/>
                  <a:cs typeface="Helvetica"/>
                </a:rPr>
                <a:t>T</a:t>
              </a:r>
              <a:r>
                <a:rPr lang="en-US" sz="1000" dirty="0" smtClean="0">
                  <a:latin typeface="Helvetica"/>
                  <a:cs typeface="Helvetica"/>
                </a:rPr>
                <a:t>ime</a:t>
              </a:r>
              <a:endParaRPr lang="en-US" sz="1000" dirty="0">
                <a:latin typeface="Helvetica"/>
                <a:cs typeface="Helvetica"/>
              </a:endParaRPr>
            </a:p>
          </p:txBody>
        </p:sp>
        <p:sp>
          <p:nvSpPr>
            <p:cNvPr id="24" name="TextBox 23"/>
            <p:cNvSpPr txBox="1"/>
            <p:nvPr/>
          </p:nvSpPr>
          <p:spPr>
            <a:xfrm rot="16200000">
              <a:off x="317882" y="2333563"/>
              <a:ext cx="2153333" cy="577474"/>
            </a:xfrm>
            <a:prstGeom prst="rect">
              <a:avLst/>
            </a:prstGeom>
            <a:noFill/>
            <a:effectLst/>
          </p:spPr>
          <p:txBody>
            <a:bodyPr wrap="square" rtlCol="0">
              <a:spAutoFit/>
            </a:bodyPr>
            <a:lstStyle/>
            <a:p>
              <a:pPr algn="ctr"/>
              <a:r>
                <a:rPr lang="en-US" sz="1000" dirty="0" smtClean="0">
                  <a:latin typeface="Helvetica"/>
                  <a:cs typeface="Helvetica"/>
                </a:rPr>
                <a:t>Data (byte)</a:t>
              </a:r>
              <a:endParaRPr lang="en-US" sz="1000" dirty="0">
                <a:latin typeface="Helvetica"/>
                <a:cs typeface="Helvetica"/>
              </a:endParaRPr>
            </a:p>
          </p:txBody>
        </p:sp>
        <p:cxnSp>
          <p:nvCxnSpPr>
            <p:cNvPr id="25" name="Straight Connector 24"/>
            <p:cNvCxnSpPr/>
            <p:nvPr/>
          </p:nvCxnSpPr>
          <p:spPr>
            <a:xfrm flipV="1">
              <a:off x="2216006" y="1533652"/>
              <a:ext cx="914319" cy="11982"/>
            </a:xfrm>
            <a:prstGeom prst="line">
              <a:avLst/>
            </a:prstGeom>
            <a:ln>
              <a:headEnd type="triangle" w="lg" len="lg"/>
              <a:tailEnd type="triangle" w="lg" len="lg"/>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3130325" y="1518309"/>
              <a:ext cx="1966754" cy="11982"/>
            </a:xfrm>
            <a:prstGeom prst="line">
              <a:avLst/>
            </a:prstGeom>
            <a:ln>
              <a:headEnd type="triangle" w="lg" len="lg"/>
              <a:tailEnd type="triangle" w="lg" len="lg"/>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2216005" y="1294019"/>
              <a:ext cx="0" cy="563137"/>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130325" y="1294020"/>
              <a:ext cx="0" cy="563137"/>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097189" y="1314622"/>
              <a:ext cx="0" cy="563137"/>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1994777" y="772153"/>
              <a:ext cx="1253088" cy="495694"/>
            </a:xfrm>
            <a:prstGeom prst="rect">
              <a:avLst/>
            </a:prstGeom>
            <a:noFill/>
          </p:spPr>
          <p:txBody>
            <a:bodyPr wrap="square" rtlCol="0">
              <a:spAutoFit/>
            </a:bodyPr>
            <a:lstStyle/>
            <a:p>
              <a:pPr algn="ctr"/>
              <a:r>
                <a:rPr lang="en-US" sz="1200" dirty="0">
                  <a:latin typeface="Helvetica"/>
                  <a:cs typeface="Helvetica"/>
                </a:rPr>
                <a:t>S</a:t>
              </a:r>
              <a:r>
                <a:rPr lang="en-US" sz="1200" dirty="0" smtClean="0">
                  <a:latin typeface="Helvetica"/>
                  <a:cs typeface="Helvetica"/>
                </a:rPr>
                <a:t>hot</a:t>
              </a:r>
              <a:endParaRPr lang="en-US" sz="1200" dirty="0">
                <a:latin typeface="Helvetica"/>
                <a:cs typeface="Helvetica"/>
              </a:endParaRPr>
            </a:p>
          </p:txBody>
        </p:sp>
        <p:sp>
          <p:nvSpPr>
            <p:cNvPr id="31" name="TextBox 30"/>
            <p:cNvSpPr txBox="1"/>
            <p:nvPr/>
          </p:nvSpPr>
          <p:spPr>
            <a:xfrm>
              <a:off x="2635102" y="639695"/>
              <a:ext cx="2695457" cy="826156"/>
            </a:xfrm>
            <a:prstGeom prst="rect">
              <a:avLst/>
            </a:prstGeom>
            <a:noFill/>
          </p:spPr>
          <p:txBody>
            <a:bodyPr wrap="square" rtlCol="0">
              <a:spAutoFit/>
            </a:bodyPr>
            <a:lstStyle/>
            <a:p>
              <a:pPr algn="ctr"/>
              <a:r>
                <a:rPr lang="en-US" sz="1200" dirty="0" smtClean="0">
                  <a:latin typeface="Helvetica"/>
                  <a:cs typeface="Helvetica"/>
                </a:rPr>
                <a:t>Between </a:t>
              </a:r>
              <a:br>
                <a:rPr lang="en-US" sz="1200" dirty="0" smtClean="0">
                  <a:latin typeface="Helvetica"/>
                  <a:cs typeface="Helvetica"/>
                </a:rPr>
              </a:br>
              <a:r>
                <a:rPr lang="en-US" sz="1200" dirty="0" smtClean="0">
                  <a:latin typeface="Helvetica"/>
                  <a:cs typeface="Helvetica"/>
                </a:rPr>
                <a:t>shot</a:t>
              </a:r>
              <a:endParaRPr lang="en-US" sz="1200" dirty="0">
                <a:latin typeface="Helvetica"/>
                <a:cs typeface="Helvetica"/>
              </a:endParaRPr>
            </a:p>
          </p:txBody>
        </p:sp>
        <p:cxnSp>
          <p:nvCxnSpPr>
            <p:cNvPr id="32" name="Straight Connector 31"/>
            <p:cNvCxnSpPr/>
            <p:nvPr/>
          </p:nvCxnSpPr>
          <p:spPr>
            <a:xfrm flipV="1">
              <a:off x="5097080" y="1509688"/>
              <a:ext cx="914319" cy="11982"/>
            </a:xfrm>
            <a:prstGeom prst="line">
              <a:avLst/>
            </a:prstGeom>
            <a:ln>
              <a:headEnd type="triangle" w="lg" len="lg"/>
              <a:tailEnd type="triangle" w="lg" len="lg"/>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6011399" y="1270056"/>
              <a:ext cx="0" cy="563137"/>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4898653" y="818929"/>
              <a:ext cx="1253088" cy="495694"/>
            </a:xfrm>
            <a:prstGeom prst="rect">
              <a:avLst/>
            </a:prstGeom>
            <a:noFill/>
          </p:spPr>
          <p:txBody>
            <a:bodyPr wrap="square" rtlCol="0">
              <a:spAutoFit/>
            </a:bodyPr>
            <a:lstStyle/>
            <a:p>
              <a:pPr algn="ctr"/>
              <a:r>
                <a:rPr lang="en-US" sz="1200" dirty="0">
                  <a:latin typeface="Helvetica"/>
                  <a:cs typeface="Helvetica"/>
                </a:rPr>
                <a:t>S</a:t>
              </a:r>
              <a:r>
                <a:rPr lang="en-US" sz="1200" dirty="0" smtClean="0">
                  <a:latin typeface="Helvetica"/>
                  <a:cs typeface="Helvetica"/>
                </a:rPr>
                <a:t>hot</a:t>
              </a:r>
              <a:endParaRPr lang="en-US" sz="1200" dirty="0">
                <a:latin typeface="Helvetica"/>
                <a:cs typeface="Helvetica"/>
              </a:endParaRPr>
            </a:p>
          </p:txBody>
        </p:sp>
        <p:grpSp>
          <p:nvGrpSpPr>
            <p:cNvPr id="35" name="Group 34"/>
            <p:cNvGrpSpPr/>
            <p:nvPr/>
          </p:nvGrpSpPr>
          <p:grpSpPr>
            <a:xfrm>
              <a:off x="1868934" y="1857156"/>
              <a:ext cx="2545622" cy="1670701"/>
              <a:chOff x="1868934" y="1857156"/>
              <a:chExt cx="2545622" cy="1670701"/>
            </a:xfrm>
          </p:grpSpPr>
          <p:cxnSp>
            <p:nvCxnSpPr>
              <p:cNvPr id="36" name="Straight Connector 35"/>
              <p:cNvCxnSpPr/>
              <p:nvPr/>
            </p:nvCxnSpPr>
            <p:spPr>
              <a:xfrm>
                <a:off x="1868934" y="3510624"/>
                <a:ext cx="347072"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37" name="Straight Connector 36"/>
              <p:cNvCxnSpPr/>
              <p:nvPr/>
            </p:nvCxnSpPr>
            <p:spPr>
              <a:xfrm flipV="1">
                <a:off x="2216005" y="1857157"/>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a:off x="2216005" y="1857157"/>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a:off x="2315661" y="1857157"/>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flipV="1">
                <a:off x="3247863" y="3510624"/>
                <a:ext cx="1166693" cy="8617"/>
              </a:xfrm>
              <a:prstGeom prst="line">
                <a:avLst/>
              </a:prstGeom>
              <a:effectLst/>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a:off x="2315661" y="3510624"/>
                <a:ext cx="4558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flipV="1">
                <a:off x="2361247" y="1857156"/>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a:off x="2361247" y="1857156"/>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a:off x="2460903" y="1857156"/>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a:off x="2460903" y="3510624"/>
                <a:ext cx="49398"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a:xfrm flipV="1">
                <a:off x="2510301" y="1857157"/>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a:xfrm>
                <a:off x="2510301" y="1857157"/>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a:off x="2609957" y="1857157"/>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a:xfrm>
                <a:off x="2609957" y="3510624"/>
                <a:ext cx="4558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a:xfrm flipV="1">
                <a:off x="2655543" y="1857156"/>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a:xfrm>
                <a:off x="2655543" y="1857156"/>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a:xfrm>
                <a:off x="2755199" y="1857156"/>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53" name="Straight Connector 52"/>
              <p:cNvCxnSpPr/>
              <p:nvPr/>
            </p:nvCxnSpPr>
            <p:spPr>
              <a:xfrm>
                <a:off x="2755199" y="3510624"/>
                <a:ext cx="51262"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54" name="Straight Connector 53"/>
              <p:cNvCxnSpPr/>
              <p:nvPr/>
            </p:nvCxnSpPr>
            <p:spPr>
              <a:xfrm flipV="1">
                <a:off x="2806461" y="1865773"/>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55" name="Straight Connector 54"/>
              <p:cNvCxnSpPr/>
              <p:nvPr/>
            </p:nvCxnSpPr>
            <p:spPr>
              <a:xfrm>
                <a:off x="2806461" y="1865773"/>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56" name="Straight Connector 55"/>
              <p:cNvCxnSpPr/>
              <p:nvPr/>
            </p:nvCxnSpPr>
            <p:spPr>
              <a:xfrm>
                <a:off x="2906117" y="1865773"/>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57" name="Straight Connector 56"/>
              <p:cNvCxnSpPr/>
              <p:nvPr/>
            </p:nvCxnSpPr>
            <p:spPr>
              <a:xfrm>
                <a:off x="2906117" y="3510624"/>
                <a:ext cx="4558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58" name="Straight Connector 57"/>
              <p:cNvCxnSpPr/>
              <p:nvPr/>
            </p:nvCxnSpPr>
            <p:spPr>
              <a:xfrm flipV="1">
                <a:off x="2951703" y="1865772"/>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59" name="Straight Connector 58"/>
              <p:cNvCxnSpPr/>
              <p:nvPr/>
            </p:nvCxnSpPr>
            <p:spPr>
              <a:xfrm>
                <a:off x="2951703" y="1865772"/>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60" name="Straight Connector 59"/>
              <p:cNvCxnSpPr/>
              <p:nvPr/>
            </p:nvCxnSpPr>
            <p:spPr>
              <a:xfrm>
                <a:off x="3051359" y="1865772"/>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61" name="Straight Connector 60"/>
              <p:cNvCxnSpPr/>
              <p:nvPr/>
            </p:nvCxnSpPr>
            <p:spPr>
              <a:xfrm>
                <a:off x="3051359" y="3510625"/>
                <a:ext cx="7896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62" name="Straight Connector 61"/>
              <p:cNvCxnSpPr/>
              <p:nvPr/>
            </p:nvCxnSpPr>
            <p:spPr>
              <a:xfrm flipV="1">
                <a:off x="3102621" y="1874389"/>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63" name="Straight Connector 62"/>
              <p:cNvCxnSpPr/>
              <p:nvPr/>
            </p:nvCxnSpPr>
            <p:spPr>
              <a:xfrm>
                <a:off x="3102621" y="1874389"/>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64" name="Straight Connector 63"/>
              <p:cNvCxnSpPr/>
              <p:nvPr/>
            </p:nvCxnSpPr>
            <p:spPr>
              <a:xfrm>
                <a:off x="3202277" y="1874389"/>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65" name="Straight Connector 64"/>
              <p:cNvCxnSpPr/>
              <p:nvPr/>
            </p:nvCxnSpPr>
            <p:spPr>
              <a:xfrm>
                <a:off x="3202277" y="3510624"/>
                <a:ext cx="45586" cy="0"/>
              </a:xfrm>
              <a:prstGeom prst="line">
                <a:avLst/>
              </a:prstGeom>
              <a:effectLst/>
            </p:spPr>
            <p:style>
              <a:lnRef idx="2">
                <a:schemeClr val="dk1"/>
              </a:lnRef>
              <a:fillRef idx="0">
                <a:schemeClr val="dk1"/>
              </a:fillRef>
              <a:effectRef idx="1">
                <a:schemeClr val="dk1"/>
              </a:effectRef>
              <a:fontRef idx="minor">
                <a:schemeClr val="tx1"/>
              </a:fontRef>
            </p:style>
          </p:cxnSp>
        </p:grpSp>
        <p:grpSp>
          <p:nvGrpSpPr>
            <p:cNvPr id="66" name="Group 65"/>
            <p:cNvGrpSpPr/>
            <p:nvPr/>
          </p:nvGrpSpPr>
          <p:grpSpPr>
            <a:xfrm>
              <a:off x="4414556" y="1865291"/>
              <a:ext cx="2316444" cy="1670701"/>
              <a:chOff x="4414556" y="1865291"/>
              <a:chExt cx="2316444" cy="1670701"/>
            </a:xfrm>
          </p:grpSpPr>
          <p:cxnSp>
            <p:nvCxnSpPr>
              <p:cNvPr id="67" name="Straight Connector 66"/>
              <p:cNvCxnSpPr/>
              <p:nvPr/>
            </p:nvCxnSpPr>
            <p:spPr>
              <a:xfrm>
                <a:off x="4414556" y="3510624"/>
                <a:ext cx="671104" cy="8135"/>
              </a:xfrm>
              <a:prstGeom prst="line">
                <a:avLst/>
              </a:prstGeom>
              <a:effectLst/>
            </p:spPr>
            <p:style>
              <a:lnRef idx="2">
                <a:schemeClr val="dk1"/>
              </a:lnRef>
              <a:fillRef idx="0">
                <a:schemeClr val="dk1"/>
              </a:fillRef>
              <a:effectRef idx="1">
                <a:schemeClr val="dk1"/>
              </a:effectRef>
              <a:fontRef idx="minor">
                <a:schemeClr val="tx1"/>
              </a:fontRef>
            </p:style>
          </p:cxnSp>
          <p:cxnSp>
            <p:nvCxnSpPr>
              <p:cNvPr id="68" name="Straight Connector 67"/>
              <p:cNvCxnSpPr/>
              <p:nvPr/>
            </p:nvCxnSpPr>
            <p:spPr>
              <a:xfrm flipV="1">
                <a:off x="5085659" y="1865292"/>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69" name="Straight Connector 68"/>
              <p:cNvCxnSpPr/>
              <p:nvPr/>
            </p:nvCxnSpPr>
            <p:spPr>
              <a:xfrm>
                <a:off x="5085659" y="1865292"/>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70" name="Straight Connector 69"/>
              <p:cNvCxnSpPr/>
              <p:nvPr/>
            </p:nvCxnSpPr>
            <p:spPr>
              <a:xfrm>
                <a:off x="5185315" y="1865292"/>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71" name="Straight Connector 70"/>
              <p:cNvCxnSpPr/>
              <p:nvPr/>
            </p:nvCxnSpPr>
            <p:spPr>
              <a:xfrm>
                <a:off x="6117517" y="3518306"/>
                <a:ext cx="613483" cy="8615"/>
              </a:xfrm>
              <a:prstGeom prst="line">
                <a:avLst/>
              </a:prstGeom>
              <a:effectLst/>
            </p:spPr>
            <p:style>
              <a:lnRef idx="2">
                <a:schemeClr val="dk1"/>
              </a:lnRef>
              <a:fillRef idx="0">
                <a:schemeClr val="dk1"/>
              </a:fillRef>
              <a:effectRef idx="1">
                <a:schemeClr val="dk1"/>
              </a:effectRef>
              <a:fontRef idx="minor">
                <a:schemeClr val="tx1"/>
              </a:fontRef>
            </p:style>
          </p:cxnSp>
          <p:cxnSp>
            <p:nvCxnSpPr>
              <p:cNvPr id="72" name="Straight Connector 71"/>
              <p:cNvCxnSpPr/>
              <p:nvPr/>
            </p:nvCxnSpPr>
            <p:spPr>
              <a:xfrm>
                <a:off x="5185315" y="3518759"/>
                <a:ext cx="4558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73" name="Straight Connector 72"/>
              <p:cNvCxnSpPr/>
              <p:nvPr/>
            </p:nvCxnSpPr>
            <p:spPr>
              <a:xfrm flipV="1">
                <a:off x="5230901" y="1865291"/>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74" name="Straight Connector 73"/>
              <p:cNvCxnSpPr/>
              <p:nvPr/>
            </p:nvCxnSpPr>
            <p:spPr>
              <a:xfrm>
                <a:off x="5230901" y="1865291"/>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75" name="Straight Connector 74"/>
              <p:cNvCxnSpPr/>
              <p:nvPr/>
            </p:nvCxnSpPr>
            <p:spPr>
              <a:xfrm>
                <a:off x="5330557" y="1865291"/>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76" name="Straight Connector 75"/>
              <p:cNvCxnSpPr/>
              <p:nvPr/>
            </p:nvCxnSpPr>
            <p:spPr>
              <a:xfrm>
                <a:off x="5330557" y="3518759"/>
                <a:ext cx="49398"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77" name="Straight Connector 76"/>
              <p:cNvCxnSpPr/>
              <p:nvPr/>
            </p:nvCxnSpPr>
            <p:spPr>
              <a:xfrm flipV="1">
                <a:off x="5379955" y="1865292"/>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78" name="Straight Connector 77"/>
              <p:cNvCxnSpPr/>
              <p:nvPr/>
            </p:nvCxnSpPr>
            <p:spPr>
              <a:xfrm>
                <a:off x="5379955" y="1865292"/>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79" name="Straight Connector 78"/>
              <p:cNvCxnSpPr/>
              <p:nvPr/>
            </p:nvCxnSpPr>
            <p:spPr>
              <a:xfrm>
                <a:off x="5479611" y="1865292"/>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80" name="Straight Connector 79"/>
              <p:cNvCxnSpPr/>
              <p:nvPr/>
            </p:nvCxnSpPr>
            <p:spPr>
              <a:xfrm>
                <a:off x="5479611" y="3518759"/>
                <a:ext cx="4558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81" name="Straight Connector 80"/>
              <p:cNvCxnSpPr/>
              <p:nvPr/>
            </p:nvCxnSpPr>
            <p:spPr>
              <a:xfrm flipV="1">
                <a:off x="5525197" y="1865291"/>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82" name="Straight Connector 81"/>
              <p:cNvCxnSpPr/>
              <p:nvPr/>
            </p:nvCxnSpPr>
            <p:spPr>
              <a:xfrm>
                <a:off x="5525197" y="1865291"/>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83" name="Straight Connector 82"/>
              <p:cNvCxnSpPr/>
              <p:nvPr/>
            </p:nvCxnSpPr>
            <p:spPr>
              <a:xfrm>
                <a:off x="5624853" y="1865291"/>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84" name="Straight Connector 83"/>
              <p:cNvCxnSpPr/>
              <p:nvPr/>
            </p:nvCxnSpPr>
            <p:spPr>
              <a:xfrm>
                <a:off x="5624853" y="3518759"/>
                <a:ext cx="51262"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85" name="Straight Connector 84"/>
              <p:cNvCxnSpPr/>
              <p:nvPr/>
            </p:nvCxnSpPr>
            <p:spPr>
              <a:xfrm flipV="1">
                <a:off x="5676115" y="1873908"/>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86" name="Straight Connector 85"/>
              <p:cNvCxnSpPr/>
              <p:nvPr/>
            </p:nvCxnSpPr>
            <p:spPr>
              <a:xfrm>
                <a:off x="5676115" y="1873908"/>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87" name="Straight Connector 86"/>
              <p:cNvCxnSpPr/>
              <p:nvPr/>
            </p:nvCxnSpPr>
            <p:spPr>
              <a:xfrm>
                <a:off x="5775771" y="1873908"/>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88" name="Straight Connector 87"/>
              <p:cNvCxnSpPr/>
              <p:nvPr/>
            </p:nvCxnSpPr>
            <p:spPr>
              <a:xfrm>
                <a:off x="5775771" y="3518759"/>
                <a:ext cx="4558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89" name="Straight Connector 88"/>
              <p:cNvCxnSpPr/>
              <p:nvPr/>
            </p:nvCxnSpPr>
            <p:spPr>
              <a:xfrm flipV="1">
                <a:off x="5821357" y="1873907"/>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90" name="Straight Connector 89"/>
              <p:cNvCxnSpPr/>
              <p:nvPr/>
            </p:nvCxnSpPr>
            <p:spPr>
              <a:xfrm>
                <a:off x="5821357" y="1873907"/>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91" name="Straight Connector 90"/>
              <p:cNvCxnSpPr/>
              <p:nvPr/>
            </p:nvCxnSpPr>
            <p:spPr>
              <a:xfrm>
                <a:off x="5921013" y="1873907"/>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92" name="Straight Connector 91"/>
              <p:cNvCxnSpPr/>
              <p:nvPr/>
            </p:nvCxnSpPr>
            <p:spPr>
              <a:xfrm>
                <a:off x="5921013" y="3518760"/>
                <a:ext cx="7896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93" name="Straight Connector 92"/>
              <p:cNvCxnSpPr/>
              <p:nvPr/>
            </p:nvCxnSpPr>
            <p:spPr>
              <a:xfrm flipV="1">
                <a:off x="5972275" y="1882524"/>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94" name="Straight Connector 93"/>
              <p:cNvCxnSpPr/>
              <p:nvPr/>
            </p:nvCxnSpPr>
            <p:spPr>
              <a:xfrm>
                <a:off x="5972275" y="1882524"/>
                <a:ext cx="99656"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95" name="Straight Connector 94"/>
              <p:cNvCxnSpPr/>
              <p:nvPr/>
            </p:nvCxnSpPr>
            <p:spPr>
              <a:xfrm>
                <a:off x="6071931" y="1882524"/>
                <a:ext cx="0" cy="1653468"/>
              </a:xfrm>
              <a:prstGeom prst="line">
                <a:avLst/>
              </a:prstGeom>
              <a:effectLst/>
            </p:spPr>
            <p:style>
              <a:lnRef idx="2">
                <a:schemeClr val="dk1"/>
              </a:lnRef>
              <a:fillRef idx="0">
                <a:schemeClr val="dk1"/>
              </a:fillRef>
              <a:effectRef idx="1">
                <a:schemeClr val="dk1"/>
              </a:effectRef>
              <a:fontRef idx="minor">
                <a:schemeClr val="tx1"/>
              </a:fontRef>
            </p:style>
          </p:cxnSp>
          <p:cxnSp>
            <p:nvCxnSpPr>
              <p:cNvPr id="96" name="Straight Connector 95"/>
              <p:cNvCxnSpPr/>
              <p:nvPr/>
            </p:nvCxnSpPr>
            <p:spPr>
              <a:xfrm>
                <a:off x="6071931" y="3518759"/>
                <a:ext cx="45586" cy="0"/>
              </a:xfrm>
              <a:prstGeom prst="line">
                <a:avLst/>
              </a:prstGeom>
              <a:effectLst/>
            </p:spPr>
            <p:style>
              <a:lnRef idx="2">
                <a:schemeClr val="dk1"/>
              </a:lnRef>
              <a:fillRef idx="0">
                <a:schemeClr val="dk1"/>
              </a:fillRef>
              <a:effectRef idx="1">
                <a:schemeClr val="dk1"/>
              </a:effectRef>
              <a:fontRef idx="minor">
                <a:schemeClr val="tx1"/>
              </a:fontRef>
            </p:style>
          </p:cxnSp>
        </p:grpSp>
      </p:grpSp>
      <p:sp>
        <p:nvSpPr>
          <p:cNvPr id="114" name="Right Arrow 113"/>
          <p:cNvSpPr/>
          <p:nvPr/>
        </p:nvSpPr>
        <p:spPr>
          <a:xfrm>
            <a:off x="3123206" y="3404706"/>
            <a:ext cx="1410959" cy="3810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nvGrpSpPr>
          <p:cNvPr id="3" name="Group 2"/>
          <p:cNvGrpSpPr/>
          <p:nvPr/>
        </p:nvGrpSpPr>
        <p:grpSpPr>
          <a:xfrm>
            <a:off x="4522573" y="1290520"/>
            <a:ext cx="4571427" cy="3121461"/>
            <a:chOff x="4572573" y="1540545"/>
            <a:chExt cx="4571427" cy="3121461"/>
          </a:xfrm>
        </p:grpSpPr>
        <p:sp>
          <p:nvSpPr>
            <p:cNvPr id="129" name="Rectangle 128"/>
            <p:cNvSpPr/>
            <p:nvPr/>
          </p:nvSpPr>
          <p:spPr>
            <a:xfrm>
              <a:off x="4877373" y="1540546"/>
              <a:ext cx="1169978" cy="786294"/>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Server</a:t>
              </a:r>
              <a:endParaRPr lang="en-US" dirty="0"/>
            </a:p>
          </p:txBody>
        </p:sp>
        <p:sp>
          <p:nvSpPr>
            <p:cNvPr id="130" name="Rectangle 129"/>
            <p:cNvSpPr/>
            <p:nvPr/>
          </p:nvSpPr>
          <p:spPr>
            <a:xfrm rot="5400000">
              <a:off x="5814142" y="1754296"/>
              <a:ext cx="786295" cy="3587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ADIOS</a:t>
              </a:r>
              <a:endParaRPr lang="en-US" dirty="0"/>
            </a:p>
          </p:txBody>
        </p:sp>
        <p:cxnSp>
          <p:nvCxnSpPr>
            <p:cNvPr id="137" name="Straight Arrow Connector 136"/>
            <p:cNvCxnSpPr/>
            <p:nvPr/>
          </p:nvCxnSpPr>
          <p:spPr>
            <a:xfrm flipV="1">
              <a:off x="6437537" y="1852011"/>
              <a:ext cx="1159097" cy="1"/>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36" name="Straight Arrow Connector 135"/>
            <p:cNvCxnSpPr/>
            <p:nvPr/>
          </p:nvCxnSpPr>
          <p:spPr>
            <a:xfrm flipV="1">
              <a:off x="6259712" y="2133600"/>
              <a:ext cx="1159097" cy="1"/>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134" name="Rectangle 133"/>
            <p:cNvSpPr/>
            <p:nvPr/>
          </p:nvSpPr>
          <p:spPr>
            <a:xfrm>
              <a:off x="7924800" y="1625519"/>
              <a:ext cx="1219200" cy="786295"/>
            </a:xfrm>
            <a:prstGeom prst="rect">
              <a:avLst/>
            </a:prstGeom>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Analysis</a:t>
              </a:r>
              <a:endParaRPr lang="en-US" dirty="0"/>
            </a:p>
          </p:txBody>
        </p:sp>
        <p:sp>
          <p:nvSpPr>
            <p:cNvPr id="135" name="Rectangle 134"/>
            <p:cNvSpPr/>
            <p:nvPr/>
          </p:nvSpPr>
          <p:spPr>
            <a:xfrm rot="16200000">
              <a:off x="7372477" y="1839270"/>
              <a:ext cx="786295" cy="3587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ADIOS</a:t>
              </a:r>
              <a:endParaRPr lang="en-US" dirty="0"/>
            </a:p>
          </p:txBody>
        </p:sp>
        <p:sp>
          <p:nvSpPr>
            <p:cNvPr id="132" name="Rectangle 131"/>
            <p:cNvSpPr/>
            <p:nvPr/>
          </p:nvSpPr>
          <p:spPr>
            <a:xfrm>
              <a:off x="7752178" y="1823780"/>
              <a:ext cx="1219200" cy="786295"/>
            </a:xfrm>
            <a:prstGeom prst="rect">
              <a:avLst/>
            </a:prstGeom>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Analysis</a:t>
              </a:r>
              <a:endParaRPr lang="en-US" dirty="0"/>
            </a:p>
          </p:txBody>
        </p:sp>
        <p:sp>
          <p:nvSpPr>
            <p:cNvPr id="133" name="Rectangle 132"/>
            <p:cNvSpPr/>
            <p:nvPr/>
          </p:nvSpPr>
          <p:spPr>
            <a:xfrm rot="16200000">
              <a:off x="7199855" y="2037531"/>
              <a:ext cx="786295" cy="3587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ADIOS</a:t>
              </a:r>
              <a:endParaRPr lang="en-US" dirty="0"/>
            </a:p>
          </p:txBody>
        </p:sp>
        <p:sp>
          <p:nvSpPr>
            <p:cNvPr id="127" name="Rectangle 126"/>
            <p:cNvSpPr/>
            <p:nvPr/>
          </p:nvSpPr>
          <p:spPr>
            <a:xfrm>
              <a:off x="4724973" y="1781294"/>
              <a:ext cx="1169978" cy="786294"/>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Server</a:t>
              </a:r>
              <a:endParaRPr lang="en-US" dirty="0"/>
            </a:p>
          </p:txBody>
        </p:sp>
        <p:sp>
          <p:nvSpPr>
            <p:cNvPr id="128" name="Rectangle 127"/>
            <p:cNvSpPr/>
            <p:nvPr/>
          </p:nvSpPr>
          <p:spPr>
            <a:xfrm rot="5400000">
              <a:off x="5661742" y="1995044"/>
              <a:ext cx="786295" cy="3587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ADIOS</a:t>
              </a:r>
              <a:endParaRPr lang="en-US" dirty="0"/>
            </a:p>
          </p:txBody>
        </p:sp>
        <p:sp>
          <p:nvSpPr>
            <p:cNvPr id="4" name="Can 3"/>
            <p:cNvSpPr/>
            <p:nvPr/>
          </p:nvSpPr>
          <p:spPr>
            <a:xfrm>
              <a:off x="4683956" y="3170137"/>
              <a:ext cx="1330405" cy="1110837"/>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KSTAR</a:t>
              </a:r>
            </a:p>
            <a:p>
              <a:pPr algn="ctr"/>
              <a:r>
                <a:rPr lang="en-US" sz="1600" dirty="0" smtClean="0"/>
                <a:t>Data Repository</a:t>
              </a:r>
              <a:endParaRPr lang="en-US" sz="1600" dirty="0"/>
            </a:p>
          </p:txBody>
        </p:sp>
        <p:sp>
          <p:nvSpPr>
            <p:cNvPr id="9" name="Rectangle 8"/>
            <p:cNvSpPr/>
            <p:nvPr/>
          </p:nvSpPr>
          <p:spPr>
            <a:xfrm>
              <a:off x="4572573" y="2022042"/>
              <a:ext cx="1169978" cy="786294"/>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Server</a:t>
              </a:r>
              <a:endParaRPr lang="en-US" dirty="0"/>
            </a:p>
          </p:txBody>
        </p:sp>
        <p:sp>
          <p:nvSpPr>
            <p:cNvPr id="13" name="Rectangle 12"/>
            <p:cNvSpPr/>
            <p:nvPr/>
          </p:nvSpPr>
          <p:spPr>
            <a:xfrm>
              <a:off x="7579556" y="2022041"/>
              <a:ext cx="1219200" cy="786295"/>
            </a:xfrm>
            <a:prstGeom prst="rect">
              <a:avLst/>
            </a:prstGeom>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Analysis</a:t>
              </a:r>
              <a:endParaRPr lang="en-US" dirty="0"/>
            </a:p>
          </p:txBody>
        </p:sp>
        <p:sp>
          <p:nvSpPr>
            <p:cNvPr id="112" name="Rectangle 111"/>
            <p:cNvSpPr/>
            <p:nvPr/>
          </p:nvSpPr>
          <p:spPr>
            <a:xfrm rot="16200000">
              <a:off x="7027233" y="2235792"/>
              <a:ext cx="786295" cy="3587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ADIOS</a:t>
              </a:r>
              <a:endParaRPr lang="en-US" dirty="0"/>
            </a:p>
          </p:txBody>
        </p:sp>
        <p:sp>
          <p:nvSpPr>
            <p:cNvPr id="113" name="Rectangle 112"/>
            <p:cNvSpPr/>
            <p:nvPr/>
          </p:nvSpPr>
          <p:spPr>
            <a:xfrm rot="5400000">
              <a:off x="5509342" y="2235792"/>
              <a:ext cx="786295" cy="3587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ADIOS</a:t>
              </a:r>
              <a:endParaRPr lang="en-US" dirty="0"/>
            </a:p>
          </p:txBody>
        </p:sp>
        <p:cxnSp>
          <p:nvCxnSpPr>
            <p:cNvPr id="116" name="Straight Arrow Connector 115"/>
            <p:cNvCxnSpPr>
              <a:stCxn id="113" idx="0"/>
              <a:endCxn id="112" idx="0"/>
            </p:cNvCxnSpPr>
            <p:nvPr/>
          </p:nvCxnSpPr>
          <p:spPr>
            <a:xfrm flipV="1">
              <a:off x="6081887" y="2415189"/>
              <a:ext cx="1159097" cy="1"/>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19" name="Straight Arrow Connector 118"/>
            <p:cNvCxnSpPr/>
            <p:nvPr/>
          </p:nvCxnSpPr>
          <p:spPr>
            <a:xfrm flipV="1">
              <a:off x="5369756" y="2832016"/>
              <a:ext cx="1" cy="444584"/>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sp>
          <p:nvSpPr>
            <p:cNvPr id="122" name="Cloud 121"/>
            <p:cNvSpPr/>
            <p:nvPr/>
          </p:nvSpPr>
          <p:spPr>
            <a:xfrm rot="18000000">
              <a:off x="6374567" y="1941147"/>
              <a:ext cx="967424" cy="413119"/>
            </a:xfrm>
            <a:prstGeom prst="clou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1200">
                <a:solidFill>
                  <a:schemeClr val="tx1"/>
                </a:solidFill>
                <a:latin typeface="Helvetica"/>
                <a:cs typeface="Helvetica"/>
              </a:endParaRPr>
            </a:p>
          </p:txBody>
        </p:sp>
        <p:pic>
          <p:nvPicPr>
            <p:cNvPr id="123" name="Picture 122" descr="shot-7519.png"/>
            <p:cNvPicPr>
              <a:picLocks noChangeAspect="1"/>
            </p:cNvPicPr>
            <p:nvPr/>
          </p:nvPicPr>
          <p:blipFill rotWithShape="1">
            <a:blip r:embed="rId3" cstate="print">
              <a:extLst>
                <a:ext uri="{28A0092B-C50C-407E-A947-70E740481C1C}">
                  <a14:useLocalDpi xmlns:a14="http://schemas.microsoft.com/office/drawing/2010/main" val="0"/>
                </a:ext>
              </a:extLst>
            </a:blip>
            <a:srcRect r="5503"/>
            <a:stretch/>
          </p:blipFill>
          <p:spPr>
            <a:xfrm>
              <a:off x="6742950" y="2909406"/>
              <a:ext cx="2208206" cy="1752600"/>
            </a:xfrm>
            <a:prstGeom prst="rect">
              <a:avLst/>
            </a:prstGeom>
          </p:spPr>
        </p:pic>
      </p:grpSp>
    </p:spTree>
    <p:extLst>
      <p:ext uri="{BB962C8B-B14F-4D97-AF65-F5344CB8AC3E}">
        <p14:creationId xmlns:p14="http://schemas.microsoft.com/office/powerpoint/2010/main" val="3375253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KSTAR example 03_staging</a:t>
            </a:r>
            <a:endParaRPr lang="en-US" dirty="0"/>
          </a:p>
        </p:txBody>
      </p:sp>
      <p:sp>
        <p:nvSpPr>
          <p:cNvPr id="4" name="Slide Number Placeholder 3"/>
          <p:cNvSpPr>
            <a:spLocks noGrp="1"/>
          </p:cNvSpPr>
          <p:nvPr>
            <p:ph type="sldNum" sz="quarter" idx="12"/>
          </p:nvPr>
        </p:nvSpPr>
        <p:spPr/>
        <p:txBody>
          <a:bodyPr/>
          <a:lstStyle/>
          <a:p>
            <a:fld id="{38D147B4-E395-8846-8E5B-28F980F8EB9E}" type="slidenum">
              <a:rPr lang="en-US" smtClean="0">
                <a:latin typeface="Arial"/>
              </a:rPr>
              <a:pPr/>
              <a:t>94</a:t>
            </a:fld>
            <a:endParaRPr lang="en-US" dirty="0">
              <a:latin typeface="Arial"/>
            </a:endParaRPr>
          </a:p>
        </p:txBody>
      </p:sp>
      <p:sp>
        <p:nvSpPr>
          <p:cNvPr id="7" name="TextBox 6"/>
          <p:cNvSpPr txBox="1"/>
          <p:nvPr/>
        </p:nvSpPr>
        <p:spPr>
          <a:xfrm>
            <a:off x="516246" y="752476"/>
            <a:ext cx="8332203" cy="5940089"/>
          </a:xfrm>
          <a:prstGeom prst="rect">
            <a:avLst/>
          </a:prstGeom>
          <a:solidFill>
            <a:schemeClr val="bg2"/>
          </a:solidFill>
          <a:ln>
            <a:solidFill>
              <a:schemeClr val="accent3"/>
            </a:solid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endParaRPr lang="en-US" sz="2800" b="1" dirty="0" smtClean="0">
              <a:solidFill>
                <a:schemeClr val="tx1"/>
              </a:solidFill>
              <a:latin typeface="Courier New"/>
              <a:cs typeface="Courier New"/>
            </a:endParaRPr>
          </a:p>
          <a:p>
            <a:r>
              <a:rPr lang="en-US" sz="1600" b="1" dirty="0" err="1" smtClean="0">
                <a:solidFill>
                  <a:schemeClr val="tx1"/>
                </a:solidFill>
                <a:latin typeface="Courier New"/>
                <a:cs typeface="Courier New"/>
              </a:rPr>
              <a:t>adios_read_init_method</a:t>
            </a:r>
            <a:r>
              <a:rPr lang="en-US" sz="1600" b="1" dirty="0">
                <a:solidFill>
                  <a:schemeClr val="tx1"/>
                </a:solidFill>
                <a:latin typeface="Courier New"/>
                <a:cs typeface="Courier New"/>
              </a:rPr>
              <a:t>(ADIOS_READ_METHOD_FLEXPATH, </a:t>
            </a:r>
            <a:r>
              <a:rPr lang="en-US" sz="1600" b="1" dirty="0" err="1">
                <a:solidFill>
                  <a:schemeClr val="tx1"/>
                </a:solidFill>
                <a:latin typeface="Courier New"/>
                <a:cs typeface="Courier New"/>
              </a:rPr>
              <a:t>comm</a:t>
            </a:r>
            <a:r>
              <a:rPr lang="en-US" sz="1600" b="1" dirty="0">
                <a:solidFill>
                  <a:schemeClr val="tx1"/>
                </a:solidFill>
                <a:latin typeface="Courier New"/>
                <a:cs typeface="Courier New"/>
              </a:rPr>
              <a:t>, "")</a:t>
            </a:r>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ADIOS_FILE</a:t>
            </a:r>
            <a:r>
              <a:rPr lang="en-US" sz="1600" b="1" dirty="0">
                <a:solidFill>
                  <a:schemeClr val="tx1"/>
                </a:solidFill>
                <a:latin typeface="Courier New"/>
                <a:cs typeface="Courier New"/>
              </a:rPr>
              <a:t>* </a:t>
            </a:r>
            <a:r>
              <a:rPr lang="en-US" sz="1600" b="1" dirty="0" err="1">
                <a:solidFill>
                  <a:schemeClr val="tx1"/>
                </a:solidFill>
                <a:latin typeface="Courier New"/>
                <a:cs typeface="Courier New"/>
              </a:rPr>
              <a:t>fp</a:t>
            </a:r>
            <a:r>
              <a:rPr lang="en-US" sz="1600" b="1" dirty="0">
                <a:solidFill>
                  <a:schemeClr val="tx1"/>
                </a:solidFill>
                <a:latin typeface="Courier New"/>
                <a:cs typeface="Courier New"/>
              </a:rPr>
              <a:t> = </a:t>
            </a:r>
            <a:r>
              <a:rPr lang="en-US" sz="1600" b="1" dirty="0" err="1">
                <a:solidFill>
                  <a:schemeClr val="tx1"/>
                </a:solidFill>
                <a:latin typeface="Courier New"/>
                <a:cs typeface="Courier New"/>
              </a:rPr>
              <a:t>adios_read_open</a:t>
            </a:r>
            <a:r>
              <a:rPr lang="en-US" sz="1600" b="1" dirty="0">
                <a:solidFill>
                  <a:schemeClr val="tx1"/>
                </a:solidFill>
                <a:latin typeface="Courier New"/>
                <a:cs typeface="Courier New"/>
              </a:rPr>
              <a:t>("</a:t>
            </a:r>
            <a:r>
              <a:rPr lang="en-US" sz="1600" b="1" dirty="0" err="1" smtClean="0">
                <a:solidFill>
                  <a:schemeClr val="tx1"/>
                </a:solidFill>
                <a:latin typeface="Courier New"/>
                <a:cs typeface="Courier New"/>
              </a:rPr>
              <a:t>stream.bp</a:t>
            </a:r>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                                 ADIOS_READ_METHOD_FLEXPATH,</a:t>
            </a:r>
          </a:p>
          <a:p>
            <a:r>
              <a:rPr lang="en-US" sz="1600" b="1" dirty="0" smtClean="0">
                <a:solidFill>
                  <a:schemeClr val="tx1"/>
                </a:solidFill>
                <a:latin typeface="Courier New"/>
                <a:cs typeface="Courier New"/>
              </a:rPr>
              <a:t>                                 </a:t>
            </a:r>
            <a:r>
              <a:rPr lang="en-US" sz="1600" b="1" dirty="0" err="1">
                <a:solidFill>
                  <a:schemeClr val="tx1"/>
                </a:solidFill>
                <a:latin typeface="Courier New"/>
                <a:cs typeface="Courier New"/>
              </a:rPr>
              <a:t>comm</a:t>
            </a:r>
            <a:r>
              <a:rPr lang="en-US" sz="1600" b="1" dirty="0">
                <a:solidFill>
                  <a:schemeClr val="tx1"/>
                </a:solidFill>
                <a:latin typeface="Courier New"/>
                <a:cs typeface="Courier New"/>
              </a:rPr>
              <a:t>, ADIOS_LOCKMODE_NONE, 0.0)</a:t>
            </a:r>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ADIOS_VARINFO</a:t>
            </a:r>
            <a:r>
              <a:rPr lang="en-US" sz="1600" b="1" dirty="0">
                <a:solidFill>
                  <a:schemeClr val="tx1"/>
                </a:solidFill>
                <a:latin typeface="Courier New"/>
                <a:cs typeface="Courier New"/>
              </a:rPr>
              <a:t>* </a:t>
            </a:r>
            <a:r>
              <a:rPr lang="en-US" sz="1600" b="1" dirty="0" err="1">
                <a:solidFill>
                  <a:schemeClr val="tx1"/>
                </a:solidFill>
                <a:latin typeface="Courier New"/>
                <a:cs typeface="Courier New"/>
              </a:rPr>
              <a:t>nx_info</a:t>
            </a:r>
            <a:r>
              <a:rPr lang="en-US" sz="1600" b="1" dirty="0">
                <a:solidFill>
                  <a:schemeClr val="tx1"/>
                </a:solidFill>
                <a:latin typeface="Courier New"/>
                <a:cs typeface="Courier New"/>
              </a:rPr>
              <a:t> = </a:t>
            </a:r>
            <a:r>
              <a:rPr lang="en-US" sz="1600" b="1" dirty="0" err="1">
                <a:solidFill>
                  <a:schemeClr val="tx1"/>
                </a:solidFill>
                <a:latin typeface="Courier New"/>
                <a:cs typeface="Courier New"/>
              </a:rPr>
              <a:t>adios_inq_var</a:t>
            </a:r>
            <a:r>
              <a:rPr lang="en-US" sz="1600" b="1" dirty="0">
                <a:solidFill>
                  <a:schemeClr val="tx1"/>
                </a:solidFill>
                <a:latin typeface="Courier New"/>
                <a:cs typeface="Courier New"/>
              </a:rPr>
              <a:t>( </a:t>
            </a:r>
            <a:r>
              <a:rPr lang="en-US" sz="1600" b="1" dirty="0" err="1">
                <a:solidFill>
                  <a:schemeClr val="tx1"/>
                </a:solidFill>
                <a:latin typeface="Courier New"/>
                <a:cs typeface="Courier New"/>
              </a:rPr>
              <a:t>fp</a:t>
            </a:r>
            <a:r>
              <a:rPr lang="en-US" sz="1600" b="1" dirty="0">
                <a:solidFill>
                  <a:schemeClr val="tx1"/>
                </a:solidFill>
                <a:latin typeface="Courier New"/>
                <a:cs typeface="Courier New"/>
              </a:rPr>
              <a:t>, "NX")</a:t>
            </a:r>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ADIOS_VARINFO</a:t>
            </a:r>
            <a:r>
              <a:rPr lang="en-US" sz="1600" b="1" dirty="0">
                <a:solidFill>
                  <a:schemeClr val="tx1"/>
                </a:solidFill>
                <a:latin typeface="Courier New"/>
                <a:cs typeface="Courier New"/>
              </a:rPr>
              <a:t>* </a:t>
            </a:r>
            <a:r>
              <a:rPr lang="en-US" sz="1600" b="1" dirty="0" err="1">
                <a:solidFill>
                  <a:schemeClr val="tx1"/>
                </a:solidFill>
                <a:latin typeface="Courier New"/>
                <a:cs typeface="Courier New"/>
              </a:rPr>
              <a:t>ny_info</a:t>
            </a:r>
            <a:r>
              <a:rPr lang="en-US" sz="1600" b="1" dirty="0">
                <a:solidFill>
                  <a:schemeClr val="tx1"/>
                </a:solidFill>
                <a:latin typeface="Courier New"/>
                <a:cs typeface="Courier New"/>
              </a:rPr>
              <a:t> = </a:t>
            </a:r>
            <a:r>
              <a:rPr lang="en-US" sz="1600" b="1" dirty="0" err="1">
                <a:solidFill>
                  <a:schemeClr val="tx1"/>
                </a:solidFill>
                <a:latin typeface="Courier New"/>
                <a:cs typeface="Courier New"/>
              </a:rPr>
              <a:t>adios_inq_var</a:t>
            </a:r>
            <a:r>
              <a:rPr lang="en-US" sz="1600" b="1" dirty="0">
                <a:solidFill>
                  <a:schemeClr val="tx1"/>
                </a:solidFill>
                <a:latin typeface="Courier New"/>
                <a:cs typeface="Courier New"/>
              </a:rPr>
              <a:t>( </a:t>
            </a:r>
            <a:r>
              <a:rPr lang="en-US" sz="1600" b="1" dirty="0" err="1">
                <a:solidFill>
                  <a:schemeClr val="tx1"/>
                </a:solidFill>
                <a:latin typeface="Courier New"/>
                <a:cs typeface="Courier New"/>
              </a:rPr>
              <a:t>fp</a:t>
            </a:r>
            <a:r>
              <a:rPr lang="en-US" sz="1600" b="1" dirty="0">
                <a:solidFill>
                  <a:schemeClr val="tx1"/>
                </a:solidFill>
                <a:latin typeface="Courier New"/>
                <a:cs typeface="Courier New"/>
              </a:rPr>
              <a:t>, "NY");</a:t>
            </a:r>
          </a:p>
          <a:p>
            <a:r>
              <a:rPr lang="en-US" sz="1600" b="1" dirty="0" smtClean="0">
                <a:solidFill>
                  <a:schemeClr val="tx1"/>
                </a:solidFill>
                <a:latin typeface="Courier New"/>
                <a:cs typeface="Courier New"/>
              </a:rPr>
              <a:t>…</a:t>
            </a:r>
          </a:p>
          <a:p>
            <a:r>
              <a:rPr lang="en-US" sz="1600" b="1" dirty="0" err="1" smtClean="0">
                <a:solidFill>
                  <a:schemeClr val="tx1"/>
                </a:solidFill>
                <a:latin typeface="Courier New"/>
                <a:cs typeface="Courier New"/>
              </a:rPr>
              <a:t>sel</a:t>
            </a:r>
            <a:r>
              <a:rPr lang="en-US" sz="1600" b="1" dirty="0" smtClean="0">
                <a:solidFill>
                  <a:schemeClr val="tx1"/>
                </a:solidFill>
                <a:latin typeface="Courier New"/>
                <a:cs typeface="Courier New"/>
              </a:rPr>
              <a:t> = </a:t>
            </a:r>
            <a:r>
              <a:rPr lang="en-US" sz="1600" b="1" dirty="0" err="1" smtClean="0">
                <a:solidFill>
                  <a:schemeClr val="tx1"/>
                </a:solidFill>
                <a:latin typeface="Courier New"/>
                <a:cs typeface="Courier New"/>
              </a:rPr>
              <a:t>adios_selection_writeblock</a:t>
            </a:r>
            <a:r>
              <a:rPr lang="en-US" sz="1600" b="1" dirty="0" smtClean="0">
                <a:solidFill>
                  <a:schemeClr val="tx1"/>
                </a:solidFill>
                <a:latin typeface="Courier New"/>
                <a:cs typeface="Courier New"/>
              </a:rPr>
              <a:t> (rank);</a:t>
            </a:r>
          </a:p>
          <a:p>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while(</a:t>
            </a:r>
            <a:r>
              <a:rPr lang="en-US" sz="1600" b="1" dirty="0" err="1" smtClean="0">
                <a:solidFill>
                  <a:schemeClr val="tx1"/>
                </a:solidFill>
                <a:latin typeface="Courier New"/>
                <a:cs typeface="Courier New"/>
              </a:rPr>
              <a:t>adios_errno</a:t>
            </a:r>
            <a:r>
              <a:rPr lang="en-US" sz="1600" b="1" dirty="0" smtClean="0">
                <a:solidFill>
                  <a:schemeClr val="tx1"/>
                </a:solidFill>
                <a:latin typeface="Courier New"/>
                <a:cs typeface="Courier New"/>
              </a:rPr>
              <a:t> != </a:t>
            </a:r>
            <a:r>
              <a:rPr lang="en-US" sz="1600" b="1" dirty="0" err="1" smtClean="0">
                <a:solidFill>
                  <a:schemeClr val="tx1"/>
                </a:solidFill>
                <a:latin typeface="Courier New"/>
                <a:cs typeface="Courier New"/>
              </a:rPr>
              <a:t>err_end_of_stream</a:t>
            </a:r>
            <a:r>
              <a:rPr lang="en-US" sz="1600" b="1" dirty="0" smtClean="0">
                <a:solidFill>
                  <a:schemeClr val="tx1"/>
                </a:solidFill>
                <a:latin typeface="Courier New"/>
                <a:cs typeface="Courier New"/>
              </a:rPr>
              <a:t> &amp;&amp; </a:t>
            </a:r>
          </a:p>
          <a:p>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adios_errno</a:t>
            </a:r>
            <a:r>
              <a:rPr lang="en-US" sz="1600" b="1" dirty="0" smtClean="0">
                <a:solidFill>
                  <a:schemeClr val="tx1"/>
                </a:solidFill>
                <a:latin typeface="Courier New"/>
                <a:cs typeface="Courier New"/>
              </a:rPr>
              <a:t> != </a:t>
            </a:r>
            <a:r>
              <a:rPr lang="en-US" sz="1600" b="1" dirty="0" err="1" smtClean="0">
                <a:solidFill>
                  <a:schemeClr val="tx1"/>
                </a:solidFill>
                <a:latin typeface="Courier New"/>
                <a:cs typeface="Courier New"/>
              </a:rPr>
              <a:t>err_step_notready</a:t>
            </a:r>
            <a:r>
              <a:rPr lang="en-US" sz="1600" b="1" dirty="0" smtClean="0">
                <a:solidFill>
                  <a:schemeClr val="tx1"/>
                </a:solidFill>
                <a:latin typeface="Courier New"/>
                <a:cs typeface="Courier New"/>
              </a:rPr>
              <a:t>)  </a:t>
            </a:r>
          </a:p>
          <a:p>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    steps++;</a:t>
            </a:r>
          </a:p>
          <a:p>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adios_schedule_read</a:t>
            </a:r>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fp</a:t>
            </a:r>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sel</a:t>
            </a:r>
            <a:r>
              <a:rPr lang="en-US" sz="1600" b="1" dirty="0" smtClean="0">
                <a:solidFill>
                  <a:schemeClr val="tx1"/>
                </a:solidFill>
                <a:latin typeface="Courier New"/>
                <a:cs typeface="Courier New"/>
              </a:rPr>
              <a:t>, "var_2d_array", 0, 1, t);</a:t>
            </a:r>
          </a:p>
          <a:p>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adios_perform_reads</a:t>
            </a:r>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fp</a:t>
            </a:r>
            <a:r>
              <a:rPr lang="en-US" sz="1600" b="1" dirty="0" smtClean="0">
                <a:solidFill>
                  <a:schemeClr val="tx1"/>
                </a:solidFill>
                <a:latin typeface="Courier New"/>
                <a:cs typeface="Courier New"/>
              </a:rPr>
              <a:t>, 1);</a:t>
            </a:r>
          </a:p>
          <a:p>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MPI_Barrier</a:t>
            </a:r>
            <a:r>
              <a:rPr lang="en-US" sz="1600" b="1" dirty="0" smtClean="0">
                <a:solidFill>
                  <a:schemeClr val="tx1"/>
                </a:solidFill>
                <a:latin typeface="Courier New"/>
                <a:cs typeface="Courier New"/>
              </a:rPr>
              <a:t> (</a:t>
            </a:r>
            <a:r>
              <a:rPr lang="en-US" sz="1600" b="1" dirty="0" err="1" smtClean="0">
                <a:solidFill>
                  <a:schemeClr val="tx1"/>
                </a:solidFill>
                <a:latin typeface="Courier New"/>
                <a:cs typeface="Courier New"/>
              </a:rPr>
              <a:t>comm</a:t>
            </a:r>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    </a:t>
            </a:r>
            <a:r>
              <a:rPr lang="en-US" sz="1600" b="1" dirty="0" err="1">
                <a:solidFill>
                  <a:schemeClr val="tx1"/>
                </a:solidFill>
                <a:latin typeface="Courier New"/>
                <a:cs typeface="Courier New"/>
              </a:rPr>
              <a:t>adios_advance_step</a:t>
            </a:r>
            <a:r>
              <a:rPr lang="en-US" sz="1600" b="1" dirty="0">
                <a:solidFill>
                  <a:schemeClr val="tx1"/>
                </a:solidFill>
                <a:latin typeface="Courier New"/>
                <a:cs typeface="Courier New"/>
              </a:rPr>
              <a:t>(</a:t>
            </a:r>
            <a:r>
              <a:rPr lang="en-US" sz="1600" b="1" dirty="0" err="1">
                <a:solidFill>
                  <a:schemeClr val="tx1"/>
                </a:solidFill>
                <a:latin typeface="Courier New"/>
                <a:cs typeface="Courier New"/>
              </a:rPr>
              <a:t>fp</a:t>
            </a:r>
            <a:r>
              <a:rPr lang="en-US" sz="1600" b="1" dirty="0">
                <a:solidFill>
                  <a:schemeClr val="tx1"/>
                </a:solidFill>
                <a:latin typeface="Courier New"/>
                <a:cs typeface="Courier New"/>
              </a:rPr>
              <a:t>, 0, TIMEOUT_SEC)</a:t>
            </a:r>
            <a:r>
              <a:rPr lang="en-US" sz="1600" b="1" dirty="0" smtClean="0">
                <a:solidFill>
                  <a:schemeClr val="tx1"/>
                </a:solidFill>
                <a:latin typeface="Courier New"/>
                <a:cs typeface="Courier New"/>
              </a:rPr>
              <a:t>;</a:t>
            </a:r>
          </a:p>
          <a:p>
            <a:r>
              <a:rPr lang="en-US" sz="1600" b="1" dirty="0" smtClean="0">
                <a:solidFill>
                  <a:schemeClr val="tx1"/>
                </a:solidFill>
                <a:latin typeface="Courier New"/>
                <a:cs typeface="Courier New"/>
              </a:rPr>
              <a:t>}</a:t>
            </a:r>
          </a:p>
          <a:p>
            <a:r>
              <a:rPr lang="en-US" sz="1600" b="1" dirty="0" err="1" smtClean="0">
                <a:solidFill>
                  <a:schemeClr val="tx1"/>
                </a:solidFill>
                <a:latin typeface="Courier New"/>
                <a:cs typeface="Courier New"/>
              </a:rPr>
              <a:t>adios_read_close</a:t>
            </a:r>
            <a:r>
              <a:rPr lang="en-US" sz="1600" b="1" dirty="0">
                <a:solidFill>
                  <a:schemeClr val="tx1"/>
                </a:solidFill>
                <a:latin typeface="Courier New"/>
                <a:cs typeface="Courier New"/>
              </a:rPr>
              <a:t>(</a:t>
            </a:r>
            <a:r>
              <a:rPr lang="en-US" sz="1600" b="1" dirty="0" err="1">
                <a:solidFill>
                  <a:schemeClr val="tx1"/>
                </a:solidFill>
                <a:latin typeface="Courier New"/>
                <a:cs typeface="Courier New"/>
              </a:rPr>
              <a:t>fp</a:t>
            </a:r>
            <a:r>
              <a:rPr lang="en-US" sz="1600" b="1" dirty="0">
                <a:solidFill>
                  <a:schemeClr val="tx1"/>
                </a:solidFill>
                <a:latin typeface="Courier New"/>
                <a:cs typeface="Courier New"/>
              </a:rPr>
              <a:t>);    </a:t>
            </a:r>
            <a:r>
              <a:rPr lang="en-US" sz="1600" b="1" dirty="0" err="1">
                <a:solidFill>
                  <a:schemeClr val="tx1"/>
                </a:solidFill>
                <a:latin typeface="Courier New"/>
                <a:cs typeface="Courier New"/>
              </a:rPr>
              <a:t>adios_read_finalize_method</a:t>
            </a:r>
            <a:r>
              <a:rPr lang="en-US" sz="1600" b="1" dirty="0">
                <a:solidFill>
                  <a:schemeClr val="tx1"/>
                </a:solidFill>
                <a:latin typeface="Courier New"/>
                <a:cs typeface="Courier New"/>
              </a:rPr>
              <a:t>(ADIOS_READ_METHOD_FLEXPATH)</a:t>
            </a:r>
            <a:r>
              <a:rPr lang="en-US" sz="1600" b="1" dirty="0" smtClean="0">
                <a:solidFill>
                  <a:schemeClr val="tx1"/>
                </a:solidFill>
                <a:latin typeface="Courier New"/>
                <a:cs typeface="Courier New"/>
              </a:rPr>
              <a:t>;</a:t>
            </a:r>
            <a:endParaRPr lang="en-US" sz="1600" b="1" dirty="0">
              <a:solidFill>
                <a:schemeClr val="tx1"/>
              </a:solidFill>
              <a:latin typeface="Courier New"/>
              <a:cs typeface="Courier New"/>
            </a:endParaRPr>
          </a:p>
        </p:txBody>
      </p:sp>
      <p:sp>
        <p:nvSpPr>
          <p:cNvPr id="6" name="TextBox 5"/>
          <p:cNvSpPr txBox="1"/>
          <p:nvPr/>
        </p:nvSpPr>
        <p:spPr>
          <a:xfrm>
            <a:off x="2787727" y="764014"/>
            <a:ext cx="3448520" cy="369332"/>
          </a:xfrm>
          <a:prstGeom prst="rect">
            <a:avLst/>
          </a:prstGeom>
          <a:solidFill>
            <a:schemeClr val="bg1"/>
          </a:solidFill>
        </p:spPr>
        <p:txBody>
          <a:bodyPr wrap="square" rtlCol="0">
            <a:spAutoFit/>
          </a:bodyPr>
          <a:lstStyle/>
          <a:p>
            <a:pPr algn="ctr"/>
            <a:r>
              <a:rPr lang="en-US" dirty="0" smtClean="0"/>
              <a:t>Staged reading code</a:t>
            </a:r>
            <a:endParaRPr lang="en-US" dirty="0"/>
          </a:p>
        </p:txBody>
      </p:sp>
    </p:spTree>
    <p:extLst>
      <p:ext uri="{BB962C8B-B14F-4D97-AF65-F5344CB8AC3E}">
        <p14:creationId xmlns:p14="http://schemas.microsoft.com/office/powerpoint/2010/main" val="4153161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KSTAR example 03_staging</a:t>
            </a:r>
            <a:endParaRPr lang="en-US" dirty="0"/>
          </a:p>
        </p:txBody>
      </p:sp>
      <p:sp>
        <p:nvSpPr>
          <p:cNvPr id="5" name="Content Placeholder 4"/>
          <p:cNvSpPr>
            <a:spLocks noGrp="1"/>
          </p:cNvSpPr>
          <p:nvPr>
            <p:ph idx="1"/>
          </p:nvPr>
        </p:nvSpPr>
        <p:spPr>
          <a:xfrm>
            <a:off x="457200" y="3293492"/>
            <a:ext cx="4003162" cy="2832671"/>
          </a:xfrm>
        </p:spPr>
        <p:txBody>
          <a:bodyPr>
            <a:normAutofit fontScale="92500" lnSpcReduction="10000"/>
          </a:bodyPr>
          <a:lstStyle/>
          <a:p>
            <a:r>
              <a:rPr lang="en-US" dirty="0" smtClean="0"/>
              <a:t>Run writer and reader together</a:t>
            </a:r>
          </a:p>
          <a:p>
            <a:r>
              <a:rPr lang="en-US" dirty="0" smtClean="0"/>
              <a:t>Reader uses </a:t>
            </a:r>
            <a:r>
              <a:rPr lang="en-US" dirty="0" err="1" smtClean="0"/>
              <a:t>gnuplot</a:t>
            </a:r>
            <a:r>
              <a:rPr lang="en-US" dirty="0" smtClean="0"/>
              <a:t> to make an image of each step</a:t>
            </a:r>
          </a:p>
          <a:p>
            <a:r>
              <a:rPr lang="en-US" dirty="0" smtClean="0"/>
              <a:t>Run “</a:t>
            </a:r>
            <a:r>
              <a:rPr lang="en-US" dirty="0" err="1" smtClean="0">
                <a:solidFill>
                  <a:srgbClr val="FF0000"/>
                </a:solidFill>
              </a:rPr>
              <a:t>eog</a:t>
            </a:r>
            <a:r>
              <a:rPr lang="en-US" dirty="0" smtClean="0">
                <a:solidFill>
                  <a:srgbClr val="FF0000"/>
                </a:solidFill>
              </a:rPr>
              <a:t> .</a:t>
            </a:r>
            <a:r>
              <a:rPr lang="en-US" dirty="0" smtClean="0"/>
              <a:t>” to see the images generated so far </a:t>
            </a:r>
            <a:endParaRPr lang="en-US" dirty="0"/>
          </a:p>
        </p:txBody>
      </p:sp>
      <p:sp>
        <p:nvSpPr>
          <p:cNvPr id="4" name="Slide Number Placeholder 3"/>
          <p:cNvSpPr>
            <a:spLocks noGrp="1"/>
          </p:cNvSpPr>
          <p:nvPr>
            <p:ph type="sldNum" sz="quarter" idx="12"/>
          </p:nvPr>
        </p:nvSpPr>
        <p:spPr/>
        <p:txBody>
          <a:bodyPr/>
          <a:lstStyle/>
          <a:p>
            <a:fld id="{38D147B4-E395-8846-8E5B-28F980F8EB9E}" type="slidenum">
              <a:rPr lang="en-US" smtClean="0">
                <a:latin typeface="Arial"/>
              </a:rPr>
              <a:pPr/>
              <a:t>95</a:t>
            </a:fld>
            <a:endParaRPr lang="en-US" dirty="0">
              <a:latin typeface="Arial"/>
            </a:endParaRPr>
          </a:p>
        </p:txBody>
      </p:sp>
      <p:sp>
        <p:nvSpPr>
          <p:cNvPr id="7" name="TextBox 6"/>
          <p:cNvSpPr txBox="1"/>
          <p:nvPr/>
        </p:nvSpPr>
        <p:spPr>
          <a:xfrm>
            <a:off x="0" y="907345"/>
            <a:ext cx="4610126" cy="2246769"/>
          </a:xfrm>
          <a:prstGeom prst="rect">
            <a:avLst/>
          </a:prstGeom>
          <a:solidFill>
            <a:schemeClr val="bg2"/>
          </a:solidFill>
          <a:ln>
            <a:solidFill>
              <a:schemeClr val="accent3"/>
            </a:solid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r>
              <a:rPr lang="en-US" sz="1400" b="1" dirty="0" smtClean="0">
                <a:solidFill>
                  <a:srgbClr val="FF0000"/>
                </a:solidFill>
                <a:latin typeface="Courier New"/>
                <a:cs typeface="Courier New"/>
              </a:rPr>
              <a:t>$ cd ~/tutorial/03_staging</a:t>
            </a:r>
          </a:p>
          <a:p>
            <a:r>
              <a:rPr lang="en-US" sz="1400" b="1" dirty="0" smtClean="0">
                <a:solidFill>
                  <a:srgbClr val="FF0000"/>
                </a:solidFill>
                <a:latin typeface="Courier New"/>
                <a:cs typeface="Courier New"/>
              </a:rPr>
              <a:t>$ make</a:t>
            </a:r>
          </a:p>
          <a:p>
            <a:r>
              <a:rPr lang="en-US" sz="1400" b="1" dirty="0" smtClean="0">
                <a:solidFill>
                  <a:srgbClr val="FF0000"/>
                </a:solidFill>
                <a:latin typeface="Courier New"/>
                <a:cs typeface="Courier New"/>
              </a:rPr>
              <a:t>$ </a:t>
            </a:r>
            <a:r>
              <a:rPr lang="en-US" sz="1400" b="1" dirty="0" err="1">
                <a:solidFill>
                  <a:srgbClr val="FF0000"/>
                </a:solidFill>
                <a:latin typeface="Courier New"/>
                <a:cs typeface="Courier New"/>
              </a:rPr>
              <a:t>mpirun</a:t>
            </a:r>
            <a:r>
              <a:rPr lang="en-US" sz="1400" b="1" dirty="0">
                <a:solidFill>
                  <a:srgbClr val="FF0000"/>
                </a:solidFill>
                <a:latin typeface="Courier New"/>
                <a:cs typeface="Courier New"/>
              </a:rPr>
              <a:t> </a:t>
            </a:r>
            <a:r>
              <a:rPr lang="en-US" sz="1400" b="1" dirty="0" smtClean="0">
                <a:solidFill>
                  <a:srgbClr val="FF0000"/>
                </a:solidFill>
                <a:latin typeface="Courier New"/>
                <a:cs typeface="Courier New"/>
              </a:rPr>
              <a:t>–</a:t>
            </a:r>
            <a:r>
              <a:rPr lang="en-US" sz="1400" b="1" dirty="0" err="1" smtClean="0">
                <a:solidFill>
                  <a:srgbClr val="FF0000"/>
                </a:solidFill>
                <a:latin typeface="Courier New"/>
                <a:cs typeface="Courier New"/>
              </a:rPr>
              <a:t>np</a:t>
            </a:r>
            <a:r>
              <a:rPr lang="en-US" sz="1400" b="1" dirty="0" smtClean="0">
                <a:solidFill>
                  <a:srgbClr val="FF0000"/>
                </a:solidFill>
                <a:latin typeface="Courier New"/>
                <a:cs typeface="Courier New"/>
              </a:rPr>
              <a:t> 2 </a:t>
            </a:r>
            <a:r>
              <a:rPr lang="en-US" sz="1400" b="1" dirty="0">
                <a:solidFill>
                  <a:srgbClr val="FF0000"/>
                </a:solidFill>
                <a:latin typeface="Courier New"/>
                <a:cs typeface="Courier New"/>
              </a:rPr>
              <a:t>.</a:t>
            </a:r>
            <a:r>
              <a:rPr lang="en-US" sz="1400" b="1" dirty="0" smtClean="0">
                <a:solidFill>
                  <a:srgbClr val="FF0000"/>
                </a:solidFill>
                <a:latin typeface="Courier New"/>
                <a:cs typeface="Courier New"/>
              </a:rPr>
              <a:t>/</a:t>
            </a:r>
            <a:r>
              <a:rPr lang="en-US" sz="1400" b="1" dirty="0" err="1" smtClean="0">
                <a:solidFill>
                  <a:srgbClr val="FF0000"/>
                </a:solidFill>
                <a:latin typeface="Courier New"/>
                <a:cs typeface="Courier New"/>
              </a:rPr>
              <a:t>arrays_write</a:t>
            </a:r>
            <a:endParaRPr lang="en-US" sz="1400" b="1" dirty="0" smtClean="0">
              <a:solidFill>
                <a:srgbClr val="FF0000"/>
              </a:solidFill>
              <a:latin typeface="Courier New"/>
              <a:cs typeface="Courier New"/>
            </a:endParaRPr>
          </a:p>
          <a:p>
            <a:r>
              <a:rPr lang="en-US" sz="1400" b="1" dirty="0" smtClean="0">
                <a:solidFill>
                  <a:schemeClr val="tx1"/>
                </a:solidFill>
                <a:latin typeface="Courier New"/>
                <a:cs typeface="Courier New"/>
              </a:rPr>
              <a:t>  </a:t>
            </a:r>
            <a:r>
              <a:rPr lang="en-US" sz="1400" b="1" dirty="0">
                <a:solidFill>
                  <a:schemeClr val="tx1"/>
                </a:solidFill>
                <a:latin typeface="Courier New"/>
                <a:cs typeface="Courier New"/>
              </a:rPr>
              <a:t>rank=0: </a:t>
            </a:r>
            <a:r>
              <a:rPr lang="en-US" sz="1400" b="1" dirty="0" err="1">
                <a:solidFill>
                  <a:schemeClr val="tx1"/>
                </a:solidFill>
                <a:latin typeface="Courier New"/>
                <a:cs typeface="Courier New"/>
              </a:rPr>
              <a:t>NX,NY,len,off</a:t>
            </a:r>
            <a:r>
              <a:rPr lang="en-US" sz="1400" b="1" dirty="0">
                <a:solidFill>
                  <a:schemeClr val="tx1"/>
                </a:solidFill>
                <a:latin typeface="Courier New"/>
                <a:cs typeface="Courier New"/>
              </a:rPr>
              <a:t> = </a:t>
            </a:r>
            <a:r>
              <a:rPr lang="en-US" sz="1400" b="1" dirty="0" smtClean="0">
                <a:solidFill>
                  <a:schemeClr val="tx1"/>
                </a:solidFill>
                <a:latin typeface="Courier New"/>
                <a:cs typeface="Courier New"/>
              </a:rPr>
              <a:t>64 10000  32  0</a:t>
            </a:r>
          </a:p>
          <a:p>
            <a:r>
              <a:rPr lang="en-US" sz="1400" b="1" dirty="0" smtClean="0">
                <a:solidFill>
                  <a:schemeClr val="tx1"/>
                </a:solidFill>
                <a:latin typeface="Courier New"/>
                <a:cs typeface="Courier New"/>
              </a:rPr>
              <a:t>  rank</a:t>
            </a:r>
            <a:r>
              <a:rPr lang="en-US" sz="1400" b="1" dirty="0">
                <a:solidFill>
                  <a:schemeClr val="tx1"/>
                </a:solidFill>
                <a:latin typeface="Courier New"/>
                <a:cs typeface="Courier New"/>
              </a:rPr>
              <a:t>=1: </a:t>
            </a:r>
            <a:r>
              <a:rPr lang="en-US" sz="1400" b="1" dirty="0" err="1">
                <a:solidFill>
                  <a:schemeClr val="tx1"/>
                </a:solidFill>
                <a:latin typeface="Courier New"/>
                <a:cs typeface="Courier New"/>
              </a:rPr>
              <a:t>NX,NY,len,off</a:t>
            </a:r>
            <a:r>
              <a:rPr lang="en-US" sz="1400" b="1" dirty="0">
                <a:solidFill>
                  <a:schemeClr val="tx1"/>
                </a:solidFill>
                <a:latin typeface="Courier New"/>
                <a:cs typeface="Courier New"/>
              </a:rPr>
              <a:t> = </a:t>
            </a:r>
            <a:r>
              <a:rPr lang="en-US" sz="1400" b="1" dirty="0" smtClean="0">
                <a:solidFill>
                  <a:schemeClr val="tx1"/>
                </a:solidFill>
                <a:latin typeface="Courier New"/>
                <a:cs typeface="Courier New"/>
              </a:rPr>
              <a:t>64 10000  32 32</a:t>
            </a:r>
          </a:p>
          <a:p>
            <a:r>
              <a:rPr lang="en-US" sz="1400" b="1" dirty="0">
                <a:solidFill>
                  <a:schemeClr val="tx1"/>
                </a:solidFill>
                <a:latin typeface="Courier New"/>
                <a:cs typeface="Courier New"/>
              </a:rPr>
              <a:t> </a:t>
            </a:r>
            <a:r>
              <a:rPr lang="en-US" sz="1400" b="1" dirty="0" smtClean="0">
                <a:solidFill>
                  <a:schemeClr val="tx1"/>
                </a:solidFill>
                <a:latin typeface="Courier New"/>
                <a:cs typeface="Courier New"/>
              </a:rPr>
              <a:t> step</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1 rank</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1 [</a:t>
            </a:r>
            <a:r>
              <a:rPr lang="en-US" sz="1400" b="1" dirty="0">
                <a:solidFill>
                  <a:schemeClr val="tx1"/>
                </a:solidFill>
                <a:latin typeface="Courier New"/>
                <a:cs typeface="Courier New"/>
              </a:rPr>
              <a:t>32,10000</a:t>
            </a:r>
            <a:r>
              <a:rPr lang="en-US" sz="1400" b="1" dirty="0" smtClean="0">
                <a:solidFill>
                  <a:schemeClr val="tx1"/>
                </a:solidFill>
                <a:latin typeface="Courier New"/>
                <a:cs typeface="Courier New"/>
              </a:rPr>
              <a:t>]</a:t>
            </a:r>
          </a:p>
          <a:p>
            <a:r>
              <a:rPr lang="en-US" sz="1400" b="1" dirty="0">
                <a:solidFill>
                  <a:schemeClr val="tx1"/>
                </a:solidFill>
                <a:latin typeface="Courier New"/>
                <a:cs typeface="Courier New"/>
              </a:rPr>
              <a:t> </a:t>
            </a:r>
            <a:r>
              <a:rPr lang="en-US" sz="1400" b="1" dirty="0" smtClean="0">
                <a:solidFill>
                  <a:schemeClr val="tx1"/>
                </a:solidFill>
                <a:latin typeface="Courier New"/>
                <a:cs typeface="Courier New"/>
              </a:rPr>
              <a:t> step</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1 rank</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0 [</a:t>
            </a:r>
            <a:r>
              <a:rPr lang="en-US" sz="1400" b="1" dirty="0">
                <a:solidFill>
                  <a:schemeClr val="tx1"/>
                </a:solidFill>
                <a:latin typeface="Courier New"/>
                <a:cs typeface="Courier New"/>
              </a:rPr>
              <a:t>32,10000</a:t>
            </a:r>
            <a:r>
              <a:rPr lang="en-US" sz="1400" b="1" dirty="0" smtClean="0">
                <a:solidFill>
                  <a:schemeClr val="tx1"/>
                </a:solidFill>
                <a:latin typeface="Courier New"/>
                <a:cs typeface="Courier New"/>
              </a:rPr>
              <a:t>]</a:t>
            </a:r>
          </a:p>
          <a:p>
            <a:r>
              <a:rPr lang="en-US" sz="1400" b="1" dirty="0">
                <a:solidFill>
                  <a:schemeClr val="tx1"/>
                </a:solidFill>
                <a:latin typeface="Courier New"/>
                <a:cs typeface="Courier New"/>
              </a:rPr>
              <a:t> </a:t>
            </a:r>
            <a:r>
              <a:rPr lang="en-US" sz="1400" b="1" dirty="0" smtClean="0">
                <a:solidFill>
                  <a:schemeClr val="tx1"/>
                </a:solidFill>
                <a:latin typeface="Courier New"/>
                <a:cs typeface="Courier New"/>
              </a:rPr>
              <a:t> step</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2 rank</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1 [</a:t>
            </a:r>
            <a:r>
              <a:rPr lang="en-US" sz="1400" b="1" dirty="0">
                <a:solidFill>
                  <a:schemeClr val="tx1"/>
                </a:solidFill>
                <a:latin typeface="Courier New"/>
                <a:cs typeface="Courier New"/>
              </a:rPr>
              <a:t>32,10000</a:t>
            </a:r>
            <a:r>
              <a:rPr lang="en-US" sz="1400" b="1" dirty="0" smtClean="0">
                <a:solidFill>
                  <a:schemeClr val="tx1"/>
                </a:solidFill>
                <a:latin typeface="Courier New"/>
                <a:cs typeface="Courier New"/>
              </a:rPr>
              <a:t>]</a:t>
            </a:r>
          </a:p>
          <a:p>
            <a:r>
              <a:rPr lang="en-US" sz="1400" b="1" dirty="0">
                <a:solidFill>
                  <a:schemeClr val="tx1"/>
                </a:solidFill>
                <a:latin typeface="Courier New"/>
                <a:cs typeface="Courier New"/>
              </a:rPr>
              <a:t> </a:t>
            </a:r>
            <a:r>
              <a:rPr lang="en-US" sz="1400" b="1" dirty="0" smtClean="0">
                <a:solidFill>
                  <a:schemeClr val="tx1"/>
                </a:solidFill>
                <a:latin typeface="Courier New"/>
                <a:cs typeface="Courier New"/>
              </a:rPr>
              <a:t> step</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2 rank</a:t>
            </a:r>
            <a:r>
              <a:rPr lang="en-US" sz="1400" b="1" dirty="0">
                <a:solidFill>
                  <a:schemeClr val="tx1"/>
                </a:solidFill>
                <a:latin typeface="Courier New"/>
                <a:cs typeface="Courier New"/>
              </a:rPr>
              <a:t>=</a:t>
            </a:r>
            <a:r>
              <a:rPr lang="en-US" sz="1400" b="1" dirty="0" smtClean="0">
                <a:solidFill>
                  <a:schemeClr val="tx1"/>
                </a:solidFill>
                <a:latin typeface="Courier New"/>
                <a:cs typeface="Courier New"/>
              </a:rPr>
              <a:t>0 [</a:t>
            </a:r>
            <a:r>
              <a:rPr lang="en-US" sz="1400" b="1" dirty="0">
                <a:solidFill>
                  <a:schemeClr val="tx1"/>
                </a:solidFill>
                <a:latin typeface="Courier New"/>
                <a:cs typeface="Courier New"/>
              </a:rPr>
              <a:t>32,10000</a:t>
            </a:r>
            <a:r>
              <a:rPr lang="en-US" sz="1400" b="1" dirty="0" smtClean="0">
                <a:solidFill>
                  <a:schemeClr val="tx1"/>
                </a:solidFill>
                <a:latin typeface="Courier New"/>
                <a:cs typeface="Courier New"/>
              </a:rPr>
              <a:t>]</a:t>
            </a:r>
          </a:p>
          <a:p>
            <a:r>
              <a:rPr lang="en-US" sz="1400" b="1" dirty="0">
                <a:solidFill>
                  <a:schemeClr val="tx1"/>
                </a:solidFill>
                <a:latin typeface="Courier New"/>
                <a:cs typeface="Courier New"/>
              </a:rPr>
              <a:t> </a:t>
            </a:r>
            <a:r>
              <a:rPr lang="en-US" sz="1400" b="1" dirty="0" smtClean="0">
                <a:solidFill>
                  <a:schemeClr val="tx1"/>
                </a:solidFill>
                <a:latin typeface="Courier New"/>
                <a:cs typeface="Courier New"/>
              </a:rPr>
              <a:t> …</a:t>
            </a:r>
            <a:endParaRPr lang="en-US" sz="1400" b="1" dirty="0">
              <a:solidFill>
                <a:schemeClr val="tx1"/>
              </a:solidFill>
              <a:latin typeface="Courier New"/>
              <a:cs typeface="Courier New"/>
            </a:endParaRPr>
          </a:p>
        </p:txBody>
      </p:sp>
      <p:sp>
        <p:nvSpPr>
          <p:cNvPr id="9" name="TextBox 8"/>
          <p:cNvSpPr txBox="1"/>
          <p:nvPr/>
        </p:nvSpPr>
        <p:spPr>
          <a:xfrm>
            <a:off x="4640127" y="1338232"/>
            <a:ext cx="4503873" cy="1815882"/>
          </a:xfrm>
          <a:prstGeom prst="rect">
            <a:avLst/>
          </a:prstGeom>
          <a:solidFill>
            <a:schemeClr val="bg2"/>
          </a:solidFill>
          <a:ln>
            <a:solidFill>
              <a:schemeClr val="accent3"/>
            </a:solid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rtlCol="0">
            <a:spAutoFit/>
          </a:bodyPr>
          <a:lstStyle/>
          <a:p>
            <a:r>
              <a:rPr lang="en-US" sz="1400" b="1" dirty="0" smtClean="0">
                <a:solidFill>
                  <a:srgbClr val="FF0000"/>
                </a:solidFill>
                <a:latin typeface="Courier New"/>
                <a:cs typeface="Courier New"/>
              </a:rPr>
              <a:t>$ </a:t>
            </a:r>
            <a:r>
              <a:rPr lang="en-US" sz="1400" b="1" dirty="0" err="1">
                <a:solidFill>
                  <a:srgbClr val="FF0000"/>
                </a:solidFill>
                <a:latin typeface="Courier New"/>
                <a:cs typeface="Courier New"/>
              </a:rPr>
              <a:t>mpirun</a:t>
            </a:r>
            <a:r>
              <a:rPr lang="en-US" sz="1400" b="1" dirty="0">
                <a:solidFill>
                  <a:srgbClr val="FF0000"/>
                </a:solidFill>
                <a:latin typeface="Courier New"/>
                <a:cs typeface="Courier New"/>
              </a:rPr>
              <a:t> </a:t>
            </a:r>
            <a:r>
              <a:rPr lang="en-US" sz="1400" b="1" dirty="0" smtClean="0">
                <a:solidFill>
                  <a:srgbClr val="FF0000"/>
                </a:solidFill>
                <a:latin typeface="Courier New"/>
                <a:cs typeface="Courier New"/>
              </a:rPr>
              <a:t>–</a:t>
            </a:r>
            <a:r>
              <a:rPr lang="en-US" sz="1400" b="1" dirty="0" err="1" smtClean="0">
                <a:solidFill>
                  <a:srgbClr val="FF0000"/>
                </a:solidFill>
                <a:latin typeface="Courier New"/>
                <a:cs typeface="Courier New"/>
              </a:rPr>
              <a:t>np</a:t>
            </a:r>
            <a:r>
              <a:rPr lang="en-US" sz="1400" b="1" dirty="0" smtClean="0">
                <a:solidFill>
                  <a:srgbClr val="FF0000"/>
                </a:solidFill>
                <a:latin typeface="Courier New"/>
                <a:cs typeface="Courier New"/>
              </a:rPr>
              <a:t> 2 </a:t>
            </a:r>
            <a:r>
              <a:rPr lang="en-US" sz="1400" b="1" dirty="0">
                <a:solidFill>
                  <a:srgbClr val="FF0000"/>
                </a:solidFill>
                <a:latin typeface="Courier New"/>
                <a:cs typeface="Courier New"/>
              </a:rPr>
              <a:t>.</a:t>
            </a:r>
            <a:r>
              <a:rPr lang="en-US" sz="1400" b="1" dirty="0" smtClean="0">
                <a:solidFill>
                  <a:srgbClr val="FF0000"/>
                </a:solidFill>
                <a:latin typeface="Courier New"/>
                <a:cs typeface="Courier New"/>
              </a:rPr>
              <a:t>/</a:t>
            </a:r>
            <a:r>
              <a:rPr lang="en-US" sz="1400" b="1" dirty="0" err="1" smtClean="0">
                <a:solidFill>
                  <a:srgbClr val="FF0000"/>
                </a:solidFill>
                <a:latin typeface="Courier New"/>
                <a:cs typeface="Courier New"/>
              </a:rPr>
              <a:t>arrays_read</a:t>
            </a:r>
            <a:endParaRPr lang="en-US" sz="1400" b="1" dirty="0" smtClean="0">
              <a:solidFill>
                <a:srgbClr val="FF0000"/>
              </a:solidFill>
              <a:latin typeface="Courier New"/>
              <a:cs typeface="Courier New"/>
            </a:endParaRPr>
          </a:p>
          <a:p>
            <a:r>
              <a:rPr lang="en-US" sz="1400" b="1" dirty="0" smtClean="0">
                <a:solidFill>
                  <a:srgbClr val="000000"/>
                </a:solidFill>
                <a:latin typeface="Courier New"/>
                <a:cs typeface="Courier New"/>
              </a:rPr>
              <a:t>  rank</a:t>
            </a:r>
            <a:r>
              <a:rPr lang="en-US" sz="1400" b="1" dirty="0">
                <a:solidFill>
                  <a:srgbClr val="000000"/>
                </a:solidFill>
                <a:latin typeface="Courier New"/>
                <a:cs typeface="Courier New"/>
              </a:rPr>
              <a:t>=0: </a:t>
            </a:r>
            <a:r>
              <a:rPr lang="en-US" sz="1400" b="1" dirty="0" err="1">
                <a:solidFill>
                  <a:srgbClr val="000000"/>
                </a:solidFill>
                <a:latin typeface="Courier New"/>
                <a:cs typeface="Courier New"/>
              </a:rPr>
              <a:t>NX,NY,len,off</a:t>
            </a:r>
            <a:r>
              <a:rPr lang="en-US" sz="1400" b="1" dirty="0">
                <a:solidFill>
                  <a:srgbClr val="000000"/>
                </a:solidFill>
                <a:latin typeface="Courier New"/>
                <a:cs typeface="Courier New"/>
              </a:rPr>
              <a:t> = </a:t>
            </a:r>
            <a:r>
              <a:rPr lang="en-US" sz="1400" b="1" dirty="0" smtClean="0">
                <a:solidFill>
                  <a:srgbClr val="000000"/>
                </a:solidFill>
                <a:latin typeface="Courier New"/>
                <a:cs typeface="Courier New"/>
              </a:rPr>
              <a:t>64 10000 32 0</a:t>
            </a:r>
          </a:p>
          <a:p>
            <a:r>
              <a:rPr lang="en-US" sz="1400" b="1" dirty="0" smtClean="0">
                <a:solidFill>
                  <a:srgbClr val="000000"/>
                </a:solidFill>
                <a:latin typeface="Courier New"/>
                <a:cs typeface="Courier New"/>
              </a:rPr>
              <a:t>  rank</a:t>
            </a:r>
            <a:r>
              <a:rPr lang="en-US" sz="1400" b="1" dirty="0">
                <a:solidFill>
                  <a:srgbClr val="000000"/>
                </a:solidFill>
                <a:latin typeface="Courier New"/>
                <a:cs typeface="Courier New"/>
              </a:rPr>
              <a:t>=1: </a:t>
            </a:r>
            <a:r>
              <a:rPr lang="en-US" sz="1400" b="1" dirty="0" err="1">
                <a:solidFill>
                  <a:srgbClr val="000000"/>
                </a:solidFill>
                <a:latin typeface="Courier New"/>
                <a:cs typeface="Courier New"/>
              </a:rPr>
              <a:t>NX,NY,len,off</a:t>
            </a:r>
            <a:r>
              <a:rPr lang="en-US" sz="1400" b="1" dirty="0">
                <a:solidFill>
                  <a:srgbClr val="000000"/>
                </a:solidFill>
                <a:latin typeface="Courier New"/>
                <a:cs typeface="Courier New"/>
              </a:rPr>
              <a:t> </a:t>
            </a:r>
            <a:r>
              <a:rPr lang="en-US" sz="1400" b="1" dirty="0" smtClean="0">
                <a:solidFill>
                  <a:srgbClr val="000000"/>
                </a:solidFill>
                <a:latin typeface="Courier New"/>
                <a:cs typeface="Courier New"/>
              </a:rPr>
              <a:t>= 64 10000 32 32</a:t>
            </a:r>
          </a:p>
          <a:p>
            <a:r>
              <a:rPr lang="en-US" sz="1400" b="1" dirty="0">
                <a:solidFill>
                  <a:srgbClr val="000000"/>
                </a:solidFill>
                <a:latin typeface="Courier New"/>
                <a:cs typeface="Courier New"/>
              </a:rPr>
              <a:t> </a:t>
            </a:r>
            <a:r>
              <a:rPr lang="en-US" sz="1400" b="1" dirty="0" smtClean="0">
                <a:solidFill>
                  <a:srgbClr val="000000"/>
                </a:solidFill>
                <a:latin typeface="Courier New"/>
                <a:cs typeface="Courier New"/>
              </a:rPr>
              <a:t> step</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1 rank</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0 [32,10000]</a:t>
            </a:r>
          </a:p>
          <a:p>
            <a:r>
              <a:rPr lang="en-US" sz="1400" b="1" dirty="0">
                <a:solidFill>
                  <a:srgbClr val="000000"/>
                </a:solidFill>
                <a:latin typeface="Courier New"/>
                <a:cs typeface="Courier New"/>
              </a:rPr>
              <a:t> </a:t>
            </a:r>
            <a:r>
              <a:rPr lang="en-US" sz="1400" b="1" dirty="0" smtClean="0">
                <a:solidFill>
                  <a:srgbClr val="000000"/>
                </a:solidFill>
                <a:latin typeface="Courier New"/>
                <a:cs typeface="Courier New"/>
              </a:rPr>
              <a:t> step</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1 rank</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1 [32,10000]</a:t>
            </a:r>
          </a:p>
          <a:p>
            <a:r>
              <a:rPr lang="en-US" sz="1400" b="1" dirty="0">
                <a:solidFill>
                  <a:srgbClr val="000000"/>
                </a:solidFill>
                <a:latin typeface="Courier New"/>
                <a:cs typeface="Courier New"/>
              </a:rPr>
              <a:t> </a:t>
            </a:r>
            <a:r>
              <a:rPr lang="en-US" sz="1400" b="1" dirty="0" smtClean="0">
                <a:solidFill>
                  <a:srgbClr val="000000"/>
                </a:solidFill>
                <a:latin typeface="Courier New"/>
                <a:cs typeface="Courier New"/>
              </a:rPr>
              <a:t> step</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2 rank</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0 [</a:t>
            </a:r>
            <a:r>
              <a:rPr lang="en-US" sz="1400" b="1" dirty="0">
                <a:solidFill>
                  <a:srgbClr val="000000"/>
                </a:solidFill>
                <a:latin typeface="Courier New"/>
                <a:cs typeface="Courier New"/>
              </a:rPr>
              <a:t>32,10000</a:t>
            </a:r>
            <a:r>
              <a:rPr lang="en-US" sz="1400" b="1" dirty="0" smtClean="0">
                <a:solidFill>
                  <a:srgbClr val="000000"/>
                </a:solidFill>
                <a:latin typeface="Courier New"/>
                <a:cs typeface="Courier New"/>
              </a:rPr>
              <a:t>]</a:t>
            </a:r>
          </a:p>
          <a:p>
            <a:r>
              <a:rPr lang="en-US" sz="1400" b="1" dirty="0">
                <a:solidFill>
                  <a:srgbClr val="000000"/>
                </a:solidFill>
                <a:latin typeface="Courier New"/>
                <a:cs typeface="Courier New"/>
              </a:rPr>
              <a:t> </a:t>
            </a:r>
            <a:r>
              <a:rPr lang="en-US" sz="1400" b="1" dirty="0" smtClean="0">
                <a:solidFill>
                  <a:srgbClr val="000000"/>
                </a:solidFill>
                <a:latin typeface="Courier New"/>
                <a:cs typeface="Courier New"/>
              </a:rPr>
              <a:t> step</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2 rank</a:t>
            </a:r>
            <a:r>
              <a:rPr lang="en-US" sz="1400" b="1" dirty="0">
                <a:solidFill>
                  <a:srgbClr val="000000"/>
                </a:solidFill>
                <a:latin typeface="Courier New"/>
                <a:cs typeface="Courier New"/>
              </a:rPr>
              <a:t>=</a:t>
            </a:r>
            <a:r>
              <a:rPr lang="en-US" sz="1400" b="1" dirty="0" smtClean="0">
                <a:solidFill>
                  <a:srgbClr val="000000"/>
                </a:solidFill>
                <a:latin typeface="Courier New"/>
                <a:cs typeface="Courier New"/>
              </a:rPr>
              <a:t>1 [</a:t>
            </a:r>
            <a:r>
              <a:rPr lang="en-US" sz="1400" b="1" dirty="0">
                <a:solidFill>
                  <a:srgbClr val="000000"/>
                </a:solidFill>
                <a:latin typeface="Courier New"/>
                <a:cs typeface="Courier New"/>
              </a:rPr>
              <a:t>32,10000</a:t>
            </a:r>
            <a:r>
              <a:rPr lang="en-US" sz="1400" b="1" dirty="0" smtClean="0">
                <a:solidFill>
                  <a:srgbClr val="000000"/>
                </a:solidFill>
                <a:latin typeface="Courier New"/>
                <a:cs typeface="Courier New"/>
              </a:rPr>
              <a:t>]</a:t>
            </a:r>
          </a:p>
          <a:p>
            <a:r>
              <a:rPr lang="en-US" sz="1400" b="1" dirty="0">
                <a:solidFill>
                  <a:srgbClr val="000000"/>
                </a:solidFill>
                <a:latin typeface="Courier New"/>
                <a:cs typeface="Courier New"/>
              </a:rPr>
              <a:t> </a:t>
            </a:r>
            <a:r>
              <a:rPr lang="en-US" sz="1400" b="1" dirty="0" smtClean="0">
                <a:solidFill>
                  <a:srgbClr val="000000"/>
                </a:solidFill>
                <a:latin typeface="Courier New"/>
                <a:cs typeface="Courier New"/>
              </a:rPr>
              <a:t> …</a:t>
            </a:r>
          </a:p>
        </p:txBody>
      </p:sp>
      <p:pic>
        <p:nvPicPr>
          <p:cNvPr id="8" name="Picture 7" descr="fig0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5042" y="3323461"/>
            <a:ext cx="4064000" cy="3048000"/>
          </a:xfrm>
          <a:prstGeom prst="rect">
            <a:avLst/>
          </a:prstGeom>
        </p:spPr>
      </p:pic>
    </p:spTree>
    <p:extLst>
      <p:ext uri="{BB962C8B-B14F-4D97-AF65-F5344CB8AC3E}">
        <p14:creationId xmlns:p14="http://schemas.microsoft.com/office/powerpoint/2010/main" val="4131741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Outline</a:t>
            </a:r>
            <a:endParaRPr lang="en-US" dirty="0"/>
          </a:p>
        </p:txBody>
      </p:sp>
      <p:sp>
        <p:nvSpPr>
          <p:cNvPr id="3" name="Content Placeholder 2"/>
          <p:cNvSpPr>
            <a:spLocks noGrp="1"/>
          </p:cNvSpPr>
          <p:nvPr>
            <p:ph idx="1"/>
          </p:nvPr>
        </p:nvSpPr>
        <p:spPr>
          <a:xfrm>
            <a:off x="457200" y="571500"/>
            <a:ext cx="8229600" cy="5721350"/>
          </a:xfrm>
        </p:spPr>
        <p:txBody>
          <a:bodyPr>
            <a:noAutofit/>
          </a:bodyPr>
          <a:lstStyle/>
          <a:p>
            <a:pPr latinLnBrk="1"/>
            <a:r>
              <a:rPr lang="en-US" sz="2000" dirty="0" smtClean="0">
                <a:solidFill>
                  <a:schemeClr val="bg1">
                    <a:lumMod val="50000"/>
                  </a:schemeClr>
                </a:solidFill>
              </a:rPr>
              <a:t>ADIOS Introduction</a:t>
            </a:r>
          </a:p>
          <a:p>
            <a:pPr latinLnBrk="1"/>
            <a:r>
              <a:rPr lang="en-US" sz="2000" dirty="0" smtClean="0">
                <a:solidFill>
                  <a:schemeClr val="bg1">
                    <a:lumMod val="50000"/>
                  </a:schemeClr>
                </a:solidFill>
              </a:rPr>
              <a:t>ADIOS Write API</a:t>
            </a:r>
          </a:p>
          <a:p>
            <a:pPr latinLnBrk="1"/>
            <a:r>
              <a:rPr lang="en-US" sz="2000" dirty="0" smtClean="0">
                <a:solidFill>
                  <a:schemeClr val="bg1">
                    <a:lumMod val="50000"/>
                  </a:schemeClr>
                </a:solidFill>
              </a:rPr>
              <a:t>Hands-on 1, Write data with ADIOS</a:t>
            </a:r>
          </a:p>
          <a:p>
            <a:pPr latinLnBrk="1"/>
            <a:r>
              <a:rPr lang="en-US" sz="2000" dirty="0" smtClean="0">
                <a:solidFill>
                  <a:schemeClr val="bg1">
                    <a:lumMod val="50000"/>
                  </a:schemeClr>
                </a:solidFill>
              </a:rPr>
              <a:t>Hands-on 1, Tools</a:t>
            </a:r>
          </a:p>
          <a:p>
            <a:pPr latinLnBrk="1"/>
            <a:r>
              <a:rPr lang="en-US" sz="2000" dirty="0" smtClean="0">
                <a:solidFill>
                  <a:schemeClr val="bg1">
                    <a:lumMod val="50000"/>
                  </a:schemeClr>
                </a:solidFill>
              </a:rPr>
              <a:t>ADIOS Read API</a:t>
            </a:r>
          </a:p>
          <a:p>
            <a:pPr latinLnBrk="1"/>
            <a:r>
              <a:rPr lang="en-US" sz="2000" dirty="0" smtClean="0">
                <a:solidFill>
                  <a:schemeClr val="bg1">
                    <a:lumMod val="50000"/>
                  </a:schemeClr>
                </a:solidFill>
              </a:rPr>
              <a:t>Hands-on 1, Read data with ADIOS</a:t>
            </a:r>
          </a:p>
          <a:p>
            <a:pPr latinLnBrk="1"/>
            <a:r>
              <a:rPr lang="en-US" sz="2000" dirty="0">
                <a:solidFill>
                  <a:schemeClr val="bg1">
                    <a:lumMod val="50000"/>
                  </a:schemeClr>
                </a:solidFill>
              </a:rPr>
              <a:t>Hands-on 1++, Spatial </a:t>
            </a:r>
            <a:r>
              <a:rPr lang="en-US" sz="2000" dirty="0" smtClean="0">
                <a:solidFill>
                  <a:schemeClr val="bg1">
                    <a:lumMod val="50000"/>
                  </a:schemeClr>
                </a:solidFill>
              </a:rPr>
              <a:t>aggregation</a:t>
            </a:r>
          </a:p>
          <a:p>
            <a:pPr latinLnBrk="1"/>
            <a:r>
              <a:rPr lang="en-US" sz="2000" dirty="0" smtClean="0">
                <a:solidFill>
                  <a:schemeClr val="bg1">
                    <a:lumMod val="50000"/>
                  </a:schemeClr>
                </a:solidFill>
              </a:rPr>
              <a:t>Hands-on 2, ADIOS Write API (</a:t>
            </a:r>
            <a:r>
              <a:rPr lang="en-US" sz="2000" dirty="0">
                <a:solidFill>
                  <a:schemeClr val="bg1">
                    <a:lumMod val="50000"/>
                  </a:schemeClr>
                </a:solidFill>
              </a:rPr>
              <a:t>Non-</a:t>
            </a:r>
            <a:r>
              <a:rPr lang="en-US" sz="2000" dirty="0" smtClean="0">
                <a:solidFill>
                  <a:schemeClr val="bg1">
                    <a:lumMod val="50000"/>
                  </a:schemeClr>
                </a:solidFill>
              </a:rPr>
              <a:t>XML version)</a:t>
            </a:r>
          </a:p>
          <a:p>
            <a:pPr latinLnBrk="1"/>
            <a:r>
              <a:rPr lang="en-US" sz="2000" dirty="0" smtClean="0">
                <a:solidFill>
                  <a:schemeClr val="bg1">
                    <a:lumMod val="50000"/>
                  </a:schemeClr>
                </a:solidFill>
              </a:rPr>
              <a:t>Hands-on 2, Multi-block writing with non-XML API</a:t>
            </a:r>
          </a:p>
          <a:p>
            <a:pPr latinLnBrk="1"/>
            <a:r>
              <a:rPr lang="en-US" sz="2000" dirty="0" smtClean="0">
                <a:solidFill>
                  <a:schemeClr val="bg1">
                    <a:lumMod val="50000"/>
                  </a:schemeClr>
                </a:solidFill>
              </a:rPr>
              <a:t>Hands-on 3, Staging example</a:t>
            </a:r>
          </a:p>
          <a:p>
            <a:pPr latinLnBrk="1"/>
            <a:r>
              <a:rPr lang="en-US" sz="2000" dirty="0" smtClean="0">
                <a:solidFill>
                  <a:schemeClr val="bg1">
                    <a:lumMod val="50000"/>
                  </a:schemeClr>
                </a:solidFill>
              </a:rPr>
              <a:t>Hands-on 4, Visualization of ADIOS data</a:t>
            </a:r>
          </a:p>
          <a:p>
            <a:pPr latinLnBrk="1"/>
            <a:r>
              <a:rPr lang="en-US" sz="2000" dirty="0" smtClean="0">
                <a:solidFill>
                  <a:srgbClr val="0070C0"/>
                </a:solidFill>
              </a:rPr>
              <a:t>Hands-on 5, I/O skeleton generation with </a:t>
            </a:r>
            <a:r>
              <a:rPr lang="en-US" sz="2000" dirty="0" err="1" smtClean="0">
                <a:solidFill>
                  <a:srgbClr val="0070C0"/>
                </a:solidFill>
              </a:rPr>
              <a:t>Skel</a:t>
            </a:r>
            <a:endParaRPr lang="en-US" sz="2000" dirty="0" smtClean="0">
              <a:solidFill>
                <a:srgbClr val="0070C0"/>
              </a:solidFill>
            </a:endParaRPr>
          </a:p>
          <a:p>
            <a:pPr latinLnBrk="1"/>
            <a:r>
              <a:rPr lang="en-US" sz="2000" dirty="0" smtClean="0">
                <a:solidFill>
                  <a:schemeClr val="bg1">
                    <a:lumMod val="50000"/>
                  </a:schemeClr>
                </a:solidFill>
              </a:rPr>
              <a:t>ADIOS + </a:t>
            </a:r>
            <a:r>
              <a:rPr lang="en-US" sz="2000" dirty="0" err="1" smtClean="0">
                <a:solidFill>
                  <a:schemeClr val="bg1">
                    <a:lumMod val="50000"/>
                  </a:schemeClr>
                </a:solidFill>
              </a:rPr>
              <a:t>Matlab</a:t>
            </a:r>
            <a:endParaRPr lang="en-US" sz="2000" dirty="0" smtClean="0">
              <a:solidFill>
                <a:schemeClr val="bg1">
                  <a:lumMod val="50000"/>
                </a:schemeClr>
              </a:solidFill>
            </a:endParaRPr>
          </a:p>
          <a:p>
            <a:pPr latinLnBrk="1"/>
            <a:r>
              <a:rPr lang="en-US" sz="2000" dirty="0" smtClean="0">
                <a:solidFill>
                  <a:schemeClr val="bg1">
                    <a:lumMod val="50000"/>
                  </a:schemeClr>
                </a:solidFill>
              </a:rPr>
              <a:t>Hands-on 8 Python</a:t>
            </a:r>
          </a:p>
          <a:p>
            <a:pPr latinLnBrk="1"/>
            <a:r>
              <a:rPr lang="en-US" sz="2000" dirty="0" smtClean="0">
                <a:solidFill>
                  <a:schemeClr val="bg1">
                    <a:lumMod val="50000"/>
                  </a:schemeClr>
                </a:solidFill>
              </a:rPr>
              <a:t>Hands-on 9, Java</a:t>
            </a:r>
          </a:p>
          <a:p>
            <a:pPr latinLnBrk="1"/>
            <a:r>
              <a:rPr lang="en-US" sz="2000" dirty="0" smtClean="0">
                <a:solidFill>
                  <a:schemeClr val="bg1">
                    <a:lumMod val="50000"/>
                  </a:schemeClr>
                </a:solidFill>
              </a:rPr>
              <a:t>Summary</a:t>
            </a:r>
          </a:p>
        </p:txBody>
      </p:sp>
      <p:sp>
        <p:nvSpPr>
          <p:cNvPr id="6" name="Slide Number Placeholder 5"/>
          <p:cNvSpPr>
            <a:spLocks noGrp="1"/>
          </p:cNvSpPr>
          <p:nvPr>
            <p:ph type="sldNum" sz="quarter" idx="12"/>
          </p:nvPr>
        </p:nvSpPr>
        <p:spPr/>
        <p:txBody>
          <a:bodyPr/>
          <a:lstStyle/>
          <a:p>
            <a:fld id="{81B36CC8-2166-4885-A85B-C55F76B1D6EF}" type="slidenum">
              <a:rPr lang="en-US" smtClean="0"/>
              <a:pPr/>
              <a:t>96</a:t>
            </a:fld>
            <a:endParaRPr lang="en-US"/>
          </a:p>
        </p:txBody>
      </p:sp>
    </p:spTree>
    <p:extLst>
      <p:ext uri="{BB962C8B-B14F-4D97-AF65-F5344CB8AC3E}">
        <p14:creationId xmlns:p14="http://schemas.microsoft.com/office/powerpoint/2010/main" val="1132821139"/>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Skel</a:t>
            </a:r>
            <a:r>
              <a:rPr lang="en-US" dirty="0" smtClean="0"/>
              <a:t>: </a:t>
            </a:r>
            <a:r>
              <a:rPr lang="en-US" smtClean="0"/>
              <a:t>Automatic generation </a:t>
            </a:r>
            <a:r>
              <a:rPr lang="en-US" dirty="0" smtClean="0"/>
              <a:t>of I/O Skeletal Benchmarks</a:t>
            </a:r>
            <a:endParaRPr lang="en-US" dirty="0"/>
          </a:p>
        </p:txBody>
      </p:sp>
      <p:sp>
        <p:nvSpPr>
          <p:cNvPr id="3" name="Content Placeholder 2"/>
          <p:cNvSpPr>
            <a:spLocks noGrp="1"/>
          </p:cNvSpPr>
          <p:nvPr>
            <p:ph idx="1"/>
          </p:nvPr>
        </p:nvSpPr>
        <p:spPr>
          <a:xfrm>
            <a:off x="819285" y="4368502"/>
            <a:ext cx="7722819" cy="2182802"/>
          </a:xfrm>
        </p:spPr>
        <p:txBody>
          <a:bodyPr>
            <a:normAutofit fontScale="77500" lnSpcReduction="20000"/>
          </a:bodyPr>
          <a:lstStyle/>
          <a:p>
            <a:r>
              <a:rPr lang="en-US" smtClean="0"/>
              <a:t>Skeletal applications </a:t>
            </a:r>
            <a:r>
              <a:rPr lang="en-US" dirty="0" smtClean="0"/>
              <a:t>perform the same I/</a:t>
            </a:r>
            <a:r>
              <a:rPr lang="en-US" smtClean="0"/>
              <a:t>O operations </a:t>
            </a:r>
            <a:r>
              <a:rPr lang="en-US" dirty="0" smtClean="0"/>
              <a:t>as </a:t>
            </a:r>
            <a:r>
              <a:rPr lang="en-US" smtClean="0"/>
              <a:t>an application</a:t>
            </a:r>
            <a:r>
              <a:rPr lang="en-US" dirty="0" smtClean="0"/>
              <a:t>, but </a:t>
            </a:r>
            <a:r>
              <a:rPr lang="en-US" smtClean="0"/>
              <a:t>eliminate computation and communication</a:t>
            </a:r>
            <a:endParaRPr lang="en-US" dirty="0" smtClean="0"/>
          </a:p>
          <a:p>
            <a:r>
              <a:rPr lang="en-US" dirty="0" smtClean="0"/>
              <a:t>Created </a:t>
            </a:r>
            <a:r>
              <a:rPr lang="en-US" smtClean="0"/>
              <a:t>from ADIOS </a:t>
            </a:r>
            <a:r>
              <a:rPr lang="en-US" dirty="0" smtClean="0"/>
              <a:t>XML file and a handful </a:t>
            </a:r>
            <a:r>
              <a:rPr lang="en-US" smtClean="0"/>
              <a:t>of additional </a:t>
            </a:r>
            <a:r>
              <a:rPr lang="en-US" dirty="0" smtClean="0"/>
              <a:t>parameters</a:t>
            </a:r>
          </a:p>
          <a:p>
            <a:r>
              <a:rPr lang="en-US" dirty="0" smtClean="0"/>
              <a:t>Easy to create, run, and update, compared to instrumented apps or I/O kernels</a:t>
            </a:r>
          </a:p>
          <a:p>
            <a:endParaRPr lang="en-US" dirty="0" smtClean="0"/>
          </a:p>
          <a:p>
            <a:endParaRPr lang="en-US" dirty="0" smtClean="0"/>
          </a:p>
          <a:p>
            <a:endParaRPr lang="en-US" dirty="0"/>
          </a:p>
        </p:txBody>
      </p:sp>
      <p:grpSp>
        <p:nvGrpSpPr>
          <p:cNvPr id="19" name="Group 18"/>
          <p:cNvGrpSpPr/>
          <p:nvPr/>
        </p:nvGrpSpPr>
        <p:grpSpPr>
          <a:xfrm>
            <a:off x="1346293" y="1527870"/>
            <a:ext cx="6543921" cy="2595937"/>
            <a:chOff x="449731" y="1760389"/>
            <a:chExt cx="8329336" cy="3676674"/>
          </a:xfrm>
        </p:grpSpPr>
        <p:sp>
          <p:nvSpPr>
            <p:cNvPr id="4" name="Snip Single Corner Rectangle 3"/>
            <p:cNvSpPr/>
            <p:nvPr/>
          </p:nvSpPr>
          <p:spPr>
            <a:xfrm>
              <a:off x="449731" y="2227111"/>
              <a:ext cx="1529989" cy="856667"/>
            </a:xfrm>
            <a:prstGeom prst="snip1Rect">
              <a:avLst/>
            </a:prstGeom>
            <a:no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r>
                <a:rPr lang="en-US" dirty="0" err="1" smtClean="0">
                  <a:solidFill>
                    <a:schemeClr val="tx1"/>
                  </a:solidFill>
                </a:rPr>
                <a:t>app.xml</a:t>
              </a:r>
              <a:endParaRPr lang="en-US" dirty="0">
                <a:solidFill>
                  <a:schemeClr val="tx1"/>
                </a:solidFill>
              </a:endParaRPr>
            </a:p>
          </p:txBody>
        </p:sp>
        <p:sp>
          <p:nvSpPr>
            <p:cNvPr id="5" name="Rounded Rectangle 4"/>
            <p:cNvSpPr/>
            <p:nvPr/>
          </p:nvSpPr>
          <p:spPr>
            <a:xfrm>
              <a:off x="3675531" y="3083777"/>
              <a:ext cx="2017059" cy="93830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err="1">
                  <a:solidFill>
                    <a:srgbClr val="000000"/>
                  </a:solidFill>
                </a:rPr>
                <a:t>S</a:t>
              </a:r>
              <a:r>
                <a:rPr lang="en-US" sz="3200" dirty="0" err="1" smtClean="0">
                  <a:solidFill>
                    <a:srgbClr val="000000"/>
                  </a:solidFill>
                </a:rPr>
                <a:t>kel</a:t>
              </a:r>
              <a:endParaRPr lang="en-US" sz="3200" dirty="0">
                <a:solidFill>
                  <a:srgbClr val="000000"/>
                </a:solidFill>
              </a:endParaRPr>
            </a:p>
          </p:txBody>
        </p:sp>
        <p:cxnSp>
          <p:nvCxnSpPr>
            <p:cNvPr id="6" name="Straight Arrow Connector 5"/>
            <p:cNvCxnSpPr>
              <a:stCxn id="7" idx="0"/>
            </p:cNvCxnSpPr>
            <p:nvPr/>
          </p:nvCxnSpPr>
          <p:spPr>
            <a:xfrm flipV="1">
              <a:off x="1979720" y="3958584"/>
              <a:ext cx="1695810" cy="4918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Snip Single Corner Rectangle 6"/>
            <p:cNvSpPr/>
            <p:nvPr/>
          </p:nvSpPr>
          <p:spPr>
            <a:xfrm>
              <a:off x="449731" y="4022084"/>
              <a:ext cx="1529989" cy="856667"/>
            </a:xfrm>
            <a:prstGeom prst="snip1Rect">
              <a:avLst/>
            </a:prstGeom>
            <a:noFill/>
            <a:ln/>
          </p:spPr>
          <p:style>
            <a:lnRef idx="1">
              <a:schemeClr val="accent1"/>
            </a:lnRef>
            <a:fillRef idx="3">
              <a:schemeClr val="accent1"/>
            </a:fillRef>
            <a:effectRef idx="2">
              <a:schemeClr val="accent1"/>
            </a:effectRef>
            <a:fontRef idx="minor">
              <a:schemeClr val="lt1"/>
            </a:fontRef>
          </p:style>
          <p:txBody>
            <a:bodyPr lIns="0" rIns="0" anchor="ctr" anchorCtr="1">
              <a:noAutofit/>
            </a:bodyPr>
            <a:lstStyle/>
            <a:p>
              <a:pPr algn="ctr"/>
              <a:r>
                <a:rPr lang="en-US" dirty="0" err="1" smtClean="0">
                  <a:solidFill>
                    <a:schemeClr val="tx1"/>
                  </a:solidFill>
                </a:rPr>
                <a:t>params.xml</a:t>
              </a:r>
              <a:endParaRPr lang="en-US" dirty="0">
                <a:solidFill>
                  <a:schemeClr val="tx1"/>
                </a:solidFill>
              </a:endParaRPr>
            </a:p>
          </p:txBody>
        </p:sp>
        <p:cxnSp>
          <p:nvCxnSpPr>
            <p:cNvPr id="8" name="Straight Arrow Connector 7"/>
            <p:cNvCxnSpPr>
              <a:stCxn id="4" idx="0"/>
            </p:cNvCxnSpPr>
            <p:nvPr/>
          </p:nvCxnSpPr>
          <p:spPr>
            <a:xfrm>
              <a:off x="1979720" y="2655445"/>
              <a:ext cx="1695810" cy="4696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Snip Single Corner Rectangle 8"/>
            <p:cNvSpPr/>
            <p:nvPr/>
          </p:nvSpPr>
          <p:spPr>
            <a:xfrm>
              <a:off x="7032379" y="3125069"/>
              <a:ext cx="1564775" cy="833515"/>
            </a:xfrm>
            <a:prstGeom prst="snip1Rect">
              <a:avLst/>
            </a:prstGeom>
            <a:no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r>
                <a:rPr lang="en-US" dirty="0" err="1" smtClean="0">
                  <a:solidFill>
                    <a:schemeClr val="tx1"/>
                  </a:solidFill>
                </a:rPr>
                <a:t>Makefile</a:t>
              </a:r>
              <a:endParaRPr lang="en-US" dirty="0">
                <a:solidFill>
                  <a:schemeClr val="tx1"/>
                </a:solidFill>
              </a:endParaRPr>
            </a:p>
          </p:txBody>
        </p:sp>
        <p:cxnSp>
          <p:nvCxnSpPr>
            <p:cNvPr id="10" name="Straight Arrow Connector 9"/>
            <p:cNvCxnSpPr>
              <a:stCxn id="5" idx="3"/>
              <a:endCxn id="13" idx="2"/>
            </p:cNvCxnSpPr>
            <p:nvPr/>
          </p:nvCxnSpPr>
          <p:spPr>
            <a:xfrm>
              <a:off x="5692589" y="3552931"/>
              <a:ext cx="1339790" cy="14673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Snip Single Corner Rectangle 10"/>
            <p:cNvSpPr/>
            <p:nvPr/>
          </p:nvSpPr>
          <p:spPr>
            <a:xfrm>
              <a:off x="7214292" y="4330870"/>
              <a:ext cx="1564775" cy="833515"/>
            </a:xfrm>
            <a:prstGeom prst="snip1Rect">
              <a:avLst/>
            </a:prstGeom>
            <a:no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endParaRPr lang="en-US" sz="1400" dirty="0">
                <a:solidFill>
                  <a:schemeClr val="tx1"/>
                </a:solidFill>
              </a:endParaRPr>
            </a:p>
          </p:txBody>
        </p:sp>
        <p:sp>
          <p:nvSpPr>
            <p:cNvPr id="12" name="Snip Single Corner Rectangle 11"/>
            <p:cNvSpPr/>
            <p:nvPr/>
          </p:nvSpPr>
          <p:spPr>
            <a:xfrm>
              <a:off x="7125384" y="4451147"/>
              <a:ext cx="1564775" cy="833515"/>
            </a:xfrm>
            <a:prstGeom prst="snip1Rect">
              <a:avLst/>
            </a:prstGeom>
            <a:solidFill>
              <a:schemeClr val="bg1"/>
            </a:solid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endParaRPr lang="en-US" sz="1400" dirty="0">
                <a:solidFill>
                  <a:schemeClr val="tx1"/>
                </a:solidFill>
              </a:endParaRPr>
            </a:p>
          </p:txBody>
        </p:sp>
        <p:sp>
          <p:nvSpPr>
            <p:cNvPr id="13" name="Snip Single Corner Rectangle 12"/>
            <p:cNvSpPr/>
            <p:nvPr/>
          </p:nvSpPr>
          <p:spPr>
            <a:xfrm>
              <a:off x="7032379" y="4603548"/>
              <a:ext cx="1564774" cy="833515"/>
            </a:xfrm>
            <a:prstGeom prst="snip1Rect">
              <a:avLst/>
            </a:prstGeom>
            <a:solidFill>
              <a:schemeClr val="bg1"/>
            </a:solidFill>
            <a:ln/>
          </p:spPr>
          <p:style>
            <a:lnRef idx="1">
              <a:schemeClr val="accent1"/>
            </a:lnRef>
            <a:fillRef idx="3">
              <a:schemeClr val="accent1"/>
            </a:fillRef>
            <a:effectRef idx="2">
              <a:schemeClr val="accent1"/>
            </a:effectRef>
            <a:fontRef idx="minor">
              <a:schemeClr val="lt1"/>
            </a:fontRef>
          </p:style>
          <p:txBody>
            <a:bodyPr lIns="0" rIns="0" anchor="ctr" anchorCtr="1">
              <a:noAutofit/>
            </a:bodyPr>
            <a:lstStyle/>
            <a:p>
              <a:pPr algn="ctr"/>
              <a:r>
                <a:rPr lang="en-US" dirty="0" smtClean="0">
                  <a:solidFill>
                    <a:schemeClr val="tx1"/>
                  </a:solidFill>
                </a:rPr>
                <a:t>Submit scripts</a:t>
              </a:r>
              <a:endParaRPr lang="en-US" dirty="0">
                <a:solidFill>
                  <a:schemeClr val="tx1"/>
                </a:solidFill>
              </a:endParaRPr>
            </a:p>
          </p:txBody>
        </p:sp>
        <p:sp>
          <p:nvSpPr>
            <p:cNvPr id="14" name="Snip Single Corner Rectangle 13"/>
            <p:cNvSpPr/>
            <p:nvPr/>
          </p:nvSpPr>
          <p:spPr>
            <a:xfrm>
              <a:off x="7214292" y="1760389"/>
              <a:ext cx="1564775" cy="829436"/>
            </a:xfrm>
            <a:prstGeom prst="snip1Rect">
              <a:avLst/>
            </a:prstGeom>
            <a:no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endParaRPr lang="en-US" sz="1400" dirty="0">
                <a:solidFill>
                  <a:schemeClr val="tx1"/>
                </a:solidFill>
              </a:endParaRPr>
            </a:p>
          </p:txBody>
        </p:sp>
        <p:sp>
          <p:nvSpPr>
            <p:cNvPr id="15" name="Snip Single Corner Rectangle 14"/>
            <p:cNvSpPr/>
            <p:nvPr/>
          </p:nvSpPr>
          <p:spPr>
            <a:xfrm>
              <a:off x="7125384" y="1880666"/>
              <a:ext cx="1564775" cy="829436"/>
            </a:xfrm>
            <a:prstGeom prst="snip1Rect">
              <a:avLst/>
            </a:prstGeom>
            <a:solidFill>
              <a:schemeClr val="bg1"/>
            </a:solid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endParaRPr lang="en-US" sz="1400" dirty="0">
                <a:solidFill>
                  <a:schemeClr val="tx1"/>
                </a:solidFill>
              </a:endParaRPr>
            </a:p>
          </p:txBody>
        </p:sp>
        <p:sp>
          <p:nvSpPr>
            <p:cNvPr id="16" name="Snip Single Corner Rectangle 15"/>
            <p:cNvSpPr/>
            <p:nvPr/>
          </p:nvSpPr>
          <p:spPr>
            <a:xfrm>
              <a:off x="7032379" y="2033066"/>
              <a:ext cx="1564775" cy="829436"/>
            </a:xfrm>
            <a:prstGeom prst="snip1Rect">
              <a:avLst/>
            </a:prstGeom>
            <a:solidFill>
              <a:schemeClr val="bg1"/>
            </a:solidFill>
            <a:ln/>
          </p:spPr>
          <p:style>
            <a:lnRef idx="1">
              <a:schemeClr val="accent1"/>
            </a:lnRef>
            <a:fillRef idx="3">
              <a:schemeClr val="accent1"/>
            </a:fillRef>
            <a:effectRef idx="2">
              <a:schemeClr val="accent1"/>
            </a:effectRef>
            <a:fontRef idx="minor">
              <a:schemeClr val="lt1"/>
            </a:fontRef>
          </p:style>
          <p:txBody>
            <a:bodyPr lIns="0" rIns="0" anchor="ctr" anchorCtr="1">
              <a:normAutofit/>
            </a:bodyPr>
            <a:lstStyle/>
            <a:p>
              <a:pPr algn="ctr"/>
              <a:r>
                <a:rPr lang="en-US" dirty="0" smtClean="0">
                  <a:solidFill>
                    <a:schemeClr val="tx1"/>
                  </a:solidFill>
                </a:rPr>
                <a:t>Source files</a:t>
              </a:r>
              <a:endParaRPr lang="en-US" dirty="0">
                <a:solidFill>
                  <a:schemeClr val="tx1"/>
                </a:solidFill>
              </a:endParaRPr>
            </a:p>
          </p:txBody>
        </p:sp>
        <p:cxnSp>
          <p:nvCxnSpPr>
            <p:cNvPr id="17" name="Straight Arrow Connector 16"/>
            <p:cNvCxnSpPr>
              <a:stCxn id="5" idx="3"/>
              <a:endCxn id="9" idx="2"/>
            </p:cNvCxnSpPr>
            <p:nvPr/>
          </p:nvCxnSpPr>
          <p:spPr>
            <a:xfrm flipV="1">
              <a:off x="5692589" y="3541827"/>
              <a:ext cx="1339790" cy="111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5" idx="3"/>
              <a:endCxn id="16" idx="2"/>
            </p:cNvCxnSpPr>
            <p:nvPr/>
          </p:nvCxnSpPr>
          <p:spPr>
            <a:xfrm flipV="1">
              <a:off x="5692589" y="2447784"/>
              <a:ext cx="1339790" cy="110514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22" name="Slide Number Placeholder 21"/>
          <p:cNvSpPr>
            <a:spLocks noGrp="1"/>
          </p:cNvSpPr>
          <p:nvPr>
            <p:ph type="sldNum" sz="quarter" idx="12"/>
          </p:nvPr>
        </p:nvSpPr>
        <p:spPr/>
        <p:txBody>
          <a:bodyPr/>
          <a:lstStyle/>
          <a:p>
            <a:fld id="{81B36CC8-2166-4885-A85B-C55F76B1D6EF}" type="slidenum">
              <a:rPr lang="en-US" smtClean="0"/>
              <a:pPr/>
              <a:t>97</a:t>
            </a:fld>
            <a:endParaRPr lang="en-US"/>
          </a:p>
        </p:txBody>
      </p:sp>
    </p:spTree>
    <p:extLst>
      <p:ext uri="{BB962C8B-B14F-4D97-AF65-F5344CB8AC3E}">
        <p14:creationId xmlns:p14="http://schemas.microsoft.com/office/powerpoint/2010/main" val="3572619364"/>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err="1" smtClean="0"/>
              <a:t>Skel</a:t>
            </a:r>
            <a:r>
              <a:rPr lang="en-US" dirty="0" smtClean="0"/>
              <a:t> Tutorial</a:t>
            </a:r>
            <a:endParaRPr lang="en-US" dirty="0"/>
          </a:p>
        </p:txBody>
      </p:sp>
      <p:sp>
        <p:nvSpPr>
          <p:cNvPr id="5" name="Content Placeholder 4"/>
          <p:cNvSpPr>
            <a:spLocks noGrp="1"/>
          </p:cNvSpPr>
          <p:nvPr>
            <p:ph idx="1"/>
          </p:nvPr>
        </p:nvSpPr>
        <p:spPr>
          <a:xfrm>
            <a:off x="457200" y="762000"/>
            <a:ext cx="8229600" cy="5364163"/>
          </a:xfrm>
        </p:spPr>
        <p:txBody>
          <a:bodyPr>
            <a:normAutofit fontScale="85000" lnSpcReduction="20000"/>
          </a:bodyPr>
          <a:lstStyle/>
          <a:p>
            <a:pPr marL="0" indent="0">
              <a:buNone/>
            </a:pPr>
            <a:r>
              <a:rPr lang="en-US" dirty="0"/>
              <a:t># Begin with the XML file for the </a:t>
            </a:r>
            <a:r>
              <a:rPr lang="en-US" dirty="0" smtClean="0"/>
              <a:t>application</a:t>
            </a:r>
          </a:p>
          <a:p>
            <a:pPr marL="0" indent="0">
              <a:buNone/>
            </a:pPr>
            <a:r>
              <a:rPr lang="en-US" dirty="0" smtClean="0">
                <a:solidFill>
                  <a:srgbClr val="FF0000"/>
                </a:solidFill>
              </a:rPr>
              <a:t>$ cd ~/tutorial/05_skel/</a:t>
            </a:r>
          </a:p>
          <a:p>
            <a:pPr marL="0" indent="0">
              <a:buNone/>
            </a:pPr>
            <a:r>
              <a:rPr lang="en-US" dirty="0" smtClean="0">
                <a:solidFill>
                  <a:srgbClr val="FF0000"/>
                </a:solidFill>
              </a:rPr>
              <a:t>$ </a:t>
            </a:r>
            <a:r>
              <a:rPr lang="en-US" dirty="0" err="1" smtClean="0">
                <a:solidFill>
                  <a:srgbClr val="FF0000"/>
                </a:solidFill>
              </a:rPr>
              <a:t>mkdir</a:t>
            </a:r>
            <a:r>
              <a:rPr lang="en-US" dirty="0" smtClean="0">
                <a:solidFill>
                  <a:srgbClr val="FF0000"/>
                </a:solidFill>
              </a:rPr>
              <a:t> –p grapes</a:t>
            </a:r>
          </a:p>
          <a:p>
            <a:pPr marL="0" indent="0">
              <a:buNone/>
            </a:pPr>
            <a:r>
              <a:rPr lang="en-US" dirty="0" smtClean="0">
                <a:solidFill>
                  <a:srgbClr val="FF0000"/>
                </a:solidFill>
              </a:rPr>
              <a:t>$ cd grapes</a:t>
            </a:r>
          </a:p>
          <a:p>
            <a:pPr marL="0" indent="0">
              <a:buNone/>
            </a:pPr>
            <a:r>
              <a:rPr lang="en-US" dirty="0" smtClean="0">
                <a:solidFill>
                  <a:srgbClr val="FF0000"/>
                </a:solidFill>
              </a:rPr>
              <a:t>$ </a:t>
            </a:r>
            <a:r>
              <a:rPr lang="en-US" dirty="0" err="1" smtClean="0">
                <a:solidFill>
                  <a:srgbClr val="FF0000"/>
                </a:solidFill>
              </a:rPr>
              <a:t>cp</a:t>
            </a:r>
            <a:r>
              <a:rPr lang="en-US" dirty="0" smtClean="0">
                <a:solidFill>
                  <a:srgbClr val="FF0000"/>
                </a:solidFill>
              </a:rPr>
              <a:t> ../</a:t>
            </a:r>
            <a:r>
              <a:rPr lang="en-US" dirty="0" err="1" smtClean="0">
                <a:solidFill>
                  <a:srgbClr val="FF0000"/>
                </a:solidFill>
              </a:rPr>
              <a:t>grapes.xml</a:t>
            </a:r>
            <a:r>
              <a:rPr lang="en-US" dirty="0" smtClean="0">
                <a:solidFill>
                  <a:srgbClr val="FF0000"/>
                </a:solidFill>
              </a:rPr>
              <a:t>  .</a:t>
            </a:r>
            <a:endParaRPr lang="en-US" dirty="0">
              <a:solidFill>
                <a:srgbClr val="FF0000"/>
              </a:solidFill>
            </a:endParaRPr>
          </a:p>
          <a:p>
            <a:pPr marL="0" indent="0">
              <a:buNone/>
            </a:pPr>
            <a:r>
              <a:rPr lang="en-US" dirty="0" smtClean="0">
                <a:solidFill>
                  <a:srgbClr val="FF0000"/>
                </a:solidFill>
              </a:rPr>
              <a:t>$ </a:t>
            </a:r>
            <a:r>
              <a:rPr lang="en-US" dirty="0" err="1" smtClean="0">
                <a:solidFill>
                  <a:srgbClr val="FF0000"/>
                </a:solidFill>
              </a:rPr>
              <a:t>ls</a:t>
            </a:r>
            <a:endParaRPr lang="en-US" dirty="0" smtClean="0">
              <a:solidFill>
                <a:srgbClr val="FF0000"/>
              </a:solidFill>
            </a:endParaRPr>
          </a:p>
          <a:p>
            <a:pPr marL="0" indent="0">
              <a:buNone/>
            </a:pPr>
            <a:r>
              <a:rPr lang="en-US" dirty="0" smtClean="0"/>
              <a:t>  </a:t>
            </a:r>
            <a:r>
              <a:rPr lang="en-US" dirty="0" err="1" smtClean="0"/>
              <a:t>grapes.xml</a:t>
            </a:r>
            <a:endParaRPr lang="en-US" dirty="0"/>
          </a:p>
          <a:p>
            <a:pPr marL="0" indent="0">
              <a:buNone/>
            </a:pPr>
            <a:endParaRPr lang="en-US" dirty="0"/>
          </a:p>
          <a:p>
            <a:pPr marL="0" indent="0">
              <a:buNone/>
            </a:pPr>
            <a:r>
              <a:rPr lang="en-US" dirty="0" smtClean="0"/>
              <a:t># First, generate the XML file for the skeletal app.</a:t>
            </a:r>
          </a:p>
          <a:p>
            <a:pPr marL="0" indent="0">
              <a:buNone/>
            </a:pPr>
            <a:r>
              <a:rPr lang="en-US" dirty="0" smtClean="0"/>
              <a:t># just to filter out from xml file what would not work with </a:t>
            </a:r>
            <a:r>
              <a:rPr lang="en-US" dirty="0" err="1" smtClean="0"/>
              <a:t>skel</a:t>
            </a:r>
            <a:endParaRPr lang="en-US" dirty="0" smtClean="0"/>
          </a:p>
          <a:p>
            <a:pPr marL="0" indent="0">
              <a:buNone/>
            </a:pPr>
            <a:r>
              <a:rPr lang="en-US" dirty="0" smtClean="0">
                <a:solidFill>
                  <a:srgbClr val="FF0000"/>
                </a:solidFill>
              </a:rPr>
              <a:t>$ </a:t>
            </a:r>
            <a:r>
              <a:rPr lang="en-US" dirty="0" err="1" smtClean="0">
                <a:solidFill>
                  <a:srgbClr val="FF0000"/>
                </a:solidFill>
              </a:rPr>
              <a:t>skel</a:t>
            </a:r>
            <a:r>
              <a:rPr lang="en-US" dirty="0" smtClean="0">
                <a:solidFill>
                  <a:srgbClr val="FF0000"/>
                </a:solidFill>
              </a:rPr>
              <a:t> xml grapes</a:t>
            </a:r>
          </a:p>
          <a:p>
            <a:pPr marL="0" indent="0">
              <a:buNone/>
            </a:pPr>
            <a:r>
              <a:rPr lang="en-US" dirty="0" smtClean="0"/>
              <a:t># </a:t>
            </a:r>
            <a:r>
              <a:rPr lang="en-US" dirty="0" err="1" smtClean="0"/>
              <a:t>skel</a:t>
            </a:r>
            <a:r>
              <a:rPr lang="en-US" dirty="0" smtClean="0"/>
              <a:t> </a:t>
            </a:r>
            <a:r>
              <a:rPr lang="en-US" dirty="0" err="1" smtClean="0"/>
              <a:t>sub_command</a:t>
            </a:r>
            <a:r>
              <a:rPr lang="en-US" dirty="0" smtClean="0"/>
              <a:t> </a:t>
            </a:r>
            <a:r>
              <a:rPr lang="en-US" dirty="0" err="1" smtClean="0"/>
              <a:t>project_name</a:t>
            </a:r>
            <a:r>
              <a:rPr lang="en-US" dirty="0" smtClean="0"/>
              <a:t> </a:t>
            </a:r>
          </a:p>
          <a:p>
            <a:pPr marL="0" indent="0">
              <a:buNone/>
            </a:pPr>
            <a:r>
              <a:rPr lang="en-US" dirty="0" smtClean="0">
                <a:solidFill>
                  <a:srgbClr val="FF0000"/>
                </a:solidFill>
              </a:rPr>
              <a:t>$ </a:t>
            </a:r>
            <a:r>
              <a:rPr lang="en-US" dirty="0" err="1" smtClean="0">
                <a:solidFill>
                  <a:srgbClr val="FF0000"/>
                </a:solidFill>
              </a:rPr>
              <a:t>ls</a:t>
            </a:r>
            <a:endParaRPr lang="en-US" dirty="0" smtClean="0">
              <a:solidFill>
                <a:srgbClr val="FF0000"/>
              </a:solidFill>
            </a:endParaRPr>
          </a:p>
          <a:p>
            <a:pPr marL="0" indent="0">
              <a:buNone/>
            </a:pPr>
            <a:r>
              <a:rPr lang="en-US" dirty="0"/>
              <a:t> </a:t>
            </a:r>
            <a:r>
              <a:rPr lang="en-US" dirty="0" smtClean="0"/>
              <a:t>   </a:t>
            </a:r>
            <a:r>
              <a:rPr lang="en-US" dirty="0" err="1" smtClean="0"/>
              <a:t>grapes_skel.xml</a:t>
            </a:r>
            <a:r>
              <a:rPr lang="en-US" dirty="0" smtClean="0"/>
              <a:t>   </a:t>
            </a:r>
            <a:r>
              <a:rPr lang="en-US" dirty="0" err="1" smtClean="0"/>
              <a:t>grapes.xml</a:t>
            </a:r>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98</a:t>
            </a:fld>
            <a:endParaRPr lang="en-US"/>
          </a:p>
        </p:txBody>
      </p:sp>
    </p:spTree>
    <p:extLst>
      <p:ext uri="{BB962C8B-B14F-4D97-AF65-F5344CB8AC3E}">
        <p14:creationId xmlns:p14="http://schemas.microsoft.com/office/powerpoint/2010/main" val="215633776"/>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Skel</a:t>
            </a:r>
            <a:r>
              <a:rPr lang="en-US" dirty="0" smtClean="0"/>
              <a:t> Tutorial</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Now create a default parameter file</a:t>
            </a:r>
          </a:p>
          <a:p>
            <a:pPr marL="0" indent="0">
              <a:buNone/>
            </a:pPr>
            <a:r>
              <a:rPr lang="en-US" dirty="0" smtClean="0">
                <a:solidFill>
                  <a:srgbClr val="FF0000"/>
                </a:solidFill>
              </a:rPr>
              <a:t>$ </a:t>
            </a:r>
            <a:r>
              <a:rPr lang="en-US" dirty="0" err="1" smtClean="0">
                <a:solidFill>
                  <a:srgbClr val="FF0000"/>
                </a:solidFill>
              </a:rPr>
              <a:t>skel</a:t>
            </a:r>
            <a:r>
              <a:rPr lang="en-US" dirty="0" smtClean="0">
                <a:solidFill>
                  <a:srgbClr val="FF0000"/>
                </a:solidFill>
              </a:rPr>
              <a:t> </a:t>
            </a:r>
            <a:r>
              <a:rPr lang="en-US" dirty="0" err="1" smtClean="0">
                <a:solidFill>
                  <a:srgbClr val="FF0000"/>
                </a:solidFill>
              </a:rPr>
              <a:t>params</a:t>
            </a:r>
            <a:r>
              <a:rPr lang="en-US" dirty="0" smtClean="0">
                <a:solidFill>
                  <a:srgbClr val="FF0000"/>
                </a:solidFill>
              </a:rPr>
              <a:t> grapes</a:t>
            </a:r>
          </a:p>
          <a:p>
            <a:pPr marL="0" indent="0">
              <a:buNone/>
            </a:pPr>
            <a:r>
              <a:rPr lang="en-US" dirty="0" smtClean="0">
                <a:solidFill>
                  <a:srgbClr val="FF0000"/>
                </a:solidFill>
              </a:rPr>
              <a:t>$ </a:t>
            </a:r>
            <a:r>
              <a:rPr lang="en-US" dirty="0" err="1" smtClean="0">
                <a:solidFill>
                  <a:srgbClr val="FF0000"/>
                </a:solidFill>
              </a:rPr>
              <a:t>ls</a:t>
            </a:r>
            <a:endParaRPr lang="en-US" dirty="0" smtClean="0">
              <a:solidFill>
                <a:srgbClr val="FF0000"/>
              </a:solidFill>
            </a:endParaRPr>
          </a:p>
          <a:p>
            <a:pPr marL="0" indent="0">
              <a:buNone/>
            </a:pPr>
            <a:r>
              <a:rPr lang="en-US" dirty="0"/>
              <a:t> </a:t>
            </a:r>
            <a:r>
              <a:rPr lang="en-US" dirty="0" smtClean="0"/>
              <a:t>   </a:t>
            </a:r>
            <a:r>
              <a:rPr lang="en-US" sz="2400" dirty="0" err="1" smtClean="0"/>
              <a:t>grapes_params.xml.default</a:t>
            </a:r>
            <a:r>
              <a:rPr lang="en-US" sz="2400" dirty="0" smtClean="0"/>
              <a:t>    </a:t>
            </a:r>
            <a:r>
              <a:rPr lang="en-US" sz="2400" dirty="0" err="1" smtClean="0"/>
              <a:t>grapes_skel.xml</a:t>
            </a:r>
            <a:r>
              <a:rPr lang="en-US" sz="2400" dirty="0" smtClean="0"/>
              <a:t>    </a:t>
            </a:r>
            <a:r>
              <a:rPr lang="en-US" sz="2400" dirty="0" err="1" smtClean="0"/>
              <a:t>grapes.xml</a:t>
            </a:r>
            <a:endParaRPr lang="en-US" sz="2400" dirty="0" smtClean="0"/>
          </a:p>
          <a:p>
            <a:pPr marL="0" indent="0">
              <a:buNone/>
            </a:pPr>
            <a:endParaRPr lang="en-US" dirty="0"/>
          </a:p>
          <a:p>
            <a:pPr marL="0" indent="0">
              <a:buNone/>
            </a:pPr>
            <a:endParaRPr lang="en-US" dirty="0"/>
          </a:p>
          <a:p>
            <a:pPr marL="0" indent="0">
              <a:buNone/>
            </a:pPr>
            <a:r>
              <a:rPr lang="en-US" dirty="0" smtClean="0"/>
              <a:t># Copy the default parameters (this makes it more difficult to accidentally overwrite your settings)</a:t>
            </a:r>
          </a:p>
          <a:p>
            <a:pPr marL="0" indent="0">
              <a:buNone/>
            </a:pPr>
            <a:r>
              <a:rPr lang="en-US" dirty="0" smtClean="0">
                <a:solidFill>
                  <a:srgbClr val="FF0000"/>
                </a:solidFill>
              </a:rPr>
              <a:t>$ </a:t>
            </a:r>
            <a:r>
              <a:rPr lang="en-US" dirty="0" err="1" smtClean="0">
                <a:solidFill>
                  <a:srgbClr val="FF0000"/>
                </a:solidFill>
              </a:rPr>
              <a:t>cp</a:t>
            </a:r>
            <a:r>
              <a:rPr lang="en-US" dirty="0" smtClean="0">
                <a:solidFill>
                  <a:srgbClr val="FF0000"/>
                </a:solidFill>
              </a:rPr>
              <a:t> </a:t>
            </a:r>
            <a:r>
              <a:rPr lang="en-US" dirty="0" err="1" smtClean="0">
                <a:solidFill>
                  <a:srgbClr val="FF0000"/>
                </a:solidFill>
              </a:rPr>
              <a:t>grapes_params.xml.default</a:t>
            </a:r>
            <a:r>
              <a:rPr lang="en-US" dirty="0" smtClean="0">
                <a:solidFill>
                  <a:srgbClr val="FF0000"/>
                </a:solidFill>
              </a:rPr>
              <a:t> </a:t>
            </a:r>
            <a:r>
              <a:rPr lang="en-US" dirty="0" err="1" smtClean="0">
                <a:solidFill>
                  <a:srgbClr val="FF0000"/>
                </a:solidFill>
              </a:rPr>
              <a:t>grapes_params.xml</a:t>
            </a:r>
            <a:endParaRPr lang="en-US" dirty="0" smtClean="0">
              <a:solidFill>
                <a:srgbClr val="FF0000"/>
              </a:solidFill>
            </a:endParaRPr>
          </a:p>
          <a:p>
            <a:pPr marL="0" indent="0">
              <a:buNone/>
            </a:pPr>
            <a:endParaRPr lang="en-US" dirty="0"/>
          </a:p>
        </p:txBody>
      </p:sp>
      <p:sp>
        <p:nvSpPr>
          <p:cNvPr id="6" name="Slide Number Placeholder 5"/>
          <p:cNvSpPr>
            <a:spLocks noGrp="1"/>
          </p:cNvSpPr>
          <p:nvPr>
            <p:ph type="sldNum" sz="quarter" idx="12"/>
          </p:nvPr>
        </p:nvSpPr>
        <p:spPr/>
        <p:txBody>
          <a:bodyPr/>
          <a:lstStyle/>
          <a:p>
            <a:fld id="{81B36CC8-2166-4885-A85B-C55F76B1D6EF}" type="slidenum">
              <a:rPr lang="en-US" smtClean="0"/>
              <a:pPr/>
              <a:t>99</a:t>
            </a:fld>
            <a:endParaRPr lang="en-US"/>
          </a:p>
        </p:txBody>
      </p:sp>
    </p:spTree>
    <p:extLst>
      <p:ext uri="{BB962C8B-B14F-4D97-AF65-F5344CB8AC3E}">
        <p14:creationId xmlns:p14="http://schemas.microsoft.com/office/powerpoint/2010/main" val="391482776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32087</TotalTime>
  <Words>10977</Words>
  <Application>Microsoft Macintosh PowerPoint</Application>
  <PresentationFormat>On-screen Show (4:3)</PresentationFormat>
  <Paragraphs>1978</Paragraphs>
  <Slides>124</Slides>
  <Notes>24</Notes>
  <HiddenSlides>8</HiddenSlides>
  <MMClips>0</MMClips>
  <ScaleCrop>false</ScaleCrop>
  <HeadingPairs>
    <vt:vector size="4" baseType="variant">
      <vt:variant>
        <vt:lpstr>Theme</vt:lpstr>
      </vt:variant>
      <vt:variant>
        <vt:i4>1</vt:i4>
      </vt:variant>
      <vt:variant>
        <vt:lpstr>Slide Titles</vt:lpstr>
      </vt:variant>
      <vt:variant>
        <vt:i4>124</vt:i4>
      </vt:variant>
    </vt:vector>
  </HeadingPairs>
  <TitlesOfParts>
    <vt:vector size="125" baseType="lpstr">
      <vt:lpstr>Office Theme</vt:lpstr>
      <vt:lpstr>Jul 21 2013 XSEDE’13</vt:lpstr>
      <vt:lpstr>PowerPoint Presentation</vt:lpstr>
      <vt:lpstr>Outline</vt:lpstr>
      <vt:lpstr>ADIOS Participants</vt:lpstr>
      <vt:lpstr>Thanks for our Current Funding </vt:lpstr>
      <vt:lpstr>             Application Partners</vt:lpstr>
      <vt:lpstr>VirtualBox install</vt:lpstr>
      <vt:lpstr>exFAT file system</vt:lpstr>
      <vt:lpstr>VirtualBox know-how</vt:lpstr>
      <vt:lpstr>Outline</vt:lpstr>
      <vt:lpstr>Big data</vt:lpstr>
      <vt:lpstr>Extreme scale computing.</vt:lpstr>
      <vt:lpstr>File Systems</vt:lpstr>
      <vt:lpstr>LUSTRE</vt:lpstr>
      <vt:lpstr>Our Goals for sustainable software development</vt:lpstr>
      <vt:lpstr>The SOA philosophy for HPC/ADIOS</vt:lpstr>
      <vt:lpstr>Most cited ADIOS-related publications</vt:lpstr>
      <vt:lpstr>ADIOS</vt:lpstr>
      <vt:lpstr>PowerPoint Presentation</vt:lpstr>
      <vt:lpstr>ADIOS information</vt:lpstr>
      <vt:lpstr>The History of</vt:lpstr>
      <vt:lpstr>ADIOS Self-describing Format for Data Chunks/Streams</vt:lpstr>
      <vt:lpstr>ADIOS latest Release</vt:lpstr>
      <vt:lpstr>ADIOS performance for writing</vt:lpstr>
      <vt:lpstr>Favorite highlights</vt:lpstr>
      <vt:lpstr>Reading performance</vt:lpstr>
      <vt:lpstr>Introduction to Staging</vt:lpstr>
      <vt:lpstr>Automatic Benchmark Generation</vt:lpstr>
      <vt:lpstr>Outline</vt:lpstr>
      <vt:lpstr>Writing setup/cleanup API</vt:lpstr>
      <vt:lpstr>API for writing 1/3</vt:lpstr>
      <vt:lpstr>API for writing 2/3</vt:lpstr>
      <vt:lpstr>Important notes about the write calls</vt:lpstr>
      <vt:lpstr>API for writing 3/3</vt:lpstr>
      <vt:lpstr>Asynchronous IO hints</vt:lpstr>
      <vt:lpstr>Outline</vt:lpstr>
      <vt:lpstr>ADIOS Hands on demo -1</vt:lpstr>
      <vt:lpstr>Write Example</vt:lpstr>
      <vt:lpstr>The ADIOS XML configuration file</vt:lpstr>
      <vt:lpstr>XML Overview</vt:lpstr>
      <vt:lpstr>XML overview (global array)</vt:lpstr>
      <vt:lpstr>Calculating sizes and dimensions</vt:lpstr>
      <vt:lpstr>XML Overview</vt:lpstr>
      <vt:lpstr>The final XML file</vt:lpstr>
      <vt:lpstr>gpp.py</vt:lpstr>
      <vt:lpstr>Writing with ADIOS I/O (simplest form)</vt:lpstr>
      <vt:lpstr>Compile ADIOS codes</vt:lpstr>
      <vt:lpstr>Compile and run the code</vt:lpstr>
      <vt:lpstr>Outline</vt:lpstr>
      <vt:lpstr>ADIOS Hands on: Tools</vt:lpstr>
      <vt:lpstr>ADIOS Tools</vt:lpstr>
      <vt:lpstr>bpls</vt:lpstr>
      <vt:lpstr>bpls</vt:lpstr>
      <vt:lpstr>bp2h5, bp2ncd</vt:lpstr>
      <vt:lpstr>ADIOS Componentization</vt:lpstr>
      <vt:lpstr>Outline</vt:lpstr>
      <vt:lpstr>Read API basics</vt:lpstr>
      <vt:lpstr>Read API basics</vt:lpstr>
      <vt:lpstr>Read API</vt:lpstr>
      <vt:lpstr>Read API</vt:lpstr>
      <vt:lpstr>Locking options</vt:lpstr>
      <vt:lpstr>Advancing a stream</vt:lpstr>
      <vt:lpstr>Reading data</vt:lpstr>
      <vt:lpstr>Inquire about a variable (no extra I/O)</vt:lpstr>
      <vt:lpstr>Read an attribute (no extra I/O)</vt:lpstr>
      <vt:lpstr>Select a bounding box</vt:lpstr>
      <vt:lpstr>Chunking reads</vt:lpstr>
      <vt:lpstr>Example of chunk reading</vt:lpstr>
      <vt:lpstr>Example of new Read API: chunk processing</vt:lpstr>
      <vt:lpstr>Outline</vt:lpstr>
      <vt:lpstr>ADIOS Hands on: Read</vt:lpstr>
      <vt:lpstr>Compile and run the read code</vt:lpstr>
      <vt:lpstr>Outline</vt:lpstr>
      <vt:lpstr>Hierarchical Spatial Aggregation</vt:lpstr>
      <vt:lpstr>VAR_MERGE transport method</vt:lpstr>
      <vt:lpstr>How to use VAR_MERGE</vt:lpstr>
      <vt:lpstr>VAR_MERGE on 01_write_read example</vt:lpstr>
      <vt:lpstr>Outline</vt:lpstr>
      <vt:lpstr>ADIOS non-XML APIs</vt:lpstr>
      <vt:lpstr>Non-XML API functions</vt:lpstr>
      <vt:lpstr>Non-XML API functions</vt:lpstr>
      <vt:lpstr>Multiple blocks per process</vt:lpstr>
      <vt:lpstr>Outline</vt:lpstr>
      <vt:lpstr>ADIOS Hands on Non-XML Write API</vt:lpstr>
      <vt:lpstr>Multi-block example (Fortran)</vt:lpstr>
      <vt:lpstr>tutorial/02_noxml</vt:lpstr>
      <vt:lpstr>Another multi-block example (C)</vt:lpstr>
      <vt:lpstr>Outline</vt:lpstr>
      <vt:lpstr>International Collaboration Framework for Extreme Scale Experiments</vt:lpstr>
      <vt:lpstr>Data in File Vs. Data Stream</vt:lpstr>
      <vt:lpstr>Example of Read API: open a stream</vt:lpstr>
      <vt:lpstr>Example of Read API: read a variable step-by-step</vt:lpstr>
      <vt:lpstr>ICEE Demo</vt:lpstr>
      <vt:lpstr>KSTAR example 03_staging</vt:lpstr>
      <vt:lpstr>KSTAR example 03_staging</vt:lpstr>
      <vt:lpstr>Outline</vt:lpstr>
      <vt:lpstr>Skel: Automatic generation of I/O Skeletal Benchmarks</vt:lpstr>
      <vt:lpstr>Skel Tutorial</vt:lpstr>
      <vt:lpstr>Skel Tutorial</vt:lpstr>
      <vt:lpstr>Skel Tutorial</vt:lpstr>
      <vt:lpstr>Skel Tutorial</vt:lpstr>
      <vt:lpstr>Skel Tutorial</vt:lpstr>
      <vt:lpstr>Outline</vt:lpstr>
      <vt:lpstr>bpls</vt:lpstr>
      <vt:lpstr>Matlab</vt:lpstr>
      <vt:lpstr>Matlab API functions</vt:lpstr>
      <vt:lpstr>Matlab reader.m for 01_write_read example</vt:lpstr>
      <vt:lpstr>Outline</vt:lpstr>
      <vt:lpstr>ADIOS Python Wrapper Build</vt:lpstr>
      <vt:lpstr>Writer Example</vt:lpstr>
      <vt:lpstr>Python Write API functions</vt:lpstr>
      <vt:lpstr>Writing</vt:lpstr>
      <vt:lpstr>Read Example</vt:lpstr>
      <vt:lpstr>read</vt:lpstr>
      <vt:lpstr>Python Read API functions</vt:lpstr>
      <vt:lpstr>Outline</vt:lpstr>
      <vt:lpstr>ADIOS Java Wrapper Build</vt:lpstr>
      <vt:lpstr>Java Write API functions</vt:lpstr>
      <vt:lpstr>Writer Example</vt:lpstr>
      <vt:lpstr>mpiexec  and bpls</vt:lpstr>
      <vt:lpstr>Java Read API functions</vt:lpstr>
      <vt:lpstr>Read Example</vt:lpstr>
      <vt:lpstr>mpiexec  and bpls</vt:lpstr>
      <vt:lpstr>Summary</vt:lpstr>
    </vt:vector>
  </TitlesOfParts>
  <Company>ORNL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ADIOS-slides</dc:title>
  <dc:creator>Scott A. Klasky</dc:creator>
  <cp:lastModifiedBy>Yuan Tian</cp:lastModifiedBy>
  <cp:revision>843</cp:revision>
  <dcterms:created xsi:type="dcterms:W3CDTF">2012-05-14T00:11:46Z</dcterms:created>
  <dcterms:modified xsi:type="dcterms:W3CDTF">2013-07-25T18:28:28Z</dcterms:modified>
</cp:coreProperties>
</file>